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70" r:id="rId2"/>
    <p:sldId id="326" r:id="rId3"/>
    <p:sldId id="434" r:id="rId4"/>
    <p:sldId id="435" r:id="rId5"/>
    <p:sldId id="436" r:id="rId6"/>
    <p:sldId id="486" r:id="rId7"/>
    <p:sldId id="487" r:id="rId8"/>
    <p:sldId id="345" r:id="rId9"/>
    <p:sldId id="344" r:id="rId10"/>
    <p:sldId id="356" r:id="rId11"/>
    <p:sldId id="367" r:id="rId12"/>
    <p:sldId id="425" r:id="rId13"/>
    <p:sldId id="348" r:id="rId14"/>
    <p:sldId id="349" r:id="rId15"/>
    <p:sldId id="347" r:id="rId16"/>
    <p:sldId id="358" r:id="rId17"/>
    <p:sldId id="350" r:id="rId18"/>
    <p:sldId id="359" r:id="rId19"/>
    <p:sldId id="324" r:id="rId20"/>
    <p:sldId id="424" r:id="rId21"/>
    <p:sldId id="405" r:id="rId22"/>
    <p:sldId id="357" r:id="rId23"/>
    <p:sldId id="406" r:id="rId24"/>
    <p:sldId id="407" r:id="rId25"/>
    <p:sldId id="408" r:id="rId26"/>
    <p:sldId id="410" r:id="rId27"/>
    <p:sldId id="409" r:id="rId28"/>
    <p:sldId id="412" r:id="rId29"/>
    <p:sldId id="411" r:id="rId30"/>
    <p:sldId id="413" r:id="rId31"/>
    <p:sldId id="414" r:id="rId32"/>
    <p:sldId id="415" r:id="rId33"/>
    <p:sldId id="416" r:id="rId34"/>
    <p:sldId id="417" r:id="rId35"/>
    <p:sldId id="423" r:id="rId36"/>
    <p:sldId id="360" r:id="rId37"/>
    <p:sldId id="418" r:id="rId38"/>
    <p:sldId id="421" r:id="rId39"/>
    <p:sldId id="390" r:id="rId40"/>
    <p:sldId id="391" r:id="rId41"/>
    <p:sldId id="392" r:id="rId42"/>
    <p:sldId id="393" r:id="rId43"/>
    <p:sldId id="394" r:id="rId44"/>
    <p:sldId id="395" r:id="rId45"/>
    <p:sldId id="396" r:id="rId46"/>
    <p:sldId id="377" r:id="rId47"/>
    <p:sldId id="397" r:id="rId48"/>
    <p:sldId id="398" r:id="rId49"/>
    <p:sldId id="437" r:id="rId50"/>
    <p:sldId id="438" r:id="rId51"/>
    <p:sldId id="439" r:id="rId52"/>
    <p:sldId id="440" r:id="rId53"/>
    <p:sldId id="443" r:id="rId54"/>
    <p:sldId id="399" r:id="rId55"/>
    <p:sldId id="400" r:id="rId56"/>
    <p:sldId id="402" r:id="rId57"/>
    <p:sldId id="403" r:id="rId58"/>
    <p:sldId id="384" r:id="rId59"/>
    <p:sldId id="482" r:id="rId60"/>
    <p:sldId id="445" r:id="rId61"/>
    <p:sldId id="446" r:id="rId62"/>
    <p:sldId id="447" r:id="rId63"/>
    <p:sldId id="448" r:id="rId64"/>
    <p:sldId id="451" r:id="rId65"/>
    <p:sldId id="452" r:id="rId66"/>
    <p:sldId id="454" r:id="rId67"/>
    <p:sldId id="455" r:id="rId68"/>
    <p:sldId id="456" r:id="rId69"/>
    <p:sldId id="457" r:id="rId70"/>
    <p:sldId id="459" r:id="rId71"/>
    <p:sldId id="461" r:id="rId72"/>
    <p:sldId id="462" r:id="rId73"/>
    <p:sldId id="484" r:id="rId74"/>
    <p:sldId id="463" r:id="rId75"/>
    <p:sldId id="465" r:id="rId76"/>
    <p:sldId id="466" r:id="rId77"/>
    <p:sldId id="467" r:id="rId78"/>
    <p:sldId id="468" r:id="rId79"/>
    <p:sldId id="471" r:id="rId80"/>
    <p:sldId id="469" r:id="rId81"/>
    <p:sldId id="470" r:id="rId82"/>
    <p:sldId id="472" r:id="rId83"/>
    <p:sldId id="473" r:id="rId84"/>
    <p:sldId id="474" r:id="rId85"/>
  </p:sldIdLst>
  <p:sldSz cx="9144000" cy="6858000" type="screen4x3"/>
  <p:notesSz cx="6858000" cy="9144000"/>
  <p:photoAlbum/>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00FF"/>
    <a:srgbClr val="00FF00"/>
    <a:srgbClr val="0000FF"/>
    <a:srgbClr val="FDF94D"/>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001" autoAdjust="0"/>
  </p:normalViewPr>
  <p:slideViewPr>
    <p:cSldViewPr showGuides="1">
      <p:cViewPr varScale="1">
        <p:scale>
          <a:sx n="88" d="100"/>
          <a:sy n="88" d="100"/>
        </p:scale>
        <p:origin x="65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56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6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56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2A4E53E-F290-48BD-9104-74B4DA846A9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895D6945-04C5-4C0A-A4C6-6CAF0FD543E9}" type="slidenum">
              <a:rPr lang="hu-HU" smtClean="0"/>
              <a:pPr/>
              <a:t>3</a:t>
            </a:fld>
            <a:endParaRPr lang="hu-HU"/>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hu-HU" sz="900"/>
              <a:t>A bakteriális vírusokról szóló első megfigyelés 1896-ból származik, amikor is Ernest Hankin feljegyezte, hogy a Ganges és Jumna folyók vize antibakteriális aktivitással rendelkezik </a:t>
            </a:r>
            <a:r>
              <a:rPr lang="hu-HU" sz="900" i="1"/>
              <a:t>Vibrio cholerae</a:t>
            </a:r>
            <a:r>
              <a:rPr lang="hu-HU" sz="900"/>
              <a:t> kórokozóval szemben. Az antibakteriális ágens finom porcelánszűrőn átjut, aktivitása forralással megszűnik. 1915-ben Frederik William</a:t>
            </a:r>
            <a:r>
              <a:rPr lang="hu-HU" sz="900" i="1"/>
              <a:t> </a:t>
            </a:r>
            <a:r>
              <a:rPr lang="hu-HU" sz="900"/>
              <a:t>Twort beszámolt arról, hogy baktérium tenyészeteit nagyon kicsi, láthatatlan ágensek pusztítják. Felvetette, hogy ezek az ágensek vírusok, amelyek a baktériumok parazitái lehetnek. Két évvel később Felix d’Herelle újra felfedezte a jelenséget, és a fertőző ágenseknek a bakteriofág nevet adta (görög: </a:t>
            </a:r>
            <a:r>
              <a:rPr lang="hu-HU" sz="900" i="1"/>
              <a:t>phagein</a:t>
            </a:r>
            <a:r>
              <a:rPr lang="hu-HU" sz="900"/>
              <a:t> = felfalni). Az első kísérletek a bakteriofágok mint antibakteriális szervezetek terápiás felhasználhatóságára irányultak, ám a kezdeti nem megfelelően kontrollált kísérletek, majd az antibiotikumok felfedezése és eredményes hatása döntő érvként szolgált a fágterápia elvetésére. A fágkutatás új korszakát Max Delbrück és Salvador Luria indították el 1938-ban; ezzel a biológiai kutatásban kezdetét vette a fágok modellként való alkalmazása. Ez a felhasználás a modern biológiai kutatás kiemelkedő eredményeihez vezetett. Alfred Hershey és Martha Chase 1952-ben T2 fággal végzett kísérleteikben bizonyították, hogy a DNS az egyedüli és elégséges genetikai kódhordozó. További számos alapvető biológiai folyamat, mint a replikáció, transzkripció, rekombináció, génszabályozás mechanizmusainak megismerése nagyrészt a fágok vizsgálata során teljesedett ki. A fágok mára a molekuláris biológia eszköztárának is fontos elemei. Ökológiai jelentőségük a baktérium genomok evolúciójában, a gazdasejt szerotípusának és patogenitásának megváltoztatásában, a baktériumpopulációk méretének szabályozásában meghatározó. A fágkutatás ma reneszánszát éli, elsősorban a gazdaságilag fontos és – a fágterápia lehetőségének újraértékelése okán – a patogén baktériumok fágjainak jut kitüntetett szerep a tudományos kutatásban. Mint nanomolekuláris gépezetek, az utóbbi időben a fágok a biofizika területén is közkedvelt modellek. </a:t>
            </a:r>
          </a:p>
          <a:p>
            <a:pPr eaLnBrk="1" hangingPunct="1"/>
            <a:endParaRPr lang="hu-HU" sz="9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A40C76-0E8E-425B-8C27-48A8F8C5ED0D}" type="slidenum">
              <a:rPr lang="en-US">
                <a:cs typeface="Arial" charset="0"/>
              </a:rPr>
              <a:pPr fontAlgn="base">
                <a:spcBef>
                  <a:spcPct val="0"/>
                </a:spcBef>
                <a:spcAft>
                  <a:spcPct val="0"/>
                </a:spcAft>
              </a:pPr>
              <a:t>83</a:t>
            </a:fld>
            <a:endParaRPr lang="en-US">
              <a:cs typeface="Arial" charset="0"/>
            </a:endParaRPr>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The Gateway</a:t>
            </a:r>
            <a:r>
              <a:rPr lang="en-US" baseline="30000" dirty="0"/>
              <a:t>®</a:t>
            </a:r>
            <a:r>
              <a:rPr lang="en-US" dirty="0"/>
              <a:t> </a:t>
            </a:r>
            <a:r>
              <a:rPr lang="en-US" i="1" dirty="0"/>
              <a:t>in vitro</a:t>
            </a:r>
            <a:r>
              <a:rPr lang="en-US" dirty="0"/>
              <a:t> recombination system relies on 5 artificial, orthogonal </a:t>
            </a:r>
            <a:r>
              <a:rPr lang="en-US" i="1" dirty="0" err="1"/>
              <a:t>att</a:t>
            </a:r>
            <a:r>
              <a:rPr lang="en-US" dirty="0"/>
              <a:t> sequences. That is 5 of each </a:t>
            </a:r>
            <a:r>
              <a:rPr lang="en-US" i="1" dirty="0" err="1"/>
              <a:t>att</a:t>
            </a:r>
            <a:r>
              <a:rPr lang="en-US" dirty="0" err="1"/>
              <a:t>P</a:t>
            </a:r>
            <a:r>
              <a:rPr lang="en-US" dirty="0"/>
              <a:t>, B, L, and R sequences that work in parallel. The specificity is determined by a unique, 7 </a:t>
            </a:r>
            <a:r>
              <a:rPr lang="en-US" dirty="0" err="1"/>
              <a:t>bp</a:t>
            </a:r>
            <a:r>
              <a:rPr lang="en-US" dirty="0"/>
              <a:t> core sequence that allows minimal </a:t>
            </a:r>
            <a:r>
              <a:rPr lang="en-US" dirty="0" err="1"/>
              <a:t>crossreactivity</a:t>
            </a:r>
            <a:r>
              <a:rPr lang="en-US" dirty="0"/>
              <a:t> among </a:t>
            </a:r>
            <a:r>
              <a:rPr lang="en-US" i="1" dirty="0" err="1"/>
              <a:t>att</a:t>
            </a:r>
            <a:r>
              <a:rPr lang="en-US" i="1" dirty="0"/>
              <a:t> </a:t>
            </a:r>
            <a:r>
              <a:rPr lang="en-US" dirty="0"/>
              <a:t>sequences. </a:t>
            </a:r>
          </a:p>
          <a:p>
            <a:pPr>
              <a:spcBef>
                <a:spcPct val="0"/>
              </a:spcBef>
            </a:pPr>
            <a:r>
              <a:rPr lang="en-US" dirty="0"/>
              <a:t>In the BP reaction, the </a:t>
            </a:r>
            <a:r>
              <a:rPr lang="en-US" i="1" dirty="0" err="1"/>
              <a:t>att</a:t>
            </a:r>
            <a:r>
              <a:rPr lang="en-US" dirty="0" err="1"/>
              <a:t>B</a:t>
            </a:r>
            <a:r>
              <a:rPr lang="en-US" dirty="0"/>
              <a:t> site reacts with the </a:t>
            </a:r>
            <a:r>
              <a:rPr lang="en-US" i="1" dirty="0" err="1"/>
              <a:t>att</a:t>
            </a:r>
            <a:r>
              <a:rPr lang="en-US" dirty="0" err="1"/>
              <a:t>P</a:t>
            </a:r>
            <a:r>
              <a:rPr lang="en-US" dirty="0"/>
              <a:t> site to create </a:t>
            </a:r>
            <a:r>
              <a:rPr lang="en-US" i="1" dirty="0" err="1"/>
              <a:t>att</a:t>
            </a:r>
            <a:r>
              <a:rPr lang="en-US" dirty="0" err="1"/>
              <a:t>L</a:t>
            </a:r>
            <a:r>
              <a:rPr lang="en-US" dirty="0"/>
              <a:t> and </a:t>
            </a:r>
            <a:r>
              <a:rPr lang="en-US" i="1" dirty="0" err="1"/>
              <a:t>att</a:t>
            </a:r>
            <a:r>
              <a:rPr lang="en-US" dirty="0" err="1"/>
              <a:t>R</a:t>
            </a:r>
            <a:r>
              <a:rPr lang="en-US" dirty="0"/>
              <a:t> sites, as depicted.  Note that </a:t>
            </a:r>
            <a:r>
              <a:rPr lang="en-US" i="1" dirty="0"/>
              <a:t>att</a:t>
            </a:r>
            <a:r>
              <a:rPr lang="en-US" dirty="0"/>
              <a:t>B1 will only react with </a:t>
            </a:r>
            <a:r>
              <a:rPr lang="en-US" i="1" dirty="0"/>
              <a:t>att</a:t>
            </a:r>
            <a:r>
              <a:rPr lang="en-US" dirty="0"/>
              <a:t>P1 and not </a:t>
            </a:r>
            <a:r>
              <a:rPr lang="en-US" i="1" dirty="0"/>
              <a:t>att</a:t>
            </a:r>
            <a:r>
              <a:rPr lang="en-US" dirty="0"/>
              <a:t>P2, ensuring the directionality of the reaction.</a:t>
            </a:r>
          </a:p>
          <a:p>
            <a:pPr>
              <a:spcBef>
                <a:spcPct val="0"/>
              </a:spcBef>
            </a:pPr>
            <a:endParaRPr lang="en-US" altLang="zh-CN" dirty="0"/>
          </a:p>
          <a:p>
            <a:pPr>
              <a:spcBef>
                <a:spcPct val="0"/>
              </a:spcBef>
            </a:pPr>
            <a:r>
              <a:rPr lang="en-US" altLang="zh-CN" dirty="0"/>
              <a:t>To generate the entry clone, two of these artificial short </a:t>
            </a:r>
            <a:r>
              <a:rPr lang="en-US" altLang="zh-CN" i="1" dirty="0" err="1"/>
              <a:t>att</a:t>
            </a:r>
            <a:r>
              <a:rPr lang="en-US" altLang="zh-CN" dirty="0" err="1"/>
              <a:t>B</a:t>
            </a:r>
            <a:r>
              <a:rPr lang="en-US" altLang="zh-CN" dirty="0"/>
              <a:t> sequences (</a:t>
            </a:r>
            <a:r>
              <a:rPr lang="en-US" altLang="zh-CN" i="1" dirty="0"/>
              <a:t>att</a:t>
            </a:r>
            <a:r>
              <a:rPr lang="en-US" altLang="zh-CN" dirty="0"/>
              <a:t>B1 and </a:t>
            </a:r>
            <a:r>
              <a:rPr lang="en-US" altLang="zh-CN" i="1" dirty="0"/>
              <a:t>att</a:t>
            </a:r>
            <a:r>
              <a:rPr lang="en-US" altLang="zh-CN" dirty="0"/>
              <a:t>B2) must be added to specific primers that are used to amplify the gene of choice. The DNA fragment is combined with a donor vector that contains </a:t>
            </a:r>
            <a:r>
              <a:rPr lang="en-US" altLang="zh-CN" i="1" dirty="0"/>
              <a:t>att</a:t>
            </a:r>
            <a:r>
              <a:rPr lang="en-US" altLang="zh-CN" dirty="0"/>
              <a:t>P1 and </a:t>
            </a:r>
            <a:r>
              <a:rPr lang="en-US" altLang="zh-CN" i="1" dirty="0"/>
              <a:t>att</a:t>
            </a:r>
            <a:r>
              <a:rPr lang="en-US" altLang="zh-CN" dirty="0"/>
              <a:t>P2 sequences and a </a:t>
            </a:r>
            <a:r>
              <a:rPr lang="en-US" altLang="zh-CN" dirty="0" err="1"/>
              <a:t>counterselectable</a:t>
            </a:r>
            <a:r>
              <a:rPr lang="en-US" altLang="zh-CN" dirty="0"/>
              <a:t> marker, </a:t>
            </a:r>
            <a:r>
              <a:rPr lang="en-US" altLang="zh-CN" i="1" dirty="0" err="1"/>
              <a:t>ccd</a:t>
            </a:r>
            <a:r>
              <a:rPr lang="en-US" altLang="zh-CN" dirty="0" err="1"/>
              <a:t>B</a:t>
            </a:r>
            <a:r>
              <a:rPr lang="en-US" altLang="zh-CN" dirty="0"/>
              <a:t>. Upon addition of BP </a:t>
            </a:r>
            <a:r>
              <a:rPr lang="en-US" altLang="zh-CN" dirty="0" err="1"/>
              <a:t>Clonase</a:t>
            </a:r>
            <a:r>
              <a:rPr lang="en-US" altLang="zh-CN" dirty="0"/>
              <a:t>™ the entry clone is produced along with a by-product fragment containing </a:t>
            </a:r>
            <a:r>
              <a:rPr lang="en-US" altLang="zh-CN" i="1" dirty="0" err="1"/>
              <a:t>ccd</a:t>
            </a:r>
            <a:r>
              <a:rPr lang="en-US" altLang="zh-CN" dirty="0" err="1"/>
              <a:t>B</a:t>
            </a:r>
            <a:r>
              <a:rPr lang="en-US" altLang="zh-CN" dirty="0"/>
              <a:t>. Due to the presence of the kanamycin resistance gene in the donor vector, Entry clones are selected on plates containing kanamycin. </a:t>
            </a:r>
          </a:p>
          <a:p>
            <a:pPr>
              <a:spcBef>
                <a:spcPct val="0"/>
              </a:spcBef>
            </a:pPr>
            <a:endParaRPr lang="en-US" altLang="zh-CN" dirty="0"/>
          </a:p>
          <a:p>
            <a:pPr>
              <a:spcBef>
                <a:spcPct val="0"/>
              </a:spcBef>
            </a:pPr>
            <a:r>
              <a:rPr lang="en-US" altLang="zh-CN" dirty="0"/>
              <a:t>The BP recombination process is highly efficient,  usually producing &gt;10,000 colonies per reaction.  Of the total number of colonies obtained, greater than 90% of the colonies contain the entry clone with the gene of interest in the correct orientation.</a:t>
            </a:r>
          </a:p>
        </p:txBody>
      </p:sp>
    </p:spTree>
    <p:extLst>
      <p:ext uri="{BB962C8B-B14F-4D97-AF65-F5344CB8AC3E}">
        <p14:creationId xmlns:p14="http://schemas.microsoft.com/office/powerpoint/2010/main" val="3849885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F7C874-7F1C-499F-82F6-9D9A088D2F23}" type="slidenum">
              <a:rPr lang="en-US">
                <a:cs typeface="Arial" charset="0"/>
              </a:rPr>
              <a:pPr fontAlgn="base">
                <a:spcBef>
                  <a:spcPct val="0"/>
                </a:spcBef>
                <a:spcAft>
                  <a:spcPct val="0"/>
                </a:spcAft>
              </a:pPr>
              <a:t>84</a:t>
            </a:fld>
            <a:endParaRPr lang="en-US">
              <a:cs typeface="Arial" charset="0"/>
            </a:endParaRPr>
          </a:p>
        </p:txBody>
      </p:sp>
      <p:sp>
        <p:nvSpPr>
          <p:cNvPr id="645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In a similar fashion, the expression clone is produced by recombination of the entry clone with a specific destination vector that has the </a:t>
            </a:r>
            <a:r>
              <a:rPr lang="en-US" altLang="zh-CN" i="1" dirty="0"/>
              <a:t>att</a:t>
            </a:r>
            <a:r>
              <a:rPr lang="en-US" altLang="zh-CN" dirty="0"/>
              <a:t>R1 and </a:t>
            </a:r>
            <a:r>
              <a:rPr lang="en-US" altLang="zh-CN" i="1" dirty="0"/>
              <a:t>att</a:t>
            </a:r>
            <a:r>
              <a:rPr lang="en-US" altLang="zh-CN" dirty="0"/>
              <a:t>R2 sequences and the same </a:t>
            </a:r>
            <a:r>
              <a:rPr lang="en-US" altLang="zh-CN" dirty="0" err="1"/>
              <a:t>counterselectable</a:t>
            </a:r>
            <a:r>
              <a:rPr lang="en-US" altLang="zh-CN" dirty="0"/>
              <a:t> marker </a:t>
            </a:r>
            <a:r>
              <a:rPr lang="en-US" altLang="zh-CN" i="1" dirty="0" err="1"/>
              <a:t>ccd</a:t>
            </a:r>
            <a:r>
              <a:rPr lang="en-US" altLang="zh-CN" dirty="0" err="1"/>
              <a:t>B</a:t>
            </a:r>
            <a:r>
              <a:rPr lang="en-US" altLang="zh-CN" dirty="0"/>
              <a:t>. Upon addition of LR </a:t>
            </a:r>
            <a:r>
              <a:rPr lang="en-US" altLang="zh-CN" dirty="0" err="1"/>
              <a:t>Clonase</a:t>
            </a:r>
            <a:r>
              <a:rPr lang="en-US" altLang="zh-CN" dirty="0"/>
              <a:t>™ the expression clone is produced along with a by-product plasmid containing </a:t>
            </a:r>
            <a:r>
              <a:rPr lang="en-US" altLang="zh-CN" i="1" dirty="0" err="1"/>
              <a:t>ccd</a:t>
            </a:r>
            <a:r>
              <a:rPr lang="en-US" altLang="zh-CN" dirty="0" err="1"/>
              <a:t>B</a:t>
            </a:r>
            <a:r>
              <a:rPr lang="en-US" altLang="zh-CN" dirty="0"/>
              <a:t>. Due to the presence of the ampicillin resistance gene in the destination vector, expression clones are selected on plates containing ampicillin.</a:t>
            </a:r>
          </a:p>
          <a:p>
            <a:pPr>
              <a:spcBef>
                <a:spcPct val="0"/>
              </a:spcBef>
            </a:pPr>
            <a:r>
              <a:rPr lang="en-US" altLang="zh-CN" dirty="0"/>
              <a:t>Invitrogen offers a wide variety of pre-made destination vectors for expression and functional analysis of your gene of interest in different systems.  Most of the destination vectors contain a promoter to drive expression in the host of choice.  For example, </a:t>
            </a:r>
            <a:r>
              <a:rPr lang="en-US" altLang="zh-CN" dirty="0" err="1"/>
              <a:t>pET</a:t>
            </a:r>
            <a:r>
              <a:rPr lang="en-US" altLang="zh-CN" dirty="0"/>
              <a:t> destination vectors offer a T7/lacUV5 promoter for high-level expression in </a:t>
            </a:r>
            <a:r>
              <a:rPr lang="en-US" altLang="zh-CN" i="1" dirty="0"/>
              <a:t>E. coli.  </a:t>
            </a:r>
            <a:r>
              <a:rPr lang="en-US" altLang="zh-CN" dirty="0" err="1"/>
              <a:t>pcDNA</a:t>
            </a:r>
            <a:r>
              <a:rPr lang="en-US" altLang="zh-CN" dirty="0"/>
              <a:t>-DEST vectors provide the CMV promoter for high-level, constitutive expression in mammalian systems such as COS or HEK293 cells.</a:t>
            </a:r>
            <a:endParaRPr lang="en-US" dirty="0">
              <a:ea typeface="宋体" pitchFamily="2" charset="-122"/>
            </a:endParaRPr>
          </a:p>
        </p:txBody>
      </p:sp>
    </p:spTree>
    <p:extLst>
      <p:ext uri="{BB962C8B-B14F-4D97-AF65-F5344CB8AC3E}">
        <p14:creationId xmlns:p14="http://schemas.microsoft.com/office/powerpoint/2010/main" val="3315103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60C92F43-90B1-436E-B12E-4AEB8165004C}" type="slidenum">
              <a:rPr lang="hu-HU" smtClean="0"/>
              <a:pPr/>
              <a:t>10</a:t>
            </a:fld>
            <a:endParaRPr lang="hu-HU"/>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hu-HU" sz="9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17B6F75B-1244-4AE7-BEF6-D0370E47D8CB}" type="slidenum">
              <a:rPr lang="hu-HU" smtClean="0"/>
              <a:pPr/>
              <a:t>11</a:t>
            </a:fld>
            <a:endParaRPr lang="hu-HU"/>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hu-HU"/>
              <a:t>A fágok baktériumsejtek intracelluláris parazitái. Életciklusukat tekintve kétfélék lehetnek: virulens és temperált (mérsékelt) fágok. A virulens fágok csakis ún. lítikus fejlődésre képesek, melynek fő lépései: a fággenom bejutása a baktériumsejtbe, a fággenom replikációja – baktériumkromoszóma degradálódása, fág struktúrfehérjék szintézise, összeszerelődés és a fágrészecskék kiszabadulása a sejtből. A temperált fágok szaporodásuk során a lítikus cikluson kívül ún. lizogén fázisba kerülhetnek, amikor is a baktériumsejtbe jutott fággenom – a gazdasejt DNS replikációjának leállítása, illetve a sejt lízise nélkül – ún. profágként beépül a baktérium kromoszómájába, vagy nem integrálódott plazmid formában van jelen a sejtben. A lizogén állapot fenntartásáért a  profág által kódolt represszor fehérje felelős, a lítikus fejlődéshez szükséges fággének transzkripciójának gátlása által. Bizonyos sejtfiziológiai hatásokra a represszió megszűnhet (profág indukció), és megindulhat a fág lítikus fejlődése </a:t>
            </a:r>
          </a:p>
          <a:p>
            <a:pPr eaLnBrk="1" hangingPunct="1"/>
            <a:endParaRPr 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754CD1E8-B9D4-4F5B-A30B-218376494969}" type="slidenum">
              <a:rPr lang="hu-HU" smtClean="0"/>
              <a:pPr/>
              <a:t>36</a:t>
            </a:fld>
            <a:endParaRPr lang="hu-HU"/>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hu-H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Diakép helye 1"/>
          <p:cNvSpPr>
            <a:spLocks noGrp="1" noRot="1" noChangeAspect="1"/>
          </p:cNvSpPr>
          <p:nvPr>
            <p:ph type="sldImg"/>
          </p:nvPr>
        </p:nvSpPr>
        <p:spPr bwMode="auto">
          <a:noFill/>
          <a:ln>
            <a:solidFill>
              <a:srgbClr val="000000"/>
            </a:solidFill>
            <a:miter lim="800000"/>
            <a:headEnd/>
            <a:tailEnd/>
          </a:ln>
        </p:spPr>
      </p:sp>
      <p:sp>
        <p:nvSpPr>
          <p:cNvPr id="41986" name="Jegyzetek hely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hu-HU"/>
              <a:t>Ha jók a körülmények (sok tápanyag, megfelelő hőmérséklet):</a:t>
            </a:r>
          </a:p>
          <a:p>
            <a:pPr>
              <a:spcBef>
                <a:spcPct val="0"/>
              </a:spcBef>
            </a:pPr>
            <a:r>
              <a:rPr lang="hu-HU"/>
              <a:t>	sok RNaseIII – CII mRNS degradáció - lízis</a:t>
            </a:r>
          </a:p>
          <a:p>
            <a:pPr>
              <a:spcBef>
                <a:spcPct val="0"/>
              </a:spcBef>
            </a:pPr>
            <a:r>
              <a:rPr lang="hu-HU"/>
              <a:t>	sok FtsH proteáz – CII és CIII fehérje degradáció – lízis</a:t>
            </a:r>
          </a:p>
          <a:p>
            <a:pPr>
              <a:spcBef>
                <a:spcPct val="0"/>
              </a:spcBef>
            </a:pPr>
            <a:r>
              <a:rPr lang="hu-HU"/>
              <a:t>És ellentettje…</a:t>
            </a:r>
          </a:p>
          <a:p>
            <a:pPr>
              <a:spcBef>
                <a:spcPct val="0"/>
              </a:spcBef>
            </a:pPr>
            <a:endParaRPr lang="hu-HU"/>
          </a:p>
          <a:p>
            <a:pPr>
              <a:spcBef>
                <a:spcPct val="0"/>
              </a:spcBef>
            </a:pPr>
            <a:r>
              <a:rPr lang="hu-HU"/>
              <a:t>Ha rosszak a körülmények pl. gazdasejt DNS-ének károsodása – SOS válasz – sok gazda RecA – CI proteolízis – lízis</a:t>
            </a:r>
          </a:p>
          <a:p>
            <a:pPr>
              <a:spcBef>
                <a:spcPct val="0"/>
              </a:spcBef>
            </a:pPr>
            <a:endParaRPr lang="hu-HU"/>
          </a:p>
          <a:p>
            <a:pPr>
              <a:spcBef>
                <a:spcPct val="0"/>
              </a:spcBef>
            </a:pPr>
            <a:r>
              <a:rPr lang="hu-HU"/>
              <a:t>Ha 1-nél több fág fertőz – CII szint magas - lizogénia </a:t>
            </a:r>
          </a:p>
          <a:p>
            <a:pPr>
              <a:spcBef>
                <a:spcPct val="0"/>
              </a:spcBef>
            </a:pPr>
            <a:endParaRPr lang="hu-HU"/>
          </a:p>
        </p:txBody>
      </p:sp>
      <p:sp>
        <p:nvSpPr>
          <p:cNvPr id="41987"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B0D266-2AE4-4961-A7AB-427AAAF7778D}" type="slidenum">
              <a:rPr lang="hu-HU">
                <a:cs typeface="Arial" charset="0"/>
              </a:rPr>
              <a:pPr fontAlgn="base">
                <a:spcBef>
                  <a:spcPct val="0"/>
                </a:spcBef>
                <a:spcAft>
                  <a:spcPct val="0"/>
                </a:spcAft>
              </a:pPr>
              <a:t>72</a:t>
            </a:fld>
            <a:endParaRPr lang="hu-HU">
              <a:cs typeface="Arial" charset="0"/>
            </a:endParaRPr>
          </a:p>
        </p:txBody>
      </p:sp>
    </p:spTree>
    <p:extLst>
      <p:ext uri="{BB962C8B-B14F-4D97-AF65-F5344CB8AC3E}">
        <p14:creationId xmlns:p14="http://schemas.microsoft.com/office/powerpoint/2010/main" val="9073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EAEAD3-4467-445B-A39E-5F27DD8D0E3E}" type="slidenum">
              <a:rPr lang="en-US">
                <a:cs typeface="Arial" charset="0"/>
              </a:rPr>
              <a:pPr fontAlgn="base">
                <a:spcBef>
                  <a:spcPct val="0"/>
                </a:spcBef>
                <a:spcAft>
                  <a:spcPct val="0"/>
                </a:spcAft>
              </a:pPr>
              <a:t>78</a:t>
            </a:fld>
            <a:endParaRPr lang="en-US">
              <a:cs typeface="Arial" charset="0"/>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hu-HU"/>
          </a:p>
        </p:txBody>
      </p:sp>
    </p:spTree>
    <p:extLst>
      <p:ext uri="{BB962C8B-B14F-4D97-AF65-F5344CB8AC3E}">
        <p14:creationId xmlns:p14="http://schemas.microsoft.com/office/powerpoint/2010/main" val="2875332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F3B9D7-EBBE-4300-8F34-61CD42A4FADE}" type="slidenum">
              <a:rPr lang="en-US">
                <a:cs typeface="Arial" charset="0"/>
              </a:rPr>
              <a:pPr fontAlgn="base">
                <a:spcBef>
                  <a:spcPct val="0"/>
                </a:spcBef>
                <a:spcAft>
                  <a:spcPct val="0"/>
                </a:spcAft>
              </a:pPr>
              <a:t>79</a:t>
            </a:fld>
            <a:endParaRPr lang="en-US">
              <a:cs typeface="Arial" charset="0"/>
            </a:endParaRPr>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The main benefit of the Gateway</a:t>
            </a:r>
            <a:r>
              <a:rPr lang="en-US" baseline="30000"/>
              <a:t>®</a:t>
            </a:r>
            <a:r>
              <a:rPr lang="en-US"/>
              <a:t> system is that you only have to clone your DNA sequence one time to create an entry clone. Once the entry clone is verified, you can move your DNA fragment across any expression system with a one-step, 1 hour recombination reaction (LR), without the use of restriction enzymes, ligase, subcloning and screening of multiple clones. Here are some examples of different downstream applications that can be used for your gene analysis needs. With the addition of the MultiSite Gateway</a:t>
            </a:r>
            <a:r>
              <a:rPr lang="en-US" baseline="30000"/>
              <a:t>®</a:t>
            </a:r>
            <a:r>
              <a:rPr lang="en-US"/>
              <a:t> technology, you can utilize the Gateway</a:t>
            </a:r>
            <a:r>
              <a:rPr lang="en-US" baseline="30000"/>
              <a:t>®</a:t>
            </a:r>
            <a:r>
              <a:rPr lang="en-US"/>
              <a:t> technology further for cloning of multiple DNA fragments in the same recombination cloning technique.</a:t>
            </a:r>
          </a:p>
          <a:p>
            <a:pPr>
              <a:spcBef>
                <a:spcPct val="0"/>
              </a:spcBef>
            </a:pPr>
            <a:endParaRPr lang="en-US"/>
          </a:p>
        </p:txBody>
      </p:sp>
    </p:spTree>
    <p:extLst>
      <p:ext uri="{BB962C8B-B14F-4D97-AF65-F5344CB8AC3E}">
        <p14:creationId xmlns:p14="http://schemas.microsoft.com/office/powerpoint/2010/main" val="1003474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CF81F3-1462-4757-AFCA-9829248A7E7E}" type="slidenum">
              <a:rPr lang="en-US">
                <a:cs typeface="Arial" charset="0"/>
              </a:rPr>
              <a:pPr fontAlgn="base">
                <a:spcBef>
                  <a:spcPct val="0"/>
                </a:spcBef>
                <a:spcAft>
                  <a:spcPct val="0"/>
                </a:spcAft>
              </a:pPr>
              <a:t>80</a:t>
            </a:fld>
            <a:endParaRPr lang="en-US">
              <a:cs typeface="Arial" charset="0"/>
            </a:endParaRPr>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299"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hu-HU"/>
          </a:p>
        </p:txBody>
      </p:sp>
    </p:spTree>
    <p:extLst>
      <p:ext uri="{BB962C8B-B14F-4D97-AF65-F5344CB8AC3E}">
        <p14:creationId xmlns:p14="http://schemas.microsoft.com/office/powerpoint/2010/main" val="3574934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C2DAF0-F5F8-4EEA-AFE5-E4A8F1A3CCF1}" type="slidenum">
              <a:rPr lang="en-US">
                <a:cs typeface="Arial" charset="0"/>
              </a:rPr>
              <a:pPr fontAlgn="base">
                <a:spcBef>
                  <a:spcPct val="0"/>
                </a:spcBef>
                <a:spcAft>
                  <a:spcPct val="0"/>
                </a:spcAft>
              </a:pPr>
              <a:t>82</a:t>
            </a:fld>
            <a:endParaRPr lang="en-US">
              <a:cs typeface="Arial" charset="0"/>
            </a:endParaRPr>
          </a:p>
        </p:txBody>
      </p:sp>
      <p:sp>
        <p:nvSpPr>
          <p:cNvPr id="60418" name="Rectangle 2"/>
          <p:cNvSpPr>
            <a:spLocks noGrp="1" noRot="1" noChangeAspect="1" noChangeArrowheads="1" noTextEdit="1"/>
          </p:cNvSpPr>
          <p:nvPr>
            <p:ph type="sldImg"/>
          </p:nvPr>
        </p:nvSpPr>
        <p:spPr bwMode="auto">
          <a:xfrm>
            <a:off x="1150938" y="688975"/>
            <a:ext cx="4570412" cy="3427413"/>
          </a:xfrm>
          <a:no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1625"/>
          </a:xfrm>
          <a:noFill/>
        </p:spPr>
        <p:txBody>
          <a:bodyPr wrap="square" numCol="1" anchor="t" anchorCtr="0" compatLnSpc="1">
            <a:prstTxWarp prst="textNoShape">
              <a:avLst/>
            </a:prstTxWarp>
          </a:bodyPr>
          <a:lstStyle/>
          <a:p>
            <a:pPr>
              <a:spcBef>
                <a:spcPct val="0"/>
              </a:spcBef>
            </a:pPr>
            <a:r>
              <a:rPr lang="en-US" altLang="en-US">
                <a:cs typeface="Times New Roman" pitchFamily="18" charset="0"/>
              </a:rPr>
              <a:t>Bacteriophage lambda </a:t>
            </a:r>
            <a:r>
              <a:rPr lang="en-US" altLang="en-US" i="1">
                <a:cs typeface="Times New Roman" pitchFamily="18" charset="0"/>
              </a:rPr>
              <a:t>att</a:t>
            </a:r>
            <a:r>
              <a:rPr lang="en-US" altLang="en-US">
                <a:cs typeface="Times New Roman" pitchFamily="18" charset="0"/>
              </a:rPr>
              <a:t> site recombination is a well-characterized phenomenon. </a:t>
            </a:r>
          </a:p>
          <a:p>
            <a:pPr>
              <a:spcBef>
                <a:spcPct val="0"/>
              </a:spcBef>
            </a:pPr>
            <a:r>
              <a:rPr lang="en-US" altLang="en-US">
                <a:cs typeface="Times New Roman" pitchFamily="18" charset="0"/>
              </a:rPr>
              <a:t>In bacteria, there is a stretch of DNA called </a:t>
            </a:r>
            <a:r>
              <a:rPr lang="en-US" altLang="en-US" i="1">
                <a:cs typeface="Times New Roman" pitchFamily="18" charset="0"/>
              </a:rPr>
              <a:t>att</a:t>
            </a:r>
            <a:r>
              <a:rPr lang="en-US" altLang="en-US">
                <a:cs typeface="Times New Roman" pitchFamily="18" charset="0"/>
              </a:rPr>
              <a:t>B, (B stands for bacteria), and in the phage there is a stretch of DNA called </a:t>
            </a:r>
            <a:r>
              <a:rPr lang="en-US" altLang="en-US" i="1">
                <a:cs typeface="Times New Roman" pitchFamily="18" charset="0"/>
              </a:rPr>
              <a:t>att</a:t>
            </a:r>
            <a:r>
              <a:rPr lang="en-US" altLang="en-US">
                <a:cs typeface="Times New Roman" pitchFamily="18" charset="0"/>
              </a:rPr>
              <a:t>P (P stands for phage). When the phage infects a bacterium, the injected lambda DNA recombines with the corresponding bacterial DNA via the </a:t>
            </a:r>
            <a:r>
              <a:rPr lang="en-US" altLang="en-US" i="1">
                <a:cs typeface="Times New Roman" pitchFamily="18" charset="0"/>
              </a:rPr>
              <a:t>att</a:t>
            </a:r>
            <a:r>
              <a:rPr lang="en-US" altLang="en-US">
                <a:cs typeface="Times New Roman" pitchFamily="18" charset="0"/>
              </a:rPr>
              <a:t> sites in the presence of integration-specific enzymes. When an </a:t>
            </a:r>
            <a:r>
              <a:rPr lang="en-US" altLang="en-US" i="1">
                <a:cs typeface="Times New Roman" pitchFamily="18" charset="0"/>
              </a:rPr>
              <a:t>att</a:t>
            </a:r>
            <a:r>
              <a:rPr lang="en-US" altLang="en-US">
                <a:cs typeface="Times New Roman" pitchFamily="18" charset="0"/>
              </a:rPr>
              <a:t>B site recombines with an </a:t>
            </a:r>
            <a:r>
              <a:rPr lang="en-US" altLang="en-US" i="1">
                <a:cs typeface="Times New Roman" pitchFamily="18" charset="0"/>
              </a:rPr>
              <a:t>att</a:t>
            </a:r>
            <a:r>
              <a:rPr lang="en-US" altLang="en-US">
                <a:cs typeface="Times New Roman" pitchFamily="18" charset="0"/>
              </a:rPr>
              <a:t>P site, the outcome is integration of the phage DNA into the bacterial genome. Once integrated, the hybrid recombination sites are called </a:t>
            </a:r>
            <a:r>
              <a:rPr lang="en-US" altLang="en-US" i="1">
                <a:cs typeface="Times New Roman" pitchFamily="18" charset="0"/>
              </a:rPr>
              <a:t>att</a:t>
            </a:r>
            <a:r>
              <a:rPr lang="en-US" altLang="en-US">
                <a:cs typeface="Times New Roman" pitchFamily="18" charset="0"/>
              </a:rPr>
              <a:t>L and </a:t>
            </a:r>
            <a:r>
              <a:rPr lang="en-US" altLang="en-US" i="1">
                <a:cs typeface="Times New Roman" pitchFamily="18" charset="0"/>
              </a:rPr>
              <a:t>att</a:t>
            </a:r>
            <a:r>
              <a:rPr lang="en-US" altLang="en-US">
                <a:cs typeface="Times New Roman" pitchFamily="18" charset="0"/>
              </a:rPr>
              <a:t>R (L stands for left, R stands for right). These recombination reactions (“LR” and “BP”) are the basis of the Gateway</a:t>
            </a:r>
            <a:r>
              <a:rPr lang="en-US" altLang="en-US" baseline="30000"/>
              <a:t>®</a:t>
            </a:r>
            <a:r>
              <a:rPr lang="en-US" altLang="en-US">
                <a:cs typeface="Times New Roman" pitchFamily="18" charset="0"/>
              </a:rPr>
              <a:t> Cloning System</a:t>
            </a:r>
          </a:p>
          <a:p>
            <a:pPr>
              <a:spcBef>
                <a:spcPct val="0"/>
              </a:spcBef>
            </a:pPr>
            <a:r>
              <a:rPr lang="en-US" altLang="en-US">
                <a:cs typeface="Times New Roman" pitchFamily="18" charset="0"/>
              </a:rPr>
              <a:t>If the phage undergoes the lytic phase, phage DNA can excise itself from the bacterial DNA. In the presence of a different set of recombination and excision enzymes, the </a:t>
            </a:r>
            <a:r>
              <a:rPr lang="en-US" altLang="en-US" i="1">
                <a:cs typeface="Times New Roman" pitchFamily="18" charset="0"/>
              </a:rPr>
              <a:t>att</a:t>
            </a:r>
            <a:r>
              <a:rPr lang="en-US" altLang="en-US">
                <a:cs typeface="Times New Roman" pitchFamily="18" charset="0"/>
              </a:rPr>
              <a:t>L site recombines with the </a:t>
            </a:r>
            <a:r>
              <a:rPr lang="en-US" altLang="en-US" i="1">
                <a:cs typeface="Times New Roman" pitchFamily="18" charset="0"/>
              </a:rPr>
              <a:t>att</a:t>
            </a:r>
            <a:r>
              <a:rPr lang="en-US" altLang="en-US">
                <a:cs typeface="Times New Roman" pitchFamily="18" charset="0"/>
              </a:rPr>
              <a:t>R site, resulting in phage DNA separation from the bacterial genome.</a:t>
            </a:r>
          </a:p>
          <a:p>
            <a:pPr>
              <a:spcBef>
                <a:spcPct val="0"/>
              </a:spcBef>
            </a:pPr>
            <a:endParaRPr lang="en-US"/>
          </a:p>
        </p:txBody>
      </p:sp>
    </p:spTree>
    <p:extLst>
      <p:ext uri="{BB962C8B-B14F-4D97-AF65-F5344CB8AC3E}">
        <p14:creationId xmlns:p14="http://schemas.microsoft.com/office/powerpoint/2010/main" val="1235481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27D25B-D5B9-4816-BCFC-621F4F16B29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0455AA-E7A5-45CD-B70D-22DD842562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D9BF52-66BF-421D-B63E-3BF6A6F050F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457200" y="274638"/>
            <a:ext cx="8229600" cy="585152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CA6BEA-FA33-4CB3-B550-0A8A0E49468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D36DCE-07C3-4569-8881-7CB1BE8441D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F52E92-DEE7-417E-BD32-970223D4528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73244E-9665-4ACC-B9C2-6CAE4919CEB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7F0ED3-43D0-41EA-85C2-C282F096DC6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49D93E-304E-4012-B13A-55F94F53242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552063-3132-45A6-A3F4-19472288026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6F4E65-6BBF-4DC6-98F9-F5B989B62B5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E32DD0-E5E0-41E1-8492-1AE7226C4FE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997B167-7445-43A5-982B-3825811F932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images.google.com/imgres?imgurl=http://bio.classes.ucsc.edu/bio119l/Winter09/EXERCISES/PHAGE/plaque%20comparison1.JPG&amp;imgrefurl=http://bio.classes.ucsc.edu/bio119l/Winter09/EXERCISES/PHAGE/lead.htm&amp;usg=__dveeKri0f6f_nBLzn118dfdxKlU=&amp;h=1536&amp;w=2048&amp;sz=1381&amp;hl=en&amp;start=1&amp;um=1&amp;tbnid=bviZbsrECO00vM:&amp;tbnh=113&amp;tbnw=150&amp;prev=/images?q=phage+plaque+clear+turbid&amp;ndsp=21&amp;hl=en&amp;rls=com.microsoft:en-us:IE-SearchBox&amp;rlz=1I7SKPB_en&amp;sa=N&amp;um=1"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phage.org/images/funcbioeng_3.jpg" TargetMode="Externa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5.wmf"/><Relationship Id="rId5" Type="http://schemas.openxmlformats.org/officeDocument/2006/relationships/image" Target="../media/image74.wmf"/><Relationship Id="rId4" Type="http://schemas.openxmlformats.org/officeDocument/2006/relationships/image" Target="../media/image73.wmf"/></Relationships>
</file>

<file path=ppt/slides/_rels/slide84.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4.wmf"/><Relationship Id="rId5" Type="http://schemas.openxmlformats.org/officeDocument/2006/relationships/image" Target="../media/image77.wmf"/><Relationship Id="rId4" Type="http://schemas.openxmlformats.org/officeDocument/2006/relationships/image" Target="../media/image73.wmf"/></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74" name="Picture 7"/>
          <p:cNvPicPr>
            <a:picLocks noChangeAspect="1" noChangeArrowheads="1"/>
          </p:cNvPicPr>
          <p:nvPr/>
        </p:nvPicPr>
        <p:blipFill>
          <a:blip r:embed="rId2" cstate="print"/>
          <a:srcRect/>
          <a:stretch>
            <a:fillRect/>
          </a:stretch>
        </p:blipFill>
        <p:spPr bwMode="auto">
          <a:xfrm>
            <a:off x="900113" y="0"/>
            <a:ext cx="7272337" cy="6872288"/>
          </a:xfrm>
          <a:prstGeom prst="rect">
            <a:avLst/>
          </a:prstGeom>
          <a:noFill/>
          <a:ln w="9525">
            <a:noFill/>
            <a:miter lim="800000"/>
            <a:headEnd/>
            <a:tailEnd/>
          </a:ln>
        </p:spPr>
      </p:pic>
      <p:sp>
        <p:nvSpPr>
          <p:cNvPr id="3075" name="Text Box 4"/>
          <p:cNvSpPr txBox="1">
            <a:spLocks noChangeArrowheads="1"/>
          </p:cNvSpPr>
          <p:nvPr/>
        </p:nvSpPr>
        <p:spPr bwMode="auto">
          <a:xfrm>
            <a:off x="1331913" y="1125538"/>
            <a:ext cx="4211409" cy="646331"/>
          </a:xfrm>
          <a:prstGeom prst="rect">
            <a:avLst/>
          </a:prstGeom>
          <a:noFill/>
          <a:ln w="9525">
            <a:noFill/>
            <a:miter lim="800000"/>
            <a:headEnd/>
            <a:tailEnd/>
          </a:ln>
        </p:spPr>
        <p:txBody>
          <a:bodyPr wrap="none">
            <a:spAutoFit/>
          </a:bodyPr>
          <a:lstStyle/>
          <a:p>
            <a:r>
              <a:rPr lang="hu-HU" sz="3600" b="1" dirty="0" err="1">
                <a:solidFill>
                  <a:srgbClr val="FF3300"/>
                </a:solidFill>
              </a:rPr>
              <a:t>Fágok</a:t>
            </a:r>
            <a:r>
              <a:rPr lang="hu-HU" sz="3600" b="1" dirty="0">
                <a:solidFill>
                  <a:srgbClr val="FF3300"/>
                </a:solidFill>
              </a:rPr>
              <a:t> genetikája </a:t>
            </a:r>
            <a:endParaRPr lang="en-US" sz="3600" b="1" dirty="0">
              <a:solidFill>
                <a:srgbClr val="FF3300"/>
              </a:solidFill>
            </a:endParaRPr>
          </a:p>
        </p:txBody>
      </p:sp>
      <p:sp>
        <p:nvSpPr>
          <p:cNvPr id="3076" name="Text Box 5"/>
          <p:cNvSpPr txBox="1">
            <a:spLocks noChangeArrowheads="1"/>
          </p:cNvSpPr>
          <p:nvPr/>
        </p:nvSpPr>
        <p:spPr bwMode="auto">
          <a:xfrm>
            <a:off x="912813" y="5730875"/>
            <a:ext cx="2968625" cy="1138238"/>
          </a:xfrm>
          <a:prstGeom prst="rect">
            <a:avLst/>
          </a:prstGeom>
          <a:noFill/>
          <a:ln w="9525">
            <a:noFill/>
            <a:miter lim="800000"/>
            <a:headEnd/>
            <a:tailEnd/>
          </a:ln>
        </p:spPr>
        <p:txBody>
          <a:bodyPr wrap="none">
            <a:spAutoFit/>
          </a:bodyPr>
          <a:lstStyle/>
          <a:p>
            <a:pPr algn="ctr"/>
            <a:r>
              <a:rPr lang="hu-HU" sz="2400" b="1">
                <a:solidFill>
                  <a:srgbClr val="FF3300"/>
                </a:solidFill>
              </a:rPr>
              <a:t>Barna János</a:t>
            </a:r>
          </a:p>
          <a:p>
            <a:pPr algn="ctr"/>
            <a:endParaRPr lang="hu-HU" sz="2400">
              <a:solidFill>
                <a:srgbClr val="FF3300"/>
              </a:solidFill>
            </a:endParaRPr>
          </a:p>
          <a:p>
            <a:pPr algn="ctr"/>
            <a:r>
              <a:rPr lang="hu-HU" sz="2000">
                <a:solidFill>
                  <a:srgbClr val="FF3300"/>
                </a:solidFill>
              </a:rPr>
              <a:t>ELTE Genetikai Tanszék</a:t>
            </a:r>
            <a:endParaRPr lang="en-US" sz="2000">
              <a:solidFill>
                <a:srgbClr val="FF3300"/>
              </a:solidFill>
            </a:endParaRPr>
          </a:p>
        </p:txBody>
      </p:sp>
      <p:pic>
        <p:nvPicPr>
          <p:cNvPr id="3077" name="Picture 6" descr="logoa_elte"/>
          <p:cNvPicPr>
            <a:picLocks noChangeAspect="1" noChangeArrowheads="1"/>
          </p:cNvPicPr>
          <p:nvPr/>
        </p:nvPicPr>
        <p:blipFill>
          <a:blip r:embed="rId3" cstate="print"/>
          <a:srcRect/>
          <a:stretch>
            <a:fillRect/>
          </a:stretch>
        </p:blipFill>
        <p:spPr bwMode="auto">
          <a:xfrm>
            <a:off x="6516688" y="5353050"/>
            <a:ext cx="1666875" cy="150495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agok%20bevezetőbe"/>
          <p:cNvPicPr>
            <a:picLocks noChangeAspect="1" noChangeArrowheads="1"/>
          </p:cNvPicPr>
          <p:nvPr/>
        </p:nvPicPr>
        <p:blipFill>
          <a:blip r:embed="rId3" cstate="print"/>
          <a:srcRect/>
          <a:stretch>
            <a:fillRect/>
          </a:stretch>
        </p:blipFill>
        <p:spPr bwMode="auto">
          <a:xfrm>
            <a:off x="2522538" y="333375"/>
            <a:ext cx="3705225" cy="4686300"/>
          </a:xfrm>
          <a:prstGeom prst="rect">
            <a:avLst/>
          </a:prstGeom>
          <a:noFill/>
          <a:ln w="9525">
            <a:noFill/>
            <a:miter lim="800000"/>
            <a:headEnd/>
            <a:tailEnd/>
          </a:ln>
        </p:spPr>
      </p:pic>
      <p:sp>
        <p:nvSpPr>
          <p:cNvPr id="10243" name="Text Box 3"/>
          <p:cNvSpPr txBox="1">
            <a:spLocks noChangeArrowheads="1"/>
          </p:cNvSpPr>
          <p:nvPr/>
        </p:nvSpPr>
        <p:spPr bwMode="auto">
          <a:xfrm>
            <a:off x="1042988" y="5087938"/>
            <a:ext cx="7632700" cy="1581150"/>
          </a:xfrm>
          <a:prstGeom prst="rect">
            <a:avLst/>
          </a:prstGeom>
          <a:noFill/>
          <a:ln w="9525">
            <a:noFill/>
            <a:miter lim="800000"/>
            <a:headEnd/>
            <a:tailEnd/>
          </a:ln>
        </p:spPr>
        <p:txBody>
          <a:bodyPr>
            <a:spAutoFit/>
          </a:bodyPr>
          <a:lstStyle/>
          <a:p>
            <a:r>
              <a:rPr lang="hu-HU" sz="1400" b="1">
                <a:solidFill>
                  <a:srgbClr val="800000"/>
                </a:solidFill>
                <a:latin typeface="Comic Sans MS" pitchFamily="66" charset="0"/>
              </a:rPr>
              <a:t>A farokkal rendelkező fágok (</a:t>
            </a:r>
            <a:r>
              <a:rPr lang="hu-HU" sz="1400" b="1" i="1">
                <a:solidFill>
                  <a:srgbClr val="800000"/>
                </a:solidFill>
                <a:latin typeface="Comic Sans MS" pitchFamily="66" charset="0"/>
              </a:rPr>
              <a:t>Caudovirales</a:t>
            </a:r>
            <a:r>
              <a:rPr lang="hu-HU" sz="1400" b="1">
                <a:solidFill>
                  <a:srgbClr val="800000"/>
                </a:solidFill>
                <a:latin typeface="Comic Sans MS" pitchFamily="66" charset="0"/>
              </a:rPr>
              <a:t>) néhány reprezentánsa</a:t>
            </a:r>
            <a:endParaRPr lang="hu-HU" sz="1400" b="1" i="1">
              <a:solidFill>
                <a:srgbClr val="800000"/>
              </a:solidFill>
              <a:latin typeface="Comic Sans MS" pitchFamily="66" charset="0"/>
            </a:endParaRPr>
          </a:p>
          <a:p>
            <a:r>
              <a:rPr lang="hu-HU" sz="1400" i="1">
                <a:latin typeface="Comic Sans MS" pitchFamily="66" charset="0"/>
              </a:rPr>
              <a:t>Myoviridae:   </a:t>
            </a:r>
            <a:r>
              <a:rPr lang="hu-HU" sz="1400" b="1">
                <a:latin typeface="Comic Sans MS" pitchFamily="66" charset="0"/>
              </a:rPr>
              <a:t>A, B:</a:t>
            </a:r>
            <a:r>
              <a:rPr lang="hu-HU" sz="1400">
                <a:latin typeface="Comic Sans MS" pitchFamily="66" charset="0"/>
              </a:rPr>
              <a:t> T4 colifág (Miller</a:t>
            </a:r>
            <a:r>
              <a:rPr lang="hu-HU" sz="1400" i="1">
                <a:latin typeface="Comic Sans MS" pitchFamily="66" charset="0"/>
              </a:rPr>
              <a:t> et al.</a:t>
            </a:r>
            <a:r>
              <a:rPr lang="hu-HU" sz="1400">
                <a:latin typeface="Comic Sans MS" pitchFamily="66" charset="0"/>
              </a:rPr>
              <a:t>, 2003)</a:t>
            </a:r>
          </a:p>
          <a:p>
            <a:r>
              <a:rPr lang="hu-HU" sz="1400">
                <a:latin typeface="Comic Sans MS" pitchFamily="66" charset="0"/>
              </a:rPr>
              <a:t>	   </a:t>
            </a:r>
            <a:r>
              <a:rPr lang="hu-HU" sz="1400" b="1">
                <a:latin typeface="Comic Sans MS" pitchFamily="66" charset="0"/>
              </a:rPr>
              <a:t>C:</a:t>
            </a:r>
            <a:r>
              <a:rPr lang="hu-HU" sz="1400">
                <a:latin typeface="Comic Sans MS" pitchFamily="66" charset="0"/>
              </a:rPr>
              <a:t> LP65 lactobacillus fág (Chibani-Chennoufi</a:t>
            </a:r>
            <a:r>
              <a:rPr lang="hu-HU" sz="1400" i="1">
                <a:latin typeface="Comic Sans MS" pitchFamily="66" charset="0"/>
              </a:rPr>
              <a:t> et al.</a:t>
            </a:r>
            <a:r>
              <a:rPr lang="hu-HU" sz="1400">
                <a:latin typeface="Comic Sans MS" pitchFamily="66" charset="0"/>
              </a:rPr>
              <a:t>, 2004)</a:t>
            </a:r>
            <a:endParaRPr lang="hu-HU" sz="1400" i="1">
              <a:latin typeface="Comic Sans MS" pitchFamily="66" charset="0"/>
            </a:endParaRPr>
          </a:p>
          <a:p>
            <a:r>
              <a:rPr lang="hu-HU" sz="1400" i="1">
                <a:latin typeface="Comic Sans MS" pitchFamily="66" charset="0"/>
              </a:rPr>
              <a:t>Siphoviridae: </a:t>
            </a:r>
            <a:r>
              <a:rPr lang="hu-HU" sz="1400" b="1">
                <a:latin typeface="Comic Sans MS" pitchFamily="66" charset="0"/>
              </a:rPr>
              <a:t>D: </a:t>
            </a:r>
            <a:r>
              <a:rPr lang="hu-HU" sz="1400">
                <a:latin typeface="Comic Sans MS" pitchFamily="66" charset="0"/>
              </a:rPr>
              <a:t>Rtp colifág (Wietzorrek</a:t>
            </a:r>
            <a:r>
              <a:rPr lang="hu-HU" sz="1400" i="1">
                <a:latin typeface="Comic Sans MS" pitchFamily="66" charset="0"/>
              </a:rPr>
              <a:t> et al.</a:t>
            </a:r>
            <a:r>
              <a:rPr lang="hu-HU" sz="1400">
                <a:latin typeface="Comic Sans MS" pitchFamily="66" charset="0"/>
              </a:rPr>
              <a:t>, 2006)</a:t>
            </a:r>
          </a:p>
          <a:p>
            <a:r>
              <a:rPr lang="hu-HU" sz="1400">
                <a:latin typeface="Comic Sans MS" pitchFamily="66" charset="0"/>
              </a:rPr>
              <a:t>	   </a:t>
            </a:r>
            <a:r>
              <a:rPr lang="hu-HU" sz="1400" b="1">
                <a:latin typeface="Comic Sans MS" pitchFamily="66" charset="0"/>
              </a:rPr>
              <a:t>E:</a:t>
            </a:r>
            <a:r>
              <a:rPr lang="hu-HU" sz="1400">
                <a:latin typeface="Comic Sans MS" pitchFamily="66" charset="0"/>
              </a:rPr>
              <a:t> TP901-1 lactococcus fág (Vegge</a:t>
            </a:r>
            <a:r>
              <a:rPr lang="hu-HU" sz="1400" i="1">
                <a:latin typeface="Comic Sans MS" pitchFamily="66" charset="0"/>
              </a:rPr>
              <a:t> et al.</a:t>
            </a:r>
            <a:r>
              <a:rPr lang="hu-HU" sz="1400">
                <a:latin typeface="Comic Sans MS" pitchFamily="66" charset="0"/>
              </a:rPr>
              <a:t>, 2005)</a:t>
            </a:r>
            <a:endParaRPr lang="hu-HU" sz="1400" i="1">
              <a:latin typeface="Comic Sans MS" pitchFamily="66" charset="0"/>
            </a:endParaRPr>
          </a:p>
          <a:p>
            <a:r>
              <a:rPr lang="hu-HU" sz="1400" i="1">
                <a:latin typeface="Comic Sans MS" pitchFamily="66" charset="0"/>
              </a:rPr>
              <a:t>Podoviridae:  </a:t>
            </a:r>
            <a:r>
              <a:rPr lang="hu-HU" sz="1400" b="1">
                <a:latin typeface="Comic Sans MS" pitchFamily="66" charset="0"/>
              </a:rPr>
              <a:t>F:</a:t>
            </a:r>
            <a:r>
              <a:rPr lang="hu-HU" sz="1400">
                <a:latin typeface="Comic Sans MS" pitchFamily="66" charset="0"/>
              </a:rPr>
              <a:t> K1F colifág (Petter and Vimr, 1993)</a:t>
            </a:r>
          </a:p>
          <a:p>
            <a:r>
              <a:rPr lang="hu-HU" sz="1400">
                <a:latin typeface="Comic Sans MS" pitchFamily="66" charset="0"/>
              </a:rPr>
              <a:t>	   </a:t>
            </a:r>
            <a:r>
              <a:rPr lang="hu-HU" sz="1400" b="1">
                <a:latin typeface="Comic Sans MS" pitchFamily="66" charset="0"/>
              </a:rPr>
              <a:t>G:</a:t>
            </a:r>
            <a:r>
              <a:rPr lang="hu-HU" sz="1400">
                <a:latin typeface="Comic Sans MS" pitchFamily="66" charset="0"/>
              </a:rPr>
              <a:t> C1 streptococcus fág (Nelson</a:t>
            </a:r>
            <a:r>
              <a:rPr lang="hu-HU" sz="1400" i="1">
                <a:latin typeface="Comic Sans MS" pitchFamily="66" charset="0"/>
              </a:rPr>
              <a:t> et al.</a:t>
            </a:r>
            <a:r>
              <a:rPr lang="hu-HU" sz="1400">
                <a:latin typeface="Comic Sans MS" pitchFamily="66" charset="0"/>
              </a:rPr>
              <a:t>, 2003) </a:t>
            </a:r>
          </a:p>
        </p:txBody>
      </p:sp>
      <p:sp>
        <p:nvSpPr>
          <p:cNvPr id="10244" name="Text Box 5"/>
          <p:cNvSpPr txBox="1">
            <a:spLocks noChangeArrowheads="1"/>
          </p:cNvSpPr>
          <p:nvPr/>
        </p:nvSpPr>
        <p:spPr bwMode="auto">
          <a:xfrm>
            <a:off x="250825" y="1341438"/>
            <a:ext cx="2449513" cy="2563812"/>
          </a:xfrm>
          <a:prstGeom prst="rect">
            <a:avLst/>
          </a:prstGeom>
          <a:noFill/>
          <a:ln w="9525">
            <a:noFill/>
            <a:miter lim="800000"/>
            <a:headEnd/>
            <a:tailEnd/>
          </a:ln>
        </p:spPr>
        <p:txBody>
          <a:bodyPr>
            <a:spAutoFit/>
          </a:bodyPr>
          <a:lstStyle/>
          <a:p>
            <a:r>
              <a:rPr lang="hu-HU">
                <a:latin typeface="Comic Sans MS" pitchFamily="66" charset="0"/>
              </a:rPr>
              <a:t>- </a:t>
            </a:r>
            <a:r>
              <a:rPr lang="hu-HU">
                <a:solidFill>
                  <a:srgbClr val="CC0000"/>
                </a:solidFill>
                <a:latin typeface="Comic Sans MS" pitchFamily="66" charset="0"/>
              </a:rPr>
              <a:t>Rendszertani besorolás:</a:t>
            </a:r>
            <a:r>
              <a:rPr lang="hu-HU">
                <a:latin typeface="Comic Sans MS" pitchFamily="66" charset="0"/>
              </a:rPr>
              <a:t> morfológia és a nukleinsav típusa</a:t>
            </a:r>
          </a:p>
          <a:p>
            <a:endParaRPr lang="hu-HU">
              <a:latin typeface="Comic Sans MS" pitchFamily="66" charset="0"/>
            </a:endParaRPr>
          </a:p>
          <a:p>
            <a:r>
              <a:rPr lang="hu-HU">
                <a:latin typeface="Comic Sans MS" pitchFamily="66" charset="0"/>
              </a:rPr>
              <a:t>- </a:t>
            </a:r>
            <a:r>
              <a:rPr lang="hu-HU">
                <a:solidFill>
                  <a:srgbClr val="CC0000"/>
                </a:solidFill>
                <a:latin typeface="Comic Sans MS" pitchFamily="66" charset="0"/>
              </a:rPr>
              <a:t>Elnevezés:</a:t>
            </a:r>
            <a:r>
              <a:rPr lang="hu-HU">
                <a:latin typeface="Comic Sans MS" pitchFamily="66" charset="0"/>
              </a:rPr>
              <a:t> szimbólumok, különösebb megkötések nélkül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0" descr="bro35125_0609"/>
          <p:cNvPicPr>
            <a:picLocks noChangeAspect="1" noChangeArrowheads="1"/>
          </p:cNvPicPr>
          <p:nvPr/>
        </p:nvPicPr>
        <p:blipFill>
          <a:blip r:embed="rId3" cstate="print"/>
          <a:srcRect l="45833" r="43333" b="70924"/>
          <a:stretch>
            <a:fillRect/>
          </a:stretch>
        </p:blipFill>
        <p:spPr bwMode="auto">
          <a:xfrm>
            <a:off x="4157663" y="260350"/>
            <a:ext cx="990600" cy="2133600"/>
          </a:xfrm>
          <a:prstGeom prst="rect">
            <a:avLst/>
          </a:prstGeom>
          <a:noFill/>
          <a:ln w="9525">
            <a:noFill/>
            <a:miter lim="800000"/>
            <a:headEnd/>
            <a:tailEnd/>
          </a:ln>
        </p:spPr>
      </p:pic>
      <p:sp>
        <p:nvSpPr>
          <p:cNvPr id="12291" name="Text Box 3"/>
          <p:cNvSpPr txBox="1">
            <a:spLocks noChangeArrowheads="1"/>
          </p:cNvSpPr>
          <p:nvPr/>
        </p:nvSpPr>
        <p:spPr bwMode="auto">
          <a:xfrm>
            <a:off x="609600" y="5092700"/>
            <a:ext cx="3124200" cy="641350"/>
          </a:xfrm>
          <a:prstGeom prst="rect">
            <a:avLst/>
          </a:prstGeom>
          <a:noFill/>
          <a:ln w="9525">
            <a:noFill/>
            <a:miter lim="800000"/>
            <a:headEnd/>
            <a:tailEnd/>
          </a:ln>
        </p:spPr>
        <p:txBody>
          <a:bodyPr>
            <a:spAutoFit/>
          </a:bodyPr>
          <a:lstStyle/>
          <a:p>
            <a:pPr algn="ctr" eaLnBrk="0" hangingPunct="0"/>
            <a:r>
              <a:rPr lang="hu-HU" b="1">
                <a:solidFill>
                  <a:schemeClr val="hlink"/>
                </a:solidFill>
                <a:latin typeface="Comic Sans MS" pitchFamily="66" charset="0"/>
              </a:rPr>
              <a:t>virulens</a:t>
            </a:r>
            <a:r>
              <a:rPr lang="hu-HU" b="1">
                <a:latin typeface="Comic Sans MS" pitchFamily="66" charset="0"/>
              </a:rPr>
              <a:t> fágok:</a:t>
            </a:r>
          </a:p>
          <a:p>
            <a:pPr algn="ctr" eaLnBrk="0" hangingPunct="0"/>
            <a:r>
              <a:rPr lang="hu-HU" b="1">
                <a:latin typeface="Comic Sans MS" pitchFamily="66" charset="0"/>
              </a:rPr>
              <a:t>csak lítikus ciklus</a:t>
            </a:r>
            <a:endParaRPr lang="en-US">
              <a:solidFill>
                <a:schemeClr val="folHlink"/>
              </a:solidFill>
              <a:latin typeface="Comic Sans MS" pitchFamily="66" charset="0"/>
            </a:endParaRPr>
          </a:p>
        </p:txBody>
      </p:sp>
      <p:sp>
        <p:nvSpPr>
          <p:cNvPr id="12292" name="Text Box 4"/>
          <p:cNvSpPr txBox="1">
            <a:spLocks noChangeArrowheads="1"/>
          </p:cNvSpPr>
          <p:nvPr/>
        </p:nvSpPr>
        <p:spPr bwMode="auto">
          <a:xfrm>
            <a:off x="4572000" y="5126038"/>
            <a:ext cx="3529013" cy="641350"/>
          </a:xfrm>
          <a:prstGeom prst="rect">
            <a:avLst/>
          </a:prstGeom>
          <a:noFill/>
          <a:ln w="9525">
            <a:noFill/>
            <a:miter lim="800000"/>
            <a:headEnd/>
            <a:tailEnd/>
          </a:ln>
        </p:spPr>
        <p:txBody>
          <a:bodyPr>
            <a:spAutoFit/>
          </a:bodyPr>
          <a:lstStyle/>
          <a:p>
            <a:pPr algn="ctr" eaLnBrk="0" hangingPunct="0"/>
            <a:r>
              <a:rPr lang="hu-HU" b="1">
                <a:solidFill>
                  <a:schemeClr val="hlink"/>
                </a:solidFill>
                <a:latin typeface="Comic Sans MS" pitchFamily="66" charset="0"/>
              </a:rPr>
              <a:t>temperált (mérsékelt)</a:t>
            </a:r>
            <a:r>
              <a:rPr lang="hu-HU" b="1">
                <a:latin typeface="Comic Sans MS" pitchFamily="66" charset="0"/>
              </a:rPr>
              <a:t> fágok: lítikus és lizogén ciklus</a:t>
            </a:r>
            <a:endParaRPr lang="en-US" b="1">
              <a:latin typeface="Comic Sans MS" pitchFamily="66" charset="0"/>
            </a:endParaRPr>
          </a:p>
        </p:txBody>
      </p:sp>
      <p:pic>
        <p:nvPicPr>
          <p:cNvPr id="12293" name="Picture 5" descr="bro35125_0609"/>
          <p:cNvPicPr>
            <a:picLocks noChangeAspect="1" noChangeArrowheads="1"/>
          </p:cNvPicPr>
          <p:nvPr/>
        </p:nvPicPr>
        <p:blipFill>
          <a:blip r:embed="rId3" cstate="print"/>
          <a:srcRect r="51666" b="80270"/>
          <a:stretch>
            <a:fillRect/>
          </a:stretch>
        </p:blipFill>
        <p:spPr bwMode="auto">
          <a:xfrm>
            <a:off x="98425" y="612775"/>
            <a:ext cx="3897313" cy="1276350"/>
          </a:xfrm>
          <a:prstGeom prst="rect">
            <a:avLst/>
          </a:prstGeom>
          <a:noFill/>
          <a:ln w="9525">
            <a:noFill/>
            <a:miter lim="800000"/>
            <a:headEnd/>
            <a:tailEnd/>
          </a:ln>
        </p:spPr>
      </p:pic>
      <p:grpSp>
        <p:nvGrpSpPr>
          <p:cNvPr id="12294" name="Group 6"/>
          <p:cNvGrpSpPr>
            <a:grpSpLocks/>
          </p:cNvGrpSpPr>
          <p:nvPr/>
        </p:nvGrpSpPr>
        <p:grpSpPr bwMode="auto">
          <a:xfrm>
            <a:off x="2627313" y="1908175"/>
            <a:ext cx="2149475" cy="1425575"/>
            <a:chOff x="1824" y="1104"/>
            <a:chExt cx="1536" cy="1104"/>
          </a:xfrm>
        </p:grpSpPr>
        <p:pic>
          <p:nvPicPr>
            <p:cNvPr id="12310" name="Picture 7" descr="bro35125_0609"/>
            <p:cNvPicPr>
              <a:picLocks noChangeAspect="1" noChangeArrowheads="1"/>
            </p:cNvPicPr>
            <p:nvPr/>
          </p:nvPicPr>
          <p:blipFill>
            <a:blip r:embed="rId3" cstate="print"/>
            <a:srcRect l="31667" t="29076" r="41667" b="56387"/>
            <a:stretch>
              <a:fillRect/>
            </a:stretch>
          </p:blipFill>
          <p:spPr bwMode="auto">
            <a:xfrm>
              <a:off x="1824" y="1536"/>
              <a:ext cx="1536" cy="672"/>
            </a:xfrm>
            <a:prstGeom prst="rect">
              <a:avLst/>
            </a:prstGeom>
            <a:noFill/>
            <a:ln w="9525">
              <a:noFill/>
              <a:miter lim="800000"/>
              <a:headEnd/>
              <a:tailEnd/>
            </a:ln>
          </p:spPr>
        </p:pic>
        <p:pic>
          <p:nvPicPr>
            <p:cNvPr id="12311" name="Picture 8" descr="bro35125_0609"/>
            <p:cNvPicPr>
              <a:picLocks noChangeAspect="1" noChangeArrowheads="1"/>
            </p:cNvPicPr>
            <p:nvPr/>
          </p:nvPicPr>
          <p:blipFill>
            <a:blip r:embed="rId3" cstate="print"/>
            <a:srcRect l="31667" t="19730" r="51666" b="69887"/>
            <a:stretch>
              <a:fillRect/>
            </a:stretch>
          </p:blipFill>
          <p:spPr bwMode="auto">
            <a:xfrm>
              <a:off x="1824" y="1104"/>
              <a:ext cx="960" cy="480"/>
            </a:xfrm>
            <a:prstGeom prst="rect">
              <a:avLst/>
            </a:prstGeom>
            <a:noFill/>
            <a:ln w="9525">
              <a:noFill/>
              <a:miter lim="800000"/>
              <a:headEnd/>
              <a:tailEnd/>
            </a:ln>
          </p:spPr>
        </p:pic>
      </p:grpSp>
      <p:grpSp>
        <p:nvGrpSpPr>
          <p:cNvPr id="12295" name="Group 9"/>
          <p:cNvGrpSpPr>
            <a:grpSpLocks/>
          </p:cNvGrpSpPr>
          <p:nvPr/>
        </p:nvGrpSpPr>
        <p:grpSpPr bwMode="auto">
          <a:xfrm>
            <a:off x="34925" y="3473450"/>
            <a:ext cx="4032250" cy="1674813"/>
            <a:chOff x="0" y="2208"/>
            <a:chExt cx="2880" cy="1297"/>
          </a:xfrm>
        </p:grpSpPr>
        <p:pic>
          <p:nvPicPr>
            <p:cNvPr id="12308" name="Picture 10" descr="bro35125_0609"/>
            <p:cNvPicPr>
              <a:picLocks noChangeAspect="1" noChangeArrowheads="1"/>
            </p:cNvPicPr>
            <p:nvPr/>
          </p:nvPicPr>
          <p:blipFill>
            <a:blip r:embed="rId3" cstate="print"/>
            <a:srcRect t="55035" r="50000" b="28329"/>
            <a:stretch>
              <a:fillRect/>
            </a:stretch>
          </p:blipFill>
          <p:spPr bwMode="auto">
            <a:xfrm>
              <a:off x="0" y="2736"/>
              <a:ext cx="2880" cy="769"/>
            </a:xfrm>
            <a:prstGeom prst="rect">
              <a:avLst/>
            </a:prstGeom>
            <a:noFill/>
            <a:ln w="9525">
              <a:noFill/>
              <a:miter lim="800000"/>
              <a:headEnd/>
              <a:tailEnd/>
            </a:ln>
          </p:spPr>
        </p:pic>
        <p:pic>
          <p:nvPicPr>
            <p:cNvPr id="12309" name="Picture 11" descr="bro35125_0609"/>
            <p:cNvPicPr>
              <a:picLocks noChangeAspect="1" noChangeArrowheads="1"/>
            </p:cNvPicPr>
            <p:nvPr/>
          </p:nvPicPr>
          <p:blipFill>
            <a:blip r:embed="rId3" cstate="print"/>
            <a:srcRect l="24167" t="43613" r="50000" b="44965"/>
            <a:stretch>
              <a:fillRect/>
            </a:stretch>
          </p:blipFill>
          <p:spPr bwMode="auto">
            <a:xfrm>
              <a:off x="1392" y="2208"/>
              <a:ext cx="1488" cy="528"/>
            </a:xfrm>
            <a:prstGeom prst="rect">
              <a:avLst/>
            </a:prstGeom>
            <a:noFill/>
            <a:ln w="9525">
              <a:noFill/>
              <a:miter lim="800000"/>
              <a:headEnd/>
              <a:tailEnd/>
            </a:ln>
          </p:spPr>
        </p:pic>
      </p:grpSp>
      <p:pic>
        <p:nvPicPr>
          <p:cNvPr id="12296" name="Picture 12" descr="bro35125_0609"/>
          <p:cNvPicPr>
            <a:picLocks noChangeAspect="1" noChangeArrowheads="1"/>
          </p:cNvPicPr>
          <p:nvPr/>
        </p:nvPicPr>
        <p:blipFill>
          <a:blip r:embed="rId3" cstate="print"/>
          <a:srcRect t="16614" r="75833" b="44965"/>
          <a:stretch>
            <a:fillRect/>
          </a:stretch>
        </p:blipFill>
        <p:spPr bwMode="auto">
          <a:xfrm>
            <a:off x="71438" y="1687513"/>
            <a:ext cx="1947862" cy="2484437"/>
          </a:xfrm>
          <a:prstGeom prst="rect">
            <a:avLst/>
          </a:prstGeom>
          <a:noFill/>
          <a:ln w="9525">
            <a:noFill/>
            <a:miter lim="800000"/>
            <a:headEnd/>
            <a:tailEnd/>
          </a:ln>
        </p:spPr>
      </p:pic>
      <p:grpSp>
        <p:nvGrpSpPr>
          <p:cNvPr id="12297" name="Group 14"/>
          <p:cNvGrpSpPr>
            <a:grpSpLocks/>
          </p:cNvGrpSpPr>
          <p:nvPr/>
        </p:nvGrpSpPr>
        <p:grpSpPr bwMode="auto">
          <a:xfrm>
            <a:off x="4427538" y="3402013"/>
            <a:ext cx="2552700" cy="1674812"/>
            <a:chOff x="2736" y="2208"/>
            <a:chExt cx="1824" cy="1297"/>
          </a:xfrm>
        </p:grpSpPr>
        <p:pic>
          <p:nvPicPr>
            <p:cNvPr id="12306" name="Picture 15" descr="bro35125_0609"/>
            <p:cNvPicPr>
              <a:picLocks noChangeAspect="1" noChangeArrowheads="1"/>
            </p:cNvPicPr>
            <p:nvPr/>
          </p:nvPicPr>
          <p:blipFill>
            <a:blip r:embed="rId3" cstate="print"/>
            <a:srcRect l="47501" t="43613" r="33333" b="28329"/>
            <a:stretch>
              <a:fillRect/>
            </a:stretch>
          </p:blipFill>
          <p:spPr bwMode="auto">
            <a:xfrm>
              <a:off x="2736" y="2208"/>
              <a:ext cx="1104" cy="1297"/>
            </a:xfrm>
            <a:prstGeom prst="rect">
              <a:avLst/>
            </a:prstGeom>
            <a:noFill/>
            <a:ln w="9525">
              <a:noFill/>
              <a:miter lim="800000"/>
              <a:headEnd/>
              <a:tailEnd/>
            </a:ln>
          </p:spPr>
        </p:pic>
        <p:pic>
          <p:nvPicPr>
            <p:cNvPr id="12307" name="Picture 16" descr="bro35125_0609"/>
            <p:cNvPicPr>
              <a:picLocks noChangeAspect="1" noChangeArrowheads="1"/>
            </p:cNvPicPr>
            <p:nvPr/>
          </p:nvPicPr>
          <p:blipFill>
            <a:blip r:embed="rId3" cstate="print"/>
            <a:srcRect l="66667" t="52959" r="20833" b="28329"/>
            <a:stretch>
              <a:fillRect/>
            </a:stretch>
          </p:blipFill>
          <p:spPr bwMode="auto">
            <a:xfrm>
              <a:off x="3840" y="2640"/>
              <a:ext cx="720" cy="865"/>
            </a:xfrm>
            <a:prstGeom prst="rect">
              <a:avLst/>
            </a:prstGeom>
            <a:noFill/>
            <a:ln w="9525">
              <a:noFill/>
              <a:miter lim="800000"/>
              <a:headEnd/>
              <a:tailEnd/>
            </a:ln>
          </p:spPr>
        </p:pic>
      </p:grpSp>
      <p:pic>
        <p:nvPicPr>
          <p:cNvPr id="12298" name="Picture 17" descr="bro35125_0609"/>
          <p:cNvPicPr>
            <a:picLocks noChangeAspect="1" noChangeArrowheads="1"/>
          </p:cNvPicPr>
          <p:nvPr/>
        </p:nvPicPr>
        <p:blipFill>
          <a:blip r:embed="rId3" cstate="print"/>
          <a:srcRect l="72501" t="29076" b="41850"/>
          <a:stretch>
            <a:fillRect/>
          </a:stretch>
        </p:blipFill>
        <p:spPr bwMode="auto">
          <a:xfrm>
            <a:off x="6445250" y="2393950"/>
            <a:ext cx="2217738" cy="1881188"/>
          </a:xfrm>
          <a:prstGeom prst="rect">
            <a:avLst/>
          </a:prstGeom>
          <a:noFill/>
          <a:ln w="9525">
            <a:noFill/>
            <a:miter lim="800000"/>
            <a:headEnd/>
            <a:tailEnd/>
          </a:ln>
        </p:spPr>
      </p:pic>
      <p:sp>
        <p:nvSpPr>
          <p:cNvPr id="12299" name="Text Box 18"/>
          <p:cNvSpPr txBox="1">
            <a:spLocks noChangeArrowheads="1"/>
          </p:cNvSpPr>
          <p:nvPr/>
        </p:nvSpPr>
        <p:spPr bwMode="auto">
          <a:xfrm>
            <a:off x="6948488" y="4016375"/>
            <a:ext cx="2374900" cy="825500"/>
          </a:xfrm>
          <a:prstGeom prst="rect">
            <a:avLst/>
          </a:prstGeom>
          <a:noFill/>
          <a:ln w="9525">
            <a:noFill/>
            <a:miter lim="800000"/>
            <a:headEnd/>
            <a:tailEnd/>
          </a:ln>
        </p:spPr>
        <p:txBody>
          <a:bodyPr>
            <a:spAutoFit/>
          </a:bodyPr>
          <a:lstStyle/>
          <a:p>
            <a:pPr algn="ctr" eaLnBrk="0" hangingPunct="0"/>
            <a:r>
              <a:rPr lang="hu-HU" sz="1600" b="1">
                <a:solidFill>
                  <a:srgbClr val="CC0000"/>
                </a:solidFill>
                <a:latin typeface="Comic Sans MS" pitchFamily="66" charset="0"/>
              </a:rPr>
              <a:t>Profág</a:t>
            </a:r>
            <a:r>
              <a:rPr lang="hu-HU" sz="1600">
                <a:latin typeface="Comic Sans MS" pitchFamily="66" charset="0"/>
              </a:rPr>
              <a:t> a baktérium kromoszómájában, </a:t>
            </a:r>
          </a:p>
          <a:p>
            <a:pPr algn="ctr" eaLnBrk="0" hangingPunct="0"/>
            <a:r>
              <a:rPr lang="hu-HU" sz="1600">
                <a:latin typeface="Comic Sans MS" pitchFamily="66" charset="0"/>
              </a:rPr>
              <a:t>alvó állapotban</a:t>
            </a:r>
            <a:endParaRPr lang="en-US" sz="1600">
              <a:latin typeface="Comic Sans MS" pitchFamily="66" charset="0"/>
            </a:endParaRPr>
          </a:p>
        </p:txBody>
      </p:sp>
      <p:pic>
        <p:nvPicPr>
          <p:cNvPr id="12300" name="Picture 19" descr="bro35125_0609"/>
          <p:cNvPicPr>
            <a:picLocks noChangeAspect="1" noChangeArrowheads="1"/>
          </p:cNvPicPr>
          <p:nvPr/>
        </p:nvPicPr>
        <p:blipFill>
          <a:blip r:embed="rId3" cstate="print"/>
          <a:srcRect l="56667" b="70924"/>
          <a:stretch>
            <a:fillRect/>
          </a:stretch>
        </p:blipFill>
        <p:spPr bwMode="auto">
          <a:xfrm>
            <a:off x="4997450" y="385763"/>
            <a:ext cx="3494088" cy="1881187"/>
          </a:xfrm>
          <a:prstGeom prst="rect">
            <a:avLst/>
          </a:prstGeom>
          <a:noFill/>
          <a:ln w="9525">
            <a:noFill/>
            <a:miter lim="800000"/>
            <a:headEnd/>
            <a:tailEnd/>
          </a:ln>
        </p:spPr>
      </p:pic>
      <p:sp>
        <p:nvSpPr>
          <p:cNvPr id="12301" name="Text Box 21"/>
          <p:cNvSpPr txBox="1">
            <a:spLocks noChangeArrowheads="1"/>
          </p:cNvSpPr>
          <p:nvPr/>
        </p:nvSpPr>
        <p:spPr bwMode="auto">
          <a:xfrm>
            <a:off x="4356100" y="1811338"/>
            <a:ext cx="1679575" cy="825500"/>
          </a:xfrm>
          <a:prstGeom prst="rect">
            <a:avLst/>
          </a:prstGeom>
          <a:noFill/>
          <a:ln w="9525">
            <a:noFill/>
            <a:miter lim="800000"/>
            <a:headEnd/>
            <a:tailEnd/>
          </a:ln>
        </p:spPr>
        <p:txBody>
          <a:bodyPr>
            <a:spAutoFit/>
          </a:bodyPr>
          <a:lstStyle/>
          <a:p>
            <a:pPr algn="ctr" eaLnBrk="0" hangingPunct="0"/>
            <a:r>
              <a:rPr lang="hu-HU" sz="1600" b="1">
                <a:solidFill>
                  <a:srgbClr val="CC0000"/>
                </a:solidFill>
                <a:latin typeface="Comic Sans MS" pitchFamily="66" charset="0"/>
              </a:rPr>
              <a:t>Indukció után átvált lítikus ciklusra</a:t>
            </a:r>
            <a:endParaRPr lang="en-US" sz="1600" b="1">
              <a:solidFill>
                <a:srgbClr val="CC0000"/>
              </a:solidFill>
              <a:latin typeface="Comic Sans MS" pitchFamily="66" charset="0"/>
            </a:endParaRPr>
          </a:p>
        </p:txBody>
      </p:sp>
      <p:sp>
        <p:nvSpPr>
          <p:cNvPr id="12302" name="Text Box 22"/>
          <p:cNvSpPr txBox="1">
            <a:spLocks noChangeArrowheads="1"/>
          </p:cNvSpPr>
          <p:nvPr/>
        </p:nvSpPr>
        <p:spPr bwMode="auto">
          <a:xfrm>
            <a:off x="250825" y="5949950"/>
            <a:ext cx="8640763" cy="825500"/>
          </a:xfrm>
          <a:prstGeom prst="rect">
            <a:avLst/>
          </a:prstGeom>
          <a:noFill/>
          <a:ln w="9525">
            <a:noFill/>
            <a:miter lim="800000"/>
            <a:headEnd/>
            <a:tailEnd/>
          </a:ln>
        </p:spPr>
        <p:txBody>
          <a:bodyPr>
            <a:spAutoFit/>
          </a:bodyPr>
          <a:lstStyle/>
          <a:p>
            <a:pPr algn="ctr"/>
            <a:r>
              <a:rPr lang="hu-HU" sz="1600">
                <a:latin typeface="Comic Sans MS" pitchFamily="66" charset="0"/>
              </a:rPr>
              <a:t>A </a:t>
            </a:r>
            <a:r>
              <a:rPr lang="hu-HU" sz="1600">
                <a:solidFill>
                  <a:srgbClr val="FF0000"/>
                </a:solidFill>
                <a:latin typeface="Comic Sans MS" pitchFamily="66" charset="0"/>
              </a:rPr>
              <a:t>lítikus</a:t>
            </a:r>
            <a:r>
              <a:rPr lang="hu-HU" sz="1600">
                <a:latin typeface="Comic Sans MS" pitchFamily="66" charset="0"/>
              </a:rPr>
              <a:t> ciklussal ellentétben a </a:t>
            </a:r>
            <a:r>
              <a:rPr lang="hu-HU" sz="1600">
                <a:solidFill>
                  <a:srgbClr val="FF0000"/>
                </a:solidFill>
                <a:latin typeface="Comic Sans MS" pitchFamily="66" charset="0"/>
              </a:rPr>
              <a:t>lizogén</a:t>
            </a:r>
            <a:r>
              <a:rPr lang="hu-HU" sz="1600">
                <a:latin typeface="Comic Sans MS" pitchFamily="66" charset="0"/>
              </a:rPr>
              <a:t> életciklus során a fág nem pusztítja el a baktériumot, hanem DNS-e beépül a baktérium kromoszómába = </a:t>
            </a:r>
            <a:r>
              <a:rPr lang="hu-HU" sz="1600">
                <a:solidFill>
                  <a:srgbClr val="CC0000"/>
                </a:solidFill>
                <a:latin typeface="Comic Sans MS" pitchFamily="66" charset="0"/>
              </a:rPr>
              <a:t>profág</a:t>
            </a:r>
            <a:r>
              <a:rPr lang="hu-HU" sz="1600">
                <a:latin typeface="Comic Sans MS" pitchFamily="66" charset="0"/>
              </a:rPr>
              <a:t>, és azzal együtt szaporodik. A profágot hordozó baktérium = lizogén b.</a:t>
            </a:r>
            <a:endParaRPr lang="en-GB" sz="1600">
              <a:latin typeface="Comic Sans MS" pitchFamily="66" charset="0"/>
            </a:endParaRPr>
          </a:p>
        </p:txBody>
      </p:sp>
      <p:sp>
        <p:nvSpPr>
          <p:cNvPr id="12303" name="Text Box 23"/>
          <p:cNvSpPr txBox="1">
            <a:spLocks noChangeArrowheads="1"/>
          </p:cNvSpPr>
          <p:nvPr/>
        </p:nvSpPr>
        <p:spPr bwMode="auto">
          <a:xfrm>
            <a:off x="5148263" y="2636838"/>
            <a:ext cx="1257300" cy="641350"/>
          </a:xfrm>
          <a:prstGeom prst="rect">
            <a:avLst/>
          </a:prstGeom>
          <a:noFill/>
          <a:ln w="9525">
            <a:noFill/>
            <a:miter lim="800000"/>
            <a:headEnd/>
            <a:tailEnd/>
          </a:ln>
        </p:spPr>
        <p:txBody>
          <a:bodyPr wrap="none">
            <a:spAutoFit/>
          </a:bodyPr>
          <a:lstStyle/>
          <a:p>
            <a:pPr algn="ctr"/>
            <a:r>
              <a:rPr lang="hu-HU" b="1">
                <a:latin typeface="Comic Sans MS" pitchFamily="66" charset="0"/>
              </a:rPr>
              <a:t>LIZOGÉN</a:t>
            </a:r>
          </a:p>
          <a:p>
            <a:pPr algn="ctr"/>
            <a:r>
              <a:rPr lang="hu-HU" b="1">
                <a:latin typeface="Comic Sans MS" pitchFamily="66" charset="0"/>
              </a:rPr>
              <a:t>ciklus</a:t>
            </a:r>
          </a:p>
        </p:txBody>
      </p:sp>
      <p:sp>
        <p:nvSpPr>
          <p:cNvPr id="12304" name="Text Box 24"/>
          <p:cNvSpPr txBox="1">
            <a:spLocks noChangeArrowheads="1"/>
          </p:cNvSpPr>
          <p:nvPr/>
        </p:nvSpPr>
        <p:spPr bwMode="auto">
          <a:xfrm>
            <a:off x="1766888" y="2708275"/>
            <a:ext cx="1185862" cy="641350"/>
          </a:xfrm>
          <a:prstGeom prst="rect">
            <a:avLst/>
          </a:prstGeom>
          <a:noFill/>
          <a:ln w="9525">
            <a:noFill/>
            <a:miter lim="800000"/>
            <a:headEnd/>
            <a:tailEnd/>
          </a:ln>
        </p:spPr>
        <p:txBody>
          <a:bodyPr wrap="none">
            <a:spAutoFit/>
          </a:bodyPr>
          <a:lstStyle/>
          <a:p>
            <a:pPr algn="ctr"/>
            <a:r>
              <a:rPr lang="hu-HU" b="1">
                <a:latin typeface="Comic Sans MS" pitchFamily="66" charset="0"/>
              </a:rPr>
              <a:t>LITIKUS</a:t>
            </a:r>
          </a:p>
          <a:p>
            <a:pPr algn="ctr"/>
            <a:r>
              <a:rPr lang="hu-HU" b="1">
                <a:latin typeface="Comic Sans MS" pitchFamily="66" charset="0"/>
              </a:rPr>
              <a:t>ciklus</a:t>
            </a:r>
          </a:p>
        </p:txBody>
      </p:sp>
      <p:sp>
        <p:nvSpPr>
          <p:cNvPr id="12305" name="Text Box 25"/>
          <p:cNvSpPr txBox="1">
            <a:spLocks noChangeArrowheads="1"/>
          </p:cNvSpPr>
          <p:nvPr/>
        </p:nvSpPr>
        <p:spPr bwMode="auto">
          <a:xfrm>
            <a:off x="1509713" y="115888"/>
            <a:ext cx="6157912" cy="457200"/>
          </a:xfrm>
          <a:prstGeom prst="rect">
            <a:avLst/>
          </a:prstGeom>
          <a:noFill/>
          <a:ln w="9525">
            <a:noFill/>
            <a:miter lim="800000"/>
            <a:headEnd/>
            <a:tailEnd/>
          </a:ln>
        </p:spPr>
        <p:txBody>
          <a:bodyPr wrap="none">
            <a:spAutoFit/>
          </a:bodyPr>
          <a:lstStyle/>
          <a:p>
            <a:pPr algn="ctr"/>
            <a:r>
              <a:rPr lang="hu-HU" sz="2400" b="1">
                <a:solidFill>
                  <a:srgbClr val="800000"/>
                </a:solidFill>
                <a:latin typeface="Comic Sans MS" pitchFamily="66" charset="0"/>
              </a:rPr>
              <a:t>A fágoknak két különböző életmódja van</a:t>
            </a:r>
            <a:endParaRPr lang="en-GB" sz="2400" b="1">
              <a:solidFill>
                <a:srgbClr val="800000"/>
              </a:solidFill>
              <a:latin typeface="Comic Sans MS" pitchFamily="66"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1352550" y="908050"/>
            <a:ext cx="6389688" cy="2555875"/>
          </a:xfrm>
          <a:prstGeom prst="rect">
            <a:avLst/>
          </a:prstGeom>
          <a:noFill/>
          <a:ln w="9525">
            <a:noFill/>
            <a:miter lim="800000"/>
            <a:headEnd/>
            <a:tailEnd/>
          </a:ln>
        </p:spPr>
        <p:txBody>
          <a:bodyPr wrap="none">
            <a:spAutoFit/>
          </a:bodyPr>
          <a:lstStyle/>
          <a:p>
            <a:pPr algn="ctr"/>
            <a:r>
              <a:rPr lang="hu-HU" sz="8000" b="1">
                <a:latin typeface="Comic Sans MS" pitchFamily="66" charset="0"/>
              </a:rPr>
              <a:t>Fágok lítikus</a:t>
            </a:r>
          </a:p>
          <a:p>
            <a:pPr algn="ctr"/>
            <a:r>
              <a:rPr lang="hu-HU" sz="8000" b="1">
                <a:latin typeface="Comic Sans MS" pitchFamily="66" charset="0"/>
              </a:rPr>
              <a:t>életciklusa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0"/>
            <a:ext cx="7772400" cy="1143000"/>
          </a:xfrm>
        </p:spPr>
        <p:txBody>
          <a:bodyPr/>
          <a:lstStyle/>
          <a:p>
            <a:pPr eaLnBrk="1" hangingPunct="1"/>
            <a:r>
              <a:rPr lang="hu-HU" sz="2400" b="1">
                <a:solidFill>
                  <a:schemeClr val="tx1"/>
                </a:solidFill>
              </a:rPr>
              <a:t>Fágok megtapadása a gazda sejt falán</a:t>
            </a:r>
          </a:p>
        </p:txBody>
      </p:sp>
      <p:pic>
        <p:nvPicPr>
          <p:cNvPr id="13315" name="Picture 4" descr="F07-19"/>
          <p:cNvPicPr>
            <a:picLocks noChangeAspect="1" noChangeArrowheads="1"/>
          </p:cNvPicPr>
          <p:nvPr/>
        </p:nvPicPr>
        <p:blipFill>
          <a:blip r:embed="rId2" cstate="print"/>
          <a:srcRect/>
          <a:stretch>
            <a:fillRect/>
          </a:stretch>
        </p:blipFill>
        <p:spPr bwMode="auto">
          <a:xfrm>
            <a:off x="1447800" y="1600200"/>
            <a:ext cx="6337300" cy="435292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0"/>
            <a:ext cx="7772400" cy="1143000"/>
          </a:xfrm>
        </p:spPr>
        <p:txBody>
          <a:bodyPr/>
          <a:lstStyle/>
          <a:p>
            <a:pPr eaLnBrk="1" hangingPunct="1"/>
            <a:r>
              <a:rPr lang="hu-HU" sz="2400" b="1">
                <a:solidFill>
                  <a:schemeClr val="tx1"/>
                </a:solidFill>
              </a:rPr>
              <a:t>Érő </a:t>
            </a:r>
            <a:r>
              <a:rPr lang="hu-HU" sz="2400" b="1">
                <a:solidFill>
                  <a:schemeClr val="tx1"/>
                </a:solidFill>
                <a:latin typeface="Symbol" pitchFamily="18" charset="2"/>
              </a:rPr>
              <a:t>l</a:t>
            </a:r>
            <a:r>
              <a:rPr lang="hu-HU" sz="2400" b="1">
                <a:solidFill>
                  <a:schemeClr val="tx1"/>
                </a:solidFill>
              </a:rPr>
              <a:t> fág részecskék </a:t>
            </a:r>
            <a:r>
              <a:rPr lang="hu-HU" sz="2400" b="1" i="1">
                <a:solidFill>
                  <a:schemeClr val="tx1"/>
                </a:solidFill>
              </a:rPr>
              <a:t>E. coli</a:t>
            </a:r>
            <a:r>
              <a:rPr lang="hu-HU" sz="2400" b="1">
                <a:solidFill>
                  <a:schemeClr val="tx1"/>
                </a:solidFill>
              </a:rPr>
              <a:t> sejtben</a:t>
            </a:r>
          </a:p>
        </p:txBody>
      </p:sp>
      <p:pic>
        <p:nvPicPr>
          <p:cNvPr id="14339" name="Picture 4" descr="F07-20"/>
          <p:cNvPicPr>
            <a:picLocks noChangeAspect="1" noChangeArrowheads="1"/>
          </p:cNvPicPr>
          <p:nvPr/>
        </p:nvPicPr>
        <p:blipFill>
          <a:blip r:embed="rId2" cstate="print"/>
          <a:srcRect/>
          <a:stretch>
            <a:fillRect/>
          </a:stretch>
        </p:blipFill>
        <p:spPr bwMode="auto">
          <a:xfrm>
            <a:off x="2667000" y="1219200"/>
            <a:ext cx="4056063" cy="507682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381000"/>
            <a:ext cx="5562600" cy="1143000"/>
          </a:xfrm>
        </p:spPr>
        <p:txBody>
          <a:bodyPr/>
          <a:lstStyle/>
          <a:p>
            <a:pPr eaLnBrk="1" hangingPunct="1"/>
            <a:r>
              <a:rPr lang="hu-HU" sz="2400" b="1">
                <a:solidFill>
                  <a:schemeClr val="tx1"/>
                </a:solidFill>
              </a:rPr>
              <a:t>Fágok litikus életciklusa </a:t>
            </a:r>
            <a:br>
              <a:rPr lang="hu-HU" sz="2400" b="1">
                <a:solidFill>
                  <a:schemeClr val="tx1"/>
                </a:solidFill>
              </a:rPr>
            </a:br>
            <a:r>
              <a:rPr lang="hu-HU" sz="2400" b="1">
                <a:solidFill>
                  <a:schemeClr val="tx1"/>
                </a:solidFill>
              </a:rPr>
              <a:t>és kimutatásuk lágy agarban </a:t>
            </a:r>
            <a:br>
              <a:rPr lang="hu-HU" sz="2400" b="1">
                <a:solidFill>
                  <a:schemeClr val="tx1"/>
                </a:solidFill>
              </a:rPr>
            </a:br>
            <a:r>
              <a:rPr lang="hu-HU" sz="2400" b="1">
                <a:solidFill>
                  <a:schemeClr val="tx1"/>
                </a:solidFill>
              </a:rPr>
              <a:t>szuszpendált baktériumok lízisével</a:t>
            </a:r>
          </a:p>
        </p:txBody>
      </p:sp>
      <p:pic>
        <p:nvPicPr>
          <p:cNvPr id="15363" name="Picture 9" descr="F07-21magyb"/>
          <p:cNvPicPr>
            <a:picLocks noChangeAspect="1" noChangeArrowheads="1"/>
          </p:cNvPicPr>
          <p:nvPr/>
        </p:nvPicPr>
        <p:blipFill>
          <a:blip r:embed="rId2" cstate="print"/>
          <a:srcRect/>
          <a:stretch>
            <a:fillRect/>
          </a:stretch>
        </p:blipFill>
        <p:spPr bwMode="auto">
          <a:xfrm>
            <a:off x="228600" y="2819400"/>
            <a:ext cx="8382000" cy="3875088"/>
          </a:xfrm>
          <a:prstGeom prst="rect">
            <a:avLst/>
          </a:prstGeom>
          <a:noFill/>
          <a:ln w="9525">
            <a:noFill/>
            <a:miter lim="800000"/>
            <a:headEnd/>
            <a:tailEnd/>
          </a:ln>
        </p:spPr>
      </p:pic>
      <p:grpSp>
        <p:nvGrpSpPr>
          <p:cNvPr id="15364" name="Group 15"/>
          <p:cNvGrpSpPr>
            <a:grpSpLocks/>
          </p:cNvGrpSpPr>
          <p:nvPr/>
        </p:nvGrpSpPr>
        <p:grpSpPr bwMode="auto">
          <a:xfrm>
            <a:off x="5410200" y="381000"/>
            <a:ext cx="3352800" cy="2438400"/>
            <a:chOff x="3408" y="240"/>
            <a:chExt cx="2112" cy="1536"/>
          </a:xfrm>
        </p:grpSpPr>
        <p:pic>
          <p:nvPicPr>
            <p:cNvPr id="15365" name="Picture 6" descr="F07-22"/>
            <p:cNvPicPr>
              <a:picLocks noChangeAspect="1" noChangeArrowheads="1"/>
            </p:cNvPicPr>
            <p:nvPr/>
          </p:nvPicPr>
          <p:blipFill>
            <a:blip r:embed="rId3" cstate="print"/>
            <a:srcRect/>
            <a:stretch>
              <a:fillRect/>
            </a:stretch>
          </p:blipFill>
          <p:spPr bwMode="auto">
            <a:xfrm>
              <a:off x="3840" y="240"/>
              <a:ext cx="1680" cy="1383"/>
            </a:xfrm>
            <a:prstGeom prst="rect">
              <a:avLst/>
            </a:prstGeom>
            <a:noFill/>
            <a:ln w="9525">
              <a:noFill/>
              <a:miter lim="800000"/>
              <a:headEnd/>
              <a:tailEnd/>
            </a:ln>
          </p:spPr>
        </p:pic>
        <p:sp>
          <p:nvSpPr>
            <p:cNvPr id="15366" name="Oval 11"/>
            <p:cNvSpPr>
              <a:spLocks noChangeArrowheads="1"/>
            </p:cNvSpPr>
            <p:nvPr/>
          </p:nvSpPr>
          <p:spPr bwMode="auto">
            <a:xfrm>
              <a:off x="3648" y="1056"/>
              <a:ext cx="432" cy="336"/>
            </a:xfrm>
            <a:prstGeom prst="ellipse">
              <a:avLst/>
            </a:prstGeom>
            <a:solidFill>
              <a:schemeClr val="bg1"/>
            </a:solidFill>
            <a:ln w="9525">
              <a:noFill/>
              <a:round/>
              <a:headEnd/>
              <a:tailEnd/>
            </a:ln>
          </p:spPr>
          <p:txBody>
            <a:bodyPr wrap="none" anchor="ctr"/>
            <a:lstStyle/>
            <a:p>
              <a:endParaRPr lang="hu-HU"/>
            </a:p>
          </p:txBody>
        </p:sp>
        <p:sp>
          <p:nvSpPr>
            <p:cNvPr id="15367" name="Oval 12"/>
            <p:cNvSpPr>
              <a:spLocks noChangeArrowheads="1"/>
            </p:cNvSpPr>
            <p:nvPr/>
          </p:nvSpPr>
          <p:spPr bwMode="auto">
            <a:xfrm>
              <a:off x="3648" y="1344"/>
              <a:ext cx="528" cy="336"/>
            </a:xfrm>
            <a:prstGeom prst="ellipse">
              <a:avLst/>
            </a:prstGeom>
            <a:solidFill>
              <a:schemeClr val="bg1"/>
            </a:solidFill>
            <a:ln w="9525">
              <a:noFill/>
              <a:round/>
              <a:headEnd/>
              <a:tailEnd/>
            </a:ln>
          </p:spPr>
          <p:txBody>
            <a:bodyPr wrap="none" anchor="ctr"/>
            <a:lstStyle/>
            <a:p>
              <a:endParaRPr lang="hu-HU"/>
            </a:p>
          </p:txBody>
        </p:sp>
        <p:sp>
          <p:nvSpPr>
            <p:cNvPr id="15368" name="Oval 13"/>
            <p:cNvSpPr>
              <a:spLocks noChangeArrowheads="1"/>
            </p:cNvSpPr>
            <p:nvPr/>
          </p:nvSpPr>
          <p:spPr bwMode="auto">
            <a:xfrm>
              <a:off x="3936" y="1248"/>
              <a:ext cx="144" cy="144"/>
            </a:xfrm>
            <a:prstGeom prst="ellipse">
              <a:avLst/>
            </a:prstGeom>
            <a:solidFill>
              <a:schemeClr val="bg1"/>
            </a:solidFill>
            <a:ln w="9525">
              <a:noFill/>
              <a:round/>
              <a:headEnd/>
              <a:tailEnd/>
            </a:ln>
          </p:spPr>
          <p:txBody>
            <a:bodyPr wrap="none" anchor="ctr"/>
            <a:lstStyle/>
            <a:p>
              <a:endParaRPr lang="hu-HU"/>
            </a:p>
          </p:txBody>
        </p:sp>
        <p:sp>
          <p:nvSpPr>
            <p:cNvPr id="15369" name="Text Box 10"/>
            <p:cNvSpPr txBox="1">
              <a:spLocks noChangeArrowheads="1"/>
            </p:cNvSpPr>
            <p:nvPr/>
          </p:nvSpPr>
          <p:spPr bwMode="auto">
            <a:xfrm>
              <a:off x="3408" y="1104"/>
              <a:ext cx="650" cy="326"/>
            </a:xfrm>
            <a:prstGeom prst="rect">
              <a:avLst/>
            </a:prstGeom>
            <a:noFill/>
            <a:ln w="9525">
              <a:noFill/>
              <a:miter lim="800000"/>
              <a:headEnd/>
              <a:tailEnd/>
            </a:ln>
          </p:spPr>
          <p:txBody>
            <a:bodyPr wrap="none">
              <a:spAutoFit/>
            </a:bodyPr>
            <a:lstStyle/>
            <a:p>
              <a:r>
                <a:rPr lang="hu-HU" sz="1400" b="1"/>
                <a:t>baktérium</a:t>
              </a:r>
            </a:p>
            <a:p>
              <a:r>
                <a:rPr lang="hu-HU" sz="1400" b="1"/>
                <a:t>pázsit</a:t>
              </a:r>
              <a:endParaRPr lang="en-GB" sz="1400" b="1"/>
            </a:p>
          </p:txBody>
        </p:sp>
        <p:sp>
          <p:nvSpPr>
            <p:cNvPr id="15370" name="Text Box 14"/>
            <p:cNvSpPr txBox="1">
              <a:spLocks noChangeArrowheads="1"/>
            </p:cNvSpPr>
            <p:nvPr/>
          </p:nvSpPr>
          <p:spPr bwMode="auto">
            <a:xfrm>
              <a:off x="3840" y="1450"/>
              <a:ext cx="1082" cy="326"/>
            </a:xfrm>
            <a:prstGeom prst="rect">
              <a:avLst/>
            </a:prstGeom>
            <a:noFill/>
            <a:ln w="9525">
              <a:noFill/>
              <a:miter lim="800000"/>
              <a:headEnd/>
              <a:tailEnd/>
            </a:ln>
          </p:spPr>
          <p:txBody>
            <a:bodyPr wrap="none">
              <a:spAutoFit/>
            </a:bodyPr>
            <a:lstStyle/>
            <a:p>
              <a:r>
                <a:rPr lang="hu-HU" sz="1400" b="1"/>
                <a:t>fág </a:t>
              </a:r>
            </a:p>
            <a:p>
              <a:r>
                <a:rPr lang="hu-HU" sz="1400" b="1"/>
                <a:t>tarfoltok (plakkok)</a:t>
              </a:r>
              <a:endParaRPr lang="en-GB" sz="1400" b="1"/>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13"/>
          <p:cNvSpPr>
            <a:spLocks noChangeArrowheads="1"/>
          </p:cNvSpPr>
          <p:nvPr/>
        </p:nvSpPr>
        <p:spPr bwMode="auto">
          <a:xfrm>
            <a:off x="323850" y="2505075"/>
            <a:ext cx="4321175" cy="852488"/>
          </a:xfrm>
          <a:prstGeom prst="rect">
            <a:avLst/>
          </a:prstGeom>
          <a:noFill/>
          <a:ln w="9525">
            <a:noFill/>
            <a:miter lim="800000"/>
            <a:headEnd/>
            <a:tailEnd/>
          </a:ln>
        </p:spPr>
        <p:txBody>
          <a:bodyPr anchor="b"/>
          <a:lstStyle/>
          <a:p>
            <a:r>
              <a:rPr lang="hu-HU" sz="2400" b="1">
                <a:solidFill>
                  <a:srgbClr val="800000"/>
                </a:solidFill>
                <a:latin typeface="Comic Sans MS" pitchFamily="66" charset="0"/>
              </a:rPr>
              <a:t>Lízis – </a:t>
            </a:r>
            <a:r>
              <a:rPr lang="hu-HU" sz="1600">
                <a:latin typeface="Comic Sans MS" pitchFamily="66" charset="0"/>
              </a:rPr>
              <a:t>a gazdasejt falának megbomlása, a fágrészecskék kiszabadulása </a:t>
            </a:r>
            <a:br>
              <a:rPr lang="hu-HU" sz="1600">
                <a:latin typeface="Comic Sans MS" pitchFamily="66" charset="0"/>
              </a:rPr>
            </a:br>
            <a:br>
              <a:rPr lang="hu-HU" sz="2400" b="1">
                <a:solidFill>
                  <a:srgbClr val="800000"/>
                </a:solidFill>
                <a:latin typeface="Comic Sans MS" pitchFamily="66" charset="0"/>
              </a:rPr>
            </a:br>
            <a:br>
              <a:rPr lang="hu-HU" sz="2400" b="1">
                <a:solidFill>
                  <a:srgbClr val="800000"/>
                </a:solidFill>
                <a:latin typeface="Comic Sans MS" pitchFamily="66" charset="0"/>
              </a:rPr>
            </a:br>
            <a:br>
              <a:rPr lang="hu-HU" sz="2400" b="1">
                <a:solidFill>
                  <a:srgbClr val="800000"/>
                </a:solidFill>
                <a:latin typeface="Comic Sans MS" pitchFamily="66" charset="0"/>
              </a:rPr>
            </a:br>
            <a:br>
              <a:rPr lang="hu-HU" sz="2400" b="1">
                <a:solidFill>
                  <a:srgbClr val="800000"/>
                </a:solidFill>
                <a:latin typeface="Comic Sans MS" pitchFamily="66" charset="0"/>
              </a:rPr>
            </a:br>
            <a:br>
              <a:rPr lang="hu-HU" sz="2400" b="1">
                <a:solidFill>
                  <a:srgbClr val="800000"/>
                </a:solidFill>
                <a:latin typeface="Comic Sans MS" pitchFamily="66" charset="0"/>
              </a:rPr>
            </a:br>
            <a:br>
              <a:rPr lang="hu-HU" sz="2400" b="1">
                <a:solidFill>
                  <a:srgbClr val="800000"/>
                </a:solidFill>
                <a:latin typeface="Comic Sans MS" pitchFamily="66" charset="0"/>
              </a:rPr>
            </a:br>
            <a:r>
              <a:rPr lang="hu-HU" sz="2400" b="1">
                <a:solidFill>
                  <a:srgbClr val="800000"/>
                </a:solidFill>
                <a:latin typeface="Comic Sans MS" pitchFamily="66" charset="0"/>
              </a:rPr>
              <a:t>Lizátum – </a:t>
            </a:r>
            <a:r>
              <a:rPr lang="hu-HU" sz="1600">
                <a:latin typeface="Comic Sans MS" pitchFamily="66" charset="0"/>
              </a:rPr>
              <a:t>a képződött fágpopuláció</a:t>
            </a:r>
            <a:endParaRPr lang="en-US" sz="2400" b="1">
              <a:solidFill>
                <a:srgbClr val="800000"/>
              </a:solidFill>
              <a:latin typeface="Comic Sans MS" pitchFamily="66" charset="0"/>
            </a:endParaRPr>
          </a:p>
        </p:txBody>
      </p:sp>
      <p:sp>
        <p:nvSpPr>
          <p:cNvPr id="16387" name="Rectangle 2"/>
          <p:cNvSpPr>
            <a:spLocks noGrp="1" noChangeArrowheads="1"/>
          </p:cNvSpPr>
          <p:nvPr>
            <p:ph type="body" idx="1"/>
          </p:nvPr>
        </p:nvSpPr>
        <p:spPr>
          <a:xfrm>
            <a:off x="304800" y="4027488"/>
            <a:ext cx="4114800" cy="2281237"/>
          </a:xfrm>
        </p:spPr>
        <p:txBody>
          <a:bodyPr/>
          <a:lstStyle/>
          <a:p>
            <a:pPr eaLnBrk="1" hangingPunct="1">
              <a:lnSpc>
                <a:spcPct val="90000"/>
              </a:lnSpc>
              <a:buFontTx/>
              <a:buNone/>
            </a:pPr>
            <a:r>
              <a:rPr lang="hu-HU" sz="2000" b="1">
                <a:solidFill>
                  <a:srgbClr val="800000"/>
                </a:solidFill>
                <a:latin typeface="Comic Sans MS" pitchFamily="66" charset="0"/>
              </a:rPr>
              <a:t>Plakkok</a:t>
            </a:r>
            <a:endParaRPr lang="hu-HU" sz="2000" b="1">
              <a:solidFill>
                <a:srgbClr val="800000"/>
              </a:solidFill>
              <a:latin typeface="Comic Sans MS" pitchFamily="66" charset="0"/>
              <a:cs typeface="Times New Roman" pitchFamily="18" charset="0"/>
            </a:endParaRPr>
          </a:p>
          <a:p>
            <a:pPr eaLnBrk="1" hangingPunct="1">
              <a:lnSpc>
                <a:spcPct val="90000"/>
              </a:lnSpc>
              <a:buFontTx/>
              <a:buNone/>
            </a:pPr>
            <a:r>
              <a:rPr lang="hu-HU" sz="1600">
                <a:latin typeface="Comic Sans MS" pitchFamily="66" charset="0"/>
                <a:cs typeface="Times New Roman" pitchFamily="18" charset="0"/>
              </a:rPr>
              <a:t>a</a:t>
            </a:r>
            <a:r>
              <a:rPr lang="en-US" sz="1600">
                <a:latin typeface="Comic Sans MS" pitchFamily="66" charset="0"/>
                <a:cs typeface="Times New Roman" pitchFamily="18" charset="0"/>
              </a:rPr>
              <a:t> </a:t>
            </a:r>
            <a:r>
              <a:rPr lang="en-US" sz="1600">
                <a:solidFill>
                  <a:srgbClr val="990C13"/>
                </a:solidFill>
                <a:latin typeface="Comic Sans MS" pitchFamily="66" charset="0"/>
                <a:cs typeface="Times New Roman" pitchFamily="18" charset="0"/>
              </a:rPr>
              <a:t>pla</a:t>
            </a:r>
            <a:r>
              <a:rPr lang="hu-HU" sz="1600">
                <a:solidFill>
                  <a:srgbClr val="990C13"/>
                </a:solidFill>
                <a:latin typeface="Comic Sans MS" pitchFamily="66" charset="0"/>
                <a:cs typeface="Times New Roman" pitchFamily="18" charset="0"/>
              </a:rPr>
              <a:t>kk</a:t>
            </a:r>
            <a:r>
              <a:rPr lang="en-US" sz="1600">
                <a:latin typeface="Comic Sans MS" pitchFamily="66" charset="0"/>
                <a:cs typeface="Times New Roman" pitchFamily="18" charset="0"/>
              </a:rPr>
              <a:t> </a:t>
            </a:r>
            <a:r>
              <a:rPr lang="hu-HU" sz="1600">
                <a:latin typeface="Comic Sans MS" pitchFamily="66" charset="0"/>
                <a:cs typeface="Times New Roman" pitchFamily="18" charset="0"/>
              </a:rPr>
              <a:t>egy tiszta folt az egyébként zavaros, a petri csészében, az agar táptalajon növekvő baktérium pázsiton</a:t>
            </a:r>
            <a:r>
              <a:rPr lang="en-US" sz="1600">
                <a:latin typeface="Comic Sans MS" pitchFamily="66" charset="0"/>
                <a:cs typeface="Times New Roman" pitchFamily="18" charset="0"/>
              </a:rPr>
              <a:t> </a:t>
            </a:r>
            <a:endParaRPr lang="hu-HU" sz="1600">
              <a:latin typeface="Comic Sans MS" pitchFamily="66" charset="0"/>
              <a:cs typeface="Times New Roman" pitchFamily="18" charset="0"/>
            </a:endParaRPr>
          </a:p>
          <a:p>
            <a:pPr eaLnBrk="1" hangingPunct="1">
              <a:lnSpc>
                <a:spcPct val="90000"/>
              </a:lnSpc>
              <a:buFontTx/>
              <a:buNone/>
            </a:pPr>
            <a:endParaRPr lang="hu-HU" sz="1600">
              <a:latin typeface="Comic Sans MS" pitchFamily="66" charset="0"/>
              <a:cs typeface="Times New Roman" pitchFamily="18" charset="0"/>
            </a:endParaRPr>
          </a:p>
          <a:p>
            <a:pPr eaLnBrk="1" hangingPunct="1">
              <a:lnSpc>
                <a:spcPct val="90000"/>
              </a:lnSpc>
              <a:buFontTx/>
              <a:buNone/>
            </a:pPr>
            <a:r>
              <a:rPr lang="hu-HU" sz="1600">
                <a:latin typeface="Comic Sans MS" pitchFamily="66" charset="0"/>
                <a:cs typeface="Times New Roman" pitchFamily="18" charset="0"/>
              </a:rPr>
              <a:t>A bakteriofágok szaporodásának eredményeként bekövetkező sejtlízisek sorozata miatt alakul ki</a:t>
            </a:r>
            <a:endParaRPr lang="en-US" sz="1600">
              <a:latin typeface="Comic Sans MS" pitchFamily="66" charset="0"/>
              <a:cs typeface="Times New Roman" pitchFamily="18" charset="0"/>
            </a:endParaRPr>
          </a:p>
        </p:txBody>
      </p:sp>
      <p:grpSp>
        <p:nvGrpSpPr>
          <p:cNvPr id="16388" name="Group 14"/>
          <p:cNvGrpSpPr>
            <a:grpSpLocks/>
          </p:cNvGrpSpPr>
          <p:nvPr/>
        </p:nvGrpSpPr>
        <p:grpSpPr bwMode="auto">
          <a:xfrm>
            <a:off x="4716463" y="0"/>
            <a:ext cx="3697287" cy="6858000"/>
            <a:chOff x="2976" y="0"/>
            <a:chExt cx="2329" cy="4320"/>
          </a:xfrm>
        </p:grpSpPr>
        <p:pic>
          <p:nvPicPr>
            <p:cNvPr id="16390" name="Picture 4" descr="bro35125_0614"/>
            <p:cNvPicPr>
              <a:picLocks noChangeAspect="1" noChangeArrowheads="1"/>
            </p:cNvPicPr>
            <p:nvPr/>
          </p:nvPicPr>
          <p:blipFill>
            <a:blip r:embed="rId2" cstate="print"/>
            <a:srcRect l="51524" b="81013"/>
            <a:stretch>
              <a:fillRect/>
            </a:stretch>
          </p:blipFill>
          <p:spPr bwMode="auto">
            <a:xfrm>
              <a:off x="4176" y="0"/>
              <a:ext cx="1129" cy="960"/>
            </a:xfrm>
            <a:prstGeom prst="rect">
              <a:avLst/>
            </a:prstGeom>
            <a:noFill/>
            <a:ln w="9525">
              <a:noFill/>
              <a:miter lim="800000"/>
              <a:headEnd/>
              <a:tailEnd/>
            </a:ln>
          </p:spPr>
        </p:pic>
        <p:pic>
          <p:nvPicPr>
            <p:cNvPr id="16391" name="Picture 5" descr="bro35125_0614"/>
            <p:cNvPicPr>
              <a:picLocks noChangeAspect="1" noChangeArrowheads="1"/>
            </p:cNvPicPr>
            <p:nvPr/>
          </p:nvPicPr>
          <p:blipFill>
            <a:blip r:embed="rId2" cstate="print"/>
            <a:srcRect r="48476" b="89558"/>
            <a:stretch>
              <a:fillRect/>
            </a:stretch>
          </p:blipFill>
          <p:spPr bwMode="auto">
            <a:xfrm>
              <a:off x="2976" y="0"/>
              <a:ext cx="1200" cy="528"/>
            </a:xfrm>
            <a:prstGeom prst="rect">
              <a:avLst/>
            </a:prstGeom>
            <a:noFill/>
            <a:ln w="9525">
              <a:noFill/>
              <a:miter lim="800000"/>
              <a:headEnd/>
              <a:tailEnd/>
            </a:ln>
          </p:spPr>
        </p:pic>
        <p:pic>
          <p:nvPicPr>
            <p:cNvPr id="16392" name="Picture 6" descr="bro35125_0614"/>
            <p:cNvPicPr>
              <a:picLocks noChangeAspect="1" noChangeArrowheads="1"/>
            </p:cNvPicPr>
            <p:nvPr/>
          </p:nvPicPr>
          <p:blipFill>
            <a:blip r:embed="rId2" cstate="print"/>
            <a:srcRect t="10442" r="48476" b="66776"/>
            <a:stretch>
              <a:fillRect/>
            </a:stretch>
          </p:blipFill>
          <p:spPr bwMode="auto">
            <a:xfrm>
              <a:off x="2976" y="528"/>
              <a:ext cx="1200" cy="1152"/>
            </a:xfrm>
            <a:prstGeom prst="rect">
              <a:avLst/>
            </a:prstGeom>
            <a:noFill/>
            <a:ln w="9525">
              <a:noFill/>
              <a:miter lim="800000"/>
              <a:headEnd/>
              <a:tailEnd/>
            </a:ln>
          </p:spPr>
        </p:pic>
        <p:pic>
          <p:nvPicPr>
            <p:cNvPr id="16393" name="Picture 7" descr="bro35125_0614"/>
            <p:cNvPicPr>
              <a:picLocks noChangeAspect="1" noChangeArrowheads="1"/>
            </p:cNvPicPr>
            <p:nvPr/>
          </p:nvPicPr>
          <p:blipFill>
            <a:blip r:embed="rId2" cstate="print"/>
            <a:srcRect l="51524" t="18987" b="57281"/>
            <a:stretch>
              <a:fillRect/>
            </a:stretch>
          </p:blipFill>
          <p:spPr bwMode="auto">
            <a:xfrm>
              <a:off x="4176" y="960"/>
              <a:ext cx="1129" cy="1200"/>
            </a:xfrm>
            <a:prstGeom prst="rect">
              <a:avLst/>
            </a:prstGeom>
            <a:noFill/>
            <a:ln w="9525">
              <a:noFill/>
              <a:miter lim="800000"/>
              <a:headEnd/>
              <a:tailEnd/>
            </a:ln>
          </p:spPr>
        </p:pic>
        <p:pic>
          <p:nvPicPr>
            <p:cNvPr id="16394" name="Picture 8" descr="bro35125_0614"/>
            <p:cNvPicPr>
              <a:picLocks noChangeAspect="1" noChangeArrowheads="1"/>
            </p:cNvPicPr>
            <p:nvPr/>
          </p:nvPicPr>
          <p:blipFill>
            <a:blip r:embed="rId2" cstate="print"/>
            <a:srcRect t="33226" r="48476" b="44940"/>
            <a:stretch>
              <a:fillRect/>
            </a:stretch>
          </p:blipFill>
          <p:spPr bwMode="auto">
            <a:xfrm>
              <a:off x="2976" y="1680"/>
              <a:ext cx="1200" cy="1104"/>
            </a:xfrm>
            <a:prstGeom prst="rect">
              <a:avLst/>
            </a:prstGeom>
            <a:noFill/>
            <a:ln w="9525">
              <a:noFill/>
              <a:miter lim="800000"/>
              <a:headEnd/>
              <a:tailEnd/>
            </a:ln>
          </p:spPr>
        </p:pic>
        <p:pic>
          <p:nvPicPr>
            <p:cNvPr id="16395" name="Picture 9" descr="bro35125_0614"/>
            <p:cNvPicPr>
              <a:picLocks noChangeAspect="1" noChangeArrowheads="1"/>
            </p:cNvPicPr>
            <p:nvPr/>
          </p:nvPicPr>
          <p:blipFill>
            <a:blip r:embed="rId2" cstate="print"/>
            <a:srcRect l="49463" t="41769" b="36397"/>
            <a:stretch>
              <a:fillRect/>
            </a:stretch>
          </p:blipFill>
          <p:spPr bwMode="auto">
            <a:xfrm>
              <a:off x="4128" y="2112"/>
              <a:ext cx="1177" cy="1104"/>
            </a:xfrm>
            <a:prstGeom prst="rect">
              <a:avLst/>
            </a:prstGeom>
            <a:noFill/>
            <a:ln w="9525">
              <a:noFill/>
              <a:miter lim="800000"/>
              <a:headEnd/>
              <a:tailEnd/>
            </a:ln>
          </p:spPr>
        </p:pic>
        <p:pic>
          <p:nvPicPr>
            <p:cNvPr id="16396" name="Picture 10" descr="bro35125_0614"/>
            <p:cNvPicPr>
              <a:picLocks noChangeAspect="1" noChangeArrowheads="1"/>
            </p:cNvPicPr>
            <p:nvPr/>
          </p:nvPicPr>
          <p:blipFill>
            <a:blip r:embed="rId2" cstate="print"/>
            <a:srcRect t="55060" r="48476" b="14563"/>
            <a:stretch>
              <a:fillRect/>
            </a:stretch>
          </p:blipFill>
          <p:spPr bwMode="auto">
            <a:xfrm>
              <a:off x="2976" y="2784"/>
              <a:ext cx="1200" cy="1536"/>
            </a:xfrm>
            <a:prstGeom prst="rect">
              <a:avLst/>
            </a:prstGeom>
            <a:noFill/>
            <a:ln w="9525">
              <a:noFill/>
              <a:miter lim="800000"/>
              <a:headEnd/>
              <a:tailEnd/>
            </a:ln>
          </p:spPr>
        </p:pic>
        <p:pic>
          <p:nvPicPr>
            <p:cNvPr id="16397" name="Picture 11" descr="bro35125_0614"/>
            <p:cNvPicPr>
              <a:picLocks noChangeAspect="1" noChangeArrowheads="1"/>
            </p:cNvPicPr>
            <p:nvPr/>
          </p:nvPicPr>
          <p:blipFill>
            <a:blip r:embed="rId2" cstate="print"/>
            <a:srcRect l="51524" t="62654" b="14563"/>
            <a:stretch>
              <a:fillRect/>
            </a:stretch>
          </p:blipFill>
          <p:spPr bwMode="auto">
            <a:xfrm>
              <a:off x="4176" y="3168"/>
              <a:ext cx="1129" cy="1152"/>
            </a:xfrm>
            <a:prstGeom prst="rect">
              <a:avLst/>
            </a:prstGeom>
            <a:noFill/>
            <a:ln w="9525">
              <a:noFill/>
              <a:miter lim="800000"/>
              <a:headEnd/>
              <a:tailEnd/>
            </a:ln>
          </p:spPr>
        </p:pic>
      </p:grpSp>
      <p:pic>
        <p:nvPicPr>
          <p:cNvPr id="16389" name="Picture 12"/>
          <p:cNvPicPr>
            <a:picLocks noChangeAspect="1" noChangeArrowheads="1"/>
          </p:cNvPicPr>
          <p:nvPr/>
        </p:nvPicPr>
        <p:blipFill>
          <a:blip r:embed="rId3" cstate="print"/>
          <a:srcRect/>
          <a:stretch>
            <a:fillRect/>
          </a:stretch>
        </p:blipFill>
        <p:spPr bwMode="auto">
          <a:xfrm>
            <a:off x="1979613" y="908050"/>
            <a:ext cx="2520950" cy="20161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679825" y="201613"/>
            <a:ext cx="1622425" cy="461962"/>
          </a:xfrm>
          <a:prstGeom prst="rect">
            <a:avLst/>
          </a:prstGeom>
          <a:noFill/>
          <a:ln w="9525">
            <a:noFill/>
            <a:miter lim="800000"/>
            <a:headEnd/>
            <a:tailEnd/>
          </a:ln>
        </p:spPr>
        <p:txBody>
          <a:bodyPr wrap="none">
            <a:spAutoFit/>
          </a:bodyPr>
          <a:lstStyle/>
          <a:p>
            <a:r>
              <a:rPr lang="hu-HU" sz="2400"/>
              <a:t>Fágtitrálás</a:t>
            </a:r>
            <a:endParaRPr lang="en-GB" sz="2400"/>
          </a:p>
        </p:txBody>
      </p:sp>
      <p:pic>
        <p:nvPicPr>
          <p:cNvPr id="17411" name="Picture 4" descr="fághígítás"/>
          <p:cNvPicPr>
            <a:picLocks noChangeAspect="1" noChangeArrowheads="1"/>
          </p:cNvPicPr>
          <p:nvPr/>
        </p:nvPicPr>
        <p:blipFill>
          <a:blip r:embed="rId2" cstate="print"/>
          <a:srcRect/>
          <a:stretch>
            <a:fillRect/>
          </a:stretch>
        </p:blipFill>
        <p:spPr bwMode="auto">
          <a:xfrm>
            <a:off x="3259138" y="1473200"/>
            <a:ext cx="4573587" cy="3484563"/>
          </a:xfrm>
          <a:prstGeom prst="rect">
            <a:avLst/>
          </a:prstGeom>
          <a:noFill/>
          <a:ln w="9525">
            <a:noFill/>
            <a:miter lim="800000"/>
            <a:headEnd/>
            <a:tailEnd/>
          </a:ln>
        </p:spPr>
      </p:pic>
      <p:sp>
        <p:nvSpPr>
          <p:cNvPr id="51205" name="Freeform 5"/>
          <p:cNvSpPr>
            <a:spLocks/>
          </p:cNvSpPr>
          <p:nvPr/>
        </p:nvSpPr>
        <p:spPr bwMode="auto">
          <a:xfrm>
            <a:off x="3668713" y="1327150"/>
            <a:ext cx="687387" cy="739775"/>
          </a:xfrm>
          <a:custGeom>
            <a:avLst/>
            <a:gdLst>
              <a:gd name="T0" fmla="*/ 0 w 433"/>
              <a:gd name="T1" fmla="*/ 122238 h 466"/>
              <a:gd name="T2" fmla="*/ 284162 w 433"/>
              <a:gd name="T3" fmla="*/ 15875 h 466"/>
              <a:gd name="T4" fmla="*/ 593725 w 433"/>
              <a:gd name="T5" fmla="*/ 217488 h 466"/>
              <a:gd name="T6" fmla="*/ 687387 w 433"/>
              <a:gd name="T7" fmla="*/ 739775 h 466"/>
              <a:gd name="T8" fmla="*/ 0 60000 65536"/>
              <a:gd name="T9" fmla="*/ 0 60000 65536"/>
              <a:gd name="T10" fmla="*/ 0 60000 65536"/>
              <a:gd name="T11" fmla="*/ 0 60000 65536"/>
              <a:gd name="T12" fmla="*/ 0 w 433"/>
              <a:gd name="T13" fmla="*/ 0 h 466"/>
              <a:gd name="T14" fmla="*/ 433 w 433"/>
              <a:gd name="T15" fmla="*/ 466 h 466"/>
            </a:gdLst>
            <a:ahLst/>
            <a:cxnLst>
              <a:cxn ang="T8">
                <a:pos x="T0" y="T1"/>
              </a:cxn>
              <a:cxn ang="T9">
                <a:pos x="T2" y="T3"/>
              </a:cxn>
              <a:cxn ang="T10">
                <a:pos x="T4" y="T5"/>
              </a:cxn>
              <a:cxn ang="T11">
                <a:pos x="T6" y="T7"/>
              </a:cxn>
            </a:cxnLst>
            <a:rect l="T12" t="T13" r="T14" b="T15"/>
            <a:pathLst>
              <a:path w="433" h="466">
                <a:moveTo>
                  <a:pt x="0" y="77"/>
                </a:moveTo>
                <a:cubicBezTo>
                  <a:pt x="58" y="38"/>
                  <a:pt x="117" y="0"/>
                  <a:pt x="179" y="10"/>
                </a:cubicBezTo>
                <a:cubicBezTo>
                  <a:pt x="241" y="20"/>
                  <a:pt x="332" y="61"/>
                  <a:pt x="374" y="137"/>
                </a:cubicBezTo>
                <a:cubicBezTo>
                  <a:pt x="416" y="213"/>
                  <a:pt x="424" y="339"/>
                  <a:pt x="433" y="466"/>
                </a:cubicBezTo>
              </a:path>
            </a:pathLst>
          </a:custGeom>
          <a:noFill/>
          <a:ln w="28575" cmpd="sng">
            <a:solidFill>
              <a:srgbClr val="4D4D4D"/>
            </a:solidFill>
            <a:round/>
            <a:headEnd type="none" w="med" len="med"/>
            <a:tailEnd type="triangle" w="med" len="med"/>
          </a:ln>
        </p:spPr>
        <p:txBody>
          <a:bodyPr/>
          <a:lstStyle/>
          <a:p>
            <a:endParaRPr lang="hu-HU"/>
          </a:p>
        </p:txBody>
      </p:sp>
      <p:sp>
        <p:nvSpPr>
          <p:cNvPr id="51208" name="Freeform 8"/>
          <p:cNvSpPr>
            <a:spLocks/>
          </p:cNvSpPr>
          <p:nvPr/>
        </p:nvSpPr>
        <p:spPr bwMode="auto">
          <a:xfrm>
            <a:off x="4362450" y="1985963"/>
            <a:ext cx="914400" cy="271462"/>
          </a:xfrm>
          <a:custGeom>
            <a:avLst/>
            <a:gdLst>
              <a:gd name="T0" fmla="*/ 0 w 621"/>
              <a:gd name="T1" fmla="*/ 271462 h 171"/>
              <a:gd name="T2" fmla="*/ 187003 w 621"/>
              <a:gd name="T3" fmla="*/ 104775 h 171"/>
              <a:gd name="T4" fmla="*/ 440267 w 621"/>
              <a:gd name="T5" fmla="*/ 9525 h 171"/>
              <a:gd name="T6" fmla="*/ 727397 w 621"/>
              <a:gd name="T7" fmla="*/ 46037 h 171"/>
              <a:gd name="T8" fmla="*/ 858446 w 621"/>
              <a:gd name="T9" fmla="*/ 141287 h 171"/>
              <a:gd name="T10" fmla="*/ 914400 w 621"/>
              <a:gd name="T11" fmla="*/ 223837 h 171"/>
              <a:gd name="T12" fmla="*/ 0 60000 65536"/>
              <a:gd name="T13" fmla="*/ 0 60000 65536"/>
              <a:gd name="T14" fmla="*/ 0 60000 65536"/>
              <a:gd name="T15" fmla="*/ 0 60000 65536"/>
              <a:gd name="T16" fmla="*/ 0 60000 65536"/>
              <a:gd name="T17" fmla="*/ 0 60000 65536"/>
              <a:gd name="T18" fmla="*/ 0 w 621"/>
              <a:gd name="T19" fmla="*/ 0 h 171"/>
              <a:gd name="T20" fmla="*/ 621 w 621"/>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621" h="171">
                <a:moveTo>
                  <a:pt x="0" y="171"/>
                </a:moveTo>
                <a:cubicBezTo>
                  <a:pt x="38" y="132"/>
                  <a:pt x="77" y="93"/>
                  <a:pt x="127" y="66"/>
                </a:cubicBezTo>
                <a:cubicBezTo>
                  <a:pt x="177" y="39"/>
                  <a:pt x="238" y="12"/>
                  <a:pt x="299" y="6"/>
                </a:cubicBezTo>
                <a:cubicBezTo>
                  <a:pt x="360" y="0"/>
                  <a:pt x="447" y="15"/>
                  <a:pt x="494" y="29"/>
                </a:cubicBezTo>
                <a:cubicBezTo>
                  <a:pt x="541" y="43"/>
                  <a:pt x="562" y="70"/>
                  <a:pt x="583" y="89"/>
                </a:cubicBezTo>
                <a:cubicBezTo>
                  <a:pt x="604" y="108"/>
                  <a:pt x="612" y="124"/>
                  <a:pt x="621" y="141"/>
                </a:cubicBezTo>
              </a:path>
            </a:pathLst>
          </a:custGeom>
          <a:noFill/>
          <a:ln w="28575" cmpd="sng">
            <a:solidFill>
              <a:srgbClr val="4D4D4D"/>
            </a:solidFill>
            <a:round/>
            <a:headEnd type="none" w="med" len="med"/>
            <a:tailEnd type="triangle" w="med" len="med"/>
          </a:ln>
        </p:spPr>
        <p:txBody>
          <a:bodyPr/>
          <a:lstStyle/>
          <a:p>
            <a:endParaRPr lang="hu-HU"/>
          </a:p>
        </p:txBody>
      </p:sp>
      <p:sp>
        <p:nvSpPr>
          <p:cNvPr id="51209" name="Freeform 9"/>
          <p:cNvSpPr>
            <a:spLocks/>
          </p:cNvSpPr>
          <p:nvPr/>
        </p:nvSpPr>
        <p:spPr bwMode="auto">
          <a:xfrm>
            <a:off x="5337175" y="1982788"/>
            <a:ext cx="914400" cy="271462"/>
          </a:xfrm>
          <a:custGeom>
            <a:avLst/>
            <a:gdLst>
              <a:gd name="T0" fmla="*/ 0 w 621"/>
              <a:gd name="T1" fmla="*/ 271462 h 171"/>
              <a:gd name="T2" fmla="*/ 187003 w 621"/>
              <a:gd name="T3" fmla="*/ 104775 h 171"/>
              <a:gd name="T4" fmla="*/ 440267 w 621"/>
              <a:gd name="T5" fmla="*/ 9525 h 171"/>
              <a:gd name="T6" fmla="*/ 727397 w 621"/>
              <a:gd name="T7" fmla="*/ 46037 h 171"/>
              <a:gd name="T8" fmla="*/ 858446 w 621"/>
              <a:gd name="T9" fmla="*/ 141287 h 171"/>
              <a:gd name="T10" fmla="*/ 914400 w 621"/>
              <a:gd name="T11" fmla="*/ 223837 h 171"/>
              <a:gd name="T12" fmla="*/ 0 60000 65536"/>
              <a:gd name="T13" fmla="*/ 0 60000 65536"/>
              <a:gd name="T14" fmla="*/ 0 60000 65536"/>
              <a:gd name="T15" fmla="*/ 0 60000 65536"/>
              <a:gd name="T16" fmla="*/ 0 60000 65536"/>
              <a:gd name="T17" fmla="*/ 0 60000 65536"/>
              <a:gd name="T18" fmla="*/ 0 w 621"/>
              <a:gd name="T19" fmla="*/ 0 h 171"/>
              <a:gd name="T20" fmla="*/ 621 w 621"/>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621" h="171">
                <a:moveTo>
                  <a:pt x="0" y="171"/>
                </a:moveTo>
                <a:cubicBezTo>
                  <a:pt x="38" y="132"/>
                  <a:pt x="77" y="93"/>
                  <a:pt x="127" y="66"/>
                </a:cubicBezTo>
                <a:cubicBezTo>
                  <a:pt x="177" y="39"/>
                  <a:pt x="238" y="12"/>
                  <a:pt x="299" y="6"/>
                </a:cubicBezTo>
                <a:cubicBezTo>
                  <a:pt x="360" y="0"/>
                  <a:pt x="447" y="15"/>
                  <a:pt x="494" y="29"/>
                </a:cubicBezTo>
                <a:cubicBezTo>
                  <a:pt x="541" y="43"/>
                  <a:pt x="562" y="70"/>
                  <a:pt x="583" y="89"/>
                </a:cubicBezTo>
                <a:cubicBezTo>
                  <a:pt x="604" y="108"/>
                  <a:pt x="612" y="124"/>
                  <a:pt x="621" y="141"/>
                </a:cubicBezTo>
              </a:path>
            </a:pathLst>
          </a:custGeom>
          <a:noFill/>
          <a:ln w="28575" cmpd="sng">
            <a:solidFill>
              <a:srgbClr val="4D4D4D"/>
            </a:solidFill>
            <a:round/>
            <a:headEnd type="none" w="med" len="med"/>
            <a:tailEnd type="triangle" w="med" len="med"/>
          </a:ln>
        </p:spPr>
        <p:txBody>
          <a:bodyPr/>
          <a:lstStyle/>
          <a:p>
            <a:endParaRPr lang="hu-HU"/>
          </a:p>
        </p:txBody>
      </p:sp>
      <p:sp>
        <p:nvSpPr>
          <p:cNvPr id="51210" name="Freeform 10"/>
          <p:cNvSpPr>
            <a:spLocks/>
          </p:cNvSpPr>
          <p:nvPr/>
        </p:nvSpPr>
        <p:spPr bwMode="auto">
          <a:xfrm>
            <a:off x="6292850" y="2005013"/>
            <a:ext cx="914400" cy="271462"/>
          </a:xfrm>
          <a:custGeom>
            <a:avLst/>
            <a:gdLst>
              <a:gd name="T0" fmla="*/ 0 w 621"/>
              <a:gd name="T1" fmla="*/ 271462 h 171"/>
              <a:gd name="T2" fmla="*/ 187003 w 621"/>
              <a:gd name="T3" fmla="*/ 104775 h 171"/>
              <a:gd name="T4" fmla="*/ 440267 w 621"/>
              <a:gd name="T5" fmla="*/ 9525 h 171"/>
              <a:gd name="T6" fmla="*/ 727397 w 621"/>
              <a:gd name="T7" fmla="*/ 46037 h 171"/>
              <a:gd name="T8" fmla="*/ 858446 w 621"/>
              <a:gd name="T9" fmla="*/ 141287 h 171"/>
              <a:gd name="T10" fmla="*/ 914400 w 621"/>
              <a:gd name="T11" fmla="*/ 223837 h 171"/>
              <a:gd name="T12" fmla="*/ 0 60000 65536"/>
              <a:gd name="T13" fmla="*/ 0 60000 65536"/>
              <a:gd name="T14" fmla="*/ 0 60000 65536"/>
              <a:gd name="T15" fmla="*/ 0 60000 65536"/>
              <a:gd name="T16" fmla="*/ 0 60000 65536"/>
              <a:gd name="T17" fmla="*/ 0 60000 65536"/>
              <a:gd name="T18" fmla="*/ 0 w 621"/>
              <a:gd name="T19" fmla="*/ 0 h 171"/>
              <a:gd name="T20" fmla="*/ 621 w 621"/>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621" h="171">
                <a:moveTo>
                  <a:pt x="0" y="171"/>
                </a:moveTo>
                <a:cubicBezTo>
                  <a:pt x="38" y="132"/>
                  <a:pt x="77" y="93"/>
                  <a:pt x="127" y="66"/>
                </a:cubicBezTo>
                <a:cubicBezTo>
                  <a:pt x="177" y="39"/>
                  <a:pt x="238" y="12"/>
                  <a:pt x="299" y="6"/>
                </a:cubicBezTo>
                <a:cubicBezTo>
                  <a:pt x="360" y="0"/>
                  <a:pt x="447" y="15"/>
                  <a:pt x="494" y="29"/>
                </a:cubicBezTo>
                <a:cubicBezTo>
                  <a:pt x="541" y="43"/>
                  <a:pt x="562" y="70"/>
                  <a:pt x="583" y="89"/>
                </a:cubicBezTo>
                <a:cubicBezTo>
                  <a:pt x="604" y="108"/>
                  <a:pt x="612" y="124"/>
                  <a:pt x="621" y="141"/>
                </a:cubicBezTo>
              </a:path>
            </a:pathLst>
          </a:custGeom>
          <a:noFill/>
          <a:ln w="28575" cmpd="sng">
            <a:solidFill>
              <a:srgbClr val="4D4D4D"/>
            </a:solidFill>
            <a:round/>
            <a:headEnd type="none" w="med" len="med"/>
            <a:tailEnd type="triangle" w="med" len="med"/>
          </a:ln>
        </p:spPr>
        <p:txBody>
          <a:bodyPr/>
          <a:lstStyle/>
          <a:p>
            <a:endParaRPr lang="hu-HU"/>
          </a:p>
        </p:txBody>
      </p:sp>
      <p:grpSp>
        <p:nvGrpSpPr>
          <p:cNvPr id="2" name="Group 28"/>
          <p:cNvGrpSpPr>
            <a:grpSpLocks/>
          </p:cNvGrpSpPr>
          <p:nvPr/>
        </p:nvGrpSpPr>
        <p:grpSpPr bwMode="auto">
          <a:xfrm>
            <a:off x="4344988" y="3776663"/>
            <a:ext cx="2846387" cy="357187"/>
            <a:chOff x="2737" y="2379"/>
            <a:chExt cx="1793" cy="225"/>
          </a:xfrm>
        </p:grpSpPr>
        <p:sp>
          <p:nvSpPr>
            <p:cNvPr id="17428" name="Line 11"/>
            <p:cNvSpPr>
              <a:spLocks noChangeShapeType="1"/>
            </p:cNvSpPr>
            <p:nvPr/>
          </p:nvSpPr>
          <p:spPr bwMode="auto">
            <a:xfrm>
              <a:off x="2737" y="2379"/>
              <a:ext cx="0" cy="210"/>
            </a:xfrm>
            <a:prstGeom prst="line">
              <a:avLst/>
            </a:prstGeom>
            <a:noFill/>
            <a:ln w="28575">
              <a:solidFill>
                <a:srgbClr val="4D4D4D"/>
              </a:solidFill>
              <a:round/>
              <a:headEnd/>
              <a:tailEnd type="triangle" w="med" len="med"/>
            </a:ln>
          </p:spPr>
          <p:txBody>
            <a:bodyPr/>
            <a:lstStyle/>
            <a:p>
              <a:endParaRPr lang="hu-HU"/>
            </a:p>
          </p:txBody>
        </p:sp>
        <p:sp>
          <p:nvSpPr>
            <p:cNvPr id="17429" name="Line 12"/>
            <p:cNvSpPr>
              <a:spLocks noChangeShapeType="1"/>
            </p:cNvSpPr>
            <p:nvPr/>
          </p:nvSpPr>
          <p:spPr bwMode="auto">
            <a:xfrm>
              <a:off x="3344" y="2384"/>
              <a:ext cx="0" cy="210"/>
            </a:xfrm>
            <a:prstGeom prst="line">
              <a:avLst/>
            </a:prstGeom>
            <a:noFill/>
            <a:ln w="28575">
              <a:solidFill>
                <a:srgbClr val="4D4D4D"/>
              </a:solidFill>
              <a:round/>
              <a:headEnd/>
              <a:tailEnd type="triangle" w="med" len="med"/>
            </a:ln>
          </p:spPr>
          <p:txBody>
            <a:bodyPr/>
            <a:lstStyle/>
            <a:p>
              <a:endParaRPr lang="hu-HU"/>
            </a:p>
          </p:txBody>
        </p:sp>
        <p:sp>
          <p:nvSpPr>
            <p:cNvPr id="17430" name="Line 13"/>
            <p:cNvSpPr>
              <a:spLocks noChangeShapeType="1"/>
            </p:cNvSpPr>
            <p:nvPr/>
          </p:nvSpPr>
          <p:spPr bwMode="auto">
            <a:xfrm>
              <a:off x="3944" y="2389"/>
              <a:ext cx="0" cy="210"/>
            </a:xfrm>
            <a:prstGeom prst="line">
              <a:avLst/>
            </a:prstGeom>
            <a:noFill/>
            <a:ln w="28575">
              <a:solidFill>
                <a:srgbClr val="4D4D4D"/>
              </a:solidFill>
              <a:round/>
              <a:headEnd/>
              <a:tailEnd type="triangle" w="med" len="med"/>
            </a:ln>
          </p:spPr>
          <p:txBody>
            <a:bodyPr/>
            <a:lstStyle/>
            <a:p>
              <a:endParaRPr lang="hu-HU"/>
            </a:p>
          </p:txBody>
        </p:sp>
        <p:sp>
          <p:nvSpPr>
            <p:cNvPr id="17431" name="Line 14"/>
            <p:cNvSpPr>
              <a:spLocks noChangeShapeType="1"/>
            </p:cNvSpPr>
            <p:nvPr/>
          </p:nvSpPr>
          <p:spPr bwMode="auto">
            <a:xfrm>
              <a:off x="4530" y="2394"/>
              <a:ext cx="0" cy="210"/>
            </a:xfrm>
            <a:prstGeom prst="line">
              <a:avLst/>
            </a:prstGeom>
            <a:noFill/>
            <a:ln w="28575">
              <a:solidFill>
                <a:srgbClr val="4D4D4D"/>
              </a:solidFill>
              <a:round/>
              <a:headEnd/>
              <a:tailEnd type="triangle" w="med" len="med"/>
            </a:ln>
          </p:spPr>
          <p:txBody>
            <a:bodyPr/>
            <a:lstStyle/>
            <a:p>
              <a:endParaRPr lang="hu-HU"/>
            </a:p>
          </p:txBody>
        </p:sp>
      </p:grpSp>
      <p:sp>
        <p:nvSpPr>
          <p:cNvPr id="51215" name="Text Box 15"/>
          <p:cNvSpPr txBox="1">
            <a:spLocks noChangeArrowheads="1"/>
          </p:cNvSpPr>
          <p:nvPr/>
        </p:nvSpPr>
        <p:spPr bwMode="auto">
          <a:xfrm>
            <a:off x="3435350" y="973138"/>
            <a:ext cx="1493838" cy="366712"/>
          </a:xfrm>
          <a:prstGeom prst="rect">
            <a:avLst/>
          </a:prstGeom>
          <a:noFill/>
          <a:ln w="9525">
            <a:noFill/>
            <a:miter lim="800000"/>
            <a:headEnd/>
            <a:tailEnd/>
          </a:ln>
        </p:spPr>
        <p:txBody>
          <a:bodyPr wrap="none">
            <a:spAutoFit/>
          </a:bodyPr>
          <a:lstStyle/>
          <a:p>
            <a:r>
              <a:rPr lang="hu-HU"/>
              <a:t>10</a:t>
            </a:r>
            <a:r>
              <a:rPr lang="hu-HU" b="1" baseline="30000"/>
              <a:t>3</a:t>
            </a:r>
            <a:r>
              <a:rPr lang="hu-HU" baseline="30000"/>
              <a:t> </a:t>
            </a:r>
            <a:r>
              <a:rPr lang="hu-HU" sz="1400"/>
              <a:t>x hígítás    </a:t>
            </a:r>
            <a:endParaRPr lang="en-GB" sz="1400"/>
          </a:p>
        </p:txBody>
      </p:sp>
      <p:sp>
        <p:nvSpPr>
          <p:cNvPr id="51216" name="Text Box 16"/>
          <p:cNvSpPr txBox="1">
            <a:spLocks noChangeArrowheads="1"/>
          </p:cNvSpPr>
          <p:nvPr/>
        </p:nvSpPr>
        <p:spPr bwMode="auto">
          <a:xfrm>
            <a:off x="4584700" y="1638300"/>
            <a:ext cx="561975" cy="366713"/>
          </a:xfrm>
          <a:prstGeom prst="rect">
            <a:avLst/>
          </a:prstGeom>
          <a:noFill/>
          <a:ln w="9525">
            <a:noFill/>
            <a:miter lim="800000"/>
            <a:headEnd/>
            <a:tailEnd/>
          </a:ln>
        </p:spPr>
        <p:txBody>
          <a:bodyPr wrap="none">
            <a:spAutoFit/>
          </a:bodyPr>
          <a:lstStyle/>
          <a:p>
            <a:r>
              <a:rPr lang="hu-HU"/>
              <a:t>10x</a:t>
            </a:r>
            <a:endParaRPr lang="en-GB"/>
          </a:p>
        </p:txBody>
      </p:sp>
      <p:sp>
        <p:nvSpPr>
          <p:cNvPr id="51217" name="Text Box 17"/>
          <p:cNvSpPr txBox="1">
            <a:spLocks noChangeArrowheads="1"/>
          </p:cNvSpPr>
          <p:nvPr/>
        </p:nvSpPr>
        <p:spPr bwMode="auto">
          <a:xfrm>
            <a:off x="5559425" y="1646238"/>
            <a:ext cx="561975" cy="366712"/>
          </a:xfrm>
          <a:prstGeom prst="rect">
            <a:avLst/>
          </a:prstGeom>
          <a:noFill/>
          <a:ln w="9525">
            <a:noFill/>
            <a:miter lim="800000"/>
            <a:headEnd/>
            <a:tailEnd/>
          </a:ln>
        </p:spPr>
        <p:txBody>
          <a:bodyPr wrap="none">
            <a:spAutoFit/>
          </a:bodyPr>
          <a:lstStyle/>
          <a:p>
            <a:r>
              <a:rPr lang="hu-HU"/>
              <a:t>10x</a:t>
            </a:r>
            <a:endParaRPr lang="en-GB"/>
          </a:p>
        </p:txBody>
      </p:sp>
      <p:sp>
        <p:nvSpPr>
          <p:cNvPr id="51218" name="Text Box 18"/>
          <p:cNvSpPr txBox="1">
            <a:spLocks noChangeArrowheads="1"/>
          </p:cNvSpPr>
          <p:nvPr/>
        </p:nvSpPr>
        <p:spPr bwMode="auto">
          <a:xfrm>
            <a:off x="6478588" y="1654175"/>
            <a:ext cx="561975" cy="366713"/>
          </a:xfrm>
          <a:prstGeom prst="rect">
            <a:avLst/>
          </a:prstGeom>
          <a:noFill/>
          <a:ln w="9525">
            <a:noFill/>
            <a:miter lim="800000"/>
            <a:headEnd/>
            <a:tailEnd/>
          </a:ln>
        </p:spPr>
        <p:txBody>
          <a:bodyPr wrap="none">
            <a:spAutoFit/>
          </a:bodyPr>
          <a:lstStyle/>
          <a:p>
            <a:r>
              <a:rPr lang="hu-HU"/>
              <a:t>10x</a:t>
            </a:r>
            <a:endParaRPr lang="en-GB"/>
          </a:p>
        </p:txBody>
      </p:sp>
      <p:sp>
        <p:nvSpPr>
          <p:cNvPr id="51220" name="Rectangle 20"/>
          <p:cNvSpPr>
            <a:spLocks noChangeArrowheads="1"/>
          </p:cNvSpPr>
          <p:nvPr/>
        </p:nvSpPr>
        <p:spPr bwMode="auto">
          <a:xfrm>
            <a:off x="5667375" y="1073150"/>
            <a:ext cx="1538288" cy="366713"/>
          </a:xfrm>
          <a:prstGeom prst="rect">
            <a:avLst/>
          </a:prstGeom>
          <a:noFill/>
          <a:ln w="9525">
            <a:noFill/>
            <a:miter lim="800000"/>
            <a:headEnd/>
            <a:tailEnd/>
          </a:ln>
        </p:spPr>
        <p:txBody>
          <a:bodyPr wrap="none">
            <a:spAutoFit/>
          </a:bodyPr>
          <a:lstStyle/>
          <a:p>
            <a:r>
              <a:rPr lang="hu-HU">
                <a:solidFill>
                  <a:srgbClr val="FF0000"/>
                </a:solidFill>
              </a:rPr>
              <a:t>10</a:t>
            </a:r>
            <a:r>
              <a:rPr lang="hu-HU" b="1" baseline="30000">
                <a:solidFill>
                  <a:srgbClr val="FF0000"/>
                </a:solidFill>
              </a:rPr>
              <a:t>5</a:t>
            </a:r>
            <a:r>
              <a:rPr lang="hu-HU" b="1">
                <a:solidFill>
                  <a:srgbClr val="FF0000"/>
                </a:solidFill>
              </a:rPr>
              <a:t> </a:t>
            </a:r>
            <a:r>
              <a:rPr lang="hu-HU">
                <a:solidFill>
                  <a:srgbClr val="FF0000"/>
                </a:solidFill>
              </a:rPr>
              <a:t>x hígítás</a:t>
            </a:r>
            <a:endParaRPr lang="en-GB">
              <a:solidFill>
                <a:srgbClr val="FF0000"/>
              </a:solidFill>
            </a:endParaRPr>
          </a:p>
        </p:txBody>
      </p:sp>
      <p:sp>
        <p:nvSpPr>
          <p:cNvPr id="51221" name="Line 21"/>
          <p:cNvSpPr>
            <a:spLocks noChangeShapeType="1"/>
          </p:cNvSpPr>
          <p:nvPr/>
        </p:nvSpPr>
        <p:spPr bwMode="auto">
          <a:xfrm flipH="1">
            <a:off x="6254750" y="1390650"/>
            <a:ext cx="1588" cy="569913"/>
          </a:xfrm>
          <a:prstGeom prst="line">
            <a:avLst/>
          </a:prstGeom>
          <a:noFill/>
          <a:ln w="9525">
            <a:solidFill>
              <a:srgbClr val="FF0000"/>
            </a:solidFill>
            <a:round/>
            <a:headEnd/>
            <a:tailEnd type="triangle" w="med" len="med"/>
          </a:ln>
        </p:spPr>
        <p:txBody>
          <a:bodyPr/>
          <a:lstStyle/>
          <a:p>
            <a:endParaRPr lang="hu-HU"/>
          </a:p>
        </p:txBody>
      </p:sp>
      <p:sp>
        <p:nvSpPr>
          <p:cNvPr id="51222" name="Text Box 22"/>
          <p:cNvSpPr txBox="1">
            <a:spLocks noChangeArrowheads="1"/>
          </p:cNvSpPr>
          <p:nvPr/>
        </p:nvSpPr>
        <p:spPr bwMode="auto">
          <a:xfrm>
            <a:off x="371475" y="3730625"/>
            <a:ext cx="3532188" cy="641350"/>
          </a:xfrm>
          <a:prstGeom prst="rect">
            <a:avLst/>
          </a:prstGeom>
          <a:noFill/>
          <a:ln w="9525">
            <a:noFill/>
            <a:miter lim="800000"/>
            <a:headEnd/>
            <a:tailEnd/>
          </a:ln>
        </p:spPr>
        <p:txBody>
          <a:bodyPr wrap="none">
            <a:spAutoFit/>
          </a:bodyPr>
          <a:lstStyle/>
          <a:p>
            <a:r>
              <a:rPr lang="hu-HU"/>
              <a:t>fág + baktérium + lágyagar,</a:t>
            </a:r>
          </a:p>
          <a:p>
            <a:r>
              <a:rPr lang="hu-HU"/>
              <a:t>1 ml szélesztése kemény agarra</a:t>
            </a:r>
            <a:endParaRPr lang="en-GB"/>
          </a:p>
        </p:txBody>
      </p:sp>
      <p:sp>
        <p:nvSpPr>
          <p:cNvPr id="51224" name="Line 24"/>
          <p:cNvSpPr>
            <a:spLocks noChangeShapeType="1"/>
          </p:cNvSpPr>
          <p:nvPr/>
        </p:nvSpPr>
        <p:spPr bwMode="auto">
          <a:xfrm>
            <a:off x="6303963" y="4791075"/>
            <a:ext cx="0" cy="249238"/>
          </a:xfrm>
          <a:prstGeom prst="line">
            <a:avLst/>
          </a:prstGeom>
          <a:noFill/>
          <a:ln w="19050">
            <a:solidFill>
              <a:srgbClr val="FF0000"/>
            </a:solidFill>
            <a:round/>
            <a:headEnd/>
            <a:tailEnd type="triangle" w="med" len="med"/>
          </a:ln>
        </p:spPr>
        <p:txBody>
          <a:bodyPr/>
          <a:lstStyle/>
          <a:p>
            <a:endParaRPr lang="hu-HU"/>
          </a:p>
        </p:txBody>
      </p:sp>
      <p:sp>
        <p:nvSpPr>
          <p:cNvPr id="51225" name="Text Box 25"/>
          <p:cNvSpPr txBox="1">
            <a:spLocks noChangeArrowheads="1"/>
          </p:cNvSpPr>
          <p:nvPr/>
        </p:nvSpPr>
        <p:spPr bwMode="auto">
          <a:xfrm>
            <a:off x="4957763" y="4976813"/>
            <a:ext cx="2720975" cy="366712"/>
          </a:xfrm>
          <a:prstGeom prst="rect">
            <a:avLst/>
          </a:prstGeom>
          <a:noFill/>
          <a:ln w="9525">
            <a:noFill/>
            <a:miter lim="800000"/>
            <a:headEnd/>
            <a:tailEnd/>
          </a:ln>
        </p:spPr>
        <p:txBody>
          <a:bodyPr wrap="none">
            <a:spAutoFit/>
          </a:bodyPr>
          <a:lstStyle/>
          <a:p>
            <a:r>
              <a:rPr lang="hu-HU"/>
              <a:t>100 plakkot számláltunk</a:t>
            </a:r>
            <a:endParaRPr lang="en-GB"/>
          </a:p>
        </p:txBody>
      </p:sp>
      <p:sp>
        <p:nvSpPr>
          <p:cNvPr id="51226" name="Text Box 26"/>
          <p:cNvSpPr txBox="1">
            <a:spLocks noChangeArrowheads="1"/>
          </p:cNvSpPr>
          <p:nvPr/>
        </p:nvSpPr>
        <p:spPr bwMode="auto">
          <a:xfrm>
            <a:off x="1008063" y="5781675"/>
            <a:ext cx="7683500" cy="396875"/>
          </a:xfrm>
          <a:prstGeom prst="rect">
            <a:avLst/>
          </a:prstGeom>
          <a:noFill/>
          <a:ln w="9525">
            <a:noFill/>
            <a:miter lim="800000"/>
            <a:headEnd/>
            <a:tailEnd/>
          </a:ln>
        </p:spPr>
        <p:txBody>
          <a:bodyPr wrap="none">
            <a:spAutoFit/>
          </a:bodyPr>
          <a:lstStyle/>
          <a:p>
            <a:r>
              <a:rPr lang="hu-HU"/>
              <a:t>Az eredeti fágszuszpenzió fágtartalma: 100 x 10</a:t>
            </a:r>
            <a:r>
              <a:rPr lang="hu-HU" b="1" baseline="30000"/>
              <a:t>5 </a:t>
            </a:r>
            <a:r>
              <a:rPr lang="hu-HU" b="1"/>
              <a:t>= </a:t>
            </a:r>
            <a:r>
              <a:rPr lang="hu-HU"/>
              <a:t>10</a:t>
            </a:r>
            <a:r>
              <a:rPr lang="hu-HU" b="1" baseline="30000"/>
              <a:t>7</a:t>
            </a:r>
            <a:r>
              <a:rPr lang="hu-HU" b="1"/>
              <a:t> </a:t>
            </a:r>
            <a:r>
              <a:rPr lang="hu-HU"/>
              <a:t>pfu</a:t>
            </a:r>
            <a:r>
              <a:rPr lang="hu-HU" b="1"/>
              <a:t>/</a:t>
            </a:r>
            <a:r>
              <a:rPr lang="hu-HU"/>
              <a:t>ml</a:t>
            </a:r>
            <a:endParaRPr lang="en-GB"/>
          </a:p>
        </p:txBody>
      </p:sp>
      <p:sp>
        <p:nvSpPr>
          <p:cNvPr id="51227" name="Text Box 27"/>
          <p:cNvSpPr txBox="1">
            <a:spLocks noChangeArrowheads="1"/>
          </p:cNvSpPr>
          <p:nvPr/>
        </p:nvSpPr>
        <p:spPr bwMode="auto">
          <a:xfrm>
            <a:off x="1836738" y="2160588"/>
            <a:ext cx="1466850" cy="641350"/>
          </a:xfrm>
          <a:prstGeom prst="rect">
            <a:avLst/>
          </a:prstGeom>
          <a:noFill/>
          <a:ln w="9525">
            <a:noFill/>
            <a:miter lim="800000"/>
            <a:headEnd/>
            <a:tailEnd/>
          </a:ln>
        </p:spPr>
        <p:txBody>
          <a:bodyPr wrap="none">
            <a:spAutoFit/>
          </a:bodyPr>
          <a:lstStyle/>
          <a:p>
            <a:r>
              <a:rPr lang="hu-HU"/>
              <a:t>eredeti fág </a:t>
            </a:r>
          </a:p>
          <a:p>
            <a:r>
              <a:rPr lang="hu-HU"/>
              <a:t>szuszpenzió</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227"/>
                                        </p:tgtEl>
                                        <p:attrNameLst>
                                          <p:attrName>style.visibility</p:attrName>
                                        </p:attrNameLst>
                                      </p:cBhvr>
                                      <p:to>
                                        <p:strVal val="visible"/>
                                      </p:to>
                                    </p:set>
                                    <p:anim calcmode="lin" valueType="num">
                                      <p:cBhvr additive="base">
                                        <p:cTn id="7" dur="500" fill="hold"/>
                                        <p:tgtEl>
                                          <p:spTgt spid="51227"/>
                                        </p:tgtEl>
                                        <p:attrNameLst>
                                          <p:attrName>ppt_x</p:attrName>
                                        </p:attrNameLst>
                                      </p:cBhvr>
                                      <p:tavLst>
                                        <p:tav tm="0">
                                          <p:val>
                                            <p:strVal val="0-#ppt_w/2"/>
                                          </p:val>
                                        </p:tav>
                                        <p:tav tm="100000">
                                          <p:val>
                                            <p:strVal val="#ppt_x"/>
                                          </p:val>
                                        </p:tav>
                                      </p:tavLst>
                                    </p:anim>
                                    <p:anim calcmode="lin" valueType="num">
                                      <p:cBhvr additive="base">
                                        <p:cTn id="8" dur="500" fill="hold"/>
                                        <p:tgtEl>
                                          <p:spTgt spid="512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 fill="hold" grpId="0" nodeType="clickEffect">
                                  <p:stCondLst>
                                    <p:cond delay="0"/>
                                  </p:stCondLst>
                                  <p:childTnLst>
                                    <p:set>
                                      <p:cBhvr>
                                        <p:cTn id="12" dur="1" fill="hold">
                                          <p:stCondLst>
                                            <p:cond delay="0"/>
                                          </p:stCondLst>
                                        </p:cTn>
                                        <p:tgtEl>
                                          <p:spTgt spid="51205"/>
                                        </p:tgtEl>
                                        <p:attrNameLst>
                                          <p:attrName>style.visibility</p:attrName>
                                        </p:attrNameLst>
                                      </p:cBhvr>
                                      <p:to>
                                        <p:strVal val="visible"/>
                                      </p:to>
                                    </p:set>
                                    <p:anim calcmode="lin" valueType="num">
                                      <p:cBhvr>
                                        <p:cTn id="13" dur="500" fill="hold"/>
                                        <p:tgtEl>
                                          <p:spTgt spid="51205"/>
                                        </p:tgtEl>
                                        <p:attrNameLst>
                                          <p:attrName>ppt_x</p:attrName>
                                        </p:attrNameLst>
                                      </p:cBhvr>
                                      <p:tavLst>
                                        <p:tav tm="0">
                                          <p:val>
                                            <p:strVal val="#ppt_x"/>
                                          </p:val>
                                        </p:tav>
                                        <p:tav tm="100000">
                                          <p:val>
                                            <p:strVal val="#ppt_x"/>
                                          </p:val>
                                        </p:tav>
                                      </p:tavLst>
                                    </p:anim>
                                    <p:anim calcmode="lin" valueType="num">
                                      <p:cBhvr>
                                        <p:cTn id="14" dur="500" fill="hold"/>
                                        <p:tgtEl>
                                          <p:spTgt spid="51205"/>
                                        </p:tgtEl>
                                        <p:attrNameLst>
                                          <p:attrName>ppt_y</p:attrName>
                                        </p:attrNameLst>
                                      </p:cBhvr>
                                      <p:tavLst>
                                        <p:tav tm="0">
                                          <p:val>
                                            <p:strVal val="#ppt_y-#ppt_h/2"/>
                                          </p:val>
                                        </p:tav>
                                        <p:tav tm="100000">
                                          <p:val>
                                            <p:strVal val="#ppt_y"/>
                                          </p:val>
                                        </p:tav>
                                      </p:tavLst>
                                    </p:anim>
                                    <p:anim calcmode="lin" valueType="num">
                                      <p:cBhvr>
                                        <p:cTn id="15" dur="500" fill="hold"/>
                                        <p:tgtEl>
                                          <p:spTgt spid="51205"/>
                                        </p:tgtEl>
                                        <p:attrNameLst>
                                          <p:attrName>ppt_w</p:attrName>
                                        </p:attrNameLst>
                                      </p:cBhvr>
                                      <p:tavLst>
                                        <p:tav tm="0">
                                          <p:val>
                                            <p:strVal val="#ppt_w"/>
                                          </p:val>
                                        </p:tav>
                                        <p:tav tm="100000">
                                          <p:val>
                                            <p:strVal val="#ppt_w"/>
                                          </p:val>
                                        </p:tav>
                                      </p:tavLst>
                                    </p:anim>
                                    <p:anim calcmode="lin" valueType="num">
                                      <p:cBhvr>
                                        <p:cTn id="16" dur="500" fill="hold"/>
                                        <p:tgtEl>
                                          <p:spTgt spid="51205"/>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499"/>
                                          </p:stCondLst>
                                        </p:cTn>
                                        <p:tgtEl>
                                          <p:spTgt spid="51215"/>
                                        </p:tgtEl>
                                        <p:attrNameLst>
                                          <p:attrName>style.visibility</p:attrName>
                                        </p:attrNameLst>
                                      </p:cBhvr>
                                      <p:to>
                                        <p:strVal val="visible"/>
                                      </p:to>
                                    </p:set>
                                  </p:childTnLst>
                                </p:cTn>
                              </p:par>
                            </p:childTnLst>
                          </p:cTn>
                        </p:par>
                        <p:par>
                          <p:cTn id="20" fill="hold">
                            <p:stCondLst>
                              <p:cond delay="1000"/>
                            </p:stCondLst>
                            <p:childTnLst>
                              <p:par>
                                <p:cTn id="21" presetID="17" presetClass="entr" presetSubtype="8" fill="hold" grpId="0" nodeType="afterEffect">
                                  <p:stCondLst>
                                    <p:cond delay="1000"/>
                                  </p:stCondLst>
                                  <p:childTnLst>
                                    <p:set>
                                      <p:cBhvr>
                                        <p:cTn id="22" dur="1" fill="hold">
                                          <p:stCondLst>
                                            <p:cond delay="0"/>
                                          </p:stCondLst>
                                        </p:cTn>
                                        <p:tgtEl>
                                          <p:spTgt spid="51208"/>
                                        </p:tgtEl>
                                        <p:attrNameLst>
                                          <p:attrName>style.visibility</p:attrName>
                                        </p:attrNameLst>
                                      </p:cBhvr>
                                      <p:to>
                                        <p:strVal val="visible"/>
                                      </p:to>
                                    </p:set>
                                    <p:anim calcmode="lin" valueType="num">
                                      <p:cBhvr>
                                        <p:cTn id="23" dur="500" fill="hold"/>
                                        <p:tgtEl>
                                          <p:spTgt spid="51208"/>
                                        </p:tgtEl>
                                        <p:attrNameLst>
                                          <p:attrName>ppt_x</p:attrName>
                                        </p:attrNameLst>
                                      </p:cBhvr>
                                      <p:tavLst>
                                        <p:tav tm="0">
                                          <p:val>
                                            <p:strVal val="#ppt_x-#ppt_w/2"/>
                                          </p:val>
                                        </p:tav>
                                        <p:tav tm="100000">
                                          <p:val>
                                            <p:strVal val="#ppt_x"/>
                                          </p:val>
                                        </p:tav>
                                      </p:tavLst>
                                    </p:anim>
                                    <p:anim calcmode="lin" valueType="num">
                                      <p:cBhvr>
                                        <p:cTn id="24" dur="500" fill="hold"/>
                                        <p:tgtEl>
                                          <p:spTgt spid="51208"/>
                                        </p:tgtEl>
                                        <p:attrNameLst>
                                          <p:attrName>ppt_y</p:attrName>
                                        </p:attrNameLst>
                                      </p:cBhvr>
                                      <p:tavLst>
                                        <p:tav tm="0">
                                          <p:val>
                                            <p:strVal val="#ppt_y"/>
                                          </p:val>
                                        </p:tav>
                                        <p:tav tm="100000">
                                          <p:val>
                                            <p:strVal val="#ppt_y"/>
                                          </p:val>
                                        </p:tav>
                                      </p:tavLst>
                                    </p:anim>
                                    <p:anim calcmode="lin" valueType="num">
                                      <p:cBhvr>
                                        <p:cTn id="25" dur="500" fill="hold"/>
                                        <p:tgtEl>
                                          <p:spTgt spid="51208"/>
                                        </p:tgtEl>
                                        <p:attrNameLst>
                                          <p:attrName>ppt_w</p:attrName>
                                        </p:attrNameLst>
                                      </p:cBhvr>
                                      <p:tavLst>
                                        <p:tav tm="0">
                                          <p:val>
                                            <p:fltVal val="0"/>
                                          </p:val>
                                        </p:tav>
                                        <p:tav tm="100000">
                                          <p:val>
                                            <p:strVal val="#ppt_w"/>
                                          </p:val>
                                        </p:tav>
                                      </p:tavLst>
                                    </p:anim>
                                    <p:anim calcmode="lin" valueType="num">
                                      <p:cBhvr>
                                        <p:cTn id="26" dur="500" fill="hold"/>
                                        <p:tgtEl>
                                          <p:spTgt spid="51208"/>
                                        </p:tgtEl>
                                        <p:attrNameLst>
                                          <p:attrName>ppt_h</p:attrName>
                                        </p:attrNameLst>
                                      </p:cBhvr>
                                      <p:tavLst>
                                        <p:tav tm="0">
                                          <p:val>
                                            <p:strVal val="#ppt_h"/>
                                          </p:val>
                                        </p:tav>
                                        <p:tav tm="100000">
                                          <p:val>
                                            <p:strVal val="#ppt_h"/>
                                          </p:val>
                                        </p:tav>
                                      </p:tavLst>
                                    </p:anim>
                                  </p:childTnLst>
                                </p:cTn>
                              </p:par>
                            </p:childTnLst>
                          </p:cTn>
                        </p:par>
                        <p:par>
                          <p:cTn id="27" fill="hold">
                            <p:stCondLst>
                              <p:cond delay="2500"/>
                            </p:stCondLst>
                            <p:childTnLst>
                              <p:par>
                                <p:cTn id="28" presetID="1" presetClass="entr" presetSubtype="0" fill="hold" grpId="0" nodeType="afterEffect">
                                  <p:stCondLst>
                                    <p:cond delay="0"/>
                                  </p:stCondLst>
                                  <p:childTnLst>
                                    <p:set>
                                      <p:cBhvr>
                                        <p:cTn id="29" dur="1" fill="hold">
                                          <p:stCondLst>
                                            <p:cond delay="499"/>
                                          </p:stCondLst>
                                        </p:cTn>
                                        <p:tgtEl>
                                          <p:spTgt spid="51216"/>
                                        </p:tgtEl>
                                        <p:attrNameLst>
                                          <p:attrName>style.visibility</p:attrName>
                                        </p:attrNameLst>
                                      </p:cBhvr>
                                      <p:to>
                                        <p:strVal val="visible"/>
                                      </p:to>
                                    </p:set>
                                  </p:childTnLst>
                                </p:cTn>
                              </p:par>
                            </p:childTnLst>
                          </p:cTn>
                        </p:par>
                        <p:par>
                          <p:cTn id="30" fill="hold">
                            <p:stCondLst>
                              <p:cond delay="3000"/>
                            </p:stCondLst>
                            <p:childTnLst>
                              <p:par>
                                <p:cTn id="31" presetID="17" presetClass="entr" presetSubtype="10" fill="hold" grpId="0" nodeType="afterEffect">
                                  <p:stCondLst>
                                    <p:cond delay="1000"/>
                                  </p:stCondLst>
                                  <p:childTnLst>
                                    <p:set>
                                      <p:cBhvr>
                                        <p:cTn id="32" dur="1" fill="hold">
                                          <p:stCondLst>
                                            <p:cond delay="0"/>
                                          </p:stCondLst>
                                        </p:cTn>
                                        <p:tgtEl>
                                          <p:spTgt spid="51209"/>
                                        </p:tgtEl>
                                        <p:attrNameLst>
                                          <p:attrName>style.visibility</p:attrName>
                                        </p:attrNameLst>
                                      </p:cBhvr>
                                      <p:to>
                                        <p:strVal val="visible"/>
                                      </p:to>
                                    </p:set>
                                    <p:anim calcmode="lin" valueType="num">
                                      <p:cBhvr>
                                        <p:cTn id="33" dur="500" fill="hold"/>
                                        <p:tgtEl>
                                          <p:spTgt spid="51209"/>
                                        </p:tgtEl>
                                        <p:attrNameLst>
                                          <p:attrName>ppt_w</p:attrName>
                                        </p:attrNameLst>
                                      </p:cBhvr>
                                      <p:tavLst>
                                        <p:tav tm="0">
                                          <p:val>
                                            <p:fltVal val="0"/>
                                          </p:val>
                                        </p:tav>
                                        <p:tav tm="100000">
                                          <p:val>
                                            <p:strVal val="#ppt_w"/>
                                          </p:val>
                                        </p:tav>
                                      </p:tavLst>
                                    </p:anim>
                                    <p:anim calcmode="lin" valueType="num">
                                      <p:cBhvr>
                                        <p:cTn id="34" dur="500" fill="hold"/>
                                        <p:tgtEl>
                                          <p:spTgt spid="51209"/>
                                        </p:tgtEl>
                                        <p:attrNameLst>
                                          <p:attrName>ppt_h</p:attrName>
                                        </p:attrNameLst>
                                      </p:cBhvr>
                                      <p:tavLst>
                                        <p:tav tm="0">
                                          <p:val>
                                            <p:strVal val="#ppt_h"/>
                                          </p:val>
                                        </p:tav>
                                        <p:tav tm="100000">
                                          <p:val>
                                            <p:strVal val="#ppt_h"/>
                                          </p:val>
                                        </p:tav>
                                      </p:tavLst>
                                    </p:anim>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499"/>
                                          </p:stCondLst>
                                        </p:cTn>
                                        <p:tgtEl>
                                          <p:spTgt spid="51217"/>
                                        </p:tgtEl>
                                        <p:attrNameLst>
                                          <p:attrName>style.visibility</p:attrName>
                                        </p:attrNameLst>
                                      </p:cBhvr>
                                      <p:to>
                                        <p:strVal val="visible"/>
                                      </p:to>
                                    </p:set>
                                  </p:childTnLst>
                                </p:cTn>
                              </p:par>
                            </p:childTnLst>
                          </p:cTn>
                        </p:par>
                        <p:par>
                          <p:cTn id="38" fill="hold">
                            <p:stCondLst>
                              <p:cond delay="5000"/>
                            </p:stCondLst>
                            <p:childTnLst>
                              <p:par>
                                <p:cTn id="39" presetID="17" presetClass="entr" presetSubtype="10" fill="hold" grpId="0" nodeType="afterEffect">
                                  <p:stCondLst>
                                    <p:cond delay="1000"/>
                                  </p:stCondLst>
                                  <p:childTnLst>
                                    <p:set>
                                      <p:cBhvr>
                                        <p:cTn id="40" dur="1" fill="hold">
                                          <p:stCondLst>
                                            <p:cond delay="0"/>
                                          </p:stCondLst>
                                        </p:cTn>
                                        <p:tgtEl>
                                          <p:spTgt spid="51210"/>
                                        </p:tgtEl>
                                        <p:attrNameLst>
                                          <p:attrName>style.visibility</p:attrName>
                                        </p:attrNameLst>
                                      </p:cBhvr>
                                      <p:to>
                                        <p:strVal val="visible"/>
                                      </p:to>
                                    </p:set>
                                    <p:anim calcmode="lin" valueType="num">
                                      <p:cBhvr>
                                        <p:cTn id="41" dur="500" fill="hold"/>
                                        <p:tgtEl>
                                          <p:spTgt spid="51210"/>
                                        </p:tgtEl>
                                        <p:attrNameLst>
                                          <p:attrName>ppt_w</p:attrName>
                                        </p:attrNameLst>
                                      </p:cBhvr>
                                      <p:tavLst>
                                        <p:tav tm="0">
                                          <p:val>
                                            <p:fltVal val="0"/>
                                          </p:val>
                                        </p:tav>
                                        <p:tav tm="100000">
                                          <p:val>
                                            <p:strVal val="#ppt_w"/>
                                          </p:val>
                                        </p:tav>
                                      </p:tavLst>
                                    </p:anim>
                                    <p:anim calcmode="lin" valueType="num">
                                      <p:cBhvr>
                                        <p:cTn id="42" dur="500" fill="hold"/>
                                        <p:tgtEl>
                                          <p:spTgt spid="51210"/>
                                        </p:tgtEl>
                                        <p:attrNameLst>
                                          <p:attrName>ppt_h</p:attrName>
                                        </p:attrNameLst>
                                      </p:cBhvr>
                                      <p:tavLst>
                                        <p:tav tm="0">
                                          <p:val>
                                            <p:strVal val="#ppt_h"/>
                                          </p:val>
                                        </p:tav>
                                        <p:tav tm="100000">
                                          <p:val>
                                            <p:strVal val="#ppt_h"/>
                                          </p:val>
                                        </p:tav>
                                      </p:tavLst>
                                    </p:anim>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499"/>
                                          </p:stCondLst>
                                        </p:cTn>
                                        <p:tgtEl>
                                          <p:spTgt spid="51218"/>
                                        </p:tgtEl>
                                        <p:attrNameLst>
                                          <p:attrName>style.visibility</p:attrName>
                                        </p:attrNameLst>
                                      </p:cBhvr>
                                      <p:to>
                                        <p:strVal val="visible"/>
                                      </p:to>
                                    </p:set>
                                  </p:childTnLst>
                                </p:cTn>
                              </p:par>
                            </p:childTnLst>
                          </p:cTn>
                        </p:par>
                        <p:par>
                          <p:cTn id="46" fill="hold">
                            <p:stCondLst>
                              <p:cond delay="7000"/>
                            </p:stCondLst>
                            <p:childTnLst>
                              <p:par>
                                <p:cTn id="47" presetID="9" presetClass="entr" presetSubtype="0" fill="hold" grpId="0" nodeType="afterEffect">
                                  <p:stCondLst>
                                    <p:cond delay="1000"/>
                                  </p:stCondLst>
                                  <p:childTnLst>
                                    <p:set>
                                      <p:cBhvr>
                                        <p:cTn id="48" dur="1" fill="hold">
                                          <p:stCondLst>
                                            <p:cond delay="0"/>
                                          </p:stCondLst>
                                        </p:cTn>
                                        <p:tgtEl>
                                          <p:spTgt spid="51222"/>
                                        </p:tgtEl>
                                        <p:attrNameLst>
                                          <p:attrName>style.visibility</p:attrName>
                                        </p:attrNameLst>
                                      </p:cBhvr>
                                      <p:to>
                                        <p:strVal val="visible"/>
                                      </p:to>
                                    </p:set>
                                    <p:animEffect transition="in" filter="dissolve">
                                      <p:cBhvr>
                                        <p:cTn id="49" dur="500"/>
                                        <p:tgtEl>
                                          <p:spTgt spid="51222"/>
                                        </p:tgtEl>
                                      </p:cBhvr>
                                    </p:animEffect>
                                  </p:childTnLst>
                                </p:cTn>
                              </p:par>
                            </p:childTnLst>
                          </p:cTn>
                        </p:par>
                        <p:par>
                          <p:cTn id="50" fill="hold">
                            <p:stCondLst>
                              <p:cond delay="8500"/>
                            </p:stCondLst>
                            <p:childTnLst>
                              <p:par>
                                <p:cTn id="51" presetID="17" presetClass="entr" presetSubtype="1"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ppt_x</p:attrName>
                                        </p:attrNameLst>
                                      </p:cBhvr>
                                      <p:tavLst>
                                        <p:tav tm="0">
                                          <p:val>
                                            <p:strVal val="#ppt_x"/>
                                          </p:val>
                                        </p:tav>
                                        <p:tav tm="100000">
                                          <p:val>
                                            <p:strVal val="#ppt_x"/>
                                          </p:val>
                                        </p:tav>
                                      </p:tavLst>
                                    </p:anim>
                                    <p:anim calcmode="lin" valueType="num">
                                      <p:cBhvr>
                                        <p:cTn id="54" dur="500" fill="hold"/>
                                        <p:tgtEl>
                                          <p:spTgt spid="2"/>
                                        </p:tgtEl>
                                        <p:attrNameLst>
                                          <p:attrName>ppt_y</p:attrName>
                                        </p:attrNameLst>
                                      </p:cBhvr>
                                      <p:tavLst>
                                        <p:tav tm="0">
                                          <p:val>
                                            <p:strVal val="#ppt_y-#ppt_h/2"/>
                                          </p:val>
                                        </p:tav>
                                        <p:tav tm="100000">
                                          <p:val>
                                            <p:strVal val="#ppt_y"/>
                                          </p:val>
                                        </p:tav>
                                      </p:tavLst>
                                    </p:anim>
                                    <p:anim calcmode="lin" valueType="num">
                                      <p:cBhvr>
                                        <p:cTn id="55" dur="500" fill="hold"/>
                                        <p:tgtEl>
                                          <p:spTgt spid="2"/>
                                        </p:tgtEl>
                                        <p:attrNameLst>
                                          <p:attrName>ppt_w</p:attrName>
                                        </p:attrNameLst>
                                      </p:cBhvr>
                                      <p:tavLst>
                                        <p:tav tm="0">
                                          <p:val>
                                            <p:strVal val="#ppt_w"/>
                                          </p:val>
                                        </p:tav>
                                        <p:tav tm="100000">
                                          <p:val>
                                            <p:strVal val="#ppt_w"/>
                                          </p:val>
                                        </p:tav>
                                      </p:tavLst>
                                    </p:anim>
                                    <p:anim calcmode="lin" valueType="num">
                                      <p:cBhvr>
                                        <p:cTn id="56"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51220"/>
                                        </p:tgtEl>
                                        <p:attrNameLst>
                                          <p:attrName>style.visibility</p:attrName>
                                        </p:attrNameLst>
                                      </p:cBhvr>
                                      <p:to>
                                        <p:strVal val="visible"/>
                                      </p:to>
                                    </p:set>
                                    <p:anim calcmode="lin" valueType="num">
                                      <p:cBhvr>
                                        <p:cTn id="61" dur="500" fill="hold"/>
                                        <p:tgtEl>
                                          <p:spTgt spid="51220"/>
                                        </p:tgtEl>
                                        <p:attrNameLst>
                                          <p:attrName>ppt_w</p:attrName>
                                        </p:attrNameLst>
                                      </p:cBhvr>
                                      <p:tavLst>
                                        <p:tav tm="0">
                                          <p:val>
                                            <p:fltVal val="0"/>
                                          </p:val>
                                        </p:tav>
                                        <p:tav tm="100000">
                                          <p:val>
                                            <p:strVal val="#ppt_w"/>
                                          </p:val>
                                        </p:tav>
                                      </p:tavLst>
                                    </p:anim>
                                    <p:anim calcmode="lin" valueType="num">
                                      <p:cBhvr>
                                        <p:cTn id="62" dur="500" fill="hold"/>
                                        <p:tgtEl>
                                          <p:spTgt spid="51220"/>
                                        </p:tgtEl>
                                        <p:attrNameLst>
                                          <p:attrName>ppt_h</p:attrName>
                                        </p:attrNameLst>
                                      </p:cBhvr>
                                      <p:tavLst>
                                        <p:tav tm="0">
                                          <p:val>
                                            <p:strVal val="#ppt_h"/>
                                          </p:val>
                                        </p:tav>
                                        <p:tav tm="100000">
                                          <p:val>
                                            <p:strVal val="#ppt_h"/>
                                          </p:val>
                                        </p:tav>
                                      </p:tavLst>
                                    </p:anim>
                                  </p:childTnLst>
                                </p:cTn>
                              </p:par>
                            </p:childTnLst>
                          </p:cTn>
                        </p:par>
                        <p:par>
                          <p:cTn id="63" fill="hold">
                            <p:stCondLst>
                              <p:cond delay="500"/>
                            </p:stCondLst>
                            <p:childTnLst>
                              <p:par>
                                <p:cTn id="64" presetID="17" presetClass="entr" presetSubtype="1" fill="hold" grpId="0" nodeType="afterEffect">
                                  <p:stCondLst>
                                    <p:cond delay="0"/>
                                  </p:stCondLst>
                                  <p:childTnLst>
                                    <p:set>
                                      <p:cBhvr>
                                        <p:cTn id="65" dur="1" fill="hold">
                                          <p:stCondLst>
                                            <p:cond delay="0"/>
                                          </p:stCondLst>
                                        </p:cTn>
                                        <p:tgtEl>
                                          <p:spTgt spid="51221"/>
                                        </p:tgtEl>
                                        <p:attrNameLst>
                                          <p:attrName>style.visibility</p:attrName>
                                        </p:attrNameLst>
                                      </p:cBhvr>
                                      <p:to>
                                        <p:strVal val="visible"/>
                                      </p:to>
                                    </p:set>
                                    <p:anim calcmode="lin" valueType="num">
                                      <p:cBhvr>
                                        <p:cTn id="66" dur="500" fill="hold"/>
                                        <p:tgtEl>
                                          <p:spTgt spid="51221"/>
                                        </p:tgtEl>
                                        <p:attrNameLst>
                                          <p:attrName>ppt_x</p:attrName>
                                        </p:attrNameLst>
                                      </p:cBhvr>
                                      <p:tavLst>
                                        <p:tav tm="0">
                                          <p:val>
                                            <p:strVal val="#ppt_x"/>
                                          </p:val>
                                        </p:tav>
                                        <p:tav tm="100000">
                                          <p:val>
                                            <p:strVal val="#ppt_x"/>
                                          </p:val>
                                        </p:tav>
                                      </p:tavLst>
                                    </p:anim>
                                    <p:anim calcmode="lin" valueType="num">
                                      <p:cBhvr>
                                        <p:cTn id="67" dur="500" fill="hold"/>
                                        <p:tgtEl>
                                          <p:spTgt spid="51221"/>
                                        </p:tgtEl>
                                        <p:attrNameLst>
                                          <p:attrName>ppt_y</p:attrName>
                                        </p:attrNameLst>
                                      </p:cBhvr>
                                      <p:tavLst>
                                        <p:tav tm="0">
                                          <p:val>
                                            <p:strVal val="#ppt_y-#ppt_h/2"/>
                                          </p:val>
                                        </p:tav>
                                        <p:tav tm="100000">
                                          <p:val>
                                            <p:strVal val="#ppt_y"/>
                                          </p:val>
                                        </p:tav>
                                      </p:tavLst>
                                    </p:anim>
                                    <p:anim calcmode="lin" valueType="num">
                                      <p:cBhvr>
                                        <p:cTn id="68" dur="500" fill="hold"/>
                                        <p:tgtEl>
                                          <p:spTgt spid="51221"/>
                                        </p:tgtEl>
                                        <p:attrNameLst>
                                          <p:attrName>ppt_w</p:attrName>
                                        </p:attrNameLst>
                                      </p:cBhvr>
                                      <p:tavLst>
                                        <p:tav tm="0">
                                          <p:val>
                                            <p:strVal val="#ppt_w"/>
                                          </p:val>
                                        </p:tav>
                                        <p:tav tm="100000">
                                          <p:val>
                                            <p:strVal val="#ppt_w"/>
                                          </p:val>
                                        </p:tav>
                                      </p:tavLst>
                                    </p:anim>
                                    <p:anim calcmode="lin" valueType="num">
                                      <p:cBhvr>
                                        <p:cTn id="69" dur="500" fill="hold"/>
                                        <p:tgtEl>
                                          <p:spTgt spid="51221"/>
                                        </p:tgtEl>
                                        <p:attrNameLst>
                                          <p:attrName>ppt_h</p:attrName>
                                        </p:attrNameLst>
                                      </p:cBhvr>
                                      <p:tavLst>
                                        <p:tav tm="0">
                                          <p:val>
                                            <p:fltVal val="0"/>
                                          </p:val>
                                        </p:tav>
                                        <p:tav tm="100000">
                                          <p:val>
                                            <p:strVal val="#ppt_h"/>
                                          </p:val>
                                        </p:tav>
                                      </p:tavLst>
                                    </p:anim>
                                  </p:childTnLst>
                                </p:cTn>
                              </p:par>
                            </p:childTnLst>
                          </p:cTn>
                        </p:par>
                        <p:par>
                          <p:cTn id="70" fill="hold">
                            <p:stCondLst>
                              <p:cond delay="1000"/>
                            </p:stCondLst>
                            <p:childTnLst>
                              <p:par>
                                <p:cTn id="71" presetID="17" presetClass="entr" presetSubtype="1" fill="hold" grpId="0" nodeType="afterEffect">
                                  <p:stCondLst>
                                    <p:cond delay="0"/>
                                  </p:stCondLst>
                                  <p:childTnLst>
                                    <p:set>
                                      <p:cBhvr>
                                        <p:cTn id="72" dur="1" fill="hold">
                                          <p:stCondLst>
                                            <p:cond delay="0"/>
                                          </p:stCondLst>
                                        </p:cTn>
                                        <p:tgtEl>
                                          <p:spTgt spid="51224"/>
                                        </p:tgtEl>
                                        <p:attrNameLst>
                                          <p:attrName>style.visibility</p:attrName>
                                        </p:attrNameLst>
                                      </p:cBhvr>
                                      <p:to>
                                        <p:strVal val="visible"/>
                                      </p:to>
                                    </p:set>
                                    <p:anim calcmode="lin" valueType="num">
                                      <p:cBhvr>
                                        <p:cTn id="73" dur="500" fill="hold"/>
                                        <p:tgtEl>
                                          <p:spTgt spid="51224"/>
                                        </p:tgtEl>
                                        <p:attrNameLst>
                                          <p:attrName>ppt_x</p:attrName>
                                        </p:attrNameLst>
                                      </p:cBhvr>
                                      <p:tavLst>
                                        <p:tav tm="0">
                                          <p:val>
                                            <p:strVal val="#ppt_x"/>
                                          </p:val>
                                        </p:tav>
                                        <p:tav tm="100000">
                                          <p:val>
                                            <p:strVal val="#ppt_x"/>
                                          </p:val>
                                        </p:tav>
                                      </p:tavLst>
                                    </p:anim>
                                    <p:anim calcmode="lin" valueType="num">
                                      <p:cBhvr>
                                        <p:cTn id="74" dur="500" fill="hold"/>
                                        <p:tgtEl>
                                          <p:spTgt spid="51224"/>
                                        </p:tgtEl>
                                        <p:attrNameLst>
                                          <p:attrName>ppt_y</p:attrName>
                                        </p:attrNameLst>
                                      </p:cBhvr>
                                      <p:tavLst>
                                        <p:tav tm="0">
                                          <p:val>
                                            <p:strVal val="#ppt_y-#ppt_h/2"/>
                                          </p:val>
                                        </p:tav>
                                        <p:tav tm="100000">
                                          <p:val>
                                            <p:strVal val="#ppt_y"/>
                                          </p:val>
                                        </p:tav>
                                      </p:tavLst>
                                    </p:anim>
                                    <p:anim calcmode="lin" valueType="num">
                                      <p:cBhvr>
                                        <p:cTn id="75" dur="500" fill="hold"/>
                                        <p:tgtEl>
                                          <p:spTgt spid="51224"/>
                                        </p:tgtEl>
                                        <p:attrNameLst>
                                          <p:attrName>ppt_w</p:attrName>
                                        </p:attrNameLst>
                                      </p:cBhvr>
                                      <p:tavLst>
                                        <p:tav tm="0">
                                          <p:val>
                                            <p:strVal val="#ppt_w"/>
                                          </p:val>
                                        </p:tav>
                                        <p:tav tm="100000">
                                          <p:val>
                                            <p:strVal val="#ppt_w"/>
                                          </p:val>
                                        </p:tav>
                                      </p:tavLst>
                                    </p:anim>
                                    <p:anim calcmode="lin" valueType="num">
                                      <p:cBhvr>
                                        <p:cTn id="76" dur="500" fill="hold"/>
                                        <p:tgtEl>
                                          <p:spTgt spid="51224"/>
                                        </p:tgtEl>
                                        <p:attrNameLst>
                                          <p:attrName>ppt_h</p:attrName>
                                        </p:attrNameLst>
                                      </p:cBhvr>
                                      <p:tavLst>
                                        <p:tav tm="0">
                                          <p:val>
                                            <p:fltVal val="0"/>
                                          </p:val>
                                        </p:tav>
                                        <p:tav tm="100000">
                                          <p:val>
                                            <p:strVal val="#ppt_h"/>
                                          </p:val>
                                        </p:tav>
                                      </p:tavLst>
                                    </p:anim>
                                  </p:childTnLst>
                                </p:cTn>
                              </p:par>
                            </p:childTnLst>
                          </p:cTn>
                        </p:par>
                        <p:par>
                          <p:cTn id="77" fill="hold">
                            <p:stCondLst>
                              <p:cond delay="1500"/>
                            </p:stCondLst>
                            <p:childTnLst>
                              <p:par>
                                <p:cTn id="78" presetID="9" presetClass="entr" presetSubtype="0" fill="hold" grpId="0" nodeType="afterEffect">
                                  <p:stCondLst>
                                    <p:cond delay="0"/>
                                  </p:stCondLst>
                                  <p:childTnLst>
                                    <p:set>
                                      <p:cBhvr>
                                        <p:cTn id="79" dur="1" fill="hold">
                                          <p:stCondLst>
                                            <p:cond delay="0"/>
                                          </p:stCondLst>
                                        </p:cTn>
                                        <p:tgtEl>
                                          <p:spTgt spid="51225"/>
                                        </p:tgtEl>
                                        <p:attrNameLst>
                                          <p:attrName>style.visibility</p:attrName>
                                        </p:attrNameLst>
                                      </p:cBhvr>
                                      <p:to>
                                        <p:strVal val="visible"/>
                                      </p:to>
                                    </p:set>
                                    <p:animEffect transition="in" filter="dissolve">
                                      <p:cBhvr>
                                        <p:cTn id="80" dur="500"/>
                                        <p:tgtEl>
                                          <p:spTgt spid="51225"/>
                                        </p:tgtEl>
                                      </p:cBhvr>
                                    </p:animEffect>
                                  </p:childTnLst>
                                </p:cTn>
                              </p:par>
                            </p:childTnLst>
                          </p:cTn>
                        </p:par>
                        <p:par>
                          <p:cTn id="81" fill="hold">
                            <p:stCondLst>
                              <p:cond delay="2000"/>
                            </p:stCondLst>
                            <p:childTnLst>
                              <p:par>
                                <p:cTn id="82" presetID="23" presetClass="entr" presetSubtype="16" fill="hold" grpId="0" nodeType="afterEffect">
                                  <p:stCondLst>
                                    <p:cond delay="2000"/>
                                  </p:stCondLst>
                                  <p:childTnLst>
                                    <p:set>
                                      <p:cBhvr>
                                        <p:cTn id="83" dur="1" fill="hold">
                                          <p:stCondLst>
                                            <p:cond delay="0"/>
                                          </p:stCondLst>
                                        </p:cTn>
                                        <p:tgtEl>
                                          <p:spTgt spid="51226"/>
                                        </p:tgtEl>
                                        <p:attrNameLst>
                                          <p:attrName>style.visibility</p:attrName>
                                        </p:attrNameLst>
                                      </p:cBhvr>
                                      <p:to>
                                        <p:strVal val="visible"/>
                                      </p:to>
                                    </p:set>
                                    <p:anim calcmode="lin" valueType="num">
                                      <p:cBhvr>
                                        <p:cTn id="84" dur="500" fill="hold"/>
                                        <p:tgtEl>
                                          <p:spTgt spid="51226"/>
                                        </p:tgtEl>
                                        <p:attrNameLst>
                                          <p:attrName>ppt_w</p:attrName>
                                        </p:attrNameLst>
                                      </p:cBhvr>
                                      <p:tavLst>
                                        <p:tav tm="0">
                                          <p:val>
                                            <p:fltVal val="0"/>
                                          </p:val>
                                        </p:tav>
                                        <p:tav tm="100000">
                                          <p:val>
                                            <p:strVal val="#ppt_w"/>
                                          </p:val>
                                        </p:tav>
                                      </p:tavLst>
                                    </p:anim>
                                    <p:anim calcmode="lin" valueType="num">
                                      <p:cBhvr>
                                        <p:cTn id="85" dur="500" fill="hold"/>
                                        <p:tgtEl>
                                          <p:spTgt spid="512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nimBg="1"/>
      <p:bldP spid="51208" grpId="0" animBg="1"/>
      <p:bldP spid="51209" grpId="0" animBg="1"/>
      <p:bldP spid="51210" grpId="0" animBg="1"/>
      <p:bldP spid="51215" grpId="0" autoUpdateAnimBg="0"/>
      <p:bldP spid="51216" grpId="0" autoUpdateAnimBg="0"/>
      <p:bldP spid="51217" grpId="0" autoUpdateAnimBg="0"/>
      <p:bldP spid="51218" grpId="0" autoUpdateAnimBg="0"/>
      <p:bldP spid="51220" grpId="0" autoUpdateAnimBg="0"/>
      <p:bldP spid="51221" grpId="0" animBg="1"/>
      <p:bldP spid="51222" grpId="0" autoUpdateAnimBg="0"/>
      <p:bldP spid="51224" grpId="0" animBg="1"/>
      <p:bldP spid="51225" grpId="0" autoUpdateAnimBg="0"/>
      <p:bldP spid="51226" grpId="0" autoUpdateAnimBg="0"/>
      <p:bldP spid="5122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phages one step growth jo"/>
          <p:cNvPicPr>
            <a:picLocks noChangeAspect="1" noChangeArrowheads="1"/>
          </p:cNvPicPr>
          <p:nvPr/>
        </p:nvPicPr>
        <p:blipFill>
          <a:blip r:embed="rId2" cstate="print"/>
          <a:srcRect/>
          <a:stretch>
            <a:fillRect/>
          </a:stretch>
        </p:blipFill>
        <p:spPr bwMode="auto">
          <a:xfrm>
            <a:off x="34925" y="836613"/>
            <a:ext cx="5903913" cy="5062537"/>
          </a:xfrm>
          <a:prstGeom prst="rect">
            <a:avLst/>
          </a:prstGeom>
          <a:noFill/>
          <a:ln w="9525">
            <a:noFill/>
            <a:miter lim="800000"/>
            <a:headEnd/>
            <a:tailEnd/>
          </a:ln>
        </p:spPr>
      </p:pic>
      <p:sp>
        <p:nvSpPr>
          <p:cNvPr id="18435" name="Text Box 7"/>
          <p:cNvSpPr txBox="1">
            <a:spLocks noChangeArrowheads="1"/>
          </p:cNvSpPr>
          <p:nvPr/>
        </p:nvSpPr>
        <p:spPr bwMode="auto">
          <a:xfrm>
            <a:off x="1908175" y="261938"/>
            <a:ext cx="5283200" cy="457200"/>
          </a:xfrm>
          <a:prstGeom prst="rect">
            <a:avLst/>
          </a:prstGeom>
          <a:noFill/>
          <a:ln w="9525">
            <a:noFill/>
            <a:miter lim="800000"/>
            <a:headEnd/>
            <a:tailEnd/>
          </a:ln>
        </p:spPr>
        <p:txBody>
          <a:bodyPr wrap="none">
            <a:spAutoFit/>
          </a:bodyPr>
          <a:lstStyle/>
          <a:p>
            <a:r>
              <a:rPr lang="hu-HU" sz="2400" b="1">
                <a:solidFill>
                  <a:srgbClr val="800000"/>
                </a:solidFill>
                <a:latin typeface="Comic Sans MS" pitchFamily="66" charset="0"/>
              </a:rPr>
              <a:t>A fágszaporodás szakaszos jellegű</a:t>
            </a:r>
          </a:p>
        </p:txBody>
      </p:sp>
      <p:sp>
        <p:nvSpPr>
          <p:cNvPr id="18436" name="Téglalap 3"/>
          <p:cNvSpPr>
            <a:spLocks noChangeArrowheads="1"/>
          </p:cNvSpPr>
          <p:nvPr/>
        </p:nvSpPr>
        <p:spPr bwMode="auto">
          <a:xfrm>
            <a:off x="5580063" y="1412875"/>
            <a:ext cx="3563937" cy="4911725"/>
          </a:xfrm>
          <a:prstGeom prst="rect">
            <a:avLst/>
          </a:prstGeom>
          <a:noFill/>
          <a:ln w="9525">
            <a:noFill/>
            <a:miter lim="800000"/>
            <a:headEnd/>
            <a:tailEnd/>
          </a:ln>
        </p:spPr>
        <p:txBody>
          <a:bodyPr>
            <a:spAutoFit/>
          </a:bodyPr>
          <a:lstStyle/>
          <a:p>
            <a:pPr>
              <a:lnSpc>
                <a:spcPct val="90000"/>
              </a:lnSpc>
            </a:pPr>
            <a:r>
              <a:rPr lang="hu-HU" sz="2000" b="1"/>
              <a:t>Három fázisú görbe</a:t>
            </a:r>
          </a:p>
          <a:p>
            <a:pPr>
              <a:lnSpc>
                <a:spcPct val="90000"/>
              </a:lnSpc>
            </a:pPr>
            <a:endParaRPr lang="hu-HU" sz="2400" b="1"/>
          </a:p>
          <a:p>
            <a:pPr lvl="1">
              <a:lnSpc>
                <a:spcPct val="90000"/>
              </a:lnSpc>
            </a:pPr>
            <a:r>
              <a:rPr lang="hu-HU" sz="2000"/>
              <a:t> - Látens fázis</a:t>
            </a:r>
          </a:p>
          <a:p>
            <a:pPr lvl="2">
              <a:lnSpc>
                <a:spcPct val="90000"/>
              </a:lnSpc>
            </a:pPr>
            <a:r>
              <a:rPr lang="hu-HU" sz="2000"/>
              <a:t>Az infekciós centrum a fertőzött sejt (amely lizál) </a:t>
            </a:r>
          </a:p>
          <a:p>
            <a:pPr lvl="2">
              <a:lnSpc>
                <a:spcPct val="90000"/>
              </a:lnSpc>
            </a:pPr>
            <a:endParaRPr lang="hu-HU" sz="2000"/>
          </a:p>
          <a:p>
            <a:pPr lvl="1">
              <a:lnSpc>
                <a:spcPct val="90000"/>
              </a:lnSpc>
            </a:pPr>
            <a:r>
              <a:rPr lang="hu-HU" sz="2000"/>
              <a:t> - Emelkedési szakasz</a:t>
            </a:r>
          </a:p>
          <a:p>
            <a:pPr lvl="2">
              <a:lnSpc>
                <a:spcPct val="90000"/>
              </a:lnSpc>
            </a:pPr>
            <a:r>
              <a:rPr lang="hu-HU" sz="2000"/>
              <a:t>A sejtek kezdenek lizálni, az infekciós centrumok vagy a kiszabadult virionok, vagy a fertőzött sejtek</a:t>
            </a:r>
          </a:p>
          <a:p>
            <a:pPr lvl="2">
              <a:lnSpc>
                <a:spcPct val="90000"/>
              </a:lnSpc>
            </a:pPr>
            <a:endParaRPr lang="hu-HU" sz="2000"/>
          </a:p>
          <a:p>
            <a:pPr lvl="1">
              <a:lnSpc>
                <a:spcPct val="90000"/>
              </a:lnSpc>
            </a:pPr>
            <a:r>
              <a:rPr lang="hu-HU" sz="2000"/>
              <a:t> - Plató </a:t>
            </a:r>
          </a:p>
          <a:p>
            <a:pPr lvl="2">
              <a:lnSpc>
                <a:spcPct val="90000"/>
              </a:lnSpc>
            </a:pPr>
            <a:r>
              <a:rPr lang="hu-HU" sz="2000"/>
              <a:t>Az infekciós centrum a szabad virion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phage3sm"/>
          <p:cNvPicPr>
            <a:picLocks noChangeAspect="1" noChangeArrowheads="1"/>
          </p:cNvPicPr>
          <p:nvPr/>
        </p:nvPicPr>
        <p:blipFill>
          <a:blip r:embed="rId2" cstate="print"/>
          <a:srcRect/>
          <a:stretch>
            <a:fillRect/>
          </a:stretch>
        </p:blipFill>
        <p:spPr bwMode="auto">
          <a:xfrm>
            <a:off x="755650" y="1916113"/>
            <a:ext cx="3455988" cy="3344862"/>
          </a:xfrm>
          <a:prstGeom prst="rect">
            <a:avLst/>
          </a:prstGeom>
          <a:noFill/>
          <a:ln w="9525">
            <a:noFill/>
            <a:miter lim="800000"/>
            <a:headEnd/>
            <a:tailEnd/>
          </a:ln>
        </p:spPr>
      </p:pic>
      <p:pic>
        <p:nvPicPr>
          <p:cNvPr id="19459" name="Picture 9" descr="plaque%2520comparison1">
            <a:hlinkClick r:id="rId3"/>
          </p:cNvPr>
          <p:cNvPicPr>
            <a:picLocks noChangeAspect="1" noChangeArrowheads="1"/>
          </p:cNvPicPr>
          <p:nvPr/>
        </p:nvPicPr>
        <p:blipFill>
          <a:blip r:embed="rId4" cstate="print"/>
          <a:srcRect/>
          <a:stretch>
            <a:fillRect/>
          </a:stretch>
        </p:blipFill>
        <p:spPr bwMode="auto">
          <a:xfrm>
            <a:off x="4572000" y="1917700"/>
            <a:ext cx="4464050" cy="3362325"/>
          </a:xfrm>
          <a:prstGeom prst="rect">
            <a:avLst/>
          </a:prstGeom>
          <a:noFill/>
          <a:ln w="9525">
            <a:noFill/>
            <a:miter lim="800000"/>
            <a:headEnd/>
            <a:tailEnd/>
          </a:ln>
        </p:spPr>
      </p:pic>
      <p:sp>
        <p:nvSpPr>
          <p:cNvPr id="19460" name="Text Box 10"/>
          <p:cNvSpPr txBox="1">
            <a:spLocks noChangeArrowheads="1"/>
          </p:cNvSpPr>
          <p:nvPr/>
        </p:nvSpPr>
        <p:spPr bwMode="auto">
          <a:xfrm>
            <a:off x="1835150" y="476250"/>
            <a:ext cx="6253163" cy="457200"/>
          </a:xfrm>
          <a:prstGeom prst="rect">
            <a:avLst/>
          </a:prstGeom>
          <a:noFill/>
          <a:ln w="9525">
            <a:noFill/>
            <a:miter lim="800000"/>
            <a:headEnd/>
            <a:tailEnd/>
          </a:ln>
        </p:spPr>
        <p:txBody>
          <a:bodyPr wrap="none">
            <a:spAutoFit/>
          </a:bodyPr>
          <a:lstStyle/>
          <a:p>
            <a:r>
              <a:rPr lang="hu-HU" sz="2400"/>
              <a:t>Bakteriofágok kimutatása baktérium pázsiton</a:t>
            </a:r>
            <a:endParaRPr lang="en-US"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age RB69 plaques on an E. coli CR63 lawn. The smaller plaques are RB69 wild type while the larger plaques are of an RB69 mutant dubbed sta5.">
            <a:hlinkClick r:id="rId2"/>
          </p:cNvPr>
          <p:cNvPicPr>
            <a:picLocks noChangeAspect="1" noChangeArrowheads="1"/>
          </p:cNvPicPr>
          <p:nvPr/>
        </p:nvPicPr>
        <p:blipFill>
          <a:blip r:embed="rId3" cstate="print"/>
          <a:srcRect/>
          <a:stretch>
            <a:fillRect/>
          </a:stretch>
        </p:blipFill>
        <p:spPr bwMode="auto">
          <a:xfrm>
            <a:off x="5867400" y="3352800"/>
            <a:ext cx="3200400" cy="3189288"/>
          </a:xfrm>
          <a:prstGeom prst="rect">
            <a:avLst/>
          </a:prstGeom>
          <a:noFill/>
          <a:ln w="9525">
            <a:noFill/>
            <a:miter lim="800000"/>
            <a:headEnd/>
            <a:tailEnd/>
          </a:ln>
        </p:spPr>
      </p:pic>
      <p:pic>
        <p:nvPicPr>
          <p:cNvPr id="4099" name="Picture 3" descr="bacteriophage2"/>
          <p:cNvPicPr>
            <a:picLocks noChangeAspect="1" noChangeArrowheads="1"/>
          </p:cNvPicPr>
          <p:nvPr/>
        </p:nvPicPr>
        <p:blipFill>
          <a:blip r:embed="rId4" cstate="print"/>
          <a:srcRect/>
          <a:stretch>
            <a:fillRect/>
          </a:stretch>
        </p:blipFill>
        <p:spPr bwMode="auto">
          <a:xfrm>
            <a:off x="76200" y="3352800"/>
            <a:ext cx="2659063" cy="3200400"/>
          </a:xfrm>
          <a:prstGeom prst="rect">
            <a:avLst/>
          </a:prstGeom>
          <a:noFill/>
          <a:ln w="9525">
            <a:noFill/>
            <a:miter lim="800000"/>
            <a:headEnd/>
            <a:tailEnd/>
          </a:ln>
        </p:spPr>
      </p:pic>
      <p:pic>
        <p:nvPicPr>
          <p:cNvPr id="4100" name="Picture 4" descr="T4-injecting-250"/>
          <p:cNvPicPr>
            <a:picLocks noChangeAspect="1" noChangeArrowheads="1"/>
          </p:cNvPicPr>
          <p:nvPr/>
        </p:nvPicPr>
        <p:blipFill>
          <a:blip r:embed="rId5" cstate="print"/>
          <a:srcRect/>
          <a:stretch>
            <a:fillRect/>
          </a:stretch>
        </p:blipFill>
        <p:spPr bwMode="auto">
          <a:xfrm>
            <a:off x="2895600" y="3352800"/>
            <a:ext cx="2752725" cy="3181350"/>
          </a:xfrm>
          <a:prstGeom prst="rect">
            <a:avLst/>
          </a:prstGeom>
          <a:noFill/>
          <a:ln w="9525">
            <a:noFill/>
            <a:miter lim="800000"/>
            <a:headEnd/>
            <a:tailEnd/>
          </a:ln>
        </p:spPr>
      </p:pic>
      <p:sp>
        <p:nvSpPr>
          <p:cNvPr id="4101" name="Rectangle 6"/>
          <p:cNvSpPr>
            <a:spLocks noChangeArrowheads="1"/>
          </p:cNvSpPr>
          <p:nvPr/>
        </p:nvSpPr>
        <p:spPr bwMode="auto">
          <a:xfrm>
            <a:off x="76200" y="1447800"/>
            <a:ext cx="8991600" cy="1006475"/>
          </a:xfrm>
          <a:prstGeom prst="rect">
            <a:avLst/>
          </a:prstGeom>
          <a:noFill/>
          <a:ln w="9525">
            <a:noFill/>
            <a:miter lim="800000"/>
            <a:headEnd/>
            <a:tailEnd/>
          </a:ln>
        </p:spPr>
        <p:txBody>
          <a:bodyPr>
            <a:spAutoFit/>
          </a:bodyPr>
          <a:lstStyle/>
          <a:p>
            <a:pPr algn="ctr"/>
            <a:r>
              <a:rPr lang="en-US" sz="2000"/>
              <a:t>A </a:t>
            </a:r>
            <a:r>
              <a:rPr lang="hu-HU" sz="2000"/>
              <a:t>bakteriofág olyan vírus, amelyik specifikusan támad meg egy baktérium sejtet. A bakteriofágok genetikai anyaga fehérje burkon belül található. </a:t>
            </a:r>
            <a:endParaRPr lang="en-US" sz="2000"/>
          </a:p>
          <a:p>
            <a:pPr lvl="1" algn="ctr"/>
            <a:endParaRPr lang="hu-HU" sz="2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1403350" y="908050"/>
            <a:ext cx="6288088" cy="2555875"/>
          </a:xfrm>
          <a:prstGeom prst="rect">
            <a:avLst/>
          </a:prstGeom>
          <a:noFill/>
          <a:ln w="9525">
            <a:noFill/>
            <a:miter lim="800000"/>
            <a:headEnd/>
            <a:tailEnd/>
          </a:ln>
        </p:spPr>
        <p:txBody>
          <a:bodyPr wrap="none">
            <a:spAutoFit/>
          </a:bodyPr>
          <a:lstStyle/>
          <a:p>
            <a:pPr algn="ctr"/>
            <a:r>
              <a:rPr lang="hu-HU" sz="8000" b="1">
                <a:latin typeface="Comic Sans MS" pitchFamily="66" charset="0"/>
              </a:rPr>
              <a:t>Térképezés </a:t>
            </a:r>
          </a:p>
          <a:p>
            <a:pPr algn="ctr"/>
            <a:r>
              <a:rPr lang="hu-HU" sz="8000" b="1">
                <a:latin typeface="Comic Sans MS" pitchFamily="66" charset="0"/>
              </a:rPr>
              <a:t>fágokkal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73025" y="981075"/>
            <a:ext cx="9036050" cy="4637088"/>
          </a:xfrm>
          <a:prstGeom prst="rect">
            <a:avLst/>
          </a:prstGeom>
          <a:noFill/>
          <a:ln w="9525">
            <a:noFill/>
            <a:miter lim="800000"/>
            <a:headEnd/>
            <a:tailEnd/>
          </a:ln>
        </p:spPr>
        <p:txBody>
          <a:bodyPr>
            <a:spAutoFit/>
          </a:bodyPr>
          <a:lstStyle/>
          <a:p>
            <a:pPr>
              <a:spcBef>
                <a:spcPct val="50000"/>
              </a:spcBef>
            </a:pPr>
            <a:r>
              <a:rPr lang="hu-HU" sz="2000">
                <a:latin typeface="Comic Sans MS" pitchFamily="66" charset="0"/>
              </a:rPr>
              <a:t>A fág részecskék </a:t>
            </a:r>
            <a:r>
              <a:rPr lang="hu-HU" sz="2000" u="sng">
                <a:latin typeface="Comic Sans MS" pitchFamily="66" charset="0"/>
              </a:rPr>
              <a:t>csak elektronmikroszkópban</a:t>
            </a:r>
            <a:r>
              <a:rPr lang="hu-HU" sz="2000">
                <a:latin typeface="Comic Sans MS" pitchFamily="66" charset="0"/>
              </a:rPr>
              <a:t> láthatók, mégis vannak makroszkópikus fág fenotípusok </a:t>
            </a:r>
          </a:p>
          <a:p>
            <a:pPr>
              <a:spcBef>
                <a:spcPct val="50000"/>
              </a:spcBef>
            </a:pPr>
            <a:endParaRPr lang="hu-HU" sz="2000">
              <a:latin typeface="Comic Sans MS" pitchFamily="66" charset="0"/>
            </a:endParaRPr>
          </a:p>
          <a:p>
            <a:pPr>
              <a:spcBef>
                <a:spcPct val="50000"/>
              </a:spcBef>
            </a:pPr>
            <a:r>
              <a:rPr lang="hu-HU" sz="2000">
                <a:latin typeface="Comic Sans MS" pitchFamily="66" charset="0"/>
              </a:rPr>
              <a:t>A fágok szaporodása okozta tarfolt a baktérium tenyészetben jól látható szabad szemmel</a:t>
            </a:r>
          </a:p>
          <a:p>
            <a:pPr>
              <a:spcBef>
                <a:spcPct val="50000"/>
              </a:spcBef>
            </a:pPr>
            <a:r>
              <a:rPr lang="hu-HU" sz="2000">
                <a:latin typeface="Comic Sans MS" pitchFamily="66" charset="0"/>
              </a:rPr>
              <a:t>&gt; a fágok jól értékelhető egyik fenotípusa a </a:t>
            </a:r>
            <a:r>
              <a:rPr lang="hu-HU" sz="2000">
                <a:solidFill>
                  <a:srgbClr val="FF0000"/>
                </a:solidFill>
                <a:latin typeface="Comic Sans MS" pitchFamily="66" charset="0"/>
              </a:rPr>
              <a:t>tarfolt morfológia</a:t>
            </a:r>
          </a:p>
          <a:p>
            <a:pPr>
              <a:spcBef>
                <a:spcPct val="50000"/>
              </a:spcBef>
            </a:pPr>
            <a:r>
              <a:rPr lang="hu-HU" sz="1600">
                <a:latin typeface="Comic Sans MS" pitchFamily="66" charset="0"/>
              </a:rPr>
              <a:t>lehet kicsi vagy nagy, lehet tiszta vagy zavaros, lehet szabályos szélű vagy szabálytalan stb.</a:t>
            </a:r>
          </a:p>
          <a:p>
            <a:pPr>
              <a:spcBef>
                <a:spcPct val="50000"/>
              </a:spcBef>
            </a:pPr>
            <a:endParaRPr lang="hu-HU" sz="2000">
              <a:latin typeface="Comic Sans MS" pitchFamily="66" charset="0"/>
            </a:endParaRPr>
          </a:p>
          <a:p>
            <a:pPr>
              <a:spcBef>
                <a:spcPct val="50000"/>
              </a:spcBef>
            </a:pPr>
            <a:r>
              <a:rPr lang="hu-HU" sz="2000">
                <a:latin typeface="Comic Sans MS" pitchFamily="66" charset="0"/>
              </a:rPr>
              <a:t>Egy másik lehetséges fenotípus a</a:t>
            </a:r>
            <a:r>
              <a:rPr lang="hu-HU" sz="2000">
                <a:solidFill>
                  <a:srgbClr val="FF0000"/>
                </a:solidFill>
                <a:latin typeface="Comic Sans MS" pitchFamily="66" charset="0"/>
              </a:rPr>
              <a:t> gazda specifitás</a:t>
            </a:r>
            <a:endParaRPr lang="hu-HU" sz="2000">
              <a:latin typeface="Comic Sans MS" pitchFamily="66" charset="0"/>
            </a:endParaRPr>
          </a:p>
          <a:p>
            <a:pPr>
              <a:spcBef>
                <a:spcPct val="50000"/>
              </a:spcBef>
            </a:pPr>
            <a:r>
              <a:rPr lang="hu-HU" sz="1600">
                <a:latin typeface="Comic Sans MS" pitchFamily="66" charset="0"/>
              </a:rPr>
              <a:t>a fágok bizonyos baktérium fajokat képesek fertőzni, másokat nem</a:t>
            </a:r>
          </a:p>
          <a:p>
            <a:pPr>
              <a:spcBef>
                <a:spcPct val="50000"/>
              </a:spcBef>
            </a:pPr>
            <a:r>
              <a:rPr lang="hu-HU" sz="1600">
                <a:latin typeface="Comic Sans MS" pitchFamily="66" charset="0"/>
              </a:rPr>
              <a:t>adott baktérium fajon belül is lehetnek egy adott genotípusú törzsre (genotípusra) specifikusak</a:t>
            </a:r>
            <a:endParaRPr lang="hu-HU" sz="2000">
              <a:latin typeface="Comic Sans MS" pitchFamily="66" charset="0"/>
            </a:endParaRPr>
          </a:p>
        </p:txBody>
      </p:sp>
      <p:sp>
        <p:nvSpPr>
          <p:cNvPr id="21507" name="Text Box 3"/>
          <p:cNvSpPr txBox="1">
            <a:spLocks noChangeArrowheads="1"/>
          </p:cNvSpPr>
          <p:nvPr/>
        </p:nvSpPr>
        <p:spPr bwMode="auto">
          <a:xfrm>
            <a:off x="3292475" y="188913"/>
            <a:ext cx="2503488" cy="457200"/>
          </a:xfrm>
          <a:prstGeom prst="rect">
            <a:avLst/>
          </a:prstGeom>
          <a:noFill/>
          <a:ln w="9525">
            <a:noFill/>
            <a:miter lim="800000"/>
            <a:headEnd/>
            <a:tailEnd/>
          </a:ln>
        </p:spPr>
        <p:txBody>
          <a:bodyPr wrap="none">
            <a:spAutoFit/>
          </a:bodyPr>
          <a:lstStyle/>
          <a:p>
            <a:r>
              <a:rPr lang="hu-HU" sz="2400" b="1">
                <a:solidFill>
                  <a:srgbClr val="800000"/>
                </a:solidFill>
                <a:latin typeface="Comic Sans MS" pitchFamily="66" charset="0"/>
              </a:rPr>
              <a:t>Fág fenotípusok</a:t>
            </a:r>
            <a:endParaRPr lang="en-GB" sz="2400" b="1">
              <a:solidFill>
                <a:srgbClr val="800000"/>
              </a:solidFill>
              <a:latin typeface="Comic Sans MS" pitchFamily="66"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2"/>
          <p:cNvPicPr>
            <a:picLocks noChangeAspect="1" noChangeArrowheads="1"/>
          </p:cNvPicPr>
          <p:nvPr/>
        </p:nvPicPr>
        <p:blipFill>
          <a:blip r:embed="rId2" cstate="print"/>
          <a:srcRect l="21208" t="34245" r="22688" b="27365"/>
          <a:stretch>
            <a:fillRect/>
          </a:stretch>
        </p:blipFill>
        <p:spPr bwMode="auto">
          <a:xfrm>
            <a:off x="900113" y="1316038"/>
            <a:ext cx="7345362" cy="3768725"/>
          </a:xfrm>
          <a:prstGeom prst="rect">
            <a:avLst/>
          </a:prstGeom>
          <a:noFill/>
          <a:ln w="9525">
            <a:noFill/>
            <a:miter lim="800000"/>
            <a:headEnd/>
            <a:tailEnd/>
          </a:ln>
        </p:spPr>
      </p:pic>
      <p:sp>
        <p:nvSpPr>
          <p:cNvPr id="22531" name="Rectangle 63"/>
          <p:cNvSpPr>
            <a:spLocks noGrp="1" noChangeArrowheads="1"/>
          </p:cNvSpPr>
          <p:nvPr>
            <p:ph type="title"/>
          </p:nvPr>
        </p:nvSpPr>
        <p:spPr>
          <a:xfrm>
            <a:off x="687388" y="0"/>
            <a:ext cx="7772400" cy="1143000"/>
          </a:xfrm>
          <a:noFill/>
        </p:spPr>
        <p:txBody>
          <a:bodyPr/>
          <a:lstStyle/>
          <a:p>
            <a:pPr eaLnBrk="1" hangingPunct="1"/>
            <a:r>
              <a:rPr lang="hu-HU" sz="2400" b="1">
                <a:solidFill>
                  <a:srgbClr val="800000"/>
                </a:solidFill>
                <a:latin typeface="Comic Sans MS" pitchFamily="66" charset="0"/>
              </a:rPr>
              <a:t>Host range - gazdaspecifitás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107950" y="304800"/>
            <a:ext cx="8915400" cy="5867400"/>
          </a:xfrm>
        </p:spPr>
        <p:txBody>
          <a:bodyPr/>
          <a:lstStyle/>
          <a:p>
            <a:pPr eaLnBrk="1" hangingPunct="1">
              <a:buFontTx/>
              <a:buNone/>
            </a:pPr>
            <a:r>
              <a:rPr lang="hu-HU" sz="2000">
                <a:latin typeface="Comic Sans MS" pitchFamily="66" charset="0"/>
                <a:cs typeface="Times New Roman" pitchFamily="18" charset="0"/>
              </a:rPr>
              <a:t>A fág DNS-ében bekövetkező néhány mutáció meg tudja változtatni a plakk-képzés képességét (plakk alak, méret)</a:t>
            </a:r>
          </a:p>
          <a:p>
            <a:pPr eaLnBrk="1" hangingPunct="1">
              <a:buFontTx/>
              <a:buNone/>
            </a:pPr>
            <a:r>
              <a:rPr lang="hu-HU" sz="2000">
                <a:latin typeface="Comic Sans MS" pitchFamily="66" charset="0"/>
                <a:cs typeface="Times New Roman" pitchFamily="18" charset="0"/>
              </a:rPr>
              <a:t> </a:t>
            </a:r>
          </a:p>
          <a:p>
            <a:pPr lvl="1" algn="ctr" eaLnBrk="1" hangingPunct="1">
              <a:buFontTx/>
              <a:buNone/>
            </a:pPr>
            <a:r>
              <a:rPr lang="hu-HU" sz="2000">
                <a:solidFill>
                  <a:srgbClr val="CC0000"/>
                </a:solidFill>
                <a:latin typeface="Comic Sans MS" pitchFamily="66" charset="0"/>
                <a:cs typeface="Times New Roman" pitchFamily="18" charset="0"/>
              </a:rPr>
              <a:t>A plakk alak tehát a fág tulajdonsága, jellege</a:t>
            </a:r>
          </a:p>
          <a:p>
            <a:pPr lvl="1" eaLnBrk="1" hangingPunct="1">
              <a:buFontTx/>
              <a:buNone/>
            </a:pPr>
            <a:endParaRPr lang="en-US" sz="2000">
              <a:solidFill>
                <a:srgbClr val="CC0000"/>
              </a:solidFill>
              <a:latin typeface="Comic Sans MS" pitchFamily="66" charset="0"/>
              <a:cs typeface="Times New Roman" pitchFamily="18" charset="0"/>
            </a:endParaRPr>
          </a:p>
          <a:p>
            <a:pPr eaLnBrk="1" hangingPunct="1">
              <a:buFontTx/>
              <a:buNone/>
            </a:pPr>
            <a:r>
              <a:rPr lang="hu-HU" sz="2000">
                <a:latin typeface="Comic Sans MS" pitchFamily="66" charset="0"/>
                <a:cs typeface="Times New Roman" pitchFamily="18" charset="0"/>
              </a:rPr>
              <a:t>A plakkok szabad-szemmel láthatóak</a:t>
            </a:r>
            <a:endParaRPr lang="en-US" sz="2000">
              <a:latin typeface="Comic Sans MS" pitchFamily="66" charset="0"/>
              <a:cs typeface="Times New Roman" pitchFamily="18" charset="0"/>
            </a:endParaRPr>
          </a:p>
          <a:p>
            <a:pPr lvl="1" eaLnBrk="1" hangingPunct="1">
              <a:buFontTx/>
              <a:buNone/>
            </a:pPr>
            <a:r>
              <a:rPr lang="hu-HU" sz="2000">
                <a:latin typeface="Comic Sans MS" pitchFamily="66" charset="0"/>
                <a:cs typeface="Times New Roman" pitchFamily="18" charset="0"/>
              </a:rPr>
              <a:t>Így, a plakk-morfológiát megváltoztató mutációk miatt a genetikai analízis jó alanyai</a:t>
            </a:r>
          </a:p>
          <a:p>
            <a:pPr lvl="1" eaLnBrk="1" hangingPunct="1">
              <a:buFontTx/>
              <a:buNone/>
            </a:pPr>
            <a:endParaRPr lang="en-US" sz="2000">
              <a:latin typeface="Comic Sans MS" pitchFamily="66" charset="0"/>
              <a:cs typeface="Times New Roman" pitchFamily="18" charset="0"/>
            </a:endParaRPr>
          </a:p>
          <a:p>
            <a:pPr eaLnBrk="1" hangingPunct="1">
              <a:buFontTx/>
              <a:buNone/>
            </a:pPr>
            <a:r>
              <a:rPr lang="hu-HU" sz="2000">
                <a:latin typeface="Comic Sans MS" pitchFamily="66" charset="0"/>
                <a:cs typeface="Times New Roman" pitchFamily="18" charset="0"/>
              </a:rPr>
              <a:t>Egy ilyen példa a T4 fág gyors lízis</a:t>
            </a:r>
            <a:r>
              <a:rPr lang="en-US" sz="2000">
                <a:latin typeface="Comic Sans MS" pitchFamily="66" charset="0"/>
                <a:cs typeface="Times New Roman" pitchFamily="18" charset="0"/>
              </a:rPr>
              <a:t> </a:t>
            </a:r>
            <a:r>
              <a:rPr lang="hu-HU" sz="2000">
                <a:latin typeface="Comic Sans MS" pitchFamily="66" charset="0"/>
                <a:cs typeface="Times New Roman" pitchFamily="18" charset="0"/>
              </a:rPr>
              <a:t>(</a:t>
            </a:r>
            <a:r>
              <a:rPr lang="en-US" sz="2000">
                <a:latin typeface="Comic Sans MS" pitchFamily="66" charset="0"/>
                <a:cs typeface="Times New Roman" pitchFamily="18" charset="0"/>
              </a:rPr>
              <a:t>rapid-lysis</a:t>
            </a:r>
            <a:r>
              <a:rPr lang="hu-HU" sz="2000">
                <a:latin typeface="Comic Sans MS" pitchFamily="66" charset="0"/>
                <a:cs typeface="Times New Roman" pitchFamily="18" charset="0"/>
              </a:rPr>
              <a:t>) mutánsa</a:t>
            </a:r>
          </a:p>
          <a:p>
            <a:pPr eaLnBrk="1" hangingPunct="1">
              <a:buFontTx/>
              <a:buNone/>
            </a:pPr>
            <a:r>
              <a:rPr lang="en-US" sz="2000">
                <a:latin typeface="Comic Sans MS" pitchFamily="66" charset="0"/>
                <a:cs typeface="Times New Roman" pitchFamily="18" charset="0"/>
              </a:rPr>
              <a:t> </a:t>
            </a:r>
            <a:endParaRPr lang="hu-HU" sz="2000">
              <a:latin typeface="Comic Sans MS" pitchFamily="66" charset="0"/>
              <a:cs typeface="Times New Roman" pitchFamily="18" charset="0"/>
            </a:endParaRPr>
          </a:p>
          <a:p>
            <a:pPr eaLnBrk="1" hangingPunct="1">
              <a:buFontTx/>
              <a:buNone/>
            </a:pPr>
            <a:r>
              <a:rPr lang="hu-HU" sz="2000">
                <a:latin typeface="Comic Sans MS" pitchFamily="66" charset="0"/>
                <a:cs typeface="Times New Roman" pitchFamily="18" charset="0"/>
              </a:rPr>
              <a:t>Ez a mutáns sokkal gyorsabban lizálja a baktérium sejteket, mint a vad típusú fág</a:t>
            </a:r>
            <a:endParaRPr lang="en-US" sz="2000">
              <a:latin typeface="Comic Sans MS" pitchFamily="66" charset="0"/>
              <a:cs typeface="Times New Roman" pitchFamily="18" charset="0"/>
            </a:endParaRPr>
          </a:p>
          <a:p>
            <a:pPr lvl="2" eaLnBrk="1" hangingPunct="1">
              <a:buFontTx/>
              <a:buNone/>
            </a:pPr>
            <a:r>
              <a:rPr lang="hu-HU" sz="2000">
                <a:latin typeface="Comic Sans MS" pitchFamily="66" charset="0"/>
                <a:cs typeface="Times New Roman" pitchFamily="18" charset="0"/>
              </a:rPr>
              <a:t>A gyors lízis (r</a:t>
            </a:r>
            <a:r>
              <a:rPr lang="en-US" sz="2000">
                <a:latin typeface="Comic Sans MS" pitchFamily="66" charset="0"/>
                <a:cs typeface="Times New Roman" pitchFamily="18" charset="0"/>
              </a:rPr>
              <a:t>apid-lysis</a:t>
            </a:r>
            <a:r>
              <a:rPr lang="hu-HU" sz="2000">
                <a:latin typeface="Comic Sans MS" pitchFamily="66" charset="0"/>
                <a:cs typeface="Times New Roman" pitchFamily="18" charset="0"/>
              </a:rPr>
              <a:t>)</a:t>
            </a:r>
            <a:r>
              <a:rPr lang="en-US" sz="2000">
                <a:latin typeface="Comic Sans MS" pitchFamily="66" charset="0"/>
                <a:cs typeface="Times New Roman" pitchFamily="18" charset="0"/>
              </a:rPr>
              <a:t> </a:t>
            </a:r>
            <a:r>
              <a:rPr lang="hu-HU" sz="2000">
                <a:latin typeface="Comic Sans MS" pitchFamily="66" charset="0"/>
                <a:cs typeface="Times New Roman" pitchFamily="18" charset="0"/>
              </a:rPr>
              <a:t>mutáns nagy jól elkülöníthető plakkokat képez</a:t>
            </a:r>
            <a:endParaRPr lang="en-US" sz="2000">
              <a:latin typeface="Comic Sans MS" pitchFamily="66" charset="0"/>
              <a:cs typeface="Times New Roman" pitchFamily="18" charset="0"/>
            </a:endParaRPr>
          </a:p>
          <a:p>
            <a:pPr lvl="2" eaLnBrk="1" hangingPunct="1">
              <a:buFontTx/>
              <a:buNone/>
            </a:pPr>
            <a:r>
              <a:rPr lang="hu-HU" sz="2000">
                <a:latin typeface="Comic Sans MS" pitchFamily="66" charset="0"/>
                <a:cs typeface="Times New Roman" pitchFamily="18" charset="0"/>
              </a:rPr>
              <a:t>A vad típusú fág kisebb</a:t>
            </a:r>
            <a:r>
              <a:rPr lang="en-US" sz="2000">
                <a:latin typeface="Comic Sans MS" pitchFamily="66" charset="0"/>
                <a:cs typeface="Times New Roman" pitchFamily="18" charset="0"/>
              </a:rPr>
              <a:t>, </a:t>
            </a:r>
            <a:r>
              <a:rPr lang="hu-HU" sz="2000">
                <a:latin typeface="Comic Sans MS" pitchFamily="66" charset="0"/>
                <a:cs typeface="Times New Roman" pitchFamily="18" charset="0"/>
              </a:rPr>
              <a:t>határozatlan szélű plakkokat</a:t>
            </a:r>
            <a:r>
              <a:rPr lang="en-US" sz="2000">
                <a:cs typeface="Times New Roman" pitchFamily="18"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051050" y="180975"/>
            <a:ext cx="5041900" cy="457200"/>
          </a:xfrm>
          <a:prstGeom prst="rect">
            <a:avLst/>
          </a:prstGeom>
          <a:noFill/>
          <a:ln w="9525">
            <a:noFill/>
            <a:miter lim="800000"/>
            <a:headEnd/>
            <a:tailEnd/>
          </a:ln>
        </p:spPr>
        <p:txBody>
          <a:bodyPr wrap="none">
            <a:spAutoFit/>
          </a:bodyPr>
          <a:lstStyle/>
          <a:p>
            <a:r>
              <a:rPr lang="hu-HU" sz="2400" b="1">
                <a:solidFill>
                  <a:srgbClr val="800000"/>
                </a:solidFill>
                <a:latin typeface="Comic Sans MS" pitchFamily="66" charset="0"/>
              </a:rPr>
              <a:t>Hogyan keresztezhetők a fágok?</a:t>
            </a:r>
            <a:endParaRPr lang="en-GB" sz="2400" b="1">
              <a:solidFill>
                <a:srgbClr val="800000"/>
              </a:solidFill>
              <a:latin typeface="Comic Sans MS" pitchFamily="66" charset="0"/>
            </a:endParaRPr>
          </a:p>
        </p:txBody>
      </p:sp>
      <p:sp>
        <p:nvSpPr>
          <p:cNvPr id="24579" name="Text Box 3"/>
          <p:cNvSpPr txBox="1">
            <a:spLocks noChangeArrowheads="1"/>
          </p:cNvSpPr>
          <p:nvPr/>
        </p:nvSpPr>
        <p:spPr bwMode="auto">
          <a:xfrm>
            <a:off x="6059488" y="4857750"/>
            <a:ext cx="2811462" cy="711200"/>
          </a:xfrm>
          <a:prstGeom prst="rect">
            <a:avLst/>
          </a:prstGeom>
          <a:noFill/>
          <a:ln w="9525">
            <a:solidFill>
              <a:schemeClr val="tx1"/>
            </a:solidFill>
            <a:miter lim="800000"/>
            <a:headEnd/>
            <a:tailEnd/>
          </a:ln>
        </p:spPr>
        <p:txBody>
          <a:bodyPr wrap="none">
            <a:spAutoFit/>
          </a:bodyPr>
          <a:lstStyle/>
          <a:p>
            <a:pPr algn="ctr"/>
            <a:r>
              <a:rPr lang="hu-HU" sz="2000" b="1">
                <a:solidFill>
                  <a:srgbClr val="CC0000"/>
                </a:solidFill>
                <a:latin typeface="Comic Sans MS" pitchFamily="66" charset="0"/>
              </a:rPr>
              <a:t>Az egyes genotípusok</a:t>
            </a:r>
          </a:p>
          <a:p>
            <a:pPr algn="ctr"/>
            <a:r>
              <a:rPr lang="hu-HU" sz="2000" b="1">
                <a:solidFill>
                  <a:srgbClr val="CC0000"/>
                </a:solidFill>
                <a:latin typeface="Comic Sans MS" pitchFamily="66" charset="0"/>
              </a:rPr>
              <a:t>megszámlálása</a:t>
            </a:r>
            <a:endParaRPr lang="en-GB" sz="2000" b="1">
              <a:solidFill>
                <a:srgbClr val="CC0000"/>
              </a:solidFill>
              <a:latin typeface="Comic Sans MS" pitchFamily="66" charset="0"/>
            </a:endParaRPr>
          </a:p>
        </p:txBody>
      </p:sp>
      <p:sp>
        <p:nvSpPr>
          <p:cNvPr id="24580" name="Line 4"/>
          <p:cNvSpPr>
            <a:spLocks noChangeShapeType="1"/>
          </p:cNvSpPr>
          <p:nvPr/>
        </p:nvSpPr>
        <p:spPr bwMode="auto">
          <a:xfrm>
            <a:off x="7772400" y="4343400"/>
            <a:ext cx="0" cy="457200"/>
          </a:xfrm>
          <a:prstGeom prst="line">
            <a:avLst/>
          </a:prstGeom>
          <a:noFill/>
          <a:ln w="57150">
            <a:solidFill>
              <a:schemeClr val="tx1"/>
            </a:solidFill>
            <a:round/>
            <a:headEnd/>
            <a:tailEnd type="triangle" w="med" len="med"/>
          </a:ln>
        </p:spPr>
        <p:txBody>
          <a:bodyPr/>
          <a:lstStyle/>
          <a:p>
            <a:endParaRPr lang="hu-HU"/>
          </a:p>
        </p:txBody>
      </p:sp>
      <p:pic>
        <p:nvPicPr>
          <p:cNvPr id="24581" name="Picture 5" descr="F07-25bmagy"/>
          <p:cNvPicPr>
            <a:picLocks noChangeAspect="1" noChangeArrowheads="1"/>
          </p:cNvPicPr>
          <p:nvPr/>
        </p:nvPicPr>
        <p:blipFill>
          <a:blip r:embed="rId2" cstate="print"/>
          <a:srcRect/>
          <a:stretch>
            <a:fillRect/>
          </a:stretch>
        </p:blipFill>
        <p:spPr bwMode="auto">
          <a:xfrm>
            <a:off x="228600" y="1143000"/>
            <a:ext cx="8686800" cy="3240088"/>
          </a:xfrm>
          <a:prstGeom prst="rect">
            <a:avLst/>
          </a:prstGeom>
          <a:noFill/>
          <a:ln w="9525">
            <a:noFill/>
            <a:miter lim="800000"/>
            <a:headEnd/>
            <a:tailEnd/>
          </a:ln>
        </p:spPr>
      </p:pic>
      <p:sp>
        <p:nvSpPr>
          <p:cNvPr id="24582" name="Text Box 6"/>
          <p:cNvSpPr txBox="1">
            <a:spLocks noChangeArrowheads="1"/>
          </p:cNvSpPr>
          <p:nvPr/>
        </p:nvSpPr>
        <p:spPr bwMode="auto">
          <a:xfrm>
            <a:off x="228600" y="4824413"/>
            <a:ext cx="4786313" cy="1465262"/>
          </a:xfrm>
          <a:prstGeom prst="rect">
            <a:avLst/>
          </a:prstGeom>
          <a:noFill/>
          <a:ln w="9525">
            <a:noFill/>
            <a:miter lim="800000"/>
            <a:headEnd/>
            <a:tailEnd/>
          </a:ln>
        </p:spPr>
        <p:txBody>
          <a:bodyPr wrap="none">
            <a:spAutoFit/>
          </a:bodyPr>
          <a:lstStyle/>
          <a:p>
            <a:r>
              <a:rPr lang="hu-HU">
                <a:latin typeface="Comic Sans MS" pitchFamily="66" charset="0"/>
              </a:rPr>
              <a:t>A fágkeresztezés előfeltétele, hogy</a:t>
            </a:r>
          </a:p>
          <a:p>
            <a:r>
              <a:rPr lang="hu-HU">
                <a:latin typeface="Comic Sans MS" pitchFamily="66" charset="0"/>
              </a:rPr>
              <a:t>két keresztezni kívánt fág egyszerre</a:t>
            </a:r>
          </a:p>
          <a:p>
            <a:r>
              <a:rPr lang="hu-HU">
                <a:latin typeface="Comic Sans MS" pitchFamily="66" charset="0"/>
              </a:rPr>
              <a:t>fertőzze meg ugyanazon baktérium sejtet</a:t>
            </a:r>
          </a:p>
          <a:p>
            <a:r>
              <a:rPr lang="hu-HU">
                <a:latin typeface="Comic Sans MS" pitchFamily="66" charset="0"/>
              </a:rPr>
              <a:t>(többszörös fertőzés). Ez nagyszámú fágot</a:t>
            </a:r>
          </a:p>
          <a:p>
            <a:r>
              <a:rPr lang="hu-HU">
                <a:latin typeface="Comic Sans MS" pitchFamily="66" charset="0"/>
              </a:rPr>
              <a:t>tartalmazó fágkeverékkel lehetséges.  </a:t>
            </a:r>
            <a:endParaRPr lang="en-GB">
              <a:latin typeface="Comic Sans MS" pitchFamily="66" charset="0"/>
            </a:endParaRPr>
          </a:p>
        </p:txBody>
      </p:sp>
      <p:grpSp>
        <p:nvGrpSpPr>
          <p:cNvPr id="24583" name="Group 7"/>
          <p:cNvGrpSpPr>
            <a:grpSpLocks/>
          </p:cNvGrpSpPr>
          <p:nvPr/>
        </p:nvGrpSpPr>
        <p:grpSpPr bwMode="auto">
          <a:xfrm>
            <a:off x="2751138" y="4191000"/>
            <a:ext cx="2400300" cy="392113"/>
            <a:chOff x="1296" y="2832"/>
            <a:chExt cx="1728" cy="240"/>
          </a:xfrm>
        </p:grpSpPr>
        <p:sp>
          <p:nvSpPr>
            <p:cNvPr id="24584" name="Line 8"/>
            <p:cNvSpPr>
              <a:spLocks noChangeShapeType="1"/>
            </p:cNvSpPr>
            <p:nvPr/>
          </p:nvSpPr>
          <p:spPr bwMode="auto">
            <a:xfrm>
              <a:off x="1296" y="2880"/>
              <a:ext cx="672" cy="0"/>
            </a:xfrm>
            <a:prstGeom prst="line">
              <a:avLst/>
            </a:prstGeom>
            <a:noFill/>
            <a:ln w="28575">
              <a:solidFill>
                <a:schemeClr val="tx1"/>
              </a:solidFill>
              <a:round/>
              <a:headEnd/>
              <a:tailEnd/>
            </a:ln>
          </p:spPr>
          <p:txBody>
            <a:bodyPr/>
            <a:lstStyle/>
            <a:p>
              <a:endParaRPr lang="hu-HU"/>
            </a:p>
          </p:txBody>
        </p:sp>
        <p:sp>
          <p:nvSpPr>
            <p:cNvPr id="24585" name="Line 9"/>
            <p:cNvSpPr>
              <a:spLocks noChangeShapeType="1"/>
            </p:cNvSpPr>
            <p:nvPr/>
          </p:nvSpPr>
          <p:spPr bwMode="auto">
            <a:xfrm>
              <a:off x="1296" y="3024"/>
              <a:ext cx="672" cy="0"/>
            </a:xfrm>
            <a:prstGeom prst="line">
              <a:avLst/>
            </a:prstGeom>
            <a:noFill/>
            <a:ln w="28575">
              <a:solidFill>
                <a:schemeClr val="tx1"/>
              </a:solidFill>
              <a:round/>
              <a:headEnd/>
              <a:tailEnd/>
            </a:ln>
          </p:spPr>
          <p:txBody>
            <a:bodyPr/>
            <a:lstStyle/>
            <a:p>
              <a:endParaRPr lang="hu-HU"/>
            </a:p>
          </p:txBody>
        </p:sp>
        <p:sp>
          <p:nvSpPr>
            <p:cNvPr id="24586" name="Line 10"/>
            <p:cNvSpPr>
              <a:spLocks noChangeShapeType="1"/>
            </p:cNvSpPr>
            <p:nvPr/>
          </p:nvSpPr>
          <p:spPr bwMode="auto">
            <a:xfrm>
              <a:off x="1440" y="2832"/>
              <a:ext cx="0" cy="96"/>
            </a:xfrm>
            <a:prstGeom prst="line">
              <a:avLst/>
            </a:prstGeom>
            <a:noFill/>
            <a:ln w="38100">
              <a:solidFill>
                <a:srgbClr val="FF0000"/>
              </a:solidFill>
              <a:round/>
              <a:headEnd/>
              <a:tailEnd/>
            </a:ln>
          </p:spPr>
          <p:txBody>
            <a:bodyPr/>
            <a:lstStyle/>
            <a:p>
              <a:endParaRPr lang="hu-HU"/>
            </a:p>
          </p:txBody>
        </p:sp>
        <p:sp>
          <p:nvSpPr>
            <p:cNvPr id="24587" name="Line 11"/>
            <p:cNvSpPr>
              <a:spLocks noChangeShapeType="1"/>
            </p:cNvSpPr>
            <p:nvPr/>
          </p:nvSpPr>
          <p:spPr bwMode="auto">
            <a:xfrm>
              <a:off x="1776" y="2976"/>
              <a:ext cx="0" cy="96"/>
            </a:xfrm>
            <a:prstGeom prst="line">
              <a:avLst/>
            </a:prstGeom>
            <a:noFill/>
            <a:ln w="38100">
              <a:solidFill>
                <a:srgbClr val="0000CC"/>
              </a:solidFill>
              <a:round/>
              <a:headEnd/>
              <a:tailEnd/>
            </a:ln>
          </p:spPr>
          <p:txBody>
            <a:bodyPr/>
            <a:lstStyle/>
            <a:p>
              <a:endParaRPr lang="hu-HU"/>
            </a:p>
          </p:txBody>
        </p:sp>
        <p:sp>
          <p:nvSpPr>
            <p:cNvPr id="24588" name="Line 12"/>
            <p:cNvSpPr>
              <a:spLocks noChangeShapeType="1"/>
            </p:cNvSpPr>
            <p:nvPr/>
          </p:nvSpPr>
          <p:spPr bwMode="auto">
            <a:xfrm flipH="1">
              <a:off x="1536" y="2880"/>
              <a:ext cx="144" cy="144"/>
            </a:xfrm>
            <a:prstGeom prst="line">
              <a:avLst/>
            </a:prstGeom>
            <a:noFill/>
            <a:ln w="9525">
              <a:solidFill>
                <a:schemeClr val="tx1"/>
              </a:solidFill>
              <a:prstDash val="dash"/>
              <a:round/>
              <a:headEnd/>
              <a:tailEnd/>
            </a:ln>
          </p:spPr>
          <p:txBody>
            <a:bodyPr/>
            <a:lstStyle/>
            <a:p>
              <a:endParaRPr lang="hu-HU"/>
            </a:p>
          </p:txBody>
        </p:sp>
        <p:sp>
          <p:nvSpPr>
            <p:cNvPr id="24589" name="Line 13"/>
            <p:cNvSpPr>
              <a:spLocks noChangeShapeType="1"/>
            </p:cNvSpPr>
            <p:nvPr/>
          </p:nvSpPr>
          <p:spPr bwMode="auto">
            <a:xfrm>
              <a:off x="1536" y="2880"/>
              <a:ext cx="144" cy="144"/>
            </a:xfrm>
            <a:prstGeom prst="line">
              <a:avLst/>
            </a:prstGeom>
            <a:noFill/>
            <a:ln w="12700">
              <a:solidFill>
                <a:schemeClr val="tx1"/>
              </a:solidFill>
              <a:prstDash val="dash"/>
              <a:round/>
              <a:headEnd/>
              <a:tailEnd/>
            </a:ln>
          </p:spPr>
          <p:txBody>
            <a:bodyPr/>
            <a:lstStyle/>
            <a:p>
              <a:endParaRPr lang="hu-HU"/>
            </a:p>
          </p:txBody>
        </p:sp>
        <p:sp>
          <p:nvSpPr>
            <p:cNvPr id="24590" name="Line 14"/>
            <p:cNvSpPr>
              <a:spLocks noChangeShapeType="1"/>
            </p:cNvSpPr>
            <p:nvPr/>
          </p:nvSpPr>
          <p:spPr bwMode="auto">
            <a:xfrm>
              <a:off x="2352" y="2880"/>
              <a:ext cx="672" cy="0"/>
            </a:xfrm>
            <a:prstGeom prst="line">
              <a:avLst/>
            </a:prstGeom>
            <a:noFill/>
            <a:ln w="28575">
              <a:solidFill>
                <a:schemeClr val="tx1"/>
              </a:solidFill>
              <a:round/>
              <a:headEnd/>
              <a:tailEnd/>
            </a:ln>
          </p:spPr>
          <p:txBody>
            <a:bodyPr/>
            <a:lstStyle/>
            <a:p>
              <a:endParaRPr lang="hu-HU"/>
            </a:p>
          </p:txBody>
        </p:sp>
        <p:sp>
          <p:nvSpPr>
            <p:cNvPr id="24591" name="Line 15"/>
            <p:cNvSpPr>
              <a:spLocks noChangeShapeType="1"/>
            </p:cNvSpPr>
            <p:nvPr/>
          </p:nvSpPr>
          <p:spPr bwMode="auto">
            <a:xfrm>
              <a:off x="2352" y="3024"/>
              <a:ext cx="672" cy="0"/>
            </a:xfrm>
            <a:prstGeom prst="line">
              <a:avLst/>
            </a:prstGeom>
            <a:noFill/>
            <a:ln w="28575">
              <a:solidFill>
                <a:schemeClr val="tx1"/>
              </a:solidFill>
              <a:round/>
              <a:headEnd/>
              <a:tailEnd/>
            </a:ln>
          </p:spPr>
          <p:txBody>
            <a:bodyPr/>
            <a:lstStyle/>
            <a:p>
              <a:endParaRPr lang="hu-HU"/>
            </a:p>
          </p:txBody>
        </p:sp>
        <p:sp>
          <p:nvSpPr>
            <p:cNvPr id="24592" name="Line 16"/>
            <p:cNvSpPr>
              <a:spLocks noChangeShapeType="1"/>
            </p:cNvSpPr>
            <p:nvPr/>
          </p:nvSpPr>
          <p:spPr bwMode="auto">
            <a:xfrm>
              <a:off x="2496" y="2832"/>
              <a:ext cx="0" cy="96"/>
            </a:xfrm>
            <a:prstGeom prst="line">
              <a:avLst/>
            </a:prstGeom>
            <a:noFill/>
            <a:ln w="38100">
              <a:solidFill>
                <a:srgbClr val="FF0000"/>
              </a:solidFill>
              <a:round/>
              <a:headEnd/>
              <a:tailEnd/>
            </a:ln>
          </p:spPr>
          <p:txBody>
            <a:bodyPr/>
            <a:lstStyle/>
            <a:p>
              <a:endParaRPr lang="hu-HU"/>
            </a:p>
          </p:txBody>
        </p:sp>
        <p:sp>
          <p:nvSpPr>
            <p:cNvPr id="24593" name="Line 17"/>
            <p:cNvSpPr>
              <a:spLocks noChangeShapeType="1"/>
            </p:cNvSpPr>
            <p:nvPr/>
          </p:nvSpPr>
          <p:spPr bwMode="auto">
            <a:xfrm>
              <a:off x="2832" y="2832"/>
              <a:ext cx="0" cy="96"/>
            </a:xfrm>
            <a:prstGeom prst="line">
              <a:avLst/>
            </a:prstGeom>
            <a:noFill/>
            <a:ln w="38100">
              <a:solidFill>
                <a:srgbClr val="0000CC"/>
              </a:solidFill>
              <a:round/>
              <a:headEnd/>
              <a:tailEnd/>
            </a:ln>
          </p:spPr>
          <p:txBody>
            <a:bodyPr/>
            <a:lstStyle/>
            <a:p>
              <a:endParaRPr lang="hu-HU"/>
            </a:p>
          </p:txBody>
        </p:sp>
        <p:sp>
          <p:nvSpPr>
            <p:cNvPr id="24594" name="Line 18"/>
            <p:cNvSpPr>
              <a:spLocks noChangeShapeType="1"/>
            </p:cNvSpPr>
            <p:nvPr/>
          </p:nvSpPr>
          <p:spPr bwMode="auto">
            <a:xfrm>
              <a:off x="2064" y="2928"/>
              <a:ext cx="192" cy="0"/>
            </a:xfrm>
            <a:prstGeom prst="line">
              <a:avLst/>
            </a:prstGeom>
            <a:noFill/>
            <a:ln w="38100">
              <a:solidFill>
                <a:schemeClr val="tx1"/>
              </a:solidFill>
              <a:round/>
              <a:headEnd/>
              <a:tailEnd type="triangle" w="med" len="med"/>
            </a:ln>
          </p:spPr>
          <p:txBody>
            <a:bodyPr/>
            <a:lstStyle/>
            <a:p>
              <a:endParaRPr lang="hu-HU"/>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81000" y="1066800"/>
            <a:ext cx="8305800" cy="4816475"/>
          </a:xfrm>
          <a:prstGeom prst="rect">
            <a:avLst/>
          </a:prstGeom>
          <a:noFill/>
          <a:ln w="9525">
            <a:noFill/>
            <a:miter lim="800000"/>
            <a:headEnd/>
            <a:tailEnd/>
          </a:ln>
        </p:spPr>
        <p:txBody>
          <a:bodyPr>
            <a:spAutoFit/>
          </a:bodyPr>
          <a:lstStyle/>
          <a:p>
            <a:pPr>
              <a:spcBef>
                <a:spcPct val="50000"/>
              </a:spcBef>
            </a:pPr>
            <a:r>
              <a:rPr lang="hu-HU" sz="2000">
                <a:latin typeface="Comic Sans MS" pitchFamily="66" charset="0"/>
              </a:rPr>
              <a:t>Különböző genotípusú fágok keresztezésével </a:t>
            </a:r>
            <a:r>
              <a:rPr lang="hu-HU" sz="2000" u="sng">
                <a:latin typeface="Comic Sans MS" pitchFamily="66" charset="0"/>
              </a:rPr>
              <a:t>rekombinánsok </a:t>
            </a:r>
            <a:r>
              <a:rPr lang="hu-HU" sz="2000">
                <a:latin typeface="Comic Sans MS" pitchFamily="66" charset="0"/>
              </a:rPr>
              <a:t>nyerhetők, melyek gyakorisága genetikai térkép szerkesztését teszi lehetővé</a:t>
            </a:r>
          </a:p>
          <a:p>
            <a:pPr>
              <a:spcBef>
                <a:spcPct val="50000"/>
              </a:spcBef>
            </a:pPr>
            <a:r>
              <a:rPr lang="hu-HU" sz="2000" b="1">
                <a:latin typeface="Comic Sans MS" pitchFamily="66" charset="0"/>
              </a:rPr>
              <a:t>Alfred Day Hershey </a:t>
            </a:r>
            <a:r>
              <a:rPr lang="hu-HU" sz="2000">
                <a:latin typeface="Comic Sans MS" pitchFamily="66" charset="0"/>
              </a:rPr>
              <a:t>a T2 fág tanulmányozása során dolgozta ki a fágok keresztezését. Két szülő törzset választott: </a:t>
            </a:r>
            <a:r>
              <a:rPr lang="hu-HU" sz="2000" b="1" i="1">
                <a:solidFill>
                  <a:srgbClr val="FF0000"/>
                </a:solidFill>
                <a:latin typeface="Comic Sans MS" pitchFamily="66" charset="0"/>
              </a:rPr>
              <a:t>h</a:t>
            </a:r>
            <a:r>
              <a:rPr lang="hu-HU" sz="2000" b="1" i="1" baseline="30000">
                <a:solidFill>
                  <a:srgbClr val="FF0000"/>
                </a:solidFill>
                <a:latin typeface="Comic Sans MS" pitchFamily="66" charset="0"/>
              </a:rPr>
              <a:t>-</a:t>
            </a:r>
            <a:r>
              <a:rPr lang="hu-HU" sz="2000" b="1" i="1">
                <a:solidFill>
                  <a:srgbClr val="FF0000"/>
                </a:solidFill>
                <a:latin typeface="Comic Sans MS" pitchFamily="66" charset="0"/>
              </a:rPr>
              <a:t> r</a:t>
            </a:r>
            <a:r>
              <a:rPr lang="hu-HU" sz="2000" b="1" i="1" baseline="30000">
                <a:solidFill>
                  <a:srgbClr val="FF0000"/>
                </a:solidFill>
                <a:latin typeface="Comic Sans MS" pitchFamily="66" charset="0"/>
              </a:rPr>
              <a:t>+</a:t>
            </a:r>
            <a:r>
              <a:rPr lang="hu-HU" sz="2000">
                <a:latin typeface="Comic Sans MS" pitchFamily="66" charset="0"/>
              </a:rPr>
              <a:t> és </a:t>
            </a:r>
            <a:r>
              <a:rPr lang="hu-HU" sz="2000" b="1" i="1">
                <a:solidFill>
                  <a:srgbClr val="FF0000"/>
                </a:solidFill>
                <a:latin typeface="Comic Sans MS" pitchFamily="66" charset="0"/>
              </a:rPr>
              <a:t>h</a:t>
            </a:r>
            <a:r>
              <a:rPr lang="hu-HU" sz="2000" b="1" i="1" baseline="30000">
                <a:solidFill>
                  <a:srgbClr val="FF0000"/>
                </a:solidFill>
                <a:latin typeface="Comic Sans MS" pitchFamily="66" charset="0"/>
              </a:rPr>
              <a:t>+</a:t>
            </a:r>
            <a:r>
              <a:rPr lang="hu-HU" sz="2000" b="1" i="1">
                <a:solidFill>
                  <a:srgbClr val="FF0000"/>
                </a:solidFill>
                <a:latin typeface="Comic Sans MS" pitchFamily="66" charset="0"/>
              </a:rPr>
              <a:t> r</a:t>
            </a:r>
            <a:r>
              <a:rPr lang="hu-HU" sz="2000" b="1" i="1" baseline="30000">
                <a:solidFill>
                  <a:srgbClr val="FF0000"/>
                </a:solidFill>
                <a:latin typeface="Comic Sans MS" pitchFamily="66" charset="0"/>
              </a:rPr>
              <a:t>-</a:t>
            </a:r>
            <a:r>
              <a:rPr lang="hu-HU" sz="2000">
                <a:latin typeface="Comic Sans MS" pitchFamily="66" charset="0"/>
              </a:rPr>
              <a:t> genotípussal.</a:t>
            </a:r>
          </a:p>
          <a:p>
            <a:pPr>
              <a:spcBef>
                <a:spcPct val="50000"/>
              </a:spcBef>
            </a:pPr>
            <a:r>
              <a:rPr lang="hu-HU" sz="2000">
                <a:latin typeface="Comic Sans MS" pitchFamily="66" charset="0"/>
              </a:rPr>
              <a:t>A </a:t>
            </a:r>
            <a:r>
              <a:rPr lang="hu-HU" sz="2000" i="1">
                <a:solidFill>
                  <a:srgbClr val="FF0000"/>
                </a:solidFill>
                <a:latin typeface="Comic Sans MS" pitchFamily="66" charset="0"/>
              </a:rPr>
              <a:t>h</a:t>
            </a:r>
            <a:r>
              <a:rPr lang="hu-HU" sz="2000">
                <a:solidFill>
                  <a:srgbClr val="FF0000"/>
                </a:solidFill>
                <a:latin typeface="Comic Sans MS" pitchFamily="66" charset="0"/>
              </a:rPr>
              <a:t> (</a:t>
            </a:r>
            <a:r>
              <a:rPr lang="hu-HU" sz="2000" i="1">
                <a:solidFill>
                  <a:srgbClr val="FF0000"/>
                </a:solidFill>
                <a:latin typeface="Comic Sans MS" pitchFamily="66" charset="0"/>
              </a:rPr>
              <a:t>host</a:t>
            </a:r>
            <a:r>
              <a:rPr lang="hu-HU" sz="2000">
                <a:solidFill>
                  <a:srgbClr val="FF0000"/>
                </a:solidFill>
                <a:latin typeface="Comic Sans MS" pitchFamily="66" charset="0"/>
              </a:rPr>
              <a:t>)</a:t>
            </a:r>
            <a:r>
              <a:rPr lang="hu-HU" sz="2000">
                <a:latin typeface="Comic Sans MS" pitchFamily="66" charset="0"/>
              </a:rPr>
              <a:t> lókusz gazda specifitást határoz meg. A </a:t>
            </a:r>
            <a:r>
              <a:rPr lang="hu-HU" sz="2000" b="1" i="1">
                <a:solidFill>
                  <a:srgbClr val="FF0000"/>
                </a:solidFill>
                <a:latin typeface="Comic Sans MS" pitchFamily="66" charset="0"/>
              </a:rPr>
              <a:t>h</a:t>
            </a:r>
            <a:r>
              <a:rPr lang="hu-HU" sz="2000" b="1" i="1" baseline="30000">
                <a:solidFill>
                  <a:srgbClr val="FF0000"/>
                </a:solidFill>
                <a:latin typeface="Comic Sans MS" pitchFamily="66" charset="0"/>
              </a:rPr>
              <a:t>-</a:t>
            </a:r>
            <a:r>
              <a:rPr lang="hu-HU" sz="2000">
                <a:latin typeface="Comic Sans MS" pitchFamily="66" charset="0"/>
              </a:rPr>
              <a:t> fág az </a:t>
            </a:r>
            <a:r>
              <a:rPr lang="hu-HU" sz="2000" i="1">
                <a:latin typeface="Comic Sans MS" pitchFamily="66" charset="0"/>
              </a:rPr>
              <a:t>E.coli</a:t>
            </a:r>
            <a:r>
              <a:rPr lang="hu-HU" sz="2000">
                <a:latin typeface="Comic Sans MS" pitchFamily="66" charset="0"/>
              </a:rPr>
              <a:t> két különböző, itt 1 és 2-nek nevezett törzseinek mindegyikét képes fertőzni. A </a:t>
            </a:r>
            <a:r>
              <a:rPr lang="hu-HU" sz="2000" b="1" i="1">
                <a:solidFill>
                  <a:srgbClr val="FF0000"/>
                </a:solidFill>
                <a:latin typeface="Comic Sans MS" pitchFamily="66" charset="0"/>
              </a:rPr>
              <a:t>h</a:t>
            </a:r>
            <a:r>
              <a:rPr lang="hu-HU" sz="2000" b="1" i="1" baseline="30000">
                <a:solidFill>
                  <a:srgbClr val="FF0000"/>
                </a:solidFill>
                <a:latin typeface="Comic Sans MS" pitchFamily="66" charset="0"/>
              </a:rPr>
              <a:t>+</a:t>
            </a:r>
            <a:r>
              <a:rPr lang="hu-HU" sz="2000">
                <a:latin typeface="Comic Sans MS" pitchFamily="66" charset="0"/>
              </a:rPr>
              <a:t> fág a két baktérium törzs közül csak a 1-nek nevezettet.</a:t>
            </a:r>
          </a:p>
          <a:p>
            <a:pPr>
              <a:spcBef>
                <a:spcPct val="50000"/>
              </a:spcBef>
            </a:pPr>
            <a:r>
              <a:rPr lang="hu-HU" sz="2000">
                <a:latin typeface="Comic Sans MS" pitchFamily="66" charset="0"/>
              </a:rPr>
              <a:t>Az </a:t>
            </a:r>
            <a:r>
              <a:rPr lang="hu-HU" sz="2000" i="1">
                <a:solidFill>
                  <a:srgbClr val="FF0000"/>
                </a:solidFill>
                <a:latin typeface="Comic Sans MS" pitchFamily="66" charset="0"/>
              </a:rPr>
              <a:t>r</a:t>
            </a:r>
            <a:r>
              <a:rPr lang="hu-HU" sz="2000">
                <a:solidFill>
                  <a:srgbClr val="FF0000"/>
                </a:solidFill>
                <a:latin typeface="Comic Sans MS" pitchFamily="66" charset="0"/>
              </a:rPr>
              <a:t> (</a:t>
            </a:r>
            <a:r>
              <a:rPr lang="hu-HU" sz="2000" i="1">
                <a:solidFill>
                  <a:srgbClr val="FF0000"/>
                </a:solidFill>
                <a:latin typeface="Comic Sans MS" pitchFamily="66" charset="0"/>
              </a:rPr>
              <a:t>rapid</a:t>
            </a:r>
            <a:r>
              <a:rPr lang="hu-HU" sz="2000">
                <a:solidFill>
                  <a:srgbClr val="FF0000"/>
                </a:solidFill>
                <a:latin typeface="Comic Sans MS" pitchFamily="66" charset="0"/>
              </a:rPr>
              <a:t>)</a:t>
            </a:r>
            <a:r>
              <a:rPr lang="hu-HU" sz="2000">
                <a:latin typeface="Comic Sans MS" pitchFamily="66" charset="0"/>
              </a:rPr>
              <a:t> lókusz a fág okozta baktérium lízis sebességére utal. Az </a:t>
            </a:r>
            <a:r>
              <a:rPr lang="hu-HU" sz="2000" b="1" i="1">
                <a:solidFill>
                  <a:srgbClr val="FF0000"/>
                </a:solidFill>
                <a:latin typeface="Comic Sans MS" pitchFamily="66" charset="0"/>
              </a:rPr>
              <a:t>r</a:t>
            </a:r>
            <a:r>
              <a:rPr lang="hu-HU" sz="2000" b="1" i="1" baseline="30000">
                <a:solidFill>
                  <a:srgbClr val="FF0000"/>
                </a:solidFill>
                <a:latin typeface="Comic Sans MS" pitchFamily="66" charset="0"/>
              </a:rPr>
              <a:t>-</a:t>
            </a:r>
            <a:r>
              <a:rPr lang="hu-HU" sz="2000">
                <a:latin typeface="Comic Sans MS" pitchFamily="66" charset="0"/>
              </a:rPr>
              <a:t> fágok gyors lízist okoznak folyadék tenyészetben, és nagy tarfoltot szilárd táptalajon. Az </a:t>
            </a:r>
            <a:r>
              <a:rPr lang="hu-HU" sz="2000" b="1" i="1">
                <a:solidFill>
                  <a:srgbClr val="FF0000"/>
                </a:solidFill>
                <a:latin typeface="Comic Sans MS" pitchFamily="66" charset="0"/>
              </a:rPr>
              <a:t>r</a:t>
            </a:r>
            <a:r>
              <a:rPr lang="hu-HU" sz="2000" b="1" i="1" baseline="30000">
                <a:solidFill>
                  <a:srgbClr val="FF0000"/>
                </a:solidFill>
                <a:latin typeface="Comic Sans MS" pitchFamily="66" charset="0"/>
              </a:rPr>
              <a:t>+</a:t>
            </a:r>
            <a:r>
              <a:rPr lang="hu-HU" sz="2000">
                <a:latin typeface="Comic Sans MS" pitchFamily="66" charset="0"/>
              </a:rPr>
              <a:t> allél lassú lízist és kis tarfoltokat eredményez.</a:t>
            </a:r>
          </a:p>
        </p:txBody>
      </p:sp>
      <p:sp>
        <p:nvSpPr>
          <p:cNvPr id="25603" name="Text Box 3"/>
          <p:cNvSpPr txBox="1">
            <a:spLocks noChangeArrowheads="1"/>
          </p:cNvSpPr>
          <p:nvPr/>
        </p:nvSpPr>
        <p:spPr bwMode="auto">
          <a:xfrm>
            <a:off x="3276600" y="304800"/>
            <a:ext cx="2309813" cy="457200"/>
          </a:xfrm>
          <a:prstGeom prst="rect">
            <a:avLst/>
          </a:prstGeom>
          <a:noFill/>
          <a:ln w="9525">
            <a:noFill/>
            <a:miter lim="800000"/>
            <a:headEnd/>
            <a:tailEnd/>
          </a:ln>
        </p:spPr>
        <p:txBody>
          <a:bodyPr wrap="none">
            <a:spAutoFit/>
          </a:bodyPr>
          <a:lstStyle/>
          <a:p>
            <a:r>
              <a:rPr lang="hu-HU" sz="2400" b="1">
                <a:solidFill>
                  <a:srgbClr val="800000"/>
                </a:solidFill>
                <a:latin typeface="Comic Sans MS" pitchFamily="66" charset="0"/>
              </a:rPr>
              <a:t>Fágtérképezés</a:t>
            </a:r>
            <a:endParaRPr lang="en-GB" sz="2400" b="1">
              <a:solidFill>
                <a:srgbClr val="800000"/>
              </a:solidFill>
              <a:latin typeface="Comic Sans MS" pitchFamily="66"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19100" y="1628775"/>
            <a:ext cx="8305800" cy="2835275"/>
          </a:xfrm>
          <a:prstGeom prst="rect">
            <a:avLst/>
          </a:prstGeom>
          <a:noFill/>
          <a:ln w="9525">
            <a:noFill/>
            <a:miter lim="800000"/>
            <a:headEnd/>
            <a:tailEnd/>
          </a:ln>
        </p:spPr>
        <p:txBody>
          <a:bodyPr>
            <a:spAutoFit/>
          </a:bodyPr>
          <a:lstStyle/>
          <a:p>
            <a:pPr>
              <a:spcBef>
                <a:spcPct val="50000"/>
              </a:spcBef>
            </a:pPr>
            <a:r>
              <a:rPr lang="hu-HU" sz="2000">
                <a:latin typeface="Comic Sans MS" pitchFamily="66" charset="0"/>
              </a:rPr>
              <a:t>A szülő </a:t>
            </a:r>
            <a:r>
              <a:rPr lang="hu-HU" sz="2000" i="1">
                <a:latin typeface="Comic Sans MS" pitchFamily="66" charset="0"/>
              </a:rPr>
              <a:t>h</a:t>
            </a:r>
            <a:r>
              <a:rPr lang="hu-HU" sz="2000" i="1" baseline="30000">
                <a:latin typeface="Comic Sans MS" pitchFamily="66" charset="0"/>
              </a:rPr>
              <a:t>-</a:t>
            </a:r>
            <a:r>
              <a:rPr lang="hu-HU" sz="2000" i="1">
                <a:latin typeface="Comic Sans MS" pitchFamily="66" charset="0"/>
              </a:rPr>
              <a:t> r</a:t>
            </a:r>
            <a:r>
              <a:rPr lang="hu-HU" sz="2000" i="1" baseline="30000">
                <a:latin typeface="Comic Sans MS" pitchFamily="66" charset="0"/>
              </a:rPr>
              <a:t>+</a:t>
            </a:r>
            <a:r>
              <a:rPr lang="hu-HU" sz="2000">
                <a:latin typeface="Comic Sans MS" pitchFamily="66" charset="0"/>
              </a:rPr>
              <a:t> és </a:t>
            </a:r>
            <a:r>
              <a:rPr lang="hu-HU" sz="2000" i="1">
                <a:latin typeface="Comic Sans MS" pitchFamily="66" charset="0"/>
              </a:rPr>
              <a:t>h</a:t>
            </a:r>
            <a:r>
              <a:rPr lang="hu-HU" sz="2000" i="1" baseline="30000">
                <a:latin typeface="Comic Sans MS" pitchFamily="66" charset="0"/>
              </a:rPr>
              <a:t>+</a:t>
            </a:r>
            <a:r>
              <a:rPr lang="hu-HU" sz="2000" i="1">
                <a:latin typeface="Comic Sans MS" pitchFamily="66" charset="0"/>
              </a:rPr>
              <a:t> r</a:t>
            </a:r>
            <a:r>
              <a:rPr lang="hu-HU" sz="2000" i="1" baseline="30000">
                <a:latin typeface="Comic Sans MS" pitchFamily="66" charset="0"/>
              </a:rPr>
              <a:t>-</a:t>
            </a:r>
            <a:r>
              <a:rPr lang="hu-HU" sz="2000">
                <a:latin typeface="Comic Sans MS" pitchFamily="66" charset="0"/>
              </a:rPr>
              <a:t> genotípusú fágok 1:1 arányú keverékével az </a:t>
            </a:r>
            <a:r>
              <a:rPr lang="hu-HU" sz="2000" i="1">
                <a:latin typeface="Comic Sans MS" pitchFamily="66" charset="0"/>
              </a:rPr>
              <a:t>E.coli</a:t>
            </a:r>
            <a:r>
              <a:rPr lang="hu-HU" sz="2000">
                <a:latin typeface="Comic Sans MS" pitchFamily="66" charset="0"/>
              </a:rPr>
              <a:t> </a:t>
            </a:r>
            <a:r>
              <a:rPr lang="hu-HU" sz="2000" i="1">
                <a:latin typeface="Comic Sans MS" pitchFamily="66" charset="0"/>
              </a:rPr>
              <a:t>1</a:t>
            </a:r>
            <a:r>
              <a:rPr lang="hu-HU" sz="2000">
                <a:latin typeface="Comic Sans MS" pitchFamily="66" charset="0"/>
              </a:rPr>
              <a:t>-es számú törzsét fertőzték meg. A fertőzést folyadék tenyészetben végezték, és ehhez olyan fág számot használtak, ami biztosította, hogy minden baktériumot mindkét fág megfertőzhesse. </a:t>
            </a:r>
          </a:p>
          <a:p>
            <a:pPr>
              <a:spcBef>
                <a:spcPct val="50000"/>
              </a:spcBef>
            </a:pPr>
            <a:endParaRPr lang="hu-HU" sz="2000">
              <a:latin typeface="Comic Sans MS" pitchFamily="66" charset="0"/>
            </a:endParaRPr>
          </a:p>
          <a:p>
            <a:pPr>
              <a:spcBef>
                <a:spcPct val="50000"/>
              </a:spcBef>
            </a:pPr>
            <a:r>
              <a:rPr lang="hu-HU" sz="2000">
                <a:latin typeface="Comic Sans MS" pitchFamily="66" charset="0"/>
              </a:rPr>
              <a:t>A baktérum tenyészet lízise után a kiszabadult utód fágokat az </a:t>
            </a:r>
            <a:r>
              <a:rPr lang="hu-HU" sz="2000" i="1">
                <a:latin typeface="Comic Sans MS" pitchFamily="66" charset="0"/>
              </a:rPr>
              <a:t>E.coli 1</a:t>
            </a:r>
            <a:r>
              <a:rPr lang="hu-HU" sz="2000">
                <a:latin typeface="Comic Sans MS" pitchFamily="66" charset="0"/>
              </a:rPr>
              <a:t>-es és </a:t>
            </a:r>
            <a:r>
              <a:rPr lang="hu-HU" sz="2000" i="1">
                <a:latin typeface="Comic Sans MS" pitchFamily="66" charset="0"/>
              </a:rPr>
              <a:t>2</a:t>
            </a:r>
            <a:r>
              <a:rPr lang="hu-HU" sz="2000">
                <a:latin typeface="Comic Sans MS" pitchFamily="66" charset="0"/>
              </a:rPr>
              <a:t>-es törzsének keverékéből készített baktérium pázsiton vizsgálták. </a:t>
            </a:r>
          </a:p>
        </p:txBody>
      </p:sp>
      <p:sp>
        <p:nvSpPr>
          <p:cNvPr id="26627" name="Rectangle 3"/>
          <p:cNvSpPr>
            <a:spLocks noChangeArrowheads="1"/>
          </p:cNvSpPr>
          <p:nvPr/>
        </p:nvSpPr>
        <p:spPr bwMode="auto">
          <a:xfrm>
            <a:off x="685800" y="228600"/>
            <a:ext cx="7772400" cy="1143000"/>
          </a:xfrm>
          <a:prstGeom prst="rect">
            <a:avLst/>
          </a:prstGeom>
          <a:noFill/>
          <a:ln w="9525">
            <a:noFill/>
            <a:miter lim="800000"/>
            <a:headEnd/>
            <a:tailEnd/>
          </a:ln>
        </p:spPr>
        <p:txBody>
          <a:bodyPr anchor="ctr"/>
          <a:lstStyle/>
          <a:p>
            <a:pPr algn="ctr"/>
            <a:r>
              <a:rPr lang="hu-HU" sz="2400" b="1">
                <a:solidFill>
                  <a:srgbClr val="800000"/>
                </a:solidFill>
                <a:latin typeface="Comic Sans MS" pitchFamily="66" charset="0"/>
              </a:rPr>
              <a:t>A Hershey féle fág keresztezés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0"/>
            <a:ext cx="7772400" cy="1143000"/>
          </a:xfrm>
        </p:spPr>
        <p:txBody>
          <a:bodyPr/>
          <a:lstStyle/>
          <a:p>
            <a:pPr eaLnBrk="1" hangingPunct="1"/>
            <a:r>
              <a:rPr lang="hu-HU" sz="2400" b="1">
                <a:solidFill>
                  <a:srgbClr val="800000"/>
                </a:solidFill>
                <a:latin typeface="Comic Sans MS" pitchFamily="66" charset="0"/>
              </a:rPr>
              <a:t>A Hershey féle fág keresztezés</a:t>
            </a:r>
          </a:p>
        </p:txBody>
      </p:sp>
      <p:pic>
        <p:nvPicPr>
          <p:cNvPr id="27651" name="Picture 3" descr="F07-23"/>
          <p:cNvPicPr>
            <a:picLocks noChangeAspect="1" noChangeArrowheads="1"/>
          </p:cNvPicPr>
          <p:nvPr/>
        </p:nvPicPr>
        <p:blipFill>
          <a:blip r:embed="rId2" cstate="print"/>
          <a:srcRect/>
          <a:stretch>
            <a:fillRect/>
          </a:stretch>
        </p:blipFill>
        <p:spPr bwMode="auto">
          <a:xfrm>
            <a:off x="1476375" y="1412875"/>
            <a:ext cx="6604000" cy="4460875"/>
          </a:xfrm>
          <a:prstGeom prst="rect">
            <a:avLst/>
          </a:prstGeom>
          <a:noFill/>
          <a:ln w="9525">
            <a:noFill/>
            <a:miter lim="800000"/>
            <a:headEnd/>
            <a:tailEnd/>
          </a:ln>
        </p:spPr>
      </p:pic>
      <p:sp>
        <p:nvSpPr>
          <p:cNvPr id="27652" name="Text Box 4"/>
          <p:cNvSpPr txBox="1">
            <a:spLocks noChangeArrowheads="1"/>
          </p:cNvSpPr>
          <p:nvPr/>
        </p:nvSpPr>
        <p:spPr bwMode="auto">
          <a:xfrm>
            <a:off x="2555875" y="6021388"/>
            <a:ext cx="4700588" cy="336550"/>
          </a:xfrm>
          <a:prstGeom prst="rect">
            <a:avLst/>
          </a:prstGeom>
          <a:noFill/>
          <a:ln w="9525">
            <a:noFill/>
            <a:miter lim="800000"/>
            <a:headEnd/>
            <a:tailEnd/>
          </a:ln>
        </p:spPr>
        <p:txBody>
          <a:bodyPr wrap="none">
            <a:spAutoFit/>
          </a:bodyPr>
          <a:lstStyle/>
          <a:p>
            <a:r>
              <a:rPr lang="hu-HU" sz="1600">
                <a:latin typeface="Comic Sans MS" pitchFamily="66" charset="0"/>
              </a:rPr>
              <a:t>…mert ezen mindkét fág szaporodik: </a:t>
            </a:r>
            <a:r>
              <a:rPr lang="hu-HU" sz="1600" b="1" i="1">
                <a:solidFill>
                  <a:srgbClr val="CC0000"/>
                </a:solidFill>
                <a:latin typeface="Comic Sans MS" pitchFamily="66" charset="0"/>
              </a:rPr>
              <a:t>h+</a:t>
            </a:r>
            <a:r>
              <a:rPr lang="hu-HU" sz="1600">
                <a:latin typeface="Comic Sans MS" pitchFamily="66" charset="0"/>
              </a:rPr>
              <a:t> és </a:t>
            </a:r>
            <a:r>
              <a:rPr lang="hu-HU" sz="1600" b="1" i="1">
                <a:solidFill>
                  <a:srgbClr val="CC0000"/>
                </a:solidFill>
                <a:latin typeface="Comic Sans MS" pitchFamily="66" charset="0"/>
              </a:rPr>
              <a:t>h-</a:t>
            </a:r>
            <a:r>
              <a:rPr lang="hu-HU" sz="1600">
                <a:latin typeface="Comic Sans MS" pitchFamily="66" charset="0"/>
              </a:rPr>
              <a:t> is</a:t>
            </a:r>
          </a:p>
        </p:txBody>
      </p:sp>
      <p:sp>
        <p:nvSpPr>
          <p:cNvPr id="27653" name="Text Box 5"/>
          <p:cNvSpPr txBox="1">
            <a:spLocks noChangeArrowheads="1"/>
          </p:cNvSpPr>
          <p:nvPr/>
        </p:nvSpPr>
        <p:spPr bwMode="auto">
          <a:xfrm>
            <a:off x="2452688" y="1117600"/>
            <a:ext cx="2335212" cy="366713"/>
          </a:xfrm>
          <a:prstGeom prst="rect">
            <a:avLst/>
          </a:prstGeom>
          <a:noFill/>
          <a:ln w="9525">
            <a:noFill/>
            <a:miter lim="800000"/>
            <a:headEnd/>
            <a:tailEnd/>
          </a:ln>
        </p:spPr>
        <p:txBody>
          <a:bodyPr wrap="none">
            <a:spAutoFit/>
          </a:bodyPr>
          <a:lstStyle/>
          <a:p>
            <a:r>
              <a:rPr lang="hu-HU">
                <a:solidFill>
                  <a:srgbClr val="CC0000"/>
                </a:solidFill>
                <a:latin typeface="Comic Sans MS" pitchFamily="66" charset="0"/>
              </a:rPr>
              <a:t>lassú lízis &gt; kis plakk</a:t>
            </a:r>
          </a:p>
        </p:txBody>
      </p:sp>
      <p:sp>
        <p:nvSpPr>
          <p:cNvPr id="27654" name="Text Box 6"/>
          <p:cNvSpPr txBox="1">
            <a:spLocks noChangeArrowheads="1"/>
          </p:cNvSpPr>
          <p:nvPr/>
        </p:nvSpPr>
        <p:spPr bwMode="auto">
          <a:xfrm>
            <a:off x="6300788" y="1052513"/>
            <a:ext cx="2573337" cy="366712"/>
          </a:xfrm>
          <a:prstGeom prst="rect">
            <a:avLst/>
          </a:prstGeom>
          <a:noFill/>
          <a:ln w="9525">
            <a:noFill/>
            <a:miter lim="800000"/>
            <a:headEnd/>
            <a:tailEnd/>
          </a:ln>
        </p:spPr>
        <p:txBody>
          <a:bodyPr wrap="none">
            <a:spAutoFit/>
          </a:bodyPr>
          <a:lstStyle/>
          <a:p>
            <a:r>
              <a:rPr lang="hu-HU">
                <a:solidFill>
                  <a:srgbClr val="CC0000"/>
                </a:solidFill>
                <a:latin typeface="Comic Sans MS" pitchFamily="66" charset="0"/>
              </a:rPr>
              <a:t>gyors lízis &gt; nagy plakk</a:t>
            </a:r>
          </a:p>
        </p:txBody>
      </p:sp>
      <p:sp>
        <p:nvSpPr>
          <p:cNvPr id="27655" name="Line 7"/>
          <p:cNvSpPr>
            <a:spLocks noChangeShapeType="1"/>
          </p:cNvSpPr>
          <p:nvPr/>
        </p:nvSpPr>
        <p:spPr bwMode="auto">
          <a:xfrm flipH="1">
            <a:off x="7523163" y="1341438"/>
            <a:ext cx="288925" cy="287337"/>
          </a:xfrm>
          <a:prstGeom prst="line">
            <a:avLst/>
          </a:prstGeom>
          <a:noFill/>
          <a:ln w="9525">
            <a:solidFill>
              <a:srgbClr val="CC0000"/>
            </a:solidFill>
            <a:round/>
            <a:headEnd/>
            <a:tailEnd type="triangle" w="med" len="med"/>
          </a:ln>
        </p:spPr>
        <p:txBody>
          <a:bodyPr/>
          <a:lstStyle/>
          <a:p>
            <a:endParaRPr lang="hu-HU"/>
          </a:p>
        </p:txBody>
      </p:sp>
      <p:sp>
        <p:nvSpPr>
          <p:cNvPr id="27656" name="Line 9"/>
          <p:cNvSpPr>
            <a:spLocks noChangeShapeType="1"/>
          </p:cNvSpPr>
          <p:nvPr/>
        </p:nvSpPr>
        <p:spPr bwMode="auto">
          <a:xfrm flipH="1">
            <a:off x="2484438" y="1412875"/>
            <a:ext cx="288925" cy="287338"/>
          </a:xfrm>
          <a:prstGeom prst="line">
            <a:avLst/>
          </a:prstGeom>
          <a:noFill/>
          <a:ln w="9525">
            <a:solidFill>
              <a:srgbClr val="CC0000"/>
            </a:solidFill>
            <a:round/>
            <a:headEnd/>
            <a:tailEnd type="triangle" w="med" len="med"/>
          </a:ln>
        </p:spPr>
        <p:txBody>
          <a:bodyPr/>
          <a:lstStyle/>
          <a:p>
            <a:endParaRPr lang="hu-HU"/>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152400"/>
            <a:ext cx="7772400" cy="914400"/>
          </a:xfrm>
        </p:spPr>
        <p:txBody>
          <a:bodyPr/>
          <a:lstStyle/>
          <a:p>
            <a:pPr eaLnBrk="1" hangingPunct="1"/>
            <a:r>
              <a:rPr lang="hu-HU" sz="2000" i="1">
                <a:solidFill>
                  <a:srgbClr val="800000"/>
                </a:solidFill>
                <a:latin typeface="Comic Sans MS" pitchFamily="66" charset="0"/>
              </a:rPr>
              <a:t>A T2 h</a:t>
            </a:r>
            <a:r>
              <a:rPr lang="hu-HU" sz="2000" i="1" baseline="30000">
                <a:solidFill>
                  <a:srgbClr val="800000"/>
                </a:solidFill>
                <a:latin typeface="Comic Sans MS" pitchFamily="66" charset="0"/>
              </a:rPr>
              <a:t>-</a:t>
            </a:r>
            <a:r>
              <a:rPr lang="hu-HU" sz="2000" i="1">
                <a:solidFill>
                  <a:srgbClr val="800000"/>
                </a:solidFill>
                <a:latin typeface="Comic Sans MS" pitchFamily="66" charset="0"/>
              </a:rPr>
              <a:t> r</a:t>
            </a:r>
            <a:r>
              <a:rPr lang="hu-HU" sz="2000" i="1" baseline="30000">
                <a:solidFill>
                  <a:srgbClr val="800000"/>
                </a:solidFill>
                <a:latin typeface="Comic Sans MS" pitchFamily="66" charset="0"/>
              </a:rPr>
              <a:t>+</a:t>
            </a:r>
            <a:r>
              <a:rPr lang="hu-HU" sz="2000">
                <a:solidFill>
                  <a:srgbClr val="800000"/>
                </a:solidFill>
                <a:latin typeface="Comic Sans MS" pitchFamily="66" charset="0"/>
              </a:rPr>
              <a:t> és </a:t>
            </a:r>
            <a:r>
              <a:rPr lang="hu-HU" sz="2000" i="1">
                <a:solidFill>
                  <a:srgbClr val="800000"/>
                </a:solidFill>
                <a:latin typeface="Comic Sans MS" pitchFamily="66" charset="0"/>
              </a:rPr>
              <a:t>h</a:t>
            </a:r>
            <a:r>
              <a:rPr lang="hu-HU" sz="2000" i="1" baseline="30000">
                <a:solidFill>
                  <a:srgbClr val="800000"/>
                </a:solidFill>
                <a:latin typeface="Comic Sans MS" pitchFamily="66" charset="0"/>
              </a:rPr>
              <a:t>+</a:t>
            </a:r>
            <a:r>
              <a:rPr lang="hu-HU" sz="2000" i="1">
                <a:solidFill>
                  <a:srgbClr val="800000"/>
                </a:solidFill>
                <a:latin typeface="Comic Sans MS" pitchFamily="66" charset="0"/>
              </a:rPr>
              <a:t> r</a:t>
            </a:r>
            <a:r>
              <a:rPr lang="hu-HU" sz="2000" i="1" baseline="30000">
                <a:solidFill>
                  <a:srgbClr val="800000"/>
                </a:solidFill>
                <a:latin typeface="Comic Sans MS" pitchFamily="66" charset="0"/>
              </a:rPr>
              <a:t>-</a:t>
            </a:r>
            <a:r>
              <a:rPr lang="hu-HU" sz="2000">
                <a:solidFill>
                  <a:srgbClr val="800000"/>
                </a:solidFill>
                <a:latin typeface="Comic Sans MS" pitchFamily="66" charset="0"/>
              </a:rPr>
              <a:t> fágok utódainak telep morfológiája az E.coli #1 és #2 törzs keverékéből készült baktérium pázsiton</a:t>
            </a:r>
            <a:endParaRPr lang="hu-HU" sz="2000" i="1" baseline="30000">
              <a:solidFill>
                <a:srgbClr val="800000"/>
              </a:solidFill>
              <a:latin typeface="Comic Sans MS" pitchFamily="66" charset="0"/>
            </a:endParaRPr>
          </a:p>
        </p:txBody>
      </p:sp>
      <p:pic>
        <p:nvPicPr>
          <p:cNvPr id="28675" name="Picture 3" descr="F07-24"/>
          <p:cNvPicPr>
            <a:picLocks noChangeAspect="1" noChangeArrowheads="1"/>
          </p:cNvPicPr>
          <p:nvPr/>
        </p:nvPicPr>
        <p:blipFill>
          <a:blip r:embed="rId2" cstate="print"/>
          <a:srcRect/>
          <a:stretch>
            <a:fillRect/>
          </a:stretch>
        </p:blipFill>
        <p:spPr bwMode="auto">
          <a:xfrm>
            <a:off x="2123728" y="1268760"/>
            <a:ext cx="4743450" cy="5075238"/>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019300" y="228600"/>
            <a:ext cx="5524500" cy="457200"/>
          </a:xfrm>
          <a:prstGeom prst="rect">
            <a:avLst/>
          </a:prstGeom>
          <a:noFill/>
          <a:ln w="9525">
            <a:noFill/>
            <a:miter lim="800000"/>
            <a:headEnd/>
            <a:tailEnd/>
          </a:ln>
        </p:spPr>
        <p:txBody>
          <a:bodyPr>
            <a:spAutoFit/>
          </a:bodyPr>
          <a:lstStyle/>
          <a:p>
            <a:pPr>
              <a:spcBef>
                <a:spcPct val="50000"/>
              </a:spcBef>
            </a:pPr>
            <a:r>
              <a:rPr lang="hu-HU" sz="2400" b="1">
                <a:solidFill>
                  <a:srgbClr val="800000"/>
                </a:solidFill>
                <a:latin typeface="Comic Sans MS" pitchFamily="66" charset="0"/>
              </a:rPr>
              <a:t>Hershey fág geno- és fenotípusai:</a:t>
            </a:r>
          </a:p>
        </p:txBody>
      </p:sp>
      <p:sp>
        <p:nvSpPr>
          <p:cNvPr id="29699" name="Rectangle 3"/>
          <p:cNvSpPr>
            <a:spLocks noChangeArrowheads="1"/>
          </p:cNvSpPr>
          <p:nvPr/>
        </p:nvSpPr>
        <p:spPr bwMode="auto">
          <a:xfrm>
            <a:off x="1628775" y="1066800"/>
            <a:ext cx="2528888" cy="642938"/>
          </a:xfrm>
          <a:prstGeom prst="rect">
            <a:avLst/>
          </a:prstGeom>
          <a:noFill/>
          <a:ln w="9525">
            <a:noFill/>
            <a:miter lim="800000"/>
            <a:headEnd/>
            <a:tailEnd/>
          </a:ln>
        </p:spPr>
        <p:txBody>
          <a:bodyPr>
            <a:spAutoFit/>
          </a:bodyPr>
          <a:lstStyle/>
          <a:p>
            <a:pPr>
              <a:lnSpc>
                <a:spcPct val="90000"/>
              </a:lnSpc>
              <a:spcBef>
                <a:spcPct val="20000"/>
              </a:spcBef>
            </a:pPr>
            <a:r>
              <a:rPr lang="hu-HU" b="1">
                <a:solidFill>
                  <a:srgbClr val="006600"/>
                </a:solidFill>
                <a:latin typeface="Comic Sans MS" pitchFamily="66" charset="0"/>
              </a:rPr>
              <a:t>Gazda </a:t>
            </a:r>
            <a:r>
              <a:rPr lang="hu-HU" b="1" i="1">
                <a:solidFill>
                  <a:srgbClr val="006600"/>
                </a:solidFill>
                <a:latin typeface="Comic Sans MS" pitchFamily="66" charset="0"/>
              </a:rPr>
              <a:t>E.coli </a:t>
            </a:r>
          </a:p>
          <a:p>
            <a:pPr>
              <a:lnSpc>
                <a:spcPct val="90000"/>
              </a:lnSpc>
              <a:spcBef>
                <a:spcPct val="20000"/>
              </a:spcBef>
            </a:pPr>
            <a:r>
              <a:rPr lang="hu-HU" b="1">
                <a:solidFill>
                  <a:srgbClr val="006600"/>
                </a:solidFill>
                <a:latin typeface="Comic Sans MS" pitchFamily="66" charset="0"/>
              </a:rPr>
              <a:t>#1 és #2 keveréke </a:t>
            </a:r>
          </a:p>
        </p:txBody>
      </p:sp>
      <p:sp>
        <p:nvSpPr>
          <p:cNvPr id="29700" name="Rectangle 4"/>
          <p:cNvSpPr>
            <a:spLocks noChangeArrowheads="1"/>
          </p:cNvSpPr>
          <p:nvPr/>
        </p:nvSpPr>
        <p:spPr bwMode="auto">
          <a:xfrm>
            <a:off x="4295775" y="1143000"/>
            <a:ext cx="1676400" cy="560388"/>
          </a:xfrm>
          <a:prstGeom prst="rect">
            <a:avLst/>
          </a:prstGeom>
          <a:noFill/>
          <a:ln w="9525">
            <a:noFill/>
            <a:miter lim="800000"/>
            <a:headEnd/>
            <a:tailEnd/>
          </a:ln>
        </p:spPr>
        <p:txBody>
          <a:bodyPr>
            <a:spAutoFit/>
          </a:bodyPr>
          <a:lstStyle/>
          <a:p>
            <a:pPr>
              <a:lnSpc>
                <a:spcPct val="60000"/>
              </a:lnSpc>
              <a:spcBef>
                <a:spcPct val="50000"/>
              </a:spcBef>
            </a:pPr>
            <a:r>
              <a:rPr lang="hu-HU" b="1">
                <a:solidFill>
                  <a:srgbClr val="006600"/>
                </a:solidFill>
                <a:latin typeface="Comic Sans MS" pitchFamily="66" charset="0"/>
              </a:rPr>
              <a:t>Gazda </a:t>
            </a:r>
            <a:r>
              <a:rPr lang="hu-HU" b="1" i="1">
                <a:solidFill>
                  <a:srgbClr val="006600"/>
                </a:solidFill>
                <a:latin typeface="Comic Sans MS" pitchFamily="66" charset="0"/>
              </a:rPr>
              <a:t>E.coli</a:t>
            </a:r>
          </a:p>
          <a:p>
            <a:pPr>
              <a:lnSpc>
                <a:spcPct val="60000"/>
              </a:lnSpc>
              <a:spcBef>
                <a:spcPct val="50000"/>
              </a:spcBef>
            </a:pPr>
            <a:r>
              <a:rPr lang="hu-HU" b="1">
                <a:solidFill>
                  <a:srgbClr val="006600"/>
                </a:solidFill>
                <a:latin typeface="Comic Sans MS" pitchFamily="66" charset="0"/>
              </a:rPr>
              <a:t>#1 törzs</a:t>
            </a:r>
          </a:p>
        </p:txBody>
      </p:sp>
      <p:sp>
        <p:nvSpPr>
          <p:cNvPr id="29701" name="Rectangle 5"/>
          <p:cNvSpPr>
            <a:spLocks noChangeArrowheads="1"/>
          </p:cNvSpPr>
          <p:nvPr/>
        </p:nvSpPr>
        <p:spPr bwMode="auto">
          <a:xfrm>
            <a:off x="6200775" y="1143000"/>
            <a:ext cx="1828800" cy="560388"/>
          </a:xfrm>
          <a:prstGeom prst="rect">
            <a:avLst/>
          </a:prstGeom>
          <a:noFill/>
          <a:ln w="9525">
            <a:noFill/>
            <a:miter lim="800000"/>
            <a:headEnd/>
            <a:tailEnd/>
          </a:ln>
        </p:spPr>
        <p:txBody>
          <a:bodyPr>
            <a:spAutoFit/>
          </a:bodyPr>
          <a:lstStyle/>
          <a:p>
            <a:pPr>
              <a:lnSpc>
                <a:spcPct val="60000"/>
              </a:lnSpc>
              <a:spcBef>
                <a:spcPct val="50000"/>
              </a:spcBef>
            </a:pPr>
            <a:r>
              <a:rPr lang="hu-HU" b="1">
                <a:solidFill>
                  <a:srgbClr val="006600"/>
                </a:solidFill>
                <a:latin typeface="Comic Sans MS" pitchFamily="66" charset="0"/>
              </a:rPr>
              <a:t>Gazda </a:t>
            </a:r>
            <a:r>
              <a:rPr lang="hu-HU" b="1" i="1">
                <a:solidFill>
                  <a:srgbClr val="006600"/>
                </a:solidFill>
                <a:latin typeface="Comic Sans MS" pitchFamily="66" charset="0"/>
              </a:rPr>
              <a:t>E.coli</a:t>
            </a:r>
          </a:p>
          <a:p>
            <a:pPr>
              <a:lnSpc>
                <a:spcPct val="60000"/>
              </a:lnSpc>
              <a:spcBef>
                <a:spcPct val="50000"/>
              </a:spcBef>
            </a:pPr>
            <a:r>
              <a:rPr lang="hu-HU" b="1">
                <a:solidFill>
                  <a:srgbClr val="006600"/>
                </a:solidFill>
                <a:latin typeface="Comic Sans MS" pitchFamily="66" charset="0"/>
              </a:rPr>
              <a:t>#2 törzs</a:t>
            </a:r>
            <a:endParaRPr lang="en-GB" b="1">
              <a:solidFill>
                <a:srgbClr val="006600"/>
              </a:solidFill>
              <a:latin typeface="Comic Sans MS" pitchFamily="66" charset="0"/>
            </a:endParaRPr>
          </a:p>
        </p:txBody>
      </p:sp>
      <p:sp>
        <p:nvSpPr>
          <p:cNvPr id="29702" name="Rectangle 6"/>
          <p:cNvSpPr>
            <a:spLocks noChangeArrowheads="1"/>
          </p:cNvSpPr>
          <p:nvPr/>
        </p:nvSpPr>
        <p:spPr bwMode="auto">
          <a:xfrm>
            <a:off x="1019175" y="1828800"/>
            <a:ext cx="484188" cy="457200"/>
          </a:xfrm>
          <a:prstGeom prst="rect">
            <a:avLst/>
          </a:prstGeom>
          <a:noFill/>
          <a:ln w="9525">
            <a:noFill/>
            <a:miter lim="800000"/>
            <a:headEnd/>
            <a:tailEnd/>
          </a:ln>
        </p:spPr>
        <p:txBody>
          <a:bodyPr wrap="none">
            <a:spAutoFit/>
          </a:bodyPr>
          <a:lstStyle/>
          <a:p>
            <a:pPr>
              <a:spcBef>
                <a:spcPct val="20000"/>
              </a:spcBef>
            </a:pPr>
            <a:r>
              <a:rPr lang="hu-HU" sz="2400" b="1" i="1">
                <a:solidFill>
                  <a:srgbClr val="006600"/>
                </a:solidFill>
                <a:latin typeface="Comic Sans MS" pitchFamily="66" charset="0"/>
              </a:rPr>
              <a:t>h</a:t>
            </a:r>
            <a:r>
              <a:rPr lang="hu-HU" sz="2400" b="1" i="1" baseline="30000">
                <a:solidFill>
                  <a:srgbClr val="006600"/>
                </a:solidFill>
                <a:latin typeface="Comic Sans MS" pitchFamily="66" charset="0"/>
              </a:rPr>
              <a:t>+</a:t>
            </a:r>
          </a:p>
        </p:txBody>
      </p:sp>
      <p:sp>
        <p:nvSpPr>
          <p:cNvPr id="29703" name="Rectangle 7"/>
          <p:cNvSpPr>
            <a:spLocks noChangeArrowheads="1"/>
          </p:cNvSpPr>
          <p:nvPr/>
        </p:nvSpPr>
        <p:spPr bwMode="auto">
          <a:xfrm>
            <a:off x="790575" y="3962400"/>
            <a:ext cx="885825" cy="457200"/>
          </a:xfrm>
          <a:prstGeom prst="rect">
            <a:avLst/>
          </a:prstGeom>
          <a:noFill/>
          <a:ln w="9525">
            <a:noFill/>
            <a:miter lim="800000"/>
            <a:headEnd/>
            <a:tailEnd/>
          </a:ln>
        </p:spPr>
        <p:txBody>
          <a:bodyPr wrap="none">
            <a:spAutoFit/>
          </a:bodyPr>
          <a:lstStyle/>
          <a:p>
            <a:pPr>
              <a:spcBef>
                <a:spcPct val="20000"/>
              </a:spcBef>
            </a:pPr>
            <a:r>
              <a:rPr lang="hu-HU" sz="2400" b="1" i="1">
                <a:solidFill>
                  <a:srgbClr val="FF0000"/>
                </a:solidFill>
                <a:latin typeface="Comic Sans MS" pitchFamily="66" charset="0"/>
              </a:rPr>
              <a:t>h</a:t>
            </a:r>
            <a:r>
              <a:rPr lang="hu-HU" sz="2400" b="1" i="1" baseline="30000">
                <a:solidFill>
                  <a:srgbClr val="FF0000"/>
                </a:solidFill>
                <a:latin typeface="Comic Sans MS" pitchFamily="66" charset="0"/>
              </a:rPr>
              <a:t>+</a:t>
            </a:r>
            <a:r>
              <a:rPr lang="hu-HU" sz="2400" b="1" i="1">
                <a:solidFill>
                  <a:srgbClr val="FF0000"/>
                </a:solidFill>
                <a:latin typeface="Comic Sans MS" pitchFamily="66" charset="0"/>
              </a:rPr>
              <a:t> r</a:t>
            </a:r>
            <a:r>
              <a:rPr lang="hu-HU" sz="2400" b="1" i="1" baseline="30000">
                <a:solidFill>
                  <a:srgbClr val="FF0000"/>
                </a:solidFill>
                <a:latin typeface="Comic Sans MS" pitchFamily="66" charset="0"/>
              </a:rPr>
              <a:t>-</a:t>
            </a:r>
          </a:p>
        </p:txBody>
      </p:sp>
      <p:sp>
        <p:nvSpPr>
          <p:cNvPr id="29704" name="Rectangle 8"/>
          <p:cNvSpPr>
            <a:spLocks noChangeArrowheads="1"/>
          </p:cNvSpPr>
          <p:nvPr/>
        </p:nvSpPr>
        <p:spPr bwMode="auto">
          <a:xfrm>
            <a:off x="1704975" y="2971800"/>
            <a:ext cx="1292225" cy="366713"/>
          </a:xfrm>
          <a:prstGeom prst="rect">
            <a:avLst/>
          </a:prstGeom>
          <a:noFill/>
          <a:ln w="9525">
            <a:noFill/>
            <a:miter lim="800000"/>
            <a:headEnd/>
            <a:tailEnd/>
          </a:ln>
        </p:spPr>
        <p:txBody>
          <a:bodyPr wrap="none">
            <a:spAutoFit/>
          </a:bodyPr>
          <a:lstStyle/>
          <a:p>
            <a:r>
              <a:rPr lang="hu-HU">
                <a:latin typeface="Comic Sans MS" pitchFamily="66" charset="0"/>
              </a:rPr>
              <a:t>kis tarfolt</a:t>
            </a:r>
            <a:endParaRPr lang="en-GB">
              <a:latin typeface="Comic Sans MS" pitchFamily="66" charset="0"/>
            </a:endParaRPr>
          </a:p>
        </p:txBody>
      </p:sp>
      <p:sp>
        <p:nvSpPr>
          <p:cNvPr id="29705" name="Rectangle 9"/>
          <p:cNvSpPr>
            <a:spLocks noChangeArrowheads="1"/>
          </p:cNvSpPr>
          <p:nvPr/>
        </p:nvSpPr>
        <p:spPr bwMode="auto">
          <a:xfrm>
            <a:off x="1704975" y="3505200"/>
            <a:ext cx="1470025" cy="366713"/>
          </a:xfrm>
          <a:prstGeom prst="rect">
            <a:avLst/>
          </a:prstGeom>
          <a:noFill/>
          <a:ln w="9525">
            <a:noFill/>
            <a:miter lim="800000"/>
            <a:headEnd/>
            <a:tailEnd/>
          </a:ln>
        </p:spPr>
        <p:txBody>
          <a:bodyPr wrap="none">
            <a:spAutoFit/>
          </a:bodyPr>
          <a:lstStyle/>
          <a:p>
            <a:r>
              <a:rPr lang="hu-HU">
                <a:latin typeface="Comic Sans MS" pitchFamily="66" charset="0"/>
              </a:rPr>
              <a:t>nagy tarfolt</a:t>
            </a:r>
            <a:endParaRPr lang="en-GB">
              <a:latin typeface="Comic Sans MS" pitchFamily="66" charset="0"/>
            </a:endParaRPr>
          </a:p>
        </p:txBody>
      </p:sp>
      <p:sp>
        <p:nvSpPr>
          <p:cNvPr id="29706" name="Rectangle 10"/>
          <p:cNvSpPr>
            <a:spLocks noChangeArrowheads="1"/>
          </p:cNvSpPr>
          <p:nvPr/>
        </p:nvSpPr>
        <p:spPr bwMode="auto">
          <a:xfrm>
            <a:off x="6124575" y="1905000"/>
            <a:ext cx="1524000" cy="366713"/>
          </a:xfrm>
          <a:prstGeom prst="rect">
            <a:avLst/>
          </a:prstGeom>
          <a:noFill/>
          <a:ln w="9525">
            <a:noFill/>
            <a:miter lim="800000"/>
            <a:headEnd/>
            <a:tailEnd/>
          </a:ln>
        </p:spPr>
        <p:txBody>
          <a:bodyPr wrap="none">
            <a:spAutoFit/>
          </a:bodyPr>
          <a:lstStyle/>
          <a:p>
            <a:r>
              <a:rPr lang="hu-HU">
                <a:latin typeface="Comic Sans MS" pitchFamily="66" charset="0"/>
              </a:rPr>
              <a:t>nincs tarfolt</a:t>
            </a:r>
            <a:endParaRPr lang="en-GB">
              <a:latin typeface="Comic Sans MS" pitchFamily="66" charset="0"/>
            </a:endParaRPr>
          </a:p>
        </p:txBody>
      </p:sp>
      <p:sp>
        <p:nvSpPr>
          <p:cNvPr id="29707" name="Rectangle 11"/>
          <p:cNvSpPr>
            <a:spLocks noChangeArrowheads="1"/>
          </p:cNvSpPr>
          <p:nvPr/>
        </p:nvSpPr>
        <p:spPr bwMode="auto">
          <a:xfrm>
            <a:off x="4219575" y="1905000"/>
            <a:ext cx="1341438" cy="366713"/>
          </a:xfrm>
          <a:prstGeom prst="rect">
            <a:avLst/>
          </a:prstGeom>
          <a:noFill/>
          <a:ln w="9525">
            <a:noFill/>
            <a:miter lim="800000"/>
            <a:headEnd/>
            <a:tailEnd/>
          </a:ln>
        </p:spPr>
        <p:txBody>
          <a:bodyPr wrap="none">
            <a:spAutoFit/>
          </a:bodyPr>
          <a:lstStyle/>
          <a:p>
            <a:r>
              <a:rPr lang="hu-HU">
                <a:latin typeface="Comic Sans MS" pitchFamily="66" charset="0"/>
              </a:rPr>
              <a:t>van tarfolt</a:t>
            </a:r>
            <a:endParaRPr lang="en-GB">
              <a:latin typeface="Comic Sans MS" pitchFamily="66" charset="0"/>
            </a:endParaRPr>
          </a:p>
        </p:txBody>
      </p:sp>
      <p:sp>
        <p:nvSpPr>
          <p:cNvPr id="29708" name="Rectangle 12"/>
          <p:cNvSpPr>
            <a:spLocks noChangeArrowheads="1"/>
          </p:cNvSpPr>
          <p:nvPr/>
        </p:nvSpPr>
        <p:spPr bwMode="auto">
          <a:xfrm>
            <a:off x="790575" y="4572000"/>
            <a:ext cx="885825" cy="457200"/>
          </a:xfrm>
          <a:prstGeom prst="rect">
            <a:avLst/>
          </a:prstGeom>
          <a:noFill/>
          <a:ln w="9525">
            <a:noFill/>
            <a:miter lim="800000"/>
            <a:headEnd/>
            <a:tailEnd/>
          </a:ln>
        </p:spPr>
        <p:txBody>
          <a:bodyPr wrap="none">
            <a:spAutoFit/>
          </a:bodyPr>
          <a:lstStyle/>
          <a:p>
            <a:pPr>
              <a:spcBef>
                <a:spcPct val="20000"/>
              </a:spcBef>
            </a:pPr>
            <a:r>
              <a:rPr lang="hu-HU" sz="2400" b="1" i="1">
                <a:solidFill>
                  <a:srgbClr val="FF0000"/>
                </a:solidFill>
                <a:latin typeface="Comic Sans MS" pitchFamily="66" charset="0"/>
              </a:rPr>
              <a:t>h</a:t>
            </a:r>
            <a:r>
              <a:rPr lang="hu-HU" sz="2400" b="1" i="1" baseline="30000">
                <a:solidFill>
                  <a:srgbClr val="FF0000"/>
                </a:solidFill>
                <a:latin typeface="Comic Sans MS" pitchFamily="66" charset="0"/>
              </a:rPr>
              <a:t>-</a:t>
            </a:r>
            <a:r>
              <a:rPr lang="hu-HU" sz="2400" b="1" i="1">
                <a:solidFill>
                  <a:srgbClr val="FF0000"/>
                </a:solidFill>
                <a:latin typeface="Comic Sans MS" pitchFamily="66" charset="0"/>
              </a:rPr>
              <a:t> r</a:t>
            </a:r>
            <a:r>
              <a:rPr lang="hu-HU" sz="2400" b="1" i="1" baseline="30000">
                <a:solidFill>
                  <a:srgbClr val="FF0000"/>
                </a:solidFill>
                <a:latin typeface="Comic Sans MS" pitchFamily="66" charset="0"/>
              </a:rPr>
              <a:t>+</a:t>
            </a:r>
          </a:p>
        </p:txBody>
      </p:sp>
      <p:sp>
        <p:nvSpPr>
          <p:cNvPr id="29709" name="Rectangle 13"/>
          <p:cNvSpPr>
            <a:spLocks noChangeArrowheads="1"/>
          </p:cNvSpPr>
          <p:nvPr/>
        </p:nvSpPr>
        <p:spPr bwMode="auto">
          <a:xfrm>
            <a:off x="1628775" y="1905000"/>
            <a:ext cx="1954213" cy="366713"/>
          </a:xfrm>
          <a:prstGeom prst="rect">
            <a:avLst/>
          </a:prstGeom>
          <a:noFill/>
          <a:ln w="9525">
            <a:noFill/>
            <a:miter lim="800000"/>
            <a:headEnd/>
            <a:tailEnd/>
          </a:ln>
        </p:spPr>
        <p:txBody>
          <a:bodyPr wrap="none">
            <a:spAutoFit/>
          </a:bodyPr>
          <a:lstStyle/>
          <a:p>
            <a:r>
              <a:rPr lang="hu-HU">
                <a:latin typeface="Comic Sans MS" pitchFamily="66" charset="0"/>
              </a:rPr>
              <a:t>homályos tarfolt</a:t>
            </a:r>
            <a:endParaRPr lang="en-GB">
              <a:latin typeface="Comic Sans MS" pitchFamily="66" charset="0"/>
            </a:endParaRPr>
          </a:p>
        </p:txBody>
      </p:sp>
      <p:sp>
        <p:nvSpPr>
          <p:cNvPr id="29710" name="Rectangle 14"/>
          <p:cNvSpPr>
            <a:spLocks noChangeArrowheads="1"/>
          </p:cNvSpPr>
          <p:nvPr/>
        </p:nvSpPr>
        <p:spPr bwMode="auto">
          <a:xfrm>
            <a:off x="4219575" y="2452688"/>
            <a:ext cx="1341438" cy="366712"/>
          </a:xfrm>
          <a:prstGeom prst="rect">
            <a:avLst/>
          </a:prstGeom>
          <a:noFill/>
          <a:ln w="9525">
            <a:noFill/>
            <a:miter lim="800000"/>
            <a:headEnd/>
            <a:tailEnd/>
          </a:ln>
        </p:spPr>
        <p:txBody>
          <a:bodyPr wrap="none">
            <a:spAutoFit/>
          </a:bodyPr>
          <a:lstStyle/>
          <a:p>
            <a:r>
              <a:rPr lang="hu-HU">
                <a:latin typeface="Comic Sans MS" pitchFamily="66" charset="0"/>
              </a:rPr>
              <a:t>van tarfolt</a:t>
            </a:r>
            <a:endParaRPr lang="en-GB">
              <a:latin typeface="Comic Sans MS" pitchFamily="66" charset="0"/>
            </a:endParaRPr>
          </a:p>
        </p:txBody>
      </p:sp>
      <p:sp>
        <p:nvSpPr>
          <p:cNvPr id="29711" name="Rectangle 15"/>
          <p:cNvSpPr>
            <a:spLocks noChangeArrowheads="1"/>
          </p:cNvSpPr>
          <p:nvPr/>
        </p:nvSpPr>
        <p:spPr bwMode="auto">
          <a:xfrm>
            <a:off x="6154738" y="2452688"/>
            <a:ext cx="1341437" cy="366712"/>
          </a:xfrm>
          <a:prstGeom prst="rect">
            <a:avLst/>
          </a:prstGeom>
          <a:noFill/>
          <a:ln w="9525">
            <a:noFill/>
            <a:miter lim="800000"/>
            <a:headEnd/>
            <a:tailEnd/>
          </a:ln>
        </p:spPr>
        <p:txBody>
          <a:bodyPr wrap="none">
            <a:spAutoFit/>
          </a:bodyPr>
          <a:lstStyle/>
          <a:p>
            <a:r>
              <a:rPr lang="hu-HU">
                <a:latin typeface="Comic Sans MS" pitchFamily="66" charset="0"/>
              </a:rPr>
              <a:t>van tarfolt</a:t>
            </a:r>
            <a:endParaRPr lang="en-GB">
              <a:latin typeface="Comic Sans MS" pitchFamily="66" charset="0"/>
            </a:endParaRPr>
          </a:p>
        </p:txBody>
      </p:sp>
      <p:sp>
        <p:nvSpPr>
          <p:cNvPr id="29712" name="Rectangle 16"/>
          <p:cNvSpPr>
            <a:spLocks noChangeArrowheads="1"/>
          </p:cNvSpPr>
          <p:nvPr/>
        </p:nvSpPr>
        <p:spPr bwMode="auto">
          <a:xfrm>
            <a:off x="1704975" y="2438400"/>
            <a:ext cx="1624013" cy="366713"/>
          </a:xfrm>
          <a:prstGeom prst="rect">
            <a:avLst/>
          </a:prstGeom>
          <a:noFill/>
          <a:ln w="9525">
            <a:noFill/>
            <a:miter lim="800000"/>
            <a:headEnd/>
            <a:tailEnd/>
          </a:ln>
        </p:spPr>
        <p:txBody>
          <a:bodyPr wrap="none">
            <a:spAutoFit/>
          </a:bodyPr>
          <a:lstStyle/>
          <a:p>
            <a:r>
              <a:rPr lang="hu-HU">
                <a:latin typeface="Comic Sans MS" pitchFamily="66" charset="0"/>
              </a:rPr>
              <a:t>tiszta tarfolt</a:t>
            </a:r>
            <a:endParaRPr lang="en-GB">
              <a:latin typeface="Comic Sans MS" pitchFamily="66" charset="0"/>
            </a:endParaRPr>
          </a:p>
        </p:txBody>
      </p:sp>
      <p:sp>
        <p:nvSpPr>
          <p:cNvPr id="29713" name="Rectangle 17"/>
          <p:cNvSpPr>
            <a:spLocks noChangeArrowheads="1"/>
          </p:cNvSpPr>
          <p:nvPr/>
        </p:nvSpPr>
        <p:spPr bwMode="auto">
          <a:xfrm>
            <a:off x="1720850" y="4038600"/>
            <a:ext cx="2498725" cy="366713"/>
          </a:xfrm>
          <a:prstGeom prst="rect">
            <a:avLst/>
          </a:prstGeom>
          <a:noFill/>
          <a:ln w="9525">
            <a:noFill/>
            <a:miter lim="800000"/>
            <a:headEnd/>
            <a:tailEnd/>
          </a:ln>
        </p:spPr>
        <p:txBody>
          <a:bodyPr wrap="none">
            <a:spAutoFit/>
          </a:bodyPr>
          <a:lstStyle/>
          <a:p>
            <a:r>
              <a:rPr lang="hu-HU">
                <a:solidFill>
                  <a:srgbClr val="FF0000"/>
                </a:solidFill>
                <a:latin typeface="Comic Sans MS" pitchFamily="66" charset="0"/>
              </a:rPr>
              <a:t>nagy homályos tarfolt</a:t>
            </a:r>
            <a:endParaRPr lang="en-GB">
              <a:solidFill>
                <a:srgbClr val="FF0000"/>
              </a:solidFill>
              <a:latin typeface="Comic Sans MS" pitchFamily="66" charset="0"/>
            </a:endParaRPr>
          </a:p>
        </p:txBody>
      </p:sp>
      <p:sp>
        <p:nvSpPr>
          <p:cNvPr id="29714" name="Rectangle 18"/>
          <p:cNvSpPr>
            <a:spLocks noChangeArrowheads="1"/>
          </p:cNvSpPr>
          <p:nvPr/>
        </p:nvSpPr>
        <p:spPr bwMode="auto">
          <a:xfrm>
            <a:off x="1781175" y="4648200"/>
            <a:ext cx="1990725" cy="366713"/>
          </a:xfrm>
          <a:prstGeom prst="rect">
            <a:avLst/>
          </a:prstGeom>
          <a:noFill/>
          <a:ln w="9525">
            <a:noFill/>
            <a:miter lim="800000"/>
            <a:headEnd/>
            <a:tailEnd/>
          </a:ln>
        </p:spPr>
        <p:txBody>
          <a:bodyPr wrap="none">
            <a:spAutoFit/>
          </a:bodyPr>
          <a:lstStyle/>
          <a:p>
            <a:r>
              <a:rPr lang="hu-HU">
                <a:solidFill>
                  <a:srgbClr val="FF0000"/>
                </a:solidFill>
                <a:latin typeface="Comic Sans MS" pitchFamily="66" charset="0"/>
              </a:rPr>
              <a:t>kis tiszta tarfolt</a:t>
            </a:r>
            <a:endParaRPr lang="en-GB">
              <a:solidFill>
                <a:srgbClr val="FF0000"/>
              </a:solidFill>
              <a:latin typeface="Comic Sans MS" pitchFamily="66" charset="0"/>
            </a:endParaRPr>
          </a:p>
        </p:txBody>
      </p:sp>
      <p:sp>
        <p:nvSpPr>
          <p:cNvPr id="29715" name="Rectangle 19"/>
          <p:cNvSpPr>
            <a:spLocks noChangeArrowheads="1"/>
          </p:cNvSpPr>
          <p:nvPr/>
        </p:nvSpPr>
        <p:spPr bwMode="auto">
          <a:xfrm>
            <a:off x="1019175" y="2362200"/>
            <a:ext cx="484188" cy="457200"/>
          </a:xfrm>
          <a:prstGeom prst="rect">
            <a:avLst/>
          </a:prstGeom>
          <a:noFill/>
          <a:ln w="9525">
            <a:noFill/>
            <a:miter lim="800000"/>
            <a:headEnd/>
            <a:tailEnd/>
          </a:ln>
        </p:spPr>
        <p:txBody>
          <a:bodyPr wrap="none">
            <a:spAutoFit/>
          </a:bodyPr>
          <a:lstStyle/>
          <a:p>
            <a:r>
              <a:rPr lang="hu-HU" sz="2400" b="1" i="1">
                <a:solidFill>
                  <a:srgbClr val="006600"/>
                </a:solidFill>
                <a:latin typeface="Comic Sans MS" pitchFamily="66" charset="0"/>
              </a:rPr>
              <a:t>h</a:t>
            </a:r>
            <a:r>
              <a:rPr lang="hu-HU" sz="2400" b="1" i="1" baseline="30000">
                <a:solidFill>
                  <a:srgbClr val="006600"/>
                </a:solidFill>
                <a:latin typeface="Comic Sans MS" pitchFamily="66" charset="0"/>
              </a:rPr>
              <a:t>-</a:t>
            </a:r>
            <a:endParaRPr lang="en-GB" sz="2400" b="1" i="1" baseline="30000">
              <a:solidFill>
                <a:srgbClr val="006600"/>
              </a:solidFill>
              <a:latin typeface="Comic Sans MS" pitchFamily="66" charset="0"/>
            </a:endParaRPr>
          </a:p>
        </p:txBody>
      </p:sp>
      <p:sp>
        <p:nvSpPr>
          <p:cNvPr id="29716" name="Rectangle 20"/>
          <p:cNvSpPr>
            <a:spLocks noChangeArrowheads="1"/>
          </p:cNvSpPr>
          <p:nvPr/>
        </p:nvSpPr>
        <p:spPr bwMode="auto">
          <a:xfrm>
            <a:off x="1019175" y="2895600"/>
            <a:ext cx="454025" cy="457200"/>
          </a:xfrm>
          <a:prstGeom prst="rect">
            <a:avLst/>
          </a:prstGeom>
          <a:noFill/>
          <a:ln w="9525">
            <a:noFill/>
            <a:miter lim="800000"/>
            <a:headEnd/>
            <a:tailEnd/>
          </a:ln>
        </p:spPr>
        <p:txBody>
          <a:bodyPr wrap="none">
            <a:spAutoFit/>
          </a:bodyPr>
          <a:lstStyle/>
          <a:p>
            <a:r>
              <a:rPr lang="hu-HU" sz="2400" b="1" i="1">
                <a:solidFill>
                  <a:srgbClr val="006600"/>
                </a:solidFill>
                <a:latin typeface="Comic Sans MS" pitchFamily="66" charset="0"/>
              </a:rPr>
              <a:t>r</a:t>
            </a:r>
            <a:r>
              <a:rPr lang="hu-HU" sz="2400" b="1" i="1" baseline="30000">
                <a:solidFill>
                  <a:srgbClr val="006600"/>
                </a:solidFill>
                <a:latin typeface="Comic Sans MS" pitchFamily="66" charset="0"/>
              </a:rPr>
              <a:t>+</a:t>
            </a:r>
            <a:endParaRPr lang="en-GB" sz="2400" b="1" i="1" baseline="30000">
              <a:solidFill>
                <a:srgbClr val="006600"/>
              </a:solidFill>
              <a:latin typeface="Comic Sans MS" pitchFamily="66" charset="0"/>
            </a:endParaRPr>
          </a:p>
        </p:txBody>
      </p:sp>
      <p:sp>
        <p:nvSpPr>
          <p:cNvPr id="29717" name="Rectangle 21"/>
          <p:cNvSpPr>
            <a:spLocks noChangeArrowheads="1"/>
          </p:cNvSpPr>
          <p:nvPr/>
        </p:nvSpPr>
        <p:spPr bwMode="auto">
          <a:xfrm>
            <a:off x="1019175" y="3429000"/>
            <a:ext cx="454025" cy="457200"/>
          </a:xfrm>
          <a:prstGeom prst="rect">
            <a:avLst/>
          </a:prstGeom>
          <a:noFill/>
          <a:ln w="9525">
            <a:noFill/>
            <a:miter lim="800000"/>
            <a:headEnd/>
            <a:tailEnd/>
          </a:ln>
        </p:spPr>
        <p:txBody>
          <a:bodyPr wrap="none">
            <a:spAutoFit/>
          </a:bodyPr>
          <a:lstStyle/>
          <a:p>
            <a:pPr>
              <a:spcBef>
                <a:spcPct val="20000"/>
              </a:spcBef>
            </a:pPr>
            <a:r>
              <a:rPr lang="hu-HU" sz="2400" b="1" i="1">
                <a:solidFill>
                  <a:srgbClr val="006600"/>
                </a:solidFill>
                <a:latin typeface="Comic Sans MS" pitchFamily="66" charset="0"/>
              </a:rPr>
              <a:t>r</a:t>
            </a:r>
            <a:r>
              <a:rPr lang="hu-HU" sz="2400" b="1" i="1" baseline="30000">
                <a:solidFill>
                  <a:srgbClr val="006600"/>
                </a:solidFill>
                <a:latin typeface="Comic Sans MS" pitchFamily="66" charset="0"/>
              </a:rPr>
              <a:t>-</a:t>
            </a:r>
          </a:p>
        </p:txBody>
      </p:sp>
      <p:sp>
        <p:nvSpPr>
          <p:cNvPr id="29718" name="Rectangle 22"/>
          <p:cNvSpPr>
            <a:spLocks noChangeArrowheads="1"/>
          </p:cNvSpPr>
          <p:nvPr/>
        </p:nvSpPr>
        <p:spPr bwMode="auto">
          <a:xfrm>
            <a:off x="790575" y="5638800"/>
            <a:ext cx="885825" cy="457200"/>
          </a:xfrm>
          <a:prstGeom prst="rect">
            <a:avLst/>
          </a:prstGeom>
          <a:noFill/>
          <a:ln w="9525">
            <a:noFill/>
            <a:miter lim="800000"/>
            <a:headEnd/>
            <a:tailEnd/>
          </a:ln>
        </p:spPr>
        <p:txBody>
          <a:bodyPr wrap="none">
            <a:spAutoFit/>
          </a:bodyPr>
          <a:lstStyle/>
          <a:p>
            <a:pPr>
              <a:spcBef>
                <a:spcPct val="20000"/>
              </a:spcBef>
            </a:pPr>
            <a:r>
              <a:rPr lang="hu-HU" sz="2400" b="1" i="1">
                <a:solidFill>
                  <a:srgbClr val="0000CC"/>
                </a:solidFill>
                <a:latin typeface="Comic Sans MS" pitchFamily="66" charset="0"/>
              </a:rPr>
              <a:t>h</a:t>
            </a:r>
            <a:r>
              <a:rPr lang="hu-HU" sz="2400" b="1" i="1" baseline="30000">
                <a:solidFill>
                  <a:srgbClr val="0000CC"/>
                </a:solidFill>
                <a:latin typeface="Comic Sans MS" pitchFamily="66" charset="0"/>
              </a:rPr>
              <a:t>-</a:t>
            </a:r>
            <a:r>
              <a:rPr lang="hu-HU" sz="2400" b="1" i="1">
                <a:solidFill>
                  <a:srgbClr val="0000CC"/>
                </a:solidFill>
                <a:latin typeface="Comic Sans MS" pitchFamily="66" charset="0"/>
              </a:rPr>
              <a:t> r</a:t>
            </a:r>
            <a:r>
              <a:rPr lang="hu-HU" sz="2400" b="1" i="1" baseline="30000">
                <a:solidFill>
                  <a:srgbClr val="0000CC"/>
                </a:solidFill>
                <a:latin typeface="Comic Sans MS" pitchFamily="66" charset="0"/>
              </a:rPr>
              <a:t>-</a:t>
            </a:r>
          </a:p>
        </p:txBody>
      </p:sp>
      <p:sp>
        <p:nvSpPr>
          <p:cNvPr id="29719" name="Rectangle 23"/>
          <p:cNvSpPr>
            <a:spLocks noChangeArrowheads="1"/>
          </p:cNvSpPr>
          <p:nvPr/>
        </p:nvSpPr>
        <p:spPr bwMode="auto">
          <a:xfrm>
            <a:off x="790575" y="5105400"/>
            <a:ext cx="885825" cy="457200"/>
          </a:xfrm>
          <a:prstGeom prst="rect">
            <a:avLst/>
          </a:prstGeom>
          <a:noFill/>
          <a:ln w="9525">
            <a:noFill/>
            <a:miter lim="800000"/>
            <a:headEnd/>
            <a:tailEnd/>
          </a:ln>
        </p:spPr>
        <p:txBody>
          <a:bodyPr wrap="none">
            <a:spAutoFit/>
          </a:bodyPr>
          <a:lstStyle/>
          <a:p>
            <a:pPr>
              <a:spcBef>
                <a:spcPct val="20000"/>
              </a:spcBef>
            </a:pPr>
            <a:r>
              <a:rPr lang="hu-HU" sz="2400" b="1" i="1">
                <a:solidFill>
                  <a:srgbClr val="0000CC"/>
                </a:solidFill>
                <a:latin typeface="Comic Sans MS" pitchFamily="66" charset="0"/>
              </a:rPr>
              <a:t>h</a:t>
            </a:r>
            <a:r>
              <a:rPr lang="hu-HU" sz="2400" b="1" i="1" baseline="30000">
                <a:solidFill>
                  <a:srgbClr val="0000CC"/>
                </a:solidFill>
                <a:latin typeface="Comic Sans MS" pitchFamily="66" charset="0"/>
              </a:rPr>
              <a:t>+</a:t>
            </a:r>
            <a:r>
              <a:rPr lang="hu-HU" sz="2400" b="1" i="1">
                <a:solidFill>
                  <a:srgbClr val="0000CC"/>
                </a:solidFill>
                <a:latin typeface="Comic Sans MS" pitchFamily="66" charset="0"/>
              </a:rPr>
              <a:t> r</a:t>
            </a:r>
            <a:r>
              <a:rPr lang="hu-HU" sz="2400" b="1" i="1" baseline="30000">
                <a:solidFill>
                  <a:srgbClr val="0000CC"/>
                </a:solidFill>
                <a:latin typeface="Comic Sans MS" pitchFamily="66" charset="0"/>
              </a:rPr>
              <a:t>+</a:t>
            </a:r>
          </a:p>
        </p:txBody>
      </p:sp>
      <p:sp>
        <p:nvSpPr>
          <p:cNvPr id="29720" name="Rectangle 24"/>
          <p:cNvSpPr>
            <a:spLocks noChangeArrowheads="1"/>
          </p:cNvSpPr>
          <p:nvPr/>
        </p:nvSpPr>
        <p:spPr bwMode="auto">
          <a:xfrm>
            <a:off x="1781175" y="5195888"/>
            <a:ext cx="2320925" cy="366712"/>
          </a:xfrm>
          <a:prstGeom prst="rect">
            <a:avLst/>
          </a:prstGeom>
          <a:noFill/>
          <a:ln w="9525">
            <a:noFill/>
            <a:miter lim="800000"/>
            <a:headEnd/>
            <a:tailEnd/>
          </a:ln>
        </p:spPr>
        <p:txBody>
          <a:bodyPr wrap="none">
            <a:spAutoFit/>
          </a:bodyPr>
          <a:lstStyle/>
          <a:p>
            <a:r>
              <a:rPr lang="hu-HU">
                <a:solidFill>
                  <a:srgbClr val="0000CC"/>
                </a:solidFill>
                <a:latin typeface="Comic Sans MS" pitchFamily="66" charset="0"/>
              </a:rPr>
              <a:t>kis homályos tarfolt</a:t>
            </a:r>
            <a:endParaRPr lang="en-GB">
              <a:solidFill>
                <a:srgbClr val="0000CC"/>
              </a:solidFill>
              <a:latin typeface="Comic Sans MS" pitchFamily="66" charset="0"/>
            </a:endParaRPr>
          </a:p>
        </p:txBody>
      </p:sp>
      <p:sp>
        <p:nvSpPr>
          <p:cNvPr id="29721" name="Rectangle 25"/>
          <p:cNvSpPr>
            <a:spLocks noChangeArrowheads="1"/>
          </p:cNvSpPr>
          <p:nvPr/>
        </p:nvSpPr>
        <p:spPr bwMode="auto">
          <a:xfrm>
            <a:off x="1781175" y="5729288"/>
            <a:ext cx="2168525" cy="366712"/>
          </a:xfrm>
          <a:prstGeom prst="rect">
            <a:avLst/>
          </a:prstGeom>
          <a:noFill/>
          <a:ln w="9525">
            <a:noFill/>
            <a:miter lim="800000"/>
            <a:headEnd/>
            <a:tailEnd/>
          </a:ln>
        </p:spPr>
        <p:txBody>
          <a:bodyPr wrap="none">
            <a:spAutoFit/>
          </a:bodyPr>
          <a:lstStyle/>
          <a:p>
            <a:r>
              <a:rPr lang="hu-HU">
                <a:solidFill>
                  <a:srgbClr val="0000CC"/>
                </a:solidFill>
                <a:latin typeface="Comic Sans MS" pitchFamily="66" charset="0"/>
              </a:rPr>
              <a:t>nagy tiszta tarfolt</a:t>
            </a:r>
            <a:endParaRPr lang="en-GB">
              <a:solidFill>
                <a:srgbClr val="0000CC"/>
              </a:solidFill>
              <a:latin typeface="Comic Sans MS" pitchFamily="66" charset="0"/>
            </a:endParaRPr>
          </a:p>
        </p:txBody>
      </p:sp>
      <p:pic>
        <p:nvPicPr>
          <p:cNvPr id="29722" name="Picture 26" descr="h+r-"/>
          <p:cNvPicPr>
            <a:picLocks noChangeAspect="1" noChangeArrowheads="1"/>
          </p:cNvPicPr>
          <p:nvPr/>
        </p:nvPicPr>
        <p:blipFill>
          <a:blip r:embed="rId2" cstate="print"/>
          <a:srcRect/>
          <a:stretch>
            <a:fillRect/>
          </a:stretch>
        </p:blipFill>
        <p:spPr bwMode="auto">
          <a:xfrm>
            <a:off x="4265613" y="4000500"/>
            <a:ext cx="715962" cy="571500"/>
          </a:xfrm>
          <a:prstGeom prst="rect">
            <a:avLst/>
          </a:prstGeom>
          <a:noFill/>
          <a:ln w="9525">
            <a:noFill/>
            <a:miter lim="800000"/>
            <a:headEnd/>
            <a:tailEnd/>
          </a:ln>
        </p:spPr>
      </p:pic>
      <p:pic>
        <p:nvPicPr>
          <p:cNvPr id="29723" name="Picture 27" descr="h-r+"/>
          <p:cNvPicPr>
            <a:picLocks noChangeAspect="1" noChangeArrowheads="1"/>
          </p:cNvPicPr>
          <p:nvPr/>
        </p:nvPicPr>
        <p:blipFill>
          <a:blip r:embed="rId3" cstate="print"/>
          <a:srcRect/>
          <a:stretch>
            <a:fillRect/>
          </a:stretch>
        </p:blipFill>
        <p:spPr bwMode="auto">
          <a:xfrm>
            <a:off x="4265613" y="4533900"/>
            <a:ext cx="715962" cy="571500"/>
          </a:xfrm>
          <a:prstGeom prst="rect">
            <a:avLst/>
          </a:prstGeom>
          <a:noFill/>
          <a:ln w="9525">
            <a:noFill/>
            <a:miter lim="800000"/>
            <a:headEnd/>
            <a:tailEnd/>
          </a:ln>
        </p:spPr>
      </p:pic>
      <p:pic>
        <p:nvPicPr>
          <p:cNvPr id="29724" name="Picture 28" descr="h-r-"/>
          <p:cNvPicPr>
            <a:picLocks noChangeAspect="1" noChangeArrowheads="1"/>
          </p:cNvPicPr>
          <p:nvPr/>
        </p:nvPicPr>
        <p:blipFill>
          <a:blip r:embed="rId4" cstate="print"/>
          <a:srcRect/>
          <a:stretch>
            <a:fillRect/>
          </a:stretch>
        </p:blipFill>
        <p:spPr bwMode="auto">
          <a:xfrm>
            <a:off x="4189413" y="5676900"/>
            <a:ext cx="715962" cy="571500"/>
          </a:xfrm>
          <a:prstGeom prst="rect">
            <a:avLst/>
          </a:prstGeom>
          <a:noFill/>
          <a:ln w="9525">
            <a:noFill/>
            <a:miter lim="800000"/>
            <a:headEnd/>
            <a:tailEnd/>
          </a:ln>
        </p:spPr>
      </p:pic>
      <p:pic>
        <p:nvPicPr>
          <p:cNvPr id="29725" name="Picture 29" descr="h+r+"/>
          <p:cNvPicPr>
            <a:picLocks noChangeAspect="1" noChangeArrowheads="1"/>
          </p:cNvPicPr>
          <p:nvPr/>
        </p:nvPicPr>
        <p:blipFill>
          <a:blip r:embed="rId5" cstate="print"/>
          <a:srcRect/>
          <a:stretch>
            <a:fillRect/>
          </a:stretch>
        </p:blipFill>
        <p:spPr bwMode="auto">
          <a:xfrm>
            <a:off x="4287838" y="5178425"/>
            <a:ext cx="587375" cy="536575"/>
          </a:xfrm>
          <a:prstGeom prst="rect">
            <a:avLst/>
          </a:prstGeom>
          <a:noFill/>
          <a:ln w="9525">
            <a:noFill/>
            <a:miter lim="800000"/>
            <a:headEnd/>
            <a:tailEnd/>
          </a:ln>
        </p:spPr>
      </p:pic>
      <p:sp>
        <p:nvSpPr>
          <p:cNvPr id="29726" name="Rectangle 30"/>
          <p:cNvSpPr>
            <a:spLocks noChangeArrowheads="1"/>
          </p:cNvSpPr>
          <p:nvPr/>
        </p:nvSpPr>
        <p:spPr bwMode="auto">
          <a:xfrm>
            <a:off x="4298950" y="2986088"/>
            <a:ext cx="1292225" cy="366712"/>
          </a:xfrm>
          <a:prstGeom prst="rect">
            <a:avLst/>
          </a:prstGeom>
          <a:noFill/>
          <a:ln w="9525">
            <a:noFill/>
            <a:miter lim="800000"/>
            <a:headEnd/>
            <a:tailEnd/>
          </a:ln>
        </p:spPr>
        <p:txBody>
          <a:bodyPr wrap="none">
            <a:spAutoFit/>
          </a:bodyPr>
          <a:lstStyle/>
          <a:p>
            <a:r>
              <a:rPr lang="hu-HU">
                <a:latin typeface="Comic Sans MS" pitchFamily="66" charset="0"/>
              </a:rPr>
              <a:t>kis tarfolt</a:t>
            </a:r>
            <a:endParaRPr lang="en-GB">
              <a:latin typeface="Comic Sans MS" pitchFamily="66" charset="0"/>
            </a:endParaRPr>
          </a:p>
        </p:txBody>
      </p:sp>
      <p:sp>
        <p:nvSpPr>
          <p:cNvPr id="29727" name="Rectangle 31"/>
          <p:cNvSpPr>
            <a:spLocks noChangeArrowheads="1"/>
          </p:cNvSpPr>
          <p:nvPr/>
        </p:nvSpPr>
        <p:spPr bwMode="auto">
          <a:xfrm>
            <a:off x="6203950" y="2986088"/>
            <a:ext cx="1292225" cy="366712"/>
          </a:xfrm>
          <a:prstGeom prst="rect">
            <a:avLst/>
          </a:prstGeom>
          <a:noFill/>
          <a:ln w="9525">
            <a:noFill/>
            <a:miter lim="800000"/>
            <a:headEnd/>
            <a:tailEnd/>
          </a:ln>
        </p:spPr>
        <p:txBody>
          <a:bodyPr wrap="none">
            <a:spAutoFit/>
          </a:bodyPr>
          <a:lstStyle/>
          <a:p>
            <a:r>
              <a:rPr lang="hu-HU">
                <a:latin typeface="Comic Sans MS" pitchFamily="66" charset="0"/>
              </a:rPr>
              <a:t>kis tarfolt</a:t>
            </a:r>
            <a:endParaRPr lang="en-GB">
              <a:latin typeface="Comic Sans MS" pitchFamily="66" charset="0"/>
            </a:endParaRPr>
          </a:p>
        </p:txBody>
      </p:sp>
      <p:sp>
        <p:nvSpPr>
          <p:cNvPr id="29728" name="Rectangle 32"/>
          <p:cNvSpPr>
            <a:spLocks noChangeArrowheads="1"/>
          </p:cNvSpPr>
          <p:nvPr/>
        </p:nvSpPr>
        <p:spPr bwMode="auto">
          <a:xfrm>
            <a:off x="6102350" y="3505200"/>
            <a:ext cx="1470025" cy="366713"/>
          </a:xfrm>
          <a:prstGeom prst="rect">
            <a:avLst/>
          </a:prstGeom>
          <a:noFill/>
          <a:ln w="9525">
            <a:noFill/>
            <a:miter lim="800000"/>
            <a:headEnd/>
            <a:tailEnd/>
          </a:ln>
        </p:spPr>
        <p:txBody>
          <a:bodyPr wrap="none">
            <a:spAutoFit/>
          </a:bodyPr>
          <a:lstStyle/>
          <a:p>
            <a:r>
              <a:rPr lang="hu-HU">
                <a:latin typeface="Comic Sans MS" pitchFamily="66" charset="0"/>
              </a:rPr>
              <a:t>nagy tarfolt</a:t>
            </a:r>
            <a:endParaRPr lang="en-GB">
              <a:latin typeface="Comic Sans MS" pitchFamily="66" charset="0"/>
            </a:endParaRPr>
          </a:p>
        </p:txBody>
      </p:sp>
      <p:sp>
        <p:nvSpPr>
          <p:cNvPr id="29729" name="Rectangle 33"/>
          <p:cNvSpPr>
            <a:spLocks noChangeArrowheads="1"/>
          </p:cNvSpPr>
          <p:nvPr/>
        </p:nvSpPr>
        <p:spPr bwMode="auto">
          <a:xfrm>
            <a:off x="4197350" y="3505200"/>
            <a:ext cx="1470025" cy="366713"/>
          </a:xfrm>
          <a:prstGeom prst="rect">
            <a:avLst/>
          </a:prstGeom>
          <a:noFill/>
          <a:ln w="9525">
            <a:noFill/>
            <a:miter lim="800000"/>
            <a:headEnd/>
            <a:tailEnd/>
          </a:ln>
        </p:spPr>
        <p:txBody>
          <a:bodyPr wrap="none">
            <a:spAutoFit/>
          </a:bodyPr>
          <a:lstStyle/>
          <a:p>
            <a:r>
              <a:rPr lang="hu-HU">
                <a:latin typeface="Comic Sans MS" pitchFamily="66" charset="0"/>
              </a:rPr>
              <a:t>nagy tarfolt</a:t>
            </a:r>
            <a:endParaRPr lang="en-GB">
              <a:latin typeface="Comic Sans MS" pitchFamily="66" charset="0"/>
            </a:endParaRPr>
          </a:p>
        </p:txBody>
      </p:sp>
      <p:sp>
        <p:nvSpPr>
          <p:cNvPr id="29730" name="AutoShape 34"/>
          <p:cNvSpPr>
            <a:spLocks/>
          </p:cNvSpPr>
          <p:nvPr/>
        </p:nvSpPr>
        <p:spPr bwMode="auto">
          <a:xfrm>
            <a:off x="5210175" y="4038600"/>
            <a:ext cx="152400" cy="1066800"/>
          </a:xfrm>
          <a:prstGeom prst="rightBrace">
            <a:avLst>
              <a:gd name="adj1" fmla="val 58333"/>
              <a:gd name="adj2" fmla="val 50000"/>
            </a:avLst>
          </a:prstGeom>
          <a:noFill/>
          <a:ln w="9525">
            <a:solidFill>
              <a:schemeClr val="tx1"/>
            </a:solidFill>
            <a:round/>
            <a:headEnd/>
            <a:tailEnd/>
          </a:ln>
        </p:spPr>
        <p:txBody>
          <a:bodyPr wrap="none" anchor="ctr"/>
          <a:lstStyle/>
          <a:p>
            <a:endParaRPr lang="hu-HU"/>
          </a:p>
        </p:txBody>
      </p:sp>
      <p:sp>
        <p:nvSpPr>
          <p:cNvPr id="29731" name="AutoShape 35"/>
          <p:cNvSpPr>
            <a:spLocks/>
          </p:cNvSpPr>
          <p:nvPr/>
        </p:nvSpPr>
        <p:spPr bwMode="auto">
          <a:xfrm>
            <a:off x="5210175" y="5181600"/>
            <a:ext cx="152400" cy="1066800"/>
          </a:xfrm>
          <a:prstGeom prst="rightBrace">
            <a:avLst>
              <a:gd name="adj1" fmla="val 58333"/>
              <a:gd name="adj2" fmla="val 50000"/>
            </a:avLst>
          </a:prstGeom>
          <a:noFill/>
          <a:ln w="9525">
            <a:solidFill>
              <a:schemeClr val="tx1"/>
            </a:solidFill>
            <a:round/>
            <a:headEnd/>
            <a:tailEnd/>
          </a:ln>
        </p:spPr>
        <p:txBody>
          <a:bodyPr wrap="none" anchor="ctr"/>
          <a:lstStyle/>
          <a:p>
            <a:endParaRPr lang="hu-HU"/>
          </a:p>
        </p:txBody>
      </p:sp>
      <p:sp>
        <p:nvSpPr>
          <p:cNvPr id="29732" name="Text Box 36"/>
          <p:cNvSpPr txBox="1">
            <a:spLocks noChangeArrowheads="1"/>
          </p:cNvSpPr>
          <p:nvPr/>
        </p:nvSpPr>
        <p:spPr bwMode="auto">
          <a:xfrm>
            <a:off x="5575300" y="4360863"/>
            <a:ext cx="2535238" cy="396875"/>
          </a:xfrm>
          <a:prstGeom prst="rect">
            <a:avLst/>
          </a:prstGeom>
          <a:noFill/>
          <a:ln w="9525">
            <a:noFill/>
            <a:miter lim="800000"/>
            <a:headEnd/>
            <a:tailEnd/>
          </a:ln>
        </p:spPr>
        <p:txBody>
          <a:bodyPr wrap="none">
            <a:spAutoFit/>
          </a:bodyPr>
          <a:lstStyle/>
          <a:p>
            <a:r>
              <a:rPr lang="hu-HU" sz="2000">
                <a:solidFill>
                  <a:srgbClr val="FF0000"/>
                </a:solidFill>
                <a:latin typeface="Comic Sans MS" pitchFamily="66" charset="0"/>
              </a:rPr>
              <a:t>eredeti genotípusok</a:t>
            </a:r>
            <a:endParaRPr lang="en-GB" sz="2000">
              <a:solidFill>
                <a:srgbClr val="FF0000"/>
              </a:solidFill>
              <a:latin typeface="Comic Sans MS" pitchFamily="66" charset="0"/>
            </a:endParaRPr>
          </a:p>
        </p:txBody>
      </p:sp>
      <p:sp>
        <p:nvSpPr>
          <p:cNvPr id="29733" name="Text Box 37"/>
          <p:cNvSpPr txBox="1">
            <a:spLocks noChangeArrowheads="1"/>
          </p:cNvSpPr>
          <p:nvPr/>
        </p:nvSpPr>
        <p:spPr bwMode="auto">
          <a:xfrm>
            <a:off x="5667375" y="5470525"/>
            <a:ext cx="1925638" cy="396875"/>
          </a:xfrm>
          <a:prstGeom prst="rect">
            <a:avLst/>
          </a:prstGeom>
          <a:noFill/>
          <a:ln w="9525">
            <a:noFill/>
            <a:miter lim="800000"/>
            <a:headEnd/>
            <a:tailEnd/>
          </a:ln>
        </p:spPr>
        <p:txBody>
          <a:bodyPr wrap="none">
            <a:spAutoFit/>
          </a:bodyPr>
          <a:lstStyle/>
          <a:p>
            <a:r>
              <a:rPr lang="hu-HU" sz="2000">
                <a:solidFill>
                  <a:srgbClr val="0000CC"/>
                </a:solidFill>
                <a:latin typeface="Comic Sans MS" pitchFamily="66" charset="0"/>
              </a:rPr>
              <a:t>rekombinánsok</a:t>
            </a:r>
            <a:endParaRPr lang="en-GB" sz="2000">
              <a:solidFill>
                <a:srgbClr val="0000CC"/>
              </a:solidFill>
              <a:latin typeface="Comic Sans MS" pitchFamily="66" charset="0"/>
            </a:endParaRPr>
          </a:p>
        </p:txBody>
      </p:sp>
      <p:sp>
        <p:nvSpPr>
          <p:cNvPr id="29734" name="Rectangle 38"/>
          <p:cNvSpPr>
            <a:spLocks noChangeArrowheads="1"/>
          </p:cNvSpPr>
          <p:nvPr/>
        </p:nvSpPr>
        <p:spPr bwMode="auto">
          <a:xfrm>
            <a:off x="725488" y="3943350"/>
            <a:ext cx="7550150" cy="2446338"/>
          </a:xfrm>
          <a:prstGeom prst="rect">
            <a:avLst/>
          </a:prstGeom>
          <a:noFill/>
          <a:ln w="9525">
            <a:solidFill>
              <a:schemeClr val="tx1"/>
            </a:solidFill>
            <a:miter lim="800000"/>
            <a:headEnd/>
            <a:tailEnd/>
          </a:ln>
        </p:spPr>
        <p:txBody>
          <a:bodyPr wrap="none" anchor="ctr"/>
          <a:lstStyle/>
          <a:p>
            <a:endParaRPr lang="hu-HU"/>
          </a:p>
        </p:txBody>
      </p:sp>
      <p:sp>
        <p:nvSpPr>
          <p:cNvPr id="29735" name="Rectangle 39"/>
          <p:cNvSpPr>
            <a:spLocks noChangeArrowheads="1"/>
          </p:cNvSpPr>
          <p:nvPr/>
        </p:nvSpPr>
        <p:spPr bwMode="auto">
          <a:xfrm>
            <a:off x="725488" y="985838"/>
            <a:ext cx="7539037" cy="2957512"/>
          </a:xfrm>
          <a:prstGeom prst="rect">
            <a:avLst/>
          </a:prstGeom>
          <a:noFill/>
          <a:ln w="9525">
            <a:solidFill>
              <a:schemeClr val="tx1"/>
            </a:solidFill>
            <a:miter lim="800000"/>
            <a:headEnd/>
            <a:tailEnd/>
          </a:ln>
        </p:spPr>
        <p:txBody>
          <a:bodyPr wrap="none" anchor="ctr"/>
          <a:lstStyle/>
          <a:p>
            <a:endParaRPr lang="hu-HU"/>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6"/>
          <p:cNvSpPr txBox="1">
            <a:spLocks noChangeArrowheads="1"/>
          </p:cNvSpPr>
          <p:nvPr/>
        </p:nvSpPr>
        <p:spPr bwMode="auto">
          <a:xfrm>
            <a:off x="354013" y="2066925"/>
            <a:ext cx="7534275" cy="366713"/>
          </a:xfrm>
          <a:prstGeom prst="rect">
            <a:avLst/>
          </a:prstGeom>
          <a:noFill/>
          <a:ln w="9525">
            <a:noFill/>
            <a:miter lim="800000"/>
            <a:headEnd/>
            <a:tailEnd/>
          </a:ln>
        </p:spPr>
        <p:txBody>
          <a:bodyPr wrap="none">
            <a:spAutoFit/>
          </a:bodyPr>
          <a:lstStyle/>
          <a:p>
            <a:r>
              <a:rPr lang="hu-HU">
                <a:latin typeface="Comic Sans MS" pitchFamily="66" charset="0"/>
              </a:rPr>
              <a:t>Frederik W. </a:t>
            </a:r>
            <a:r>
              <a:rPr lang="hu-HU" b="1">
                <a:solidFill>
                  <a:schemeClr val="hlink"/>
                </a:solidFill>
                <a:latin typeface="Comic Sans MS" pitchFamily="66" charset="0"/>
              </a:rPr>
              <a:t>Twort</a:t>
            </a:r>
            <a:r>
              <a:rPr lang="hu-HU">
                <a:latin typeface="Comic Sans MS" pitchFamily="66" charset="0"/>
              </a:rPr>
              <a:t> 1915 – baktériumtenyészeteit vírusok pusztítják?</a:t>
            </a:r>
          </a:p>
        </p:txBody>
      </p:sp>
      <p:sp>
        <p:nvSpPr>
          <p:cNvPr id="5123" name="Text Box 7"/>
          <p:cNvSpPr txBox="1">
            <a:spLocks noChangeArrowheads="1"/>
          </p:cNvSpPr>
          <p:nvPr/>
        </p:nvSpPr>
        <p:spPr bwMode="auto">
          <a:xfrm>
            <a:off x="323850" y="2944813"/>
            <a:ext cx="6024563" cy="366712"/>
          </a:xfrm>
          <a:prstGeom prst="rect">
            <a:avLst/>
          </a:prstGeom>
          <a:noFill/>
          <a:ln w="9525">
            <a:noFill/>
            <a:miter lim="800000"/>
            <a:headEnd/>
            <a:tailEnd/>
          </a:ln>
        </p:spPr>
        <p:txBody>
          <a:bodyPr wrap="none">
            <a:spAutoFit/>
          </a:bodyPr>
          <a:lstStyle/>
          <a:p>
            <a:r>
              <a:rPr lang="hu-HU">
                <a:latin typeface="Comic Sans MS" pitchFamily="66" charset="0"/>
              </a:rPr>
              <a:t>Felix </a:t>
            </a:r>
            <a:r>
              <a:rPr lang="hu-HU" b="1">
                <a:solidFill>
                  <a:schemeClr val="hlink"/>
                </a:solidFill>
                <a:latin typeface="Comic Sans MS" pitchFamily="66" charset="0"/>
              </a:rPr>
              <a:t>d’Herelle</a:t>
            </a:r>
            <a:r>
              <a:rPr lang="hu-HU">
                <a:latin typeface="Comic Sans MS" pitchFamily="66" charset="0"/>
              </a:rPr>
              <a:t> 1917 – ua. – elnevezés </a:t>
            </a:r>
            <a:r>
              <a:rPr lang="hu-HU" b="1" i="1">
                <a:solidFill>
                  <a:srgbClr val="CC0000"/>
                </a:solidFill>
                <a:latin typeface="Comic Sans MS" pitchFamily="66" charset="0"/>
              </a:rPr>
              <a:t>phagein</a:t>
            </a:r>
            <a:r>
              <a:rPr lang="hu-HU">
                <a:latin typeface="Comic Sans MS" pitchFamily="66" charset="0"/>
              </a:rPr>
              <a:t> = felfalni</a:t>
            </a:r>
          </a:p>
        </p:txBody>
      </p:sp>
      <p:sp>
        <p:nvSpPr>
          <p:cNvPr id="5124" name="Text Box 8"/>
          <p:cNvSpPr txBox="1">
            <a:spLocks noChangeArrowheads="1"/>
          </p:cNvSpPr>
          <p:nvPr/>
        </p:nvSpPr>
        <p:spPr bwMode="auto">
          <a:xfrm>
            <a:off x="323850" y="3795713"/>
            <a:ext cx="8432800" cy="366712"/>
          </a:xfrm>
          <a:prstGeom prst="rect">
            <a:avLst/>
          </a:prstGeom>
          <a:noFill/>
          <a:ln w="9525">
            <a:noFill/>
            <a:miter lim="800000"/>
            <a:headEnd/>
            <a:tailEnd/>
          </a:ln>
        </p:spPr>
        <p:txBody>
          <a:bodyPr wrap="none">
            <a:spAutoFit/>
          </a:bodyPr>
          <a:lstStyle/>
          <a:p>
            <a:r>
              <a:rPr lang="hu-HU" u="sng">
                <a:latin typeface="Comic Sans MS" pitchFamily="66" charset="0"/>
              </a:rPr>
              <a:t>Első kísérletek</a:t>
            </a:r>
            <a:r>
              <a:rPr lang="hu-HU">
                <a:latin typeface="Comic Sans MS" pitchFamily="66" charset="0"/>
              </a:rPr>
              <a:t>: terápiás cél &gt; de jöttek az antibiotikumok! &gt; ma ismét forrong</a:t>
            </a:r>
          </a:p>
        </p:txBody>
      </p:sp>
      <p:sp>
        <p:nvSpPr>
          <p:cNvPr id="5125" name="Text Box 9"/>
          <p:cNvSpPr txBox="1">
            <a:spLocks noChangeArrowheads="1"/>
          </p:cNvSpPr>
          <p:nvPr/>
        </p:nvSpPr>
        <p:spPr bwMode="auto">
          <a:xfrm>
            <a:off x="361950" y="4652963"/>
            <a:ext cx="8674100" cy="366712"/>
          </a:xfrm>
          <a:prstGeom prst="rect">
            <a:avLst/>
          </a:prstGeom>
          <a:noFill/>
          <a:ln w="9525">
            <a:noFill/>
            <a:miter lim="800000"/>
            <a:headEnd/>
            <a:tailEnd/>
          </a:ln>
        </p:spPr>
        <p:txBody>
          <a:bodyPr wrap="none">
            <a:spAutoFit/>
          </a:bodyPr>
          <a:lstStyle/>
          <a:p>
            <a:r>
              <a:rPr lang="hu-HU">
                <a:latin typeface="Comic Sans MS" pitchFamily="66" charset="0"/>
              </a:rPr>
              <a:t>A fágok mint </a:t>
            </a:r>
            <a:r>
              <a:rPr lang="hu-HU" u="sng">
                <a:latin typeface="Comic Sans MS" pitchFamily="66" charset="0"/>
              </a:rPr>
              <a:t>molekuláris biológiai modellek</a:t>
            </a:r>
            <a:r>
              <a:rPr lang="hu-HU">
                <a:latin typeface="Comic Sans MS" pitchFamily="66" charset="0"/>
              </a:rPr>
              <a:t> </a:t>
            </a:r>
            <a:r>
              <a:rPr lang="hu-HU" sz="1600">
                <a:latin typeface="Comic Sans MS" pitchFamily="66" charset="0"/>
              </a:rPr>
              <a:t>(Max Delbrück „iskola” 1940-es évektől)</a:t>
            </a:r>
            <a:r>
              <a:rPr lang="hu-HU">
                <a:latin typeface="Comic Sans MS" pitchFamily="66" charset="0"/>
              </a:rPr>
              <a:t> </a:t>
            </a:r>
          </a:p>
        </p:txBody>
      </p:sp>
      <p:sp>
        <p:nvSpPr>
          <p:cNvPr id="5126" name="Rectangle 10"/>
          <p:cNvSpPr>
            <a:spLocks noChangeArrowheads="1"/>
          </p:cNvSpPr>
          <p:nvPr/>
        </p:nvSpPr>
        <p:spPr bwMode="auto">
          <a:xfrm>
            <a:off x="323850" y="307975"/>
            <a:ext cx="4572000" cy="457200"/>
          </a:xfrm>
          <a:prstGeom prst="rect">
            <a:avLst/>
          </a:prstGeom>
          <a:noFill/>
          <a:ln w="9525">
            <a:noFill/>
            <a:miter lim="800000"/>
            <a:headEnd/>
            <a:tailEnd/>
          </a:ln>
        </p:spPr>
        <p:txBody>
          <a:bodyPr>
            <a:spAutoFit/>
          </a:bodyPr>
          <a:lstStyle/>
          <a:p>
            <a:pPr>
              <a:spcBef>
                <a:spcPct val="50000"/>
              </a:spcBef>
            </a:pPr>
            <a:r>
              <a:rPr lang="hu-HU" sz="2400" b="1">
                <a:solidFill>
                  <a:srgbClr val="800000"/>
                </a:solidFill>
                <a:latin typeface="Comic Sans MS" pitchFamily="66" charset="0"/>
              </a:rPr>
              <a:t>A kezdetek…</a:t>
            </a:r>
          </a:p>
        </p:txBody>
      </p:sp>
      <p:pic>
        <p:nvPicPr>
          <p:cNvPr id="5127" name="Picture 11"/>
          <p:cNvPicPr>
            <a:picLocks noChangeAspect="1" noChangeArrowheads="1"/>
          </p:cNvPicPr>
          <p:nvPr/>
        </p:nvPicPr>
        <p:blipFill>
          <a:blip r:embed="rId3" cstate="print"/>
          <a:srcRect/>
          <a:stretch>
            <a:fillRect/>
          </a:stretch>
        </p:blipFill>
        <p:spPr bwMode="auto">
          <a:xfrm>
            <a:off x="7000875" y="0"/>
            <a:ext cx="2143125" cy="2143125"/>
          </a:xfrm>
          <a:prstGeom prst="rect">
            <a:avLst/>
          </a:prstGeom>
          <a:noFill/>
          <a:ln w="9525">
            <a:noFill/>
            <a:miter lim="800000"/>
            <a:headEnd/>
            <a:tailEnd/>
          </a:ln>
        </p:spPr>
      </p:pic>
      <p:sp>
        <p:nvSpPr>
          <p:cNvPr id="5128" name="Rectangle 4"/>
          <p:cNvSpPr>
            <a:spLocks noChangeArrowheads="1"/>
          </p:cNvSpPr>
          <p:nvPr/>
        </p:nvSpPr>
        <p:spPr bwMode="auto">
          <a:xfrm>
            <a:off x="323850" y="1052513"/>
            <a:ext cx="6196013" cy="915987"/>
          </a:xfrm>
          <a:prstGeom prst="rect">
            <a:avLst/>
          </a:prstGeom>
          <a:noFill/>
          <a:ln w="9525">
            <a:noFill/>
            <a:miter lim="800000"/>
            <a:headEnd/>
            <a:tailEnd/>
          </a:ln>
        </p:spPr>
        <p:txBody>
          <a:bodyPr wrap="none">
            <a:spAutoFit/>
          </a:bodyPr>
          <a:lstStyle/>
          <a:p>
            <a:r>
              <a:rPr lang="hu-HU">
                <a:latin typeface="Comic Sans MS" pitchFamily="66" charset="0"/>
              </a:rPr>
              <a:t>Ernest </a:t>
            </a:r>
            <a:r>
              <a:rPr lang="hu-HU" b="1">
                <a:solidFill>
                  <a:schemeClr val="hlink"/>
                </a:solidFill>
                <a:latin typeface="Comic Sans MS" pitchFamily="66" charset="0"/>
              </a:rPr>
              <a:t>Hankin</a:t>
            </a:r>
            <a:r>
              <a:rPr lang="hu-HU">
                <a:solidFill>
                  <a:schemeClr val="accent2"/>
                </a:solidFill>
                <a:latin typeface="Comic Sans MS" pitchFamily="66" charset="0"/>
              </a:rPr>
              <a:t> </a:t>
            </a:r>
            <a:r>
              <a:rPr lang="hu-HU">
                <a:latin typeface="Comic Sans MS" pitchFamily="66" charset="0"/>
              </a:rPr>
              <a:t>1896 – folyóvíz – antibakteriális ágens</a:t>
            </a:r>
          </a:p>
          <a:p>
            <a:r>
              <a:rPr lang="hu-HU">
                <a:latin typeface="Comic Sans MS" pitchFamily="66" charset="0"/>
              </a:rPr>
              <a:t>			          porcelánszűrőn átjut</a:t>
            </a:r>
          </a:p>
          <a:p>
            <a:r>
              <a:rPr lang="hu-HU">
                <a:latin typeface="Comic Sans MS" pitchFamily="66" charset="0"/>
              </a:rPr>
              <a:t>			          forralással inaktiválható</a:t>
            </a:r>
          </a:p>
        </p:txBody>
      </p:sp>
      <p:sp>
        <p:nvSpPr>
          <p:cNvPr id="5129" name="Line 12"/>
          <p:cNvSpPr>
            <a:spLocks noChangeShapeType="1"/>
          </p:cNvSpPr>
          <p:nvPr/>
        </p:nvSpPr>
        <p:spPr bwMode="auto">
          <a:xfrm flipV="1">
            <a:off x="6588125" y="908050"/>
            <a:ext cx="1079500" cy="1081088"/>
          </a:xfrm>
          <a:prstGeom prst="line">
            <a:avLst/>
          </a:prstGeom>
          <a:noFill/>
          <a:ln w="28575">
            <a:solidFill>
              <a:srgbClr val="CC0000"/>
            </a:solidFill>
            <a:round/>
            <a:headEnd/>
            <a:tailEnd type="triangle" w="med" len="med"/>
          </a:ln>
        </p:spPr>
        <p:txBody>
          <a:bodyPr/>
          <a:lstStyle/>
          <a:p>
            <a:endParaRPr lang="hu-HU"/>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611188" y="1196975"/>
            <a:ext cx="7924800" cy="2835275"/>
          </a:xfrm>
          <a:prstGeom prst="rect">
            <a:avLst/>
          </a:prstGeom>
          <a:noFill/>
          <a:ln w="9525">
            <a:noFill/>
            <a:miter lim="800000"/>
            <a:headEnd/>
            <a:tailEnd/>
          </a:ln>
        </p:spPr>
        <p:txBody>
          <a:bodyPr>
            <a:spAutoFit/>
          </a:bodyPr>
          <a:lstStyle/>
          <a:p>
            <a:pPr>
              <a:spcBef>
                <a:spcPct val="50000"/>
              </a:spcBef>
            </a:pPr>
            <a:r>
              <a:rPr lang="hu-HU" sz="2000">
                <a:latin typeface="Comic Sans MS" pitchFamily="66" charset="0"/>
              </a:rPr>
              <a:t>Mind szülői, mind rekombináns fenotípusok megjelentek</a:t>
            </a:r>
          </a:p>
          <a:p>
            <a:pPr>
              <a:spcBef>
                <a:spcPct val="50000"/>
              </a:spcBef>
              <a:buFont typeface="Wingdings" pitchFamily="2" charset="2"/>
              <a:buChar char="Ø"/>
            </a:pPr>
            <a:r>
              <a:rPr lang="hu-HU" sz="2000">
                <a:latin typeface="Comic Sans MS" pitchFamily="66" charset="0"/>
              </a:rPr>
              <a:t>a keresztezés tehát sikeres volt</a:t>
            </a:r>
          </a:p>
          <a:p>
            <a:pPr>
              <a:spcBef>
                <a:spcPct val="50000"/>
              </a:spcBef>
              <a:buFont typeface="Wingdings" pitchFamily="2" charset="2"/>
              <a:buNone/>
            </a:pPr>
            <a:endParaRPr lang="hu-HU" sz="2000">
              <a:latin typeface="Comic Sans MS" pitchFamily="66" charset="0"/>
            </a:endParaRPr>
          </a:p>
          <a:p>
            <a:pPr>
              <a:spcBef>
                <a:spcPct val="50000"/>
              </a:spcBef>
            </a:pPr>
            <a:r>
              <a:rPr lang="hu-HU" sz="2000">
                <a:latin typeface="Comic Sans MS" pitchFamily="66" charset="0"/>
              </a:rPr>
              <a:t>Az összes tarfolt számának és a rekombináns tarfoltok számának ismeretében az </a:t>
            </a:r>
            <a:r>
              <a:rPr lang="hu-HU" sz="2000" b="1" i="1">
                <a:latin typeface="Comic Sans MS" pitchFamily="66" charset="0"/>
              </a:rPr>
              <a:t>r</a:t>
            </a:r>
            <a:r>
              <a:rPr lang="hu-HU" sz="2000">
                <a:latin typeface="Comic Sans MS" pitchFamily="66" charset="0"/>
              </a:rPr>
              <a:t> és </a:t>
            </a:r>
            <a:r>
              <a:rPr lang="hu-HU" sz="2000" b="1" i="1">
                <a:latin typeface="Comic Sans MS" pitchFamily="66" charset="0"/>
              </a:rPr>
              <a:t>h</a:t>
            </a:r>
            <a:r>
              <a:rPr lang="hu-HU" sz="2000" i="1">
                <a:latin typeface="Comic Sans MS" pitchFamily="66" charset="0"/>
              </a:rPr>
              <a:t> </a:t>
            </a:r>
            <a:r>
              <a:rPr lang="hu-HU" sz="2000">
                <a:latin typeface="Comic Sans MS" pitchFamily="66" charset="0"/>
              </a:rPr>
              <a:t>lókuszok rekombinációs frekvenciája (RF) kiszámtható:</a:t>
            </a:r>
          </a:p>
          <a:p>
            <a:pPr algn="ctr">
              <a:spcBef>
                <a:spcPct val="50000"/>
              </a:spcBef>
            </a:pPr>
            <a:r>
              <a:rPr lang="hu-HU" sz="2000">
                <a:solidFill>
                  <a:srgbClr val="CC0000"/>
                </a:solidFill>
                <a:latin typeface="Comic Sans MS" pitchFamily="66" charset="0"/>
              </a:rPr>
              <a:t>RF = (</a:t>
            </a:r>
            <a:r>
              <a:rPr lang="hu-HU" sz="2000" i="1">
                <a:solidFill>
                  <a:srgbClr val="CC0000"/>
                </a:solidFill>
                <a:latin typeface="Comic Sans MS" pitchFamily="66" charset="0"/>
              </a:rPr>
              <a:t>h </a:t>
            </a:r>
            <a:r>
              <a:rPr lang="hu-HU" sz="2000" b="1" i="1" baseline="30000">
                <a:solidFill>
                  <a:srgbClr val="CC0000"/>
                </a:solidFill>
                <a:latin typeface="Comic Sans MS" pitchFamily="66" charset="0"/>
              </a:rPr>
              <a:t>+</a:t>
            </a:r>
            <a:r>
              <a:rPr lang="hu-HU" sz="2000" i="1">
                <a:solidFill>
                  <a:srgbClr val="CC0000"/>
                </a:solidFill>
                <a:latin typeface="Comic Sans MS" pitchFamily="66" charset="0"/>
              </a:rPr>
              <a:t> r </a:t>
            </a:r>
            <a:r>
              <a:rPr lang="hu-HU" sz="2000" b="1" i="1" baseline="30000">
                <a:solidFill>
                  <a:srgbClr val="CC0000"/>
                </a:solidFill>
                <a:latin typeface="Comic Sans MS" pitchFamily="66" charset="0"/>
              </a:rPr>
              <a:t>+</a:t>
            </a:r>
            <a:r>
              <a:rPr lang="hu-HU" sz="2000">
                <a:solidFill>
                  <a:srgbClr val="CC0000"/>
                </a:solidFill>
                <a:latin typeface="Comic Sans MS" pitchFamily="66" charset="0"/>
              </a:rPr>
              <a:t>) + (</a:t>
            </a:r>
            <a:r>
              <a:rPr lang="hu-HU" sz="2000" i="1">
                <a:solidFill>
                  <a:srgbClr val="CC0000"/>
                </a:solidFill>
                <a:latin typeface="Comic Sans MS" pitchFamily="66" charset="0"/>
              </a:rPr>
              <a:t>h </a:t>
            </a:r>
            <a:r>
              <a:rPr lang="hu-HU" sz="2000" b="1" i="1" baseline="30000">
                <a:solidFill>
                  <a:srgbClr val="CC0000"/>
                </a:solidFill>
                <a:latin typeface="Comic Sans MS" pitchFamily="66" charset="0"/>
              </a:rPr>
              <a:t>-</a:t>
            </a:r>
            <a:r>
              <a:rPr lang="hu-HU" sz="2000" i="1">
                <a:solidFill>
                  <a:srgbClr val="CC0000"/>
                </a:solidFill>
                <a:latin typeface="Comic Sans MS" pitchFamily="66" charset="0"/>
              </a:rPr>
              <a:t> r </a:t>
            </a:r>
            <a:r>
              <a:rPr lang="hu-HU" sz="2000" b="1" i="1" baseline="30000">
                <a:solidFill>
                  <a:srgbClr val="CC0000"/>
                </a:solidFill>
                <a:latin typeface="Comic Sans MS" pitchFamily="66" charset="0"/>
              </a:rPr>
              <a:t>-</a:t>
            </a:r>
            <a:r>
              <a:rPr lang="hu-HU" sz="2000">
                <a:solidFill>
                  <a:srgbClr val="CC0000"/>
                </a:solidFill>
                <a:latin typeface="Comic Sans MS" pitchFamily="66" charset="0"/>
              </a:rPr>
              <a:t>)/ összes tarfolt</a:t>
            </a:r>
          </a:p>
        </p:txBody>
      </p:sp>
      <p:sp>
        <p:nvSpPr>
          <p:cNvPr id="30723" name="Text Box 3"/>
          <p:cNvSpPr txBox="1">
            <a:spLocks noChangeArrowheads="1"/>
          </p:cNvSpPr>
          <p:nvPr/>
        </p:nvSpPr>
        <p:spPr bwMode="auto">
          <a:xfrm>
            <a:off x="533400" y="4724400"/>
            <a:ext cx="8077200" cy="701675"/>
          </a:xfrm>
          <a:prstGeom prst="rect">
            <a:avLst/>
          </a:prstGeom>
          <a:noFill/>
          <a:ln w="9525">
            <a:noFill/>
            <a:miter lim="800000"/>
            <a:headEnd/>
            <a:tailEnd/>
          </a:ln>
        </p:spPr>
        <p:txBody>
          <a:bodyPr>
            <a:spAutoFit/>
          </a:bodyPr>
          <a:lstStyle/>
          <a:p>
            <a:pPr algn="ctr">
              <a:spcBef>
                <a:spcPct val="50000"/>
              </a:spcBef>
            </a:pPr>
            <a:r>
              <a:rPr lang="hu-HU" sz="2000">
                <a:solidFill>
                  <a:srgbClr val="339966"/>
                </a:solidFill>
                <a:latin typeface="Comic Sans MS" pitchFamily="66" charset="0"/>
              </a:rPr>
              <a:t>A fágok genetikai térképe tehát kellő számú mutációs pont térképezésével elkészíthető</a:t>
            </a:r>
          </a:p>
        </p:txBody>
      </p:sp>
      <p:sp>
        <p:nvSpPr>
          <p:cNvPr id="30724" name="Text Box 4"/>
          <p:cNvSpPr txBox="1">
            <a:spLocks noChangeArrowheads="1"/>
          </p:cNvSpPr>
          <p:nvPr/>
        </p:nvSpPr>
        <p:spPr bwMode="auto">
          <a:xfrm>
            <a:off x="2555875" y="476250"/>
            <a:ext cx="3960813" cy="457200"/>
          </a:xfrm>
          <a:prstGeom prst="rect">
            <a:avLst/>
          </a:prstGeom>
          <a:noFill/>
          <a:ln w="9525">
            <a:noFill/>
            <a:miter lim="800000"/>
            <a:headEnd/>
            <a:tailEnd/>
          </a:ln>
        </p:spPr>
        <p:txBody>
          <a:bodyPr wrap="none">
            <a:spAutoFit/>
          </a:bodyPr>
          <a:lstStyle/>
          <a:p>
            <a:r>
              <a:rPr lang="hu-HU" sz="2400" b="1">
                <a:solidFill>
                  <a:srgbClr val="800000"/>
                </a:solidFill>
                <a:latin typeface="Comic Sans MS" pitchFamily="66" charset="0"/>
              </a:rPr>
              <a:t>Térképtávolság számítása</a:t>
            </a:r>
            <a:endParaRPr lang="en-GB" sz="2400" b="1">
              <a:solidFill>
                <a:srgbClr val="800000"/>
              </a:solidFill>
              <a:latin typeface="Comic Sans MS" pitchFamily="66"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914400" y="1295400"/>
            <a:ext cx="7162800" cy="1311275"/>
          </a:xfrm>
          <a:prstGeom prst="rect">
            <a:avLst/>
          </a:prstGeom>
          <a:noFill/>
          <a:ln w="9525">
            <a:noFill/>
            <a:miter lim="800000"/>
            <a:headEnd/>
            <a:tailEnd/>
          </a:ln>
        </p:spPr>
        <p:txBody>
          <a:bodyPr>
            <a:spAutoFit/>
          </a:bodyPr>
          <a:lstStyle/>
          <a:p>
            <a:pPr>
              <a:spcBef>
                <a:spcPct val="50000"/>
              </a:spcBef>
            </a:pPr>
            <a:r>
              <a:rPr lang="hu-HU" sz="2000">
                <a:latin typeface="Comic Sans MS" pitchFamily="66" charset="0"/>
              </a:rPr>
              <a:t>Hersheynek több, független (nem allélikus) r fenotípust mutató fág állt rendelkezésére. Ezekből hárommal elvégezte a fenti térképezést. Mindhárom esetben más adatokat kapott:</a:t>
            </a:r>
          </a:p>
        </p:txBody>
      </p:sp>
      <p:graphicFrame>
        <p:nvGraphicFramePr>
          <p:cNvPr id="98307" name="Group 3"/>
          <p:cNvGraphicFramePr>
            <a:graphicFrameLocks noGrp="1"/>
          </p:cNvGraphicFramePr>
          <p:nvPr/>
        </p:nvGraphicFramePr>
        <p:xfrm>
          <a:off x="1447800" y="2743200"/>
          <a:ext cx="6096000" cy="3261360"/>
        </p:xfrm>
        <a:graphic>
          <a:graphicData uri="http://schemas.openxmlformats.org/drawingml/2006/table">
            <a:tbl>
              <a:tblPr/>
              <a:tblGrid>
                <a:gridCol w="16002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tblGrid>
              <a:tr h="355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a:txBody>
                  <a:tcPr horzOverflow="overflow">
                    <a:lnL cap="flat">
                      <a:noFill/>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1600" b="1" i="0" u="none" strike="noStrike" cap="none" normalizeH="0" baseline="0">
                          <a:ln>
                            <a:noFill/>
                          </a:ln>
                          <a:solidFill>
                            <a:schemeClr val="tx1"/>
                          </a:solidFill>
                          <a:effectLst/>
                          <a:latin typeface="Comic Sans MS" pitchFamily="66" charset="0"/>
                        </a:rPr>
                        <a:t>az egyes genotípusok százalékban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hu-HU"/>
                    </a:p>
                  </a:txBody>
                  <a:tcP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10000"/>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sz="1600" b="1" i="0" u="none" strike="noStrike" cap="none" normalizeH="0" baseline="0">
                          <a:ln>
                            <a:noFill/>
                          </a:ln>
                          <a:solidFill>
                            <a:schemeClr val="tx1"/>
                          </a:solidFill>
                          <a:effectLst/>
                          <a:latin typeface="Comic Sans MS" pitchFamily="66" charset="0"/>
                        </a:rPr>
                        <a:t>keresztezés</a:t>
                      </a:r>
                    </a:p>
                  </a:txBody>
                  <a:tcPr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1800" b="0" i="1" u="none" strike="noStrike" cap="none" normalizeH="0" baseline="0">
                          <a:ln>
                            <a:noFill/>
                          </a:ln>
                          <a:solidFill>
                            <a:srgbClr val="FF0000"/>
                          </a:solidFill>
                          <a:effectLst/>
                          <a:latin typeface="Arial" charset="0"/>
                        </a:rPr>
                        <a:t>r </a:t>
                      </a:r>
                      <a:r>
                        <a:rPr kumimoji="0" lang="hu-HU" sz="1800" b="1" i="1" u="none" strike="noStrike" cap="none" normalizeH="0" baseline="30000">
                          <a:ln>
                            <a:noFill/>
                          </a:ln>
                          <a:solidFill>
                            <a:srgbClr val="FF0000"/>
                          </a:solidFill>
                          <a:effectLst/>
                          <a:latin typeface="Arial" charset="0"/>
                        </a:rPr>
                        <a:t>-</a:t>
                      </a:r>
                      <a:r>
                        <a:rPr kumimoji="0" lang="hu-HU" sz="1800" b="0" i="1" u="none" strike="noStrike" cap="none" normalizeH="0" baseline="0">
                          <a:ln>
                            <a:noFill/>
                          </a:ln>
                          <a:solidFill>
                            <a:srgbClr val="FF0000"/>
                          </a:solidFill>
                          <a:effectLst/>
                          <a:latin typeface="Arial" charset="0"/>
                        </a:rPr>
                        <a:t>h </a:t>
                      </a:r>
                      <a:r>
                        <a:rPr kumimoji="0" lang="hu-HU" sz="1800" b="1" i="1" u="none" strike="noStrike" cap="none" normalizeH="0" baseline="30000">
                          <a:ln>
                            <a:noFill/>
                          </a:ln>
                          <a:solidFill>
                            <a:srgbClr val="FF0000"/>
                          </a:solidFill>
                          <a:effectLst/>
                          <a:latin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1800" b="0" i="1" u="none" strike="noStrike" cap="none" normalizeH="0" baseline="0">
                          <a:ln>
                            <a:noFill/>
                          </a:ln>
                          <a:solidFill>
                            <a:srgbClr val="FF0000"/>
                          </a:solidFill>
                          <a:effectLst/>
                          <a:latin typeface="Arial" charset="0"/>
                        </a:rPr>
                        <a:t>r </a:t>
                      </a:r>
                      <a:r>
                        <a:rPr kumimoji="0" lang="hu-HU" sz="1800" b="1" i="1" u="none" strike="noStrike" cap="none" normalizeH="0" baseline="30000">
                          <a:ln>
                            <a:noFill/>
                          </a:ln>
                          <a:solidFill>
                            <a:srgbClr val="FF0000"/>
                          </a:solidFill>
                          <a:effectLst/>
                          <a:latin typeface="Arial" charset="0"/>
                        </a:rPr>
                        <a:t>+</a:t>
                      </a:r>
                      <a:r>
                        <a:rPr kumimoji="0" lang="hu-HU" sz="1800" b="0" i="1" u="none" strike="noStrike" cap="none" normalizeH="0" baseline="0">
                          <a:ln>
                            <a:noFill/>
                          </a:ln>
                          <a:solidFill>
                            <a:srgbClr val="FF0000"/>
                          </a:solidFill>
                          <a:effectLst/>
                          <a:latin typeface="Arial" charset="0"/>
                        </a:rPr>
                        <a:t> h </a:t>
                      </a:r>
                      <a:r>
                        <a:rPr kumimoji="0" lang="hu-HU" sz="1800" b="1" i="1" u="none" strike="noStrike" cap="none" normalizeH="0" baseline="30000">
                          <a:ln>
                            <a:noFill/>
                          </a:ln>
                          <a:solidFill>
                            <a:srgbClr val="FF0000"/>
                          </a:solidFill>
                          <a:effectLst/>
                          <a:latin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1800" b="0" i="1" u="none" strike="noStrike" cap="none" normalizeH="0" baseline="0">
                          <a:ln>
                            <a:noFill/>
                          </a:ln>
                          <a:solidFill>
                            <a:srgbClr val="0000CC"/>
                          </a:solidFill>
                          <a:effectLst/>
                          <a:latin typeface="Arial" charset="0"/>
                        </a:rPr>
                        <a:t>r </a:t>
                      </a:r>
                      <a:r>
                        <a:rPr kumimoji="0" lang="hu-HU" sz="1800" b="1" i="1" u="none" strike="noStrike" cap="none" normalizeH="0" baseline="30000">
                          <a:ln>
                            <a:noFill/>
                          </a:ln>
                          <a:solidFill>
                            <a:srgbClr val="0000CC"/>
                          </a:solidFill>
                          <a:effectLst/>
                          <a:latin typeface="Arial" charset="0"/>
                        </a:rPr>
                        <a:t>+</a:t>
                      </a:r>
                      <a:r>
                        <a:rPr kumimoji="0" lang="hu-HU" sz="1800" b="0" i="1" u="none" strike="noStrike" cap="none" normalizeH="0" baseline="0">
                          <a:ln>
                            <a:noFill/>
                          </a:ln>
                          <a:solidFill>
                            <a:srgbClr val="0000CC"/>
                          </a:solidFill>
                          <a:effectLst/>
                          <a:latin typeface="Arial" charset="0"/>
                        </a:rPr>
                        <a:t> h </a:t>
                      </a:r>
                      <a:r>
                        <a:rPr kumimoji="0" lang="hu-HU" sz="1800" b="1" i="1" u="none" strike="noStrike" cap="none" normalizeH="0" baseline="30000">
                          <a:ln>
                            <a:noFill/>
                          </a:ln>
                          <a:solidFill>
                            <a:srgbClr val="0000CC"/>
                          </a:solidFill>
                          <a:effectLst/>
                          <a:latin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1800" b="0" i="1" u="none" strike="noStrike" cap="none" normalizeH="0" baseline="0">
                          <a:ln>
                            <a:noFill/>
                          </a:ln>
                          <a:solidFill>
                            <a:srgbClr val="0000CC"/>
                          </a:solidFill>
                          <a:effectLst/>
                          <a:latin typeface="Arial" charset="0"/>
                        </a:rPr>
                        <a:t>r </a:t>
                      </a:r>
                      <a:r>
                        <a:rPr kumimoji="0" lang="hu-HU" sz="1800" b="1" i="1" u="none" strike="noStrike" cap="none" normalizeH="0" baseline="30000">
                          <a:ln>
                            <a:noFill/>
                          </a:ln>
                          <a:solidFill>
                            <a:srgbClr val="0000CC"/>
                          </a:solidFill>
                          <a:effectLst/>
                          <a:latin typeface="Arial" charset="0"/>
                        </a:rPr>
                        <a:t>-</a:t>
                      </a:r>
                      <a:r>
                        <a:rPr kumimoji="0" lang="hu-HU" sz="1800" b="0" i="1" u="none" strike="noStrike" cap="none" normalizeH="0" baseline="0">
                          <a:ln>
                            <a:noFill/>
                          </a:ln>
                          <a:solidFill>
                            <a:srgbClr val="0000CC"/>
                          </a:solidFill>
                          <a:effectLst/>
                          <a:latin typeface="Arial" charset="0"/>
                        </a:rPr>
                        <a:t> h </a:t>
                      </a:r>
                      <a:r>
                        <a:rPr kumimoji="0" lang="hu-HU" sz="1800" b="1" i="1" u="none" strike="noStrike" cap="none" normalizeH="0" baseline="30000">
                          <a:ln>
                            <a:noFill/>
                          </a:ln>
                          <a:solidFill>
                            <a:srgbClr val="0000CC"/>
                          </a:solidFill>
                          <a:effectLst/>
                          <a:latin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sz="1800" b="0" i="1" u="none" strike="noStrike" cap="none" normalizeH="0" baseline="0">
                          <a:ln>
                            <a:noFill/>
                          </a:ln>
                          <a:solidFill>
                            <a:schemeClr val="tx1"/>
                          </a:solidFill>
                          <a:effectLst/>
                          <a:latin typeface="Arial" charset="0"/>
                        </a:rPr>
                        <a:t>r</a:t>
                      </a:r>
                      <a:r>
                        <a:rPr kumimoji="0" lang="hu-HU" sz="1800" b="0" i="1" u="none" strike="noStrike" cap="none" normalizeH="0" baseline="-25000">
                          <a:ln>
                            <a:noFill/>
                          </a:ln>
                          <a:solidFill>
                            <a:schemeClr val="tx1"/>
                          </a:solidFill>
                          <a:effectLst/>
                          <a:latin typeface="Arial" charset="0"/>
                        </a:rPr>
                        <a:t>a</a:t>
                      </a:r>
                      <a:r>
                        <a:rPr kumimoji="0" lang="hu-HU" sz="1800" b="0" i="1" u="none" strike="noStrike" cap="none" normalizeH="0" baseline="30000">
                          <a:ln>
                            <a:noFill/>
                          </a:ln>
                          <a:solidFill>
                            <a:schemeClr val="tx1"/>
                          </a:solidFill>
                          <a:effectLst/>
                          <a:latin typeface="Arial" charset="0"/>
                        </a:rPr>
                        <a:t>-</a:t>
                      </a:r>
                      <a:r>
                        <a:rPr kumimoji="0" lang="hu-HU" sz="1800" b="0" i="1" u="none" strike="noStrike" cap="none" normalizeH="0" baseline="0">
                          <a:ln>
                            <a:noFill/>
                          </a:ln>
                          <a:solidFill>
                            <a:schemeClr val="tx1"/>
                          </a:solidFill>
                          <a:effectLst/>
                          <a:latin typeface="Arial" charset="0"/>
                        </a:rPr>
                        <a:t>h</a:t>
                      </a:r>
                      <a:r>
                        <a:rPr kumimoji="0" lang="hu-HU" sz="1800" b="0" i="1" u="none" strike="noStrike" cap="none" normalizeH="0" baseline="30000">
                          <a:ln>
                            <a:noFill/>
                          </a:ln>
                          <a:solidFill>
                            <a:schemeClr val="tx1"/>
                          </a:solidFill>
                          <a:effectLst/>
                          <a:latin typeface="Arial" charset="0"/>
                        </a:rPr>
                        <a:t>+ </a:t>
                      </a:r>
                      <a:r>
                        <a:rPr kumimoji="0" lang="hu-HU" sz="1800" b="0" i="0" u="none" strike="noStrike" cap="none" normalizeH="0" baseline="0">
                          <a:ln>
                            <a:noFill/>
                          </a:ln>
                          <a:solidFill>
                            <a:schemeClr val="tx1"/>
                          </a:solidFill>
                          <a:effectLst/>
                          <a:latin typeface="Arial" charset="0"/>
                        </a:rPr>
                        <a:t>X </a:t>
                      </a:r>
                      <a:r>
                        <a:rPr kumimoji="0" lang="hu-HU" sz="1800" b="0" i="1" u="none" strike="noStrike" cap="none" normalizeH="0" baseline="0">
                          <a:ln>
                            <a:noFill/>
                          </a:ln>
                          <a:solidFill>
                            <a:schemeClr val="tx1"/>
                          </a:solidFill>
                          <a:effectLst/>
                          <a:latin typeface="Arial" charset="0"/>
                        </a:rPr>
                        <a:t>r</a:t>
                      </a:r>
                      <a:r>
                        <a:rPr kumimoji="0" lang="hu-HU" sz="1800" b="0" i="1" u="none" strike="noStrike" cap="none" normalizeH="0" baseline="-25000">
                          <a:ln>
                            <a:noFill/>
                          </a:ln>
                          <a:solidFill>
                            <a:schemeClr val="tx1"/>
                          </a:solidFill>
                          <a:effectLst/>
                          <a:latin typeface="Arial" charset="0"/>
                        </a:rPr>
                        <a:t>a</a:t>
                      </a:r>
                      <a:r>
                        <a:rPr kumimoji="0" lang="hu-HU" sz="1800" b="0" i="1" u="none" strike="noStrike" cap="none" normalizeH="0" baseline="30000">
                          <a:ln>
                            <a:noFill/>
                          </a:ln>
                          <a:solidFill>
                            <a:schemeClr val="tx1"/>
                          </a:solidFill>
                          <a:effectLst/>
                          <a:latin typeface="Arial" charset="0"/>
                        </a:rPr>
                        <a:t>+</a:t>
                      </a:r>
                      <a:r>
                        <a:rPr kumimoji="0" lang="hu-HU" sz="1800" b="0" i="1" u="none" strike="noStrike" cap="none" normalizeH="0" baseline="0">
                          <a:ln>
                            <a:noFill/>
                          </a:ln>
                          <a:solidFill>
                            <a:schemeClr val="tx1"/>
                          </a:solidFill>
                          <a:effectLst/>
                          <a:latin typeface="Arial" charset="0"/>
                        </a:rPr>
                        <a:t> h</a:t>
                      </a:r>
                      <a:r>
                        <a:rPr kumimoji="0" lang="hu-HU" sz="1800" b="0" i="1" u="none" strike="noStrike" cap="none" normalizeH="0" baseline="30000">
                          <a:ln>
                            <a:noFill/>
                          </a:ln>
                          <a:solidFill>
                            <a:schemeClr val="tx1"/>
                          </a:solidFill>
                          <a:effectLst/>
                          <a:latin typeface="Arial" charset="0"/>
                        </a:rPr>
                        <a:t>-</a:t>
                      </a:r>
                    </a:p>
                  </a:txBody>
                  <a:tcPr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1800" b="0" i="0" u="none" strike="noStrike" cap="none" normalizeH="0" baseline="0">
                          <a:ln>
                            <a:noFill/>
                          </a:ln>
                          <a:solidFill>
                            <a:schemeClr val="tx1"/>
                          </a:solidFill>
                          <a:effectLst/>
                          <a:latin typeface="Arial" charset="0"/>
                        </a:rPr>
                        <a:t>34,0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1800" b="0" i="0" u="none" strike="noStrike" cap="none" normalizeH="0" baseline="0">
                          <a:ln>
                            <a:noFill/>
                          </a:ln>
                          <a:solidFill>
                            <a:schemeClr val="tx1"/>
                          </a:solidFill>
                          <a:effectLst/>
                          <a:latin typeface="Arial" charset="0"/>
                        </a:rPr>
                        <a:t>42,0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1800" b="0" i="0" u="none" strike="noStrike" cap="none" normalizeH="0" baseline="0">
                          <a:ln>
                            <a:noFill/>
                          </a:ln>
                          <a:solidFill>
                            <a:schemeClr val="tx1"/>
                          </a:solidFill>
                          <a:effectLst/>
                          <a:latin typeface="Arial" charset="0"/>
                        </a:rPr>
                        <a:t>12,0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1800" b="0" i="0" u="none" strike="noStrike" cap="none" normalizeH="0" baseline="0">
                          <a:ln>
                            <a:noFill/>
                          </a:ln>
                          <a:solidFill>
                            <a:schemeClr val="tx1"/>
                          </a:solidFill>
                          <a:effectLst/>
                          <a:latin typeface="Arial" charset="0"/>
                        </a:rPr>
                        <a:t>12,0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sz="1800" b="0" i="1" u="none" strike="noStrike" cap="none" normalizeH="0" baseline="0">
                          <a:ln>
                            <a:noFill/>
                          </a:ln>
                          <a:solidFill>
                            <a:schemeClr val="tx1"/>
                          </a:solidFill>
                          <a:effectLst/>
                          <a:latin typeface="Arial" charset="0"/>
                        </a:rPr>
                        <a:t>r</a:t>
                      </a:r>
                      <a:r>
                        <a:rPr kumimoji="0" lang="hu-HU" sz="1800" b="0" i="1" u="none" strike="noStrike" cap="none" normalizeH="0" baseline="-25000">
                          <a:ln>
                            <a:noFill/>
                          </a:ln>
                          <a:solidFill>
                            <a:schemeClr val="tx1"/>
                          </a:solidFill>
                          <a:effectLst/>
                          <a:latin typeface="Arial" charset="0"/>
                        </a:rPr>
                        <a:t>b</a:t>
                      </a:r>
                      <a:r>
                        <a:rPr kumimoji="0" lang="hu-HU" sz="1800" b="0" i="1" u="none" strike="noStrike" cap="none" normalizeH="0" baseline="30000">
                          <a:ln>
                            <a:noFill/>
                          </a:ln>
                          <a:solidFill>
                            <a:schemeClr val="tx1"/>
                          </a:solidFill>
                          <a:effectLst/>
                          <a:latin typeface="Arial" charset="0"/>
                        </a:rPr>
                        <a:t>-</a:t>
                      </a:r>
                      <a:r>
                        <a:rPr kumimoji="0" lang="hu-HU" sz="1800" b="0" i="1" u="none" strike="noStrike" cap="none" normalizeH="0" baseline="0">
                          <a:ln>
                            <a:noFill/>
                          </a:ln>
                          <a:solidFill>
                            <a:schemeClr val="tx1"/>
                          </a:solidFill>
                          <a:effectLst/>
                          <a:latin typeface="Arial" charset="0"/>
                        </a:rPr>
                        <a:t>h</a:t>
                      </a:r>
                      <a:r>
                        <a:rPr kumimoji="0" lang="hu-HU" sz="1800" b="0" i="1" u="none" strike="noStrike" cap="none" normalizeH="0" baseline="30000">
                          <a:ln>
                            <a:noFill/>
                          </a:ln>
                          <a:solidFill>
                            <a:schemeClr val="tx1"/>
                          </a:solidFill>
                          <a:effectLst/>
                          <a:latin typeface="Arial" charset="0"/>
                        </a:rPr>
                        <a:t>+ </a:t>
                      </a:r>
                      <a:r>
                        <a:rPr kumimoji="0" lang="hu-HU" sz="1800" b="0" i="0" u="none" strike="noStrike" cap="none" normalizeH="0" baseline="0">
                          <a:ln>
                            <a:noFill/>
                          </a:ln>
                          <a:solidFill>
                            <a:schemeClr val="tx1"/>
                          </a:solidFill>
                          <a:effectLst/>
                          <a:latin typeface="Arial" charset="0"/>
                        </a:rPr>
                        <a:t>X </a:t>
                      </a:r>
                      <a:r>
                        <a:rPr kumimoji="0" lang="hu-HU" sz="1800" b="0" i="1" u="none" strike="noStrike" cap="none" normalizeH="0" baseline="0">
                          <a:ln>
                            <a:noFill/>
                          </a:ln>
                          <a:solidFill>
                            <a:schemeClr val="tx1"/>
                          </a:solidFill>
                          <a:effectLst/>
                          <a:latin typeface="Arial" charset="0"/>
                        </a:rPr>
                        <a:t>r</a:t>
                      </a:r>
                      <a:r>
                        <a:rPr kumimoji="0" lang="hu-HU" sz="1800" b="0" i="1" u="none" strike="noStrike" cap="none" normalizeH="0" baseline="-25000">
                          <a:ln>
                            <a:noFill/>
                          </a:ln>
                          <a:solidFill>
                            <a:schemeClr val="tx1"/>
                          </a:solidFill>
                          <a:effectLst/>
                          <a:latin typeface="Arial" charset="0"/>
                        </a:rPr>
                        <a:t>b</a:t>
                      </a:r>
                      <a:r>
                        <a:rPr kumimoji="0" lang="hu-HU" sz="1800" b="0" i="1" u="none" strike="noStrike" cap="none" normalizeH="0" baseline="30000">
                          <a:ln>
                            <a:noFill/>
                          </a:ln>
                          <a:solidFill>
                            <a:schemeClr val="tx1"/>
                          </a:solidFill>
                          <a:effectLst/>
                          <a:latin typeface="Arial" charset="0"/>
                        </a:rPr>
                        <a:t>+</a:t>
                      </a:r>
                      <a:r>
                        <a:rPr kumimoji="0" lang="hu-HU" sz="1800" b="0" i="1" u="none" strike="noStrike" cap="none" normalizeH="0" baseline="0">
                          <a:ln>
                            <a:noFill/>
                          </a:ln>
                          <a:solidFill>
                            <a:schemeClr val="tx1"/>
                          </a:solidFill>
                          <a:effectLst/>
                          <a:latin typeface="Arial" charset="0"/>
                        </a:rPr>
                        <a:t> h</a:t>
                      </a:r>
                      <a:r>
                        <a:rPr kumimoji="0" lang="hu-HU" sz="1800" b="0" i="1" u="none" strike="noStrike" cap="none" normalizeH="0" baseline="30000">
                          <a:ln>
                            <a:noFill/>
                          </a:ln>
                          <a:solidFill>
                            <a:schemeClr val="tx1"/>
                          </a:solidFill>
                          <a:effectLst/>
                          <a:latin typeface="Arial" charset="0"/>
                        </a:rPr>
                        <a:t>-</a:t>
                      </a:r>
                    </a:p>
                  </a:txBody>
                  <a:tcPr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1800" b="0" i="0" u="none" strike="noStrike" cap="none" normalizeH="0" baseline="0">
                          <a:ln>
                            <a:noFill/>
                          </a:ln>
                          <a:solidFill>
                            <a:schemeClr val="tx1"/>
                          </a:solidFill>
                          <a:effectLst/>
                          <a:latin typeface="Arial" charset="0"/>
                        </a:rPr>
                        <a:t>32,0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1800" b="0" i="0" u="none" strike="noStrike" cap="none" normalizeH="0" baseline="0">
                          <a:ln>
                            <a:noFill/>
                          </a:ln>
                          <a:solidFill>
                            <a:schemeClr val="tx1"/>
                          </a:solidFill>
                          <a:effectLst/>
                          <a:latin typeface="Arial" charset="0"/>
                        </a:rPr>
                        <a:t>56,0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1800" b="0" i="0" u="none" strike="noStrike" cap="none" normalizeH="0" baseline="0">
                          <a:ln>
                            <a:noFill/>
                          </a:ln>
                          <a:solidFill>
                            <a:schemeClr val="tx1"/>
                          </a:solidFill>
                          <a:effectLst/>
                          <a:latin typeface="Arial" charset="0"/>
                        </a:rPr>
                        <a:t>5,9</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1800" b="0" i="0" u="none" strike="noStrike" cap="none" normalizeH="0" baseline="0">
                          <a:ln>
                            <a:noFill/>
                          </a:ln>
                          <a:solidFill>
                            <a:schemeClr val="tx1"/>
                          </a:solidFill>
                          <a:effectLst/>
                          <a:latin typeface="Arial" charset="0"/>
                        </a:rPr>
                        <a:t>6,4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sz="1800" b="0" i="1" u="none" strike="noStrike" cap="none" normalizeH="0" baseline="0">
                          <a:ln>
                            <a:noFill/>
                          </a:ln>
                          <a:solidFill>
                            <a:schemeClr val="tx1"/>
                          </a:solidFill>
                          <a:effectLst/>
                          <a:latin typeface="Arial" charset="0"/>
                        </a:rPr>
                        <a:t>r</a:t>
                      </a:r>
                      <a:r>
                        <a:rPr kumimoji="0" lang="hu-HU" sz="1800" b="0" i="1" u="none" strike="noStrike" cap="none" normalizeH="0" baseline="-25000">
                          <a:ln>
                            <a:noFill/>
                          </a:ln>
                          <a:solidFill>
                            <a:schemeClr val="tx1"/>
                          </a:solidFill>
                          <a:effectLst/>
                          <a:latin typeface="Arial" charset="0"/>
                        </a:rPr>
                        <a:t>c</a:t>
                      </a:r>
                      <a:r>
                        <a:rPr kumimoji="0" lang="hu-HU" sz="1800" b="0" i="1" u="none" strike="noStrike" cap="none" normalizeH="0" baseline="30000">
                          <a:ln>
                            <a:noFill/>
                          </a:ln>
                          <a:solidFill>
                            <a:schemeClr val="tx1"/>
                          </a:solidFill>
                          <a:effectLst/>
                          <a:latin typeface="Arial" charset="0"/>
                        </a:rPr>
                        <a:t>-</a:t>
                      </a:r>
                      <a:r>
                        <a:rPr kumimoji="0" lang="hu-HU" sz="1800" b="0" i="1" u="none" strike="noStrike" cap="none" normalizeH="0" baseline="0">
                          <a:ln>
                            <a:noFill/>
                          </a:ln>
                          <a:solidFill>
                            <a:schemeClr val="tx1"/>
                          </a:solidFill>
                          <a:effectLst/>
                          <a:latin typeface="Arial" charset="0"/>
                        </a:rPr>
                        <a:t>h</a:t>
                      </a:r>
                      <a:r>
                        <a:rPr kumimoji="0" lang="hu-HU" sz="1800" b="0" i="1" u="none" strike="noStrike" cap="none" normalizeH="0" baseline="30000">
                          <a:ln>
                            <a:noFill/>
                          </a:ln>
                          <a:solidFill>
                            <a:schemeClr val="tx1"/>
                          </a:solidFill>
                          <a:effectLst/>
                          <a:latin typeface="Arial" charset="0"/>
                        </a:rPr>
                        <a:t>+ </a:t>
                      </a:r>
                      <a:r>
                        <a:rPr kumimoji="0" lang="hu-HU" sz="1800" b="0" i="0" u="none" strike="noStrike" cap="none" normalizeH="0" baseline="0">
                          <a:ln>
                            <a:noFill/>
                          </a:ln>
                          <a:solidFill>
                            <a:schemeClr val="tx1"/>
                          </a:solidFill>
                          <a:effectLst/>
                          <a:latin typeface="Arial" charset="0"/>
                        </a:rPr>
                        <a:t>X </a:t>
                      </a:r>
                      <a:r>
                        <a:rPr kumimoji="0" lang="hu-HU" sz="1800" b="0" i="1" u="none" strike="noStrike" cap="none" normalizeH="0" baseline="0">
                          <a:ln>
                            <a:noFill/>
                          </a:ln>
                          <a:solidFill>
                            <a:schemeClr val="tx1"/>
                          </a:solidFill>
                          <a:effectLst/>
                          <a:latin typeface="Arial" charset="0"/>
                        </a:rPr>
                        <a:t>r</a:t>
                      </a:r>
                      <a:r>
                        <a:rPr kumimoji="0" lang="hu-HU" sz="1800" b="0" i="1" u="none" strike="noStrike" cap="none" normalizeH="0" baseline="-25000">
                          <a:ln>
                            <a:noFill/>
                          </a:ln>
                          <a:solidFill>
                            <a:schemeClr val="tx1"/>
                          </a:solidFill>
                          <a:effectLst/>
                          <a:latin typeface="Arial" charset="0"/>
                        </a:rPr>
                        <a:t>c</a:t>
                      </a:r>
                      <a:r>
                        <a:rPr kumimoji="0" lang="hu-HU" sz="1800" b="0" i="1" u="none" strike="noStrike" cap="none" normalizeH="0" baseline="30000">
                          <a:ln>
                            <a:noFill/>
                          </a:ln>
                          <a:solidFill>
                            <a:schemeClr val="tx1"/>
                          </a:solidFill>
                          <a:effectLst/>
                          <a:latin typeface="Arial" charset="0"/>
                        </a:rPr>
                        <a:t>+</a:t>
                      </a:r>
                      <a:r>
                        <a:rPr kumimoji="0" lang="hu-HU" sz="1800" b="0" i="1" u="none" strike="noStrike" cap="none" normalizeH="0" baseline="0">
                          <a:ln>
                            <a:noFill/>
                          </a:ln>
                          <a:solidFill>
                            <a:schemeClr val="tx1"/>
                          </a:solidFill>
                          <a:effectLst/>
                          <a:latin typeface="Arial" charset="0"/>
                        </a:rPr>
                        <a:t> h</a:t>
                      </a:r>
                      <a:r>
                        <a:rPr kumimoji="0" lang="hu-HU" sz="1800" b="0" i="1" u="none" strike="noStrike" cap="none" normalizeH="0" baseline="30000">
                          <a:ln>
                            <a:noFill/>
                          </a:ln>
                          <a:solidFill>
                            <a:schemeClr val="tx1"/>
                          </a:solidFill>
                          <a:effectLst/>
                          <a:latin typeface="Arial" charset="0"/>
                        </a:rPr>
                        <a:t>-</a:t>
                      </a:r>
                    </a:p>
                  </a:txBody>
                  <a:tcPr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1800" b="0" i="0" u="none" strike="noStrike" cap="none" normalizeH="0" baseline="0">
                          <a:ln>
                            <a:noFill/>
                          </a:ln>
                          <a:solidFill>
                            <a:schemeClr val="tx1"/>
                          </a:solidFill>
                          <a:effectLst/>
                          <a:latin typeface="Arial" charset="0"/>
                        </a:rPr>
                        <a:t>39,0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1800" b="0" i="0" u="none" strike="noStrike" cap="none" normalizeH="0" baseline="0">
                          <a:ln>
                            <a:noFill/>
                          </a:ln>
                          <a:solidFill>
                            <a:schemeClr val="tx1"/>
                          </a:solidFill>
                          <a:effectLst/>
                          <a:latin typeface="Arial" charset="0"/>
                        </a:rPr>
                        <a:t>59,0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1800" b="0" i="0" u="none" strike="noStrike" cap="none" normalizeH="0" baseline="0">
                          <a:ln>
                            <a:noFill/>
                          </a:ln>
                          <a:solidFill>
                            <a:schemeClr val="tx1"/>
                          </a:solidFill>
                          <a:effectLst/>
                          <a:latin typeface="Arial" charset="0"/>
                        </a:rPr>
                        <a:t>0,7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1800" b="0" i="0" u="none" strike="noStrike" cap="none" normalizeH="0" baseline="0">
                          <a:ln>
                            <a:noFill/>
                          </a:ln>
                          <a:solidFill>
                            <a:schemeClr val="tx1"/>
                          </a:solidFill>
                          <a:effectLst/>
                          <a:latin typeface="Arial" charset="0"/>
                        </a:rPr>
                        <a:t>0,9</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1781" name="Text Box 43"/>
          <p:cNvSpPr txBox="1">
            <a:spLocks noChangeArrowheads="1"/>
          </p:cNvSpPr>
          <p:nvPr/>
        </p:nvSpPr>
        <p:spPr bwMode="auto">
          <a:xfrm>
            <a:off x="1371600" y="381000"/>
            <a:ext cx="6413500" cy="457200"/>
          </a:xfrm>
          <a:prstGeom prst="rect">
            <a:avLst/>
          </a:prstGeom>
          <a:noFill/>
          <a:ln w="9525">
            <a:noFill/>
            <a:miter lim="800000"/>
            <a:headEnd/>
            <a:tailEnd/>
          </a:ln>
        </p:spPr>
        <p:txBody>
          <a:bodyPr wrap="none">
            <a:spAutoFit/>
          </a:bodyPr>
          <a:lstStyle/>
          <a:p>
            <a:r>
              <a:rPr lang="hu-HU" sz="2400" b="1">
                <a:solidFill>
                  <a:srgbClr val="800000"/>
                </a:solidFill>
                <a:latin typeface="Comic Sans MS" pitchFamily="66" charset="0"/>
              </a:rPr>
              <a:t>A T2 fágnak több független </a:t>
            </a:r>
            <a:r>
              <a:rPr lang="hu-HU" sz="2400" b="1" i="1">
                <a:solidFill>
                  <a:srgbClr val="800000"/>
                </a:solidFill>
                <a:latin typeface="Comic Sans MS" pitchFamily="66" charset="0"/>
              </a:rPr>
              <a:t>r</a:t>
            </a:r>
            <a:r>
              <a:rPr lang="hu-HU" sz="2400" b="1">
                <a:solidFill>
                  <a:srgbClr val="800000"/>
                </a:solidFill>
                <a:latin typeface="Comic Sans MS" pitchFamily="66" charset="0"/>
              </a:rPr>
              <a:t> lókusza van</a:t>
            </a:r>
            <a:endParaRPr lang="en-GB" sz="2400" b="1">
              <a:solidFill>
                <a:srgbClr val="800000"/>
              </a:solidFill>
              <a:latin typeface="Comic Sans MS" pitchFamily="66" charset="0"/>
            </a:endParaRPr>
          </a:p>
        </p:txBody>
      </p:sp>
      <p:sp>
        <p:nvSpPr>
          <p:cNvPr id="31782" name="Rectangle 44"/>
          <p:cNvSpPr>
            <a:spLocks noChangeArrowheads="1"/>
          </p:cNvSpPr>
          <p:nvPr/>
        </p:nvSpPr>
        <p:spPr bwMode="auto">
          <a:xfrm>
            <a:off x="1295400" y="2667000"/>
            <a:ext cx="1828800" cy="152400"/>
          </a:xfrm>
          <a:prstGeom prst="rect">
            <a:avLst/>
          </a:prstGeom>
          <a:solidFill>
            <a:schemeClr val="bg1"/>
          </a:solidFill>
          <a:ln w="9525">
            <a:noFill/>
            <a:miter lim="800000"/>
            <a:headEnd/>
            <a:tailEnd/>
          </a:ln>
        </p:spPr>
        <p:txBody>
          <a:bodyPr wrap="none" anchor="ctr"/>
          <a:lstStyle/>
          <a:p>
            <a:endParaRPr lang="hu-HU"/>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784225" y="4005263"/>
            <a:ext cx="8108950" cy="701675"/>
          </a:xfrm>
          <a:prstGeom prst="rect">
            <a:avLst/>
          </a:prstGeom>
          <a:noFill/>
          <a:ln w="9525">
            <a:noFill/>
            <a:miter lim="800000"/>
            <a:headEnd/>
            <a:tailEnd/>
          </a:ln>
        </p:spPr>
        <p:txBody>
          <a:bodyPr>
            <a:spAutoFit/>
          </a:bodyPr>
          <a:lstStyle/>
          <a:p>
            <a:pPr algn="ctr">
              <a:spcBef>
                <a:spcPct val="50000"/>
              </a:spcBef>
            </a:pPr>
            <a:r>
              <a:rPr lang="hu-HU" sz="2000">
                <a:latin typeface="Comic Sans MS" pitchFamily="66" charset="0"/>
              </a:rPr>
              <a:t>A számított RF adatokból a fenti genetikai térkép	 szerkeszthető</a:t>
            </a:r>
          </a:p>
        </p:txBody>
      </p:sp>
      <p:sp>
        <p:nvSpPr>
          <p:cNvPr id="32771" name="Text Box 3"/>
          <p:cNvSpPr txBox="1">
            <a:spLocks noChangeArrowheads="1"/>
          </p:cNvSpPr>
          <p:nvPr/>
        </p:nvSpPr>
        <p:spPr bwMode="auto">
          <a:xfrm>
            <a:off x="2163763" y="757238"/>
            <a:ext cx="184150" cy="396875"/>
          </a:xfrm>
          <a:prstGeom prst="rect">
            <a:avLst/>
          </a:prstGeom>
          <a:noFill/>
          <a:ln w="9525">
            <a:noFill/>
            <a:miter lim="800000"/>
            <a:headEnd/>
            <a:tailEnd/>
          </a:ln>
        </p:spPr>
        <p:txBody>
          <a:bodyPr wrap="none">
            <a:spAutoFit/>
          </a:bodyPr>
          <a:lstStyle/>
          <a:p>
            <a:endParaRPr lang="en-GB" sz="2000">
              <a:solidFill>
                <a:schemeClr val="bg1"/>
              </a:solidFill>
              <a:latin typeface="Comic Sans MS" pitchFamily="66" charset="0"/>
            </a:endParaRPr>
          </a:p>
        </p:txBody>
      </p:sp>
      <p:sp>
        <p:nvSpPr>
          <p:cNvPr id="32772" name="Text Box 4"/>
          <p:cNvSpPr txBox="1">
            <a:spLocks noChangeArrowheads="1"/>
          </p:cNvSpPr>
          <p:nvPr/>
        </p:nvSpPr>
        <p:spPr bwMode="auto">
          <a:xfrm>
            <a:off x="1677988" y="449263"/>
            <a:ext cx="6459537" cy="457200"/>
          </a:xfrm>
          <a:prstGeom prst="rect">
            <a:avLst/>
          </a:prstGeom>
          <a:noFill/>
          <a:ln w="9525">
            <a:noFill/>
            <a:miter lim="800000"/>
            <a:headEnd/>
            <a:tailEnd/>
          </a:ln>
        </p:spPr>
        <p:txBody>
          <a:bodyPr wrap="none">
            <a:spAutoFit/>
          </a:bodyPr>
          <a:lstStyle/>
          <a:p>
            <a:r>
              <a:rPr lang="hu-HU" sz="2400" b="1">
                <a:solidFill>
                  <a:srgbClr val="800000"/>
                </a:solidFill>
                <a:latin typeface="Comic Sans MS" pitchFamily="66" charset="0"/>
              </a:rPr>
              <a:t>Az egyes </a:t>
            </a:r>
            <a:r>
              <a:rPr lang="hu-HU" sz="2400" b="1" i="1">
                <a:solidFill>
                  <a:srgbClr val="800000"/>
                </a:solidFill>
                <a:latin typeface="Comic Sans MS" pitchFamily="66" charset="0"/>
              </a:rPr>
              <a:t>r</a:t>
            </a:r>
            <a:r>
              <a:rPr lang="hu-HU" sz="2400" b="1">
                <a:solidFill>
                  <a:srgbClr val="800000"/>
                </a:solidFill>
                <a:latin typeface="Comic Sans MS" pitchFamily="66" charset="0"/>
              </a:rPr>
              <a:t> lókuszok </a:t>
            </a:r>
            <a:r>
              <a:rPr lang="hu-HU" sz="2400" b="1" i="1">
                <a:solidFill>
                  <a:srgbClr val="800000"/>
                </a:solidFill>
                <a:latin typeface="Comic Sans MS" pitchFamily="66" charset="0"/>
              </a:rPr>
              <a:t>h</a:t>
            </a:r>
            <a:r>
              <a:rPr lang="hu-HU" sz="2400" b="1">
                <a:solidFill>
                  <a:srgbClr val="800000"/>
                </a:solidFill>
                <a:latin typeface="Comic Sans MS" pitchFamily="66" charset="0"/>
              </a:rPr>
              <a:t>-tól mért távolsága:</a:t>
            </a:r>
            <a:endParaRPr lang="en-GB" sz="2400" b="1">
              <a:solidFill>
                <a:srgbClr val="800000"/>
              </a:solidFill>
              <a:latin typeface="Comic Sans MS" pitchFamily="66" charset="0"/>
            </a:endParaRPr>
          </a:p>
        </p:txBody>
      </p:sp>
      <p:grpSp>
        <p:nvGrpSpPr>
          <p:cNvPr id="32773" name="Group 5"/>
          <p:cNvGrpSpPr>
            <a:grpSpLocks/>
          </p:cNvGrpSpPr>
          <p:nvPr/>
        </p:nvGrpSpPr>
        <p:grpSpPr bwMode="auto">
          <a:xfrm>
            <a:off x="823913" y="1557338"/>
            <a:ext cx="7419975" cy="2098675"/>
            <a:chOff x="781" y="1517"/>
            <a:chExt cx="4062" cy="1149"/>
          </a:xfrm>
        </p:grpSpPr>
        <p:pic>
          <p:nvPicPr>
            <p:cNvPr id="32774" name="Picture 6"/>
            <p:cNvPicPr>
              <a:picLocks noChangeAspect="1" noChangeArrowheads="1"/>
            </p:cNvPicPr>
            <p:nvPr/>
          </p:nvPicPr>
          <p:blipFill>
            <a:blip r:embed="rId2" cstate="print"/>
            <a:srcRect/>
            <a:stretch>
              <a:fillRect/>
            </a:stretch>
          </p:blipFill>
          <p:spPr bwMode="auto">
            <a:xfrm>
              <a:off x="781" y="1517"/>
              <a:ext cx="4062" cy="1149"/>
            </a:xfrm>
            <a:prstGeom prst="rect">
              <a:avLst/>
            </a:prstGeom>
            <a:noFill/>
            <a:ln w="9525">
              <a:noFill/>
              <a:miter lim="800000"/>
              <a:headEnd/>
              <a:tailEnd/>
            </a:ln>
          </p:spPr>
        </p:pic>
        <p:sp>
          <p:nvSpPr>
            <p:cNvPr id="32775" name="Rectangle 7"/>
            <p:cNvSpPr>
              <a:spLocks noChangeArrowheads="1"/>
            </p:cNvSpPr>
            <p:nvPr/>
          </p:nvSpPr>
          <p:spPr bwMode="auto">
            <a:xfrm>
              <a:off x="830" y="2139"/>
              <a:ext cx="240" cy="187"/>
            </a:xfrm>
            <a:prstGeom prst="rect">
              <a:avLst/>
            </a:prstGeom>
            <a:solidFill>
              <a:schemeClr val="bg1"/>
            </a:solidFill>
            <a:ln w="9525">
              <a:noFill/>
              <a:miter lim="800000"/>
              <a:headEnd/>
              <a:tailEnd/>
            </a:ln>
          </p:spPr>
          <p:txBody>
            <a:bodyPr wrap="none" anchor="ctr"/>
            <a:lstStyle/>
            <a:p>
              <a:endParaRPr lang="hu-HU"/>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557213" y="227013"/>
            <a:ext cx="8153400" cy="822325"/>
          </a:xfrm>
          <a:prstGeom prst="rect">
            <a:avLst/>
          </a:prstGeom>
          <a:noFill/>
          <a:ln w="9525">
            <a:noFill/>
            <a:miter lim="800000"/>
            <a:headEnd/>
            <a:tailEnd/>
          </a:ln>
        </p:spPr>
        <p:txBody>
          <a:bodyPr>
            <a:spAutoFit/>
          </a:bodyPr>
          <a:lstStyle/>
          <a:p>
            <a:pPr algn="ctr">
              <a:spcBef>
                <a:spcPct val="50000"/>
              </a:spcBef>
            </a:pPr>
            <a:r>
              <a:rPr lang="hu-HU" sz="2400">
                <a:latin typeface="Comic Sans MS" pitchFamily="66" charset="0"/>
              </a:rPr>
              <a:t>Az egyes </a:t>
            </a:r>
            <a:r>
              <a:rPr lang="hu-HU" sz="2400" i="1">
                <a:latin typeface="Comic Sans MS" pitchFamily="66" charset="0"/>
              </a:rPr>
              <a:t>r</a:t>
            </a:r>
            <a:r>
              <a:rPr lang="hu-HU" sz="2400">
                <a:latin typeface="Comic Sans MS" pitchFamily="66" charset="0"/>
              </a:rPr>
              <a:t> lókuszok egymáshoz viszonyított helyzete négyféle lehet:</a:t>
            </a:r>
          </a:p>
        </p:txBody>
      </p:sp>
      <p:sp>
        <p:nvSpPr>
          <p:cNvPr id="33795" name="Text Box 3"/>
          <p:cNvSpPr txBox="1">
            <a:spLocks noChangeArrowheads="1"/>
          </p:cNvSpPr>
          <p:nvPr/>
        </p:nvSpPr>
        <p:spPr bwMode="auto">
          <a:xfrm>
            <a:off x="769938" y="4497388"/>
            <a:ext cx="8001000" cy="1738312"/>
          </a:xfrm>
          <a:prstGeom prst="rect">
            <a:avLst/>
          </a:prstGeom>
          <a:noFill/>
          <a:ln w="9525">
            <a:noFill/>
            <a:miter lim="800000"/>
            <a:headEnd/>
            <a:tailEnd/>
          </a:ln>
        </p:spPr>
        <p:txBody>
          <a:bodyPr>
            <a:spAutoFit/>
          </a:bodyPr>
          <a:lstStyle/>
          <a:p>
            <a:pPr>
              <a:spcBef>
                <a:spcPct val="50000"/>
              </a:spcBef>
            </a:pPr>
            <a:r>
              <a:rPr lang="hu-HU">
                <a:latin typeface="Comic Sans MS" pitchFamily="66" charset="0"/>
              </a:rPr>
              <a:t>Hogy a négy lehetőséből melyik igaz, az az egyes r allélok egymáshoz való térképezésével dönthető el. Az eredmény azt mutatta, hogy mind az     r</a:t>
            </a:r>
            <a:r>
              <a:rPr lang="hu-HU" b="1" baseline="-25000">
                <a:latin typeface="Comic Sans MS" pitchFamily="66" charset="0"/>
              </a:rPr>
              <a:t>a</a:t>
            </a:r>
            <a:r>
              <a:rPr lang="hu-HU">
                <a:latin typeface="Comic Sans MS" pitchFamily="66" charset="0"/>
              </a:rPr>
              <a:t>, r</a:t>
            </a:r>
            <a:r>
              <a:rPr lang="hu-HU" b="1" baseline="-25000">
                <a:latin typeface="Comic Sans MS" pitchFamily="66" charset="0"/>
              </a:rPr>
              <a:t>c</a:t>
            </a:r>
            <a:r>
              <a:rPr lang="hu-HU">
                <a:latin typeface="Comic Sans MS" pitchFamily="66" charset="0"/>
              </a:rPr>
              <a:t>, h, r</a:t>
            </a:r>
            <a:r>
              <a:rPr lang="hu-HU" b="1" baseline="-25000">
                <a:latin typeface="Comic Sans MS" pitchFamily="66" charset="0"/>
              </a:rPr>
              <a:t>b</a:t>
            </a:r>
            <a:r>
              <a:rPr lang="hu-HU">
                <a:latin typeface="Comic Sans MS" pitchFamily="66" charset="0"/>
              </a:rPr>
              <a:t> sorrend, mind az  r</a:t>
            </a:r>
            <a:r>
              <a:rPr lang="hu-HU" b="1" baseline="-25000">
                <a:latin typeface="Comic Sans MS" pitchFamily="66" charset="0"/>
              </a:rPr>
              <a:t>c</a:t>
            </a:r>
            <a:r>
              <a:rPr lang="hu-HU">
                <a:latin typeface="Comic Sans MS" pitchFamily="66" charset="0"/>
              </a:rPr>
              <a:t>, h, r</a:t>
            </a:r>
            <a:r>
              <a:rPr lang="hu-HU" b="1" baseline="-25000">
                <a:latin typeface="Comic Sans MS" pitchFamily="66" charset="0"/>
              </a:rPr>
              <a:t>b</a:t>
            </a:r>
            <a:r>
              <a:rPr lang="hu-HU">
                <a:latin typeface="Comic Sans MS" pitchFamily="66" charset="0"/>
              </a:rPr>
              <a:t>, r</a:t>
            </a:r>
            <a:r>
              <a:rPr lang="hu-HU" b="1" baseline="-25000">
                <a:latin typeface="Comic Sans MS" pitchFamily="66" charset="0"/>
              </a:rPr>
              <a:t>a</a:t>
            </a:r>
            <a:r>
              <a:rPr lang="hu-HU">
                <a:latin typeface="Comic Sans MS" pitchFamily="66" charset="0"/>
              </a:rPr>
              <a:t> sorrend igaz. Azonban r</a:t>
            </a:r>
            <a:r>
              <a:rPr lang="hu-HU" b="1" baseline="-25000">
                <a:latin typeface="Comic Sans MS" pitchFamily="66" charset="0"/>
              </a:rPr>
              <a:t>a</a:t>
            </a:r>
            <a:r>
              <a:rPr lang="hu-HU">
                <a:latin typeface="Comic Sans MS" pitchFamily="66" charset="0"/>
              </a:rPr>
              <a:t> csak abban az esetben lehet egyszerre szomszédos mind r</a:t>
            </a:r>
            <a:r>
              <a:rPr lang="hu-HU" b="1" baseline="-25000">
                <a:latin typeface="Comic Sans MS" pitchFamily="66" charset="0"/>
              </a:rPr>
              <a:t>b</a:t>
            </a:r>
            <a:r>
              <a:rPr lang="hu-HU">
                <a:latin typeface="Comic Sans MS" pitchFamily="66" charset="0"/>
              </a:rPr>
              <a:t>-vel mind r</a:t>
            </a:r>
            <a:r>
              <a:rPr lang="hu-HU" b="1" baseline="-25000">
                <a:latin typeface="Comic Sans MS" pitchFamily="66" charset="0"/>
              </a:rPr>
              <a:t>c</a:t>
            </a:r>
            <a:r>
              <a:rPr lang="hu-HU">
                <a:latin typeface="Comic Sans MS" pitchFamily="66" charset="0"/>
              </a:rPr>
              <a:t>-vel, ha </a:t>
            </a:r>
          </a:p>
          <a:p>
            <a:pPr>
              <a:spcBef>
                <a:spcPct val="50000"/>
              </a:spcBef>
            </a:pPr>
            <a:r>
              <a:rPr lang="hu-HU" sz="2400">
                <a:latin typeface="Comic Sans MS" pitchFamily="66" charset="0"/>
              </a:rPr>
              <a:t>	a T2 fág kromoszómája kör alakú</a:t>
            </a:r>
            <a:r>
              <a:rPr lang="hu-HU" b="1" baseline="-25000">
                <a:latin typeface="Comic Sans MS" pitchFamily="66" charset="0"/>
              </a:rPr>
              <a:t>   </a:t>
            </a:r>
          </a:p>
        </p:txBody>
      </p:sp>
      <p:grpSp>
        <p:nvGrpSpPr>
          <p:cNvPr id="33796" name="Group 4"/>
          <p:cNvGrpSpPr>
            <a:grpSpLocks/>
          </p:cNvGrpSpPr>
          <p:nvPr/>
        </p:nvGrpSpPr>
        <p:grpSpPr bwMode="auto">
          <a:xfrm>
            <a:off x="1306513" y="1290638"/>
            <a:ext cx="6929437" cy="2809875"/>
            <a:chOff x="783" y="692"/>
            <a:chExt cx="4365" cy="1770"/>
          </a:xfrm>
        </p:grpSpPr>
        <p:sp>
          <p:nvSpPr>
            <p:cNvPr id="33797" name="Line 5"/>
            <p:cNvSpPr>
              <a:spLocks noChangeShapeType="1"/>
            </p:cNvSpPr>
            <p:nvPr/>
          </p:nvSpPr>
          <p:spPr bwMode="auto">
            <a:xfrm>
              <a:off x="806" y="1034"/>
              <a:ext cx="4342" cy="8"/>
            </a:xfrm>
            <a:prstGeom prst="line">
              <a:avLst/>
            </a:prstGeom>
            <a:noFill/>
            <a:ln w="38100">
              <a:solidFill>
                <a:schemeClr val="tx1"/>
              </a:solidFill>
              <a:round/>
              <a:headEnd/>
              <a:tailEnd/>
            </a:ln>
          </p:spPr>
          <p:txBody>
            <a:bodyPr/>
            <a:lstStyle/>
            <a:p>
              <a:endParaRPr lang="hu-HU"/>
            </a:p>
          </p:txBody>
        </p:sp>
        <p:sp>
          <p:nvSpPr>
            <p:cNvPr id="33798" name="Line 6"/>
            <p:cNvSpPr>
              <a:spLocks noChangeShapeType="1"/>
            </p:cNvSpPr>
            <p:nvPr/>
          </p:nvSpPr>
          <p:spPr bwMode="auto">
            <a:xfrm>
              <a:off x="971" y="960"/>
              <a:ext cx="1" cy="178"/>
            </a:xfrm>
            <a:prstGeom prst="line">
              <a:avLst/>
            </a:prstGeom>
            <a:noFill/>
            <a:ln w="38100">
              <a:solidFill>
                <a:schemeClr val="tx1"/>
              </a:solidFill>
              <a:round/>
              <a:headEnd/>
              <a:tailEnd/>
            </a:ln>
          </p:spPr>
          <p:txBody>
            <a:bodyPr/>
            <a:lstStyle/>
            <a:p>
              <a:endParaRPr lang="hu-HU"/>
            </a:p>
          </p:txBody>
        </p:sp>
        <p:sp>
          <p:nvSpPr>
            <p:cNvPr id="33799" name="Line 7"/>
            <p:cNvSpPr>
              <a:spLocks noChangeShapeType="1"/>
            </p:cNvSpPr>
            <p:nvPr/>
          </p:nvSpPr>
          <p:spPr bwMode="auto">
            <a:xfrm flipH="1">
              <a:off x="1707" y="950"/>
              <a:ext cx="0" cy="171"/>
            </a:xfrm>
            <a:prstGeom prst="line">
              <a:avLst/>
            </a:prstGeom>
            <a:noFill/>
            <a:ln w="38100">
              <a:solidFill>
                <a:schemeClr val="tx1"/>
              </a:solidFill>
              <a:round/>
              <a:headEnd/>
              <a:tailEnd/>
            </a:ln>
          </p:spPr>
          <p:txBody>
            <a:bodyPr/>
            <a:lstStyle/>
            <a:p>
              <a:endParaRPr lang="hu-HU"/>
            </a:p>
          </p:txBody>
        </p:sp>
        <p:sp>
          <p:nvSpPr>
            <p:cNvPr id="33800" name="Line 8"/>
            <p:cNvSpPr>
              <a:spLocks noChangeShapeType="1"/>
            </p:cNvSpPr>
            <p:nvPr/>
          </p:nvSpPr>
          <p:spPr bwMode="auto">
            <a:xfrm>
              <a:off x="2599" y="978"/>
              <a:ext cx="0" cy="171"/>
            </a:xfrm>
            <a:prstGeom prst="line">
              <a:avLst/>
            </a:prstGeom>
            <a:noFill/>
            <a:ln w="38100">
              <a:solidFill>
                <a:schemeClr val="tx1"/>
              </a:solidFill>
              <a:round/>
              <a:headEnd/>
              <a:tailEnd/>
            </a:ln>
          </p:spPr>
          <p:txBody>
            <a:bodyPr/>
            <a:lstStyle/>
            <a:p>
              <a:endParaRPr lang="hu-HU"/>
            </a:p>
          </p:txBody>
        </p:sp>
        <p:sp>
          <p:nvSpPr>
            <p:cNvPr id="33801" name="Line 9"/>
            <p:cNvSpPr>
              <a:spLocks noChangeShapeType="1"/>
            </p:cNvSpPr>
            <p:nvPr/>
          </p:nvSpPr>
          <p:spPr bwMode="auto">
            <a:xfrm>
              <a:off x="2976" y="969"/>
              <a:ext cx="0" cy="187"/>
            </a:xfrm>
            <a:prstGeom prst="line">
              <a:avLst/>
            </a:prstGeom>
            <a:noFill/>
            <a:ln w="38100">
              <a:solidFill>
                <a:schemeClr val="tx1"/>
              </a:solidFill>
              <a:round/>
              <a:headEnd/>
              <a:tailEnd/>
            </a:ln>
          </p:spPr>
          <p:txBody>
            <a:bodyPr/>
            <a:lstStyle/>
            <a:p>
              <a:endParaRPr lang="hu-HU"/>
            </a:p>
          </p:txBody>
        </p:sp>
        <p:sp>
          <p:nvSpPr>
            <p:cNvPr id="33802" name="Line 10"/>
            <p:cNvSpPr>
              <a:spLocks noChangeShapeType="1"/>
            </p:cNvSpPr>
            <p:nvPr/>
          </p:nvSpPr>
          <p:spPr bwMode="auto">
            <a:xfrm flipV="1">
              <a:off x="783" y="1473"/>
              <a:ext cx="4335" cy="9"/>
            </a:xfrm>
            <a:prstGeom prst="line">
              <a:avLst/>
            </a:prstGeom>
            <a:noFill/>
            <a:ln w="38100">
              <a:solidFill>
                <a:srgbClr val="FF0000"/>
              </a:solidFill>
              <a:round/>
              <a:headEnd/>
              <a:tailEnd/>
            </a:ln>
          </p:spPr>
          <p:txBody>
            <a:bodyPr/>
            <a:lstStyle/>
            <a:p>
              <a:endParaRPr lang="hu-HU"/>
            </a:p>
          </p:txBody>
        </p:sp>
        <p:sp>
          <p:nvSpPr>
            <p:cNvPr id="33803" name="Line 11"/>
            <p:cNvSpPr>
              <a:spLocks noChangeShapeType="1"/>
            </p:cNvSpPr>
            <p:nvPr/>
          </p:nvSpPr>
          <p:spPr bwMode="auto">
            <a:xfrm>
              <a:off x="975" y="1400"/>
              <a:ext cx="1" cy="179"/>
            </a:xfrm>
            <a:prstGeom prst="line">
              <a:avLst/>
            </a:prstGeom>
            <a:noFill/>
            <a:ln w="38100">
              <a:solidFill>
                <a:schemeClr val="tx1"/>
              </a:solidFill>
              <a:round/>
              <a:headEnd/>
              <a:tailEnd/>
            </a:ln>
          </p:spPr>
          <p:txBody>
            <a:bodyPr/>
            <a:lstStyle/>
            <a:p>
              <a:endParaRPr lang="hu-HU"/>
            </a:p>
          </p:txBody>
        </p:sp>
        <p:sp>
          <p:nvSpPr>
            <p:cNvPr id="33804" name="Line 12"/>
            <p:cNvSpPr>
              <a:spLocks noChangeShapeType="1"/>
            </p:cNvSpPr>
            <p:nvPr/>
          </p:nvSpPr>
          <p:spPr bwMode="auto">
            <a:xfrm flipH="1">
              <a:off x="4278" y="1406"/>
              <a:ext cx="0" cy="171"/>
            </a:xfrm>
            <a:prstGeom prst="line">
              <a:avLst/>
            </a:prstGeom>
            <a:noFill/>
            <a:ln w="38100">
              <a:solidFill>
                <a:schemeClr val="tx1"/>
              </a:solidFill>
              <a:round/>
              <a:headEnd/>
              <a:tailEnd/>
            </a:ln>
          </p:spPr>
          <p:txBody>
            <a:bodyPr/>
            <a:lstStyle/>
            <a:p>
              <a:endParaRPr lang="hu-HU"/>
            </a:p>
          </p:txBody>
        </p:sp>
        <p:sp>
          <p:nvSpPr>
            <p:cNvPr id="33805" name="Line 13"/>
            <p:cNvSpPr>
              <a:spLocks noChangeShapeType="1"/>
            </p:cNvSpPr>
            <p:nvPr/>
          </p:nvSpPr>
          <p:spPr bwMode="auto">
            <a:xfrm>
              <a:off x="2604" y="1403"/>
              <a:ext cx="0" cy="171"/>
            </a:xfrm>
            <a:prstGeom prst="line">
              <a:avLst/>
            </a:prstGeom>
            <a:noFill/>
            <a:ln w="38100">
              <a:solidFill>
                <a:schemeClr val="tx1"/>
              </a:solidFill>
              <a:round/>
              <a:headEnd/>
              <a:tailEnd/>
            </a:ln>
          </p:spPr>
          <p:txBody>
            <a:bodyPr/>
            <a:lstStyle/>
            <a:p>
              <a:endParaRPr lang="hu-HU"/>
            </a:p>
          </p:txBody>
        </p:sp>
        <p:sp>
          <p:nvSpPr>
            <p:cNvPr id="33806" name="Line 14"/>
            <p:cNvSpPr>
              <a:spLocks noChangeShapeType="1"/>
            </p:cNvSpPr>
            <p:nvPr/>
          </p:nvSpPr>
          <p:spPr bwMode="auto">
            <a:xfrm>
              <a:off x="2981" y="1393"/>
              <a:ext cx="0" cy="188"/>
            </a:xfrm>
            <a:prstGeom prst="line">
              <a:avLst/>
            </a:prstGeom>
            <a:noFill/>
            <a:ln w="38100">
              <a:solidFill>
                <a:schemeClr val="tx1"/>
              </a:solidFill>
              <a:round/>
              <a:headEnd/>
              <a:tailEnd/>
            </a:ln>
          </p:spPr>
          <p:txBody>
            <a:bodyPr/>
            <a:lstStyle/>
            <a:p>
              <a:endParaRPr lang="hu-HU"/>
            </a:p>
          </p:txBody>
        </p:sp>
        <p:sp>
          <p:nvSpPr>
            <p:cNvPr id="33807" name="Line 15"/>
            <p:cNvSpPr>
              <a:spLocks noChangeShapeType="1"/>
            </p:cNvSpPr>
            <p:nvPr/>
          </p:nvSpPr>
          <p:spPr bwMode="auto">
            <a:xfrm rot="10800000">
              <a:off x="797" y="1922"/>
              <a:ext cx="4335" cy="1"/>
            </a:xfrm>
            <a:prstGeom prst="line">
              <a:avLst/>
            </a:prstGeom>
            <a:noFill/>
            <a:ln w="38100">
              <a:solidFill>
                <a:srgbClr val="FF0000"/>
              </a:solidFill>
              <a:round/>
              <a:headEnd/>
              <a:tailEnd/>
            </a:ln>
          </p:spPr>
          <p:txBody>
            <a:bodyPr/>
            <a:lstStyle/>
            <a:p>
              <a:endParaRPr lang="hu-HU"/>
            </a:p>
          </p:txBody>
        </p:sp>
        <p:sp>
          <p:nvSpPr>
            <p:cNvPr id="33808" name="Line 16"/>
            <p:cNvSpPr>
              <a:spLocks noChangeShapeType="1"/>
            </p:cNvSpPr>
            <p:nvPr/>
          </p:nvSpPr>
          <p:spPr bwMode="auto">
            <a:xfrm rot="10800000">
              <a:off x="4978" y="1839"/>
              <a:ext cx="1" cy="179"/>
            </a:xfrm>
            <a:prstGeom prst="line">
              <a:avLst/>
            </a:prstGeom>
            <a:noFill/>
            <a:ln w="38100">
              <a:solidFill>
                <a:schemeClr val="tx1"/>
              </a:solidFill>
              <a:round/>
              <a:headEnd/>
              <a:tailEnd/>
            </a:ln>
          </p:spPr>
          <p:txBody>
            <a:bodyPr/>
            <a:lstStyle/>
            <a:p>
              <a:endParaRPr lang="hu-HU"/>
            </a:p>
          </p:txBody>
        </p:sp>
        <p:sp>
          <p:nvSpPr>
            <p:cNvPr id="33809" name="Line 17"/>
            <p:cNvSpPr>
              <a:spLocks noChangeShapeType="1"/>
            </p:cNvSpPr>
            <p:nvPr/>
          </p:nvSpPr>
          <p:spPr bwMode="auto">
            <a:xfrm rot="10800000" flipH="1">
              <a:off x="4284" y="1833"/>
              <a:ext cx="0" cy="171"/>
            </a:xfrm>
            <a:prstGeom prst="line">
              <a:avLst/>
            </a:prstGeom>
            <a:noFill/>
            <a:ln w="38100">
              <a:solidFill>
                <a:schemeClr val="tx1"/>
              </a:solidFill>
              <a:round/>
              <a:headEnd/>
              <a:tailEnd/>
            </a:ln>
          </p:spPr>
          <p:txBody>
            <a:bodyPr/>
            <a:lstStyle/>
            <a:p>
              <a:endParaRPr lang="hu-HU"/>
            </a:p>
          </p:txBody>
        </p:sp>
        <p:sp>
          <p:nvSpPr>
            <p:cNvPr id="33810" name="Line 18"/>
            <p:cNvSpPr>
              <a:spLocks noChangeShapeType="1"/>
            </p:cNvSpPr>
            <p:nvPr/>
          </p:nvSpPr>
          <p:spPr bwMode="auto">
            <a:xfrm rot="10800000">
              <a:off x="2608" y="1843"/>
              <a:ext cx="0" cy="171"/>
            </a:xfrm>
            <a:prstGeom prst="line">
              <a:avLst/>
            </a:prstGeom>
            <a:noFill/>
            <a:ln w="38100">
              <a:solidFill>
                <a:schemeClr val="tx1"/>
              </a:solidFill>
              <a:round/>
              <a:headEnd/>
              <a:tailEnd/>
            </a:ln>
          </p:spPr>
          <p:txBody>
            <a:bodyPr/>
            <a:lstStyle/>
            <a:p>
              <a:endParaRPr lang="hu-HU"/>
            </a:p>
          </p:txBody>
        </p:sp>
        <p:sp>
          <p:nvSpPr>
            <p:cNvPr id="33811" name="Line 19"/>
            <p:cNvSpPr>
              <a:spLocks noChangeShapeType="1"/>
            </p:cNvSpPr>
            <p:nvPr/>
          </p:nvSpPr>
          <p:spPr bwMode="auto">
            <a:xfrm rot="10800000">
              <a:off x="2975" y="1830"/>
              <a:ext cx="0" cy="188"/>
            </a:xfrm>
            <a:prstGeom prst="line">
              <a:avLst/>
            </a:prstGeom>
            <a:noFill/>
            <a:ln w="38100">
              <a:solidFill>
                <a:schemeClr val="tx1"/>
              </a:solidFill>
              <a:round/>
              <a:headEnd/>
              <a:tailEnd/>
            </a:ln>
          </p:spPr>
          <p:txBody>
            <a:bodyPr/>
            <a:lstStyle/>
            <a:p>
              <a:endParaRPr lang="hu-HU"/>
            </a:p>
          </p:txBody>
        </p:sp>
        <p:sp>
          <p:nvSpPr>
            <p:cNvPr id="33812" name="Line 20"/>
            <p:cNvSpPr>
              <a:spLocks noChangeShapeType="1"/>
            </p:cNvSpPr>
            <p:nvPr/>
          </p:nvSpPr>
          <p:spPr bwMode="auto">
            <a:xfrm rot="10800000" flipV="1">
              <a:off x="809" y="2351"/>
              <a:ext cx="4321" cy="1"/>
            </a:xfrm>
            <a:prstGeom prst="line">
              <a:avLst/>
            </a:prstGeom>
            <a:noFill/>
            <a:ln w="38100">
              <a:solidFill>
                <a:schemeClr val="tx1"/>
              </a:solidFill>
              <a:round/>
              <a:headEnd/>
              <a:tailEnd/>
            </a:ln>
          </p:spPr>
          <p:txBody>
            <a:bodyPr/>
            <a:lstStyle/>
            <a:p>
              <a:endParaRPr lang="hu-HU"/>
            </a:p>
          </p:txBody>
        </p:sp>
        <p:sp>
          <p:nvSpPr>
            <p:cNvPr id="33813" name="Line 21"/>
            <p:cNvSpPr>
              <a:spLocks noChangeShapeType="1"/>
            </p:cNvSpPr>
            <p:nvPr/>
          </p:nvSpPr>
          <p:spPr bwMode="auto">
            <a:xfrm rot="10800000">
              <a:off x="4977" y="2283"/>
              <a:ext cx="0" cy="179"/>
            </a:xfrm>
            <a:prstGeom prst="line">
              <a:avLst/>
            </a:prstGeom>
            <a:noFill/>
            <a:ln w="38100">
              <a:solidFill>
                <a:schemeClr val="tx1"/>
              </a:solidFill>
              <a:round/>
              <a:headEnd/>
              <a:tailEnd/>
            </a:ln>
          </p:spPr>
          <p:txBody>
            <a:bodyPr/>
            <a:lstStyle/>
            <a:p>
              <a:endParaRPr lang="hu-HU"/>
            </a:p>
          </p:txBody>
        </p:sp>
        <p:sp>
          <p:nvSpPr>
            <p:cNvPr id="33814" name="Line 22"/>
            <p:cNvSpPr>
              <a:spLocks noChangeShapeType="1"/>
            </p:cNvSpPr>
            <p:nvPr/>
          </p:nvSpPr>
          <p:spPr bwMode="auto">
            <a:xfrm rot="10800000" flipH="1">
              <a:off x="1708" y="2284"/>
              <a:ext cx="0" cy="171"/>
            </a:xfrm>
            <a:prstGeom prst="line">
              <a:avLst/>
            </a:prstGeom>
            <a:noFill/>
            <a:ln w="38100">
              <a:solidFill>
                <a:schemeClr val="tx1"/>
              </a:solidFill>
              <a:round/>
              <a:headEnd/>
              <a:tailEnd/>
            </a:ln>
          </p:spPr>
          <p:txBody>
            <a:bodyPr/>
            <a:lstStyle/>
            <a:p>
              <a:endParaRPr lang="hu-HU"/>
            </a:p>
          </p:txBody>
        </p:sp>
        <p:sp>
          <p:nvSpPr>
            <p:cNvPr id="33815" name="Line 23"/>
            <p:cNvSpPr>
              <a:spLocks noChangeShapeType="1"/>
            </p:cNvSpPr>
            <p:nvPr/>
          </p:nvSpPr>
          <p:spPr bwMode="auto">
            <a:xfrm rot="10800000">
              <a:off x="2607" y="2280"/>
              <a:ext cx="0" cy="171"/>
            </a:xfrm>
            <a:prstGeom prst="line">
              <a:avLst/>
            </a:prstGeom>
            <a:noFill/>
            <a:ln w="38100">
              <a:solidFill>
                <a:schemeClr val="tx1"/>
              </a:solidFill>
              <a:round/>
              <a:headEnd/>
              <a:tailEnd/>
            </a:ln>
          </p:spPr>
          <p:txBody>
            <a:bodyPr/>
            <a:lstStyle/>
            <a:p>
              <a:endParaRPr lang="hu-HU"/>
            </a:p>
          </p:txBody>
        </p:sp>
        <p:sp>
          <p:nvSpPr>
            <p:cNvPr id="33816" name="Line 24"/>
            <p:cNvSpPr>
              <a:spLocks noChangeShapeType="1"/>
            </p:cNvSpPr>
            <p:nvPr/>
          </p:nvSpPr>
          <p:spPr bwMode="auto">
            <a:xfrm rot="10800000">
              <a:off x="2973" y="2275"/>
              <a:ext cx="0" cy="187"/>
            </a:xfrm>
            <a:prstGeom prst="line">
              <a:avLst/>
            </a:prstGeom>
            <a:noFill/>
            <a:ln w="38100">
              <a:solidFill>
                <a:schemeClr val="tx1"/>
              </a:solidFill>
              <a:round/>
              <a:headEnd/>
              <a:tailEnd/>
            </a:ln>
          </p:spPr>
          <p:txBody>
            <a:bodyPr/>
            <a:lstStyle/>
            <a:p>
              <a:endParaRPr lang="hu-HU"/>
            </a:p>
          </p:txBody>
        </p:sp>
        <p:sp>
          <p:nvSpPr>
            <p:cNvPr id="33817" name="Text Box 25"/>
            <p:cNvSpPr txBox="1">
              <a:spLocks noChangeArrowheads="1"/>
            </p:cNvSpPr>
            <p:nvPr/>
          </p:nvSpPr>
          <p:spPr bwMode="auto">
            <a:xfrm>
              <a:off x="2493" y="694"/>
              <a:ext cx="274" cy="288"/>
            </a:xfrm>
            <a:prstGeom prst="rect">
              <a:avLst/>
            </a:prstGeom>
            <a:noFill/>
            <a:ln w="9525">
              <a:noFill/>
              <a:miter lim="800000"/>
              <a:headEnd/>
              <a:tailEnd/>
            </a:ln>
          </p:spPr>
          <p:txBody>
            <a:bodyPr wrap="none">
              <a:spAutoFit/>
            </a:bodyPr>
            <a:lstStyle/>
            <a:p>
              <a:r>
                <a:rPr lang="hu-HU" sz="2400" i="1">
                  <a:latin typeface="Comic Sans MS" pitchFamily="66" charset="0"/>
                </a:rPr>
                <a:t>r</a:t>
              </a:r>
              <a:r>
                <a:rPr lang="hu-HU" sz="2400" b="1" i="1" baseline="-25000">
                  <a:latin typeface="Comic Sans MS" pitchFamily="66" charset="0"/>
                </a:rPr>
                <a:t>c</a:t>
              </a:r>
              <a:endParaRPr lang="en-GB" sz="2400" b="1" i="1" baseline="-25000">
                <a:latin typeface="Comic Sans MS" pitchFamily="66" charset="0"/>
              </a:endParaRPr>
            </a:p>
          </p:txBody>
        </p:sp>
        <p:sp>
          <p:nvSpPr>
            <p:cNvPr id="33818" name="Text Box 26"/>
            <p:cNvSpPr txBox="1">
              <a:spLocks noChangeArrowheads="1"/>
            </p:cNvSpPr>
            <p:nvPr/>
          </p:nvSpPr>
          <p:spPr bwMode="auto">
            <a:xfrm>
              <a:off x="2860" y="724"/>
              <a:ext cx="227" cy="288"/>
            </a:xfrm>
            <a:prstGeom prst="rect">
              <a:avLst/>
            </a:prstGeom>
            <a:noFill/>
            <a:ln w="9525">
              <a:noFill/>
              <a:miter lim="800000"/>
              <a:headEnd/>
              <a:tailEnd/>
            </a:ln>
          </p:spPr>
          <p:txBody>
            <a:bodyPr wrap="none">
              <a:spAutoFit/>
            </a:bodyPr>
            <a:lstStyle/>
            <a:p>
              <a:r>
                <a:rPr lang="hu-HU" sz="2400" i="1">
                  <a:latin typeface="Comic Sans MS" pitchFamily="66" charset="0"/>
                </a:rPr>
                <a:t>h</a:t>
              </a:r>
              <a:endParaRPr lang="en-GB" sz="2400" i="1">
                <a:latin typeface="Comic Sans MS" pitchFamily="66" charset="0"/>
              </a:endParaRPr>
            </a:p>
          </p:txBody>
        </p:sp>
        <p:sp>
          <p:nvSpPr>
            <p:cNvPr id="33819" name="Text Box 27"/>
            <p:cNvSpPr txBox="1">
              <a:spLocks noChangeArrowheads="1"/>
            </p:cNvSpPr>
            <p:nvPr/>
          </p:nvSpPr>
          <p:spPr bwMode="auto">
            <a:xfrm>
              <a:off x="2498" y="1119"/>
              <a:ext cx="274" cy="288"/>
            </a:xfrm>
            <a:prstGeom prst="rect">
              <a:avLst/>
            </a:prstGeom>
            <a:noFill/>
            <a:ln w="9525">
              <a:noFill/>
              <a:miter lim="800000"/>
              <a:headEnd/>
              <a:tailEnd/>
            </a:ln>
          </p:spPr>
          <p:txBody>
            <a:bodyPr wrap="none">
              <a:spAutoFit/>
            </a:bodyPr>
            <a:lstStyle/>
            <a:p>
              <a:r>
                <a:rPr lang="hu-HU" sz="2400" i="1">
                  <a:latin typeface="Comic Sans MS" pitchFamily="66" charset="0"/>
                </a:rPr>
                <a:t>r</a:t>
              </a:r>
              <a:r>
                <a:rPr lang="hu-HU" sz="2400" b="1" i="1" baseline="-25000">
                  <a:latin typeface="Comic Sans MS" pitchFamily="66" charset="0"/>
                </a:rPr>
                <a:t>c</a:t>
              </a:r>
              <a:endParaRPr lang="en-GB" sz="2400" b="1" i="1" baseline="-25000">
                <a:latin typeface="Comic Sans MS" pitchFamily="66" charset="0"/>
              </a:endParaRPr>
            </a:p>
          </p:txBody>
        </p:sp>
        <p:sp>
          <p:nvSpPr>
            <p:cNvPr id="33820" name="Text Box 28"/>
            <p:cNvSpPr txBox="1">
              <a:spLocks noChangeArrowheads="1"/>
            </p:cNvSpPr>
            <p:nvPr/>
          </p:nvSpPr>
          <p:spPr bwMode="auto">
            <a:xfrm>
              <a:off x="2865" y="1149"/>
              <a:ext cx="227" cy="288"/>
            </a:xfrm>
            <a:prstGeom prst="rect">
              <a:avLst/>
            </a:prstGeom>
            <a:noFill/>
            <a:ln w="9525">
              <a:noFill/>
              <a:miter lim="800000"/>
              <a:headEnd/>
              <a:tailEnd/>
            </a:ln>
          </p:spPr>
          <p:txBody>
            <a:bodyPr wrap="none">
              <a:spAutoFit/>
            </a:bodyPr>
            <a:lstStyle/>
            <a:p>
              <a:r>
                <a:rPr lang="hu-HU" sz="2400" i="1">
                  <a:latin typeface="Comic Sans MS" pitchFamily="66" charset="0"/>
                </a:rPr>
                <a:t>h</a:t>
              </a:r>
              <a:endParaRPr lang="en-GB" sz="2400" i="1">
                <a:latin typeface="Comic Sans MS" pitchFamily="66" charset="0"/>
              </a:endParaRPr>
            </a:p>
          </p:txBody>
        </p:sp>
        <p:sp>
          <p:nvSpPr>
            <p:cNvPr id="33821" name="Text Box 29"/>
            <p:cNvSpPr txBox="1">
              <a:spLocks noChangeArrowheads="1"/>
            </p:cNvSpPr>
            <p:nvPr/>
          </p:nvSpPr>
          <p:spPr bwMode="auto">
            <a:xfrm>
              <a:off x="2519" y="1560"/>
              <a:ext cx="274" cy="288"/>
            </a:xfrm>
            <a:prstGeom prst="rect">
              <a:avLst/>
            </a:prstGeom>
            <a:noFill/>
            <a:ln w="9525">
              <a:noFill/>
              <a:miter lim="800000"/>
              <a:headEnd/>
              <a:tailEnd/>
            </a:ln>
          </p:spPr>
          <p:txBody>
            <a:bodyPr wrap="none">
              <a:spAutoFit/>
            </a:bodyPr>
            <a:lstStyle/>
            <a:p>
              <a:r>
                <a:rPr lang="hu-HU" sz="2400" i="1">
                  <a:latin typeface="Comic Sans MS" pitchFamily="66" charset="0"/>
                </a:rPr>
                <a:t>r</a:t>
              </a:r>
              <a:r>
                <a:rPr lang="hu-HU" sz="2400" b="1" i="1" baseline="-25000">
                  <a:latin typeface="Comic Sans MS" pitchFamily="66" charset="0"/>
                </a:rPr>
                <a:t>c</a:t>
              </a:r>
              <a:endParaRPr lang="en-GB" sz="2400" b="1" i="1" baseline="-25000">
                <a:latin typeface="Comic Sans MS" pitchFamily="66" charset="0"/>
              </a:endParaRPr>
            </a:p>
          </p:txBody>
        </p:sp>
        <p:sp>
          <p:nvSpPr>
            <p:cNvPr id="33822" name="Text Box 30"/>
            <p:cNvSpPr txBox="1">
              <a:spLocks noChangeArrowheads="1"/>
            </p:cNvSpPr>
            <p:nvPr/>
          </p:nvSpPr>
          <p:spPr bwMode="auto">
            <a:xfrm>
              <a:off x="2886" y="1590"/>
              <a:ext cx="227" cy="288"/>
            </a:xfrm>
            <a:prstGeom prst="rect">
              <a:avLst/>
            </a:prstGeom>
            <a:noFill/>
            <a:ln w="9525">
              <a:noFill/>
              <a:miter lim="800000"/>
              <a:headEnd/>
              <a:tailEnd/>
            </a:ln>
          </p:spPr>
          <p:txBody>
            <a:bodyPr wrap="none">
              <a:spAutoFit/>
            </a:bodyPr>
            <a:lstStyle/>
            <a:p>
              <a:r>
                <a:rPr lang="hu-HU" sz="2400" i="1">
                  <a:latin typeface="Comic Sans MS" pitchFamily="66" charset="0"/>
                </a:rPr>
                <a:t>h</a:t>
              </a:r>
              <a:endParaRPr lang="en-GB" sz="2400" i="1">
                <a:latin typeface="Comic Sans MS" pitchFamily="66" charset="0"/>
              </a:endParaRPr>
            </a:p>
          </p:txBody>
        </p:sp>
        <p:sp>
          <p:nvSpPr>
            <p:cNvPr id="33823" name="Text Box 31"/>
            <p:cNvSpPr txBox="1">
              <a:spLocks noChangeArrowheads="1"/>
            </p:cNvSpPr>
            <p:nvPr/>
          </p:nvSpPr>
          <p:spPr bwMode="auto">
            <a:xfrm>
              <a:off x="2519" y="2001"/>
              <a:ext cx="274" cy="288"/>
            </a:xfrm>
            <a:prstGeom prst="rect">
              <a:avLst/>
            </a:prstGeom>
            <a:noFill/>
            <a:ln w="9525">
              <a:noFill/>
              <a:miter lim="800000"/>
              <a:headEnd/>
              <a:tailEnd/>
            </a:ln>
          </p:spPr>
          <p:txBody>
            <a:bodyPr wrap="none">
              <a:spAutoFit/>
            </a:bodyPr>
            <a:lstStyle/>
            <a:p>
              <a:r>
                <a:rPr lang="hu-HU" sz="2400" i="1">
                  <a:latin typeface="Comic Sans MS" pitchFamily="66" charset="0"/>
                </a:rPr>
                <a:t>r</a:t>
              </a:r>
              <a:r>
                <a:rPr lang="hu-HU" sz="2400" b="1" i="1" baseline="-25000">
                  <a:latin typeface="Comic Sans MS" pitchFamily="66" charset="0"/>
                </a:rPr>
                <a:t>c</a:t>
              </a:r>
              <a:endParaRPr lang="en-GB" sz="2400" b="1" i="1" baseline="-25000">
                <a:latin typeface="Comic Sans MS" pitchFamily="66" charset="0"/>
              </a:endParaRPr>
            </a:p>
          </p:txBody>
        </p:sp>
        <p:sp>
          <p:nvSpPr>
            <p:cNvPr id="33824" name="Text Box 32"/>
            <p:cNvSpPr txBox="1">
              <a:spLocks noChangeArrowheads="1"/>
            </p:cNvSpPr>
            <p:nvPr/>
          </p:nvSpPr>
          <p:spPr bwMode="auto">
            <a:xfrm>
              <a:off x="2886" y="2031"/>
              <a:ext cx="227" cy="288"/>
            </a:xfrm>
            <a:prstGeom prst="rect">
              <a:avLst/>
            </a:prstGeom>
            <a:noFill/>
            <a:ln w="9525">
              <a:noFill/>
              <a:miter lim="800000"/>
              <a:headEnd/>
              <a:tailEnd/>
            </a:ln>
          </p:spPr>
          <p:txBody>
            <a:bodyPr wrap="none">
              <a:spAutoFit/>
            </a:bodyPr>
            <a:lstStyle/>
            <a:p>
              <a:r>
                <a:rPr lang="hu-HU" sz="2400" i="1">
                  <a:latin typeface="Comic Sans MS" pitchFamily="66" charset="0"/>
                </a:rPr>
                <a:t>h</a:t>
              </a:r>
              <a:endParaRPr lang="en-GB" sz="2400" i="1">
                <a:latin typeface="Comic Sans MS" pitchFamily="66" charset="0"/>
              </a:endParaRPr>
            </a:p>
          </p:txBody>
        </p:sp>
        <p:sp>
          <p:nvSpPr>
            <p:cNvPr id="33825" name="Text Box 33"/>
            <p:cNvSpPr txBox="1">
              <a:spLocks noChangeArrowheads="1"/>
            </p:cNvSpPr>
            <p:nvPr/>
          </p:nvSpPr>
          <p:spPr bwMode="auto">
            <a:xfrm>
              <a:off x="1594" y="692"/>
              <a:ext cx="284" cy="288"/>
            </a:xfrm>
            <a:prstGeom prst="rect">
              <a:avLst/>
            </a:prstGeom>
            <a:noFill/>
            <a:ln w="9525">
              <a:noFill/>
              <a:miter lim="800000"/>
              <a:headEnd/>
              <a:tailEnd/>
            </a:ln>
          </p:spPr>
          <p:txBody>
            <a:bodyPr wrap="none">
              <a:spAutoFit/>
            </a:bodyPr>
            <a:lstStyle/>
            <a:p>
              <a:r>
                <a:rPr lang="hu-HU" sz="2400" i="1">
                  <a:latin typeface="Comic Sans MS" pitchFamily="66" charset="0"/>
                </a:rPr>
                <a:t>r</a:t>
              </a:r>
              <a:r>
                <a:rPr lang="hu-HU" sz="2400" b="1" i="1" baseline="-25000">
                  <a:latin typeface="Comic Sans MS" pitchFamily="66" charset="0"/>
                </a:rPr>
                <a:t>b</a:t>
              </a:r>
              <a:endParaRPr lang="en-GB" sz="2400" b="1" i="1" baseline="-25000">
                <a:latin typeface="Comic Sans MS" pitchFamily="66" charset="0"/>
              </a:endParaRPr>
            </a:p>
          </p:txBody>
        </p:sp>
        <p:sp>
          <p:nvSpPr>
            <p:cNvPr id="33826" name="Text Box 34"/>
            <p:cNvSpPr txBox="1">
              <a:spLocks noChangeArrowheads="1"/>
            </p:cNvSpPr>
            <p:nvPr/>
          </p:nvSpPr>
          <p:spPr bwMode="auto">
            <a:xfrm>
              <a:off x="1605" y="2018"/>
              <a:ext cx="284" cy="288"/>
            </a:xfrm>
            <a:prstGeom prst="rect">
              <a:avLst/>
            </a:prstGeom>
            <a:noFill/>
            <a:ln w="9525">
              <a:noFill/>
              <a:miter lim="800000"/>
              <a:headEnd/>
              <a:tailEnd/>
            </a:ln>
          </p:spPr>
          <p:txBody>
            <a:bodyPr wrap="none">
              <a:spAutoFit/>
            </a:bodyPr>
            <a:lstStyle/>
            <a:p>
              <a:r>
                <a:rPr lang="hu-HU" sz="2400" i="1">
                  <a:latin typeface="Comic Sans MS" pitchFamily="66" charset="0"/>
                </a:rPr>
                <a:t>r</a:t>
              </a:r>
              <a:r>
                <a:rPr lang="hu-HU" sz="2400" b="1" i="1" baseline="-25000">
                  <a:latin typeface="Comic Sans MS" pitchFamily="66" charset="0"/>
                </a:rPr>
                <a:t>b</a:t>
              </a:r>
              <a:endParaRPr lang="en-GB" sz="2400" b="1" i="1" baseline="-25000">
                <a:latin typeface="Comic Sans MS" pitchFamily="66" charset="0"/>
              </a:endParaRPr>
            </a:p>
          </p:txBody>
        </p:sp>
        <p:sp>
          <p:nvSpPr>
            <p:cNvPr id="33827" name="Text Box 35"/>
            <p:cNvSpPr txBox="1">
              <a:spLocks noChangeArrowheads="1"/>
            </p:cNvSpPr>
            <p:nvPr/>
          </p:nvSpPr>
          <p:spPr bwMode="auto">
            <a:xfrm>
              <a:off x="4188" y="1140"/>
              <a:ext cx="284" cy="288"/>
            </a:xfrm>
            <a:prstGeom prst="rect">
              <a:avLst/>
            </a:prstGeom>
            <a:noFill/>
            <a:ln w="9525">
              <a:noFill/>
              <a:miter lim="800000"/>
              <a:headEnd/>
              <a:tailEnd/>
            </a:ln>
          </p:spPr>
          <p:txBody>
            <a:bodyPr wrap="none">
              <a:spAutoFit/>
            </a:bodyPr>
            <a:lstStyle/>
            <a:p>
              <a:r>
                <a:rPr lang="hu-HU" sz="2400" i="1">
                  <a:latin typeface="Comic Sans MS" pitchFamily="66" charset="0"/>
                </a:rPr>
                <a:t>r</a:t>
              </a:r>
              <a:r>
                <a:rPr lang="hu-HU" sz="2400" b="1" i="1" baseline="-25000">
                  <a:latin typeface="Comic Sans MS" pitchFamily="66" charset="0"/>
                </a:rPr>
                <a:t>b</a:t>
              </a:r>
              <a:endParaRPr lang="en-GB" sz="2400" b="1" i="1" baseline="-25000">
                <a:latin typeface="Comic Sans MS" pitchFamily="66" charset="0"/>
              </a:endParaRPr>
            </a:p>
          </p:txBody>
        </p:sp>
        <p:sp>
          <p:nvSpPr>
            <p:cNvPr id="33828" name="Text Box 36"/>
            <p:cNvSpPr txBox="1">
              <a:spLocks noChangeArrowheads="1"/>
            </p:cNvSpPr>
            <p:nvPr/>
          </p:nvSpPr>
          <p:spPr bwMode="auto">
            <a:xfrm>
              <a:off x="4168" y="1574"/>
              <a:ext cx="284" cy="288"/>
            </a:xfrm>
            <a:prstGeom prst="rect">
              <a:avLst/>
            </a:prstGeom>
            <a:noFill/>
            <a:ln w="9525">
              <a:noFill/>
              <a:miter lim="800000"/>
              <a:headEnd/>
              <a:tailEnd/>
            </a:ln>
          </p:spPr>
          <p:txBody>
            <a:bodyPr wrap="none">
              <a:spAutoFit/>
            </a:bodyPr>
            <a:lstStyle/>
            <a:p>
              <a:r>
                <a:rPr lang="hu-HU" sz="2400" i="1">
                  <a:latin typeface="Comic Sans MS" pitchFamily="66" charset="0"/>
                </a:rPr>
                <a:t>r</a:t>
              </a:r>
              <a:r>
                <a:rPr lang="hu-HU" sz="2400" b="1" i="1" baseline="-25000">
                  <a:latin typeface="Comic Sans MS" pitchFamily="66" charset="0"/>
                </a:rPr>
                <a:t>b</a:t>
              </a:r>
              <a:endParaRPr lang="en-GB" sz="2400" b="1" i="1" baseline="-25000">
                <a:latin typeface="Comic Sans MS" pitchFamily="66" charset="0"/>
              </a:endParaRPr>
            </a:p>
          </p:txBody>
        </p:sp>
        <p:sp>
          <p:nvSpPr>
            <p:cNvPr id="33829" name="Text Box 37"/>
            <p:cNvSpPr txBox="1">
              <a:spLocks noChangeArrowheads="1"/>
            </p:cNvSpPr>
            <p:nvPr/>
          </p:nvSpPr>
          <p:spPr bwMode="auto">
            <a:xfrm>
              <a:off x="851" y="692"/>
              <a:ext cx="279" cy="288"/>
            </a:xfrm>
            <a:prstGeom prst="rect">
              <a:avLst/>
            </a:prstGeom>
            <a:noFill/>
            <a:ln w="9525">
              <a:noFill/>
              <a:miter lim="800000"/>
              <a:headEnd/>
              <a:tailEnd/>
            </a:ln>
          </p:spPr>
          <p:txBody>
            <a:bodyPr wrap="none">
              <a:spAutoFit/>
            </a:bodyPr>
            <a:lstStyle/>
            <a:p>
              <a:r>
                <a:rPr lang="hu-HU" sz="2400" i="1">
                  <a:latin typeface="Comic Sans MS" pitchFamily="66" charset="0"/>
                </a:rPr>
                <a:t>r</a:t>
              </a:r>
              <a:r>
                <a:rPr lang="hu-HU" sz="2400" b="1" i="1" baseline="-25000">
                  <a:latin typeface="Comic Sans MS" pitchFamily="66" charset="0"/>
                </a:rPr>
                <a:t>a</a:t>
              </a:r>
              <a:endParaRPr lang="en-GB" sz="2400" b="1" i="1" baseline="-25000">
                <a:latin typeface="Comic Sans MS" pitchFamily="66" charset="0"/>
              </a:endParaRPr>
            </a:p>
          </p:txBody>
        </p:sp>
        <p:sp>
          <p:nvSpPr>
            <p:cNvPr id="33830" name="Text Box 38"/>
            <p:cNvSpPr txBox="1">
              <a:spLocks noChangeArrowheads="1"/>
            </p:cNvSpPr>
            <p:nvPr/>
          </p:nvSpPr>
          <p:spPr bwMode="auto">
            <a:xfrm>
              <a:off x="857" y="1132"/>
              <a:ext cx="279" cy="288"/>
            </a:xfrm>
            <a:prstGeom prst="rect">
              <a:avLst/>
            </a:prstGeom>
            <a:noFill/>
            <a:ln w="9525">
              <a:noFill/>
              <a:miter lim="800000"/>
              <a:headEnd/>
              <a:tailEnd/>
            </a:ln>
          </p:spPr>
          <p:txBody>
            <a:bodyPr wrap="none">
              <a:spAutoFit/>
            </a:bodyPr>
            <a:lstStyle/>
            <a:p>
              <a:r>
                <a:rPr lang="hu-HU" sz="2400" i="1">
                  <a:latin typeface="Comic Sans MS" pitchFamily="66" charset="0"/>
                </a:rPr>
                <a:t>r</a:t>
              </a:r>
              <a:r>
                <a:rPr lang="hu-HU" sz="2400" b="1" i="1" baseline="-25000">
                  <a:latin typeface="Comic Sans MS" pitchFamily="66" charset="0"/>
                </a:rPr>
                <a:t>a</a:t>
              </a:r>
              <a:endParaRPr lang="en-GB" sz="2400" b="1" i="1" baseline="-25000">
                <a:latin typeface="Comic Sans MS" pitchFamily="66" charset="0"/>
              </a:endParaRPr>
            </a:p>
          </p:txBody>
        </p:sp>
        <p:sp>
          <p:nvSpPr>
            <p:cNvPr id="33831" name="Text Box 39"/>
            <p:cNvSpPr txBox="1">
              <a:spLocks noChangeArrowheads="1"/>
            </p:cNvSpPr>
            <p:nvPr/>
          </p:nvSpPr>
          <p:spPr bwMode="auto">
            <a:xfrm>
              <a:off x="4855" y="1583"/>
              <a:ext cx="279" cy="288"/>
            </a:xfrm>
            <a:prstGeom prst="rect">
              <a:avLst/>
            </a:prstGeom>
            <a:noFill/>
            <a:ln w="9525">
              <a:noFill/>
              <a:miter lim="800000"/>
              <a:headEnd/>
              <a:tailEnd/>
            </a:ln>
          </p:spPr>
          <p:txBody>
            <a:bodyPr wrap="none">
              <a:spAutoFit/>
            </a:bodyPr>
            <a:lstStyle/>
            <a:p>
              <a:r>
                <a:rPr lang="hu-HU" sz="2400" i="1">
                  <a:latin typeface="Comic Sans MS" pitchFamily="66" charset="0"/>
                </a:rPr>
                <a:t>r</a:t>
              </a:r>
              <a:r>
                <a:rPr lang="hu-HU" sz="2400" b="1" i="1" baseline="-25000">
                  <a:latin typeface="Comic Sans MS" pitchFamily="66" charset="0"/>
                </a:rPr>
                <a:t>a</a:t>
              </a:r>
              <a:endParaRPr lang="en-GB" sz="2400" b="1" i="1" baseline="-25000">
                <a:latin typeface="Comic Sans MS" pitchFamily="66" charset="0"/>
              </a:endParaRPr>
            </a:p>
          </p:txBody>
        </p:sp>
        <p:sp>
          <p:nvSpPr>
            <p:cNvPr id="33832" name="Text Box 40"/>
            <p:cNvSpPr txBox="1">
              <a:spLocks noChangeArrowheads="1"/>
            </p:cNvSpPr>
            <p:nvPr/>
          </p:nvSpPr>
          <p:spPr bwMode="auto">
            <a:xfrm>
              <a:off x="4865" y="2024"/>
              <a:ext cx="279" cy="288"/>
            </a:xfrm>
            <a:prstGeom prst="rect">
              <a:avLst/>
            </a:prstGeom>
            <a:noFill/>
            <a:ln w="9525">
              <a:noFill/>
              <a:miter lim="800000"/>
              <a:headEnd/>
              <a:tailEnd/>
            </a:ln>
          </p:spPr>
          <p:txBody>
            <a:bodyPr wrap="none">
              <a:spAutoFit/>
            </a:bodyPr>
            <a:lstStyle/>
            <a:p>
              <a:r>
                <a:rPr lang="hu-HU" sz="2400" i="1">
                  <a:latin typeface="Comic Sans MS" pitchFamily="66" charset="0"/>
                </a:rPr>
                <a:t>r</a:t>
              </a:r>
              <a:r>
                <a:rPr lang="hu-HU" sz="2400" b="1" i="1" baseline="-25000">
                  <a:latin typeface="Comic Sans MS" pitchFamily="66" charset="0"/>
                </a:rPr>
                <a:t>a</a:t>
              </a:r>
              <a:endParaRPr lang="en-GB" sz="2400" b="1" i="1" baseline="-25000">
                <a:latin typeface="Comic Sans MS" pitchFamily="66" charset="0"/>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1277938" y="1019175"/>
            <a:ext cx="6469062" cy="3346450"/>
          </a:xfrm>
          <a:prstGeom prst="rect">
            <a:avLst/>
          </a:prstGeom>
          <a:noFill/>
          <a:ln w="9525">
            <a:noFill/>
            <a:miter lim="800000"/>
            <a:headEnd/>
            <a:tailEnd/>
          </a:ln>
        </p:spPr>
      </p:pic>
      <p:sp>
        <p:nvSpPr>
          <p:cNvPr id="34819" name="Text Box 3"/>
          <p:cNvSpPr txBox="1">
            <a:spLocks noChangeArrowheads="1"/>
          </p:cNvSpPr>
          <p:nvPr/>
        </p:nvSpPr>
        <p:spPr bwMode="auto">
          <a:xfrm>
            <a:off x="1331913" y="303213"/>
            <a:ext cx="6443662" cy="457200"/>
          </a:xfrm>
          <a:prstGeom prst="rect">
            <a:avLst/>
          </a:prstGeom>
          <a:noFill/>
          <a:ln w="9525">
            <a:noFill/>
            <a:miter lim="800000"/>
            <a:headEnd/>
            <a:tailEnd/>
          </a:ln>
        </p:spPr>
        <p:txBody>
          <a:bodyPr>
            <a:spAutoFit/>
          </a:bodyPr>
          <a:lstStyle/>
          <a:p>
            <a:pPr algn="ctr">
              <a:spcBef>
                <a:spcPct val="50000"/>
              </a:spcBef>
            </a:pPr>
            <a:r>
              <a:rPr lang="hu-HU" sz="2400" b="1">
                <a:solidFill>
                  <a:srgbClr val="800000"/>
                </a:solidFill>
                <a:latin typeface="Comic Sans MS" pitchFamily="66" charset="0"/>
              </a:rPr>
              <a:t>A T2 és T4 fágok genetikai térképe </a:t>
            </a:r>
          </a:p>
        </p:txBody>
      </p:sp>
      <p:sp>
        <p:nvSpPr>
          <p:cNvPr id="34820" name="Text Box 4"/>
          <p:cNvSpPr txBox="1">
            <a:spLocks noChangeArrowheads="1"/>
          </p:cNvSpPr>
          <p:nvPr/>
        </p:nvSpPr>
        <p:spPr bwMode="auto">
          <a:xfrm>
            <a:off x="407988" y="4692650"/>
            <a:ext cx="8496300" cy="641350"/>
          </a:xfrm>
          <a:prstGeom prst="rect">
            <a:avLst/>
          </a:prstGeom>
          <a:noFill/>
          <a:ln w="9525">
            <a:noFill/>
            <a:miter lim="800000"/>
            <a:headEnd/>
            <a:tailEnd/>
          </a:ln>
        </p:spPr>
        <p:txBody>
          <a:bodyPr wrap="none">
            <a:spAutoFit/>
          </a:bodyPr>
          <a:lstStyle/>
          <a:p>
            <a:pPr algn="ctr"/>
            <a:r>
              <a:rPr lang="hu-HU">
                <a:latin typeface="Comic Sans MS" pitchFamily="66" charset="0"/>
              </a:rPr>
              <a:t>A lineáris fág DNS a baktériumba jutás után körré zárul, hogy „gördülő gyűrű”</a:t>
            </a:r>
          </a:p>
          <a:p>
            <a:pPr algn="ctr"/>
            <a:r>
              <a:rPr lang="hu-HU">
                <a:latin typeface="Comic Sans MS" pitchFamily="66" charset="0"/>
              </a:rPr>
              <a:t>módon replikálódhasson.</a:t>
            </a:r>
            <a:endParaRPr lang="en-GB">
              <a:latin typeface="Comic Sans MS" pitchFamily="66" charset="0"/>
            </a:endParaRPr>
          </a:p>
        </p:txBody>
      </p:sp>
      <p:sp>
        <p:nvSpPr>
          <p:cNvPr id="34821" name="Text Box 5"/>
          <p:cNvSpPr txBox="1">
            <a:spLocks noChangeArrowheads="1"/>
          </p:cNvSpPr>
          <p:nvPr/>
        </p:nvSpPr>
        <p:spPr bwMode="auto">
          <a:xfrm>
            <a:off x="2560638" y="2430463"/>
            <a:ext cx="512762" cy="396875"/>
          </a:xfrm>
          <a:prstGeom prst="rect">
            <a:avLst/>
          </a:prstGeom>
          <a:noFill/>
          <a:ln w="9525">
            <a:noFill/>
            <a:miter lim="800000"/>
            <a:headEnd/>
            <a:tailEnd/>
          </a:ln>
        </p:spPr>
        <p:txBody>
          <a:bodyPr wrap="none">
            <a:spAutoFit/>
          </a:bodyPr>
          <a:lstStyle/>
          <a:p>
            <a:pPr algn="ctr"/>
            <a:r>
              <a:rPr lang="hu-HU" sz="2000">
                <a:latin typeface="Comic Sans MS" pitchFamily="66" charset="0"/>
              </a:rPr>
              <a:t>T2</a:t>
            </a:r>
            <a:endParaRPr lang="en-GB" sz="2000">
              <a:latin typeface="Comic Sans MS" pitchFamily="66" charset="0"/>
            </a:endParaRPr>
          </a:p>
        </p:txBody>
      </p:sp>
      <p:sp>
        <p:nvSpPr>
          <p:cNvPr id="34822" name="Text Box 6"/>
          <p:cNvSpPr txBox="1">
            <a:spLocks noChangeArrowheads="1"/>
          </p:cNvSpPr>
          <p:nvPr/>
        </p:nvSpPr>
        <p:spPr bwMode="auto">
          <a:xfrm>
            <a:off x="5872163" y="2466975"/>
            <a:ext cx="512762" cy="396875"/>
          </a:xfrm>
          <a:prstGeom prst="rect">
            <a:avLst/>
          </a:prstGeom>
          <a:noFill/>
          <a:ln w="9525">
            <a:noFill/>
            <a:miter lim="800000"/>
            <a:headEnd/>
            <a:tailEnd/>
          </a:ln>
        </p:spPr>
        <p:txBody>
          <a:bodyPr wrap="none">
            <a:spAutoFit/>
          </a:bodyPr>
          <a:lstStyle/>
          <a:p>
            <a:pPr algn="ctr"/>
            <a:r>
              <a:rPr lang="hu-HU" sz="2000">
                <a:latin typeface="Comic Sans MS" pitchFamily="66" charset="0"/>
              </a:rPr>
              <a:t>T4</a:t>
            </a:r>
            <a:endParaRPr lang="en-GB" sz="2000">
              <a:latin typeface="Comic Sans MS" pitchFamily="66" charset="0"/>
            </a:endParaRPr>
          </a:p>
        </p:txBody>
      </p:sp>
      <p:grpSp>
        <p:nvGrpSpPr>
          <p:cNvPr id="34823" name="Group 7"/>
          <p:cNvGrpSpPr>
            <a:grpSpLocks/>
          </p:cNvGrpSpPr>
          <p:nvPr/>
        </p:nvGrpSpPr>
        <p:grpSpPr bwMode="auto">
          <a:xfrm>
            <a:off x="1582738" y="5543550"/>
            <a:ext cx="6477000" cy="765175"/>
            <a:chOff x="997" y="3492"/>
            <a:chExt cx="4080" cy="482"/>
          </a:xfrm>
        </p:grpSpPr>
        <p:sp>
          <p:nvSpPr>
            <p:cNvPr id="34824" name="Oval 8"/>
            <p:cNvSpPr>
              <a:spLocks noChangeArrowheads="1"/>
            </p:cNvSpPr>
            <p:nvPr/>
          </p:nvSpPr>
          <p:spPr bwMode="auto">
            <a:xfrm>
              <a:off x="1047" y="3543"/>
              <a:ext cx="322" cy="322"/>
            </a:xfrm>
            <a:prstGeom prst="ellipse">
              <a:avLst/>
            </a:prstGeom>
            <a:noFill/>
            <a:ln w="28575">
              <a:solidFill>
                <a:schemeClr val="accent2"/>
              </a:solidFill>
              <a:round/>
              <a:headEnd/>
              <a:tailEnd/>
            </a:ln>
          </p:spPr>
          <p:txBody>
            <a:bodyPr wrap="none" anchor="ctr"/>
            <a:lstStyle/>
            <a:p>
              <a:endParaRPr lang="hu-HU"/>
            </a:p>
          </p:txBody>
        </p:sp>
        <p:sp>
          <p:nvSpPr>
            <p:cNvPr id="34825" name="Line 9"/>
            <p:cNvSpPr>
              <a:spLocks noChangeShapeType="1"/>
            </p:cNvSpPr>
            <p:nvPr/>
          </p:nvSpPr>
          <p:spPr bwMode="auto">
            <a:xfrm>
              <a:off x="2401" y="3869"/>
              <a:ext cx="0" cy="105"/>
            </a:xfrm>
            <a:prstGeom prst="line">
              <a:avLst/>
            </a:prstGeom>
            <a:noFill/>
            <a:ln w="9525">
              <a:solidFill>
                <a:schemeClr val="tx1"/>
              </a:solidFill>
              <a:round/>
              <a:headEnd/>
              <a:tailEnd/>
            </a:ln>
          </p:spPr>
          <p:txBody>
            <a:bodyPr/>
            <a:lstStyle/>
            <a:p>
              <a:endParaRPr lang="hu-HU"/>
            </a:p>
          </p:txBody>
        </p:sp>
        <p:sp>
          <p:nvSpPr>
            <p:cNvPr id="34826" name="Line 10"/>
            <p:cNvSpPr>
              <a:spLocks noChangeShapeType="1"/>
            </p:cNvSpPr>
            <p:nvPr/>
          </p:nvSpPr>
          <p:spPr bwMode="auto">
            <a:xfrm>
              <a:off x="3546" y="3854"/>
              <a:ext cx="0" cy="105"/>
            </a:xfrm>
            <a:prstGeom prst="line">
              <a:avLst/>
            </a:prstGeom>
            <a:noFill/>
            <a:ln w="9525">
              <a:solidFill>
                <a:schemeClr val="tx1"/>
              </a:solidFill>
              <a:round/>
              <a:headEnd/>
              <a:tailEnd/>
            </a:ln>
          </p:spPr>
          <p:txBody>
            <a:bodyPr/>
            <a:lstStyle/>
            <a:p>
              <a:endParaRPr lang="hu-HU"/>
            </a:p>
          </p:txBody>
        </p:sp>
        <p:sp>
          <p:nvSpPr>
            <p:cNvPr id="34827" name="Freeform 11"/>
            <p:cNvSpPr>
              <a:spLocks/>
            </p:cNvSpPr>
            <p:nvPr/>
          </p:nvSpPr>
          <p:spPr bwMode="auto">
            <a:xfrm rot="4809736">
              <a:off x="1183" y="3627"/>
              <a:ext cx="359" cy="138"/>
            </a:xfrm>
            <a:custGeom>
              <a:avLst/>
              <a:gdLst>
                <a:gd name="T0" fmla="*/ 359 w 359"/>
                <a:gd name="T1" fmla="*/ 138 h 97"/>
                <a:gd name="T2" fmla="*/ 262 w 359"/>
                <a:gd name="T3" fmla="*/ 21 h 97"/>
                <a:gd name="T4" fmla="*/ 112 w 359"/>
                <a:gd name="T5" fmla="*/ 10 h 97"/>
                <a:gd name="T6" fmla="*/ 0 w 359"/>
                <a:gd name="T7" fmla="*/ 74 h 97"/>
                <a:gd name="T8" fmla="*/ 0 60000 65536"/>
                <a:gd name="T9" fmla="*/ 0 60000 65536"/>
                <a:gd name="T10" fmla="*/ 0 60000 65536"/>
                <a:gd name="T11" fmla="*/ 0 60000 65536"/>
                <a:gd name="T12" fmla="*/ 0 w 359"/>
                <a:gd name="T13" fmla="*/ 0 h 97"/>
                <a:gd name="T14" fmla="*/ 359 w 359"/>
                <a:gd name="T15" fmla="*/ 97 h 97"/>
              </a:gdLst>
              <a:ahLst/>
              <a:cxnLst>
                <a:cxn ang="T8">
                  <a:pos x="T0" y="T1"/>
                </a:cxn>
                <a:cxn ang="T9">
                  <a:pos x="T2" y="T3"/>
                </a:cxn>
                <a:cxn ang="T10">
                  <a:pos x="T4" y="T5"/>
                </a:cxn>
                <a:cxn ang="T11">
                  <a:pos x="T6" y="T7"/>
                </a:cxn>
              </a:cxnLst>
              <a:rect l="T12" t="T13" r="T14" b="T15"/>
              <a:pathLst>
                <a:path w="359" h="97">
                  <a:moveTo>
                    <a:pt x="359" y="97"/>
                  </a:moveTo>
                  <a:cubicBezTo>
                    <a:pt x="331" y="63"/>
                    <a:pt x="303" y="30"/>
                    <a:pt x="262" y="15"/>
                  </a:cubicBezTo>
                  <a:cubicBezTo>
                    <a:pt x="221" y="0"/>
                    <a:pt x="156" y="1"/>
                    <a:pt x="112" y="7"/>
                  </a:cubicBezTo>
                  <a:cubicBezTo>
                    <a:pt x="68" y="13"/>
                    <a:pt x="21" y="43"/>
                    <a:pt x="0" y="52"/>
                  </a:cubicBezTo>
                </a:path>
              </a:pathLst>
            </a:custGeom>
            <a:noFill/>
            <a:ln w="28575" cmpd="sng">
              <a:solidFill>
                <a:srgbClr val="FF0000"/>
              </a:solidFill>
              <a:round/>
              <a:headEnd type="triangle" w="med" len="med"/>
              <a:tailEnd type="none" w="med" len="med"/>
            </a:ln>
          </p:spPr>
          <p:txBody>
            <a:bodyPr/>
            <a:lstStyle/>
            <a:p>
              <a:endParaRPr lang="hu-HU"/>
            </a:p>
          </p:txBody>
        </p:sp>
        <p:sp>
          <p:nvSpPr>
            <p:cNvPr id="34828" name="Line 12"/>
            <p:cNvSpPr>
              <a:spLocks noChangeShapeType="1"/>
            </p:cNvSpPr>
            <p:nvPr/>
          </p:nvSpPr>
          <p:spPr bwMode="auto">
            <a:xfrm>
              <a:off x="4600" y="3857"/>
              <a:ext cx="0" cy="112"/>
            </a:xfrm>
            <a:prstGeom prst="line">
              <a:avLst/>
            </a:prstGeom>
            <a:noFill/>
            <a:ln w="9525">
              <a:solidFill>
                <a:schemeClr val="tx1"/>
              </a:solidFill>
              <a:round/>
              <a:headEnd/>
              <a:tailEnd/>
            </a:ln>
          </p:spPr>
          <p:txBody>
            <a:bodyPr/>
            <a:lstStyle/>
            <a:p>
              <a:endParaRPr lang="hu-HU"/>
            </a:p>
          </p:txBody>
        </p:sp>
        <p:sp>
          <p:nvSpPr>
            <p:cNvPr id="34829" name="Line 13"/>
            <p:cNvSpPr>
              <a:spLocks noChangeShapeType="1"/>
            </p:cNvSpPr>
            <p:nvPr/>
          </p:nvSpPr>
          <p:spPr bwMode="auto">
            <a:xfrm>
              <a:off x="1210" y="3866"/>
              <a:ext cx="0" cy="105"/>
            </a:xfrm>
            <a:prstGeom prst="line">
              <a:avLst/>
            </a:prstGeom>
            <a:noFill/>
            <a:ln w="9525">
              <a:solidFill>
                <a:schemeClr val="tx1"/>
              </a:solidFill>
              <a:round/>
              <a:headEnd/>
              <a:tailEnd/>
            </a:ln>
          </p:spPr>
          <p:txBody>
            <a:bodyPr/>
            <a:lstStyle/>
            <a:p>
              <a:endParaRPr lang="hu-HU"/>
            </a:p>
          </p:txBody>
        </p:sp>
        <p:sp>
          <p:nvSpPr>
            <p:cNvPr id="34830" name="Text Box 14"/>
            <p:cNvSpPr txBox="1">
              <a:spLocks noChangeArrowheads="1"/>
            </p:cNvSpPr>
            <p:nvPr/>
          </p:nvSpPr>
          <p:spPr bwMode="auto">
            <a:xfrm>
              <a:off x="1840" y="3567"/>
              <a:ext cx="2194" cy="231"/>
            </a:xfrm>
            <a:prstGeom prst="rect">
              <a:avLst/>
            </a:prstGeom>
            <a:noFill/>
            <a:ln w="9525">
              <a:noFill/>
              <a:miter lim="800000"/>
              <a:headEnd/>
              <a:tailEnd/>
            </a:ln>
          </p:spPr>
          <p:txBody>
            <a:bodyPr wrap="none">
              <a:spAutoFit/>
            </a:bodyPr>
            <a:lstStyle/>
            <a:p>
              <a:pPr algn="ctr"/>
              <a:r>
                <a:rPr lang="hu-HU">
                  <a:solidFill>
                    <a:srgbClr val="0000CC"/>
                  </a:solidFill>
                  <a:latin typeface="Comic Sans MS" pitchFamily="66" charset="0"/>
                </a:rPr>
                <a:t>átíródott fág DNS konkatamer</a:t>
              </a:r>
              <a:endParaRPr lang="en-GB">
                <a:solidFill>
                  <a:srgbClr val="0000CC"/>
                </a:solidFill>
                <a:latin typeface="Comic Sans MS" pitchFamily="66" charset="0"/>
              </a:endParaRPr>
            </a:p>
          </p:txBody>
        </p:sp>
        <p:sp>
          <p:nvSpPr>
            <p:cNvPr id="34831" name="Line 15"/>
            <p:cNvSpPr>
              <a:spLocks noChangeShapeType="1"/>
            </p:cNvSpPr>
            <p:nvPr/>
          </p:nvSpPr>
          <p:spPr bwMode="auto">
            <a:xfrm>
              <a:off x="4607" y="3909"/>
              <a:ext cx="470" cy="0"/>
            </a:xfrm>
            <a:prstGeom prst="line">
              <a:avLst/>
            </a:prstGeom>
            <a:noFill/>
            <a:ln w="9525">
              <a:solidFill>
                <a:srgbClr val="0000CC"/>
              </a:solidFill>
              <a:prstDash val="sysDot"/>
              <a:round/>
              <a:headEnd/>
              <a:tailEnd/>
            </a:ln>
          </p:spPr>
          <p:txBody>
            <a:bodyPr/>
            <a:lstStyle/>
            <a:p>
              <a:endParaRPr lang="hu-HU"/>
            </a:p>
          </p:txBody>
        </p:sp>
        <p:sp>
          <p:nvSpPr>
            <p:cNvPr id="34832" name="Oval 16"/>
            <p:cNvSpPr>
              <a:spLocks noChangeArrowheads="1"/>
            </p:cNvSpPr>
            <p:nvPr/>
          </p:nvSpPr>
          <p:spPr bwMode="auto">
            <a:xfrm>
              <a:off x="997" y="3492"/>
              <a:ext cx="428" cy="428"/>
            </a:xfrm>
            <a:prstGeom prst="ellipse">
              <a:avLst/>
            </a:prstGeom>
            <a:noFill/>
            <a:ln w="9525">
              <a:solidFill>
                <a:schemeClr val="tx1"/>
              </a:solidFill>
              <a:round/>
              <a:headEnd/>
              <a:tailEnd/>
            </a:ln>
          </p:spPr>
          <p:txBody>
            <a:bodyPr wrap="none" anchor="ctr"/>
            <a:lstStyle/>
            <a:p>
              <a:endParaRPr lang="hu-HU"/>
            </a:p>
          </p:txBody>
        </p:sp>
        <p:sp>
          <p:nvSpPr>
            <p:cNvPr id="34833" name="Freeform 17"/>
            <p:cNvSpPr>
              <a:spLocks/>
            </p:cNvSpPr>
            <p:nvPr/>
          </p:nvSpPr>
          <p:spPr bwMode="auto">
            <a:xfrm>
              <a:off x="1230" y="3885"/>
              <a:ext cx="97" cy="35"/>
            </a:xfrm>
            <a:custGeom>
              <a:avLst/>
              <a:gdLst>
                <a:gd name="T0" fmla="*/ 0 w 97"/>
                <a:gd name="T1" fmla="*/ 21 h 35"/>
                <a:gd name="T2" fmla="*/ 57 w 97"/>
                <a:gd name="T3" fmla="*/ 3 h 35"/>
                <a:gd name="T4" fmla="*/ 93 w 97"/>
                <a:gd name="T5" fmla="*/ 6 h 35"/>
                <a:gd name="T6" fmla="*/ 90 w 97"/>
                <a:gd name="T7" fmla="*/ 21 h 35"/>
                <a:gd name="T8" fmla="*/ 36 w 97"/>
                <a:gd name="T9" fmla="*/ 30 h 35"/>
                <a:gd name="T10" fmla="*/ 0 w 97"/>
                <a:gd name="T11" fmla="*/ 21 h 35"/>
                <a:gd name="T12" fmla="*/ 0 60000 65536"/>
                <a:gd name="T13" fmla="*/ 0 60000 65536"/>
                <a:gd name="T14" fmla="*/ 0 60000 65536"/>
                <a:gd name="T15" fmla="*/ 0 60000 65536"/>
                <a:gd name="T16" fmla="*/ 0 60000 65536"/>
                <a:gd name="T17" fmla="*/ 0 60000 65536"/>
                <a:gd name="T18" fmla="*/ 0 w 97"/>
                <a:gd name="T19" fmla="*/ 0 h 35"/>
                <a:gd name="T20" fmla="*/ 97 w 97"/>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97" h="35">
                  <a:moveTo>
                    <a:pt x="0" y="21"/>
                  </a:moveTo>
                  <a:cubicBezTo>
                    <a:pt x="36" y="17"/>
                    <a:pt x="30" y="12"/>
                    <a:pt x="57" y="3"/>
                  </a:cubicBezTo>
                  <a:cubicBezTo>
                    <a:pt x="69" y="4"/>
                    <a:pt x="82" y="0"/>
                    <a:pt x="93" y="6"/>
                  </a:cubicBezTo>
                  <a:cubicBezTo>
                    <a:pt x="97" y="8"/>
                    <a:pt x="94" y="18"/>
                    <a:pt x="90" y="21"/>
                  </a:cubicBezTo>
                  <a:cubicBezTo>
                    <a:pt x="84" y="26"/>
                    <a:pt x="39" y="30"/>
                    <a:pt x="36" y="30"/>
                  </a:cubicBezTo>
                  <a:cubicBezTo>
                    <a:pt x="22" y="35"/>
                    <a:pt x="12" y="29"/>
                    <a:pt x="0" y="21"/>
                  </a:cubicBezTo>
                  <a:close/>
                </a:path>
              </a:pathLst>
            </a:custGeom>
            <a:solidFill>
              <a:schemeClr val="bg1"/>
            </a:solidFill>
            <a:ln w="9525">
              <a:noFill/>
              <a:round/>
              <a:headEnd/>
              <a:tailEnd/>
            </a:ln>
          </p:spPr>
          <p:txBody>
            <a:bodyPr/>
            <a:lstStyle/>
            <a:p>
              <a:endParaRPr lang="hu-HU"/>
            </a:p>
          </p:txBody>
        </p:sp>
        <p:sp>
          <p:nvSpPr>
            <p:cNvPr id="34834" name="Line 18"/>
            <p:cNvSpPr>
              <a:spLocks noChangeShapeType="1"/>
            </p:cNvSpPr>
            <p:nvPr/>
          </p:nvSpPr>
          <p:spPr bwMode="auto">
            <a:xfrm>
              <a:off x="1204" y="3919"/>
              <a:ext cx="3405" cy="0"/>
            </a:xfrm>
            <a:prstGeom prst="line">
              <a:avLst/>
            </a:prstGeom>
            <a:noFill/>
            <a:ln w="9525">
              <a:solidFill>
                <a:schemeClr val="accent2"/>
              </a:solidFill>
              <a:round/>
              <a:headEnd/>
              <a:tailEnd/>
            </a:ln>
          </p:spPr>
          <p:txBody>
            <a:bodyPr/>
            <a:lstStyle/>
            <a:p>
              <a:endParaRPr lang="hu-HU"/>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179388" y="981075"/>
            <a:ext cx="8826500" cy="1323975"/>
          </a:xfrm>
          <a:prstGeom prst="rect">
            <a:avLst/>
          </a:prstGeom>
          <a:noFill/>
          <a:ln w="9525">
            <a:noFill/>
            <a:miter lim="800000"/>
            <a:headEnd/>
            <a:tailEnd/>
          </a:ln>
        </p:spPr>
        <p:txBody>
          <a:bodyPr wrap="none">
            <a:spAutoFit/>
          </a:bodyPr>
          <a:lstStyle/>
          <a:p>
            <a:r>
              <a:rPr lang="hu-HU" sz="8000" b="1">
                <a:latin typeface="Comic Sans MS" pitchFamily="66" charset="0"/>
              </a:rPr>
              <a:t>Lizogén életciklus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Fágfejlődés"/>
          <p:cNvPicPr>
            <a:picLocks noChangeAspect="1" noChangeArrowheads="1"/>
          </p:cNvPicPr>
          <p:nvPr/>
        </p:nvPicPr>
        <p:blipFill>
          <a:blip r:embed="rId3" cstate="print"/>
          <a:srcRect r="5751"/>
          <a:stretch>
            <a:fillRect/>
          </a:stretch>
        </p:blipFill>
        <p:spPr bwMode="auto">
          <a:xfrm>
            <a:off x="3275013" y="-26988"/>
            <a:ext cx="5905500" cy="6203951"/>
          </a:xfrm>
          <a:prstGeom prst="rect">
            <a:avLst/>
          </a:prstGeom>
          <a:noFill/>
          <a:ln w="9525">
            <a:noFill/>
            <a:miter lim="800000"/>
            <a:headEnd/>
            <a:tailEnd/>
          </a:ln>
        </p:spPr>
      </p:pic>
      <p:sp>
        <p:nvSpPr>
          <p:cNvPr id="36867" name="Rectangle 6"/>
          <p:cNvSpPr>
            <a:spLocks noChangeArrowheads="1"/>
          </p:cNvSpPr>
          <p:nvPr/>
        </p:nvSpPr>
        <p:spPr bwMode="auto">
          <a:xfrm>
            <a:off x="179388" y="-17463"/>
            <a:ext cx="3394075" cy="1143001"/>
          </a:xfrm>
          <a:prstGeom prst="rect">
            <a:avLst/>
          </a:prstGeom>
          <a:noFill/>
          <a:ln w="9525">
            <a:noFill/>
            <a:miter lim="800000"/>
            <a:headEnd/>
            <a:tailEnd/>
          </a:ln>
        </p:spPr>
        <p:txBody>
          <a:bodyPr anchor="ctr"/>
          <a:lstStyle/>
          <a:p>
            <a:pPr algn="ctr"/>
            <a:r>
              <a:rPr lang="hu-HU" sz="2000" b="1">
                <a:solidFill>
                  <a:srgbClr val="339966"/>
                </a:solidFill>
                <a:latin typeface="Comic Sans MS" pitchFamily="66" charset="0"/>
              </a:rPr>
              <a:t>Mérsékelt (temperált)</a:t>
            </a:r>
            <a:r>
              <a:rPr lang="hu-HU" sz="2000" b="1">
                <a:solidFill>
                  <a:srgbClr val="800000"/>
                </a:solidFill>
                <a:latin typeface="Comic Sans MS" pitchFamily="66" charset="0"/>
              </a:rPr>
              <a:t> fágok </a:t>
            </a:r>
            <a:r>
              <a:rPr lang="hu-HU" sz="2000" b="1">
                <a:solidFill>
                  <a:schemeClr val="hlink"/>
                </a:solidFill>
                <a:latin typeface="Comic Sans MS" pitchFamily="66" charset="0"/>
              </a:rPr>
              <a:t>lítikus </a:t>
            </a:r>
            <a:r>
              <a:rPr lang="hu-HU" sz="2000" b="1">
                <a:solidFill>
                  <a:srgbClr val="800000"/>
                </a:solidFill>
                <a:latin typeface="Comic Sans MS" pitchFamily="66" charset="0"/>
              </a:rPr>
              <a:t>és </a:t>
            </a:r>
            <a:r>
              <a:rPr lang="hu-HU" sz="2000" b="1">
                <a:solidFill>
                  <a:schemeClr val="hlink"/>
                </a:solidFill>
                <a:latin typeface="Comic Sans MS" pitchFamily="66" charset="0"/>
              </a:rPr>
              <a:t>lizogén</a:t>
            </a:r>
            <a:r>
              <a:rPr lang="hu-HU" sz="2000" b="1">
                <a:solidFill>
                  <a:srgbClr val="800000"/>
                </a:solidFill>
                <a:latin typeface="Comic Sans MS" pitchFamily="66" charset="0"/>
              </a:rPr>
              <a:t> életciklusa</a:t>
            </a:r>
          </a:p>
        </p:txBody>
      </p:sp>
      <p:sp>
        <p:nvSpPr>
          <p:cNvPr id="85001" name="Rectangle 9"/>
          <p:cNvSpPr>
            <a:spLocks noChangeArrowheads="1"/>
          </p:cNvSpPr>
          <p:nvPr/>
        </p:nvSpPr>
        <p:spPr bwMode="auto">
          <a:xfrm>
            <a:off x="3779838" y="6100763"/>
            <a:ext cx="5256212" cy="641350"/>
          </a:xfrm>
          <a:prstGeom prst="rect">
            <a:avLst/>
          </a:prstGeom>
          <a:noFill/>
          <a:ln w="9525">
            <a:noFill/>
            <a:miter lim="800000"/>
            <a:headEnd/>
            <a:tailEnd/>
          </a:ln>
        </p:spPr>
        <p:txBody>
          <a:bodyPr>
            <a:spAutoFit/>
          </a:bodyPr>
          <a:lstStyle/>
          <a:p>
            <a:pPr algn="ctr"/>
            <a:r>
              <a:rPr lang="hu-HU">
                <a:solidFill>
                  <a:schemeClr val="hlink"/>
                </a:solidFill>
                <a:latin typeface="Comic Sans MS" pitchFamily="66" charset="0"/>
              </a:rPr>
              <a:t>A beépült profág </a:t>
            </a:r>
            <a:r>
              <a:rPr lang="hu-HU" u="sng">
                <a:solidFill>
                  <a:schemeClr val="hlink"/>
                </a:solidFill>
                <a:latin typeface="Comic Sans MS" pitchFamily="66" charset="0"/>
              </a:rPr>
              <a:t>környezeti hatásokra</a:t>
            </a:r>
            <a:r>
              <a:rPr lang="hu-HU">
                <a:solidFill>
                  <a:schemeClr val="hlink"/>
                </a:solidFill>
                <a:latin typeface="Comic Sans MS" pitchFamily="66" charset="0"/>
              </a:rPr>
              <a:t> ismét kivágódhat és lítikus ciklusba kezdhet</a:t>
            </a:r>
          </a:p>
        </p:txBody>
      </p:sp>
      <p:grpSp>
        <p:nvGrpSpPr>
          <p:cNvPr id="2" name="Group 11"/>
          <p:cNvGrpSpPr>
            <a:grpSpLocks/>
          </p:cNvGrpSpPr>
          <p:nvPr/>
        </p:nvGrpSpPr>
        <p:grpSpPr bwMode="auto">
          <a:xfrm>
            <a:off x="250825" y="4292600"/>
            <a:ext cx="3960813" cy="1825625"/>
            <a:chOff x="158" y="2704"/>
            <a:chExt cx="2495" cy="1150"/>
          </a:xfrm>
        </p:grpSpPr>
        <p:sp>
          <p:nvSpPr>
            <p:cNvPr id="36873" name="Rectangle 8"/>
            <p:cNvSpPr>
              <a:spLocks noChangeArrowheads="1"/>
            </p:cNvSpPr>
            <p:nvPr/>
          </p:nvSpPr>
          <p:spPr bwMode="auto">
            <a:xfrm>
              <a:off x="158" y="2931"/>
              <a:ext cx="2495" cy="923"/>
            </a:xfrm>
            <a:prstGeom prst="rect">
              <a:avLst/>
            </a:prstGeom>
            <a:noFill/>
            <a:ln w="9525">
              <a:noFill/>
              <a:miter lim="800000"/>
              <a:headEnd/>
              <a:tailEnd/>
            </a:ln>
          </p:spPr>
          <p:txBody>
            <a:bodyPr>
              <a:spAutoFit/>
            </a:bodyPr>
            <a:lstStyle/>
            <a:p>
              <a:r>
                <a:rPr lang="hu-HU">
                  <a:solidFill>
                    <a:srgbClr val="CC0000"/>
                  </a:solidFill>
                  <a:latin typeface="Comic Sans MS" pitchFamily="66" charset="0"/>
                </a:rPr>
                <a:t>Profág jelenlétében az adott baktérium </a:t>
              </a:r>
              <a:r>
                <a:rPr lang="hu-HU" u="sng">
                  <a:solidFill>
                    <a:srgbClr val="CC0000"/>
                  </a:solidFill>
                  <a:latin typeface="Comic Sans MS" pitchFamily="66" charset="0"/>
                </a:rPr>
                <a:t>védetté válik a további fágfertőzéssel szemben</a:t>
              </a:r>
              <a:r>
                <a:rPr lang="hu-HU">
                  <a:solidFill>
                    <a:srgbClr val="CC0000"/>
                  </a:solidFill>
                  <a:latin typeface="Comic Sans MS" pitchFamily="66" charset="0"/>
                </a:rPr>
                <a:t> (felülfertőzéssel szembeni immunitás) &gt; zavaros plakk</a:t>
              </a:r>
            </a:p>
          </p:txBody>
        </p:sp>
        <p:sp>
          <p:nvSpPr>
            <p:cNvPr id="36874" name="Line 10"/>
            <p:cNvSpPr>
              <a:spLocks noChangeShapeType="1"/>
            </p:cNvSpPr>
            <p:nvPr/>
          </p:nvSpPr>
          <p:spPr bwMode="auto">
            <a:xfrm flipH="1">
              <a:off x="2245" y="2704"/>
              <a:ext cx="317" cy="318"/>
            </a:xfrm>
            <a:prstGeom prst="line">
              <a:avLst/>
            </a:prstGeom>
            <a:noFill/>
            <a:ln w="28575">
              <a:solidFill>
                <a:srgbClr val="CC0000"/>
              </a:solidFill>
              <a:round/>
              <a:headEnd/>
              <a:tailEnd type="triangle" w="med" len="med"/>
            </a:ln>
          </p:spPr>
          <p:txBody>
            <a:bodyPr/>
            <a:lstStyle/>
            <a:p>
              <a:endParaRPr lang="hu-HU"/>
            </a:p>
          </p:txBody>
        </p:sp>
      </p:grpSp>
      <p:grpSp>
        <p:nvGrpSpPr>
          <p:cNvPr id="3" name="Group 15"/>
          <p:cNvGrpSpPr>
            <a:grpSpLocks/>
          </p:cNvGrpSpPr>
          <p:nvPr/>
        </p:nvGrpSpPr>
        <p:grpSpPr bwMode="auto">
          <a:xfrm>
            <a:off x="468313" y="1333500"/>
            <a:ext cx="2952750" cy="3103563"/>
            <a:chOff x="295" y="840"/>
            <a:chExt cx="1860" cy="1955"/>
          </a:xfrm>
        </p:grpSpPr>
        <p:pic>
          <p:nvPicPr>
            <p:cNvPr id="36871" name="Picture 7"/>
            <p:cNvPicPr>
              <a:picLocks noChangeAspect="1" noChangeArrowheads="1"/>
            </p:cNvPicPr>
            <p:nvPr/>
          </p:nvPicPr>
          <p:blipFill>
            <a:blip r:embed="rId4" cstate="print"/>
            <a:srcRect l="54962"/>
            <a:stretch>
              <a:fillRect/>
            </a:stretch>
          </p:blipFill>
          <p:spPr bwMode="auto">
            <a:xfrm>
              <a:off x="295" y="1162"/>
              <a:ext cx="1860" cy="1633"/>
            </a:xfrm>
            <a:prstGeom prst="rect">
              <a:avLst/>
            </a:prstGeom>
            <a:noFill/>
            <a:ln w="9525">
              <a:noFill/>
              <a:miter lim="800000"/>
              <a:headEnd/>
              <a:tailEnd/>
            </a:ln>
          </p:spPr>
        </p:pic>
        <p:sp>
          <p:nvSpPr>
            <p:cNvPr id="36872" name="Text Box 13"/>
            <p:cNvSpPr txBox="1">
              <a:spLocks noChangeArrowheads="1"/>
            </p:cNvSpPr>
            <p:nvPr/>
          </p:nvSpPr>
          <p:spPr bwMode="auto">
            <a:xfrm>
              <a:off x="422" y="840"/>
              <a:ext cx="1642" cy="231"/>
            </a:xfrm>
            <a:prstGeom prst="rect">
              <a:avLst/>
            </a:prstGeom>
            <a:noFill/>
            <a:ln w="9525">
              <a:noFill/>
              <a:miter lim="800000"/>
              <a:headEnd/>
              <a:tailEnd/>
            </a:ln>
          </p:spPr>
          <p:txBody>
            <a:bodyPr wrap="none">
              <a:spAutoFit/>
            </a:bodyPr>
            <a:lstStyle/>
            <a:p>
              <a:r>
                <a:rPr lang="hu-HU" b="1">
                  <a:solidFill>
                    <a:srgbClr val="CC0099"/>
                  </a:solidFill>
                  <a:latin typeface="Comic Sans MS" pitchFamily="66" charset="0"/>
                </a:rPr>
                <a:t>zavaros (</a:t>
              </a:r>
              <a:r>
                <a:rPr lang="hu-HU" b="1" i="1">
                  <a:solidFill>
                    <a:srgbClr val="CC0099"/>
                  </a:solidFill>
                  <a:latin typeface="Comic Sans MS" pitchFamily="66" charset="0"/>
                </a:rPr>
                <a:t>turbid</a:t>
              </a:r>
              <a:r>
                <a:rPr lang="hu-HU" b="1">
                  <a:solidFill>
                    <a:srgbClr val="CC0099"/>
                  </a:solidFill>
                  <a:latin typeface="Comic Sans MS" pitchFamily="66" charset="0"/>
                </a:rPr>
                <a:t>)</a:t>
              </a:r>
              <a:r>
                <a:rPr lang="hu-HU" b="1">
                  <a:solidFill>
                    <a:srgbClr val="800000"/>
                  </a:solidFill>
                  <a:latin typeface="Comic Sans MS" pitchFamily="66" charset="0"/>
                </a:rPr>
                <a:t> plakk</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0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07-28magy"/>
          <p:cNvPicPr>
            <a:picLocks noChangeAspect="1" noChangeArrowheads="1"/>
          </p:cNvPicPr>
          <p:nvPr/>
        </p:nvPicPr>
        <p:blipFill>
          <a:blip r:embed="rId2" cstate="print"/>
          <a:srcRect/>
          <a:stretch>
            <a:fillRect/>
          </a:stretch>
        </p:blipFill>
        <p:spPr bwMode="auto">
          <a:xfrm>
            <a:off x="1128713" y="1128713"/>
            <a:ext cx="6827837" cy="3154362"/>
          </a:xfrm>
          <a:prstGeom prst="rect">
            <a:avLst/>
          </a:prstGeom>
          <a:noFill/>
          <a:ln w="9525">
            <a:noFill/>
            <a:miter lim="800000"/>
            <a:headEnd/>
            <a:tailEnd/>
          </a:ln>
        </p:spPr>
      </p:pic>
      <p:sp>
        <p:nvSpPr>
          <p:cNvPr id="37891" name="Text Box 3"/>
          <p:cNvSpPr txBox="1">
            <a:spLocks noChangeArrowheads="1"/>
          </p:cNvSpPr>
          <p:nvPr/>
        </p:nvSpPr>
        <p:spPr bwMode="auto">
          <a:xfrm>
            <a:off x="1760538" y="365125"/>
            <a:ext cx="184150" cy="396875"/>
          </a:xfrm>
          <a:prstGeom prst="rect">
            <a:avLst/>
          </a:prstGeom>
          <a:noFill/>
          <a:ln w="9525">
            <a:noFill/>
            <a:miter lim="800000"/>
            <a:headEnd/>
            <a:tailEnd/>
          </a:ln>
        </p:spPr>
        <p:txBody>
          <a:bodyPr wrap="none">
            <a:spAutoFit/>
          </a:bodyPr>
          <a:lstStyle/>
          <a:p>
            <a:endParaRPr lang="en-GB"/>
          </a:p>
        </p:txBody>
      </p:sp>
      <p:sp>
        <p:nvSpPr>
          <p:cNvPr id="37892" name="Text Box 4"/>
          <p:cNvSpPr txBox="1">
            <a:spLocks noChangeArrowheads="1"/>
          </p:cNvSpPr>
          <p:nvPr/>
        </p:nvSpPr>
        <p:spPr bwMode="auto">
          <a:xfrm>
            <a:off x="1570038" y="314325"/>
            <a:ext cx="5884862" cy="457200"/>
          </a:xfrm>
          <a:prstGeom prst="rect">
            <a:avLst/>
          </a:prstGeom>
          <a:noFill/>
          <a:ln w="9525">
            <a:noFill/>
            <a:miter lim="800000"/>
            <a:headEnd/>
            <a:tailEnd/>
          </a:ln>
        </p:spPr>
        <p:txBody>
          <a:bodyPr wrap="none">
            <a:spAutoFit/>
          </a:bodyPr>
          <a:lstStyle/>
          <a:p>
            <a:r>
              <a:rPr lang="hu-HU" sz="2400"/>
              <a:t>A fágoknak két különböző életmódja van</a:t>
            </a:r>
            <a:endParaRPr lang="en-GB" sz="2400"/>
          </a:p>
        </p:txBody>
      </p:sp>
      <p:sp>
        <p:nvSpPr>
          <p:cNvPr id="37893" name="Text Box 5"/>
          <p:cNvSpPr txBox="1">
            <a:spLocks noChangeArrowheads="1"/>
          </p:cNvSpPr>
          <p:nvPr/>
        </p:nvSpPr>
        <p:spPr bwMode="auto">
          <a:xfrm>
            <a:off x="549275" y="4625975"/>
            <a:ext cx="8386763" cy="1770063"/>
          </a:xfrm>
          <a:prstGeom prst="rect">
            <a:avLst/>
          </a:prstGeom>
          <a:noFill/>
          <a:ln w="9525">
            <a:noFill/>
            <a:miter lim="800000"/>
            <a:headEnd/>
            <a:tailEnd/>
          </a:ln>
        </p:spPr>
        <p:txBody>
          <a:bodyPr wrap="none">
            <a:spAutoFit/>
          </a:bodyPr>
          <a:lstStyle/>
          <a:p>
            <a:r>
              <a:rPr lang="hu-HU"/>
              <a:t>A </a:t>
            </a:r>
            <a:r>
              <a:rPr lang="hu-HU">
                <a:solidFill>
                  <a:srgbClr val="FF0000"/>
                </a:solidFill>
              </a:rPr>
              <a:t>litikus</a:t>
            </a:r>
            <a:r>
              <a:rPr lang="hu-HU"/>
              <a:t> ciklussal ellentétben a </a:t>
            </a:r>
            <a:r>
              <a:rPr lang="hu-HU">
                <a:solidFill>
                  <a:srgbClr val="FF0000"/>
                </a:solidFill>
              </a:rPr>
              <a:t>lizogén</a:t>
            </a:r>
            <a:r>
              <a:rPr lang="hu-HU"/>
              <a:t> életciklus során a fág nem </a:t>
            </a:r>
          </a:p>
          <a:p>
            <a:r>
              <a:rPr lang="hu-HU"/>
              <a:t>pusztítja el a baktériumot, hanem DNS-e beépül a baktérium kromoszómába,</a:t>
            </a:r>
          </a:p>
          <a:p>
            <a:r>
              <a:rPr lang="hu-HU"/>
              <a:t>és azzal együtt szaporodik.</a:t>
            </a:r>
          </a:p>
          <a:p>
            <a:r>
              <a:rPr lang="hu-HU"/>
              <a:t>Ezzel az adott baktérium védetté válik a további fágfertőzéssel szemben. </a:t>
            </a:r>
          </a:p>
          <a:p>
            <a:r>
              <a:rPr lang="hu-HU"/>
              <a:t>A beépült „profág” környezeti hatásokra ismét kivágódhat és litikus ciklusba </a:t>
            </a:r>
          </a:p>
          <a:p>
            <a:r>
              <a:rPr lang="hu-HU"/>
              <a:t>kezdhet. A mérsékelt (temperált) fágok tarfoltja zavaros. </a:t>
            </a:r>
            <a:endParaRPr lang="en-GB"/>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F07-29a2"/>
          <p:cNvPicPr>
            <a:picLocks noChangeAspect="1" noChangeArrowheads="1"/>
          </p:cNvPicPr>
          <p:nvPr/>
        </p:nvPicPr>
        <p:blipFill>
          <a:blip r:embed="rId2" cstate="print"/>
          <a:srcRect/>
          <a:stretch>
            <a:fillRect/>
          </a:stretch>
        </p:blipFill>
        <p:spPr bwMode="auto">
          <a:xfrm>
            <a:off x="4841875" y="1247775"/>
            <a:ext cx="3975100" cy="2557463"/>
          </a:xfrm>
          <a:prstGeom prst="rect">
            <a:avLst/>
          </a:prstGeom>
          <a:noFill/>
          <a:ln w="9525">
            <a:noFill/>
            <a:miter lim="800000"/>
            <a:headEnd/>
            <a:tailEnd/>
          </a:ln>
        </p:spPr>
      </p:pic>
      <p:pic>
        <p:nvPicPr>
          <p:cNvPr id="38915" name="Picture 5" descr="F07-29b2"/>
          <p:cNvPicPr>
            <a:picLocks noChangeAspect="1" noChangeArrowheads="1"/>
          </p:cNvPicPr>
          <p:nvPr/>
        </p:nvPicPr>
        <p:blipFill>
          <a:blip r:embed="rId3" cstate="print"/>
          <a:srcRect/>
          <a:stretch>
            <a:fillRect/>
          </a:stretch>
        </p:blipFill>
        <p:spPr bwMode="auto">
          <a:xfrm>
            <a:off x="449263" y="1217613"/>
            <a:ext cx="3948112" cy="2454275"/>
          </a:xfrm>
          <a:prstGeom prst="rect">
            <a:avLst/>
          </a:prstGeom>
          <a:noFill/>
          <a:ln w="9525">
            <a:noFill/>
            <a:miter lim="800000"/>
            <a:headEnd/>
            <a:tailEnd/>
          </a:ln>
        </p:spPr>
      </p:pic>
      <p:sp>
        <p:nvSpPr>
          <p:cNvPr id="38916" name="Text Box 6"/>
          <p:cNvSpPr txBox="1">
            <a:spLocks noChangeArrowheads="1"/>
          </p:cNvSpPr>
          <p:nvPr/>
        </p:nvSpPr>
        <p:spPr bwMode="auto">
          <a:xfrm>
            <a:off x="590550" y="4205288"/>
            <a:ext cx="7999413" cy="1200150"/>
          </a:xfrm>
          <a:prstGeom prst="rect">
            <a:avLst/>
          </a:prstGeom>
          <a:noFill/>
          <a:ln w="9525">
            <a:noFill/>
            <a:miter lim="800000"/>
            <a:headEnd/>
            <a:tailEnd/>
          </a:ln>
        </p:spPr>
        <p:txBody>
          <a:bodyPr>
            <a:spAutoFit/>
          </a:bodyPr>
          <a:lstStyle/>
          <a:p>
            <a:r>
              <a:rPr lang="hu-HU"/>
              <a:t>A beépült profág egy citoplazmatikus represszort termel, ami gátolja a litikus ciklust. A profágot nem tartalmazó baktériumba konjugációval átkerült profág a represszor hiánya miatt azonnal lízisbe kezd. </a:t>
            </a:r>
          </a:p>
          <a:p>
            <a:r>
              <a:rPr lang="hu-HU"/>
              <a:t> </a:t>
            </a:r>
          </a:p>
        </p:txBody>
      </p:sp>
      <p:sp>
        <p:nvSpPr>
          <p:cNvPr id="38917" name="Text Box 7"/>
          <p:cNvSpPr txBox="1">
            <a:spLocks noChangeArrowheads="1"/>
          </p:cNvSpPr>
          <p:nvPr/>
        </p:nvSpPr>
        <p:spPr bwMode="auto">
          <a:xfrm>
            <a:off x="817563" y="257175"/>
            <a:ext cx="7373937" cy="427038"/>
          </a:xfrm>
          <a:prstGeom prst="rect">
            <a:avLst/>
          </a:prstGeom>
          <a:noFill/>
          <a:ln w="9525">
            <a:noFill/>
            <a:miter lim="800000"/>
            <a:headEnd/>
            <a:tailEnd/>
          </a:ln>
        </p:spPr>
        <p:txBody>
          <a:bodyPr wrap="none">
            <a:spAutoFit/>
          </a:bodyPr>
          <a:lstStyle/>
          <a:p>
            <a:r>
              <a:rPr lang="hu-HU" sz="2200"/>
              <a:t>A lizogén  állapotot egy represszor fehérje tartja fenn</a:t>
            </a:r>
            <a:endParaRPr lang="en-GB" sz="22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4"/>
          <p:cNvSpPr txBox="1">
            <a:spLocks noChangeArrowheads="1"/>
          </p:cNvSpPr>
          <p:nvPr/>
        </p:nvSpPr>
        <p:spPr bwMode="auto">
          <a:xfrm>
            <a:off x="1258888" y="981075"/>
            <a:ext cx="6534150" cy="1311275"/>
          </a:xfrm>
          <a:prstGeom prst="rect">
            <a:avLst/>
          </a:prstGeom>
          <a:noFill/>
          <a:ln w="9525">
            <a:noFill/>
            <a:miter lim="800000"/>
            <a:headEnd/>
            <a:tailEnd/>
          </a:ln>
        </p:spPr>
        <p:txBody>
          <a:bodyPr wrap="none">
            <a:spAutoFit/>
          </a:bodyPr>
          <a:lstStyle/>
          <a:p>
            <a:r>
              <a:rPr lang="hu-HU" sz="8000" b="1">
                <a:latin typeface="Comic Sans MS" pitchFamily="66" charset="0"/>
              </a:rPr>
              <a:t>Transzdukció</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611188" y="333375"/>
            <a:ext cx="7920037" cy="5340350"/>
          </a:xfrm>
          <a:prstGeom prst="rect">
            <a:avLst/>
          </a:prstGeom>
          <a:noFill/>
          <a:ln w="9525">
            <a:noFill/>
            <a:miter lim="800000"/>
            <a:headEnd/>
            <a:tailEnd/>
          </a:ln>
        </p:spPr>
        <p:txBody>
          <a:bodyPr>
            <a:spAutoFit/>
          </a:bodyPr>
          <a:lstStyle/>
          <a:p>
            <a:r>
              <a:rPr lang="hu-HU" sz="2400" b="1">
                <a:solidFill>
                  <a:srgbClr val="800000"/>
                </a:solidFill>
                <a:latin typeface="Comic Sans MS" pitchFamily="66" charset="0"/>
              </a:rPr>
              <a:t>Klasszikus kísérletek:</a:t>
            </a:r>
          </a:p>
          <a:p>
            <a:endParaRPr lang="hu-HU" sz="2400" b="1">
              <a:solidFill>
                <a:srgbClr val="800000"/>
              </a:solidFill>
              <a:latin typeface="Comic Sans MS" pitchFamily="66" charset="0"/>
            </a:endParaRPr>
          </a:p>
          <a:p>
            <a:r>
              <a:rPr lang="hu-HU">
                <a:latin typeface="Comic Sans MS" pitchFamily="66" charset="0"/>
              </a:rPr>
              <a:t>Kotranszdukciós térképezés &gt; az </a:t>
            </a:r>
            <a:r>
              <a:rPr lang="hu-HU" i="1">
                <a:latin typeface="Comic Sans MS" pitchFamily="66" charset="0"/>
              </a:rPr>
              <a:t>E. coli</a:t>
            </a:r>
            <a:r>
              <a:rPr lang="hu-HU">
                <a:latin typeface="Comic Sans MS" pitchFamily="66" charset="0"/>
              </a:rPr>
              <a:t> klasszikus géntérkép finomítása</a:t>
            </a:r>
          </a:p>
          <a:p>
            <a:endParaRPr lang="hu-HU">
              <a:latin typeface="Comic Sans MS" pitchFamily="66" charset="0"/>
            </a:endParaRPr>
          </a:p>
          <a:p>
            <a:r>
              <a:rPr lang="hu-HU">
                <a:latin typeface="Comic Sans MS" pitchFamily="66" charset="0"/>
              </a:rPr>
              <a:t>A DNS a genetikai információ hordozója</a:t>
            </a:r>
          </a:p>
          <a:p>
            <a:r>
              <a:rPr lang="hu-HU">
                <a:latin typeface="Comic Sans MS" pitchFamily="66" charset="0"/>
              </a:rPr>
              <a:t>		</a:t>
            </a:r>
            <a:r>
              <a:rPr lang="hu-HU" sz="1600">
                <a:latin typeface="Comic Sans MS" pitchFamily="66" charset="0"/>
              </a:rPr>
              <a:t>(T2 fág, Alfred Hershey és Martha Chase 1952)</a:t>
            </a:r>
          </a:p>
          <a:p>
            <a:endParaRPr lang="hu-HU" sz="1600">
              <a:latin typeface="Comic Sans MS" pitchFamily="66" charset="0"/>
            </a:endParaRPr>
          </a:p>
          <a:p>
            <a:r>
              <a:rPr lang="hu-HU">
                <a:latin typeface="Comic Sans MS" pitchFamily="66" charset="0"/>
              </a:rPr>
              <a:t>A gén természete, felbontása finomtérképezéssel</a:t>
            </a:r>
          </a:p>
          <a:p>
            <a:r>
              <a:rPr lang="hu-HU">
                <a:latin typeface="Comic Sans MS" pitchFamily="66" charset="0"/>
              </a:rPr>
              <a:t>		</a:t>
            </a:r>
            <a:r>
              <a:rPr lang="hu-HU" sz="1600">
                <a:latin typeface="Comic Sans MS" pitchFamily="66" charset="0"/>
              </a:rPr>
              <a:t>(T4 fág, Seymour Benzer 1950-60-as évek)</a:t>
            </a:r>
          </a:p>
          <a:p>
            <a:endParaRPr lang="hu-HU">
              <a:latin typeface="Comic Sans MS" pitchFamily="66" charset="0"/>
            </a:endParaRPr>
          </a:p>
          <a:p>
            <a:r>
              <a:rPr lang="hu-HU">
                <a:latin typeface="Comic Sans MS" pitchFamily="66" charset="0"/>
              </a:rPr>
              <a:t>A genetikai kód megfejtése</a:t>
            </a:r>
          </a:p>
          <a:p>
            <a:r>
              <a:rPr lang="hu-HU">
                <a:latin typeface="Comic Sans MS" pitchFamily="66" charset="0"/>
              </a:rPr>
              <a:t>		</a:t>
            </a:r>
            <a:r>
              <a:rPr lang="hu-HU" sz="1600">
                <a:latin typeface="Comic Sans MS" pitchFamily="66" charset="0"/>
              </a:rPr>
              <a:t>(T4 fág, Francis Crick és Sydney Brenner 1960-as évek)</a:t>
            </a:r>
          </a:p>
          <a:p>
            <a:endParaRPr lang="hu-HU" sz="1600">
              <a:latin typeface="Comic Sans MS" pitchFamily="66" charset="0"/>
            </a:endParaRPr>
          </a:p>
          <a:p>
            <a:r>
              <a:rPr lang="hu-HU">
                <a:latin typeface="Comic Sans MS" pitchFamily="66" charset="0"/>
              </a:rPr>
              <a:t>Az RNS a genom kifejeződésének „közvetítője”</a:t>
            </a:r>
          </a:p>
          <a:p>
            <a:r>
              <a:rPr lang="hu-HU" sz="1600">
                <a:latin typeface="Comic Sans MS" pitchFamily="66" charset="0"/>
              </a:rPr>
              <a:t>		(T2 fág, Elliot Volkin és Lawrence Astrachan 1957)</a:t>
            </a:r>
          </a:p>
          <a:p>
            <a:endParaRPr lang="hu-HU" sz="1600">
              <a:latin typeface="Comic Sans MS" pitchFamily="66" charset="0"/>
            </a:endParaRPr>
          </a:p>
          <a:p>
            <a:r>
              <a:rPr lang="hu-HU">
                <a:latin typeface="Comic Sans MS" pitchFamily="66" charset="0"/>
              </a:rPr>
              <a:t>A bakteriális vírusok mint modellrendszerek erősen hozzájárultak</a:t>
            </a:r>
            <a:br>
              <a:rPr lang="hu-HU">
                <a:latin typeface="Comic Sans MS" pitchFamily="66" charset="0"/>
              </a:rPr>
            </a:br>
            <a:r>
              <a:rPr lang="hu-HU">
                <a:latin typeface="Comic Sans MS" pitchFamily="66" charset="0"/>
              </a:rPr>
              <a:t>az egyéb vírusok (állati, növényi) kutatásához</a:t>
            </a:r>
            <a:r>
              <a:rPr lang="hu-HU" sz="1600">
                <a:latin typeface="Comic Sans MS" pitchFamily="66" charset="0"/>
              </a:rPr>
              <a:t> </a:t>
            </a:r>
            <a:r>
              <a:rPr lang="hu-HU">
                <a:latin typeface="Comic Sans MS" pitchFamily="66" charset="0"/>
              </a:rPr>
              <a:t>is </a:t>
            </a:r>
          </a:p>
          <a:p>
            <a:endParaRPr lang="hu-HU" sz="1600" b="1">
              <a:latin typeface="Comic Sans MS" pitchFamily="66"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Text Box 7"/>
          <p:cNvSpPr txBox="1">
            <a:spLocks noChangeArrowheads="1"/>
          </p:cNvSpPr>
          <p:nvPr/>
        </p:nvSpPr>
        <p:spPr bwMode="auto">
          <a:xfrm>
            <a:off x="250825" y="115888"/>
            <a:ext cx="8799513" cy="1066800"/>
          </a:xfrm>
          <a:prstGeom prst="rect">
            <a:avLst/>
          </a:prstGeom>
          <a:noFill/>
          <a:ln w="9525">
            <a:noFill/>
            <a:miter lim="800000"/>
            <a:headEnd/>
            <a:tailEnd/>
          </a:ln>
        </p:spPr>
        <p:txBody>
          <a:bodyPr wrap="none">
            <a:spAutoFit/>
          </a:bodyPr>
          <a:lstStyle/>
          <a:p>
            <a:r>
              <a:rPr lang="en-US" sz="2400" b="1">
                <a:solidFill>
                  <a:srgbClr val="990C13"/>
                </a:solidFill>
                <a:latin typeface="Comic Sans MS" pitchFamily="66" charset="0"/>
              </a:rPr>
              <a:t>Trans</a:t>
            </a:r>
            <a:r>
              <a:rPr lang="hu-HU" sz="2400" b="1">
                <a:solidFill>
                  <a:srgbClr val="990C13"/>
                </a:solidFill>
                <a:latin typeface="Comic Sans MS" pitchFamily="66" charset="0"/>
              </a:rPr>
              <a:t>z</a:t>
            </a:r>
            <a:r>
              <a:rPr lang="en-US" sz="2400" b="1">
                <a:solidFill>
                  <a:srgbClr val="990C13"/>
                </a:solidFill>
                <a:latin typeface="Comic Sans MS" pitchFamily="66" charset="0"/>
              </a:rPr>
              <a:t>du</a:t>
            </a:r>
            <a:r>
              <a:rPr lang="hu-HU" sz="2400" b="1">
                <a:solidFill>
                  <a:srgbClr val="990C13"/>
                </a:solidFill>
                <a:latin typeface="Comic Sans MS" pitchFamily="66" charset="0"/>
              </a:rPr>
              <a:t>kció:</a:t>
            </a:r>
            <a:endParaRPr lang="hu-HU" sz="2400">
              <a:latin typeface="Comic Sans MS" pitchFamily="66" charset="0"/>
            </a:endParaRPr>
          </a:p>
          <a:p>
            <a:endParaRPr lang="hu-HU" sz="2000">
              <a:latin typeface="Comic Sans MS" pitchFamily="66" charset="0"/>
            </a:endParaRPr>
          </a:p>
          <a:p>
            <a:r>
              <a:rPr lang="hu-HU" sz="2000">
                <a:latin typeface="Comic Sans MS" pitchFamily="66" charset="0"/>
              </a:rPr>
              <a:t>DNS transzfer egyik baktériumból a másikba bakteriofágok segítségével</a:t>
            </a:r>
          </a:p>
        </p:txBody>
      </p:sp>
      <p:graphicFrame>
        <p:nvGraphicFramePr>
          <p:cNvPr id="1026" name="Object 2"/>
          <p:cNvGraphicFramePr>
            <a:graphicFrameLocks noGrp="1" noChangeAspect="1"/>
          </p:cNvGraphicFramePr>
          <p:nvPr>
            <p:ph/>
          </p:nvPr>
        </p:nvGraphicFramePr>
        <p:xfrm>
          <a:off x="539750" y="1196975"/>
          <a:ext cx="8024813" cy="5334000"/>
        </p:xfrm>
        <a:graphic>
          <a:graphicData uri="http://schemas.openxmlformats.org/presentationml/2006/ole">
            <mc:AlternateContent xmlns:mc="http://schemas.openxmlformats.org/markup-compatibility/2006">
              <mc:Choice xmlns:v="urn:schemas-microsoft-com:vml" Requires="v">
                <p:oleObj spid="_x0000_s1047" name="Image" r:id="rId3" imgW="8025397" imgH="5333333" progId="">
                  <p:embed/>
                </p:oleObj>
              </mc:Choice>
              <mc:Fallback>
                <p:oleObj name="Image" r:id="rId3" imgW="8025397" imgH="5333333"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196975"/>
                        <a:ext cx="802481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28600" y="304800"/>
            <a:ext cx="8915400" cy="6172200"/>
          </a:xfrm>
          <a:prstGeom prst="rect">
            <a:avLst/>
          </a:prstGeom>
          <a:noFill/>
          <a:ln w="9525">
            <a:noFill/>
            <a:miter lim="800000"/>
            <a:headEnd/>
            <a:tailEnd/>
          </a:ln>
        </p:spPr>
        <p:txBody>
          <a:bodyPr/>
          <a:lstStyle/>
          <a:p>
            <a:pPr marL="342900" indent="-342900" algn="ctr">
              <a:spcBef>
                <a:spcPct val="20000"/>
              </a:spcBef>
            </a:pPr>
            <a:r>
              <a:rPr lang="en-US" sz="2000">
                <a:latin typeface="Comic Sans MS" pitchFamily="66" charset="0"/>
                <a:cs typeface="Times New Roman" pitchFamily="18" charset="0"/>
              </a:rPr>
              <a:t>1952 </a:t>
            </a:r>
            <a:r>
              <a:rPr lang="en-US" sz="2000" b="1">
                <a:latin typeface="Comic Sans MS" pitchFamily="66" charset="0"/>
                <a:cs typeface="Times New Roman" pitchFamily="18" charset="0"/>
              </a:rPr>
              <a:t>Joshua Lederberg</a:t>
            </a:r>
            <a:r>
              <a:rPr lang="en-US" sz="2000">
                <a:latin typeface="Comic Sans MS" pitchFamily="66" charset="0"/>
                <a:cs typeface="Times New Roman" pitchFamily="18" charset="0"/>
              </a:rPr>
              <a:t> </a:t>
            </a:r>
            <a:r>
              <a:rPr lang="hu-HU" sz="2000">
                <a:latin typeface="Comic Sans MS" pitchFamily="66" charset="0"/>
                <a:cs typeface="Times New Roman" pitchFamily="18" charset="0"/>
              </a:rPr>
              <a:t>és</a:t>
            </a:r>
            <a:r>
              <a:rPr lang="en-US" sz="2000">
                <a:latin typeface="Comic Sans MS" pitchFamily="66" charset="0"/>
                <a:cs typeface="Times New Roman" pitchFamily="18" charset="0"/>
              </a:rPr>
              <a:t> </a:t>
            </a:r>
            <a:r>
              <a:rPr lang="en-US" sz="2000" b="1">
                <a:latin typeface="Comic Sans MS" pitchFamily="66" charset="0"/>
                <a:cs typeface="Times New Roman" pitchFamily="18" charset="0"/>
              </a:rPr>
              <a:t>Norton Zinder</a:t>
            </a:r>
            <a:endParaRPr lang="hu-HU" sz="2000" b="1">
              <a:latin typeface="Comic Sans MS" pitchFamily="66" charset="0"/>
              <a:cs typeface="Times New Roman" pitchFamily="18" charset="0"/>
            </a:endParaRPr>
          </a:p>
          <a:p>
            <a:pPr marL="342900" indent="-342900" algn="ctr">
              <a:spcBef>
                <a:spcPct val="20000"/>
              </a:spcBef>
            </a:pPr>
            <a:endParaRPr lang="en-US" sz="2000">
              <a:latin typeface="Comic Sans MS" pitchFamily="66" charset="0"/>
              <a:cs typeface="Times New Roman" pitchFamily="18" charset="0"/>
            </a:endParaRPr>
          </a:p>
          <a:p>
            <a:pPr marL="342900" indent="-342900">
              <a:spcBef>
                <a:spcPct val="20000"/>
              </a:spcBef>
            </a:pPr>
            <a:r>
              <a:rPr lang="hu-HU" sz="2000">
                <a:latin typeface="Comic Sans MS" pitchFamily="66" charset="0"/>
                <a:cs typeface="Times New Roman" pitchFamily="18" charset="0"/>
              </a:rPr>
              <a:t>(l. e. </a:t>
            </a:r>
            <a:r>
              <a:rPr lang="en-US" sz="2000">
                <a:latin typeface="Comic Sans MS" pitchFamily="66" charset="0"/>
                <a:cs typeface="Times New Roman" pitchFamily="18" charset="0"/>
              </a:rPr>
              <a:t>Lederberg </a:t>
            </a:r>
            <a:r>
              <a:rPr lang="hu-HU" sz="2000">
                <a:latin typeface="Comic Sans MS" pitchFamily="66" charset="0"/>
                <a:cs typeface="Times New Roman" pitchFamily="18" charset="0"/>
              </a:rPr>
              <a:t>és</a:t>
            </a:r>
            <a:r>
              <a:rPr lang="en-US" sz="2000">
                <a:latin typeface="Comic Sans MS" pitchFamily="66" charset="0"/>
                <a:cs typeface="Times New Roman" pitchFamily="18" charset="0"/>
              </a:rPr>
              <a:t> Tatum</a:t>
            </a:r>
            <a:r>
              <a:rPr lang="hu-HU" sz="2000">
                <a:latin typeface="Comic Sans MS" pitchFamily="66" charset="0"/>
                <a:cs typeface="Times New Roman" pitchFamily="18" charset="0"/>
              </a:rPr>
              <a:t> konjugációs kísérletéhez hasonló stratégia)</a:t>
            </a:r>
            <a:endParaRPr lang="en-US" sz="2000">
              <a:latin typeface="Comic Sans MS" pitchFamily="66" charset="0"/>
              <a:cs typeface="Times New Roman" pitchFamily="18" charset="0"/>
            </a:endParaRPr>
          </a:p>
          <a:p>
            <a:pPr marL="342900" indent="-342900">
              <a:spcBef>
                <a:spcPct val="20000"/>
              </a:spcBef>
            </a:pPr>
            <a:endParaRPr lang="hu-HU" sz="2000">
              <a:latin typeface="Comic Sans MS" pitchFamily="66" charset="0"/>
              <a:cs typeface="Times New Roman" pitchFamily="18" charset="0"/>
            </a:endParaRPr>
          </a:p>
          <a:p>
            <a:pPr marL="342900" indent="-342900">
              <a:spcBef>
                <a:spcPct val="20000"/>
              </a:spcBef>
            </a:pPr>
            <a:endParaRPr lang="hu-HU" sz="2000">
              <a:latin typeface="Comic Sans MS" pitchFamily="66" charset="0"/>
              <a:cs typeface="Times New Roman" pitchFamily="18" charset="0"/>
            </a:endParaRPr>
          </a:p>
          <a:p>
            <a:pPr marL="342900" indent="-342900">
              <a:spcBef>
                <a:spcPct val="20000"/>
              </a:spcBef>
            </a:pPr>
            <a:endParaRPr lang="hu-HU" sz="2000">
              <a:latin typeface="Comic Sans MS" pitchFamily="66" charset="0"/>
              <a:cs typeface="Times New Roman" pitchFamily="18" charset="0"/>
            </a:endParaRPr>
          </a:p>
          <a:p>
            <a:pPr marL="342900" indent="-342900">
              <a:spcBef>
                <a:spcPct val="20000"/>
              </a:spcBef>
            </a:pPr>
            <a:endParaRPr lang="hu-HU" sz="2000">
              <a:latin typeface="Comic Sans MS" pitchFamily="66" charset="0"/>
              <a:cs typeface="Times New Roman" pitchFamily="18" charset="0"/>
            </a:endParaRPr>
          </a:p>
          <a:p>
            <a:pPr marL="342900" indent="-342900">
              <a:spcBef>
                <a:spcPct val="20000"/>
              </a:spcBef>
            </a:pPr>
            <a:endParaRPr lang="hu-HU" sz="2000">
              <a:latin typeface="Comic Sans MS" pitchFamily="66" charset="0"/>
              <a:cs typeface="Times New Roman" pitchFamily="18" charset="0"/>
            </a:endParaRPr>
          </a:p>
          <a:p>
            <a:pPr marL="342900" indent="-342900">
              <a:spcBef>
                <a:spcPct val="20000"/>
              </a:spcBef>
            </a:pPr>
            <a:r>
              <a:rPr lang="hu-HU" sz="2000">
                <a:latin typeface="Comic Sans MS" pitchFamily="66" charset="0"/>
                <a:cs typeface="Times New Roman" pitchFamily="18" charset="0"/>
              </a:rPr>
              <a:t>két</a:t>
            </a:r>
            <a:r>
              <a:rPr lang="en-US" sz="2000">
                <a:latin typeface="Comic Sans MS" pitchFamily="66" charset="0"/>
                <a:cs typeface="Times New Roman" pitchFamily="18" charset="0"/>
              </a:rPr>
              <a:t> </a:t>
            </a:r>
            <a:r>
              <a:rPr lang="en-US" sz="2000" i="1">
                <a:latin typeface="Comic Sans MS" pitchFamily="66" charset="0"/>
                <a:cs typeface="Times New Roman" pitchFamily="18" charset="0"/>
              </a:rPr>
              <a:t>Salmonella typhimurium</a:t>
            </a:r>
            <a:r>
              <a:rPr lang="hu-HU" sz="2000" i="1">
                <a:latin typeface="Comic Sans MS" pitchFamily="66" charset="0"/>
                <a:cs typeface="Times New Roman" pitchFamily="18" charset="0"/>
              </a:rPr>
              <a:t> </a:t>
            </a:r>
            <a:r>
              <a:rPr lang="hu-HU" sz="2000">
                <a:latin typeface="Comic Sans MS" pitchFamily="66" charset="0"/>
                <a:cs typeface="Times New Roman" pitchFamily="18" charset="0"/>
              </a:rPr>
              <a:t>törzs</a:t>
            </a:r>
          </a:p>
          <a:p>
            <a:pPr marL="342900" indent="-342900">
              <a:spcBef>
                <a:spcPct val="20000"/>
              </a:spcBef>
            </a:pPr>
            <a:endParaRPr lang="en-US" sz="2000" i="1">
              <a:latin typeface="Comic Sans MS" pitchFamily="66" charset="0"/>
              <a:cs typeface="Times New Roman" pitchFamily="18" charset="0"/>
            </a:endParaRPr>
          </a:p>
          <a:p>
            <a:pPr marL="742950" lvl="1" indent="-285750">
              <a:spcBef>
                <a:spcPct val="20000"/>
              </a:spcBef>
            </a:pPr>
            <a:r>
              <a:rPr lang="en-US" sz="2000" b="1">
                <a:latin typeface="Comic Sans MS" pitchFamily="66" charset="0"/>
                <a:cs typeface="Times New Roman" pitchFamily="18" charset="0"/>
              </a:rPr>
              <a:t>LA-22</a:t>
            </a:r>
            <a:r>
              <a:rPr lang="hu-HU" sz="2000" b="1">
                <a:latin typeface="Comic Sans MS" pitchFamily="66" charset="0"/>
                <a:cs typeface="Times New Roman" pitchFamily="18" charset="0"/>
              </a:rPr>
              <a:t>:</a:t>
            </a:r>
            <a:r>
              <a:rPr lang="en-US" sz="2000">
                <a:latin typeface="Comic Sans MS" pitchFamily="66" charset="0"/>
                <a:cs typeface="Times New Roman" pitchFamily="18" charset="0"/>
              </a:rPr>
              <a:t> </a:t>
            </a:r>
            <a:r>
              <a:rPr lang="en-US" sz="2000" i="1">
                <a:latin typeface="Comic Sans MS" pitchFamily="66" charset="0"/>
                <a:cs typeface="Times New Roman" pitchFamily="18" charset="0"/>
              </a:rPr>
              <a:t>phe</a:t>
            </a:r>
            <a:r>
              <a:rPr lang="en-US" sz="2000" i="1" baseline="30000">
                <a:latin typeface="Comic Sans MS" pitchFamily="66" charset="0"/>
                <a:cs typeface="Times New Roman" pitchFamily="18" charset="0"/>
              </a:rPr>
              <a:t>–</a:t>
            </a:r>
            <a:r>
              <a:rPr lang="en-US" sz="2000" i="1">
                <a:latin typeface="Comic Sans MS" pitchFamily="66" charset="0"/>
                <a:cs typeface="Times New Roman" pitchFamily="18" charset="0"/>
              </a:rPr>
              <a:t> trp</a:t>
            </a:r>
            <a:r>
              <a:rPr lang="en-US" sz="2000" i="1" baseline="30000">
                <a:latin typeface="Comic Sans MS" pitchFamily="66" charset="0"/>
                <a:cs typeface="Times New Roman" pitchFamily="18" charset="0"/>
              </a:rPr>
              <a:t>– </a:t>
            </a:r>
            <a:r>
              <a:rPr lang="en-US" sz="2000" i="1">
                <a:latin typeface="Comic Sans MS" pitchFamily="66" charset="0"/>
                <a:cs typeface="Times New Roman" pitchFamily="18" charset="0"/>
              </a:rPr>
              <a:t>met</a:t>
            </a:r>
            <a:r>
              <a:rPr lang="en-US" sz="2000" i="1" baseline="30000">
                <a:latin typeface="Comic Sans MS" pitchFamily="66" charset="0"/>
                <a:cs typeface="Times New Roman" pitchFamily="18" charset="0"/>
              </a:rPr>
              <a:t>+</a:t>
            </a:r>
            <a:r>
              <a:rPr lang="en-US" sz="2000" i="1">
                <a:latin typeface="Comic Sans MS" pitchFamily="66" charset="0"/>
                <a:cs typeface="Times New Roman" pitchFamily="18" charset="0"/>
              </a:rPr>
              <a:t> his</a:t>
            </a:r>
            <a:r>
              <a:rPr lang="en-US" sz="2000" i="1" baseline="30000">
                <a:latin typeface="Comic Sans MS" pitchFamily="66" charset="0"/>
                <a:cs typeface="Times New Roman" pitchFamily="18" charset="0"/>
              </a:rPr>
              <a:t>+</a:t>
            </a:r>
          </a:p>
          <a:p>
            <a:pPr marL="1143000" lvl="2" indent="-228600">
              <a:spcBef>
                <a:spcPct val="20000"/>
              </a:spcBef>
            </a:pPr>
            <a:r>
              <a:rPr lang="hu-HU">
                <a:latin typeface="Comic Sans MS" pitchFamily="66" charset="0"/>
                <a:cs typeface="Times New Roman" pitchFamily="18" charset="0"/>
              </a:rPr>
              <a:t>Fenilalanint és triptofánt NEM képes előállítani </a:t>
            </a:r>
            <a:endParaRPr lang="en-US">
              <a:latin typeface="Comic Sans MS" pitchFamily="66" charset="0"/>
              <a:cs typeface="Times New Roman" pitchFamily="18" charset="0"/>
            </a:endParaRPr>
          </a:p>
          <a:p>
            <a:pPr marL="1143000" lvl="2" indent="-228600">
              <a:spcBef>
                <a:spcPct val="20000"/>
              </a:spcBef>
            </a:pPr>
            <a:r>
              <a:rPr lang="hu-HU">
                <a:latin typeface="Comic Sans MS" pitchFamily="66" charset="0"/>
                <a:cs typeface="Times New Roman" pitchFamily="18" charset="0"/>
              </a:rPr>
              <a:t>(Metionint és hisztidint igen)</a:t>
            </a:r>
          </a:p>
          <a:p>
            <a:pPr marL="1143000" lvl="2" indent="-228600">
              <a:spcBef>
                <a:spcPct val="20000"/>
              </a:spcBef>
            </a:pPr>
            <a:endParaRPr lang="hu-HU">
              <a:latin typeface="Comic Sans MS" pitchFamily="66" charset="0"/>
              <a:cs typeface="Times New Roman" pitchFamily="18" charset="0"/>
            </a:endParaRPr>
          </a:p>
          <a:p>
            <a:pPr marL="742950" lvl="1" indent="-285750">
              <a:spcBef>
                <a:spcPct val="20000"/>
              </a:spcBef>
            </a:pPr>
            <a:r>
              <a:rPr lang="en-US" sz="2000" b="1">
                <a:latin typeface="Comic Sans MS" pitchFamily="66" charset="0"/>
                <a:cs typeface="Times New Roman" pitchFamily="18" charset="0"/>
              </a:rPr>
              <a:t>LA-2</a:t>
            </a:r>
            <a:r>
              <a:rPr lang="hu-HU" sz="2000" b="1">
                <a:latin typeface="Comic Sans MS" pitchFamily="66" charset="0"/>
                <a:cs typeface="Times New Roman" pitchFamily="18" charset="0"/>
              </a:rPr>
              <a:t>:</a:t>
            </a:r>
            <a:r>
              <a:rPr lang="en-US" sz="2000">
                <a:latin typeface="Comic Sans MS" pitchFamily="66" charset="0"/>
                <a:cs typeface="Times New Roman" pitchFamily="18" charset="0"/>
              </a:rPr>
              <a:t> </a:t>
            </a:r>
            <a:r>
              <a:rPr lang="en-US" sz="2000" i="1">
                <a:latin typeface="Comic Sans MS" pitchFamily="66" charset="0"/>
                <a:cs typeface="Times New Roman" pitchFamily="18" charset="0"/>
              </a:rPr>
              <a:t>phe</a:t>
            </a:r>
            <a:r>
              <a:rPr lang="en-US" sz="2000" i="1" baseline="30000">
                <a:latin typeface="Comic Sans MS" pitchFamily="66" charset="0"/>
                <a:cs typeface="Times New Roman" pitchFamily="18" charset="0"/>
              </a:rPr>
              <a:t>+</a:t>
            </a:r>
            <a:r>
              <a:rPr lang="en-US" sz="2000" i="1">
                <a:latin typeface="Comic Sans MS" pitchFamily="66" charset="0"/>
                <a:cs typeface="Times New Roman" pitchFamily="18" charset="0"/>
              </a:rPr>
              <a:t> trp</a:t>
            </a:r>
            <a:r>
              <a:rPr lang="en-US" sz="2000" i="1" baseline="30000">
                <a:latin typeface="Comic Sans MS" pitchFamily="66" charset="0"/>
                <a:cs typeface="Times New Roman" pitchFamily="18" charset="0"/>
              </a:rPr>
              <a:t>+ </a:t>
            </a:r>
            <a:r>
              <a:rPr lang="en-US" sz="2000" i="1">
                <a:latin typeface="Comic Sans MS" pitchFamily="66" charset="0"/>
                <a:cs typeface="Times New Roman" pitchFamily="18" charset="0"/>
              </a:rPr>
              <a:t>met</a:t>
            </a:r>
            <a:r>
              <a:rPr lang="en-US" sz="2000" i="1" baseline="30000">
                <a:latin typeface="Comic Sans MS" pitchFamily="66" charset="0"/>
                <a:cs typeface="Times New Roman" pitchFamily="18" charset="0"/>
              </a:rPr>
              <a:t>–</a:t>
            </a:r>
            <a:r>
              <a:rPr lang="en-US" sz="2000" i="1">
                <a:latin typeface="Comic Sans MS" pitchFamily="66" charset="0"/>
                <a:cs typeface="Times New Roman" pitchFamily="18" charset="0"/>
              </a:rPr>
              <a:t> his</a:t>
            </a:r>
            <a:r>
              <a:rPr lang="en-US" sz="2000" i="1" baseline="30000">
                <a:latin typeface="Comic Sans MS" pitchFamily="66" charset="0"/>
                <a:cs typeface="Times New Roman" pitchFamily="18" charset="0"/>
              </a:rPr>
              <a:t>–</a:t>
            </a:r>
          </a:p>
          <a:p>
            <a:pPr marL="1143000" lvl="2" indent="-228600">
              <a:spcBef>
                <a:spcPct val="20000"/>
              </a:spcBef>
            </a:pPr>
            <a:r>
              <a:rPr lang="hu-HU">
                <a:latin typeface="Comic Sans MS" pitchFamily="66" charset="0"/>
                <a:cs typeface="Times New Roman" pitchFamily="18" charset="0"/>
              </a:rPr>
              <a:t>fordítva</a:t>
            </a:r>
            <a:endParaRPr lang="en-US">
              <a:latin typeface="Comic Sans MS" pitchFamily="66" charset="0"/>
              <a:cs typeface="Times New Roman" pitchFamily="18" charset="0"/>
            </a:endParaRPr>
          </a:p>
        </p:txBody>
      </p:sp>
      <p:grpSp>
        <p:nvGrpSpPr>
          <p:cNvPr id="40963" name="Group 5"/>
          <p:cNvGrpSpPr>
            <a:grpSpLocks/>
          </p:cNvGrpSpPr>
          <p:nvPr/>
        </p:nvGrpSpPr>
        <p:grpSpPr bwMode="auto">
          <a:xfrm>
            <a:off x="179388" y="1916113"/>
            <a:ext cx="8424862" cy="792162"/>
            <a:chOff x="249" y="3203"/>
            <a:chExt cx="5307" cy="499"/>
          </a:xfrm>
        </p:grpSpPr>
        <p:sp>
          <p:nvSpPr>
            <p:cNvPr id="40964" name="Rectangle 3"/>
            <p:cNvSpPr>
              <a:spLocks noChangeArrowheads="1"/>
            </p:cNvSpPr>
            <p:nvPr/>
          </p:nvSpPr>
          <p:spPr bwMode="auto">
            <a:xfrm>
              <a:off x="295" y="3203"/>
              <a:ext cx="5261" cy="442"/>
            </a:xfrm>
            <a:prstGeom prst="rect">
              <a:avLst/>
            </a:prstGeom>
            <a:noFill/>
            <a:ln w="9525">
              <a:noFill/>
              <a:miter lim="800000"/>
              <a:headEnd/>
              <a:tailEnd/>
            </a:ln>
          </p:spPr>
          <p:txBody>
            <a:bodyPr>
              <a:spAutoFit/>
            </a:bodyPr>
            <a:lstStyle/>
            <a:p>
              <a:r>
                <a:rPr lang="hu-HU" sz="2000" i="1">
                  <a:latin typeface="Comic Sans MS" pitchFamily="66" charset="0"/>
                </a:rPr>
                <a:t>Salmonella typhimurium</a:t>
              </a:r>
              <a:r>
                <a:rPr lang="hu-HU" sz="2000">
                  <a:latin typeface="Comic Sans MS" pitchFamily="66" charset="0"/>
                </a:rPr>
                <a:t> többszörösen auxotróf törzseivel vizsgálták, hogy az </a:t>
              </a:r>
              <a:r>
                <a:rPr lang="hu-HU" sz="2000" i="1">
                  <a:latin typeface="Comic Sans MS" pitchFamily="66" charset="0"/>
                </a:rPr>
                <a:t>E.coli</a:t>
              </a:r>
              <a:r>
                <a:rPr lang="hu-HU" sz="2000">
                  <a:latin typeface="Comic Sans MS" pitchFamily="66" charset="0"/>
                </a:rPr>
                <a:t> konjugációhoz hasonló eredmények nyerhetők-e</a:t>
              </a:r>
            </a:p>
          </p:txBody>
        </p:sp>
        <p:sp>
          <p:nvSpPr>
            <p:cNvPr id="40965" name="Rectangle 4"/>
            <p:cNvSpPr>
              <a:spLocks noChangeArrowheads="1"/>
            </p:cNvSpPr>
            <p:nvPr/>
          </p:nvSpPr>
          <p:spPr bwMode="auto">
            <a:xfrm>
              <a:off x="249" y="3203"/>
              <a:ext cx="5307" cy="499"/>
            </a:xfrm>
            <a:prstGeom prst="rect">
              <a:avLst/>
            </a:prstGeom>
            <a:noFill/>
            <a:ln w="9525">
              <a:solidFill>
                <a:srgbClr val="CC0000"/>
              </a:solidFill>
              <a:miter lim="800000"/>
              <a:headEnd/>
              <a:tailEnd/>
            </a:ln>
          </p:spPr>
          <p:txBody>
            <a:bodyPr wrap="none" anchor="ctr"/>
            <a:lstStyle/>
            <a:p>
              <a:endParaRPr lang="hu-HU"/>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ChangeArrowheads="1"/>
          </p:cNvSpPr>
          <p:nvPr/>
        </p:nvSpPr>
        <p:spPr bwMode="auto">
          <a:xfrm>
            <a:off x="2195513" y="2852738"/>
            <a:ext cx="5486400" cy="533400"/>
          </a:xfrm>
          <a:prstGeom prst="rect">
            <a:avLst/>
          </a:prstGeom>
          <a:solidFill>
            <a:schemeClr val="bg1"/>
          </a:solidFill>
          <a:ln w="9525">
            <a:noFill/>
            <a:miter lim="800000"/>
            <a:headEnd/>
            <a:tailEnd/>
          </a:ln>
        </p:spPr>
        <p:txBody>
          <a:bodyPr wrap="none" anchor="ctr"/>
          <a:lstStyle/>
          <a:p>
            <a:pPr eaLnBrk="0" hangingPunct="0"/>
            <a:r>
              <a:rPr lang="hu-HU" b="1">
                <a:latin typeface="Comic Sans MS" pitchFamily="66" charset="0"/>
              </a:rPr>
              <a:t>Minimál táptalaj, a négy aminosav hiányzik</a:t>
            </a:r>
            <a:endParaRPr lang="en-US" b="1">
              <a:latin typeface="Comic Sans MS" pitchFamily="66" charset="0"/>
            </a:endParaRPr>
          </a:p>
        </p:txBody>
      </p:sp>
      <p:pic>
        <p:nvPicPr>
          <p:cNvPr id="41987" name="Picture 14" descr="bro35125_0601"/>
          <p:cNvPicPr>
            <a:picLocks noChangeAspect="1" noChangeArrowheads="1"/>
          </p:cNvPicPr>
          <p:nvPr/>
        </p:nvPicPr>
        <p:blipFill>
          <a:blip r:embed="rId2" cstate="print"/>
          <a:srcRect l="36992" t="49997" r="34250" b="37126"/>
          <a:stretch>
            <a:fillRect/>
          </a:stretch>
        </p:blipFill>
        <p:spPr bwMode="auto">
          <a:xfrm>
            <a:off x="3132138" y="3357563"/>
            <a:ext cx="2667000" cy="1295400"/>
          </a:xfrm>
          <a:prstGeom prst="rect">
            <a:avLst/>
          </a:prstGeom>
          <a:noFill/>
          <a:ln w="9525">
            <a:noFill/>
            <a:miter lim="800000"/>
            <a:headEnd/>
            <a:tailEnd/>
          </a:ln>
        </p:spPr>
      </p:pic>
      <p:pic>
        <p:nvPicPr>
          <p:cNvPr id="41988" name="Picture 3" descr="bro35125_0601"/>
          <p:cNvPicPr>
            <a:picLocks noChangeAspect="1" noChangeArrowheads="1"/>
          </p:cNvPicPr>
          <p:nvPr/>
        </p:nvPicPr>
        <p:blipFill>
          <a:blip r:embed="rId2" cstate="print"/>
          <a:srcRect l="32063" t="3787" r="30141" b="66669"/>
          <a:stretch>
            <a:fillRect/>
          </a:stretch>
        </p:blipFill>
        <p:spPr bwMode="auto">
          <a:xfrm>
            <a:off x="3276600" y="609600"/>
            <a:ext cx="2514600" cy="2132013"/>
          </a:xfrm>
          <a:prstGeom prst="rect">
            <a:avLst/>
          </a:prstGeom>
          <a:noFill/>
          <a:ln w="9525">
            <a:noFill/>
            <a:miter lim="800000"/>
            <a:headEnd/>
            <a:tailEnd/>
          </a:ln>
        </p:spPr>
      </p:pic>
      <p:pic>
        <p:nvPicPr>
          <p:cNvPr id="41989" name="Picture 4" descr="bro35125_0601"/>
          <p:cNvPicPr>
            <a:picLocks noChangeAspect="1" noChangeArrowheads="1"/>
          </p:cNvPicPr>
          <p:nvPr/>
        </p:nvPicPr>
        <p:blipFill>
          <a:blip r:embed="rId2" cstate="print"/>
          <a:srcRect l="48497" t="35321" r="46573" b="54549"/>
          <a:stretch>
            <a:fillRect/>
          </a:stretch>
        </p:blipFill>
        <p:spPr bwMode="auto">
          <a:xfrm>
            <a:off x="4343400" y="2708275"/>
            <a:ext cx="376238" cy="322263"/>
          </a:xfrm>
          <a:prstGeom prst="rect">
            <a:avLst/>
          </a:prstGeom>
          <a:noFill/>
          <a:ln w="9525">
            <a:noFill/>
            <a:miter lim="800000"/>
            <a:headEnd/>
            <a:tailEnd/>
          </a:ln>
        </p:spPr>
      </p:pic>
      <p:sp>
        <p:nvSpPr>
          <p:cNvPr id="41990" name="Rectangle 7"/>
          <p:cNvSpPr>
            <a:spLocks noChangeArrowheads="1"/>
          </p:cNvSpPr>
          <p:nvPr/>
        </p:nvSpPr>
        <p:spPr bwMode="auto">
          <a:xfrm>
            <a:off x="1828800" y="233363"/>
            <a:ext cx="2147888" cy="366712"/>
          </a:xfrm>
          <a:prstGeom prst="rect">
            <a:avLst/>
          </a:prstGeom>
          <a:noFill/>
          <a:ln w="9525">
            <a:noFill/>
            <a:miter lim="800000"/>
            <a:headEnd/>
            <a:tailEnd/>
          </a:ln>
        </p:spPr>
        <p:txBody>
          <a:bodyPr wrap="none">
            <a:spAutoFit/>
          </a:bodyPr>
          <a:lstStyle/>
          <a:p>
            <a:pPr eaLnBrk="0" hangingPunct="0"/>
            <a:r>
              <a:rPr lang="en-US" b="1" i="1"/>
              <a:t>phe</a:t>
            </a:r>
            <a:r>
              <a:rPr lang="en-US" b="1" i="1" baseline="30000"/>
              <a:t>– </a:t>
            </a:r>
            <a:r>
              <a:rPr lang="en-US" b="1" i="1"/>
              <a:t>trp</a:t>
            </a:r>
            <a:r>
              <a:rPr lang="en-US" b="1" i="1" baseline="30000"/>
              <a:t>–</a:t>
            </a:r>
            <a:r>
              <a:rPr lang="en-US" b="1" i="1"/>
              <a:t> met</a:t>
            </a:r>
            <a:r>
              <a:rPr lang="en-US" b="1" i="1" baseline="30000"/>
              <a:t>+</a:t>
            </a:r>
            <a:r>
              <a:rPr lang="en-US" b="1" i="1"/>
              <a:t> his</a:t>
            </a:r>
            <a:r>
              <a:rPr lang="en-US" b="1" i="1" baseline="30000"/>
              <a:t>+</a:t>
            </a:r>
          </a:p>
        </p:txBody>
      </p:sp>
      <p:sp>
        <p:nvSpPr>
          <p:cNvPr id="41991" name="Rectangle 8"/>
          <p:cNvSpPr>
            <a:spLocks noChangeArrowheads="1"/>
          </p:cNvSpPr>
          <p:nvPr/>
        </p:nvSpPr>
        <p:spPr bwMode="auto">
          <a:xfrm>
            <a:off x="4953000" y="233363"/>
            <a:ext cx="2168525" cy="366712"/>
          </a:xfrm>
          <a:prstGeom prst="rect">
            <a:avLst/>
          </a:prstGeom>
          <a:noFill/>
          <a:ln w="9525">
            <a:noFill/>
            <a:miter lim="800000"/>
            <a:headEnd/>
            <a:tailEnd/>
          </a:ln>
        </p:spPr>
        <p:txBody>
          <a:bodyPr wrap="none">
            <a:spAutoFit/>
          </a:bodyPr>
          <a:lstStyle/>
          <a:p>
            <a:pPr>
              <a:spcBef>
                <a:spcPct val="20000"/>
              </a:spcBef>
              <a:buClr>
                <a:schemeClr val="hlink"/>
              </a:buClr>
              <a:buSzPct val="55000"/>
              <a:buFont typeface="Wingdings" pitchFamily="2" charset="2"/>
              <a:buNone/>
            </a:pPr>
            <a:r>
              <a:rPr lang="en-US" b="1" i="1"/>
              <a:t>phe</a:t>
            </a:r>
            <a:r>
              <a:rPr lang="en-US" b="1" i="1" baseline="30000"/>
              <a:t>+</a:t>
            </a:r>
            <a:r>
              <a:rPr lang="en-US" b="1" i="1"/>
              <a:t> trp</a:t>
            </a:r>
            <a:r>
              <a:rPr lang="en-US" b="1" i="1" baseline="30000"/>
              <a:t>+</a:t>
            </a:r>
            <a:r>
              <a:rPr lang="en-US" b="1" i="1"/>
              <a:t> met</a:t>
            </a:r>
            <a:r>
              <a:rPr lang="en-US" b="1" i="1" baseline="30000"/>
              <a:t>–</a:t>
            </a:r>
            <a:r>
              <a:rPr lang="en-US" b="1" i="1"/>
              <a:t> his</a:t>
            </a:r>
            <a:r>
              <a:rPr lang="en-US" b="1" i="1" baseline="30000"/>
              <a:t>–</a:t>
            </a:r>
          </a:p>
        </p:txBody>
      </p:sp>
      <p:sp>
        <p:nvSpPr>
          <p:cNvPr id="41992" name="AutoShape 9"/>
          <p:cNvSpPr>
            <a:spLocks noChangeArrowheads="1"/>
          </p:cNvSpPr>
          <p:nvPr/>
        </p:nvSpPr>
        <p:spPr bwMode="auto">
          <a:xfrm>
            <a:off x="228600" y="3536950"/>
            <a:ext cx="2667000" cy="914400"/>
          </a:xfrm>
          <a:prstGeom prst="wedgeRectCallout">
            <a:avLst>
              <a:gd name="adj1" fmla="val 79644"/>
              <a:gd name="adj2" fmla="val 11458"/>
            </a:avLst>
          </a:prstGeom>
          <a:solidFill>
            <a:schemeClr val="accent1"/>
          </a:solidFill>
          <a:ln w="9525">
            <a:solidFill>
              <a:schemeClr val="tx1"/>
            </a:solidFill>
            <a:miter lim="800000"/>
            <a:headEnd/>
            <a:tailEnd/>
          </a:ln>
        </p:spPr>
        <p:txBody>
          <a:bodyPr/>
          <a:lstStyle/>
          <a:p>
            <a:pPr eaLnBrk="0" hangingPunct="0"/>
            <a:r>
              <a:rPr lang="hu-HU" sz="1600">
                <a:latin typeface="Comic Sans MS" pitchFamily="66" charset="0"/>
              </a:rPr>
              <a:t>A növekvő telepek genotípusa</a:t>
            </a:r>
            <a:r>
              <a:rPr lang="en-US" sz="1600">
                <a:latin typeface="Comic Sans MS" pitchFamily="66" charset="0"/>
              </a:rPr>
              <a:t> </a:t>
            </a:r>
          </a:p>
          <a:p>
            <a:pPr eaLnBrk="0" hangingPunct="0"/>
            <a:r>
              <a:rPr lang="en-US" sz="1600" i="1">
                <a:latin typeface="Comic Sans MS" pitchFamily="66" charset="0"/>
              </a:rPr>
              <a:t>phe</a:t>
            </a:r>
            <a:r>
              <a:rPr lang="en-US" sz="1600" i="1" baseline="30000">
                <a:latin typeface="Comic Sans MS" pitchFamily="66" charset="0"/>
              </a:rPr>
              <a:t>+</a:t>
            </a:r>
            <a:r>
              <a:rPr lang="en-US" sz="1600" i="1">
                <a:latin typeface="Comic Sans MS" pitchFamily="66" charset="0"/>
              </a:rPr>
              <a:t> trp</a:t>
            </a:r>
            <a:r>
              <a:rPr lang="en-US" sz="1600" i="1" baseline="30000">
                <a:latin typeface="Comic Sans MS" pitchFamily="66" charset="0"/>
              </a:rPr>
              <a:t>+</a:t>
            </a:r>
            <a:r>
              <a:rPr lang="en-US" sz="1600" i="1">
                <a:latin typeface="Comic Sans MS" pitchFamily="66" charset="0"/>
              </a:rPr>
              <a:t> met</a:t>
            </a:r>
            <a:r>
              <a:rPr lang="en-US" sz="1600" i="1" baseline="30000">
                <a:latin typeface="Comic Sans MS" pitchFamily="66" charset="0"/>
              </a:rPr>
              <a:t>+</a:t>
            </a:r>
            <a:r>
              <a:rPr lang="en-US" sz="1600" i="1">
                <a:latin typeface="Comic Sans MS" pitchFamily="66" charset="0"/>
              </a:rPr>
              <a:t> his</a:t>
            </a:r>
            <a:r>
              <a:rPr lang="en-US" sz="1600" i="1" baseline="30000">
                <a:latin typeface="Comic Sans MS" pitchFamily="66" charset="0"/>
              </a:rPr>
              <a:t>+</a:t>
            </a:r>
            <a:endParaRPr lang="hu-HU" sz="1600" i="1" baseline="30000">
              <a:latin typeface="Comic Sans MS" pitchFamily="66" charset="0"/>
            </a:endParaRPr>
          </a:p>
          <a:p>
            <a:pPr eaLnBrk="0" hangingPunct="0"/>
            <a:endParaRPr lang="en-US" sz="1600">
              <a:latin typeface="Comic Sans MS" pitchFamily="66" charset="0"/>
            </a:endParaRPr>
          </a:p>
        </p:txBody>
      </p:sp>
      <p:sp>
        <p:nvSpPr>
          <p:cNvPr id="39946" name="Text Box 10"/>
          <p:cNvSpPr txBox="1">
            <a:spLocks noChangeArrowheads="1"/>
          </p:cNvSpPr>
          <p:nvPr/>
        </p:nvSpPr>
        <p:spPr bwMode="auto">
          <a:xfrm>
            <a:off x="5508625" y="1125538"/>
            <a:ext cx="3348038" cy="1246187"/>
          </a:xfrm>
          <a:prstGeom prst="rect">
            <a:avLst/>
          </a:prstGeom>
          <a:noFill/>
          <a:ln w="9525">
            <a:noFill/>
            <a:miter lim="800000"/>
            <a:headEnd/>
            <a:tailEnd/>
          </a:ln>
        </p:spPr>
        <p:txBody>
          <a:bodyPr>
            <a:spAutoFit/>
          </a:bodyPr>
          <a:lstStyle/>
          <a:p>
            <a:pPr algn="ctr">
              <a:spcBef>
                <a:spcPct val="20000"/>
              </a:spcBef>
              <a:buClr>
                <a:schemeClr val="folHlink"/>
              </a:buClr>
              <a:buSzPct val="60000"/>
              <a:buFont typeface="Wingdings" pitchFamily="2" charset="2"/>
              <a:buChar char="Ø"/>
            </a:pPr>
            <a:r>
              <a:rPr lang="hu-HU" b="1">
                <a:solidFill>
                  <a:srgbClr val="990C13"/>
                </a:solidFill>
                <a:latin typeface="Comic Sans MS" pitchFamily="66" charset="0"/>
              </a:rPr>
              <a:t>a genetikai anyagot át kellett vinni egyik sejtből a másikba</a:t>
            </a:r>
          </a:p>
          <a:p>
            <a:pPr algn="ctr">
              <a:spcBef>
                <a:spcPct val="20000"/>
              </a:spcBef>
              <a:buClr>
                <a:schemeClr val="folHlink"/>
              </a:buClr>
              <a:buSzPct val="60000"/>
              <a:buFont typeface="Wingdings" pitchFamily="2" charset="2"/>
              <a:buChar char="Ø"/>
            </a:pPr>
            <a:r>
              <a:rPr lang="hu-HU" b="1">
                <a:solidFill>
                  <a:srgbClr val="990C13"/>
                </a:solidFill>
                <a:latin typeface="Comic Sans MS" pitchFamily="66" charset="0"/>
              </a:rPr>
              <a:t>eddig ugyanaz, mint coliban</a:t>
            </a:r>
            <a:endParaRPr lang="en-US" b="1">
              <a:solidFill>
                <a:srgbClr val="990C13"/>
              </a:solidFill>
              <a:latin typeface="Comic Sans MS" pitchFamily="66" charset="0"/>
            </a:endParaRPr>
          </a:p>
        </p:txBody>
      </p:sp>
      <p:sp>
        <p:nvSpPr>
          <p:cNvPr id="39947" name="Text Box 11"/>
          <p:cNvSpPr txBox="1">
            <a:spLocks noChangeArrowheads="1"/>
          </p:cNvSpPr>
          <p:nvPr/>
        </p:nvSpPr>
        <p:spPr bwMode="auto">
          <a:xfrm>
            <a:off x="522288" y="5589588"/>
            <a:ext cx="8153400" cy="701675"/>
          </a:xfrm>
          <a:prstGeom prst="rect">
            <a:avLst/>
          </a:prstGeom>
          <a:noFill/>
          <a:ln w="9525">
            <a:noFill/>
            <a:miter lim="800000"/>
            <a:headEnd/>
            <a:tailEnd/>
          </a:ln>
        </p:spPr>
        <p:txBody>
          <a:bodyPr>
            <a:spAutoFit/>
          </a:bodyPr>
          <a:lstStyle/>
          <a:p>
            <a:pPr algn="ctr">
              <a:spcBef>
                <a:spcPct val="20000"/>
              </a:spcBef>
              <a:buClr>
                <a:schemeClr val="folHlink"/>
              </a:buClr>
              <a:buSzPct val="60000"/>
              <a:buFont typeface="Wingdings" pitchFamily="2" charset="2"/>
              <a:buNone/>
            </a:pPr>
            <a:r>
              <a:rPr lang="hu-HU" sz="2000" b="1">
                <a:solidFill>
                  <a:srgbClr val="CC0000"/>
                </a:solidFill>
                <a:latin typeface="Comic Sans MS" pitchFamily="66" charset="0"/>
              </a:rPr>
              <a:t>De!</a:t>
            </a:r>
            <a:r>
              <a:rPr lang="en-US" sz="2000" b="1">
                <a:solidFill>
                  <a:srgbClr val="CC0000"/>
                </a:solidFill>
                <a:latin typeface="Comic Sans MS" pitchFamily="66" charset="0"/>
              </a:rPr>
              <a:t> </a:t>
            </a:r>
            <a:r>
              <a:rPr lang="hu-HU" sz="2000" b="1">
                <a:solidFill>
                  <a:srgbClr val="CC0000"/>
                </a:solidFill>
                <a:latin typeface="Comic Sans MS" pitchFamily="66" charset="0"/>
              </a:rPr>
              <a:t>más eredményeket kaptak, amikor U csővel végezték el a kísérletet</a:t>
            </a:r>
            <a:endParaRPr lang="en-US" sz="2000" b="1">
              <a:solidFill>
                <a:srgbClr val="CC0000"/>
              </a:solidFill>
              <a:latin typeface="Comic Sans MS" pitchFamily="66" charset="0"/>
            </a:endParaRPr>
          </a:p>
        </p:txBody>
      </p:sp>
      <p:sp>
        <p:nvSpPr>
          <p:cNvPr id="41995" name="Rectangle 12"/>
          <p:cNvSpPr>
            <a:spLocks noChangeArrowheads="1"/>
          </p:cNvSpPr>
          <p:nvPr/>
        </p:nvSpPr>
        <p:spPr bwMode="auto">
          <a:xfrm>
            <a:off x="2520950" y="4652963"/>
            <a:ext cx="3563938" cy="641350"/>
          </a:xfrm>
          <a:prstGeom prst="rect">
            <a:avLst/>
          </a:prstGeom>
          <a:noFill/>
          <a:ln w="9525">
            <a:noFill/>
            <a:miter lim="800000"/>
            <a:headEnd/>
            <a:tailEnd/>
          </a:ln>
        </p:spPr>
        <p:txBody>
          <a:bodyPr>
            <a:spAutoFit/>
          </a:bodyPr>
          <a:lstStyle/>
          <a:p>
            <a:pPr algn="ctr"/>
            <a:r>
              <a:rPr lang="hu-HU">
                <a:latin typeface="Comic Sans MS" pitchFamily="66" charset="0"/>
              </a:rPr>
              <a:t>10</a:t>
            </a:r>
            <a:r>
              <a:rPr lang="hu-HU" baseline="30000">
                <a:latin typeface="Comic Sans MS" pitchFamily="66" charset="0"/>
              </a:rPr>
              <a:t>-5</a:t>
            </a:r>
            <a:r>
              <a:rPr lang="hu-HU">
                <a:latin typeface="Comic Sans MS" pitchFamily="66" charset="0"/>
              </a:rPr>
              <a:t> - 10</a:t>
            </a:r>
            <a:r>
              <a:rPr lang="hu-HU" baseline="30000">
                <a:latin typeface="Comic Sans MS" pitchFamily="66" charset="0"/>
              </a:rPr>
              <a:t>-6</a:t>
            </a:r>
            <a:r>
              <a:rPr lang="hu-HU">
                <a:latin typeface="Comic Sans MS" pitchFamily="66" charset="0"/>
              </a:rPr>
              <a:t> gyakorisággal kaptak prototrófokat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6" grpId="0"/>
      <p:bldP spid="3994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bro35125_0602"/>
          <p:cNvPicPr>
            <a:picLocks noChangeAspect="1" noChangeArrowheads="1"/>
          </p:cNvPicPr>
          <p:nvPr/>
        </p:nvPicPr>
        <p:blipFill>
          <a:blip r:embed="rId2" cstate="print"/>
          <a:srcRect l="11539" r="5769" b="45480"/>
          <a:stretch>
            <a:fillRect/>
          </a:stretch>
        </p:blipFill>
        <p:spPr bwMode="auto">
          <a:xfrm>
            <a:off x="914400" y="228600"/>
            <a:ext cx="7467600" cy="4189413"/>
          </a:xfrm>
          <a:prstGeom prst="rect">
            <a:avLst/>
          </a:prstGeom>
          <a:noFill/>
          <a:ln w="9525">
            <a:noFill/>
            <a:miter lim="800000"/>
            <a:headEnd/>
            <a:tailEnd/>
          </a:ln>
        </p:spPr>
      </p:pic>
      <p:pic>
        <p:nvPicPr>
          <p:cNvPr id="43011" name="Picture 5" descr="bro35125_0601"/>
          <p:cNvPicPr>
            <a:picLocks noChangeAspect="1" noChangeArrowheads="1"/>
          </p:cNvPicPr>
          <p:nvPr/>
        </p:nvPicPr>
        <p:blipFill>
          <a:blip r:embed="rId3" cstate="print"/>
          <a:srcRect l="66573" t="48482" r="3847" b="37126"/>
          <a:stretch>
            <a:fillRect/>
          </a:stretch>
        </p:blipFill>
        <p:spPr bwMode="auto">
          <a:xfrm>
            <a:off x="6096000" y="3962400"/>
            <a:ext cx="2743200" cy="1447800"/>
          </a:xfrm>
          <a:prstGeom prst="rect">
            <a:avLst/>
          </a:prstGeom>
          <a:noFill/>
          <a:ln w="9525">
            <a:noFill/>
            <a:miter lim="800000"/>
            <a:headEnd/>
            <a:tailEnd/>
          </a:ln>
        </p:spPr>
      </p:pic>
      <p:sp>
        <p:nvSpPr>
          <p:cNvPr id="43012" name="Line 7"/>
          <p:cNvSpPr>
            <a:spLocks noChangeShapeType="1"/>
          </p:cNvSpPr>
          <p:nvPr/>
        </p:nvSpPr>
        <p:spPr bwMode="auto">
          <a:xfrm flipH="1">
            <a:off x="1752600" y="3124200"/>
            <a:ext cx="457200" cy="990600"/>
          </a:xfrm>
          <a:prstGeom prst="line">
            <a:avLst/>
          </a:prstGeom>
          <a:noFill/>
          <a:ln w="9525">
            <a:solidFill>
              <a:schemeClr val="tx1"/>
            </a:solidFill>
            <a:round/>
            <a:headEnd/>
            <a:tailEnd type="triangle" w="lg" len="lg"/>
          </a:ln>
        </p:spPr>
        <p:txBody>
          <a:bodyPr/>
          <a:lstStyle/>
          <a:p>
            <a:endParaRPr lang="hu-HU"/>
          </a:p>
        </p:txBody>
      </p:sp>
      <p:sp>
        <p:nvSpPr>
          <p:cNvPr id="43013" name="Line 8"/>
          <p:cNvSpPr>
            <a:spLocks noChangeShapeType="1"/>
          </p:cNvSpPr>
          <p:nvPr/>
        </p:nvSpPr>
        <p:spPr bwMode="auto">
          <a:xfrm>
            <a:off x="7010400" y="3124200"/>
            <a:ext cx="304800" cy="990600"/>
          </a:xfrm>
          <a:prstGeom prst="line">
            <a:avLst/>
          </a:prstGeom>
          <a:noFill/>
          <a:ln w="9525">
            <a:solidFill>
              <a:schemeClr val="tx1"/>
            </a:solidFill>
            <a:round/>
            <a:headEnd/>
            <a:tailEnd type="triangle" w="lg" len="lg"/>
          </a:ln>
        </p:spPr>
        <p:txBody>
          <a:bodyPr/>
          <a:lstStyle/>
          <a:p>
            <a:endParaRPr lang="hu-HU"/>
          </a:p>
        </p:txBody>
      </p:sp>
      <p:sp>
        <p:nvSpPr>
          <p:cNvPr id="43014" name="Text Box 9"/>
          <p:cNvSpPr txBox="1">
            <a:spLocks noChangeArrowheads="1"/>
          </p:cNvSpPr>
          <p:nvPr/>
        </p:nvSpPr>
        <p:spPr bwMode="auto">
          <a:xfrm>
            <a:off x="6705600" y="5257800"/>
            <a:ext cx="1538288" cy="396875"/>
          </a:xfrm>
          <a:prstGeom prst="rect">
            <a:avLst/>
          </a:prstGeom>
          <a:noFill/>
          <a:ln w="9525">
            <a:noFill/>
            <a:miter lim="800000"/>
            <a:headEnd/>
            <a:tailEnd/>
          </a:ln>
        </p:spPr>
        <p:txBody>
          <a:bodyPr wrap="none">
            <a:spAutoFit/>
          </a:bodyPr>
          <a:lstStyle/>
          <a:p>
            <a:pPr eaLnBrk="0" hangingPunct="0"/>
            <a:r>
              <a:rPr lang="hu-HU" sz="2000" b="1"/>
              <a:t>Nincs telep</a:t>
            </a:r>
            <a:endParaRPr lang="en-US" sz="2000" b="1"/>
          </a:p>
        </p:txBody>
      </p:sp>
      <p:sp>
        <p:nvSpPr>
          <p:cNvPr id="43015" name="Rectangle 10"/>
          <p:cNvSpPr>
            <a:spLocks noChangeArrowheads="1"/>
          </p:cNvSpPr>
          <p:nvPr/>
        </p:nvSpPr>
        <p:spPr bwMode="auto">
          <a:xfrm>
            <a:off x="1066800" y="2743200"/>
            <a:ext cx="2147888" cy="366713"/>
          </a:xfrm>
          <a:prstGeom prst="rect">
            <a:avLst/>
          </a:prstGeom>
          <a:solidFill>
            <a:schemeClr val="bg1"/>
          </a:solidFill>
          <a:ln w="9525">
            <a:noFill/>
            <a:miter lim="800000"/>
            <a:headEnd/>
            <a:tailEnd/>
          </a:ln>
        </p:spPr>
        <p:txBody>
          <a:bodyPr wrap="none">
            <a:spAutoFit/>
          </a:bodyPr>
          <a:lstStyle/>
          <a:p>
            <a:pPr eaLnBrk="0" hangingPunct="0"/>
            <a:r>
              <a:rPr lang="en-US" b="1" i="1"/>
              <a:t>phe</a:t>
            </a:r>
            <a:r>
              <a:rPr lang="en-US" b="1" i="1" baseline="30000"/>
              <a:t>– </a:t>
            </a:r>
            <a:r>
              <a:rPr lang="en-US" b="1" i="1"/>
              <a:t>trp</a:t>
            </a:r>
            <a:r>
              <a:rPr lang="en-US" b="1" i="1" baseline="30000"/>
              <a:t>–</a:t>
            </a:r>
            <a:r>
              <a:rPr lang="en-US" b="1" i="1"/>
              <a:t> met</a:t>
            </a:r>
            <a:r>
              <a:rPr lang="en-US" b="1" i="1" baseline="30000"/>
              <a:t>+</a:t>
            </a:r>
            <a:r>
              <a:rPr lang="en-US" b="1" i="1"/>
              <a:t> his</a:t>
            </a:r>
            <a:r>
              <a:rPr lang="en-US" b="1" i="1" baseline="30000"/>
              <a:t>+</a:t>
            </a:r>
          </a:p>
        </p:txBody>
      </p:sp>
      <p:sp>
        <p:nvSpPr>
          <p:cNvPr id="43016" name="Rectangle 11"/>
          <p:cNvSpPr>
            <a:spLocks noChangeArrowheads="1"/>
          </p:cNvSpPr>
          <p:nvPr/>
        </p:nvSpPr>
        <p:spPr bwMode="auto">
          <a:xfrm>
            <a:off x="5943600" y="2747963"/>
            <a:ext cx="2168525" cy="366712"/>
          </a:xfrm>
          <a:prstGeom prst="rect">
            <a:avLst/>
          </a:prstGeom>
          <a:solidFill>
            <a:schemeClr val="bg1"/>
          </a:solidFill>
          <a:ln w="9525">
            <a:noFill/>
            <a:miter lim="800000"/>
            <a:headEnd/>
            <a:tailEnd/>
          </a:ln>
        </p:spPr>
        <p:txBody>
          <a:bodyPr wrap="none">
            <a:spAutoFit/>
          </a:bodyPr>
          <a:lstStyle/>
          <a:p>
            <a:pPr>
              <a:spcBef>
                <a:spcPct val="20000"/>
              </a:spcBef>
              <a:buClr>
                <a:schemeClr val="hlink"/>
              </a:buClr>
              <a:buSzPct val="55000"/>
              <a:buFont typeface="Wingdings" pitchFamily="2" charset="2"/>
              <a:buNone/>
            </a:pPr>
            <a:r>
              <a:rPr lang="en-US" b="1" i="1"/>
              <a:t>phe</a:t>
            </a:r>
            <a:r>
              <a:rPr lang="en-US" b="1" i="1" baseline="30000"/>
              <a:t>+</a:t>
            </a:r>
            <a:r>
              <a:rPr lang="en-US" b="1" i="1"/>
              <a:t> trp</a:t>
            </a:r>
            <a:r>
              <a:rPr lang="en-US" b="1" i="1" baseline="30000"/>
              <a:t>+</a:t>
            </a:r>
            <a:r>
              <a:rPr lang="en-US" b="1" i="1"/>
              <a:t> met</a:t>
            </a:r>
            <a:r>
              <a:rPr lang="en-US" b="1" i="1" baseline="30000"/>
              <a:t>–</a:t>
            </a:r>
            <a:r>
              <a:rPr lang="en-US" b="1" i="1"/>
              <a:t> his</a:t>
            </a:r>
            <a:r>
              <a:rPr lang="en-US" b="1" i="1" baseline="30000"/>
              <a:t>–</a:t>
            </a:r>
          </a:p>
        </p:txBody>
      </p:sp>
      <p:sp>
        <p:nvSpPr>
          <p:cNvPr id="43017" name="Text Box 12"/>
          <p:cNvSpPr txBox="1">
            <a:spLocks noChangeArrowheads="1"/>
          </p:cNvSpPr>
          <p:nvPr/>
        </p:nvSpPr>
        <p:spPr bwMode="auto">
          <a:xfrm>
            <a:off x="1600200" y="2286000"/>
            <a:ext cx="819150" cy="366713"/>
          </a:xfrm>
          <a:prstGeom prst="rect">
            <a:avLst/>
          </a:prstGeom>
          <a:noFill/>
          <a:ln w="9525">
            <a:noFill/>
            <a:miter lim="800000"/>
            <a:headEnd/>
            <a:tailEnd/>
          </a:ln>
        </p:spPr>
        <p:txBody>
          <a:bodyPr wrap="none">
            <a:spAutoFit/>
          </a:bodyPr>
          <a:lstStyle/>
          <a:p>
            <a:pPr eaLnBrk="0" hangingPunct="0"/>
            <a:r>
              <a:rPr lang="en-US" b="1"/>
              <a:t>LA-22</a:t>
            </a:r>
          </a:p>
        </p:txBody>
      </p:sp>
      <p:sp>
        <p:nvSpPr>
          <p:cNvPr id="43018" name="Text Box 13"/>
          <p:cNvSpPr txBox="1">
            <a:spLocks noChangeArrowheads="1"/>
          </p:cNvSpPr>
          <p:nvPr/>
        </p:nvSpPr>
        <p:spPr bwMode="auto">
          <a:xfrm>
            <a:off x="6705600" y="2286000"/>
            <a:ext cx="692150" cy="366713"/>
          </a:xfrm>
          <a:prstGeom prst="rect">
            <a:avLst/>
          </a:prstGeom>
          <a:noFill/>
          <a:ln w="9525">
            <a:noFill/>
            <a:miter lim="800000"/>
            <a:headEnd/>
            <a:tailEnd/>
          </a:ln>
        </p:spPr>
        <p:txBody>
          <a:bodyPr wrap="none">
            <a:spAutoFit/>
          </a:bodyPr>
          <a:lstStyle/>
          <a:p>
            <a:pPr eaLnBrk="0" hangingPunct="0"/>
            <a:r>
              <a:rPr lang="en-US" b="1"/>
              <a:t>LA-2</a:t>
            </a:r>
          </a:p>
        </p:txBody>
      </p:sp>
      <p:grpSp>
        <p:nvGrpSpPr>
          <p:cNvPr id="43019" name="Group 14"/>
          <p:cNvGrpSpPr>
            <a:grpSpLocks/>
          </p:cNvGrpSpPr>
          <p:nvPr/>
        </p:nvGrpSpPr>
        <p:grpSpPr bwMode="auto">
          <a:xfrm>
            <a:off x="228600" y="4114800"/>
            <a:ext cx="2667000" cy="1616075"/>
            <a:chOff x="144" y="2592"/>
            <a:chExt cx="1680" cy="1018"/>
          </a:xfrm>
        </p:grpSpPr>
        <p:pic>
          <p:nvPicPr>
            <p:cNvPr id="43023" name="Picture 15" descr="bro35125_0601"/>
            <p:cNvPicPr>
              <a:picLocks noChangeAspect="1" noChangeArrowheads="1"/>
            </p:cNvPicPr>
            <p:nvPr/>
          </p:nvPicPr>
          <p:blipFill>
            <a:blip r:embed="rId3" cstate="print"/>
            <a:srcRect l="36992" t="49997" r="34250" b="37126"/>
            <a:stretch>
              <a:fillRect/>
            </a:stretch>
          </p:blipFill>
          <p:spPr bwMode="auto">
            <a:xfrm>
              <a:off x="144" y="2592"/>
              <a:ext cx="1680" cy="816"/>
            </a:xfrm>
            <a:prstGeom prst="rect">
              <a:avLst/>
            </a:prstGeom>
            <a:noFill/>
            <a:ln w="9525">
              <a:noFill/>
              <a:miter lim="800000"/>
              <a:headEnd/>
              <a:tailEnd/>
            </a:ln>
          </p:spPr>
        </p:pic>
        <p:sp>
          <p:nvSpPr>
            <p:cNvPr id="43024" name="Text Box 16"/>
            <p:cNvSpPr txBox="1">
              <a:spLocks noChangeArrowheads="1"/>
            </p:cNvSpPr>
            <p:nvPr/>
          </p:nvSpPr>
          <p:spPr bwMode="auto">
            <a:xfrm>
              <a:off x="576" y="3360"/>
              <a:ext cx="712" cy="250"/>
            </a:xfrm>
            <a:prstGeom prst="rect">
              <a:avLst/>
            </a:prstGeom>
            <a:noFill/>
            <a:ln w="9525">
              <a:noFill/>
              <a:miter lim="800000"/>
              <a:headEnd/>
              <a:tailEnd/>
            </a:ln>
          </p:spPr>
          <p:txBody>
            <a:bodyPr wrap="none">
              <a:spAutoFit/>
            </a:bodyPr>
            <a:lstStyle/>
            <a:p>
              <a:pPr eaLnBrk="0" hangingPunct="0"/>
              <a:r>
                <a:rPr lang="hu-HU" sz="2000" b="1"/>
                <a:t>Telepek</a:t>
              </a:r>
              <a:endParaRPr lang="en-US" sz="2000" b="1"/>
            </a:p>
          </p:txBody>
        </p:sp>
      </p:grpSp>
      <p:sp>
        <p:nvSpPr>
          <p:cNvPr id="43020" name="AutoShape 17"/>
          <p:cNvSpPr>
            <a:spLocks noChangeArrowheads="1"/>
          </p:cNvSpPr>
          <p:nvPr/>
        </p:nvSpPr>
        <p:spPr bwMode="auto">
          <a:xfrm>
            <a:off x="2590800" y="5638800"/>
            <a:ext cx="2590800" cy="914400"/>
          </a:xfrm>
          <a:prstGeom prst="wedgeRectCallout">
            <a:avLst>
              <a:gd name="adj1" fmla="val -71139"/>
              <a:gd name="adj2" fmla="val -151389"/>
            </a:avLst>
          </a:prstGeom>
          <a:solidFill>
            <a:schemeClr val="accent1"/>
          </a:solidFill>
          <a:ln w="9525">
            <a:solidFill>
              <a:schemeClr val="tx1"/>
            </a:solidFill>
            <a:miter lim="800000"/>
            <a:headEnd/>
            <a:tailEnd/>
          </a:ln>
        </p:spPr>
        <p:txBody>
          <a:bodyPr/>
          <a:lstStyle/>
          <a:p>
            <a:pPr eaLnBrk="0" hangingPunct="0"/>
            <a:r>
              <a:rPr lang="hu-HU" sz="1600">
                <a:latin typeface="Comic Sans MS" pitchFamily="66" charset="0"/>
              </a:rPr>
              <a:t>A növekvő telepek genotípusa</a:t>
            </a:r>
            <a:r>
              <a:rPr lang="en-US" sz="1600">
                <a:latin typeface="Comic Sans MS" pitchFamily="66" charset="0"/>
              </a:rPr>
              <a:t> </a:t>
            </a:r>
          </a:p>
          <a:p>
            <a:pPr eaLnBrk="0" hangingPunct="0"/>
            <a:r>
              <a:rPr lang="en-US" sz="1600" i="1">
                <a:latin typeface="Comic Sans MS" pitchFamily="66" charset="0"/>
              </a:rPr>
              <a:t>phe</a:t>
            </a:r>
            <a:r>
              <a:rPr lang="en-US" sz="1600" i="1" baseline="30000">
                <a:latin typeface="Comic Sans MS" pitchFamily="66" charset="0"/>
              </a:rPr>
              <a:t>+</a:t>
            </a:r>
            <a:r>
              <a:rPr lang="en-US" sz="1600" i="1">
                <a:latin typeface="Comic Sans MS" pitchFamily="66" charset="0"/>
              </a:rPr>
              <a:t> trp</a:t>
            </a:r>
            <a:r>
              <a:rPr lang="en-US" sz="1600" i="1" baseline="30000">
                <a:latin typeface="Comic Sans MS" pitchFamily="66" charset="0"/>
              </a:rPr>
              <a:t>+</a:t>
            </a:r>
            <a:r>
              <a:rPr lang="en-US" sz="1600" i="1">
                <a:latin typeface="Comic Sans MS" pitchFamily="66" charset="0"/>
              </a:rPr>
              <a:t> met</a:t>
            </a:r>
            <a:r>
              <a:rPr lang="en-US" sz="1600" i="1" baseline="30000">
                <a:latin typeface="Comic Sans MS" pitchFamily="66" charset="0"/>
              </a:rPr>
              <a:t>+</a:t>
            </a:r>
            <a:r>
              <a:rPr lang="en-US" sz="1600" i="1">
                <a:latin typeface="Comic Sans MS" pitchFamily="66" charset="0"/>
              </a:rPr>
              <a:t> his</a:t>
            </a:r>
            <a:r>
              <a:rPr lang="en-US" sz="1600" i="1" baseline="30000">
                <a:latin typeface="Comic Sans MS" pitchFamily="66" charset="0"/>
              </a:rPr>
              <a:t>+</a:t>
            </a:r>
            <a:endParaRPr lang="en-US" sz="1600">
              <a:latin typeface="Comic Sans MS" pitchFamily="66" charset="0"/>
            </a:endParaRPr>
          </a:p>
        </p:txBody>
      </p:sp>
      <p:sp>
        <p:nvSpPr>
          <p:cNvPr id="43021" name="Text Box 18"/>
          <p:cNvSpPr txBox="1">
            <a:spLocks noChangeArrowheads="1"/>
          </p:cNvSpPr>
          <p:nvPr/>
        </p:nvSpPr>
        <p:spPr bwMode="auto">
          <a:xfrm>
            <a:off x="3563938" y="4575175"/>
            <a:ext cx="1901825" cy="366713"/>
          </a:xfrm>
          <a:prstGeom prst="rect">
            <a:avLst/>
          </a:prstGeom>
          <a:noFill/>
          <a:ln w="9525">
            <a:noFill/>
            <a:miter lim="800000"/>
            <a:headEnd/>
            <a:tailEnd/>
          </a:ln>
        </p:spPr>
        <p:txBody>
          <a:bodyPr wrap="none">
            <a:spAutoFit/>
          </a:bodyPr>
          <a:lstStyle/>
          <a:p>
            <a:r>
              <a:rPr lang="hu-HU">
                <a:latin typeface="Comic Sans MS" pitchFamily="66" charset="0"/>
              </a:rPr>
              <a:t>Minimál táptalaj</a:t>
            </a:r>
          </a:p>
        </p:txBody>
      </p:sp>
      <p:sp>
        <p:nvSpPr>
          <p:cNvPr id="40979" name="Text Box 19"/>
          <p:cNvSpPr txBox="1">
            <a:spLocks noChangeArrowheads="1"/>
          </p:cNvSpPr>
          <p:nvPr/>
        </p:nvSpPr>
        <p:spPr bwMode="auto">
          <a:xfrm>
            <a:off x="3117850" y="1062038"/>
            <a:ext cx="3038475" cy="1311275"/>
          </a:xfrm>
          <a:prstGeom prst="rect">
            <a:avLst/>
          </a:prstGeom>
          <a:noFill/>
          <a:ln w="9525">
            <a:noFill/>
            <a:miter lim="800000"/>
            <a:headEnd/>
            <a:tailEnd/>
          </a:ln>
        </p:spPr>
        <p:txBody>
          <a:bodyPr wrap="none">
            <a:spAutoFit/>
          </a:bodyPr>
          <a:lstStyle/>
          <a:p>
            <a:pPr algn="ctr"/>
            <a:r>
              <a:rPr lang="hu-HU" sz="2000" b="1">
                <a:solidFill>
                  <a:srgbClr val="CC0000"/>
                </a:solidFill>
                <a:latin typeface="Comic Sans MS" pitchFamily="66" charset="0"/>
              </a:rPr>
              <a:t>azaz van egy egyirányú</a:t>
            </a:r>
          </a:p>
          <a:p>
            <a:pPr algn="ctr"/>
            <a:r>
              <a:rPr lang="hu-HU" sz="2000" b="1">
                <a:solidFill>
                  <a:srgbClr val="CC0000"/>
                </a:solidFill>
                <a:latin typeface="Comic Sans MS" pitchFamily="66" charset="0"/>
              </a:rPr>
              <a:t>információátadás:</a:t>
            </a:r>
          </a:p>
          <a:p>
            <a:pPr algn="ctr"/>
            <a:endParaRPr lang="hu-HU" sz="2000" b="1">
              <a:solidFill>
                <a:srgbClr val="CC0000"/>
              </a:solidFill>
              <a:latin typeface="Comic Sans MS" pitchFamily="66" charset="0"/>
            </a:endParaRPr>
          </a:p>
          <a:p>
            <a:pPr algn="ctr"/>
            <a:r>
              <a:rPr lang="hu-HU" sz="2000" b="1">
                <a:solidFill>
                  <a:srgbClr val="CC0000"/>
                </a:solidFill>
                <a:latin typeface="Comic Sans MS" pitchFamily="66" charset="0"/>
              </a:rPr>
              <a:t>LA-2 &gt; LA-22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228600" y="333375"/>
            <a:ext cx="8686800" cy="6019800"/>
          </a:xfrm>
          <a:prstGeom prst="rect">
            <a:avLst/>
          </a:prstGeom>
          <a:noFill/>
          <a:ln w="9525">
            <a:noFill/>
            <a:miter lim="800000"/>
            <a:headEnd/>
            <a:tailEnd/>
          </a:ln>
        </p:spPr>
        <p:txBody>
          <a:bodyPr/>
          <a:lstStyle/>
          <a:p>
            <a:pPr marL="342900" indent="-342900">
              <a:spcBef>
                <a:spcPct val="20000"/>
              </a:spcBef>
              <a:buFont typeface="Wingdings" pitchFamily="2" charset="2"/>
              <a:buNone/>
            </a:pPr>
            <a:r>
              <a:rPr lang="hu-HU" sz="2000" u="sng">
                <a:latin typeface="Comic Sans MS" pitchFamily="66" charset="0"/>
                <a:cs typeface="Times New Roman" pitchFamily="18" charset="0"/>
              </a:rPr>
              <a:t>&gt; valamilyen ágens</a:t>
            </a:r>
            <a:r>
              <a:rPr lang="hu-HU" sz="2000">
                <a:latin typeface="Comic Sans MS" pitchFamily="66" charset="0"/>
                <a:cs typeface="Times New Roman" pitchFamily="18" charset="0"/>
              </a:rPr>
              <a:t> közvetített az</a:t>
            </a:r>
            <a:r>
              <a:rPr lang="en-US" sz="2000">
                <a:latin typeface="Comic Sans MS" pitchFamily="66" charset="0"/>
                <a:cs typeface="Times New Roman" pitchFamily="18" charset="0"/>
              </a:rPr>
              <a:t> LA-2</a:t>
            </a:r>
            <a:r>
              <a:rPr lang="hu-HU" sz="2000">
                <a:latin typeface="Comic Sans MS" pitchFamily="66" charset="0"/>
                <a:cs typeface="Times New Roman" pitchFamily="18" charset="0"/>
              </a:rPr>
              <a:t>-ből az</a:t>
            </a:r>
            <a:r>
              <a:rPr lang="en-US" sz="2000">
                <a:latin typeface="Comic Sans MS" pitchFamily="66" charset="0"/>
                <a:cs typeface="Times New Roman" pitchFamily="18" charset="0"/>
              </a:rPr>
              <a:t> LA-22</a:t>
            </a:r>
            <a:r>
              <a:rPr lang="hu-HU" sz="2000">
                <a:latin typeface="Comic Sans MS" pitchFamily="66" charset="0"/>
                <a:cs typeface="Times New Roman" pitchFamily="18" charset="0"/>
              </a:rPr>
              <a:t>-be a szűrőn keresztül</a:t>
            </a:r>
          </a:p>
          <a:p>
            <a:pPr marL="342900" indent="-342900">
              <a:spcBef>
                <a:spcPct val="20000"/>
              </a:spcBef>
              <a:buFont typeface="Wingdings" pitchFamily="2" charset="2"/>
              <a:buChar char="Ø"/>
            </a:pPr>
            <a:endParaRPr lang="en-US" sz="2000">
              <a:latin typeface="Comic Sans MS" pitchFamily="66" charset="0"/>
              <a:cs typeface="Times New Roman" pitchFamily="18" charset="0"/>
            </a:endParaRPr>
          </a:p>
          <a:p>
            <a:pPr marL="342900" indent="-342900">
              <a:spcBef>
                <a:spcPct val="20000"/>
              </a:spcBef>
            </a:pPr>
            <a:r>
              <a:rPr lang="hu-HU" sz="2000">
                <a:latin typeface="Comic Sans MS" pitchFamily="66" charset="0"/>
                <a:cs typeface="Times New Roman" pitchFamily="18" charset="0"/>
              </a:rPr>
              <a:t>&gt; ugyanezt a kísérletet megismételték </a:t>
            </a:r>
            <a:r>
              <a:rPr lang="hu-HU" sz="2000" u="sng">
                <a:latin typeface="Comic Sans MS" pitchFamily="66" charset="0"/>
                <a:cs typeface="Times New Roman" pitchFamily="18" charset="0"/>
              </a:rPr>
              <a:t>különböző pórusméretű</a:t>
            </a:r>
            <a:r>
              <a:rPr lang="hu-HU" sz="2000">
                <a:latin typeface="Comic Sans MS" pitchFamily="66" charset="0"/>
                <a:cs typeface="Times New Roman" pitchFamily="18" charset="0"/>
              </a:rPr>
              <a:t> szűrőkkel</a:t>
            </a:r>
            <a:endParaRPr lang="en-US" sz="2000">
              <a:latin typeface="Comic Sans MS" pitchFamily="66" charset="0"/>
              <a:cs typeface="Times New Roman" pitchFamily="18" charset="0"/>
            </a:endParaRPr>
          </a:p>
          <a:p>
            <a:pPr marL="742950" lvl="1" indent="-285750">
              <a:spcBef>
                <a:spcPct val="20000"/>
              </a:spcBef>
            </a:pPr>
            <a:r>
              <a:rPr lang="hu-HU" sz="2000">
                <a:latin typeface="Comic Sans MS" pitchFamily="66" charset="0"/>
                <a:cs typeface="Times New Roman" pitchFamily="18" charset="0"/>
              </a:rPr>
              <a:t>a szűrhető ágens átmérője kisebb </a:t>
            </a:r>
            <a:r>
              <a:rPr lang="en-US" sz="2000">
                <a:latin typeface="Comic Sans MS" pitchFamily="66" charset="0"/>
                <a:cs typeface="Times New Roman" pitchFamily="18" charset="0"/>
              </a:rPr>
              <a:t>0</a:t>
            </a:r>
            <a:r>
              <a:rPr lang="hu-HU" sz="2000">
                <a:latin typeface="Comic Sans MS" pitchFamily="66" charset="0"/>
                <a:cs typeface="Times New Roman" pitchFamily="18" charset="0"/>
              </a:rPr>
              <a:t>,</a:t>
            </a:r>
            <a:r>
              <a:rPr lang="en-US" sz="2000">
                <a:latin typeface="Comic Sans MS" pitchFamily="66" charset="0"/>
                <a:cs typeface="Times New Roman" pitchFamily="18" charset="0"/>
              </a:rPr>
              <a:t>1</a:t>
            </a:r>
            <a:r>
              <a:rPr lang="hu-HU" sz="2000">
                <a:latin typeface="Comic Sans MS" pitchFamily="66" charset="0"/>
                <a:cs typeface="Times New Roman" pitchFamily="18" charset="0"/>
              </a:rPr>
              <a:t> </a:t>
            </a:r>
            <a:r>
              <a:rPr lang="en-US" sz="2000">
                <a:latin typeface="Symbol" pitchFamily="18" charset="2"/>
                <a:cs typeface="Times New Roman" pitchFamily="18" charset="0"/>
              </a:rPr>
              <a:t>m</a:t>
            </a:r>
            <a:r>
              <a:rPr lang="en-US" sz="2000">
                <a:latin typeface="Comic Sans MS" pitchFamily="66" charset="0"/>
                <a:cs typeface="Times New Roman" pitchFamily="18" charset="0"/>
              </a:rPr>
              <a:t>m</a:t>
            </a:r>
            <a:r>
              <a:rPr lang="hu-HU" sz="2000">
                <a:latin typeface="Comic Sans MS" pitchFamily="66" charset="0"/>
                <a:cs typeface="Times New Roman" pitchFamily="18" charset="0"/>
              </a:rPr>
              <a:t>-nél</a:t>
            </a:r>
            <a:endParaRPr lang="en-US" sz="2000">
              <a:latin typeface="Comic Sans MS" pitchFamily="66" charset="0"/>
              <a:cs typeface="Times New Roman" pitchFamily="18" charset="0"/>
            </a:endParaRPr>
          </a:p>
          <a:p>
            <a:pPr marL="742950" lvl="1" indent="-285750">
              <a:spcBef>
                <a:spcPct val="20000"/>
              </a:spcBef>
            </a:pPr>
            <a:endParaRPr lang="hu-HU" sz="2000">
              <a:latin typeface="Comic Sans MS" pitchFamily="66" charset="0"/>
              <a:cs typeface="Times New Roman" pitchFamily="18" charset="0"/>
            </a:endParaRPr>
          </a:p>
          <a:p>
            <a:pPr marL="742950" lvl="1" indent="-285750">
              <a:spcBef>
                <a:spcPct val="20000"/>
              </a:spcBef>
            </a:pPr>
            <a:r>
              <a:rPr lang="hu-HU" sz="2000">
                <a:latin typeface="Comic Sans MS" pitchFamily="66" charset="0"/>
                <a:cs typeface="Times New Roman" pitchFamily="18" charset="0"/>
              </a:rPr>
              <a:t>helyes következtetésük, hogy </a:t>
            </a:r>
            <a:r>
              <a:rPr lang="hu-HU" sz="2000" u="sng">
                <a:latin typeface="Comic Sans MS" pitchFamily="66" charset="0"/>
                <a:cs typeface="Times New Roman" pitchFamily="18" charset="0"/>
              </a:rPr>
              <a:t>bakteriofág volt a közvetítő</a:t>
            </a:r>
            <a:endParaRPr lang="hu-HU">
              <a:latin typeface="Comic Sans MS" pitchFamily="66" charset="0"/>
              <a:cs typeface="Times New Roman" pitchFamily="18" charset="0"/>
            </a:endParaRPr>
          </a:p>
          <a:p>
            <a:pPr marL="742950" lvl="1" indent="-285750">
              <a:spcBef>
                <a:spcPct val="20000"/>
              </a:spcBef>
            </a:pPr>
            <a:r>
              <a:rPr lang="hu-HU" sz="2000">
                <a:latin typeface="Comic Sans MS" pitchFamily="66" charset="0"/>
                <a:cs typeface="Times New Roman" pitchFamily="18" charset="0"/>
              </a:rPr>
              <a:t>az</a:t>
            </a:r>
            <a:r>
              <a:rPr lang="en-US" sz="2000">
                <a:latin typeface="Comic Sans MS" pitchFamily="66" charset="0"/>
                <a:cs typeface="Times New Roman" pitchFamily="18" charset="0"/>
              </a:rPr>
              <a:t> LA-2 </a:t>
            </a:r>
            <a:r>
              <a:rPr lang="hu-HU" sz="2000">
                <a:latin typeface="Comic Sans MS" pitchFamily="66" charset="0"/>
                <a:cs typeface="Times New Roman" pitchFamily="18" charset="0"/>
              </a:rPr>
              <a:t>törzs hordozott egy profágot (P22 fág)</a:t>
            </a:r>
            <a:r>
              <a:rPr lang="en-US" sz="2000">
                <a:latin typeface="Comic Sans MS" pitchFamily="66" charset="0"/>
                <a:cs typeface="Times New Roman" pitchFamily="18" charset="0"/>
              </a:rPr>
              <a:t> </a:t>
            </a:r>
            <a:endParaRPr lang="hu-HU" sz="2000">
              <a:latin typeface="Comic Sans MS" pitchFamily="66" charset="0"/>
              <a:cs typeface="Times New Roman" pitchFamily="18" charset="0"/>
            </a:endParaRPr>
          </a:p>
          <a:p>
            <a:pPr marL="742950" lvl="1" indent="-285750">
              <a:spcBef>
                <a:spcPct val="20000"/>
              </a:spcBef>
            </a:pPr>
            <a:endParaRPr lang="hu-HU" sz="2000">
              <a:latin typeface="Comic Sans MS" pitchFamily="66" charset="0"/>
              <a:cs typeface="Times New Roman" pitchFamily="18" charset="0"/>
            </a:endParaRPr>
          </a:p>
          <a:p>
            <a:pPr marL="342900" indent="-342900">
              <a:spcBef>
                <a:spcPct val="20000"/>
              </a:spcBef>
            </a:pPr>
            <a:r>
              <a:rPr lang="hu-HU" sz="2000">
                <a:latin typeface="Comic Sans MS" pitchFamily="66" charset="0"/>
                <a:cs typeface="Times New Roman" pitchFamily="18" charset="0"/>
              </a:rPr>
              <a:t>A profág átváltott a lítikus ciklusra </a:t>
            </a:r>
          </a:p>
          <a:p>
            <a:pPr marL="742950" lvl="1" indent="-285750">
              <a:spcBef>
                <a:spcPct val="20000"/>
              </a:spcBef>
            </a:pPr>
            <a:r>
              <a:rPr lang="hu-HU" sz="2000">
                <a:latin typeface="Comic Sans MS" pitchFamily="66" charset="0"/>
                <a:cs typeface="Times New Roman" pitchFamily="18" charset="0"/>
              </a:rPr>
              <a:t>„hibásan” pakolta be a fágfejbe a </a:t>
            </a:r>
            <a:r>
              <a:rPr lang="en-US" sz="2000" i="1">
                <a:latin typeface="Comic Sans MS" pitchFamily="66" charset="0"/>
                <a:cs typeface="Times New Roman" pitchFamily="18" charset="0"/>
              </a:rPr>
              <a:t>phe</a:t>
            </a:r>
            <a:r>
              <a:rPr lang="en-US" sz="2000" i="1" baseline="30000">
                <a:latin typeface="Comic Sans MS" pitchFamily="66" charset="0"/>
                <a:cs typeface="Times New Roman" pitchFamily="18" charset="0"/>
              </a:rPr>
              <a:t>+</a:t>
            </a:r>
            <a:r>
              <a:rPr lang="en-US" sz="2000">
                <a:latin typeface="Comic Sans MS" pitchFamily="66" charset="0"/>
                <a:cs typeface="Times New Roman" pitchFamily="18" charset="0"/>
              </a:rPr>
              <a:t> </a:t>
            </a:r>
            <a:r>
              <a:rPr lang="hu-HU" sz="2000">
                <a:latin typeface="Comic Sans MS" pitchFamily="66" charset="0"/>
                <a:cs typeface="Times New Roman" pitchFamily="18" charset="0"/>
              </a:rPr>
              <a:t>és</a:t>
            </a:r>
            <a:r>
              <a:rPr lang="en-US" sz="2000">
                <a:latin typeface="Comic Sans MS" pitchFamily="66" charset="0"/>
                <a:cs typeface="Times New Roman" pitchFamily="18" charset="0"/>
              </a:rPr>
              <a:t> </a:t>
            </a:r>
            <a:r>
              <a:rPr lang="en-US" sz="2000" i="1">
                <a:latin typeface="Comic Sans MS" pitchFamily="66" charset="0"/>
                <a:cs typeface="Times New Roman" pitchFamily="18" charset="0"/>
              </a:rPr>
              <a:t>trp</a:t>
            </a:r>
            <a:r>
              <a:rPr lang="en-US" sz="2000" i="1" baseline="30000">
                <a:latin typeface="Comic Sans MS" pitchFamily="66" charset="0"/>
                <a:cs typeface="Times New Roman" pitchFamily="18" charset="0"/>
              </a:rPr>
              <a:t>+</a:t>
            </a:r>
            <a:r>
              <a:rPr lang="en-US" sz="2000">
                <a:latin typeface="Comic Sans MS" pitchFamily="66" charset="0"/>
                <a:cs typeface="Times New Roman" pitchFamily="18" charset="0"/>
              </a:rPr>
              <a:t> </a:t>
            </a:r>
            <a:r>
              <a:rPr lang="hu-HU" sz="2000">
                <a:latin typeface="Comic Sans MS" pitchFamily="66" charset="0"/>
                <a:cs typeface="Times New Roman" pitchFamily="18" charset="0"/>
              </a:rPr>
              <a:t>géneket tartalmazó baktérium kromoszóma DNS darabot</a:t>
            </a:r>
            <a:endParaRPr lang="en-US" sz="2000">
              <a:latin typeface="Comic Sans MS" pitchFamily="66" charset="0"/>
              <a:cs typeface="Times New Roman" pitchFamily="18" charset="0"/>
            </a:endParaRPr>
          </a:p>
          <a:p>
            <a:pPr marL="1143000" lvl="2" indent="-228600">
              <a:spcBef>
                <a:spcPct val="20000"/>
              </a:spcBef>
            </a:pPr>
            <a:r>
              <a:rPr lang="hu-HU" sz="2000">
                <a:latin typeface="Comic Sans MS" pitchFamily="66" charset="0"/>
                <a:cs typeface="Times New Roman" pitchFamily="18" charset="0"/>
              </a:rPr>
              <a:t>A szűrőn átmenve a DNS-t az</a:t>
            </a:r>
            <a:r>
              <a:rPr lang="en-US" sz="2000">
                <a:latin typeface="Comic Sans MS" pitchFamily="66" charset="0"/>
                <a:cs typeface="Times New Roman" pitchFamily="18" charset="0"/>
              </a:rPr>
              <a:t> LA-22 </a:t>
            </a:r>
            <a:r>
              <a:rPr lang="hu-HU" sz="2000">
                <a:latin typeface="Comic Sans MS" pitchFamily="66" charset="0"/>
                <a:cs typeface="Times New Roman" pitchFamily="18" charset="0"/>
              </a:rPr>
              <a:t>törzsbe injektálta</a:t>
            </a:r>
          </a:p>
          <a:p>
            <a:pPr marL="1143000" lvl="2" indent="-228600">
              <a:spcBef>
                <a:spcPct val="20000"/>
              </a:spcBef>
            </a:pPr>
            <a:endParaRPr lang="hu-HU" sz="2000">
              <a:latin typeface="Comic Sans MS" pitchFamily="66" charset="0"/>
              <a:cs typeface="Times New Roman" pitchFamily="18" charset="0"/>
            </a:endParaRPr>
          </a:p>
          <a:p>
            <a:pPr marL="342900" indent="-342900">
              <a:spcBef>
                <a:spcPct val="50000"/>
              </a:spcBef>
            </a:pPr>
            <a:r>
              <a:rPr lang="hu-HU" sz="2000">
                <a:latin typeface="Comic Sans MS" pitchFamily="66" charset="0"/>
              </a:rPr>
              <a:t>Később kiderült, hogy az </a:t>
            </a:r>
            <a:r>
              <a:rPr lang="hu-HU" sz="2000" u="sng">
                <a:latin typeface="Comic Sans MS" pitchFamily="66" charset="0"/>
              </a:rPr>
              <a:t>általános transzdukció</a:t>
            </a:r>
            <a:r>
              <a:rPr lang="hu-HU" sz="2000">
                <a:latin typeface="Comic Sans MS" pitchFamily="66" charset="0"/>
              </a:rPr>
              <a:t> egy elég általános jelenség. A fágok közül a legtöbb képes általános transzdukcióra tekintet nélkül arra, hogy van-e lizogén életciklusuk</a:t>
            </a:r>
          </a:p>
          <a:p>
            <a:pPr marL="1143000" lvl="2" indent="-228600">
              <a:spcBef>
                <a:spcPct val="20000"/>
              </a:spcBef>
            </a:pPr>
            <a:endParaRPr lang="en-US" sz="2000">
              <a:latin typeface="Comic Sans MS" pitchFamily="66"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116013" y="765175"/>
            <a:ext cx="6767512" cy="2530475"/>
          </a:xfrm>
          <a:prstGeom prst="rect">
            <a:avLst/>
          </a:prstGeom>
          <a:noFill/>
          <a:ln w="9525">
            <a:noFill/>
            <a:miter lim="800000"/>
            <a:headEnd/>
            <a:tailEnd/>
          </a:ln>
        </p:spPr>
        <p:txBody>
          <a:bodyPr>
            <a:spAutoFit/>
          </a:bodyPr>
          <a:lstStyle/>
          <a:p>
            <a:pPr algn="ctr"/>
            <a:r>
              <a:rPr lang="hu-HU" sz="8000" b="1">
                <a:latin typeface="Comic Sans MS" pitchFamily="66" charset="0"/>
              </a:rPr>
              <a:t>Általános transzdukció</a:t>
            </a:r>
          </a:p>
        </p:txBody>
      </p:sp>
      <p:sp>
        <p:nvSpPr>
          <p:cNvPr id="45059" name="Rectangle 3"/>
          <p:cNvSpPr>
            <a:spLocks noChangeArrowheads="1"/>
          </p:cNvSpPr>
          <p:nvPr/>
        </p:nvSpPr>
        <p:spPr bwMode="auto">
          <a:xfrm>
            <a:off x="577850" y="3638550"/>
            <a:ext cx="7185025" cy="895350"/>
          </a:xfrm>
          <a:prstGeom prst="rect">
            <a:avLst/>
          </a:prstGeom>
          <a:noFill/>
          <a:ln w="9525">
            <a:noFill/>
            <a:miter lim="800000"/>
            <a:headEnd/>
            <a:tailEnd/>
          </a:ln>
        </p:spPr>
        <p:txBody>
          <a:bodyPr wrap="none">
            <a:spAutoFit/>
          </a:bodyPr>
          <a:lstStyle/>
          <a:p>
            <a:pPr lvl="2" algn="ctr">
              <a:spcBef>
                <a:spcPct val="20000"/>
              </a:spcBef>
            </a:pPr>
            <a:r>
              <a:rPr lang="hu-HU" sz="2400" b="1">
                <a:solidFill>
                  <a:srgbClr val="CC0000"/>
                </a:solidFill>
                <a:latin typeface="Comic Sans MS" pitchFamily="66" charset="0"/>
              </a:rPr>
              <a:t>hibás pakolás:</a:t>
            </a:r>
          </a:p>
          <a:p>
            <a:pPr lvl="2" algn="ctr">
              <a:spcBef>
                <a:spcPct val="20000"/>
              </a:spcBef>
            </a:pPr>
            <a:r>
              <a:rPr lang="hu-HU" sz="2400" b="1">
                <a:solidFill>
                  <a:srgbClr val="CC0000"/>
                </a:solidFill>
                <a:latin typeface="Comic Sans MS" pitchFamily="66" charset="0"/>
              </a:rPr>
              <a:t>fág DNS helyett baktérium DNS-t pakol</a:t>
            </a:r>
            <a:endParaRPr lang="en-US" sz="2400" b="1">
              <a:solidFill>
                <a:srgbClr val="CC0000"/>
              </a:solidFill>
              <a:latin typeface="Comic Sans MS" pitchFamily="66"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658938" y="100013"/>
            <a:ext cx="5516562" cy="501650"/>
          </a:xfrm>
        </p:spPr>
        <p:txBody>
          <a:bodyPr/>
          <a:lstStyle/>
          <a:p>
            <a:pPr eaLnBrk="1" hangingPunct="1"/>
            <a:r>
              <a:rPr lang="hu-HU" sz="2400" b="1">
                <a:solidFill>
                  <a:schemeClr val="tx1"/>
                </a:solidFill>
              </a:rPr>
              <a:t>Az általános transzdukció</a:t>
            </a:r>
          </a:p>
        </p:txBody>
      </p:sp>
      <p:sp>
        <p:nvSpPr>
          <p:cNvPr id="46083" name="Text Box 5"/>
          <p:cNvSpPr txBox="1">
            <a:spLocks noChangeArrowheads="1"/>
          </p:cNvSpPr>
          <p:nvPr/>
        </p:nvSpPr>
        <p:spPr bwMode="auto">
          <a:xfrm>
            <a:off x="369888" y="5640388"/>
            <a:ext cx="8361362" cy="915987"/>
          </a:xfrm>
          <a:prstGeom prst="rect">
            <a:avLst/>
          </a:prstGeom>
          <a:noFill/>
          <a:ln w="9525">
            <a:noFill/>
            <a:miter lim="800000"/>
            <a:headEnd/>
            <a:tailEnd/>
          </a:ln>
        </p:spPr>
        <p:txBody>
          <a:bodyPr wrap="none">
            <a:spAutoFit/>
          </a:bodyPr>
          <a:lstStyle/>
          <a:p>
            <a:r>
              <a:rPr lang="hu-HU"/>
              <a:t>A baktériumba transzdukcióval bekerült idegen bakteriális DNS merodiploid </a:t>
            </a:r>
          </a:p>
          <a:p>
            <a:r>
              <a:rPr lang="hu-HU"/>
              <a:t>állapotban van, és berekombinálódhat a genomba. Általános transzdukcióval</a:t>
            </a:r>
          </a:p>
          <a:p>
            <a:r>
              <a:rPr lang="hu-HU"/>
              <a:t>bármelyik baktérium gén átvihető.</a:t>
            </a:r>
            <a:endParaRPr lang="en-GB"/>
          </a:p>
        </p:txBody>
      </p:sp>
      <p:grpSp>
        <p:nvGrpSpPr>
          <p:cNvPr id="46084" name="Group 10"/>
          <p:cNvGrpSpPr>
            <a:grpSpLocks/>
          </p:cNvGrpSpPr>
          <p:nvPr/>
        </p:nvGrpSpPr>
        <p:grpSpPr bwMode="auto">
          <a:xfrm>
            <a:off x="623888" y="595313"/>
            <a:ext cx="7869237" cy="5003800"/>
            <a:chOff x="393" y="368"/>
            <a:chExt cx="4957" cy="3152"/>
          </a:xfrm>
        </p:grpSpPr>
        <p:pic>
          <p:nvPicPr>
            <p:cNvPr id="46089" name="Picture 4" descr="F07-26"/>
            <p:cNvPicPr>
              <a:picLocks noChangeAspect="1" noChangeArrowheads="1"/>
            </p:cNvPicPr>
            <p:nvPr/>
          </p:nvPicPr>
          <p:blipFill>
            <a:blip r:embed="rId2" cstate="print"/>
            <a:srcRect/>
            <a:stretch>
              <a:fillRect/>
            </a:stretch>
          </p:blipFill>
          <p:spPr bwMode="auto">
            <a:xfrm>
              <a:off x="393" y="368"/>
              <a:ext cx="4957" cy="3152"/>
            </a:xfrm>
            <a:prstGeom prst="rect">
              <a:avLst/>
            </a:prstGeom>
            <a:solidFill>
              <a:schemeClr val="bg1"/>
            </a:solidFill>
            <a:ln w="9525">
              <a:noFill/>
              <a:miter lim="800000"/>
              <a:headEnd/>
              <a:tailEnd/>
            </a:ln>
          </p:spPr>
        </p:pic>
        <p:sp>
          <p:nvSpPr>
            <p:cNvPr id="46090" name="Line 6"/>
            <p:cNvSpPr>
              <a:spLocks noChangeShapeType="1"/>
            </p:cNvSpPr>
            <p:nvPr/>
          </p:nvSpPr>
          <p:spPr bwMode="auto">
            <a:xfrm>
              <a:off x="2431" y="2873"/>
              <a:ext cx="120" cy="44"/>
            </a:xfrm>
            <a:prstGeom prst="line">
              <a:avLst/>
            </a:prstGeom>
            <a:noFill/>
            <a:ln w="9525">
              <a:noFill/>
              <a:round/>
              <a:headEnd/>
              <a:tailEnd/>
            </a:ln>
          </p:spPr>
          <p:txBody>
            <a:bodyPr/>
            <a:lstStyle/>
            <a:p>
              <a:endParaRPr lang="hu-HU"/>
            </a:p>
          </p:txBody>
        </p:sp>
        <p:sp>
          <p:nvSpPr>
            <p:cNvPr id="46091" name="Line 7"/>
            <p:cNvSpPr>
              <a:spLocks noChangeShapeType="1"/>
            </p:cNvSpPr>
            <p:nvPr/>
          </p:nvSpPr>
          <p:spPr bwMode="auto">
            <a:xfrm flipH="1">
              <a:off x="2484" y="2865"/>
              <a:ext cx="37" cy="90"/>
            </a:xfrm>
            <a:prstGeom prst="line">
              <a:avLst/>
            </a:prstGeom>
            <a:noFill/>
            <a:ln w="9525">
              <a:noFill/>
              <a:round/>
              <a:headEnd/>
              <a:tailEnd/>
            </a:ln>
          </p:spPr>
          <p:txBody>
            <a:bodyPr/>
            <a:lstStyle/>
            <a:p>
              <a:endParaRPr lang="hu-HU"/>
            </a:p>
          </p:txBody>
        </p:sp>
        <p:sp>
          <p:nvSpPr>
            <p:cNvPr id="46092" name="Line 8"/>
            <p:cNvSpPr>
              <a:spLocks noChangeShapeType="1"/>
            </p:cNvSpPr>
            <p:nvPr/>
          </p:nvSpPr>
          <p:spPr bwMode="auto">
            <a:xfrm>
              <a:off x="2663" y="2858"/>
              <a:ext cx="30" cy="82"/>
            </a:xfrm>
            <a:prstGeom prst="line">
              <a:avLst/>
            </a:prstGeom>
            <a:noFill/>
            <a:ln w="9525">
              <a:noFill/>
              <a:round/>
              <a:headEnd/>
              <a:tailEnd/>
            </a:ln>
          </p:spPr>
          <p:txBody>
            <a:bodyPr/>
            <a:lstStyle/>
            <a:p>
              <a:endParaRPr lang="hu-HU"/>
            </a:p>
          </p:txBody>
        </p:sp>
        <p:sp>
          <p:nvSpPr>
            <p:cNvPr id="46093" name="Line 9"/>
            <p:cNvSpPr>
              <a:spLocks noChangeShapeType="1"/>
            </p:cNvSpPr>
            <p:nvPr/>
          </p:nvSpPr>
          <p:spPr bwMode="auto">
            <a:xfrm flipV="1">
              <a:off x="2633" y="2887"/>
              <a:ext cx="105" cy="23"/>
            </a:xfrm>
            <a:prstGeom prst="line">
              <a:avLst/>
            </a:prstGeom>
            <a:noFill/>
            <a:ln w="9525">
              <a:noFill/>
              <a:round/>
              <a:headEnd/>
              <a:tailEnd/>
            </a:ln>
          </p:spPr>
          <p:txBody>
            <a:bodyPr/>
            <a:lstStyle/>
            <a:p>
              <a:endParaRPr lang="hu-HU"/>
            </a:p>
          </p:txBody>
        </p:sp>
      </p:grpSp>
      <p:sp>
        <p:nvSpPr>
          <p:cNvPr id="46085" name="Rectangle 11"/>
          <p:cNvSpPr>
            <a:spLocks noChangeArrowheads="1"/>
          </p:cNvSpPr>
          <p:nvPr/>
        </p:nvSpPr>
        <p:spPr bwMode="auto">
          <a:xfrm>
            <a:off x="5141913" y="2824163"/>
            <a:ext cx="1152525" cy="344487"/>
          </a:xfrm>
          <a:prstGeom prst="rect">
            <a:avLst/>
          </a:prstGeom>
          <a:solidFill>
            <a:schemeClr val="bg1"/>
          </a:solidFill>
          <a:ln w="9525">
            <a:noFill/>
            <a:miter lim="800000"/>
            <a:headEnd/>
            <a:tailEnd/>
          </a:ln>
        </p:spPr>
        <p:txBody>
          <a:bodyPr wrap="none" anchor="ctr"/>
          <a:lstStyle/>
          <a:p>
            <a:endParaRPr lang="hu-HU"/>
          </a:p>
        </p:txBody>
      </p:sp>
      <p:sp>
        <p:nvSpPr>
          <p:cNvPr id="46086" name="Text Box 12"/>
          <p:cNvSpPr txBox="1">
            <a:spLocks noChangeArrowheads="1"/>
          </p:cNvSpPr>
          <p:nvPr/>
        </p:nvSpPr>
        <p:spPr bwMode="auto">
          <a:xfrm>
            <a:off x="2646363" y="2616200"/>
            <a:ext cx="2887662" cy="581025"/>
          </a:xfrm>
          <a:prstGeom prst="rect">
            <a:avLst/>
          </a:prstGeom>
          <a:noFill/>
          <a:ln w="9525">
            <a:noFill/>
            <a:miter lim="800000"/>
            <a:headEnd/>
            <a:tailEnd/>
          </a:ln>
        </p:spPr>
        <p:txBody>
          <a:bodyPr wrap="none">
            <a:spAutoFit/>
          </a:bodyPr>
          <a:lstStyle/>
          <a:p>
            <a:r>
              <a:rPr lang="hu-HU" sz="1600"/>
              <a:t>Egyes fágfejekbe véletlenül </a:t>
            </a:r>
          </a:p>
          <a:p>
            <a:r>
              <a:rPr lang="hu-HU" sz="1600"/>
              <a:t>baktérium DNS kerülhet.</a:t>
            </a:r>
            <a:endParaRPr lang="en-GB" sz="1600"/>
          </a:p>
        </p:txBody>
      </p:sp>
      <p:sp>
        <p:nvSpPr>
          <p:cNvPr id="46087" name="Line 13"/>
          <p:cNvSpPr>
            <a:spLocks noChangeShapeType="1"/>
          </p:cNvSpPr>
          <p:nvPr/>
        </p:nvSpPr>
        <p:spPr bwMode="auto">
          <a:xfrm flipV="1">
            <a:off x="5499100" y="1709738"/>
            <a:ext cx="533400" cy="950912"/>
          </a:xfrm>
          <a:prstGeom prst="line">
            <a:avLst/>
          </a:prstGeom>
          <a:noFill/>
          <a:ln w="9525">
            <a:solidFill>
              <a:schemeClr val="tx1"/>
            </a:solidFill>
            <a:round/>
            <a:headEnd/>
            <a:tailEnd type="triangle" w="med" len="med"/>
          </a:ln>
        </p:spPr>
        <p:txBody>
          <a:bodyPr/>
          <a:lstStyle/>
          <a:p>
            <a:endParaRPr lang="hu-HU"/>
          </a:p>
        </p:txBody>
      </p:sp>
      <p:sp>
        <p:nvSpPr>
          <p:cNvPr id="46088" name="Line 14"/>
          <p:cNvSpPr>
            <a:spLocks noChangeShapeType="1"/>
          </p:cNvSpPr>
          <p:nvPr/>
        </p:nvSpPr>
        <p:spPr bwMode="auto">
          <a:xfrm>
            <a:off x="5534025" y="2801938"/>
            <a:ext cx="676275" cy="12700"/>
          </a:xfrm>
          <a:prstGeom prst="line">
            <a:avLst/>
          </a:prstGeom>
          <a:noFill/>
          <a:ln w="9525">
            <a:solidFill>
              <a:schemeClr val="tx1"/>
            </a:solidFill>
            <a:round/>
            <a:headEnd/>
            <a:tailEnd type="triangle" w="med" len="med"/>
          </a:ln>
        </p:spPr>
        <p:txBody>
          <a:bodyPr/>
          <a:lstStyle/>
          <a:p>
            <a:endParaRPr lang="hu-HU"/>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bro35125_0610"/>
          <p:cNvPicPr>
            <a:picLocks noChangeAspect="1" noChangeArrowheads="1"/>
          </p:cNvPicPr>
          <p:nvPr/>
        </p:nvPicPr>
        <p:blipFill>
          <a:blip r:embed="rId2" cstate="print"/>
          <a:srcRect b="87262"/>
          <a:stretch>
            <a:fillRect/>
          </a:stretch>
        </p:blipFill>
        <p:spPr bwMode="auto">
          <a:xfrm>
            <a:off x="2843213" y="373063"/>
            <a:ext cx="3457575" cy="936625"/>
          </a:xfrm>
          <a:prstGeom prst="rect">
            <a:avLst/>
          </a:prstGeom>
          <a:noFill/>
          <a:ln w="9525">
            <a:noFill/>
            <a:miter lim="800000"/>
            <a:headEnd/>
            <a:tailEnd/>
          </a:ln>
        </p:spPr>
      </p:pic>
      <p:pic>
        <p:nvPicPr>
          <p:cNvPr id="120835" name="Picture 3" descr="bro35125_0610"/>
          <p:cNvPicPr>
            <a:picLocks noChangeAspect="1" noChangeArrowheads="1"/>
          </p:cNvPicPr>
          <p:nvPr/>
        </p:nvPicPr>
        <p:blipFill>
          <a:blip r:embed="rId2" cstate="print"/>
          <a:srcRect t="12738" b="70604"/>
          <a:stretch>
            <a:fillRect/>
          </a:stretch>
        </p:blipFill>
        <p:spPr bwMode="auto">
          <a:xfrm>
            <a:off x="2514600" y="1403350"/>
            <a:ext cx="4083050" cy="1295400"/>
          </a:xfrm>
          <a:prstGeom prst="rect">
            <a:avLst/>
          </a:prstGeom>
          <a:noFill/>
          <a:ln w="9525">
            <a:noFill/>
            <a:miter lim="800000"/>
            <a:headEnd/>
            <a:tailEnd/>
          </a:ln>
        </p:spPr>
      </p:pic>
      <p:grpSp>
        <p:nvGrpSpPr>
          <p:cNvPr id="2" name="Group 4"/>
          <p:cNvGrpSpPr>
            <a:grpSpLocks/>
          </p:cNvGrpSpPr>
          <p:nvPr/>
        </p:nvGrpSpPr>
        <p:grpSpPr bwMode="auto">
          <a:xfrm>
            <a:off x="2514600" y="2698750"/>
            <a:ext cx="4083050" cy="1447800"/>
            <a:chOff x="1584" y="1584"/>
            <a:chExt cx="2572" cy="912"/>
          </a:xfrm>
        </p:grpSpPr>
        <p:pic>
          <p:nvPicPr>
            <p:cNvPr id="47119" name="Picture 5" descr="bro35125_0610"/>
            <p:cNvPicPr>
              <a:picLocks noChangeAspect="1" noChangeArrowheads="1"/>
            </p:cNvPicPr>
            <p:nvPr/>
          </p:nvPicPr>
          <p:blipFill>
            <a:blip r:embed="rId2" cstate="print"/>
            <a:srcRect t="29396" r="34682" b="51987"/>
            <a:stretch>
              <a:fillRect/>
            </a:stretch>
          </p:blipFill>
          <p:spPr bwMode="auto">
            <a:xfrm>
              <a:off x="1584" y="1584"/>
              <a:ext cx="1680" cy="912"/>
            </a:xfrm>
            <a:prstGeom prst="rect">
              <a:avLst/>
            </a:prstGeom>
            <a:noFill/>
            <a:ln w="9525">
              <a:noFill/>
              <a:miter lim="800000"/>
              <a:headEnd/>
              <a:tailEnd/>
            </a:ln>
          </p:spPr>
        </p:pic>
        <p:pic>
          <p:nvPicPr>
            <p:cNvPr id="47120" name="Picture 6" descr="bro35125_0610"/>
            <p:cNvPicPr>
              <a:picLocks noChangeAspect="1" noChangeArrowheads="1"/>
            </p:cNvPicPr>
            <p:nvPr/>
          </p:nvPicPr>
          <p:blipFill>
            <a:blip r:embed="rId2" cstate="print"/>
            <a:srcRect l="65318" t="29396" b="53946"/>
            <a:stretch>
              <a:fillRect/>
            </a:stretch>
          </p:blipFill>
          <p:spPr bwMode="auto">
            <a:xfrm>
              <a:off x="3264" y="1584"/>
              <a:ext cx="892" cy="816"/>
            </a:xfrm>
            <a:prstGeom prst="rect">
              <a:avLst/>
            </a:prstGeom>
            <a:noFill/>
            <a:ln w="9525">
              <a:noFill/>
              <a:miter lim="800000"/>
              <a:headEnd/>
              <a:tailEnd/>
            </a:ln>
          </p:spPr>
        </p:pic>
      </p:grpSp>
      <p:sp>
        <p:nvSpPr>
          <p:cNvPr id="120840" name="Text Box 8"/>
          <p:cNvSpPr txBox="1">
            <a:spLocks noChangeArrowheads="1"/>
          </p:cNvSpPr>
          <p:nvPr/>
        </p:nvSpPr>
        <p:spPr bwMode="auto">
          <a:xfrm>
            <a:off x="6119813" y="1844675"/>
            <a:ext cx="3024187" cy="915988"/>
          </a:xfrm>
          <a:prstGeom prst="rect">
            <a:avLst/>
          </a:prstGeom>
          <a:noFill/>
          <a:ln w="9525">
            <a:noFill/>
            <a:miter lim="800000"/>
            <a:headEnd/>
            <a:tailEnd/>
          </a:ln>
        </p:spPr>
        <p:txBody>
          <a:bodyPr>
            <a:spAutoFit/>
          </a:bodyPr>
          <a:lstStyle/>
          <a:p>
            <a:pPr>
              <a:spcBef>
                <a:spcPct val="20000"/>
              </a:spcBef>
              <a:buClr>
                <a:schemeClr val="folHlink"/>
              </a:buClr>
              <a:buSzPct val="60000"/>
              <a:buFont typeface="Wingdings" pitchFamily="2" charset="2"/>
              <a:buNone/>
            </a:pPr>
            <a:r>
              <a:rPr lang="hu-HU" b="1">
                <a:latin typeface="Comic Sans MS" pitchFamily="66" charset="0"/>
              </a:rPr>
              <a:t>A fágfejbe a baktérium kromoszóma DNS-éből </a:t>
            </a:r>
            <a:r>
              <a:rPr lang="hu-HU" b="1">
                <a:solidFill>
                  <a:srgbClr val="CC0000"/>
                </a:solidFill>
                <a:latin typeface="Comic Sans MS" pitchFamily="66" charset="0"/>
              </a:rPr>
              <a:t>bármelyik</a:t>
            </a:r>
            <a:r>
              <a:rPr lang="hu-HU" b="1">
                <a:latin typeface="Comic Sans MS" pitchFamily="66" charset="0"/>
              </a:rPr>
              <a:t> rész beépülhet</a:t>
            </a:r>
            <a:endParaRPr lang="en-US" b="1">
              <a:latin typeface="Comic Sans MS" pitchFamily="66" charset="0"/>
            </a:endParaRPr>
          </a:p>
        </p:txBody>
      </p:sp>
      <p:pic>
        <p:nvPicPr>
          <p:cNvPr id="120842" name="Picture 10" descr="bro35125_0610"/>
          <p:cNvPicPr>
            <a:picLocks noChangeAspect="1" noChangeArrowheads="1"/>
          </p:cNvPicPr>
          <p:nvPr/>
        </p:nvPicPr>
        <p:blipFill>
          <a:blip r:embed="rId2" cstate="print"/>
          <a:srcRect t="61731" b="17691"/>
          <a:stretch>
            <a:fillRect/>
          </a:stretch>
        </p:blipFill>
        <p:spPr bwMode="auto">
          <a:xfrm>
            <a:off x="2514600" y="5213350"/>
            <a:ext cx="4083050" cy="1600200"/>
          </a:xfrm>
          <a:prstGeom prst="rect">
            <a:avLst/>
          </a:prstGeom>
          <a:noFill/>
          <a:ln w="9525">
            <a:noFill/>
            <a:miter lim="800000"/>
            <a:headEnd/>
            <a:tailEnd/>
          </a:ln>
        </p:spPr>
      </p:pic>
      <p:sp>
        <p:nvSpPr>
          <p:cNvPr id="47111" name="Rectangle 11"/>
          <p:cNvSpPr>
            <a:spLocks noChangeArrowheads="1"/>
          </p:cNvSpPr>
          <p:nvPr/>
        </p:nvSpPr>
        <p:spPr bwMode="auto">
          <a:xfrm>
            <a:off x="1692275" y="0"/>
            <a:ext cx="6122988" cy="457200"/>
          </a:xfrm>
          <a:prstGeom prst="rect">
            <a:avLst/>
          </a:prstGeom>
          <a:noFill/>
          <a:ln w="9525">
            <a:noFill/>
            <a:miter lim="800000"/>
            <a:headEnd/>
            <a:tailEnd/>
          </a:ln>
        </p:spPr>
        <p:txBody>
          <a:bodyPr wrap="none">
            <a:spAutoFit/>
          </a:bodyPr>
          <a:lstStyle/>
          <a:p>
            <a:pPr algn="ctr"/>
            <a:r>
              <a:rPr lang="hu-HU" sz="2400" b="1">
                <a:solidFill>
                  <a:srgbClr val="800000"/>
                </a:solidFill>
                <a:latin typeface="Comic Sans MS" pitchFamily="66" charset="0"/>
              </a:rPr>
              <a:t>Az általános transzdukció mechanizmusa</a:t>
            </a:r>
            <a:endParaRPr lang="en-GB" sz="2400" b="1">
              <a:solidFill>
                <a:srgbClr val="800000"/>
              </a:solidFill>
              <a:latin typeface="Comic Sans MS" pitchFamily="66" charset="0"/>
            </a:endParaRPr>
          </a:p>
        </p:txBody>
      </p:sp>
      <p:sp>
        <p:nvSpPr>
          <p:cNvPr id="47112" name="Text Box 12"/>
          <p:cNvSpPr txBox="1">
            <a:spLocks noChangeArrowheads="1"/>
          </p:cNvSpPr>
          <p:nvPr/>
        </p:nvSpPr>
        <p:spPr bwMode="auto">
          <a:xfrm>
            <a:off x="179388" y="862013"/>
            <a:ext cx="3313112" cy="915987"/>
          </a:xfrm>
          <a:prstGeom prst="rect">
            <a:avLst/>
          </a:prstGeom>
          <a:noFill/>
          <a:ln w="9525">
            <a:noFill/>
            <a:miter lim="800000"/>
            <a:headEnd/>
            <a:tailEnd/>
          </a:ln>
        </p:spPr>
        <p:txBody>
          <a:bodyPr>
            <a:spAutoFit/>
          </a:bodyPr>
          <a:lstStyle/>
          <a:p>
            <a:pPr algn="ctr"/>
            <a:r>
              <a:rPr lang="hu-HU">
                <a:latin typeface="Comic Sans MS" pitchFamily="66" charset="0"/>
              </a:rPr>
              <a:t>Az </a:t>
            </a:r>
            <a:r>
              <a:rPr lang="hu-HU" i="1">
                <a:latin typeface="Comic Sans MS" pitchFamily="66" charset="0"/>
              </a:rPr>
              <a:t>E.coli</a:t>
            </a:r>
            <a:r>
              <a:rPr lang="hu-HU">
                <a:latin typeface="Comic Sans MS" pitchFamily="66" charset="0"/>
              </a:rPr>
              <a:t>  P1 fágjával végzett kísérletekkel tisztázták a transzdukció részleteit</a:t>
            </a:r>
          </a:p>
        </p:txBody>
      </p:sp>
      <p:grpSp>
        <p:nvGrpSpPr>
          <p:cNvPr id="3" name="Group 17"/>
          <p:cNvGrpSpPr>
            <a:grpSpLocks/>
          </p:cNvGrpSpPr>
          <p:nvPr/>
        </p:nvGrpSpPr>
        <p:grpSpPr bwMode="auto">
          <a:xfrm>
            <a:off x="2484438" y="4005263"/>
            <a:ext cx="6235700" cy="1751012"/>
            <a:chOff x="1565" y="2523"/>
            <a:chExt cx="3928" cy="1103"/>
          </a:xfrm>
        </p:grpSpPr>
        <p:grpSp>
          <p:nvGrpSpPr>
            <p:cNvPr id="47114" name="Group 14"/>
            <p:cNvGrpSpPr>
              <a:grpSpLocks/>
            </p:cNvGrpSpPr>
            <p:nvPr/>
          </p:nvGrpSpPr>
          <p:grpSpPr bwMode="auto">
            <a:xfrm>
              <a:off x="1565" y="2523"/>
              <a:ext cx="3928" cy="1103"/>
              <a:chOff x="1584" y="2516"/>
              <a:chExt cx="3928" cy="1103"/>
            </a:xfrm>
          </p:grpSpPr>
          <p:pic>
            <p:nvPicPr>
              <p:cNvPr id="47117" name="Picture 7" descr="bro35125_0610"/>
              <p:cNvPicPr>
                <a:picLocks noChangeAspect="1" noChangeArrowheads="1"/>
              </p:cNvPicPr>
              <p:nvPr/>
            </p:nvPicPr>
            <p:blipFill>
              <a:blip r:embed="rId2" cstate="print"/>
              <a:srcRect t="46054" b="38268"/>
              <a:stretch>
                <a:fillRect/>
              </a:stretch>
            </p:blipFill>
            <p:spPr bwMode="auto">
              <a:xfrm>
                <a:off x="1584" y="2516"/>
                <a:ext cx="2572" cy="768"/>
              </a:xfrm>
              <a:prstGeom prst="rect">
                <a:avLst/>
              </a:prstGeom>
              <a:noFill/>
              <a:ln w="9525">
                <a:noFill/>
                <a:miter lim="800000"/>
                <a:headEnd/>
                <a:tailEnd/>
              </a:ln>
            </p:spPr>
          </p:pic>
          <p:sp>
            <p:nvSpPr>
              <p:cNvPr id="47118" name="Text Box 13"/>
              <p:cNvSpPr txBox="1">
                <a:spLocks noChangeArrowheads="1"/>
              </p:cNvSpPr>
              <p:nvPr/>
            </p:nvSpPr>
            <p:spPr bwMode="auto">
              <a:xfrm>
                <a:off x="3969" y="2523"/>
                <a:ext cx="1543" cy="1096"/>
              </a:xfrm>
              <a:prstGeom prst="rect">
                <a:avLst/>
              </a:prstGeom>
              <a:noFill/>
              <a:ln w="9525">
                <a:noFill/>
                <a:miter lim="800000"/>
                <a:headEnd/>
                <a:tailEnd/>
              </a:ln>
            </p:spPr>
            <p:txBody>
              <a:bodyPr>
                <a:spAutoFit/>
              </a:bodyPr>
              <a:lstStyle/>
              <a:p>
                <a:r>
                  <a:rPr lang="hu-HU">
                    <a:latin typeface="Comic Sans MS" pitchFamily="66" charset="0"/>
                  </a:rPr>
                  <a:t>A baktérium DNS-t tartalmazó fágrészecske fertőzőképes, de természetesen lízist NEM okoz</a:t>
                </a:r>
              </a:p>
            </p:txBody>
          </p:sp>
        </p:grpSp>
        <p:sp>
          <p:nvSpPr>
            <p:cNvPr id="47115" name="Text Box 15"/>
            <p:cNvSpPr txBox="1">
              <a:spLocks noChangeArrowheads="1"/>
            </p:cNvSpPr>
            <p:nvPr/>
          </p:nvSpPr>
          <p:spPr bwMode="auto">
            <a:xfrm>
              <a:off x="2742" y="2931"/>
              <a:ext cx="164" cy="231"/>
            </a:xfrm>
            <a:prstGeom prst="rect">
              <a:avLst/>
            </a:prstGeom>
            <a:noFill/>
            <a:ln w="9525">
              <a:noFill/>
              <a:miter lim="800000"/>
              <a:headEnd/>
              <a:tailEnd/>
            </a:ln>
          </p:spPr>
          <p:txBody>
            <a:bodyPr wrap="none">
              <a:spAutoFit/>
            </a:bodyPr>
            <a:lstStyle/>
            <a:p>
              <a:r>
                <a:rPr lang="hu-HU">
                  <a:solidFill>
                    <a:srgbClr val="CC0000"/>
                  </a:solidFill>
                </a:rPr>
                <a:t>-</a:t>
              </a:r>
            </a:p>
          </p:txBody>
        </p:sp>
        <p:sp>
          <p:nvSpPr>
            <p:cNvPr id="47116" name="Text Box 16"/>
            <p:cNvSpPr txBox="1">
              <a:spLocks noChangeArrowheads="1"/>
            </p:cNvSpPr>
            <p:nvPr/>
          </p:nvSpPr>
          <p:spPr bwMode="auto">
            <a:xfrm>
              <a:off x="2924" y="2931"/>
              <a:ext cx="164" cy="231"/>
            </a:xfrm>
            <a:prstGeom prst="rect">
              <a:avLst/>
            </a:prstGeom>
            <a:noFill/>
            <a:ln w="9525">
              <a:noFill/>
              <a:miter lim="800000"/>
              <a:headEnd/>
              <a:tailEnd/>
            </a:ln>
          </p:spPr>
          <p:txBody>
            <a:bodyPr wrap="none">
              <a:spAutoFit/>
            </a:bodyPr>
            <a:lstStyle/>
            <a:p>
              <a:r>
                <a:rPr lang="hu-HU">
                  <a:solidFill>
                    <a:srgbClr val="CC0000"/>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0834"/>
                                        </p:tgtEl>
                                        <p:attrNameLst>
                                          <p:attrName>style.visibility</p:attrName>
                                        </p:attrNameLst>
                                      </p:cBhvr>
                                      <p:to>
                                        <p:strVal val="visible"/>
                                      </p:to>
                                    </p:set>
                                    <p:animEffect transition="in" filter="dissolve">
                                      <p:cBhvr>
                                        <p:cTn id="7" dur="500"/>
                                        <p:tgtEl>
                                          <p:spTgt spid="1208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0835"/>
                                        </p:tgtEl>
                                        <p:attrNameLst>
                                          <p:attrName>style.visibility</p:attrName>
                                        </p:attrNameLst>
                                      </p:cBhvr>
                                      <p:to>
                                        <p:strVal val="visible"/>
                                      </p:to>
                                    </p:set>
                                    <p:animEffect transition="in" filter="dissolve">
                                      <p:cBhvr>
                                        <p:cTn id="12" dur="500"/>
                                        <p:tgtEl>
                                          <p:spTgt spid="12083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20842"/>
                                        </p:tgtEl>
                                        <p:attrNameLst>
                                          <p:attrName>style.visibility</p:attrName>
                                        </p:attrNameLst>
                                      </p:cBhvr>
                                      <p:to>
                                        <p:strVal val="visible"/>
                                      </p:to>
                                    </p:set>
                                    <p:animEffect transition="in" filter="dissolve">
                                      <p:cBhvr>
                                        <p:cTn id="26" dur="500"/>
                                        <p:tgtEl>
                                          <p:spTgt spid="12084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08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395288" y="5105400"/>
            <a:ext cx="8280400" cy="915988"/>
          </a:xfrm>
          <a:prstGeom prst="rect">
            <a:avLst/>
          </a:prstGeom>
          <a:noFill/>
          <a:ln w="9525">
            <a:noFill/>
            <a:miter lim="800000"/>
            <a:headEnd/>
            <a:tailEnd/>
          </a:ln>
        </p:spPr>
        <p:txBody>
          <a:bodyPr>
            <a:spAutoFit/>
          </a:bodyPr>
          <a:lstStyle/>
          <a:p>
            <a:pPr>
              <a:spcBef>
                <a:spcPct val="50000"/>
              </a:spcBef>
            </a:pPr>
            <a:r>
              <a:rPr lang="hu-HU">
                <a:latin typeface="Comic Sans MS" pitchFamily="66" charset="0"/>
              </a:rPr>
              <a:t>A fág segítségével bejutott baktérium kromoszóma darab </a:t>
            </a:r>
            <a:r>
              <a:rPr lang="hu-HU" u="sng">
                <a:latin typeface="Comic Sans MS" pitchFamily="66" charset="0"/>
              </a:rPr>
              <a:t>merozigóta </a:t>
            </a:r>
            <a:r>
              <a:rPr lang="hu-HU">
                <a:latin typeface="Comic Sans MS" pitchFamily="66" charset="0"/>
              </a:rPr>
              <a:t>állapotot teremt, azaz berekombinálódhat a gazda sejt genomjába. Természetesen </a:t>
            </a:r>
            <a:r>
              <a:rPr lang="hu-HU" u="sng">
                <a:latin typeface="Comic Sans MS" pitchFamily="66" charset="0"/>
              </a:rPr>
              <a:t>lízist nem okoz</a:t>
            </a:r>
            <a:r>
              <a:rPr lang="hu-HU">
                <a:latin typeface="Comic Sans MS" pitchFamily="66" charset="0"/>
              </a:rPr>
              <a:t>.  </a:t>
            </a:r>
          </a:p>
        </p:txBody>
      </p:sp>
      <p:sp>
        <p:nvSpPr>
          <p:cNvPr id="48131" name="Rectangle 3"/>
          <p:cNvSpPr>
            <a:spLocks noChangeArrowheads="1"/>
          </p:cNvSpPr>
          <p:nvPr/>
        </p:nvSpPr>
        <p:spPr bwMode="auto">
          <a:xfrm>
            <a:off x="1508125" y="214313"/>
            <a:ext cx="6122988" cy="457200"/>
          </a:xfrm>
          <a:prstGeom prst="rect">
            <a:avLst/>
          </a:prstGeom>
          <a:noFill/>
          <a:ln w="9525">
            <a:noFill/>
            <a:miter lim="800000"/>
            <a:headEnd/>
            <a:tailEnd/>
          </a:ln>
        </p:spPr>
        <p:txBody>
          <a:bodyPr wrap="none">
            <a:spAutoFit/>
          </a:bodyPr>
          <a:lstStyle/>
          <a:p>
            <a:pPr algn="ctr"/>
            <a:r>
              <a:rPr lang="hu-HU" sz="2400" b="1">
                <a:solidFill>
                  <a:srgbClr val="800000"/>
                </a:solidFill>
                <a:latin typeface="Comic Sans MS" pitchFamily="66" charset="0"/>
              </a:rPr>
              <a:t>Az általános transzdukció mechanizmusa</a:t>
            </a:r>
            <a:endParaRPr lang="en-GB" sz="2400" b="1">
              <a:solidFill>
                <a:srgbClr val="800000"/>
              </a:solidFill>
              <a:latin typeface="Comic Sans MS" pitchFamily="66" charset="0"/>
            </a:endParaRPr>
          </a:p>
        </p:txBody>
      </p:sp>
      <p:sp>
        <p:nvSpPr>
          <p:cNvPr id="48132" name="Rectangle 5"/>
          <p:cNvSpPr>
            <a:spLocks noChangeArrowheads="1"/>
          </p:cNvSpPr>
          <p:nvPr/>
        </p:nvSpPr>
        <p:spPr bwMode="auto">
          <a:xfrm>
            <a:off x="395288" y="1125538"/>
            <a:ext cx="8424862" cy="1190625"/>
          </a:xfrm>
          <a:prstGeom prst="rect">
            <a:avLst/>
          </a:prstGeom>
          <a:noFill/>
          <a:ln w="9525">
            <a:noFill/>
            <a:miter lim="800000"/>
            <a:headEnd/>
            <a:tailEnd/>
          </a:ln>
        </p:spPr>
        <p:txBody>
          <a:bodyPr>
            <a:spAutoFit/>
          </a:bodyPr>
          <a:lstStyle/>
          <a:p>
            <a:r>
              <a:rPr lang="hu-HU">
                <a:latin typeface="Comic Sans MS" pitchFamily="66" charset="0"/>
              </a:rPr>
              <a:t>A fág lítikus szaporodási ciklusa során a </a:t>
            </a:r>
            <a:r>
              <a:rPr lang="hu-HU" u="sng">
                <a:latin typeface="Comic Sans MS" pitchFamily="66" charset="0"/>
              </a:rPr>
              <a:t>baktérium kromoszómája feldarabolódik</a:t>
            </a:r>
            <a:r>
              <a:rPr lang="hu-HU">
                <a:latin typeface="Comic Sans MS" pitchFamily="66" charset="0"/>
              </a:rPr>
              <a:t> és a baktérium sejt szétesik. A fág </a:t>
            </a:r>
            <a:r>
              <a:rPr lang="hu-HU" u="sng">
                <a:latin typeface="Comic Sans MS" pitchFamily="66" charset="0"/>
              </a:rPr>
              <a:t>fej fehérjéi maguktól</a:t>
            </a:r>
            <a:r>
              <a:rPr lang="hu-HU">
                <a:latin typeface="Comic Sans MS" pitchFamily="66" charset="0"/>
              </a:rPr>
              <a:t> összerendeződnek fág fejjé, és </a:t>
            </a:r>
            <a:r>
              <a:rPr lang="hu-HU" u="sng">
                <a:latin typeface="Comic Sans MS" pitchFamily="66" charset="0"/>
              </a:rPr>
              <a:t>becsomagolják</a:t>
            </a:r>
            <a:r>
              <a:rPr lang="hu-HU">
                <a:latin typeface="Comic Sans MS" pitchFamily="66" charset="0"/>
              </a:rPr>
              <a:t> magukba a </a:t>
            </a:r>
            <a:r>
              <a:rPr lang="hu-HU" u="sng">
                <a:latin typeface="Comic Sans MS" pitchFamily="66" charset="0"/>
              </a:rPr>
              <a:t>megfelelő méretű</a:t>
            </a:r>
            <a:r>
              <a:rPr lang="hu-HU">
                <a:latin typeface="Comic Sans MS" pitchFamily="66" charset="0"/>
              </a:rPr>
              <a:t> DNS-t.</a:t>
            </a:r>
          </a:p>
        </p:txBody>
      </p:sp>
      <p:sp>
        <p:nvSpPr>
          <p:cNvPr id="119814" name="Text Box 6"/>
          <p:cNvSpPr txBox="1">
            <a:spLocks noChangeArrowheads="1"/>
          </p:cNvSpPr>
          <p:nvPr/>
        </p:nvSpPr>
        <p:spPr bwMode="auto">
          <a:xfrm>
            <a:off x="395288" y="2565400"/>
            <a:ext cx="8497887" cy="1190625"/>
          </a:xfrm>
          <a:prstGeom prst="rect">
            <a:avLst/>
          </a:prstGeom>
          <a:noFill/>
          <a:ln w="9525">
            <a:noFill/>
            <a:miter lim="800000"/>
            <a:headEnd/>
            <a:tailEnd/>
          </a:ln>
        </p:spPr>
        <p:txBody>
          <a:bodyPr>
            <a:spAutoFit/>
          </a:bodyPr>
          <a:lstStyle/>
          <a:p>
            <a:pPr>
              <a:spcBef>
                <a:spcPct val="50000"/>
              </a:spcBef>
            </a:pPr>
            <a:r>
              <a:rPr lang="hu-HU">
                <a:latin typeface="Comic Sans MS" pitchFamily="66" charset="0"/>
              </a:rPr>
              <a:t>Néha azonban nem a fág kromoszómáját, hanem a </a:t>
            </a:r>
            <a:r>
              <a:rPr lang="hu-HU" u="sng">
                <a:latin typeface="Comic Sans MS" pitchFamily="66" charset="0"/>
              </a:rPr>
              <a:t>baktérium kromoszóma megfelelő méretűvé</a:t>
            </a:r>
            <a:r>
              <a:rPr lang="hu-HU">
                <a:latin typeface="Comic Sans MS" pitchFamily="66" charset="0"/>
              </a:rPr>
              <a:t> darabolódott részét csomagolják be. Az ilyen fág is </a:t>
            </a:r>
            <a:r>
              <a:rPr lang="hu-HU" u="sng">
                <a:latin typeface="Comic Sans MS" pitchFamily="66" charset="0"/>
              </a:rPr>
              <a:t>fertőzőképes marad</a:t>
            </a:r>
            <a:r>
              <a:rPr lang="hu-HU">
                <a:latin typeface="Comic Sans MS" pitchFamily="66" charset="0"/>
              </a:rPr>
              <a:t>.</a:t>
            </a:r>
          </a:p>
          <a:p>
            <a:endParaRPr lang="hu-HU">
              <a:latin typeface="Comic Sans MS" pitchFamily="66" charset="0"/>
            </a:endParaRPr>
          </a:p>
        </p:txBody>
      </p:sp>
      <p:sp>
        <p:nvSpPr>
          <p:cNvPr id="119815" name="Text Box 7"/>
          <p:cNvSpPr txBox="1">
            <a:spLocks noChangeArrowheads="1"/>
          </p:cNvSpPr>
          <p:nvPr/>
        </p:nvSpPr>
        <p:spPr bwMode="auto">
          <a:xfrm>
            <a:off x="388938" y="3860800"/>
            <a:ext cx="8504237" cy="1190625"/>
          </a:xfrm>
          <a:prstGeom prst="rect">
            <a:avLst/>
          </a:prstGeom>
          <a:noFill/>
          <a:ln w="9525">
            <a:noFill/>
            <a:miter lim="800000"/>
            <a:headEnd/>
            <a:tailEnd/>
          </a:ln>
        </p:spPr>
        <p:txBody>
          <a:bodyPr>
            <a:spAutoFit/>
          </a:bodyPr>
          <a:lstStyle/>
          <a:p>
            <a:pPr>
              <a:spcBef>
                <a:spcPct val="50000"/>
              </a:spcBef>
            </a:pPr>
            <a:r>
              <a:rPr lang="hu-HU">
                <a:latin typeface="Comic Sans MS" pitchFamily="66" charset="0"/>
              </a:rPr>
              <a:t>A fág részecskék baktériummal találkozva megfertőzik azt, azaz rátapadnak és beinjektálják kromoszómájukat. Ezt teszik akkor is, amikor a baktérium kromoszóma darabját hordozzák.</a:t>
            </a:r>
          </a:p>
          <a:p>
            <a:endParaRPr lang="hu-HU">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8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P spid="119814" grpId="0"/>
      <p:bldP spid="1198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4"/>
          <p:cNvSpPr txBox="1">
            <a:spLocks noChangeArrowheads="1"/>
          </p:cNvSpPr>
          <p:nvPr/>
        </p:nvSpPr>
        <p:spPr bwMode="auto">
          <a:xfrm>
            <a:off x="323850" y="908050"/>
            <a:ext cx="8642350" cy="2530475"/>
          </a:xfrm>
          <a:prstGeom prst="rect">
            <a:avLst/>
          </a:prstGeom>
          <a:noFill/>
          <a:ln w="9525">
            <a:noFill/>
            <a:miter lim="800000"/>
            <a:headEnd/>
            <a:tailEnd/>
          </a:ln>
        </p:spPr>
        <p:txBody>
          <a:bodyPr>
            <a:spAutoFit/>
          </a:bodyPr>
          <a:lstStyle/>
          <a:p>
            <a:pPr algn="ctr"/>
            <a:r>
              <a:rPr lang="hu-HU" sz="8000" b="1">
                <a:latin typeface="Comic Sans MS" pitchFamily="66" charset="0"/>
              </a:rPr>
              <a:t>Kotranszdukciós térképezés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107950" y="260350"/>
            <a:ext cx="8964613" cy="1525588"/>
          </a:xfrm>
          <a:prstGeom prst="rect">
            <a:avLst/>
          </a:prstGeom>
          <a:noFill/>
          <a:ln w="9525">
            <a:noFill/>
            <a:miter lim="800000"/>
            <a:headEnd/>
            <a:tailEnd/>
          </a:ln>
        </p:spPr>
        <p:txBody>
          <a:bodyPr>
            <a:spAutoFit/>
          </a:bodyPr>
          <a:lstStyle/>
          <a:p>
            <a:r>
              <a:rPr lang="hu-HU" sz="2000" b="1">
                <a:solidFill>
                  <a:srgbClr val="800000"/>
                </a:solidFill>
                <a:latin typeface="Comic Sans MS" pitchFamily="66" charset="0"/>
              </a:rPr>
              <a:t>Ökológiai jelentőségük:</a:t>
            </a:r>
          </a:p>
          <a:p>
            <a:endParaRPr lang="hu-HU" sz="2000" b="1">
              <a:solidFill>
                <a:srgbClr val="800000"/>
              </a:solidFill>
              <a:latin typeface="Comic Sans MS" pitchFamily="66" charset="0"/>
            </a:endParaRPr>
          </a:p>
          <a:p>
            <a:r>
              <a:rPr lang="hu-HU">
                <a:latin typeface="Comic Sans MS" pitchFamily="66" charset="0"/>
              </a:rPr>
              <a:t>		baktérium genomok evolúciója</a:t>
            </a:r>
          </a:p>
          <a:p>
            <a:r>
              <a:rPr lang="hu-HU">
                <a:latin typeface="Comic Sans MS" pitchFamily="66" charset="0"/>
              </a:rPr>
              <a:t>		a gazdasejt patogenitásának megváltoztatása</a:t>
            </a:r>
          </a:p>
          <a:p>
            <a:r>
              <a:rPr lang="hu-HU">
                <a:latin typeface="Comic Sans MS" pitchFamily="66" charset="0"/>
              </a:rPr>
              <a:t>		a baktériumpopulációk méretének szabályozása</a:t>
            </a:r>
          </a:p>
        </p:txBody>
      </p:sp>
      <p:sp>
        <p:nvSpPr>
          <p:cNvPr id="7171" name="Rectangle 5"/>
          <p:cNvSpPr>
            <a:spLocks noChangeArrowheads="1"/>
          </p:cNvSpPr>
          <p:nvPr/>
        </p:nvSpPr>
        <p:spPr bwMode="auto">
          <a:xfrm>
            <a:off x="179388" y="2309813"/>
            <a:ext cx="8964612" cy="3016210"/>
          </a:xfrm>
          <a:prstGeom prst="rect">
            <a:avLst/>
          </a:prstGeom>
          <a:noFill/>
          <a:ln w="9525">
            <a:noFill/>
            <a:miter lim="800000"/>
            <a:headEnd/>
            <a:tailEnd/>
          </a:ln>
        </p:spPr>
        <p:txBody>
          <a:bodyPr>
            <a:spAutoFit/>
          </a:bodyPr>
          <a:lstStyle/>
          <a:p>
            <a:r>
              <a:rPr lang="hu-HU" sz="2000" b="1" dirty="0">
                <a:solidFill>
                  <a:srgbClr val="800000"/>
                </a:solidFill>
                <a:latin typeface="Comic Sans MS" pitchFamily="66" charset="0"/>
              </a:rPr>
              <a:t>A </a:t>
            </a:r>
            <a:r>
              <a:rPr lang="hu-HU" sz="2000" b="1" dirty="0" err="1">
                <a:solidFill>
                  <a:srgbClr val="800000"/>
                </a:solidFill>
                <a:latin typeface="Comic Sans MS" pitchFamily="66" charset="0"/>
              </a:rPr>
              <a:t>fágkutatás</a:t>
            </a:r>
            <a:r>
              <a:rPr lang="hu-HU" sz="2000" b="1" dirty="0">
                <a:solidFill>
                  <a:srgbClr val="800000"/>
                </a:solidFill>
                <a:latin typeface="Comic Sans MS" pitchFamily="66" charset="0"/>
              </a:rPr>
              <a:t> reneszánsza és biotechnológiai alkalmazásuk napjainkban:</a:t>
            </a:r>
          </a:p>
          <a:p>
            <a:endParaRPr lang="hu-HU" sz="2000" b="1" dirty="0">
              <a:solidFill>
                <a:srgbClr val="800000"/>
              </a:solidFill>
              <a:latin typeface="Comic Sans MS" pitchFamily="66" charset="0"/>
            </a:endParaRPr>
          </a:p>
          <a:p>
            <a:r>
              <a:rPr lang="hu-HU" dirty="0" err="1">
                <a:latin typeface="Comic Sans MS" pitchFamily="66" charset="0"/>
              </a:rPr>
              <a:t>Rekombináns</a:t>
            </a:r>
            <a:r>
              <a:rPr lang="hu-HU" dirty="0">
                <a:latin typeface="Comic Sans MS" pitchFamily="66" charset="0"/>
              </a:rPr>
              <a:t> DNS-technológia</a:t>
            </a:r>
          </a:p>
          <a:p>
            <a:r>
              <a:rPr lang="hu-HU" dirty="0">
                <a:latin typeface="Comic Sans MS" pitchFamily="66" charset="0"/>
              </a:rPr>
              <a:t>		(</a:t>
            </a:r>
            <a:r>
              <a:rPr lang="hu-HU" dirty="0" err="1">
                <a:latin typeface="Comic Sans MS" pitchFamily="66" charset="0"/>
              </a:rPr>
              <a:t>fág</a:t>
            </a:r>
            <a:r>
              <a:rPr lang="hu-HU" dirty="0">
                <a:latin typeface="Comic Sans MS" pitchFamily="66" charset="0"/>
              </a:rPr>
              <a:t> vektorok, </a:t>
            </a:r>
            <a:r>
              <a:rPr lang="hu-HU" dirty="0" err="1">
                <a:latin typeface="Comic Sans MS" pitchFamily="66" charset="0"/>
              </a:rPr>
              <a:t>fág</a:t>
            </a:r>
            <a:r>
              <a:rPr lang="hu-HU" dirty="0">
                <a:latin typeface="Comic Sans MS" pitchFamily="66" charset="0"/>
              </a:rPr>
              <a:t> display)</a:t>
            </a:r>
          </a:p>
          <a:p>
            <a:endParaRPr lang="hu-HU" dirty="0">
              <a:latin typeface="Comic Sans MS" pitchFamily="66" charset="0"/>
            </a:endParaRPr>
          </a:p>
          <a:p>
            <a:r>
              <a:rPr lang="hu-HU" dirty="0">
                <a:latin typeface="Comic Sans MS" pitchFamily="66" charset="0"/>
              </a:rPr>
              <a:t>A gazdaságilag fontos és a patogén</a:t>
            </a:r>
            <a:r>
              <a:rPr lang="hu-HU" u="sng" dirty="0">
                <a:latin typeface="Comic Sans MS" pitchFamily="66" charset="0"/>
              </a:rPr>
              <a:t> </a:t>
            </a:r>
            <a:r>
              <a:rPr lang="hu-HU" dirty="0">
                <a:latin typeface="Comic Sans MS" pitchFamily="66" charset="0"/>
              </a:rPr>
              <a:t>baktériumok </a:t>
            </a:r>
            <a:r>
              <a:rPr lang="hu-HU" dirty="0" err="1">
                <a:latin typeface="Comic Sans MS" pitchFamily="66" charset="0"/>
              </a:rPr>
              <a:t>fágjai</a:t>
            </a:r>
            <a:r>
              <a:rPr lang="hu-HU" dirty="0">
                <a:latin typeface="Comic Sans MS" pitchFamily="66" charset="0"/>
              </a:rPr>
              <a:t> mint antibakteriális szerek</a:t>
            </a:r>
          </a:p>
          <a:p>
            <a:r>
              <a:rPr lang="hu-HU" dirty="0">
                <a:latin typeface="Comic Sans MS" pitchFamily="66" charset="0"/>
              </a:rPr>
              <a:t>		(</a:t>
            </a:r>
            <a:r>
              <a:rPr lang="hu-HU" dirty="0" err="1">
                <a:latin typeface="Comic Sans MS" pitchFamily="66" charset="0"/>
              </a:rPr>
              <a:t>fágterápia</a:t>
            </a:r>
            <a:r>
              <a:rPr lang="hu-HU" dirty="0">
                <a:latin typeface="Comic Sans MS" pitchFamily="66" charset="0"/>
              </a:rPr>
              <a:t>, élelmiszeripar, mezőgazdaság, felületfertőtlenítés, 		</a:t>
            </a:r>
            <a:r>
              <a:rPr lang="hu-HU" dirty="0" err="1">
                <a:latin typeface="Comic Sans MS" pitchFamily="66" charset="0"/>
              </a:rPr>
              <a:t>fágtipizálás</a:t>
            </a:r>
            <a:r>
              <a:rPr lang="hu-HU" dirty="0">
                <a:latin typeface="Comic Sans MS" pitchFamily="66" charset="0"/>
              </a:rPr>
              <a:t>)</a:t>
            </a:r>
          </a:p>
          <a:p>
            <a:endParaRPr lang="hu-HU" dirty="0">
              <a:latin typeface="Comic Sans MS" pitchFamily="66" charset="0"/>
            </a:endParaRPr>
          </a:p>
          <a:p>
            <a:pPr>
              <a:spcBef>
                <a:spcPct val="50000"/>
              </a:spcBef>
            </a:pPr>
            <a:endParaRPr lang="hu-HU" sz="1600" dirty="0">
              <a:latin typeface="Comic Sans MS" pitchFamily="66"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206375" y="692150"/>
            <a:ext cx="8686800" cy="5029200"/>
          </a:xfrm>
          <a:prstGeom prst="rect">
            <a:avLst/>
          </a:prstGeom>
          <a:noFill/>
          <a:ln w="9525">
            <a:noFill/>
            <a:miter lim="800000"/>
            <a:headEnd/>
            <a:tailEnd/>
          </a:ln>
        </p:spPr>
        <p:txBody>
          <a:bodyPr/>
          <a:lstStyle/>
          <a:p>
            <a:pPr marL="342900" indent="-342900">
              <a:spcBef>
                <a:spcPct val="20000"/>
              </a:spcBef>
            </a:pPr>
            <a:r>
              <a:rPr lang="hu-HU" sz="2000">
                <a:latin typeface="Comic Sans MS" pitchFamily="66" charset="0"/>
                <a:cs typeface="Times New Roman" pitchFamily="18" charset="0"/>
              </a:rPr>
              <a:t>A fágok fejébe pakolható DNS méretnek van </a:t>
            </a:r>
            <a:r>
              <a:rPr lang="hu-HU" sz="2000" u="sng">
                <a:latin typeface="Comic Sans MS" pitchFamily="66" charset="0"/>
                <a:cs typeface="Times New Roman" pitchFamily="18" charset="0"/>
              </a:rPr>
              <a:t>felső határa</a:t>
            </a:r>
            <a:r>
              <a:rPr lang="hu-HU" sz="2000">
                <a:latin typeface="Comic Sans MS" pitchFamily="66" charset="0"/>
                <a:cs typeface="Times New Roman" pitchFamily="18" charset="0"/>
              </a:rPr>
              <a:t>, pl.</a:t>
            </a:r>
          </a:p>
          <a:p>
            <a:pPr marL="742950" lvl="1" indent="-285750">
              <a:spcBef>
                <a:spcPct val="20000"/>
              </a:spcBef>
            </a:pPr>
            <a:r>
              <a:rPr lang="en-US" sz="2000">
                <a:latin typeface="Comic Sans MS" pitchFamily="66" charset="0"/>
                <a:cs typeface="Times New Roman" pitchFamily="18" charset="0"/>
              </a:rPr>
              <a:t>P1 </a:t>
            </a:r>
            <a:r>
              <a:rPr lang="hu-HU" sz="2000">
                <a:latin typeface="Comic Sans MS" pitchFamily="66" charset="0"/>
                <a:cs typeface="Times New Roman" pitchFamily="18" charset="0"/>
              </a:rPr>
              <a:t>az </a:t>
            </a:r>
            <a:r>
              <a:rPr lang="hu-HU" sz="2000" i="1">
                <a:latin typeface="Comic Sans MS" pitchFamily="66" charset="0"/>
                <a:cs typeface="Times New Roman" pitchFamily="18" charset="0"/>
              </a:rPr>
              <a:t>E. coli </a:t>
            </a:r>
            <a:r>
              <a:rPr lang="hu-HU" sz="2000">
                <a:latin typeface="Comic Sans MS" pitchFamily="66" charset="0"/>
                <a:cs typeface="Times New Roman" pitchFamily="18" charset="0"/>
              </a:rPr>
              <a:t>kromoszóma DNS-ének</a:t>
            </a:r>
            <a:r>
              <a:rPr lang="en-US" sz="2000">
                <a:latin typeface="Comic Sans MS" pitchFamily="66" charset="0"/>
                <a:cs typeface="Times New Roman" pitchFamily="18" charset="0"/>
              </a:rPr>
              <a:t> 2-2</a:t>
            </a:r>
            <a:r>
              <a:rPr lang="hu-HU" sz="2000">
                <a:latin typeface="Comic Sans MS" pitchFamily="66" charset="0"/>
                <a:cs typeface="Times New Roman" pitchFamily="18" charset="0"/>
              </a:rPr>
              <a:t>,</a:t>
            </a:r>
            <a:r>
              <a:rPr lang="en-US" sz="2000">
                <a:latin typeface="Comic Sans MS" pitchFamily="66" charset="0"/>
                <a:cs typeface="Times New Roman" pitchFamily="18" charset="0"/>
              </a:rPr>
              <a:t>5%</a:t>
            </a:r>
            <a:r>
              <a:rPr lang="hu-HU" sz="2000">
                <a:latin typeface="Comic Sans MS" pitchFamily="66" charset="0"/>
                <a:cs typeface="Times New Roman" pitchFamily="18" charset="0"/>
              </a:rPr>
              <a:t>-át</a:t>
            </a:r>
            <a:r>
              <a:rPr lang="en-US" sz="2000">
                <a:latin typeface="Comic Sans MS" pitchFamily="66" charset="0"/>
                <a:cs typeface="Times New Roman" pitchFamily="18" charset="0"/>
              </a:rPr>
              <a:t> </a:t>
            </a:r>
            <a:endParaRPr lang="hu-HU" sz="2000">
              <a:latin typeface="Comic Sans MS" pitchFamily="66" charset="0"/>
              <a:cs typeface="Times New Roman" pitchFamily="18" charset="0"/>
            </a:endParaRPr>
          </a:p>
          <a:p>
            <a:pPr marL="742950" lvl="1" indent="-285750">
              <a:spcBef>
                <a:spcPct val="20000"/>
              </a:spcBef>
            </a:pPr>
            <a:r>
              <a:rPr lang="en-US" sz="2000">
                <a:latin typeface="Comic Sans MS" pitchFamily="66" charset="0"/>
                <a:cs typeface="Times New Roman" pitchFamily="18" charset="0"/>
              </a:rPr>
              <a:t>P22</a:t>
            </a:r>
            <a:r>
              <a:rPr lang="hu-HU" sz="2000">
                <a:latin typeface="Comic Sans MS" pitchFamily="66" charset="0"/>
                <a:cs typeface="Times New Roman" pitchFamily="18" charset="0"/>
              </a:rPr>
              <a:t> a</a:t>
            </a:r>
            <a:r>
              <a:rPr lang="en-US" sz="2000">
                <a:latin typeface="Comic Sans MS" pitchFamily="66" charset="0"/>
                <a:cs typeface="Times New Roman" pitchFamily="18" charset="0"/>
              </a:rPr>
              <a:t> </a:t>
            </a:r>
            <a:r>
              <a:rPr lang="en-US" sz="2000" i="1">
                <a:latin typeface="Comic Sans MS" pitchFamily="66" charset="0"/>
                <a:cs typeface="Times New Roman" pitchFamily="18" charset="0"/>
              </a:rPr>
              <a:t>S. typhimurium </a:t>
            </a:r>
            <a:r>
              <a:rPr lang="hu-HU" sz="2000">
                <a:latin typeface="Comic Sans MS" pitchFamily="66" charset="0"/>
                <a:cs typeface="Times New Roman" pitchFamily="18" charset="0"/>
              </a:rPr>
              <a:t>kromoszóma</a:t>
            </a:r>
            <a:r>
              <a:rPr lang="en-US" sz="2000">
                <a:latin typeface="Comic Sans MS" pitchFamily="66" charset="0"/>
                <a:cs typeface="Times New Roman" pitchFamily="18" charset="0"/>
              </a:rPr>
              <a:t> 1%</a:t>
            </a:r>
            <a:r>
              <a:rPr lang="hu-HU" sz="2000">
                <a:latin typeface="Comic Sans MS" pitchFamily="66" charset="0"/>
                <a:cs typeface="Times New Roman" pitchFamily="18" charset="0"/>
              </a:rPr>
              <a:t>-át képes pakolni</a:t>
            </a:r>
            <a:endParaRPr lang="en-US" sz="2000">
              <a:latin typeface="Comic Sans MS" pitchFamily="66" charset="0"/>
              <a:cs typeface="Times New Roman" pitchFamily="18" charset="0"/>
            </a:endParaRPr>
          </a:p>
          <a:p>
            <a:pPr marL="342900" indent="-342900">
              <a:spcBef>
                <a:spcPct val="20000"/>
              </a:spcBef>
            </a:pPr>
            <a:endParaRPr lang="en-US" sz="2000">
              <a:latin typeface="Comic Sans MS" pitchFamily="66" charset="0"/>
              <a:cs typeface="Times New Roman" pitchFamily="18" charset="0"/>
            </a:endParaRPr>
          </a:p>
          <a:p>
            <a:pPr marL="342900" indent="-342900">
              <a:spcBef>
                <a:spcPct val="20000"/>
              </a:spcBef>
            </a:pPr>
            <a:r>
              <a:rPr lang="hu-HU" sz="2400" b="1">
                <a:solidFill>
                  <a:srgbClr val="800000"/>
                </a:solidFill>
                <a:latin typeface="Comic Sans MS" pitchFamily="66" charset="0"/>
                <a:cs typeface="Times New Roman" pitchFamily="18" charset="0"/>
              </a:rPr>
              <a:t>Kotranszdukció</a:t>
            </a:r>
            <a:r>
              <a:rPr lang="hu-HU" sz="2000">
                <a:latin typeface="Comic Sans MS" pitchFamily="66" charset="0"/>
                <a:cs typeface="Times New Roman" pitchFamily="18" charset="0"/>
              </a:rPr>
              <a:t> = közeli, szorosan kapcsolt gének együtt pakolódnak és így együtt vivődnek át a transzdukáló fágrészecskében</a:t>
            </a:r>
          </a:p>
          <a:p>
            <a:pPr marL="342900" indent="-342900">
              <a:spcBef>
                <a:spcPct val="20000"/>
              </a:spcBef>
            </a:pPr>
            <a:endParaRPr lang="en-US" sz="2000">
              <a:latin typeface="Comic Sans MS" pitchFamily="66" charset="0"/>
              <a:cs typeface="Times New Roman" pitchFamily="18" charset="0"/>
            </a:endParaRPr>
          </a:p>
          <a:p>
            <a:pPr marL="742950" lvl="1" indent="-285750">
              <a:spcBef>
                <a:spcPct val="20000"/>
              </a:spcBef>
            </a:pPr>
            <a:r>
              <a:rPr lang="hu-HU" sz="2000">
                <a:latin typeface="Comic Sans MS" pitchFamily="66" charset="0"/>
                <a:cs typeface="Times New Roman" pitchFamily="18" charset="0"/>
              </a:rPr>
              <a:t>&gt; az eléggé </a:t>
            </a:r>
            <a:r>
              <a:rPr lang="hu-HU" sz="2000" u="sng">
                <a:latin typeface="Comic Sans MS" pitchFamily="66" charset="0"/>
                <a:cs typeface="Times New Roman" pitchFamily="18" charset="0"/>
              </a:rPr>
              <a:t>közeli gének</a:t>
            </a:r>
            <a:r>
              <a:rPr lang="hu-HU" sz="2000">
                <a:latin typeface="Comic Sans MS" pitchFamily="66" charset="0"/>
                <a:cs typeface="Times New Roman" pitchFamily="18" charset="0"/>
              </a:rPr>
              <a:t> sorrendjének és távolságának meghatározására alkalmas módszer, ún. „finomtérképezés”</a:t>
            </a:r>
            <a:endParaRPr lang="en-US" sz="2000">
              <a:latin typeface="Comic Sans MS" pitchFamily="66" charset="0"/>
              <a:cs typeface="Times New Roman" pitchFamily="18" charset="0"/>
            </a:endParaRPr>
          </a:p>
        </p:txBody>
      </p:sp>
      <p:sp>
        <p:nvSpPr>
          <p:cNvPr id="60419" name="Rectangle 5"/>
          <p:cNvSpPr>
            <a:spLocks noChangeArrowheads="1"/>
          </p:cNvSpPr>
          <p:nvPr/>
        </p:nvSpPr>
        <p:spPr bwMode="auto">
          <a:xfrm>
            <a:off x="179388" y="4508500"/>
            <a:ext cx="8675687" cy="701675"/>
          </a:xfrm>
          <a:prstGeom prst="rect">
            <a:avLst/>
          </a:prstGeom>
          <a:noFill/>
          <a:ln w="9525">
            <a:noFill/>
            <a:miter lim="800000"/>
            <a:headEnd/>
            <a:tailEnd/>
          </a:ln>
        </p:spPr>
        <p:txBody>
          <a:bodyPr>
            <a:spAutoFit/>
          </a:bodyPr>
          <a:lstStyle/>
          <a:p>
            <a:r>
              <a:rPr lang="hu-HU" sz="2000">
                <a:solidFill>
                  <a:srgbClr val="CC0000"/>
                </a:solidFill>
                <a:latin typeface="Comic Sans MS" pitchFamily="66" charset="0"/>
              </a:rPr>
              <a:t>1. Szelekció az egyik gén transzdukciójára,</a:t>
            </a:r>
          </a:p>
          <a:p>
            <a:r>
              <a:rPr lang="hu-HU" sz="2000">
                <a:solidFill>
                  <a:srgbClr val="CC0000"/>
                </a:solidFill>
                <a:latin typeface="Comic Sans MS" pitchFamily="66" charset="0"/>
              </a:rPr>
              <a:t>2. majd azt vizsgáljuk, hogy a másik gén együtt transzdukálódott-e vele</a:t>
            </a:r>
            <a:endParaRPr lang="en-US" sz="2000">
              <a:solidFill>
                <a:srgbClr val="CC0000"/>
              </a:solidFill>
              <a:latin typeface="Comic Sans MS" pitchFamily="66"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ro35125_0611"/>
          <p:cNvPicPr>
            <a:picLocks noChangeAspect="1" noChangeArrowheads="1"/>
          </p:cNvPicPr>
          <p:nvPr/>
        </p:nvPicPr>
        <p:blipFill>
          <a:blip r:embed="rId2" cstate="print"/>
          <a:srcRect b="80254"/>
          <a:stretch>
            <a:fillRect/>
          </a:stretch>
        </p:blipFill>
        <p:spPr bwMode="auto">
          <a:xfrm>
            <a:off x="1752600" y="0"/>
            <a:ext cx="5307013" cy="2438400"/>
          </a:xfrm>
          <a:prstGeom prst="rect">
            <a:avLst/>
          </a:prstGeom>
          <a:noFill/>
          <a:ln w="9525">
            <a:noFill/>
            <a:miter lim="800000"/>
            <a:headEnd/>
            <a:tailEnd/>
          </a:ln>
        </p:spPr>
      </p:pic>
      <p:pic>
        <p:nvPicPr>
          <p:cNvPr id="61443" name="Picture 3" descr="bro35125_0611"/>
          <p:cNvPicPr>
            <a:picLocks noChangeAspect="1" noChangeArrowheads="1"/>
          </p:cNvPicPr>
          <p:nvPr/>
        </p:nvPicPr>
        <p:blipFill>
          <a:blip r:embed="rId2" cstate="print"/>
          <a:srcRect t="19746" b="62360"/>
          <a:stretch>
            <a:fillRect/>
          </a:stretch>
        </p:blipFill>
        <p:spPr bwMode="auto">
          <a:xfrm>
            <a:off x="1752600" y="2438400"/>
            <a:ext cx="5307013" cy="2209800"/>
          </a:xfrm>
          <a:prstGeom prst="rect">
            <a:avLst/>
          </a:prstGeom>
          <a:noFill/>
          <a:ln w="9525">
            <a:noFill/>
            <a:miter lim="800000"/>
            <a:headEnd/>
            <a:tailEnd/>
          </a:ln>
        </p:spPr>
      </p:pic>
      <p:pic>
        <p:nvPicPr>
          <p:cNvPr id="61444" name="Picture 4" descr="bro35125_0611"/>
          <p:cNvPicPr>
            <a:picLocks noChangeAspect="1" noChangeArrowheads="1"/>
          </p:cNvPicPr>
          <p:nvPr/>
        </p:nvPicPr>
        <p:blipFill>
          <a:blip r:embed="rId2" cstate="print"/>
          <a:srcRect t="37640" r="32515" b="44464"/>
          <a:stretch>
            <a:fillRect/>
          </a:stretch>
        </p:blipFill>
        <p:spPr bwMode="auto">
          <a:xfrm>
            <a:off x="1752600" y="4648200"/>
            <a:ext cx="3581400" cy="2209800"/>
          </a:xfrm>
          <a:prstGeom prst="rect">
            <a:avLst/>
          </a:prstGeom>
          <a:noFill/>
          <a:ln w="9525">
            <a:noFill/>
            <a:miter lim="800000"/>
            <a:headEnd/>
            <a:tailEnd/>
          </a:ln>
        </p:spPr>
      </p:pic>
      <p:sp>
        <p:nvSpPr>
          <p:cNvPr id="61445" name="Text Box 5"/>
          <p:cNvSpPr txBox="1">
            <a:spLocks noChangeArrowheads="1"/>
          </p:cNvSpPr>
          <p:nvPr/>
        </p:nvSpPr>
        <p:spPr bwMode="auto">
          <a:xfrm>
            <a:off x="5486400" y="4648200"/>
            <a:ext cx="3262313" cy="581025"/>
          </a:xfrm>
          <a:prstGeom prst="rect">
            <a:avLst/>
          </a:prstGeom>
          <a:noFill/>
          <a:ln w="9525">
            <a:noFill/>
            <a:miter lim="800000"/>
            <a:headEnd/>
            <a:tailEnd/>
          </a:ln>
        </p:spPr>
        <p:txBody>
          <a:bodyPr>
            <a:spAutoFit/>
          </a:bodyPr>
          <a:lstStyle/>
          <a:p>
            <a:pPr>
              <a:spcBef>
                <a:spcPct val="20000"/>
              </a:spcBef>
              <a:buClr>
                <a:schemeClr val="folHlink"/>
              </a:buClr>
              <a:buSzPct val="60000"/>
              <a:buFont typeface="Wingdings" pitchFamily="2" charset="2"/>
              <a:buNone/>
            </a:pPr>
            <a:r>
              <a:rPr lang="hu-HU" sz="1600">
                <a:latin typeface="Comic Sans MS" pitchFamily="66" charset="0"/>
              </a:rPr>
              <a:t>A</a:t>
            </a:r>
            <a:r>
              <a:rPr lang="en-US" sz="1600">
                <a:latin typeface="Comic Sans MS" pitchFamily="66" charset="0"/>
              </a:rPr>
              <a:t> P1 </a:t>
            </a:r>
            <a:r>
              <a:rPr lang="hu-HU" sz="1600">
                <a:latin typeface="Comic Sans MS" pitchFamily="66" charset="0"/>
              </a:rPr>
              <a:t>lizátumot összekeverjük a recipiens törzzsel</a:t>
            </a:r>
            <a:endParaRPr lang="en-US" sz="1600" baseline="30000">
              <a:latin typeface="Comic Sans MS" pitchFamily="66" charset="0"/>
            </a:endParaRPr>
          </a:p>
        </p:txBody>
      </p:sp>
      <p:sp>
        <p:nvSpPr>
          <p:cNvPr id="61446" name="Text Box 6"/>
          <p:cNvSpPr txBox="1">
            <a:spLocks noChangeArrowheads="1"/>
          </p:cNvSpPr>
          <p:nvPr/>
        </p:nvSpPr>
        <p:spPr bwMode="auto">
          <a:xfrm>
            <a:off x="6588125" y="260350"/>
            <a:ext cx="2339975" cy="1192213"/>
          </a:xfrm>
          <a:prstGeom prst="rect">
            <a:avLst/>
          </a:prstGeom>
          <a:noFill/>
          <a:ln w="9525">
            <a:noFill/>
            <a:miter lim="800000"/>
            <a:headEnd/>
            <a:tailEnd/>
          </a:ln>
        </p:spPr>
        <p:txBody>
          <a:bodyPr>
            <a:spAutoFit/>
          </a:bodyPr>
          <a:lstStyle/>
          <a:p>
            <a:pPr>
              <a:spcBef>
                <a:spcPct val="50000"/>
              </a:spcBef>
            </a:pPr>
            <a:r>
              <a:rPr lang="hu-HU" sz="1600">
                <a:latin typeface="Comic Sans MS" pitchFamily="66" charset="0"/>
              </a:rPr>
              <a:t>A donor tenyészetet fertőzzük a P1 fággal</a:t>
            </a:r>
          </a:p>
          <a:p>
            <a:pPr>
              <a:spcBef>
                <a:spcPct val="50000"/>
              </a:spcBef>
            </a:pPr>
            <a:r>
              <a:rPr lang="hu-HU" sz="1600">
                <a:latin typeface="Comic Sans MS" pitchFamily="66" charset="0"/>
              </a:rPr>
              <a:t>(transzdukáló lizátumot készítünk)</a:t>
            </a:r>
          </a:p>
        </p:txBody>
      </p:sp>
      <p:sp>
        <p:nvSpPr>
          <p:cNvPr id="61447" name="Rectangle 7"/>
          <p:cNvSpPr>
            <a:spLocks noChangeArrowheads="1"/>
          </p:cNvSpPr>
          <p:nvPr/>
        </p:nvSpPr>
        <p:spPr bwMode="auto">
          <a:xfrm>
            <a:off x="179388" y="1125538"/>
            <a:ext cx="4572000" cy="336550"/>
          </a:xfrm>
          <a:prstGeom prst="rect">
            <a:avLst/>
          </a:prstGeom>
          <a:noFill/>
          <a:ln w="9525">
            <a:noFill/>
            <a:miter lim="800000"/>
            <a:headEnd/>
            <a:tailEnd/>
          </a:ln>
        </p:spPr>
        <p:txBody>
          <a:bodyPr>
            <a:spAutoFit/>
          </a:bodyPr>
          <a:lstStyle/>
          <a:p>
            <a:pPr lvl="1"/>
            <a:r>
              <a:rPr lang="hu-HU" sz="1600">
                <a:latin typeface="Comic Sans MS" pitchFamily="66" charset="0"/>
              </a:rPr>
              <a:t>A donor törzs genotípusa:</a:t>
            </a:r>
            <a:r>
              <a:rPr lang="en-US" sz="1600">
                <a:latin typeface="Comic Sans MS" pitchFamily="66" charset="0"/>
              </a:rPr>
              <a:t> </a:t>
            </a:r>
            <a:r>
              <a:rPr lang="en-US" sz="1600" i="1">
                <a:latin typeface="Comic Sans MS" pitchFamily="66" charset="0"/>
              </a:rPr>
              <a:t>arg+ met+ str</a:t>
            </a:r>
            <a:r>
              <a:rPr lang="hu-HU" sz="1600" i="1" baseline="30000">
                <a:latin typeface="Comic Sans MS" pitchFamily="66" charset="0"/>
              </a:rPr>
              <a:t>S</a:t>
            </a:r>
            <a:endParaRPr lang="en-US" sz="1600" i="1" baseline="30000">
              <a:latin typeface="Comic Sans MS" pitchFamily="66" charset="0"/>
            </a:endParaRPr>
          </a:p>
        </p:txBody>
      </p:sp>
      <p:sp>
        <p:nvSpPr>
          <p:cNvPr id="61448" name="Text Box 8"/>
          <p:cNvSpPr txBox="1">
            <a:spLocks noChangeArrowheads="1"/>
          </p:cNvSpPr>
          <p:nvPr/>
        </p:nvSpPr>
        <p:spPr bwMode="auto">
          <a:xfrm>
            <a:off x="250825" y="4941888"/>
            <a:ext cx="3784600" cy="336550"/>
          </a:xfrm>
          <a:prstGeom prst="rect">
            <a:avLst/>
          </a:prstGeom>
          <a:noFill/>
          <a:ln w="9525">
            <a:noFill/>
            <a:miter lim="800000"/>
            <a:headEnd/>
            <a:tailEnd/>
          </a:ln>
        </p:spPr>
        <p:txBody>
          <a:bodyPr wrap="none">
            <a:spAutoFit/>
          </a:bodyPr>
          <a:lstStyle/>
          <a:p>
            <a:pPr lvl="1"/>
            <a:r>
              <a:rPr lang="hu-HU" sz="1600">
                <a:latin typeface="Comic Sans MS" pitchFamily="66" charset="0"/>
              </a:rPr>
              <a:t>A recípiens genotípusa:</a:t>
            </a:r>
            <a:r>
              <a:rPr lang="en-US" sz="1600">
                <a:latin typeface="Comic Sans MS" pitchFamily="66" charset="0"/>
              </a:rPr>
              <a:t> </a:t>
            </a:r>
            <a:r>
              <a:rPr lang="en-US" sz="1600" i="1">
                <a:latin typeface="Comic Sans MS" pitchFamily="66" charset="0"/>
              </a:rPr>
              <a:t>arg– met– str</a:t>
            </a:r>
            <a:r>
              <a:rPr lang="hu-HU" sz="1600" i="1" baseline="30000">
                <a:latin typeface="Comic Sans MS" pitchFamily="66" charset="0"/>
              </a:rPr>
              <a:t>R</a:t>
            </a:r>
            <a:endParaRPr lang="hu-HU" sz="1600" baseline="30000">
              <a:latin typeface="Comic Sans MS" pitchFamily="66"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bro35125_0611"/>
          <p:cNvPicPr>
            <a:picLocks noChangeAspect="1" noChangeArrowheads="1"/>
          </p:cNvPicPr>
          <p:nvPr/>
        </p:nvPicPr>
        <p:blipFill>
          <a:blip r:embed="rId2" cstate="print"/>
          <a:srcRect t="40921" r="32275" b="45049"/>
          <a:stretch>
            <a:fillRect/>
          </a:stretch>
        </p:blipFill>
        <p:spPr bwMode="auto">
          <a:xfrm>
            <a:off x="1295400" y="0"/>
            <a:ext cx="4267200" cy="2057400"/>
          </a:xfrm>
          <a:prstGeom prst="rect">
            <a:avLst/>
          </a:prstGeom>
          <a:noFill/>
          <a:ln w="9525">
            <a:noFill/>
            <a:miter lim="800000"/>
            <a:headEnd/>
            <a:tailEnd/>
          </a:ln>
        </p:spPr>
      </p:pic>
      <p:pic>
        <p:nvPicPr>
          <p:cNvPr id="62467" name="Picture 3" descr="bro35125_0611"/>
          <p:cNvPicPr>
            <a:picLocks noChangeAspect="1" noChangeArrowheads="1"/>
          </p:cNvPicPr>
          <p:nvPr/>
        </p:nvPicPr>
        <p:blipFill>
          <a:blip r:embed="rId2" cstate="print"/>
          <a:srcRect l="67725" t="40921" b="39853"/>
          <a:stretch>
            <a:fillRect/>
          </a:stretch>
        </p:blipFill>
        <p:spPr bwMode="auto">
          <a:xfrm>
            <a:off x="5562600" y="0"/>
            <a:ext cx="2033588" cy="2819400"/>
          </a:xfrm>
          <a:prstGeom prst="rect">
            <a:avLst/>
          </a:prstGeom>
          <a:noFill/>
          <a:ln w="9525">
            <a:noFill/>
            <a:miter lim="800000"/>
            <a:headEnd/>
            <a:tailEnd/>
          </a:ln>
        </p:spPr>
      </p:pic>
      <p:pic>
        <p:nvPicPr>
          <p:cNvPr id="62468" name="Picture 4" descr="bro35125_0611"/>
          <p:cNvPicPr>
            <a:picLocks noChangeAspect="1" noChangeArrowheads="1"/>
          </p:cNvPicPr>
          <p:nvPr/>
        </p:nvPicPr>
        <p:blipFill>
          <a:blip r:embed="rId2" cstate="print"/>
          <a:srcRect t="54951" b="36215"/>
          <a:stretch>
            <a:fillRect/>
          </a:stretch>
        </p:blipFill>
        <p:spPr bwMode="auto">
          <a:xfrm>
            <a:off x="1295400" y="2057400"/>
            <a:ext cx="6300788" cy="1295400"/>
          </a:xfrm>
          <a:prstGeom prst="rect">
            <a:avLst/>
          </a:prstGeom>
          <a:noFill/>
          <a:ln w="9525">
            <a:noFill/>
            <a:miter lim="800000"/>
            <a:headEnd/>
            <a:tailEnd/>
          </a:ln>
        </p:spPr>
      </p:pic>
      <p:sp>
        <p:nvSpPr>
          <p:cNvPr id="62469" name="Text Box 5"/>
          <p:cNvSpPr txBox="1">
            <a:spLocks noChangeArrowheads="1"/>
          </p:cNvSpPr>
          <p:nvPr/>
        </p:nvSpPr>
        <p:spPr bwMode="auto">
          <a:xfrm>
            <a:off x="5715000" y="1773238"/>
            <a:ext cx="2743200" cy="1119187"/>
          </a:xfrm>
          <a:prstGeom prst="rect">
            <a:avLst/>
          </a:prstGeom>
          <a:noFill/>
          <a:ln w="9525">
            <a:noFill/>
            <a:miter lim="800000"/>
            <a:headEnd/>
            <a:tailEnd/>
          </a:ln>
        </p:spPr>
        <p:txBody>
          <a:bodyPr>
            <a:spAutoFit/>
          </a:bodyPr>
          <a:lstStyle/>
          <a:p>
            <a:pPr>
              <a:spcBef>
                <a:spcPct val="20000"/>
              </a:spcBef>
              <a:buClr>
                <a:schemeClr val="folHlink"/>
              </a:buClr>
              <a:buSzPct val="60000"/>
              <a:buFont typeface="Wingdings" pitchFamily="2" charset="2"/>
              <a:buNone/>
            </a:pPr>
            <a:r>
              <a:rPr lang="hu-HU" sz="1600">
                <a:latin typeface="Comic Sans MS" pitchFamily="66" charset="0"/>
              </a:rPr>
              <a:t>Minimál táptalaj  argininnel és streptomicinnel,</a:t>
            </a:r>
          </a:p>
          <a:p>
            <a:pPr>
              <a:spcBef>
                <a:spcPct val="20000"/>
              </a:spcBef>
              <a:buClr>
                <a:schemeClr val="folHlink"/>
              </a:buClr>
              <a:buSzPct val="60000"/>
              <a:buFont typeface="Wingdings" pitchFamily="2" charset="2"/>
              <a:buNone/>
            </a:pPr>
            <a:r>
              <a:rPr lang="hu-HU" sz="1600">
                <a:latin typeface="Comic Sans MS" pitchFamily="66" charset="0"/>
              </a:rPr>
              <a:t>de metionin nélkül</a:t>
            </a:r>
            <a:endParaRPr lang="en-US" sz="1600" baseline="30000">
              <a:latin typeface="Comic Sans MS" pitchFamily="66" charset="0"/>
            </a:endParaRPr>
          </a:p>
        </p:txBody>
      </p:sp>
      <p:pic>
        <p:nvPicPr>
          <p:cNvPr id="62470" name="Picture 7" descr="bro35125_0611"/>
          <p:cNvPicPr>
            <a:picLocks noChangeAspect="1" noChangeArrowheads="1"/>
          </p:cNvPicPr>
          <p:nvPr/>
        </p:nvPicPr>
        <p:blipFill>
          <a:blip r:embed="rId2" cstate="print"/>
          <a:srcRect t="63785" b="25304"/>
          <a:stretch>
            <a:fillRect/>
          </a:stretch>
        </p:blipFill>
        <p:spPr bwMode="auto">
          <a:xfrm>
            <a:off x="1295400" y="3352800"/>
            <a:ext cx="6300788" cy="1600200"/>
          </a:xfrm>
          <a:prstGeom prst="rect">
            <a:avLst/>
          </a:prstGeom>
          <a:noFill/>
          <a:ln w="9525">
            <a:noFill/>
            <a:miter lim="800000"/>
            <a:headEnd/>
            <a:tailEnd/>
          </a:ln>
        </p:spPr>
      </p:pic>
      <p:sp>
        <p:nvSpPr>
          <p:cNvPr id="62471" name="Text Box 8"/>
          <p:cNvSpPr txBox="1">
            <a:spLocks noChangeArrowheads="1"/>
          </p:cNvSpPr>
          <p:nvPr/>
        </p:nvSpPr>
        <p:spPr bwMode="auto">
          <a:xfrm>
            <a:off x="395288" y="3884613"/>
            <a:ext cx="2286000" cy="336550"/>
          </a:xfrm>
          <a:prstGeom prst="rect">
            <a:avLst/>
          </a:prstGeom>
          <a:noFill/>
          <a:ln w="9525">
            <a:noFill/>
            <a:miter lim="800000"/>
            <a:headEnd/>
            <a:tailEnd/>
          </a:ln>
        </p:spPr>
        <p:txBody>
          <a:bodyPr>
            <a:spAutoFit/>
          </a:bodyPr>
          <a:lstStyle/>
          <a:p>
            <a:pPr>
              <a:spcBef>
                <a:spcPct val="20000"/>
              </a:spcBef>
              <a:buClr>
                <a:schemeClr val="folHlink"/>
              </a:buClr>
              <a:buSzPct val="60000"/>
              <a:buFont typeface="Wingdings" pitchFamily="2" charset="2"/>
              <a:buNone/>
            </a:pPr>
            <a:r>
              <a:rPr lang="hu-HU" sz="1600">
                <a:latin typeface="Comic Sans MS" pitchFamily="66" charset="0"/>
              </a:rPr>
              <a:t>ezek </a:t>
            </a:r>
            <a:r>
              <a:rPr lang="en-US" sz="1600" i="1">
                <a:latin typeface="Comic Sans MS" pitchFamily="66" charset="0"/>
              </a:rPr>
              <a:t>arg</a:t>
            </a:r>
            <a:r>
              <a:rPr lang="en-US" sz="1600" i="1" baseline="30000">
                <a:latin typeface="Comic Sans MS" pitchFamily="66" charset="0"/>
              </a:rPr>
              <a:t>+</a:t>
            </a:r>
            <a:r>
              <a:rPr lang="en-US" sz="1600">
                <a:latin typeface="Comic Sans MS" pitchFamily="66" charset="0"/>
              </a:rPr>
              <a:t> </a:t>
            </a:r>
            <a:r>
              <a:rPr lang="hu-HU" sz="1600">
                <a:latin typeface="Comic Sans MS" pitchFamily="66" charset="0"/>
              </a:rPr>
              <a:t>-e?</a:t>
            </a:r>
            <a:endParaRPr lang="en-US" sz="1600" baseline="30000">
              <a:latin typeface="Comic Sans MS" pitchFamily="66" charset="0"/>
            </a:endParaRPr>
          </a:p>
        </p:txBody>
      </p:sp>
      <p:pic>
        <p:nvPicPr>
          <p:cNvPr id="62472" name="Picture 9" descr="bro35125_0611"/>
          <p:cNvPicPr>
            <a:picLocks noChangeAspect="1" noChangeArrowheads="1"/>
          </p:cNvPicPr>
          <p:nvPr/>
        </p:nvPicPr>
        <p:blipFill>
          <a:blip r:embed="rId2" cstate="print"/>
          <a:srcRect t="74178" b="21146"/>
          <a:stretch>
            <a:fillRect/>
          </a:stretch>
        </p:blipFill>
        <p:spPr bwMode="auto">
          <a:xfrm>
            <a:off x="1295400" y="4876800"/>
            <a:ext cx="6300788" cy="685800"/>
          </a:xfrm>
          <a:prstGeom prst="rect">
            <a:avLst/>
          </a:prstGeom>
          <a:noFill/>
          <a:ln w="9525">
            <a:noFill/>
            <a:miter lim="800000"/>
            <a:headEnd/>
            <a:tailEnd/>
          </a:ln>
        </p:spPr>
      </p:pic>
      <p:pic>
        <p:nvPicPr>
          <p:cNvPr id="62473" name="Picture 10" descr="bro35125_0611"/>
          <p:cNvPicPr>
            <a:picLocks noChangeAspect="1" noChangeArrowheads="1"/>
          </p:cNvPicPr>
          <p:nvPr/>
        </p:nvPicPr>
        <p:blipFill>
          <a:blip r:embed="rId2" cstate="print"/>
          <a:srcRect t="78334" r="27438" b="12312"/>
          <a:stretch>
            <a:fillRect/>
          </a:stretch>
        </p:blipFill>
        <p:spPr bwMode="auto">
          <a:xfrm>
            <a:off x="1295400" y="5486400"/>
            <a:ext cx="4572000" cy="1371600"/>
          </a:xfrm>
          <a:prstGeom prst="rect">
            <a:avLst/>
          </a:prstGeom>
          <a:noFill/>
          <a:ln w="9525">
            <a:noFill/>
            <a:miter lim="800000"/>
            <a:headEnd/>
            <a:tailEnd/>
          </a:ln>
        </p:spPr>
      </p:pic>
      <p:pic>
        <p:nvPicPr>
          <p:cNvPr id="62474" name="Picture 11" descr="bro35125_0611"/>
          <p:cNvPicPr>
            <a:picLocks noChangeAspect="1" noChangeArrowheads="1"/>
          </p:cNvPicPr>
          <p:nvPr/>
        </p:nvPicPr>
        <p:blipFill>
          <a:blip r:embed="rId2" cstate="print"/>
          <a:srcRect l="72562" t="78334" b="16989"/>
          <a:stretch>
            <a:fillRect/>
          </a:stretch>
        </p:blipFill>
        <p:spPr bwMode="auto">
          <a:xfrm>
            <a:off x="5867400" y="5486400"/>
            <a:ext cx="1728788" cy="685800"/>
          </a:xfrm>
          <a:prstGeom prst="rect">
            <a:avLst/>
          </a:prstGeom>
          <a:noFill/>
          <a:ln w="9525">
            <a:noFill/>
            <a:miter lim="800000"/>
            <a:headEnd/>
            <a:tailEnd/>
          </a:ln>
        </p:spPr>
      </p:pic>
      <p:pic>
        <p:nvPicPr>
          <p:cNvPr id="62475" name="Picture 12" descr="bro35125_0611"/>
          <p:cNvPicPr>
            <a:picLocks noChangeAspect="1" noChangeArrowheads="1"/>
          </p:cNvPicPr>
          <p:nvPr/>
        </p:nvPicPr>
        <p:blipFill>
          <a:blip r:embed="rId2" cstate="print"/>
          <a:srcRect l="72562" t="83011" b="12312"/>
          <a:stretch>
            <a:fillRect/>
          </a:stretch>
        </p:blipFill>
        <p:spPr bwMode="auto">
          <a:xfrm>
            <a:off x="5867400" y="6172200"/>
            <a:ext cx="1728788" cy="685800"/>
          </a:xfrm>
          <a:prstGeom prst="rect">
            <a:avLst/>
          </a:prstGeom>
          <a:noFill/>
          <a:ln w="9525">
            <a:noFill/>
            <a:miter lim="800000"/>
            <a:headEnd/>
            <a:tailEnd/>
          </a:ln>
        </p:spPr>
      </p:pic>
      <p:sp>
        <p:nvSpPr>
          <p:cNvPr id="62476" name="Text Box 13"/>
          <p:cNvSpPr txBox="1">
            <a:spLocks noChangeArrowheads="1"/>
          </p:cNvSpPr>
          <p:nvPr/>
        </p:nvSpPr>
        <p:spPr bwMode="auto">
          <a:xfrm>
            <a:off x="6096000" y="6172200"/>
            <a:ext cx="762000" cy="336550"/>
          </a:xfrm>
          <a:prstGeom prst="rect">
            <a:avLst/>
          </a:prstGeom>
          <a:noFill/>
          <a:ln w="9525">
            <a:noFill/>
            <a:miter lim="800000"/>
            <a:headEnd/>
            <a:tailEnd/>
          </a:ln>
        </p:spPr>
        <p:txBody>
          <a:bodyPr>
            <a:spAutoFit/>
          </a:bodyPr>
          <a:lstStyle/>
          <a:p>
            <a:pPr>
              <a:spcBef>
                <a:spcPct val="20000"/>
              </a:spcBef>
              <a:buClr>
                <a:schemeClr val="folHlink"/>
              </a:buClr>
              <a:buSzPct val="60000"/>
              <a:buFont typeface="Wingdings" pitchFamily="2" charset="2"/>
              <a:buNone/>
            </a:pPr>
            <a:r>
              <a:rPr lang="en-US" sz="1600" b="1">
                <a:solidFill>
                  <a:srgbClr val="990C13"/>
                </a:solidFill>
              </a:rPr>
              <a:t>21/50</a:t>
            </a:r>
            <a:endParaRPr lang="en-US" sz="1600" b="1" baseline="30000">
              <a:solidFill>
                <a:srgbClr val="990C13"/>
              </a:solidFill>
            </a:endParaRPr>
          </a:p>
        </p:txBody>
      </p:sp>
      <p:sp>
        <p:nvSpPr>
          <p:cNvPr id="62477" name="Text Box 14"/>
          <p:cNvSpPr txBox="1">
            <a:spLocks noChangeArrowheads="1"/>
          </p:cNvSpPr>
          <p:nvPr/>
        </p:nvSpPr>
        <p:spPr bwMode="auto">
          <a:xfrm>
            <a:off x="395288" y="2670175"/>
            <a:ext cx="1819275" cy="915988"/>
          </a:xfrm>
          <a:prstGeom prst="rect">
            <a:avLst/>
          </a:prstGeom>
          <a:noFill/>
          <a:ln w="9525">
            <a:noFill/>
            <a:miter lim="800000"/>
            <a:headEnd/>
            <a:tailEnd/>
          </a:ln>
        </p:spPr>
        <p:txBody>
          <a:bodyPr>
            <a:spAutoFit/>
          </a:bodyPr>
          <a:lstStyle/>
          <a:p>
            <a:pPr eaLnBrk="0" hangingPunct="0"/>
            <a:r>
              <a:rPr lang="hu-HU">
                <a:latin typeface="Comic Sans MS" pitchFamily="66" charset="0"/>
              </a:rPr>
              <a:t>telepek csak akkor nőnek, ha</a:t>
            </a:r>
            <a:r>
              <a:rPr lang="en-US">
                <a:latin typeface="Comic Sans MS" pitchFamily="66" charset="0"/>
              </a:rPr>
              <a:t> </a:t>
            </a:r>
            <a:r>
              <a:rPr lang="en-US" i="1">
                <a:latin typeface="Comic Sans MS" pitchFamily="66" charset="0"/>
              </a:rPr>
              <a:t>met+</a:t>
            </a:r>
            <a:endParaRPr lang="hu-HU">
              <a:latin typeface="Comic Sans MS" pitchFamily="66" charset="0"/>
            </a:endParaRPr>
          </a:p>
        </p:txBody>
      </p:sp>
      <p:sp>
        <p:nvSpPr>
          <p:cNvPr id="62478" name="Line 15"/>
          <p:cNvSpPr>
            <a:spLocks noChangeShapeType="1"/>
          </p:cNvSpPr>
          <p:nvPr/>
        </p:nvSpPr>
        <p:spPr bwMode="auto">
          <a:xfrm>
            <a:off x="971550" y="3573463"/>
            <a:ext cx="0" cy="287337"/>
          </a:xfrm>
          <a:prstGeom prst="line">
            <a:avLst/>
          </a:prstGeom>
          <a:noFill/>
          <a:ln w="9525">
            <a:solidFill>
              <a:schemeClr val="tx1"/>
            </a:solidFill>
            <a:round/>
            <a:headEnd/>
            <a:tailEnd type="triangle" w="med" len="med"/>
          </a:ln>
        </p:spPr>
        <p:txBody>
          <a:bodyPr/>
          <a:lstStyle/>
          <a:p>
            <a:endParaRPr lang="hu-HU"/>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F07-27"/>
          <p:cNvPicPr>
            <a:picLocks noChangeAspect="1" noChangeArrowheads="1"/>
          </p:cNvPicPr>
          <p:nvPr/>
        </p:nvPicPr>
        <p:blipFill>
          <a:blip r:embed="rId2" cstate="print"/>
          <a:srcRect/>
          <a:stretch>
            <a:fillRect/>
          </a:stretch>
        </p:blipFill>
        <p:spPr bwMode="auto">
          <a:xfrm>
            <a:off x="539750" y="620713"/>
            <a:ext cx="8026400" cy="3708400"/>
          </a:xfrm>
          <a:prstGeom prst="rect">
            <a:avLst/>
          </a:prstGeom>
          <a:noFill/>
          <a:ln w="9525">
            <a:noFill/>
            <a:miter lim="800000"/>
            <a:headEnd/>
            <a:tailEnd/>
          </a:ln>
        </p:spPr>
      </p:pic>
      <p:sp>
        <p:nvSpPr>
          <p:cNvPr id="65539" name="Text Box 3"/>
          <p:cNvSpPr txBox="1">
            <a:spLocks noChangeArrowheads="1"/>
          </p:cNvSpPr>
          <p:nvPr/>
        </p:nvSpPr>
        <p:spPr bwMode="auto">
          <a:xfrm>
            <a:off x="879475" y="306388"/>
            <a:ext cx="7364413" cy="427037"/>
          </a:xfrm>
          <a:prstGeom prst="rect">
            <a:avLst/>
          </a:prstGeom>
          <a:noFill/>
          <a:ln w="9525">
            <a:noFill/>
            <a:miter lim="800000"/>
            <a:headEnd/>
            <a:tailEnd/>
          </a:ln>
        </p:spPr>
        <p:txBody>
          <a:bodyPr wrap="none">
            <a:spAutoFit/>
          </a:bodyPr>
          <a:lstStyle/>
          <a:p>
            <a:r>
              <a:rPr lang="hu-HU" sz="2200" b="1">
                <a:solidFill>
                  <a:srgbClr val="800000"/>
                </a:solidFill>
                <a:latin typeface="Comic Sans MS" pitchFamily="66" charset="0"/>
              </a:rPr>
              <a:t>Az </a:t>
            </a:r>
            <a:r>
              <a:rPr lang="hu-HU" sz="2200" b="1" i="1">
                <a:solidFill>
                  <a:srgbClr val="800000"/>
                </a:solidFill>
                <a:latin typeface="Comic Sans MS" pitchFamily="66" charset="0"/>
              </a:rPr>
              <a:t>E. coli</a:t>
            </a:r>
            <a:r>
              <a:rPr lang="hu-HU" sz="2200" b="1">
                <a:solidFill>
                  <a:srgbClr val="800000"/>
                </a:solidFill>
                <a:latin typeface="Comic Sans MS" pitchFamily="66" charset="0"/>
              </a:rPr>
              <a:t> P1 transzdukcióval készült térkép darabja</a:t>
            </a:r>
            <a:endParaRPr lang="en-GB" sz="2200" b="1">
              <a:solidFill>
                <a:srgbClr val="800000"/>
              </a:solidFill>
              <a:latin typeface="Comic Sans MS" pitchFamily="66" charset="0"/>
            </a:endParaRPr>
          </a:p>
        </p:txBody>
      </p:sp>
      <p:sp>
        <p:nvSpPr>
          <p:cNvPr id="65540" name="Text Box 5"/>
          <p:cNvSpPr txBox="1">
            <a:spLocks noChangeArrowheads="1"/>
          </p:cNvSpPr>
          <p:nvPr/>
        </p:nvSpPr>
        <p:spPr bwMode="auto">
          <a:xfrm>
            <a:off x="5791200" y="3789363"/>
            <a:ext cx="2468563" cy="336550"/>
          </a:xfrm>
          <a:prstGeom prst="rect">
            <a:avLst/>
          </a:prstGeom>
          <a:noFill/>
          <a:ln w="9525">
            <a:noFill/>
            <a:miter lim="800000"/>
            <a:headEnd/>
            <a:tailEnd/>
          </a:ln>
        </p:spPr>
        <p:txBody>
          <a:bodyPr wrap="none">
            <a:spAutoFit/>
          </a:bodyPr>
          <a:lstStyle/>
          <a:p>
            <a:pPr algn="ctr"/>
            <a:r>
              <a:rPr lang="hu-HU" sz="1600">
                <a:latin typeface="Comic Sans MS" pitchFamily="66" charset="0"/>
              </a:rPr>
              <a:t>(kotranszdukció  %-ban)</a:t>
            </a:r>
            <a:endParaRPr lang="en-GB" sz="1600">
              <a:latin typeface="Comic Sans MS" pitchFamily="66" charset="0"/>
            </a:endParaRPr>
          </a:p>
        </p:txBody>
      </p:sp>
      <p:sp>
        <p:nvSpPr>
          <p:cNvPr id="65541" name="Text Box 6"/>
          <p:cNvSpPr txBox="1">
            <a:spLocks noChangeArrowheads="1"/>
          </p:cNvSpPr>
          <p:nvPr/>
        </p:nvSpPr>
        <p:spPr bwMode="auto">
          <a:xfrm>
            <a:off x="900113" y="4724400"/>
            <a:ext cx="7437437" cy="641350"/>
          </a:xfrm>
          <a:prstGeom prst="rect">
            <a:avLst/>
          </a:prstGeom>
          <a:noFill/>
          <a:ln w="9525">
            <a:noFill/>
            <a:miter lim="800000"/>
            <a:headEnd/>
            <a:tailEnd/>
          </a:ln>
        </p:spPr>
        <p:txBody>
          <a:bodyPr>
            <a:spAutoFit/>
          </a:bodyPr>
          <a:lstStyle/>
          <a:p>
            <a:pPr algn="ctr"/>
            <a:r>
              <a:rPr lang="hu-HU">
                <a:latin typeface="Comic Sans MS" pitchFamily="66" charset="0"/>
              </a:rPr>
              <a:t>Minél </a:t>
            </a:r>
            <a:r>
              <a:rPr lang="hu-HU" b="1" i="1">
                <a:solidFill>
                  <a:srgbClr val="CC0000"/>
                </a:solidFill>
                <a:latin typeface="Comic Sans MS" pitchFamily="66" charset="0"/>
              </a:rPr>
              <a:t>magasabb </a:t>
            </a:r>
            <a:r>
              <a:rPr lang="hu-HU">
                <a:latin typeface="Comic Sans MS" pitchFamily="66" charset="0"/>
              </a:rPr>
              <a:t>két marker kotranszdukciós gyakorisága,</a:t>
            </a:r>
          </a:p>
          <a:p>
            <a:pPr algn="ctr"/>
            <a:r>
              <a:rPr lang="hu-HU">
                <a:latin typeface="Comic Sans MS" pitchFamily="66" charset="0"/>
              </a:rPr>
              <a:t>annál </a:t>
            </a:r>
            <a:r>
              <a:rPr lang="hu-HU" b="1" i="1">
                <a:solidFill>
                  <a:srgbClr val="CC0000"/>
                </a:solidFill>
                <a:latin typeface="Comic Sans MS" pitchFamily="66" charset="0"/>
              </a:rPr>
              <a:t>közelebb</a:t>
            </a:r>
            <a:r>
              <a:rPr lang="hu-HU">
                <a:latin typeface="Comic Sans MS" pitchFamily="66" charset="0"/>
              </a:rPr>
              <a:t> helyezkednek el</a:t>
            </a:r>
          </a:p>
        </p:txBody>
      </p:sp>
      <p:sp>
        <p:nvSpPr>
          <p:cNvPr id="65542" name="Rectangle 7"/>
          <p:cNvSpPr>
            <a:spLocks noChangeArrowheads="1"/>
          </p:cNvSpPr>
          <p:nvPr/>
        </p:nvSpPr>
        <p:spPr bwMode="auto">
          <a:xfrm>
            <a:off x="633413" y="5576888"/>
            <a:ext cx="7877175" cy="1069975"/>
          </a:xfrm>
          <a:prstGeom prst="rect">
            <a:avLst/>
          </a:prstGeom>
          <a:noFill/>
          <a:ln w="9525">
            <a:noFill/>
            <a:miter lim="800000"/>
            <a:headEnd/>
            <a:tailEnd/>
          </a:ln>
        </p:spPr>
        <p:txBody>
          <a:bodyPr anchor="ctr">
            <a:spAutoFit/>
          </a:bodyPr>
          <a:lstStyle/>
          <a:p>
            <a:pPr algn="ctr"/>
            <a:r>
              <a:rPr lang="hu-HU" sz="1600">
                <a:latin typeface="Comic Sans MS" pitchFamily="66" charset="0"/>
              </a:rPr>
              <a:t>A számok a kotranszdukciós gyakoriságokat jelzik, ezért nem additívak. </a:t>
            </a:r>
          </a:p>
          <a:p>
            <a:pPr algn="ctr"/>
            <a:r>
              <a:rPr lang="hu-HU" sz="1600">
                <a:latin typeface="Comic Sans MS" pitchFamily="66" charset="0"/>
              </a:rPr>
              <a:t>A perctérképen a</a:t>
            </a:r>
            <a:r>
              <a:rPr lang="hu-HU" sz="1600" i="1">
                <a:latin typeface="Comic Sans MS" pitchFamily="66" charset="0"/>
              </a:rPr>
              <a:t> purB</a:t>
            </a:r>
            <a:r>
              <a:rPr lang="hu-HU" sz="1600">
                <a:latin typeface="Comic Sans MS" pitchFamily="66" charset="0"/>
              </a:rPr>
              <a:t> a 23 min., a </a:t>
            </a:r>
            <a:r>
              <a:rPr lang="hu-HU" sz="1600" i="1">
                <a:latin typeface="Comic Sans MS" pitchFamily="66" charset="0"/>
              </a:rPr>
              <a:t>cysB</a:t>
            </a:r>
            <a:r>
              <a:rPr lang="hu-HU" sz="1600">
                <a:latin typeface="Comic Sans MS" pitchFamily="66" charset="0"/>
              </a:rPr>
              <a:t> a 25,3 min. értéknél helyezkedik el, tehát ez a régió nem egészen 2,5 min. nagyságú és durván 100 kb méretűre becsülhető.</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684213" y="981075"/>
            <a:ext cx="7881937" cy="2530475"/>
          </a:xfrm>
          <a:prstGeom prst="rect">
            <a:avLst/>
          </a:prstGeom>
          <a:noFill/>
          <a:ln w="9525">
            <a:noFill/>
            <a:miter lim="800000"/>
            <a:headEnd/>
            <a:tailEnd/>
          </a:ln>
        </p:spPr>
        <p:txBody>
          <a:bodyPr>
            <a:spAutoFit/>
          </a:bodyPr>
          <a:lstStyle/>
          <a:p>
            <a:pPr algn="ctr"/>
            <a:r>
              <a:rPr lang="hu-HU" sz="8000" b="1">
                <a:latin typeface="Comic Sans MS" pitchFamily="66" charset="0"/>
              </a:rPr>
              <a:t>Specializált transzdukció</a:t>
            </a:r>
          </a:p>
        </p:txBody>
      </p:sp>
      <p:sp>
        <p:nvSpPr>
          <p:cNvPr id="52227" name="Rectangle 3"/>
          <p:cNvSpPr>
            <a:spLocks noChangeArrowheads="1"/>
          </p:cNvSpPr>
          <p:nvPr/>
        </p:nvSpPr>
        <p:spPr bwMode="auto">
          <a:xfrm>
            <a:off x="-879475" y="3638550"/>
            <a:ext cx="9931400" cy="1333500"/>
          </a:xfrm>
          <a:prstGeom prst="rect">
            <a:avLst/>
          </a:prstGeom>
          <a:noFill/>
          <a:ln w="9525">
            <a:noFill/>
            <a:miter lim="800000"/>
            <a:headEnd/>
            <a:tailEnd/>
          </a:ln>
        </p:spPr>
        <p:txBody>
          <a:bodyPr wrap="none">
            <a:spAutoFit/>
          </a:bodyPr>
          <a:lstStyle/>
          <a:p>
            <a:pPr lvl="2" algn="ctr">
              <a:spcBef>
                <a:spcPct val="20000"/>
              </a:spcBef>
            </a:pPr>
            <a:r>
              <a:rPr lang="hu-HU" sz="2400" b="1">
                <a:solidFill>
                  <a:srgbClr val="CC0000"/>
                </a:solidFill>
                <a:latin typeface="Comic Sans MS" pitchFamily="66" charset="0"/>
              </a:rPr>
              <a:t>Profág hibás kivágódása:</a:t>
            </a:r>
          </a:p>
          <a:p>
            <a:pPr lvl="2" algn="ctr">
              <a:spcBef>
                <a:spcPct val="20000"/>
              </a:spcBef>
            </a:pPr>
            <a:r>
              <a:rPr lang="hu-HU" sz="2400" b="1">
                <a:solidFill>
                  <a:srgbClr val="CC0000"/>
                </a:solidFill>
                <a:latin typeface="Comic Sans MS" pitchFamily="66" charset="0"/>
              </a:rPr>
              <a:t> kevesebb fág DNS +baktérium DNS</a:t>
            </a:r>
          </a:p>
          <a:p>
            <a:pPr lvl="2" algn="ctr">
              <a:spcBef>
                <a:spcPct val="20000"/>
              </a:spcBef>
            </a:pPr>
            <a:r>
              <a:rPr lang="hu-HU" sz="2400">
                <a:solidFill>
                  <a:srgbClr val="CC0000"/>
                </a:solidFill>
                <a:latin typeface="Comic Sans MS" pitchFamily="66" charset="0"/>
              </a:rPr>
              <a:t>(csak bizonyos baktériumszakaszok lehetnek, ettől „speciális”)</a:t>
            </a:r>
            <a:endParaRPr lang="en-US" sz="2400">
              <a:solidFill>
                <a:srgbClr val="CC0000"/>
              </a:solidFill>
              <a:latin typeface="Comic Sans MS" pitchFamily="66"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600075" y="185738"/>
            <a:ext cx="8153400" cy="457200"/>
          </a:xfrm>
          <a:prstGeom prst="rect">
            <a:avLst/>
          </a:prstGeom>
          <a:noFill/>
          <a:ln w="9525">
            <a:noFill/>
            <a:miter lim="800000"/>
            <a:headEnd/>
            <a:tailEnd/>
          </a:ln>
        </p:spPr>
        <p:txBody>
          <a:bodyPr>
            <a:spAutoFit/>
          </a:bodyPr>
          <a:lstStyle/>
          <a:p>
            <a:pPr algn="ctr">
              <a:spcBef>
                <a:spcPct val="50000"/>
              </a:spcBef>
            </a:pPr>
            <a:r>
              <a:rPr lang="hu-HU" sz="2400" b="1">
                <a:solidFill>
                  <a:srgbClr val="800000"/>
                </a:solidFill>
                <a:latin typeface="Comic Sans MS" pitchFamily="66" charset="0"/>
              </a:rPr>
              <a:t>A </a:t>
            </a:r>
            <a:r>
              <a:rPr lang="hu-HU" sz="2400" b="1">
                <a:solidFill>
                  <a:srgbClr val="800000"/>
                </a:solidFill>
                <a:latin typeface="Symbol" pitchFamily="18" charset="2"/>
              </a:rPr>
              <a:t>l</a:t>
            </a:r>
            <a:r>
              <a:rPr lang="hu-HU" sz="2400" b="1">
                <a:solidFill>
                  <a:srgbClr val="800000"/>
                </a:solidFill>
                <a:latin typeface="Comic Sans MS" pitchFamily="66" charset="0"/>
              </a:rPr>
              <a:t> fág </a:t>
            </a:r>
            <a:r>
              <a:rPr lang="hu-HU" sz="2400" b="1" i="1">
                <a:solidFill>
                  <a:srgbClr val="800000"/>
                </a:solidFill>
                <a:latin typeface="Comic Sans MS" pitchFamily="66" charset="0"/>
              </a:rPr>
              <a:t>E.coli</a:t>
            </a:r>
            <a:r>
              <a:rPr lang="hu-HU" sz="2400" b="1">
                <a:solidFill>
                  <a:srgbClr val="800000"/>
                </a:solidFill>
                <a:latin typeface="Comic Sans MS" pitchFamily="66" charset="0"/>
              </a:rPr>
              <a:t> kromoszómába épülésének részletei</a:t>
            </a:r>
          </a:p>
        </p:txBody>
      </p:sp>
      <p:grpSp>
        <p:nvGrpSpPr>
          <p:cNvPr id="53251" name="Group 3"/>
          <p:cNvGrpSpPr>
            <a:grpSpLocks/>
          </p:cNvGrpSpPr>
          <p:nvPr/>
        </p:nvGrpSpPr>
        <p:grpSpPr bwMode="auto">
          <a:xfrm>
            <a:off x="1843088" y="796925"/>
            <a:ext cx="5287962" cy="4759325"/>
            <a:chOff x="1131" y="797"/>
            <a:chExt cx="3571" cy="3214"/>
          </a:xfrm>
        </p:grpSpPr>
        <p:pic>
          <p:nvPicPr>
            <p:cNvPr id="53269" name="Picture 4"/>
            <p:cNvPicPr>
              <a:picLocks noChangeAspect="1" noChangeArrowheads="1"/>
            </p:cNvPicPr>
            <p:nvPr/>
          </p:nvPicPr>
          <p:blipFill>
            <a:blip r:embed="rId2" cstate="print"/>
            <a:srcRect/>
            <a:stretch>
              <a:fillRect/>
            </a:stretch>
          </p:blipFill>
          <p:spPr bwMode="auto">
            <a:xfrm>
              <a:off x="1131" y="797"/>
              <a:ext cx="3571" cy="3214"/>
            </a:xfrm>
            <a:prstGeom prst="rect">
              <a:avLst/>
            </a:prstGeom>
            <a:noFill/>
            <a:ln w="9525">
              <a:noFill/>
              <a:miter lim="800000"/>
              <a:headEnd/>
              <a:tailEnd/>
            </a:ln>
          </p:spPr>
        </p:pic>
        <p:sp>
          <p:nvSpPr>
            <p:cNvPr id="53270" name="Line 5"/>
            <p:cNvSpPr>
              <a:spLocks noChangeShapeType="1"/>
            </p:cNvSpPr>
            <p:nvPr/>
          </p:nvSpPr>
          <p:spPr bwMode="auto">
            <a:xfrm flipH="1">
              <a:off x="2626" y="1848"/>
              <a:ext cx="74" cy="314"/>
            </a:xfrm>
            <a:prstGeom prst="line">
              <a:avLst/>
            </a:prstGeom>
            <a:noFill/>
            <a:ln w="9525">
              <a:solidFill>
                <a:schemeClr val="tx1"/>
              </a:solidFill>
              <a:prstDash val="dash"/>
              <a:round/>
              <a:headEnd/>
              <a:tailEnd/>
            </a:ln>
          </p:spPr>
          <p:txBody>
            <a:bodyPr/>
            <a:lstStyle/>
            <a:p>
              <a:endParaRPr lang="hu-HU"/>
            </a:p>
          </p:txBody>
        </p:sp>
        <p:sp>
          <p:nvSpPr>
            <p:cNvPr id="53271" name="Line 6"/>
            <p:cNvSpPr>
              <a:spLocks noChangeShapeType="1"/>
            </p:cNvSpPr>
            <p:nvPr/>
          </p:nvSpPr>
          <p:spPr bwMode="auto">
            <a:xfrm>
              <a:off x="2611" y="1848"/>
              <a:ext cx="97" cy="306"/>
            </a:xfrm>
            <a:prstGeom prst="line">
              <a:avLst/>
            </a:prstGeom>
            <a:noFill/>
            <a:ln w="9525">
              <a:solidFill>
                <a:schemeClr val="tx1"/>
              </a:solidFill>
              <a:prstDash val="dash"/>
              <a:round/>
              <a:headEnd/>
              <a:tailEnd/>
            </a:ln>
          </p:spPr>
          <p:txBody>
            <a:bodyPr/>
            <a:lstStyle/>
            <a:p>
              <a:endParaRPr lang="hu-HU"/>
            </a:p>
          </p:txBody>
        </p:sp>
      </p:grpSp>
      <p:sp>
        <p:nvSpPr>
          <p:cNvPr id="53252" name="Rectangle 7"/>
          <p:cNvSpPr>
            <a:spLocks noChangeArrowheads="1"/>
          </p:cNvSpPr>
          <p:nvPr/>
        </p:nvSpPr>
        <p:spPr bwMode="auto">
          <a:xfrm>
            <a:off x="249238" y="5676900"/>
            <a:ext cx="8477250" cy="915988"/>
          </a:xfrm>
          <a:prstGeom prst="rect">
            <a:avLst/>
          </a:prstGeom>
          <a:noFill/>
          <a:ln w="9525">
            <a:noFill/>
            <a:miter lim="800000"/>
            <a:headEnd/>
            <a:tailEnd/>
          </a:ln>
        </p:spPr>
        <p:txBody>
          <a:bodyPr>
            <a:spAutoFit/>
          </a:bodyPr>
          <a:lstStyle/>
          <a:p>
            <a:pPr algn="ctr"/>
            <a:r>
              <a:rPr lang="hu-HU">
                <a:latin typeface="Comic Sans MS" pitchFamily="66" charset="0"/>
              </a:rPr>
              <a:t>A </a:t>
            </a:r>
            <a:r>
              <a:rPr lang="hu-HU">
                <a:latin typeface="Symbol" pitchFamily="18" charset="2"/>
              </a:rPr>
              <a:t>l</a:t>
            </a:r>
            <a:r>
              <a:rPr lang="hu-HU">
                <a:latin typeface="Comic Sans MS" pitchFamily="66" charset="0"/>
              </a:rPr>
              <a:t> fág egy mérsékelt fág, amely </a:t>
            </a:r>
            <a:r>
              <a:rPr lang="hu-HU" b="1">
                <a:solidFill>
                  <a:srgbClr val="CC0000"/>
                </a:solidFill>
                <a:latin typeface="Comic Sans MS" pitchFamily="66" charset="0"/>
              </a:rPr>
              <a:t>helyspecifikus rekombinációval</a:t>
            </a:r>
            <a:r>
              <a:rPr lang="hu-HU">
                <a:latin typeface="Comic Sans MS" pitchFamily="66" charset="0"/>
              </a:rPr>
              <a:t> egyetlen helyre, a </a:t>
            </a:r>
            <a:r>
              <a:rPr lang="hu-HU" i="1">
                <a:latin typeface="Comic Sans MS" pitchFamily="66" charset="0"/>
              </a:rPr>
              <a:t>biotin</a:t>
            </a:r>
            <a:r>
              <a:rPr lang="hu-HU">
                <a:latin typeface="Comic Sans MS" pitchFamily="66" charset="0"/>
              </a:rPr>
              <a:t> és </a:t>
            </a:r>
            <a:r>
              <a:rPr lang="hu-HU" i="1">
                <a:latin typeface="Comic Sans MS" pitchFamily="66" charset="0"/>
              </a:rPr>
              <a:t>galaktóz</a:t>
            </a:r>
            <a:r>
              <a:rPr lang="hu-HU">
                <a:latin typeface="Comic Sans MS" pitchFamily="66" charset="0"/>
              </a:rPr>
              <a:t> lókuszok közötti </a:t>
            </a:r>
            <a:r>
              <a:rPr lang="hu-HU" i="1" u="sng">
                <a:latin typeface="Comic Sans MS" pitchFamily="66" charset="0"/>
              </a:rPr>
              <a:t>att</a:t>
            </a:r>
            <a:r>
              <a:rPr lang="hu-HU">
                <a:latin typeface="Comic Sans MS" pitchFamily="66" charset="0"/>
              </a:rPr>
              <a:t>  régióba tud beépülni az </a:t>
            </a:r>
            <a:r>
              <a:rPr lang="hu-HU" i="1">
                <a:latin typeface="Comic Sans MS" pitchFamily="66" charset="0"/>
              </a:rPr>
              <a:t>E.coli</a:t>
            </a:r>
            <a:r>
              <a:rPr lang="hu-HU">
                <a:latin typeface="Comic Sans MS" pitchFamily="66" charset="0"/>
              </a:rPr>
              <a:t> kromoszómán </a:t>
            </a:r>
            <a:endParaRPr lang="en-GB">
              <a:latin typeface="Comic Sans MS" pitchFamily="66" charset="0"/>
            </a:endParaRPr>
          </a:p>
        </p:txBody>
      </p:sp>
      <p:sp>
        <p:nvSpPr>
          <p:cNvPr id="53253" name="Text Box 8"/>
          <p:cNvSpPr txBox="1">
            <a:spLocks noChangeArrowheads="1"/>
          </p:cNvSpPr>
          <p:nvPr/>
        </p:nvSpPr>
        <p:spPr bwMode="auto">
          <a:xfrm>
            <a:off x="120650" y="2135188"/>
            <a:ext cx="2974975" cy="581025"/>
          </a:xfrm>
          <a:prstGeom prst="rect">
            <a:avLst/>
          </a:prstGeom>
          <a:noFill/>
          <a:ln w="9525">
            <a:noFill/>
            <a:miter lim="800000"/>
            <a:headEnd/>
            <a:tailEnd/>
          </a:ln>
        </p:spPr>
        <p:txBody>
          <a:bodyPr wrap="none">
            <a:spAutoFit/>
          </a:bodyPr>
          <a:lstStyle/>
          <a:p>
            <a:r>
              <a:rPr lang="hu-HU" sz="1600">
                <a:latin typeface="Comic Sans MS" pitchFamily="66" charset="0"/>
              </a:rPr>
              <a:t>homológ, de nem azonos</a:t>
            </a:r>
          </a:p>
          <a:p>
            <a:r>
              <a:rPr lang="hu-HU" sz="1600">
                <a:latin typeface="Comic Sans MS" pitchFamily="66" charset="0"/>
              </a:rPr>
              <a:t>rekombinációs célszekvenciák</a:t>
            </a:r>
            <a:endParaRPr lang="en-GB" sz="1600">
              <a:latin typeface="Comic Sans MS" pitchFamily="66" charset="0"/>
            </a:endParaRPr>
          </a:p>
        </p:txBody>
      </p:sp>
      <p:sp>
        <p:nvSpPr>
          <p:cNvPr id="53254" name="Line 9"/>
          <p:cNvSpPr>
            <a:spLocks noChangeShapeType="1"/>
          </p:cNvSpPr>
          <p:nvPr/>
        </p:nvSpPr>
        <p:spPr bwMode="auto">
          <a:xfrm flipV="1">
            <a:off x="3073400" y="2316163"/>
            <a:ext cx="809625" cy="236537"/>
          </a:xfrm>
          <a:prstGeom prst="line">
            <a:avLst/>
          </a:prstGeom>
          <a:noFill/>
          <a:ln w="9525">
            <a:solidFill>
              <a:schemeClr val="tx1"/>
            </a:solidFill>
            <a:round/>
            <a:headEnd/>
            <a:tailEnd/>
          </a:ln>
        </p:spPr>
        <p:txBody>
          <a:bodyPr/>
          <a:lstStyle/>
          <a:p>
            <a:endParaRPr lang="hu-HU"/>
          </a:p>
        </p:txBody>
      </p:sp>
      <p:sp>
        <p:nvSpPr>
          <p:cNvPr id="53255" name="Line 10"/>
          <p:cNvSpPr>
            <a:spLocks noChangeShapeType="1"/>
          </p:cNvSpPr>
          <p:nvPr/>
        </p:nvSpPr>
        <p:spPr bwMode="auto">
          <a:xfrm>
            <a:off x="3062288" y="2552700"/>
            <a:ext cx="796925" cy="298450"/>
          </a:xfrm>
          <a:prstGeom prst="line">
            <a:avLst/>
          </a:prstGeom>
          <a:noFill/>
          <a:ln w="9525">
            <a:solidFill>
              <a:schemeClr val="tx1"/>
            </a:solidFill>
            <a:round/>
            <a:headEnd/>
            <a:tailEnd/>
          </a:ln>
        </p:spPr>
        <p:txBody>
          <a:bodyPr/>
          <a:lstStyle/>
          <a:p>
            <a:endParaRPr lang="hu-HU"/>
          </a:p>
        </p:txBody>
      </p:sp>
      <p:grpSp>
        <p:nvGrpSpPr>
          <p:cNvPr id="53256" name="Group 11"/>
          <p:cNvGrpSpPr>
            <a:grpSpLocks/>
          </p:cNvGrpSpPr>
          <p:nvPr/>
        </p:nvGrpSpPr>
        <p:grpSpPr bwMode="auto">
          <a:xfrm>
            <a:off x="7458075" y="955675"/>
            <a:ext cx="922338" cy="4043363"/>
            <a:chOff x="5028" y="684"/>
            <a:chExt cx="581" cy="2547"/>
          </a:xfrm>
        </p:grpSpPr>
        <p:grpSp>
          <p:nvGrpSpPr>
            <p:cNvPr id="53258" name="Group 12"/>
            <p:cNvGrpSpPr>
              <a:grpSpLocks/>
            </p:cNvGrpSpPr>
            <p:nvPr/>
          </p:nvGrpSpPr>
          <p:grpSpPr bwMode="auto">
            <a:xfrm>
              <a:off x="5048" y="684"/>
              <a:ext cx="449" cy="588"/>
              <a:chOff x="4809" y="644"/>
              <a:chExt cx="599" cy="785"/>
            </a:xfrm>
          </p:grpSpPr>
          <p:sp>
            <p:nvSpPr>
              <p:cNvPr id="53267" name="Oval 13"/>
              <p:cNvSpPr>
                <a:spLocks noChangeArrowheads="1"/>
              </p:cNvSpPr>
              <p:nvPr/>
            </p:nvSpPr>
            <p:spPr bwMode="auto">
              <a:xfrm>
                <a:off x="4809" y="830"/>
                <a:ext cx="599" cy="599"/>
              </a:xfrm>
              <a:prstGeom prst="ellipse">
                <a:avLst/>
              </a:prstGeom>
              <a:noFill/>
              <a:ln w="38100">
                <a:solidFill>
                  <a:schemeClr val="tx2"/>
                </a:solidFill>
                <a:round/>
                <a:headEnd/>
                <a:tailEnd/>
              </a:ln>
            </p:spPr>
            <p:txBody>
              <a:bodyPr wrap="none" anchor="ctr"/>
              <a:lstStyle/>
              <a:p>
                <a:endParaRPr lang="hu-HU"/>
              </a:p>
            </p:txBody>
          </p:sp>
          <p:sp>
            <p:nvSpPr>
              <p:cNvPr id="53268" name="Oval 14"/>
              <p:cNvSpPr>
                <a:spLocks noChangeArrowheads="1"/>
              </p:cNvSpPr>
              <p:nvPr/>
            </p:nvSpPr>
            <p:spPr bwMode="auto">
              <a:xfrm>
                <a:off x="5011" y="644"/>
                <a:ext cx="179" cy="179"/>
              </a:xfrm>
              <a:prstGeom prst="ellipse">
                <a:avLst/>
              </a:prstGeom>
              <a:noFill/>
              <a:ln w="28575">
                <a:solidFill>
                  <a:srgbClr val="FF0000"/>
                </a:solidFill>
                <a:round/>
                <a:headEnd/>
                <a:tailEnd/>
              </a:ln>
            </p:spPr>
            <p:txBody>
              <a:bodyPr wrap="none" anchor="ctr"/>
              <a:lstStyle/>
              <a:p>
                <a:endParaRPr lang="hu-HU"/>
              </a:p>
            </p:txBody>
          </p:sp>
        </p:grpSp>
        <p:grpSp>
          <p:nvGrpSpPr>
            <p:cNvPr id="53259" name="Group 15"/>
            <p:cNvGrpSpPr>
              <a:grpSpLocks/>
            </p:cNvGrpSpPr>
            <p:nvPr/>
          </p:nvGrpSpPr>
          <p:grpSpPr bwMode="auto">
            <a:xfrm>
              <a:off x="5068" y="1617"/>
              <a:ext cx="389" cy="681"/>
              <a:chOff x="4877" y="1872"/>
              <a:chExt cx="568" cy="995"/>
            </a:xfrm>
          </p:grpSpPr>
          <p:sp>
            <p:nvSpPr>
              <p:cNvPr id="53265" name="Freeform 16"/>
              <p:cNvSpPr>
                <a:spLocks/>
              </p:cNvSpPr>
              <p:nvPr/>
            </p:nvSpPr>
            <p:spPr bwMode="auto">
              <a:xfrm>
                <a:off x="5119" y="1872"/>
                <a:ext cx="239" cy="350"/>
              </a:xfrm>
              <a:custGeom>
                <a:avLst/>
                <a:gdLst>
                  <a:gd name="T0" fmla="*/ 132 w 239"/>
                  <a:gd name="T1" fmla="*/ 260 h 350"/>
                  <a:gd name="T2" fmla="*/ 230 w 239"/>
                  <a:gd name="T3" fmla="*/ 155 h 350"/>
                  <a:gd name="T4" fmla="*/ 185 w 239"/>
                  <a:gd name="T5" fmla="*/ 43 h 350"/>
                  <a:gd name="T6" fmla="*/ 65 w 239"/>
                  <a:gd name="T7" fmla="*/ 6 h 350"/>
                  <a:gd name="T8" fmla="*/ 5 w 239"/>
                  <a:gd name="T9" fmla="*/ 80 h 350"/>
                  <a:gd name="T10" fmla="*/ 35 w 239"/>
                  <a:gd name="T11" fmla="*/ 208 h 350"/>
                  <a:gd name="T12" fmla="*/ 162 w 239"/>
                  <a:gd name="T13" fmla="*/ 350 h 350"/>
                  <a:gd name="T14" fmla="*/ 0 60000 65536"/>
                  <a:gd name="T15" fmla="*/ 0 60000 65536"/>
                  <a:gd name="T16" fmla="*/ 0 60000 65536"/>
                  <a:gd name="T17" fmla="*/ 0 60000 65536"/>
                  <a:gd name="T18" fmla="*/ 0 60000 65536"/>
                  <a:gd name="T19" fmla="*/ 0 60000 65536"/>
                  <a:gd name="T20" fmla="*/ 0 60000 65536"/>
                  <a:gd name="T21" fmla="*/ 0 w 239"/>
                  <a:gd name="T22" fmla="*/ 0 h 350"/>
                  <a:gd name="T23" fmla="*/ 239 w 239"/>
                  <a:gd name="T24" fmla="*/ 350 h 3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 h="350">
                    <a:moveTo>
                      <a:pt x="132" y="260"/>
                    </a:moveTo>
                    <a:cubicBezTo>
                      <a:pt x="176" y="225"/>
                      <a:pt x="221" y="191"/>
                      <a:pt x="230" y="155"/>
                    </a:cubicBezTo>
                    <a:cubicBezTo>
                      <a:pt x="239" y="119"/>
                      <a:pt x="213" y="68"/>
                      <a:pt x="185" y="43"/>
                    </a:cubicBezTo>
                    <a:cubicBezTo>
                      <a:pt x="157" y="18"/>
                      <a:pt x="95" y="0"/>
                      <a:pt x="65" y="6"/>
                    </a:cubicBezTo>
                    <a:cubicBezTo>
                      <a:pt x="35" y="12"/>
                      <a:pt x="10" y="46"/>
                      <a:pt x="5" y="80"/>
                    </a:cubicBezTo>
                    <a:cubicBezTo>
                      <a:pt x="0" y="114"/>
                      <a:pt x="9" y="163"/>
                      <a:pt x="35" y="208"/>
                    </a:cubicBezTo>
                    <a:cubicBezTo>
                      <a:pt x="61" y="253"/>
                      <a:pt x="111" y="301"/>
                      <a:pt x="162" y="350"/>
                    </a:cubicBezTo>
                  </a:path>
                </a:pathLst>
              </a:custGeom>
              <a:noFill/>
              <a:ln w="28575" cmpd="sng">
                <a:solidFill>
                  <a:srgbClr val="FF0000"/>
                </a:solidFill>
                <a:round/>
                <a:headEnd/>
                <a:tailEnd/>
              </a:ln>
            </p:spPr>
            <p:txBody>
              <a:bodyPr/>
              <a:lstStyle/>
              <a:p>
                <a:endParaRPr lang="hu-HU"/>
              </a:p>
            </p:txBody>
          </p:sp>
          <p:sp>
            <p:nvSpPr>
              <p:cNvPr id="53266" name="Freeform 17"/>
              <p:cNvSpPr>
                <a:spLocks/>
              </p:cNvSpPr>
              <p:nvPr/>
            </p:nvSpPr>
            <p:spPr bwMode="auto">
              <a:xfrm>
                <a:off x="4877" y="2124"/>
                <a:ext cx="568" cy="743"/>
              </a:xfrm>
              <a:custGeom>
                <a:avLst/>
                <a:gdLst>
                  <a:gd name="T0" fmla="*/ 397 w 568"/>
                  <a:gd name="T1" fmla="*/ 83 h 743"/>
                  <a:gd name="T2" fmla="*/ 546 w 568"/>
                  <a:gd name="T3" fmla="*/ 270 h 743"/>
                  <a:gd name="T4" fmla="*/ 531 w 568"/>
                  <a:gd name="T5" fmla="*/ 532 h 743"/>
                  <a:gd name="T6" fmla="*/ 382 w 568"/>
                  <a:gd name="T7" fmla="*/ 719 h 743"/>
                  <a:gd name="T8" fmla="*/ 165 w 568"/>
                  <a:gd name="T9" fmla="*/ 674 h 743"/>
                  <a:gd name="T10" fmla="*/ 15 w 568"/>
                  <a:gd name="T11" fmla="*/ 434 h 743"/>
                  <a:gd name="T12" fmla="*/ 75 w 568"/>
                  <a:gd name="T13" fmla="*/ 202 h 743"/>
                  <a:gd name="T14" fmla="*/ 367 w 568"/>
                  <a:gd name="T15" fmla="*/ 0 h 743"/>
                  <a:gd name="T16" fmla="*/ 0 60000 65536"/>
                  <a:gd name="T17" fmla="*/ 0 60000 65536"/>
                  <a:gd name="T18" fmla="*/ 0 60000 65536"/>
                  <a:gd name="T19" fmla="*/ 0 60000 65536"/>
                  <a:gd name="T20" fmla="*/ 0 60000 65536"/>
                  <a:gd name="T21" fmla="*/ 0 60000 65536"/>
                  <a:gd name="T22" fmla="*/ 0 60000 65536"/>
                  <a:gd name="T23" fmla="*/ 0 60000 65536"/>
                  <a:gd name="T24" fmla="*/ 0 w 568"/>
                  <a:gd name="T25" fmla="*/ 0 h 743"/>
                  <a:gd name="T26" fmla="*/ 568 w 568"/>
                  <a:gd name="T27" fmla="*/ 743 h 7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8" h="743">
                    <a:moveTo>
                      <a:pt x="397" y="83"/>
                    </a:moveTo>
                    <a:cubicBezTo>
                      <a:pt x="460" y="139"/>
                      <a:pt x="524" y="195"/>
                      <a:pt x="546" y="270"/>
                    </a:cubicBezTo>
                    <a:cubicBezTo>
                      <a:pt x="568" y="345"/>
                      <a:pt x="558" y="457"/>
                      <a:pt x="531" y="532"/>
                    </a:cubicBezTo>
                    <a:cubicBezTo>
                      <a:pt x="504" y="607"/>
                      <a:pt x="443" y="695"/>
                      <a:pt x="382" y="719"/>
                    </a:cubicBezTo>
                    <a:cubicBezTo>
                      <a:pt x="321" y="743"/>
                      <a:pt x="226" y="721"/>
                      <a:pt x="165" y="674"/>
                    </a:cubicBezTo>
                    <a:cubicBezTo>
                      <a:pt x="104" y="627"/>
                      <a:pt x="30" y="513"/>
                      <a:pt x="15" y="434"/>
                    </a:cubicBezTo>
                    <a:cubicBezTo>
                      <a:pt x="0" y="355"/>
                      <a:pt x="16" y="274"/>
                      <a:pt x="75" y="202"/>
                    </a:cubicBezTo>
                    <a:cubicBezTo>
                      <a:pt x="134" y="130"/>
                      <a:pt x="250" y="65"/>
                      <a:pt x="367" y="0"/>
                    </a:cubicBezTo>
                  </a:path>
                </a:pathLst>
              </a:custGeom>
              <a:noFill/>
              <a:ln w="38100" cmpd="sng">
                <a:solidFill>
                  <a:schemeClr val="tx1"/>
                </a:solidFill>
                <a:round/>
                <a:headEnd/>
                <a:tailEnd/>
              </a:ln>
            </p:spPr>
            <p:txBody>
              <a:bodyPr/>
              <a:lstStyle/>
              <a:p>
                <a:endParaRPr lang="hu-HU"/>
              </a:p>
            </p:txBody>
          </p:sp>
        </p:grpSp>
        <p:grpSp>
          <p:nvGrpSpPr>
            <p:cNvPr id="53260" name="Group 18"/>
            <p:cNvGrpSpPr>
              <a:grpSpLocks/>
            </p:cNvGrpSpPr>
            <p:nvPr/>
          </p:nvGrpSpPr>
          <p:grpSpPr bwMode="auto">
            <a:xfrm>
              <a:off x="5028" y="2669"/>
              <a:ext cx="581" cy="562"/>
              <a:chOff x="4788" y="2523"/>
              <a:chExt cx="709" cy="685"/>
            </a:xfrm>
          </p:grpSpPr>
          <p:sp>
            <p:nvSpPr>
              <p:cNvPr id="53263" name="Freeform 19"/>
              <p:cNvSpPr>
                <a:spLocks/>
              </p:cNvSpPr>
              <p:nvPr/>
            </p:nvSpPr>
            <p:spPr bwMode="auto">
              <a:xfrm>
                <a:off x="4937" y="2523"/>
                <a:ext cx="412" cy="88"/>
              </a:xfrm>
              <a:custGeom>
                <a:avLst/>
                <a:gdLst>
                  <a:gd name="T0" fmla="*/ 0 w 412"/>
                  <a:gd name="T1" fmla="*/ 58 h 88"/>
                  <a:gd name="T2" fmla="*/ 187 w 412"/>
                  <a:gd name="T3" fmla="*/ 5 h 88"/>
                  <a:gd name="T4" fmla="*/ 322 w 412"/>
                  <a:gd name="T5" fmla="*/ 28 h 88"/>
                  <a:gd name="T6" fmla="*/ 412 w 412"/>
                  <a:gd name="T7" fmla="*/ 88 h 88"/>
                  <a:gd name="T8" fmla="*/ 0 60000 65536"/>
                  <a:gd name="T9" fmla="*/ 0 60000 65536"/>
                  <a:gd name="T10" fmla="*/ 0 60000 65536"/>
                  <a:gd name="T11" fmla="*/ 0 60000 65536"/>
                  <a:gd name="T12" fmla="*/ 0 w 412"/>
                  <a:gd name="T13" fmla="*/ 0 h 88"/>
                  <a:gd name="T14" fmla="*/ 412 w 412"/>
                  <a:gd name="T15" fmla="*/ 88 h 88"/>
                </a:gdLst>
                <a:ahLst/>
                <a:cxnLst>
                  <a:cxn ang="T8">
                    <a:pos x="T0" y="T1"/>
                  </a:cxn>
                  <a:cxn ang="T9">
                    <a:pos x="T2" y="T3"/>
                  </a:cxn>
                  <a:cxn ang="T10">
                    <a:pos x="T4" y="T5"/>
                  </a:cxn>
                  <a:cxn ang="T11">
                    <a:pos x="T6" y="T7"/>
                  </a:cxn>
                </a:cxnLst>
                <a:rect l="T12" t="T13" r="T14" b="T15"/>
                <a:pathLst>
                  <a:path w="412" h="88">
                    <a:moveTo>
                      <a:pt x="0" y="58"/>
                    </a:moveTo>
                    <a:cubicBezTo>
                      <a:pt x="66" y="34"/>
                      <a:pt x="133" y="10"/>
                      <a:pt x="187" y="5"/>
                    </a:cubicBezTo>
                    <a:cubicBezTo>
                      <a:pt x="241" y="0"/>
                      <a:pt x="285" y="14"/>
                      <a:pt x="322" y="28"/>
                    </a:cubicBezTo>
                    <a:cubicBezTo>
                      <a:pt x="359" y="42"/>
                      <a:pt x="385" y="65"/>
                      <a:pt x="412" y="88"/>
                    </a:cubicBezTo>
                  </a:path>
                </a:pathLst>
              </a:custGeom>
              <a:noFill/>
              <a:ln w="28575" cmpd="sng">
                <a:solidFill>
                  <a:srgbClr val="FF0000"/>
                </a:solidFill>
                <a:round/>
                <a:headEnd/>
                <a:tailEnd/>
              </a:ln>
            </p:spPr>
            <p:txBody>
              <a:bodyPr/>
              <a:lstStyle/>
              <a:p>
                <a:endParaRPr lang="hu-HU"/>
              </a:p>
            </p:txBody>
          </p:sp>
          <p:sp>
            <p:nvSpPr>
              <p:cNvPr id="53264" name="Freeform 20"/>
              <p:cNvSpPr>
                <a:spLocks/>
              </p:cNvSpPr>
              <p:nvPr/>
            </p:nvSpPr>
            <p:spPr bwMode="auto">
              <a:xfrm>
                <a:off x="4788" y="2581"/>
                <a:ext cx="709" cy="627"/>
              </a:xfrm>
              <a:custGeom>
                <a:avLst/>
                <a:gdLst>
                  <a:gd name="T0" fmla="*/ 149 w 709"/>
                  <a:gd name="T1" fmla="*/ 0 h 627"/>
                  <a:gd name="T2" fmla="*/ 29 w 709"/>
                  <a:gd name="T3" fmla="*/ 112 h 627"/>
                  <a:gd name="T4" fmla="*/ 14 w 709"/>
                  <a:gd name="T5" fmla="*/ 292 h 627"/>
                  <a:gd name="T6" fmla="*/ 112 w 709"/>
                  <a:gd name="T7" fmla="*/ 493 h 627"/>
                  <a:gd name="T8" fmla="*/ 344 w 709"/>
                  <a:gd name="T9" fmla="*/ 621 h 627"/>
                  <a:gd name="T10" fmla="*/ 598 w 709"/>
                  <a:gd name="T11" fmla="*/ 531 h 627"/>
                  <a:gd name="T12" fmla="*/ 703 w 709"/>
                  <a:gd name="T13" fmla="*/ 284 h 627"/>
                  <a:gd name="T14" fmla="*/ 561 w 709"/>
                  <a:gd name="T15" fmla="*/ 22 h 627"/>
                  <a:gd name="T16" fmla="*/ 0 60000 65536"/>
                  <a:gd name="T17" fmla="*/ 0 60000 65536"/>
                  <a:gd name="T18" fmla="*/ 0 60000 65536"/>
                  <a:gd name="T19" fmla="*/ 0 60000 65536"/>
                  <a:gd name="T20" fmla="*/ 0 60000 65536"/>
                  <a:gd name="T21" fmla="*/ 0 60000 65536"/>
                  <a:gd name="T22" fmla="*/ 0 60000 65536"/>
                  <a:gd name="T23" fmla="*/ 0 60000 65536"/>
                  <a:gd name="T24" fmla="*/ 0 w 709"/>
                  <a:gd name="T25" fmla="*/ 0 h 627"/>
                  <a:gd name="T26" fmla="*/ 709 w 709"/>
                  <a:gd name="T27" fmla="*/ 627 h 6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9" h="627">
                    <a:moveTo>
                      <a:pt x="149" y="0"/>
                    </a:moveTo>
                    <a:cubicBezTo>
                      <a:pt x="100" y="31"/>
                      <a:pt x="51" y="63"/>
                      <a:pt x="29" y="112"/>
                    </a:cubicBezTo>
                    <a:cubicBezTo>
                      <a:pt x="7" y="161"/>
                      <a:pt x="0" y="229"/>
                      <a:pt x="14" y="292"/>
                    </a:cubicBezTo>
                    <a:cubicBezTo>
                      <a:pt x="28" y="355"/>
                      <a:pt x="57" y="438"/>
                      <a:pt x="112" y="493"/>
                    </a:cubicBezTo>
                    <a:cubicBezTo>
                      <a:pt x="167" y="548"/>
                      <a:pt x="263" y="615"/>
                      <a:pt x="344" y="621"/>
                    </a:cubicBezTo>
                    <a:cubicBezTo>
                      <a:pt x="425" y="627"/>
                      <a:pt x="538" y="587"/>
                      <a:pt x="598" y="531"/>
                    </a:cubicBezTo>
                    <a:cubicBezTo>
                      <a:pt x="658" y="475"/>
                      <a:pt x="709" y="369"/>
                      <a:pt x="703" y="284"/>
                    </a:cubicBezTo>
                    <a:cubicBezTo>
                      <a:pt x="697" y="199"/>
                      <a:pt x="629" y="110"/>
                      <a:pt x="561" y="22"/>
                    </a:cubicBezTo>
                  </a:path>
                </a:pathLst>
              </a:custGeom>
              <a:noFill/>
              <a:ln w="38100" cmpd="sng">
                <a:solidFill>
                  <a:schemeClr val="tx1"/>
                </a:solidFill>
                <a:round/>
                <a:headEnd/>
                <a:tailEnd/>
              </a:ln>
            </p:spPr>
            <p:txBody>
              <a:bodyPr/>
              <a:lstStyle/>
              <a:p>
                <a:endParaRPr lang="hu-HU"/>
              </a:p>
            </p:txBody>
          </p:sp>
        </p:grpSp>
        <p:sp>
          <p:nvSpPr>
            <p:cNvPr id="53261" name="Line 21"/>
            <p:cNvSpPr>
              <a:spLocks noChangeShapeType="1"/>
            </p:cNvSpPr>
            <p:nvPr/>
          </p:nvSpPr>
          <p:spPr bwMode="auto">
            <a:xfrm>
              <a:off x="5281" y="1332"/>
              <a:ext cx="0" cy="179"/>
            </a:xfrm>
            <a:prstGeom prst="line">
              <a:avLst/>
            </a:prstGeom>
            <a:noFill/>
            <a:ln w="9525">
              <a:solidFill>
                <a:schemeClr val="tx1"/>
              </a:solidFill>
              <a:round/>
              <a:headEnd/>
              <a:tailEnd type="triangle" w="med" len="med"/>
            </a:ln>
          </p:spPr>
          <p:txBody>
            <a:bodyPr/>
            <a:lstStyle/>
            <a:p>
              <a:endParaRPr lang="hu-HU"/>
            </a:p>
          </p:txBody>
        </p:sp>
        <p:sp>
          <p:nvSpPr>
            <p:cNvPr id="53262" name="Line 22"/>
            <p:cNvSpPr>
              <a:spLocks noChangeShapeType="1"/>
            </p:cNvSpPr>
            <p:nvPr/>
          </p:nvSpPr>
          <p:spPr bwMode="auto">
            <a:xfrm>
              <a:off x="5281" y="2356"/>
              <a:ext cx="0" cy="225"/>
            </a:xfrm>
            <a:prstGeom prst="line">
              <a:avLst/>
            </a:prstGeom>
            <a:noFill/>
            <a:ln w="9525">
              <a:solidFill>
                <a:schemeClr val="tx1"/>
              </a:solidFill>
              <a:round/>
              <a:headEnd/>
              <a:tailEnd type="triangle" w="med" len="med"/>
            </a:ln>
          </p:spPr>
          <p:txBody>
            <a:bodyPr/>
            <a:lstStyle/>
            <a:p>
              <a:endParaRPr lang="hu-HU"/>
            </a:p>
          </p:txBody>
        </p:sp>
      </p:grpSp>
      <p:sp>
        <p:nvSpPr>
          <p:cNvPr id="53257" name="Text Box 23"/>
          <p:cNvSpPr txBox="1">
            <a:spLocks noChangeArrowheads="1"/>
          </p:cNvSpPr>
          <p:nvPr/>
        </p:nvSpPr>
        <p:spPr bwMode="auto">
          <a:xfrm>
            <a:off x="5722938" y="781050"/>
            <a:ext cx="1944687" cy="1495425"/>
          </a:xfrm>
          <a:prstGeom prst="rect">
            <a:avLst/>
          </a:prstGeom>
          <a:noFill/>
          <a:ln w="9525">
            <a:noFill/>
            <a:miter lim="800000"/>
            <a:headEnd/>
            <a:tailEnd/>
          </a:ln>
        </p:spPr>
        <p:txBody>
          <a:bodyPr>
            <a:spAutoFit/>
          </a:bodyPr>
          <a:lstStyle/>
          <a:p>
            <a:r>
              <a:rPr lang="hu-HU" sz="1600">
                <a:latin typeface="Comic Sans MS" pitchFamily="66" charset="0"/>
              </a:rPr>
              <a:t>„Campbell” rekombináció két cirkuláris DNS-molekula között </a:t>
            </a:r>
            <a:r>
              <a:rPr lang="hu-HU" sz="1400">
                <a:latin typeface="Comic Sans MS" pitchFamily="66" charset="0"/>
              </a:rPr>
              <a:t>(Allan Campbell 1962)</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180975"/>
            <a:ext cx="7772400" cy="1143000"/>
          </a:xfrm>
        </p:spPr>
        <p:txBody>
          <a:bodyPr/>
          <a:lstStyle/>
          <a:p>
            <a:pPr eaLnBrk="1" hangingPunct="1"/>
            <a:r>
              <a:rPr lang="hu-HU" sz="2000" b="1">
                <a:solidFill>
                  <a:srgbClr val="800000"/>
                </a:solidFill>
                <a:latin typeface="Comic Sans MS" pitchFamily="66" charset="0"/>
              </a:rPr>
              <a:t>A </a:t>
            </a:r>
            <a:r>
              <a:rPr lang="hu-HU" sz="2000" b="1">
                <a:solidFill>
                  <a:srgbClr val="800000"/>
                </a:solidFill>
                <a:latin typeface="Symbol" pitchFamily="18" charset="2"/>
              </a:rPr>
              <a:t>l</a:t>
            </a:r>
            <a:r>
              <a:rPr lang="hu-HU" sz="2000" b="1">
                <a:solidFill>
                  <a:srgbClr val="800000"/>
                </a:solidFill>
                <a:latin typeface="Comic Sans MS" pitchFamily="66" charset="0"/>
              </a:rPr>
              <a:t> genom pontos és pontatlan kivágódása a lizogén gazda kromoszómájából</a:t>
            </a:r>
          </a:p>
        </p:txBody>
      </p:sp>
      <p:sp>
        <p:nvSpPr>
          <p:cNvPr id="55299" name="Rectangle 3"/>
          <p:cNvSpPr>
            <a:spLocks noGrp="1" noChangeArrowheads="1"/>
          </p:cNvSpPr>
          <p:nvPr>
            <p:ph idx="1"/>
          </p:nvPr>
        </p:nvSpPr>
        <p:spPr>
          <a:xfrm>
            <a:off x="609600" y="3644900"/>
            <a:ext cx="7924800" cy="2173288"/>
          </a:xfrm>
        </p:spPr>
        <p:txBody>
          <a:bodyPr/>
          <a:lstStyle/>
          <a:p>
            <a:pPr eaLnBrk="1" hangingPunct="1">
              <a:buFontTx/>
              <a:buNone/>
            </a:pPr>
            <a:r>
              <a:rPr lang="hu-HU" sz="1800">
                <a:latin typeface="Comic Sans MS" pitchFamily="66" charset="0"/>
              </a:rPr>
              <a:t>Indukció (pl. UV fény) hatására az integrálódott fág genom kis gyakorisággal a beépülési helytől jobbra vagy balra elhelyezkedő gént is magával viheti a fág fejbe csomagolva</a:t>
            </a:r>
          </a:p>
          <a:p>
            <a:pPr eaLnBrk="1" hangingPunct="1">
              <a:buFontTx/>
              <a:buNone/>
            </a:pPr>
            <a:endParaRPr lang="hu-HU" sz="1800">
              <a:latin typeface="Comic Sans MS" pitchFamily="66" charset="0"/>
            </a:endParaRPr>
          </a:p>
          <a:p>
            <a:pPr eaLnBrk="1" hangingPunct="1">
              <a:buFontTx/>
              <a:buNone/>
            </a:pPr>
            <a:r>
              <a:rPr lang="hu-HU" sz="1800">
                <a:latin typeface="Comic Sans MS" pitchFamily="66" charset="0"/>
              </a:rPr>
              <a:t>Mivel a fágfejbe csak meghatározott méretű DNS darab fér el, ezért a </a:t>
            </a:r>
            <a:r>
              <a:rPr lang="hu-HU" sz="1800">
                <a:latin typeface="Symbol" pitchFamily="18" charset="2"/>
              </a:rPr>
              <a:t>l</a:t>
            </a:r>
            <a:r>
              <a:rPr lang="hu-HU" sz="1800">
                <a:latin typeface="Comic Sans MS" pitchFamily="66" charset="0"/>
              </a:rPr>
              <a:t> DNS ellenkező vége annyival rövidül mint a magával vitt darab:</a:t>
            </a:r>
          </a:p>
          <a:p>
            <a:pPr eaLnBrk="1" hangingPunct="1">
              <a:buFontTx/>
              <a:buNone/>
            </a:pPr>
            <a:r>
              <a:rPr lang="hu-HU" sz="1800">
                <a:latin typeface="Comic Sans MS" pitchFamily="66" charset="0"/>
              </a:rPr>
              <a:t>- így a fág </a:t>
            </a:r>
            <a:r>
              <a:rPr lang="hu-HU" sz="1800" u="sng">
                <a:latin typeface="Comic Sans MS" pitchFamily="66" charset="0"/>
              </a:rPr>
              <a:t>elveszti az újra integrálódáshoz</a:t>
            </a:r>
            <a:r>
              <a:rPr lang="hu-HU" sz="1800">
                <a:latin typeface="Comic Sans MS" pitchFamily="66" charset="0"/>
              </a:rPr>
              <a:t> szükséges végi szakaszainak egyikét (attP L vagy R)</a:t>
            </a:r>
          </a:p>
          <a:p>
            <a:pPr eaLnBrk="1" hangingPunct="1">
              <a:buFontTx/>
              <a:buNone/>
            </a:pPr>
            <a:r>
              <a:rPr lang="hu-HU" sz="1800">
                <a:latin typeface="Comic Sans MS" pitchFamily="66" charset="0"/>
              </a:rPr>
              <a:t>- Az ilyen fág </a:t>
            </a:r>
            <a:r>
              <a:rPr lang="hu-HU" sz="1800" u="sng">
                <a:latin typeface="Comic Sans MS" pitchFamily="66" charset="0"/>
              </a:rPr>
              <a:t>defektív (</a:t>
            </a:r>
            <a:r>
              <a:rPr lang="hu-HU" sz="1800" u="sng">
                <a:latin typeface="Symbol" pitchFamily="18" charset="2"/>
              </a:rPr>
              <a:t>l</a:t>
            </a:r>
            <a:r>
              <a:rPr lang="hu-HU" sz="1800" u="sng">
                <a:latin typeface="Comic Sans MS" pitchFamily="66" charset="0"/>
              </a:rPr>
              <a:t>dgal):</a:t>
            </a:r>
            <a:r>
              <a:rPr lang="hu-HU" sz="1800">
                <a:latin typeface="Comic Sans MS" pitchFamily="66" charset="0"/>
              </a:rPr>
              <a:t> fertőzni tud, de lizogenizálni nem</a:t>
            </a:r>
          </a:p>
        </p:txBody>
      </p:sp>
      <p:pic>
        <p:nvPicPr>
          <p:cNvPr id="55300" name="Picture 4" descr="F07-31magy"/>
          <p:cNvPicPr>
            <a:picLocks noChangeAspect="1" noChangeArrowheads="1"/>
          </p:cNvPicPr>
          <p:nvPr/>
        </p:nvPicPr>
        <p:blipFill>
          <a:blip r:embed="rId2" cstate="print"/>
          <a:srcRect/>
          <a:stretch>
            <a:fillRect/>
          </a:stretch>
        </p:blipFill>
        <p:spPr bwMode="auto">
          <a:xfrm>
            <a:off x="134938" y="1628775"/>
            <a:ext cx="8953500" cy="1687513"/>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31c"/>
          <p:cNvPicPr>
            <a:picLocks noChangeAspect="1" noChangeArrowheads="1"/>
          </p:cNvPicPr>
          <p:nvPr/>
        </p:nvPicPr>
        <p:blipFill>
          <a:blip r:embed="rId2" cstate="print"/>
          <a:srcRect/>
          <a:stretch>
            <a:fillRect/>
          </a:stretch>
        </p:blipFill>
        <p:spPr bwMode="auto">
          <a:xfrm>
            <a:off x="406400" y="1579563"/>
            <a:ext cx="8475663" cy="1728787"/>
          </a:xfrm>
          <a:prstGeom prst="rect">
            <a:avLst/>
          </a:prstGeom>
          <a:noFill/>
          <a:ln w="9525">
            <a:noFill/>
            <a:miter lim="800000"/>
            <a:headEnd/>
            <a:tailEnd/>
          </a:ln>
        </p:spPr>
      </p:pic>
      <p:sp>
        <p:nvSpPr>
          <p:cNvPr id="56323" name="Rectangle 3"/>
          <p:cNvSpPr>
            <a:spLocks noChangeArrowheads="1"/>
          </p:cNvSpPr>
          <p:nvPr/>
        </p:nvSpPr>
        <p:spPr bwMode="auto">
          <a:xfrm>
            <a:off x="1052513" y="241300"/>
            <a:ext cx="6892925" cy="703263"/>
          </a:xfrm>
          <a:prstGeom prst="rect">
            <a:avLst/>
          </a:prstGeom>
          <a:noFill/>
          <a:ln w="9525">
            <a:noFill/>
            <a:miter lim="800000"/>
            <a:headEnd/>
            <a:tailEnd/>
          </a:ln>
        </p:spPr>
        <p:txBody>
          <a:bodyPr anchor="ctr"/>
          <a:lstStyle/>
          <a:p>
            <a:pPr algn="ctr"/>
            <a:r>
              <a:rPr lang="hu-HU" sz="2400" b="1">
                <a:solidFill>
                  <a:srgbClr val="800000"/>
                </a:solidFill>
                <a:latin typeface="Comic Sans MS" pitchFamily="66" charset="0"/>
              </a:rPr>
              <a:t>A speciális transzdukció mechanizmusa </a:t>
            </a:r>
            <a:br>
              <a:rPr lang="hu-HU" sz="2400" b="1">
                <a:solidFill>
                  <a:srgbClr val="800000"/>
                </a:solidFill>
                <a:latin typeface="Comic Sans MS" pitchFamily="66" charset="0"/>
              </a:rPr>
            </a:br>
            <a:r>
              <a:rPr lang="hu-HU" sz="2400" b="1">
                <a:solidFill>
                  <a:srgbClr val="800000"/>
                </a:solidFill>
                <a:latin typeface="Comic Sans MS" pitchFamily="66" charset="0"/>
              </a:rPr>
              <a:t>rekombináció révén igen ritka </a:t>
            </a:r>
          </a:p>
        </p:txBody>
      </p:sp>
      <p:sp>
        <p:nvSpPr>
          <p:cNvPr id="56324" name="Text Box 4"/>
          <p:cNvSpPr txBox="1">
            <a:spLocks noChangeArrowheads="1"/>
          </p:cNvSpPr>
          <p:nvPr/>
        </p:nvSpPr>
        <p:spPr bwMode="auto">
          <a:xfrm>
            <a:off x="611188" y="4343400"/>
            <a:ext cx="8021637" cy="1616075"/>
          </a:xfrm>
          <a:prstGeom prst="rect">
            <a:avLst/>
          </a:prstGeom>
          <a:noFill/>
          <a:ln w="9525">
            <a:noFill/>
            <a:miter lim="800000"/>
            <a:headEnd/>
            <a:tailEnd/>
          </a:ln>
        </p:spPr>
        <p:txBody>
          <a:bodyPr>
            <a:spAutoFit/>
          </a:bodyPr>
          <a:lstStyle/>
          <a:p>
            <a:r>
              <a:rPr lang="hu-HU" sz="2000">
                <a:latin typeface="Comic Sans MS" pitchFamily="66" charset="0"/>
              </a:rPr>
              <a:t>A </a:t>
            </a:r>
            <a:r>
              <a:rPr lang="hu-HU" sz="2000" i="1">
                <a:latin typeface="Symbol" pitchFamily="18" charset="2"/>
              </a:rPr>
              <a:t>l</a:t>
            </a:r>
            <a:r>
              <a:rPr lang="hu-HU" sz="2000" i="1">
                <a:latin typeface="Comic Sans MS" pitchFamily="66" charset="0"/>
              </a:rPr>
              <a:t>dgal </a:t>
            </a:r>
            <a:r>
              <a:rPr lang="hu-HU" sz="2000">
                <a:latin typeface="Comic Sans MS" pitchFamily="66" charset="0"/>
              </a:rPr>
              <a:t>fág fertőzése során kis gyakorisággal a fágon lévő bakteriális gén szakasz </a:t>
            </a:r>
            <a:r>
              <a:rPr lang="hu-HU" sz="2000" u="sng">
                <a:latin typeface="Comic Sans MS" pitchFamily="66" charset="0"/>
              </a:rPr>
              <a:t>kettős crossoverrel</a:t>
            </a:r>
            <a:r>
              <a:rPr lang="hu-HU" sz="2000">
                <a:latin typeface="Comic Sans MS" pitchFamily="66" charset="0"/>
              </a:rPr>
              <a:t> berekombinálódhat a vele homológ kromoszómális lókuszba</a:t>
            </a:r>
          </a:p>
          <a:p>
            <a:endParaRPr lang="hu-HU" sz="2000">
              <a:latin typeface="Comic Sans MS" pitchFamily="66" charset="0"/>
            </a:endParaRPr>
          </a:p>
          <a:p>
            <a:r>
              <a:rPr lang="hu-HU" sz="2000">
                <a:latin typeface="Comic Sans MS" pitchFamily="66" charset="0"/>
              </a:rPr>
              <a:t>Ekkor fág integráció nem történik</a:t>
            </a:r>
            <a:r>
              <a:rPr lang="hu-HU" sz="2000" i="1">
                <a:latin typeface="Comic Sans MS" pitchFamily="66" charset="0"/>
              </a:rPr>
              <a:t> </a:t>
            </a:r>
            <a:endParaRPr lang="en-GB" sz="2000" i="1">
              <a:latin typeface="Comic Sans MS" pitchFamily="66"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446088" y="403225"/>
            <a:ext cx="8153400" cy="457200"/>
          </a:xfrm>
          <a:prstGeom prst="rect">
            <a:avLst/>
          </a:prstGeom>
          <a:noFill/>
          <a:ln w="9525">
            <a:noFill/>
            <a:miter lim="800000"/>
            <a:headEnd/>
            <a:tailEnd/>
          </a:ln>
        </p:spPr>
        <p:txBody>
          <a:bodyPr>
            <a:spAutoFit/>
          </a:bodyPr>
          <a:lstStyle/>
          <a:p>
            <a:pPr>
              <a:spcBef>
                <a:spcPct val="50000"/>
              </a:spcBef>
            </a:pPr>
            <a:r>
              <a:rPr lang="hu-HU" sz="2400"/>
              <a:t>A specializált transzdukció</a:t>
            </a:r>
          </a:p>
        </p:txBody>
      </p:sp>
      <p:sp>
        <p:nvSpPr>
          <p:cNvPr id="58371" name="Text Box 3"/>
          <p:cNvSpPr txBox="1">
            <a:spLocks noChangeArrowheads="1"/>
          </p:cNvSpPr>
          <p:nvPr/>
        </p:nvSpPr>
        <p:spPr bwMode="auto">
          <a:xfrm>
            <a:off x="555625" y="1814513"/>
            <a:ext cx="8305800" cy="2835275"/>
          </a:xfrm>
          <a:prstGeom prst="rect">
            <a:avLst/>
          </a:prstGeom>
          <a:noFill/>
          <a:ln w="9525">
            <a:noFill/>
            <a:miter lim="800000"/>
            <a:headEnd/>
            <a:tailEnd/>
          </a:ln>
        </p:spPr>
        <p:txBody>
          <a:bodyPr>
            <a:spAutoFit/>
          </a:bodyPr>
          <a:lstStyle/>
          <a:p>
            <a:pPr>
              <a:spcBef>
                <a:spcPct val="50000"/>
              </a:spcBef>
            </a:pPr>
            <a:r>
              <a:rPr lang="hu-HU"/>
              <a:t>A specializált transzdukciónak azt a transzdukciós folyamatot nevezzük, amikor a gazdából csak néhány meghatározott lókusz juttatható át a másik baktériumba.</a:t>
            </a:r>
          </a:p>
          <a:p>
            <a:pPr>
              <a:spcBef>
                <a:spcPct val="50000"/>
              </a:spcBef>
            </a:pPr>
            <a:endParaRPr lang="hu-HU"/>
          </a:p>
          <a:p>
            <a:pPr>
              <a:spcBef>
                <a:spcPct val="50000"/>
              </a:spcBef>
            </a:pPr>
            <a:r>
              <a:rPr lang="hu-HU"/>
              <a:t>A </a:t>
            </a:r>
            <a:r>
              <a:rPr lang="hu-HU">
                <a:latin typeface="Symbol" pitchFamily="18" charset="2"/>
              </a:rPr>
              <a:t>l</a:t>
            </a:r>
            <a:r>
              <a:rPr lang="hu-HU"/>
              <a:t> fág specializált transzdukciója során például csak az </a:t>
            </a:r>
            <a:r>
              <a:rPr lang="hu-HU" i="1"/>
              <a:t>att</a:t>
            </a:r>
            <a:r>
              <a:rPr lang="hu-HU"/>
              <a:t> régió melletti </a:t>
            </a:r>
            <a:r>
              <a:rPr lang="hu-HU" i="1"/>
              <a:t>bio</a:t>
            </a:r>
            <a:r>
              <a:rPr lang="hu-HU"/>
              <a:t> vagy </a:t>
            </a:r>
            <a:r>
              <a:rPr lang="hu-HU" i="1"/>
              <a:t>gal</a:t>
            </a:r>
            <a:r>
              <a:rPr lang="hu-HU"/>
              <a:t> lókuszok transzdukálódhatnak. A magyarázata a beépült </a:t>
            </a:r>
            <a:r>
              <a:rPr lang="hu-HU">
                <a:latin typeface="Symbol" pitchFamily="18" charset="2"/>
              </a:rPr>
              <a:t>l</a:t>
            </a:r>
            <a:r>
              <a:rPr lang="hu-HU"/>
              <a:t> fág pontatlan kivágódása, melynek során a szomszédos baktérium gének bekerülhetnek a fágfejbe. </a:t>
            </a:r>
          </a:p>
        </p:txBody>
      </p:sp>
      <p:sp>
        <p:nvSpPr>
          <p:cNvPr id="58372" name="Rectangle 4"/>
          <p:cNvSpPr>
            <a:spLocks noChangeArrowheads="1"/>
          </p:cNvSpPr>
          <p:nvPr/>
        </p:nvSpPr>
        <p:spPr bwMode="auto">
          <a:xfrm>
            <a:off x="490538" y="1828800"/>
            <a:ext cx="7896225" cy="1116013"/>
          </a:xfrm>
          <a:prstGeom prst="rect">
            <a:avLst/>
          </a:prstGeom>
          <a:noFill/>
          <a:ln w="9525">
            <a:solidFill>
              <a:srgbClr val="FF0000"/>
            </a:solidFill>
            <a:miter lim="800000"/>
            <a:headEnd/>
            <a:tailEnd/>
          </a:ln>
        </p:spPr>
        <p:txBody>
          <a:bodyPr wrap="none" anchor="ctr"/>
          <a:lstStyle/>
          <a:p>
            <a:endParaRPr lang="hu-HU"/>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189488" y="908050"/>
            <a:ext cx="8715848" cy="2677656"/>
          </a:xfrm>
          <a:prstGeom prst="rect">
            <a:avLst/>
          </a:prstGeom>
          <a:noFill/>
          <a:ln w="9525">
            <a:noFill/>
            <a:miter lim="800000"/>
            <a:headEnd/>
            <a:tailEnd/>
          </a:ln>
        </p:spPr>
        <p:txBody>
          <a:bodyPr wrap="none">
            <a:spAutoFit/>
          </a:bodyPr>
          <a:lstStyle/>
          <a:p>
            <a:pPr algn="ctr"/>
            <a:r>
              <a:rPr lang="hu-HU" sz="6000" b="1" dirty="0">
                <a:latin typeface="Comic Sans MS" pitchFamily="66" charset="0"/>
              </a:rPr>
              <a:t>A </a:t>
            </a:r>
            <a:r>
              <a:rPr lang="hu-HU" sz="6000" b="1" dirty="0" err="1">
                <a:latin typeface="Comic Sans MS" pitchFamily="66" charset="0"/>
              </a:rPr>
              <a:t>fágok</a:t>
            </a:r>
            <a:r>
              <a:rPr lang="hu-HU" sz="6000" b="1" dirty="0">
                <a:latin typeface="Comic Sans MS" pitchFamily="66" charset="0"/>
              </a:rPr>
              <a:t> életciklusának</a:t>
            </a:r>
          </a:p>
          <a:p>
            <a:pPr algn="ctr"/>
            <a:r>
              <a:rPr lang="hu-HU" sz="6000" b="1" dirty="0">
                <a:latin typeface="Comic Sans MS" pitchFamily="66" charset="0"/>
              </a:rPr>
              <a:t> szabályozása</a:t>
            </a:r>
          </a:p>
          <a:p>
            <a:pPr algn="ctr"/>
            <a:r>
              <a:rPr lang="hu-HU" sz="4800" b="1" dirty="0">
                <a:latin typeface="Comic Sans MS" pitchFamily="66" charset="0"/>
              </a:rPr>
              <a:t>(</a:t>
            </a:r>
            <a:r>
              <a:rPr lang="hu-HU" sz="4800" b="1" dirty="0" err="1">
                <a:latin typeface="Comic Sans MS" pitchFamily="66" charset="0"/>
              </a:rPr>
              <a:t>Lítikus</a:t>
            </a:r>
            <a:r>
              <a:rPr lang="hu-HU" sz="4800" b="1" dirty="0">
                <a:latin typeface="Comic Sans MS" pitchFamily="66" charset="0"/>
              </a:rPr>
              <a:t> </a:t>
            </a:r>
            <a:r>
              <a:rPr lang="hu-HU" sz="4800" b="1" dirty="0" err="1">
                <a:latin typeface="Comic Sans MS" pitchFamily="66" charset="0"/>
              </a:rPr>
              <a:t>vs</a:t>
            </a:r>
            <a:r>
              <a:rPr lang="hu-HU" sz="4800" b="1" dirty="0">
                <a:latin typeface="Comic Sans MS" pitchFamily="66" charset="0"/>
              </a:rPr>
              <a:t> </a:t>
            </a:r>
            <a:r>
              <a:rPr lang="hu-HU" sz="4800" b="1" dirty="0" err="1">
                <a:latin typeface="Comic Sans MS" pitchFamily="66" charset="0"/>
              </a:rPr>
              <a:t>lizogén</a:t>
            </a:r>
            <a:r>
              <a:rPr lang="hu-HU" sz="4800" b="1" dirty="0">
                <a:latin typeface="Comic Sans MS" pitchFamily="66" charset="0"/>
              </a:rPr>
              <a:t> életciklus)</a:t>
            </a:r>
          </a:p>
        </p:txBody>
      </p:sp>
    </p:spTree>
    <p:extLst>
      <p:ext uri="{BB962C8B-B14F-4D97-AF65-F5344CB8AC3E}">
        <p14:creationId xmlns:p14="http://schemas.microsoft.com/office/powerpoint/2010/main" val="2060116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4870427" y="1628800"/>
            <a:ext cx="4287704" cy="5229200"/>
          </a:xfrm>
          <a:prstGeom prst="rect">
            <a:avLst/>
          </a:prstGeom>
        </p:spPr>
      </p:pic>
      <p:pic>
        <p:nvPicPr>
          <p:cNvPr id="3" name="Kép 2"/>
          <p:cNvPicPr>
            <a:picLocks noChangeAspect="1"/>
          </p:cNvPicPr>
          <p:nvPr/>
        </p:nvPicPr>
        <p:blipFill>
          <a:blip r:embed="rId3"/>
          <a:stretch>
            <a:fillRect/>
          </a:stretch>
        </p:blipFill>
        <p:spPr>
          <a:xfrm>
            <a:off x="755576" y="4543265"/>
            <a:ext cx="3286125" cy="2228850"/>
          </a:xfrm>
          <a:prstGeom prst="rect">
            <a:avLst/>
          </a:prstGeom>
        </p:spPr>
      </p:pic>
      <p:pic>
        <p:nvPicPr>
          <p:cNvPr id="4" name="Kép 3"/>
          <p:cNvPicPr>
            <a:picLocks noChangeAspect="1"/>
          </p:cNvPicPr>
          <p:nvPr/>
        </p:nvPicPr>
        <p:blipFill>
          <a:blip r:embed="rId4"/>
          <a:stretch>
            <a:fillRect/>
          </a:stretch>
        </p:blipFill>
        <p:spPr>
          <a:xfrm>
            <a:off x="240192" y="1580119"/>
            <a:ext cx="4630235" cy="2952328"/>
          </a:xfrm>
          <a:prstGeom prst="rect">
            <a:avLst/>
          </a:prstGeom>
        </p:spPr>
      </p:pic>
      <p:sp>
        <p:nvSpPr>
          <p:cNvPr id="5" name="Cím 4"/>
          <p:cNvSpPr>
            <a:spLocks noGrp="1"/>
          </p:cNvSpPr>
          <p:nvPr>
            <p:ph type="title"/>
          </p:nvPr>
        </p:nvSpPr>
        <p:spPr/>
        <p:txBody>
          <a:bodyPr/>
          <a:lstStyle/>
          <a:p>
            <a:r>
              <a:rPr lang="hu-HU" dirty="0" err="1"/>
              <a:t>Fág</a:t>
            </a:r>
            <a:r>
              <a:rPr lang="hu-HU" dirty="0"/>
              <a:t> terápia</a:t>
            </a:r>
          </a:p>
        </p:txBody>
      </p:sp>
    </p:spTree>
    <p:extLst>
      <p:ext uri="{BB962C8B-B14F-4D97-AF65-F5344CB8AC3E}">
        <p14:creationId xmlns:p14="http://schemas.microsoft.com/office/powerpoint/2010/main" val="501099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2"/>
          <p:cNvSpPr txBox="1">
            <a:spLocks noChangeArrowheads="1"/>
          </p:cNvSpPr>
          <p:nvPr/>
        </p:nvSpPr>
        <p:spPr bwMode="auto">
          <a:xfrm>
            <a:off x="1619250" y="260350"/>
            <a:ext cx="6269038" cy="884238"/>
          </a:xfrm>
          <a:prstGeom prst="rect">
            <a:avLst/>
          </a:prstGeom>
          <a:noFill/>
          <a:ln w="9525">
            <a:noFill/>
            <a:miter lim="800000"/>
            <a:headEnd/>
            <a:tailEnd/>
          </a:ln>
        </p:spPr>
        <p:txBody>
          <a:bodyPr wrap="none">
            <a:spAutoFit/>
          </a:bodyPr>
          <a:lstStyle/>
          <a:p>
            <a:pPr algn="ctr"/>
            <a:r>
              <a:rPr lang="hu-HU" sz="3200" b="1">
                <a:latin typeface="Calibri" pitchFamily="34" charset="0"/>
              </a:rPr>
              <a:t>A </a:t>
            </a:r>
            <a:r>
              <a:rPr lang="el-GR" sz="3200" b="1">
                <a:latin typeface="Calibri" pitchFamily="34" charset="0"/>
              </a:rPr>
              <a:t>λ</a:t>
            </a:r>
            <a:r>
              <a:rPr lang="hu-HU" sz="3200" b="1">
                <a:latin typeface="Calibri" pitchFamily="34" charset="0"/>
              </a:rPr>
              <a:t> fág lízis – lizogénia döntése</a:t>
            </a:r>
          </a:p>
          <a:p>
            <a:pPr algn="ctr"/>
            <a:r>
              <a:rPr lang="hu-HU" sz="2000" b="1">
                <a:latin typeface="Calibri" pitchFamily="34" charset="0"/>
              </a:rPr>
              <a:t>a fejlődésgenetika legismertebb modellrendszere</a:t>
            </a:r>
            <a:endParaRPr lang="en-US" sz="2000" b="1">
              <a:latin typeface="Calibri" pitchFamily="34" charset="0"/>
            </a:endParaRPr>
          </a:p>
        </p:txBody>
      </p:sp>
      <p:pic>
        <p:nvPicPr>
          <p:cNvPr id="6" name="Picture 4" descr="Scan0016"/>
          <p:cNvPicPr>
            <a:picLocks noChangeAspect="1" noChangeArrowheads="1"/>
          </p:cNvPicPr>
          <p:nvPr/>
        </p:nvPicPr>
        <p:blipFill>
          <a:blip r:embed="rId2" cstate="print"/>
          <a:srcRect l="5627" t="9341" r="10843" b="50008"/>
          <a:stretch>
            <a:fillRect/>
          </a:stretch>
        </p:blipFill>
        <p:spPr bwMode="auto">
          <a:xfrm>
            <a:off x="755650" y="1359619"/>
            <a:ext cx="7704138" cy="5165725"/>
          </a:xfrm>
          <a:prstGeom prst="rect">
            <a:avLst/>
          </a:prstGeom>
          <a:noFill/>
          <a:ln w="9525">
            <a:noFill/>
            <a:miter lim="800000"/>
            <a:headEnd/>
            <a:tailEnd/>
          </a:ln>
        </p:spPr>
      </p:pic>
    </p:spTree>
    <p:extLst>
      <p:ext uri="{BB962C8B-B14F-4D97-AF65-F5344CB8AC3E}">
        <p14:creationId xmlns:p14="http://schemas.microsoft.com/office/powerpoint/2010/main" val="36733238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3"/>
          <p:cNvSpPr>
            <a:spLocks noGrp="1"/>
          </p:cNvSpPr>
          <p:nvPr>
            <p:ph type="sldNum" sz="quarter" idx="12"/>
          </p:nvPr>
        </p:nvSpPr>
        <p:spPr/>
        <p:txBody>
          <a:bodyPr/>
          <a:lstStyle/>
          <a:p>
            <a:pPr>
              <a:defRPr/>
            </a:pPr>
            <a:fld id="{C048F9ED-35C9-4664-95EA-153DE42B28BF}" type="slidenum">
              <a:rPr lang="hu-HU"/>
              <a:pPr>
                <a:defRPr/>
              </a:pPr>
              <a:t>61</a:t>
            </a:fld>
            <a:endParaRPr lang="hu-HU"/>
          </a:p>
        </p:txBody>
      </p:sp>
      <p:sp>
        <p:nvSpPr>
          <p:cNvPr id="17410" name="Text Box 5"/>
          <p:cNvSpPr txBox="1">
            <a:spLocks noChangeArrowheads="1"/>
          </p:cNvSpPr>
          <p:nvPr/>
        </p:nvSpPr>
        <p:spPr bwMode="auto">
          <a:xfrm>
            <a:off x="2530475" y="158750"/>
            <a:ext cx="4025900" cy="457200"/>
          </a:xfrm>
          <a:prstGeom prst="rect">
            <a:avLst/>
          </a:prstGeom>
          <a:noFill/>
          <a:ln w="9525">
            <a:noFill/>
            <a:miter lim="800000"/>
            <a:headEnd/>
            <a:tailEnd/>
          </a:ln>
        </p:spPr>
        <p:txBody>
          <a:bodyPr wrap="none">
            <a:spAutoFit/>
          </a:bodyPr>
          <a:lstStyle/>
          <a:p>
            <a:pPr algn="ctr"/>
            <a:r>
              <a:rPr lang="hu-HU" sz="2400" b="1">
                <a:solidFill>
                  <a:srgbClr val="800000"/>
                </a:solidFill>
                <a:latin typeface="Comic Sans MS" pitchFamily="66" charset="0"/>
              </a:rPr>
              <a:t>A </a:t>
            </a:r>
            <a:r>
              <a:rPr lang="hu-HU" sz="2400" b="1">
                <a:solidFill>
                  <a:srgbClr val="800000"/>
                </a:solidFill>
                <a:latin typeface="Symbol" pitchFamily="18" charset="2"/>
              </a:rPr>
              <a:t>l</a:t>
            </a:r>
            <a:r>
              <a:rPr lang="hu-HU" sz="2400" b="1" i="1">
                <a:solidFill>
                  <a:srgbClr val="800000"/>
                </a:solidFill>
                <a:latin typeface="Comic Sans MS" pitchFamily="66" charset="0"/>
              </a:rPr>
              <a:t> </a:t>
            </a:r>
            <a:r>
              <a:rPr lang="hu-HU" sz="2400" b="1">
                <a:solidFill>
                  <a:srgbClr val="800000"/>
                </a:solidFill>
                <a:latin typeface="Comic Sans MS" pitchFamily="66" charset="0"/>
              </a:rPr>
              <a:t>fág</a:t>
            </a:r>
            <a:r>
              <a:rPr lang="hu-HU" sz="2400" b="1" i="1">
                <a:solidFill>
                  <a:srgbClr val="800000"/>
                </a:solidFill>
                <a:latin typeface="Comic Sans MS" pitchFamily="66" charset="0"/>
              </a:rPr>
              <a:t> </a:t>
            </a:r>
            <a:r>
              <a:rPr lang="hu-HU" sz="2400" b="1">
                <a:solidFill>
                  <a:srgbClr val="800000"/>
                </a:solidFill>
                <a:latin typeface="Comic Sans MS" pitchFamily="66" charset="0"/>
              </a:rPr>
              <a:t>genetikai térképe</a:t>
            </a:r>
            <a:endParaRPr lang="en-GB" b="1">
              <a:solidFill>
                <a:srgbClr val="800000"/>
              </a:solidFill>
              <a:latin typeface="Comic Sans MS" pitchFamily="66" charset="0"/>
            </a:endParaRPr>
          </a:p>
        </p:txBody>
      </p:sp>
      <p:grpSp>
        <p:nvGrpSpPr>
          <p:cNvPr id="17411" name="Group 7"/>
          <p:cNvGrpSpPr>
            <a:grpSpLocks/>
          </p:cNvGrpSpPr>
          <p:nvPr/>
        </p:nvGrpSpPr>
        <p:grpSpPr bwMode="auto">
          <a:xfrm>
            <a:off x="250825" y="1017588"/>
            <a:ext cx="8567738" cy="4822825"/>
            <a:chOff x="158" y="641"/>
            <a:chExt cx="5397" cy="3038"/>
          </a:xfrm>
        </p:grpSpPr>
        <p:pic>
          <p:nvPicPr>
            <p:cNvPr id="17412" name="Picture 4" descr="Scan0016"/>
            <p:cNvPicPr>
              <a:picLocks noChangeAspect="1" noChangeArrowheads="1"/>
            </p:cNvPicPr>
            <p:nvPr/>
          </p:nvPicPr>
          <p:blipFill>
            <a:blip r:embed="rId2" cstate="print"/>
            <a:srcRect l="5139" t="54077" r="8168" b="10497"/>
            <a:stretch>
              <a:fillRect/>
            </a:stretch>
          </p:blipFill>
          <p:spPr bwMode="auto">
            <a:xfrm>
              <a:off x="158" y="641"/>
              <a:ext cx="5397" cy="3038"/>
            </a:xfrm>
            <a:prstGeom prst="rect">
              <a:avLst/>
            </a:prstGeom>
            <a:noFill/>
            <a:ln w="9525">
              <a:noFill/>
              <a:miter lim="800000"/>
              <a:headEnd/>
              <a:tailEnd/>
            </a:ln>
          </p:spPr>
        </p:pic>
        <p:sp>
          <p:nvSpPr>
            <p:cNvPr id="17413" name="Rectangle 6"/>
            <p:cNvSpPr>
              <a:spLocks noChangeArrowheads="1"/>
            </p:cNvSpPr>
            <p:nvPr/>
          </p:nvSpPr>
          <p:spPr bwMode="auto">
            <a:xfrm>
              <a:off x="839" y="3294"/>
              <a:ext cx="1270" cy="136"/>
            </a:xfrm>
            <a:prstGeom prst="rect">
              <a:avLst/>
            </a:prstGeom>
            <a:solidFill>
              <a:srgbClr val="CC0000">
                <a:alpha val="30196"/>
              </a:srgbClr>
            </a:solidFill>
            <a:ln w="9525">
              <a:noFill/>
              <a:miter lim="800000"/>
              <a:headEnd/>
              <a:tailEnd/>
            </a:ln>
          </p:spPr>
          <p:txBody>
            <a:bodyPr wrap="none" anchor="ctr"/>
            <a:lstStyle/>
            <a:p>
              <a:endParaRPr lang="hu-HU">
                <a:latin typeface="Calibri" pitchFamily="34" charset="0"/>
              </a:endParaRPr>
            </a:p>
          </p:txBody>
        </p:sp>
      </p:grpSp>
    </p:spTree>
    <p:extLst>
      <p:ext uri="{BB962C8B-B14F-4D97-AF65-F5344CB8AC3E}">
        <p14:creationId xmlns:p14="http://schemas.microsoft.com/office/powerpoint/2010/main" val="4869544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ia számának helye 3"/>
          <p:cNvSpPr>
            <a:spLocks noGrp="1"/>
          </p:cNvSpPr>
          <p:nvPr>
            <p:ph type="sldNum" sz="quarter" idx="12"/>
          </p:nvPr>
        </p:nvSpPr>
        <p:spPr/>
        <p:txBody>
          <a:bodyPr/>
          <a:lstStyle/>
          <a:p>
            <a:pPr>
              <a:defRPr/>
            </a:pPr>
            <a:fld id="{F6DCD63D-C589-4D0F-A737-3B532E11F8A8}" type="slidenum">
              <a:rPr lang="hu-HU"/>
              <a:pPr>
                <a:defRPr/>
              </a:pPr>
              <a:t>62</a:t>
            </a:fld>
            <a:endParaRPr lang="hu-HU"/>
          </a:p>
        </p:txBody>
      </p:sp>
      <p:pic>
        <p:nvPicPr>
          <p:cNvPr id="19458" name="Picture 5" descr="Scan0017"/>
          <p:cNvPicPr>
            <a:picLocks noChangeAspect="1" noChangeArrowheads="1"/>
          </p:cNvPicPr>
          <p:nvPr/>
        </p:nvPicPr>
        <p:blipFill>
          <a:blip r:embed="rId2" cstate="print"/>
          <a:srcRect l="7994" r="19876" b="24924"/>
          <a:stretch>
            <a:fillRect/>
          </a:stretch>
        </p:blipFill>
        <p:spPr bwMode="auto">
          <a:xfrm>
            <a:off x="4932363" y="115888"/>
            <a:ext cx="3321050" cy="6561137"/>
          </a:xfrm>
          <a:prstGeom prst="rect">
            <a:avLst/>
          </a:prstGeom>
          <a:noFill/>
          <a:ln w="9525">
            <a:noFill/>
            <a:miter lim="800000"/>
            <a:headEnd/>
            <a:tailEnd/>
          </a:ln>
        </p:spPr>
      </p:pic>
      <p:grpSp>
        <p:nvGrpSpPr>
          <p:cNvPr id="19459" name="Group 12"/>
          <p:cNvGrpSpPr>
            <a:grpSpLocks/>
          </p:cNvGrpSpPr>
          <p:nvPr/>
        </p:nvGrpSpPr>
        <p:grpSpPr bwMode="auto">
          <a:xfrm>
            <a:off x="107950" y="4797425"/>
            <a:ext cx="4756150" cy="1079500"/>
            <a:chOff x="68" y="3022"/>
            <a:chExt cx="2996" cy="680"/>
          </a:xfrm>
        </p:grpSpPr>
        <p:pic>
          <p:nvPicPr>
            <p:cNvPr id="19471" name="Picture 4" descr="Scan0017"/>
            <p:cNvPicPr>
              <a:picLocks noChangeAspect="1" noChangeArrowheads="1"/>
            </p:cNvPicPr>
            <p:nvPr/>
          </p:nvPicPr>
          <p:blipFill>
            <a:blip r:embed="rId2" cstate="print"/>
            <a:srcRect l="7700" t="89523"/>
            <a:stretch>
              <a:fillRect/>
            </a:stretch>
          </p:blipFill>
          <p:spPr bwMode="auto">
            <a:xfrm>
              <a:off x="69" y="3057"/>
              <a:ext cx="2995" cy="645"/>
            </a:xfrm>
            <a:prstGeom prst="rect">
              <a:avLst/>
            </a:prstGeom>
            <a:noFill/>
            <a:ln w="9525">
              <a:noFill/>
              <a:miter lim="800000"/>
              <a:headEnd/>
              <a:tailEnd/>
            </a:ln>
          </p:spPr>
        </p:pic>
        <p:sp>
          <p:nvSpPr>
            <p:cNvPr id="19472" name="Rectangle 11"/>
            <p:cNvSpPr>
              <a:spLocks noChangeArrowheads="1"/>
            </p:cNvSpPr>
            <p:nvPr/>
          </p:nvSpPr>
          <p:spPr bwMode="auto">
            <a:xfrm>
              <a:off x="68" y="3022"/>
              <a:ext cx="1542" cy="136"/>
            </a:xfrm>
            <a:prstGeom prst="rect">
              <a:avLst/>
            </a:prstGeom>
            <a:solidFill>
              <a:schemeClr val="bg1"/>
            </a:solidFill>
            <a:ln w="9525">
              <a:noFill/>
              <a:miter lim="800000"/>
              <a:headEnd/>
              <a:tailEnd/>
            </a:ln>
          </p:spPr>
          <p:txBody>
            <a:bodyPr wrap="none" anchor="ctr"/>
            <a:lstStyle/>
            <a:p>
              <a:endParaRPr lang="hu-HU">
                <a:latin typeface="Calibri" pitchFamily="34" charset="0"/>
              </a:endParaRPr>
            </a:p>
          </p:txBody>
        </p:sp>
      </p:grpSp>
      <p:grpSp>
        <p:nvGrpSpPr>
          <p:cNvPr id="19460" name="Group 15"/>
          <p:cNvGrpSpPr>
            <a:grpSpLocks/>
          </p:cNvGrpSpPr>
          <p:nvPr/>
        </p:nvGrpSpPr>
        <p:grpSpPr bwMode="auto">
          <a:xfrm>
            <a:off x="0" y="2492375"/>
            <a:ext cx="4857750" cy="936625"/>
            <a:chOff x="0" y="1570"/>
            <a:chExt cx="3060" cy="590"/>
          </a:xfrm>
        </p:grpSpPr>
        <p:grpSp>
          <p:nvGrpSpPr>
            <p:cNvPr id="19467" name="Group 13"/>
            <p:cNvGrpSpPr>
              <a:grpSpLocks/>
            </p:cNvGrpSpPr>
            <p:nvPr/>
          </p:nvGrpSpPr>
          <p:grpSpPr bwMode="auto">
            <a:xfrm>
              <a:off x="0" y="1570"/>
              <a:ext cx="3060" cy="534"/>
              <a:chOff x="0" y="1525"/>
              <a:chExt cx="3060" cy="534"/>
            </a:xfrm>
          </p:grpSpPr>
          <p:pic>
            <p:nvPicPr>
              <p:cNvPr id="19469" name="Picture 7" descr="Scan0017"/>
              <p:cNvPicPr>
                <a:picLocks noChangeAspect="1" noChangeArrowheads="1"/>
              </p:cNvPicPr>
              <p:nvPr/>
            </p:nvPicPr>
            <p:blipFill>
              <a:blip r:embed="rId2" cstate="print"/>
              <a:srcRect l="7700" t="83052" b="8850"/>
              <a:stretch>
                <a:fillRect/>
              </a:stretch>
            </p:blipFill>
            <p:spPr bwMode="auto">
              <a:xfrm>
                <a:off x="69" y="1561"/>
                <a:ext cx="2991" cy="498"/>
              </a:xfrm>
              <a:prstGeom prst="rect">
                <a:avLst/>
              </a:prstGeom>
              <a:noFill/>
              <a:ln w="9525">
                <a:noFill/>
                <a:miter lim="800000"/>
                <a:headEnd/>
                <a:tailEnd/>
              </a:ln>
            </p:spPr>
          </p:pic>
          <p:sp>
            <p:nvSpPr>
              <p:cNvPr id="19470" name="Rectangle 10"/>
              <p:cNvSpPr>
                <a:spLocks noChangeArrowheads="1"/>
              </p:cNvSpPr>
              <p:nvPr/>
            </p:nvSpPr>
            <p:spPr bwMode="auto">
              <a:xfrm>
                <a:off x="0" y="1525"/>
                <a:ext cx="2245" cy="181"/>
              </a:xfrm>
              <a:prstGeom prst="rect">
                <a:avLst/>
              </a:prstGeom>
              <a:solidFill>
                <a:schemeClr val="bg1"/>
              </a:solidFill>
              <a:ln w="9525">
                <a:noFill/>
                <a:miter lim="800000"/>
                <a:headEnd/>
                <a:tailEnd/>
              </a:ln>
            </p:spPr>
            <p:txBody>
              <a:bodyPr wrap="none" anchor="ctr"/>
              <a:lstStyle/>
              <a:p>
                <a:endParaRPr lang="hu-HU">
                  <a:latin typeface="Calibri" pitchFamily="34" charset="0"/>
                </a:endParaRPr>
              </a:p>
            </p:txBody>
          </p:sp>
        </p:grpSp>
        <p:sp>
          <p:nvSpPr>
            <p:cNvPr id="19468" name="Rectangle 14"/>
            <p:cNvSpPr>
              <a:spLocks noChangeArrowheads="1"/>
            </p:cNvSpPr>
            <p:nvPr/>
          </p:nvSpPr>
          <p:spPr bwMode="auto">
            <a:xfrm>
              <a:off x="1565" y="1979"/>
              <a:ext cx="1451" cy="181"/>
            </a:xfrm>
            <a:prstGeom prst="rect">
              <a:avLst/>
            </a:prstGeom>
            <a:solidFill>
              <a:schemeClr val="bg1"/>
            </a:solidFill>
            <a:ln w="9525">
              <a:noFill/>
              <a:miter lim="800000"/>
              <a:headEnd/>
              <a:tailEnd/>
            </a:ln>
          </p:spPr>
          <p:txBody>
            <a:bodyPr wrap="none" anchor="ctr"/>
            <a:lstStyle/>
            <a:p>
              <a:endParaRPr lang="hu-HU">
                <a:latin typeface="Calibri" pitchFamily="34" charset="0"/>
              </a:endParaRPr>
            </a:p>
          </p:txBody>
        </p:sp>
      </p:grpSp>
      <p:grpSp>
        <p:nvGrpSpPr>
          <p:cNvPr id="19461" name="Group 18"/>
          <p:cNvGrpSpPr>
            <a:grpSpLocks/>
          </p:cNvGrpSpPr>
          <p:nvPr/>
        </p:nvGrpSpPr>
        <p:grpSpPr bwMode="auto">
          <a:xfrm>
            <a:off x="107950" y="476250"/>
            <a:ext cx="4752975" cy="1030288"/>
            <a:chOff x="68" y="300"/>
            <a:chExt cx="2994" cy="649"/>
          </a:xfrm>
        </p:grpSpPr>
        <p:grpSp>
          <p:nvGrpSpPr>
            <p:cNvPr id="19462" name="Group 9"/>
            <p:cNvGrpSpPr>
              <a:grpSpLocks/>
            </p:cNvGrpSpPr>
            <p:nvPr/>
          </p:nvGrpSpPr>
          <p:grpSpPr bwMode="auto">
            <a:xfrm>
              <a:off x="68" y="300"/>
              <a:ext cx="2994" cy="649"/>
              <a:chOff x="68" y="200"/>
              <a:chExt cx="2994" cy="649"/>
            </a:xfrm>
          </p:grpSpPr>
          <p:pic>
            <p:nvPicPr>
              <p:cNvPr id="19465" name="Picture 6" descr="Scan0017"/>
              <p:cNvPicPr>
                <a:picLocks noChangeAspect="1" noChangeArrowheads="1"/>
              </p:cNvPicPr>
              <p:nvPr/>
            </p:nvPicPr>
            <p:blipFill>
              <a:blip r:embed="rId3" cstate="print"/>
              <a:srcRect t="14516" r="7700" b="74936"/>
              <a:stretch>
                <a:fillRect/>
              </a:stretch>
            </p:blipFill>
            <p:spPr bwMode="auto">
              <a:xfrm rot="10800000">
                <a:off x="68" y="200"/>
                <a:ext cx="2994" cy="649"/>
              </a:xfrm>
              <a:prstGeom prst="rect">
                <a:avLst/>
              </a:prstGeom>
              <a:noFill/>
              <a:ln w="9525">
                <a:noFill/>
                <a:miter lim="800000"/>
                <a:headEnd/>
                <a:tailEnd/>
              </a:ln>
            </p:spPr>
          </p:pic>
          <p:sp>
            <p:nvSpPr>
              <p:cNvPr id="19466" name="Rectangle 8"/>
              <p:cNvSpPr>
                <a:spLocks noChangeArrowheads="1"/>
              </p:cNvSpPr>
              <p:nvPr/>
            </p:nvSpPr>
            <p:spPr bwMode="auto">
              <a:xfrm>
                <a:off x="2245" y="709"/>
                <a:ext cx="771" cy="136"/>
              </a:xfrm>
              <a:prstGeom prst="rect">
                <a:avLst/>
              </a:prstGeom>
              <a:solidFill>
                <a:schemeClr val="bg1"/>
              </a:solidFill>
              <a:ln w="9525">
                <a:noFill/>
                <a:miter lim="800000"/>
                <a:headEnd/>
                <a:tailEnd/>
              </a:ln>
            </p:spPr>
            <p:txBody>
              <a:bodyPr wrap="none" anchor="ctr"/>
              <a:lstStyle/>
              <a:p>
                <a:endParaRPr lang="hu-HU">
                  <a:latin typeface="Calibri" pitchFamily="34" charset="0"/>
                </a:endParaRPr>
              </a:p>
            </p:txBody>
          </p:sp>
        </p:grpSp>
        <p:sp>
          <p:nvSpPr>
            <p:cNvPr id="19463" name="Rectangle 16"/>
            <p:cNvSpPr>
              <a:spLocks noChangeArrowheads="1"/>
            </p:cNvSpPr>
            <p:nvPr/>
          </p:nvSpPr>
          <p:spPr bwMode="auto">
            <a:xfrm>
              <a:off x="839" y="300"/>
              <a:ext cx="2132" cy="136"/>
            </a:xfrm>
            <a:prstGeom prst="rect">
              <a:avLst/>
            </a:prstGeom>
            <a:solidFill>
              <a:srgbClr val="CC0000">
                <a:alpha val="30196"/>
              </a:srgbClr>
            </a:solidFill>
            <a:ln w="9525">
              <a:noFill/>
              <a:miter lim="800000"/>
              <a:headEnd/>
              <a:tailEnd/>
            </a:ln>
          </p:spPr>
          <p:txBody>
            <a:bodyPr wrap="none" anchor="ctr"/>
            <a:lstStyle/>
            <a:p>
              <a:endParaRPr lang="hu-HU">
                <a:latin typeface="Calibri" pitchFamily="34" charset="0"/>
              </a:endParaRPr>
            </a:p>
          </p:txBody>
        </p:sp>
        <p:sp>
          <p:nvSpPr>
            <p:cNvPr id="19464" name="Rectangle 17"/>
            <p:cNvSpPr>
              <a:spLocks noChangeArrowheads="1"/>
            </p:cNvSpPr>
            <p:nvPr/>
          </p:nvSpPr>
          <p:spPr bwMode="auto">
            <a:xfrm>
              <a:off x="68" y="436"/>
              <a:ext cx="998" cy="136"/>
            </a:xfrm>
            <a:prstGeom prst="rect">
              <a:avLst/>
            </a:prstGeom>
            <a:solidFill>
              <a:srgbClr val="CC0000">
                <a:alpha val="30196"/>
              </a:srgbClr>
            </a:solidFill>
            <a:ln w="9525">
              <a:noFill/>
              <a:miter lim="800000"/>
              <a:headEnd/>
              <a:tailEnd/>
            </a:ln>
          </p:spPr>
          <p:txBody>
            <a:bodyPr wrap="none" anchor="ctr"/>
            <a:lstStyle/>
            <a:p>
              <a:endParaRPr lang="hu-HU">
                <a:latin typeface="Calibri" pitchFamily="34" charset="0"/>
              </a:endParaRPr>
            </a:p>
          </p:txBody>
        </p:sp>
      </p:grpSp>
    </p:spTree>
    <p:extLst>
      <p:ext uri="{BB962C8B-B14F-4D97-AF65-F5344CB8AC3E}">
        <p14:creationId xmlns:p14="http://schemas.microsoft.com/office/powerpoint/2010/main" val="1805421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cmap1"/>
          <p:cNvPicPr>
            <a:picLocks noGrp="1" noChangeAspect="1" noChangeArrowheads="1"/>
          </p:cNvPicPr>
          <p:nvPr>
            <p:ph/>
          </p:nvPr>
        </p:nvPicPr>
        <p:blipFill>
          <a:blip r:embed="rId2" cstate="print"/>
          <a:srcRect/>
          <a:stretch>
            <a:fillRect/>
          </a:stretch>
        </p:blipFill>
        <p:spPr>
          <a:xfrm>
            <a:off x="323850" y="1773238"/>
            <a:ext cx="5505450" cy="4760912"/>
          </a:xfrm>
        </p:spPr>
      </p:pic>
      <p:sp>
        <p:nvSpPr>
          <p:cNvPr id="39961" name="Text Box 25"/>
          <p:cNvSpPr txBox="1">
            <a:spLocks noChangeArrowheads="1"/>
          </p:cNvSpPr>
          <p:nvPr/>
        </p:nvSpPr>
        <p:spPr bwMode="auto">
          <a:xfrm>
            <a:off x="5416550" y="1865313"/>
            <a:ext cx="2203450" cy="366712"/>
          </a:xfrm>
          <a:prstGeom prst="rect">
            <a:avLst/>
          </a:prstGeom>
          <a:noFill/>
          <a:ln w="9525">
            <a:noFill/>
            <a:miter lim="800000"/>
            <a:headEnd/>
            <a:tailEnd/>
          </a:ln>
        </p:spPr>
        <p:txBody>
          <a:bodyPr wrap="none">
            <a:spAutoFit/>
          </a:bodyPr>
          <a:lstStyle/>
          <a:p>
            <a:r>
              <a:rPr lang="hu-HU">
                <a:latin typeface="Calibri" pitchFamily="34" charset="0"/>
              </a:rPr>
              <a:t>- Korai transzkripció</a:t>
            </a:r>
            <a:endParaRPr lang="en-US">
              <a:latin typeface="Calibri" pitchFamily="34" charset="0"/>
            </a:endParaRPr>
          </a:p>
        </p:txBody>
      </p:sp>
      <p:sp>
        <p:nvSpPr>
          <p:cNvPr id="39962" name="Oval 26"/>
          <p:cNvSpPr>
            <a:spLocks noChangeArrowheads="1"/>
          </p:cNvSpPr>
          <p:nvPr/>
        </p:nvSpPr>
        <p:spPr bwMode="auto">
          <a:xfrm>
            <a:off x="2555875" y="1773238"/>
            <a:ext cx="647700" cy="576262"/>
          </a:xfrm>
          <a:prstGeom prst="ellipse">
            <a:avLst/>
          </a:prstGeom>
          <a:noFill/>
          <a:ln w="28575">
            <a:solidFill>
              <a:srgbClr val="00FF00"/>
            </a:solidFill>
            <a:round/>
            <a:headEnd/>
            <a:tailEnd/>
          </a:ln>
        </p:spPr>
        <p:txBody>
          <a:bodyPr wrap="none" anchor="ctr"/>
          <a:lstStyle/>
          <a:p>
            <a:endParaRPr lang="hu-HU">
              <a:latin typeface="Calibri" pitchFamily="34" charset="0"/>
            </a:endParaRPr>
          </a:p>
        </p:txBody>
      </p:sp>
      <p:sp>
        <p:nvSpPr>
          <p:cNvPr id="39963" name="Oval 27"/>
          <p:cNvSpPr>
            <a:spLocks noChangeArrowheads="1"/>
          </p:cNvSpPr>
          <p:nvPr/>
        </p:nvSpPr>
        <p:spPr bwMode="auto">
          <a:xfrm>
            <a:off x="3995738" y="2349500"/>
            <a:ext cx="720725" cy="647700"/>
          </a:xfrm>
          <a:prstGeom prst="ellipse">
            <a:avLst/>
          </a:prstGeom>
          <a:noFill/>
          <a:ln w="28575">
            <a:solidFill>
              <a:srgbClr val="00FF00"/>
            </a:solidFill>
            <a:round/>
            <a:headEnd/>
            <a:tailEnd/>
          </a:ln>
        </p:spPr>
        <p:txBody>
          <a:bodyPr wrap="none" anchor="ctr"/>
          <a:lstStyle/>
          <a:p>
            <a:endParaRPr lang="hu-HU">
              <a:latin typeface="Calibri" pitchFamily="34" charset="0"/>
            </a:endParaRPr>
          </a:p>
        </p:txBody>
      </p:sp>
      <p:sp>
        <p:nvSpPr>
          <p:cNvPr id="39964" name="Text Box 28"/>
          <p:cNvSpPr txBox="1">
            <a:spLocks noChangeArrowheads="1"/>
          </p:cNvSpPr>
          <p:nvPr/>
        </p:nvSpPr>
        <p:spPr bwMode="auto">
          <a:xfrm>
            <a:off x="5435600" y="2276475"/>
            <a:ext cx="3422650" cy="366713"/>
          </a:xfrm>
          <a:prstGeom prst="rect">
            <a:avLst/>
          </a:prstGeom>
          <a:noFill/>
          <a:ln w="9525">
            <a:noFill/>
            <a:miter lim="800000"/>
            <a:headEnd/>
            <a:tailEnd/>
          </a:ln>
        </p:spPr>
        <p:txBody>
          <a:bodyPr wrap="none">
            <a:spAutoFit/>
          </a:bodyPr>
          <a:lstStyle/>
          <a:p>
            <a:r>
              <a:rPr lang="hu-HU">
                <a:latin typeface="Calibri" pitchFamily="34" charset="0"/>
              </a:rPr>
              <a:t>- Késleltetett korai transzkripció </a:t>
            </a:r>
            <a:endParaRPr lang="en-US">
              <a:latin typeface="Calibri" pitchFamily="34" charset="0"/>
            </a:endParaRPr>
          </a:p>
        </p:txBody>
      </p:sp>
      <p:sp>
        <p:nvSpPr>
          <p:cNvPr id="21510" name="Rectangle 29"/>
          <p:cNvSpPr>
            <a:spLocks noChangeArrowheads="1"/>
          </p:cNvSpPr>
          <p:nvPr/>
        </p:nvSpPr>
        <p:spPr bwMode="auto">
          <a:xfrm>
            <a:off x="468313" y="0"/>
            <a:ext cx="8229600" cy="1143000"/>
          </a:xfrm>
          <a:prstGeom prst="rect">
            <a:avLst/>
          </a:prstGeom>
          <a:noFill/>
          <a:ln w="9525">
            <a:noFill/>
            <a:miter lim="800000"/>
            <a:headEnd/>
            <a:tailEnd/>
          </a:ln>
        </p:spPr>
        <p:txBody>
          <a:bodyPr anchor="ctr"/>
          <a:lstStyle/>
          <a:p>
            <a:pPr algn="ctr"/>
            <a:r>
              <a:rPr lang="hu-HU" sz="2400" b="1">
                <a:solidFill>
                  <a:schemeClr val="tx2"/>
                </a:solidFill>
                <a:latin typeface="Calibri" pitchFamily="34" charset="0"/>
              </a:rPr>
              <a:t>Génexpressziós kaszkád a vegetatív szaporodás során</a:t>
            </a:r>
            <a:endParaRPr lang="en-US" sz="2400" b="1">
              <a:solidFill>
                <a:schemeClr val="tx2"/>
              </a:solidFill>
              <a:latin typeface="Calibri" pitchFamily="34" charset="0"/>
            </a:endParaRPr>
          </a:p>
        </p:txBody>
      </p:sp>
      <p:sp>
        <p:nvSpPr>
          <p:cNvPr id="39966" name="Arc 30"/>
          <p:cNvSpPr>
            <a:spLocks/>
          </p:cNvSpPr>
          <p:nvPr/>
        </p:nvSpPr>
        <p:spPr bwMode="auto">
          <a:xfrm rot="19312279" flipH="1">
            <a:off x="444500" y="2714625"/>
            <a:ext cx="3021013" cy="2684463"/>
          </a:xfrm>
          <a:custGeom>
            <a:avLst/>
            <a:gdLst>
              <a:gd name="T0" fmla="*/ 0 w 26214"/>
              <a:gd name="T1" fmla="*/ 83268 h 21600"/>
              <a:gd name="T2" fmla="*/ 3021013 w 26214"/>
              <a:gd name="T3" fmla="*/ 1995451 h 21600"/>
              <a:gd name="T4" fmla="*/ 615174 w 26214"/>
              <a:gd name="T5" fmla="*/ 2684463 h 21600"/>
              <a:gd name="T6" fmla="*/ 0 60000 65536"/>
              <a:gd name="T7" fmla="*/ 0 60000 65536"/>
              <a:gd name="T8" fmla="*/ 0 60000 65536"/>
              <a:gd name="T9" fmla="*/ 0 w 26214"/>
              <a:gd name="T10" fmla="*/ 0 h 21600"/>
              <a:gd name="T11" fmla="*/ 26214 w 26214"/>
              <a:gd name="T12" fmla="*/ 21600 h 21600"/>
            </a:gdLst>
            <a:ahLst/>
            <a:cxnLst>
              <a:cxn ang="T6">
                <a:pos x="T0" y="T1"/>
              </a:cxn>
              <a:cxn ang="T7">
                <a:pos x="T2" y="T3"/>
              </a:cxn>
              <a:cxn ang="T8">
                <a:pos x="T4" y="T5"/>
              </a:cxn>
            </a:cxnLst>
            <a:rect l="T9" t="T10" r="T11" b="T12"/>
            <a:pathLst>
              <a:path w="26214" h="21600" fill="none" extrusionOk="0">
                <a:moveTo>
                  <a:pt x="-1" y="669"/>
                </a:moveTo>
                <a:cubicBezTo>
                  <a:pt x="1744" y="225"/>
                  <a:pt x="3537" y="-1"/>
                  <a:pt x="5338" y="0"/>
                </a:cubicBezTo>
                <a:cubicBezTo>
                  <a:pt x="15132" y="0"/>
                  <a:pt x="23700" y="6589"/>
                  <a:pt x="26214" y="16055"/>
                </a:cubicBezTo>
              </a:path>
              <a:path w="26214" h="21600" stroke="0" extrusionOk="0">
                <a:moveTo>
                  <a:pt x="-1" y="669"/>
                </a:moveTo>
                <a:cubicBezTo>
                  <a:pt x="1744" y="225"/>
                  <a:pt x="3537" y="-1"/>
                  <a:pt x="5338" y="0"/>
                </a:cubicBezTo>
                <a:cubicBezTo>
                  <a:pt x="15132" y="0"/>
                  <a:pt x="23700" y="6589"/>
                  <a:pt x="26214" y="16055"/>
                </a:cubicBezTo>
                <a:lnTo>
                  <a:pt x="5338" y="21600"/>
                </a:lnTo>
                <a:close/>
              </a:path>
            </a:pathLst>
          </a:custGeom>
          <a:noFill/>
          <a:ln w="38100">
            <a:solidFill>
              <a:schemeClr val="hlink"/>
            </a:solidFill>
            <a:round/>
            <a:headEnd/>
            <a:tailEnd/>
          </a:ln>
        </p:spPr>
        <p:txBody>
          <a:bodyPr wrap="none" anchor="ctr"/>
          <a:lstStyle/>
          <a:p>
            <a:endParaRPr lang="hu-HU"/>
          </a:p>
        </p:txBody>
      </p:sp>
      <p:sp>
        <p:nvSpPr>
          <p:cNvPr id="39972" name="Arc 36"/>
          <p:cNvSpPr>
            <a:spLocks/>
          </p:cNvSpPr>
          <p:nvPr/>
        </p:nvSpPr>
        <p:spPr bwMode="auto">
          <a:xfrm rot="7368409" flipH="1">
            <a:off x="3132931" y="3042444"/>
            <a:ext cx="2592388" cy="2305050"/>
          </a:xfrm>
          <a:custGeom>
            <a:avLst/>
            <a:gdLst>
              <a:gd name="T0" fmla="*/ 0 w 26214"/>
              <a:gd name="T1" fmla="*/ 71499 h 21600"/>
              <a:gd name="T2" fmla="*/ 2592388 w 26214"/>
              <a:gd name="T3" fmla="*/ 1713420 h 21600"/>
              <a:gd name="T4" fmla="*/ 527892 w 26214"/>
              <a:gd name="T5" fmla="*/ 2305050 h 21600"/>
              <a:gd name="T6" fmla="*/ 0 60000 65536"/>
              <a:gd name="T7" fmla="*/ 0 60000 65536"/>
              <a:gd name="T8" fmla="*/ 0 60000 65536"/>
              <a:gd name="T9" fmla="*/ 0 w 26214"/>
              <a:gd name="T10" fmla="*/ 0 h 21600"/>
              <a:gd name="T11" fmla="*/ 26214 w 26214"/>
              <a:gd name="T12" fmla="*/ 21600 h 21600"/>
            </a:gdLst>
            <a:ahLst/>
            <a:cxnLst>
              <a:cxn ang="T6">
                <a:pos x="T0" y="T1"/>
              </a:cxn>
              <a:cxn ang="T7">
                <a:pos x="T2" y="T3"/>
              </a:cxn>
              <a:cxn ang="T8">
                <a:pos x="T4" y="T5"/>
              </a:cxn>
            </a:cxnLst>
            <a:rect l="T9" t="T10" r="T11" b="T12"/>
            <a:pathLst>
              <a:path w="26214" h="21600" fill="none" extrusionOk="0">
                <a:moveTo>
                  <a:pt x="-1" y="669"/>
                </a:moveTo>
                <a:cubicBezTo>
                  <a:pt x="1744" y="225"/>
                  <a:pt x="3537" y="-1"/>
                  <a:pt x="5338" y="0"/>
                </a:cubicBezTo>
                <a:cubicBezTo>
                  <a:pt x="15132" y="0"/>
                  <a:pt x="23700" y="6589"/>
                  <a:pt x="26214" y="16055"/>
                </a:cubicBezTo>
              </a:path>
              <a:path w="26214" h="21600" stroke="0" extrusionOk="0">
                <a:moveTo>
                  <a:pt x="-1" y="669"/>
                </a:moveTo>
                <a:cubicBezTo>
                  <a:pt x="1744" y="225"/>
                  <a:pt x="3537" y="-1"/>
                  <a:pt x="5338" y="0"/>
                </a:cubicBezTo>
                <a:cubicBezTo>
                  <a:pt x="15132" y="0"/>
                  <a:pt x="23700" y="6589"/>
                  <a:pt x="26214" y="16055"/>
                </a:cubicBezTo>
                <a:lnTo>
                  <a:pt x="5338" y="21600"/>
                </a:lnTo>
                <a:close/>
              </a:path>
            </a:pathLst>
          </a:custGeom>
          <a:noFill/>
          <a:ln w="38100">
            <a:solidFill>
              <a:schemeClr val="hlink"/>
            </a:solidFill>
            <a:round/>
            <a:headEnd/>
            <a:tailEnd/>
          </a:ln>
        </p:spPr>
        <p:txBody>
          <a:bodyPr wrap="none" anchor="ctr"/>
          <a:lstStyle/>
          <a:p>
            <a:endParaRPr lang="hu-HU"/>
          </a:p>
        </p:txBody>
      </p:sp>
      <p:sp>
        <p:nvSpPr>
          <p:cNvPr id="39973" name="Text Box 37"/>
          <p:cNvSpPr txBox="1">
            <a:spLocks noChangeArrowheads="1"/>
          </p:cNvSpPr>
          <p:nvPr/>
        </p:nvSpPr>
        <p:spPr bwMode="auto">
          <a:xfrm>
            <a:off x="5435600" y="2708275"/>
            <a:ext cx="2241550" cy="366713"/>
          </a:xfrm>
          <a:prstGeom prst="rect">
            <a:avLst/>
          </a:prstGeom>
          <a:noFill/>
          <a:ln w="9525">
            <a:noFill/>
            <a:miter lim="800000"/>
            <a:headEnd/>
            <a:tailEnd/>
          </a:ln>
        </p:spPr>
        <p:txBody>
          <a:bodyPr wrap="none">
            <a:spAutoFit/>
          </a:bodyPr>
          <a:lstStyle/>
          <a:p>
            <a:r>
              <a:rPr lang="hu-HU">
                <a:latin typeface="Calibri" pitchFamily="34" charset="0"/>
              </a:rPr>
              <a:t>- Késői transzkripció</a:t>
            </a:r>
            <a:endParaRPr lang="en-US">
              <a:latin typeface="Calibri" pitchFamily="34" charset="0"/>
            </a:endParaRPr>
          </a:p>
        </p:txBody>
      </p:sp>
      <p:sp>
        <p:nvSpPr>
          <p:cNvPr id="39974" name="Oval 38"/>
          <p:cNvSpPr>
            <a:spLocks noChangeArrowheads="1"/>
          </p:cNvSpPr>
          <p:nvPr/>
        </p:nvSpPr>
        <p:spPr bwMode="auto">
          <a:xfrm>
            <a:off x="3779838" y="5876925"/>
            <a:ext cx="720725" cy="576263"/>
          </a:xfrm>
          <a:prstGeom prst="ellipse">
            <a:avLst/>
          </a:prstGeom>
          <a:noFill/>
          <a:ln w="38100">
            <a:solidFill>
              <a:schemeClr val="folHlink"/>
            </a:solidFill>
            <a:round/>
            <a:headEnd/>
            <a:tailEnd/>
          </a:ln>
        </p:spPr>
        <p:txBody>
          <a:bodyPr wrap="none" anchor="ctr"/>
          <a:lstStyle/>
          <a:p>
            <a:endParaRPr lang="hu-HU">
              <a:latin typeface="Calibri" pitchFamily="34" charset="0"/>
            </a:endParaRPr>
          </a:p>
        </p:txBody>
      </p:sp>
      <p:sp>
        <p:nvSpPr>
          <p:cNvPr id="39975" name="Text Box 39"/>
          <p:cNvSpPr txBox="1">
            <a:spLocks noChangeArrowheads="1"/>
          </p:cNvSpPr>
          <p:nvPr/>
        </p:nvSpPr>
        <p:spPr bwMode="auto">
          <a:xfrm>
            <a:off x="3040063" y="3016250"/>
            <a:ext cx="349250" cy="366713"/>
          </a:xfrm>
          <a:prstGeom prst="rect">
            <a:avLst/>
          </a:prstGeom>
          <a:noFill/>
          <a:ln w="9525">
            <a:noFill/>
            <a:miter lim="800000"/>
            <a:headEnd/>
            <a:tailEnd/>
          </a:ln>
        </p:spPr>
        <p:txBody>
          <a:bodyPr wrap="none">
            <a:spAutoFit/>
          </a:bodyPr>
          <a:lstStyle/>
          <a:p>
            <a:r>
              <a:rPr lang="hu-HU" b="1">
                <a:solidFill>
                  <a:srgbClr val="00FF00"/>
                </a:solidFill>
                <a:latin typeface="Calibri" pitchFamily="34" charset="0"/>
              </a:rPr>
              <a:t>N</a:t>
            </a:r>
            <a:endParaRPr lang="en-US" b="1">
              <a:solidFill>
                <a:srgbClr val="00FF00"/>
              </a:solidFill>
              <a:latin typeface="Calibri" pitchFamily="34" charset="0"/>
            </a:endParaRPr>
          </a:p>
        </p:txBody>
      </p:sp>
      <p:sp>
        <p:nvSpPr>
          <p:cNvPr id="39977" name="Line 41"/>
          <p:cNvSpPr>
            <a:spLocks noChangeShapeType="1"/>
          </p:cNvSpPr>
          <p:nvPr/>
        </p:nvSpPr>
        <p:spPr bwMode="auto">
          <a:xfrm flipH="1" flipV="1">
            <a:off x="2916238" y="2781300"/>
            <a:ext cx="215900" cy="287338"/>
          </a:xfrm>
          <a:prstGeom prst="line">
            <a:avLst/>
          </a:prstGeom>
          <a:noFill/>
          <a:ln w="28575">
            <a:solidFill>
              <a:srgbClr val="00FF00"/>
            </a:solidFill>
            <a:round/>
            <a:headEnd/>
            <a:tailEnd type="triangle" w="med" len="med"/>
          </a:ln>
        </p:spPr>
        <p:txBody>
          <a:bodyPr/>
          <a:lstStyle/>
          <a:p>
            <a:endParaRPr lang="hu-HU"/>
          </a:p>
        </p:txBody>
      </p:sp>
      <p:sp>
        <p:nvSpPr>
          <p:cNvPr id="39978" name="Line 42"/>
          <p:cNvSpPr>
            <a:spLocks noChangeShapeType="1"/>
          </p:cNvSpPr>
          <p:nvPr/>
        </p:nvSpPr>
        <p:spPr bwMode="auto">
          <a:xfrm flipV="1">
            <a:off x="3348038" y="3068638"/>
            <a:ext cx="863600" cy="144462"/>
          </a:xfrm>
          <a:prstGeom prst="line">
            <a:avLst/>
          </a:prstGeom>
          <a:noFill/>
          <a:ln w="28575">
            <a:solidFill>
              <a:srgbClr val="00FF00"/>
            </a:solidFill>
            <a:round/>
            <a:headEnd/>
            <a:tailEnd type="triangle" w="med" len="med"/>
          </a:ln>
        </p:spPr>
        <p:txBody>
          <a:bodyPr/>
          <a:lstStyle/>
          <a:p>
            <a:endParaRPr lang="hu-HU"/>
          </a:p>
        </p:txBody>
      </p:sp>
      <p:sp>
        <p:nvSpPr>
          <p:cNvPr id="39979" name="Text Box 43"/>
          <p:cNvSpPr txBox="1">
            <a:spLocks noChangeArrowheads="1"/>
          </p:cNvSpPr>
          <p:nvPr/>
        </p:nvSpPr>
        <p:spPr bwMode="auto">
          <a:xfrm>
            <a:off x="3616325" y="5176838"/>
            <a:ext cx="361950" cy="366712"/>
          </a:xfrm>
          <a:prstGeom prst="rect">
            <a:avLst/>
          </a:prstGeom>
          <a:noFill/>
          <a:ln w="9525">
            <a:noFill/>
            <a:miter lim="800000"/>
            <a:headEnd/>
            <a:tailEnd/>
          </a:ln>
        </p:spPr>
        <p:txBody>
          <a:bodyPr wrap="none">
            <a:spAutoFit/>
          </a:bodyPr>
          <a:lstStyle/>
          <a:p>
            <a:r>
              <a:rPr lang="hu-HU" b="1">
                <a:solidFill>
                  <a:schemeClr val="hlink"/>
                </a:solidFill>
                <a:latin typeface="Calibri" pitchFamily="34" charset="0"/>
              </a:rPr>
              <a:t>Q</a:t>
            </a:r>
            <a:endParaRPr lang="en-US" b="1">
              <a:solidFill>
                <a:schemeClr val="hlink"/>
              </a:solidFill>
              <a:latin typeface="Calibri" pitchFamily="34" charset="0"/>
            </a:endParaRPr>
          </a:p>
        </p:txBody>
      </p:sp>
      <p:sp>
        <p:nvSpPr>
          <p:cNvPr id="39980" name="Line 44"/>
          <p:cNvSpPr>
            <a:spLocks noChangeShapeType="1"/>
          </p:cNvSpPr>
          <p:nvPr/>
        </p:nvSpPr>
        <p:spPr bwMode="auto">
          <a:xfrm>
            <a:off x="3851275" y="5516563"/>
            <a:ext cx="144463" cy="288925"/>
          </a:xfrm>
          <a:prstGeom prst="line">
            <a:avLst/>
          </a:prstGeom>
          <a:noFill/>
          <a:ln w="28575">
            <a:solidFill>
              <a:schemeClr val="hlink"/>
            </a:solidFill>
            <a:round/>
            <a:headEnd/>
            <a:tailEnd type="triangle" w="med" len="med"/>
          </a:ln>
        </p:spPr>
        <p:txBody>
          <a:bodyPr/>
          <a:lstStyle/>
          <a:p>
            <a:endParaRPr lang="hu-HU"/>
          </a:p>
        </p:txBody>
      </p:sp>
      <p:sp>
        <p:nvSpPr>
          <p:cNvPr id="39981" name="Text Box 45"/>
          <p:cNvSpPr txBox="1">
            <a:spLocks noChangeArrowheads="1"/>
          </p:cNvSpPr>
          <p:nvPr/>
        </p:nvSpPr>
        <p:spPr bwMode="auto">
          <a:xfrm>
            <a:off x="1122363" y="908050"/>
            <a:ext cx="7016750" cy="641350"/>
          </a:xfrm>
          <a:prstGeom prst="rect">
            <a:avLst/>
          </a:prstGeom>
          <a:noFill/>
          <a:ln w="9525">
            <a:noFill/>
            <a:miter lim="800000"/>
            <a:headEnd/>
            <a:tailEnd/>
          </a:ln>
        </p:spPr>
        <p:txBody>
          <a:bodyPr wrap="none">
            <a:spAutoFit/>
          </a:bodyPr>
          <a:lstStyle/>
          <a:p>
            <a:pPr algn="ctr"/>
            <a:r>
              <a:rPr lang="hu-HU" b="1">
                <a:solidFill>
                  <a:srgbClr val="FF3300"/>
                </a:solidFill>
                <a:latin typeface="Calibri" pitchFamily="34" charset="0"/>
              </a:rPr>
              <a:t>A génexpressziós kaszkád és a gének moduláris szerveződése</a:t>
            </a:r>
          </a:p>
          <a:p>
            <a:pPr algn="ctr"/>
            <a:r>
              <a:rPr lang="hu-HU" b="1">
                <a:solidFill>
                  <a:srgbClr val="FF3300"/>
                </a:solidFill>
                <a:latin typeface="Calibri" pitchFamily="34" charset="0"/>
              </a:rPr>
              <a:t> lehetővé tesz alternatív fejlődési útvonalakat </a:t>
            </a:r>
            <a:endParaRPr lang="en-US" b="1">
              <a:solidFill>
                <a:srgbClr val="FF3300"/>
              </a:solidFill>
              <a:latin typeface="Calibri" pitchFamily="34" charset="0"/>
            </a:endParaRPr>
          </a:p>
        </p:txBody>
      </p:sp>
    </p:spTree>
    <p:extLst>
      <p:ext uri="{BB962C8B-B14F-4D97-AF65-F5344CB8AC3E}">
        <p14:creationId xmlns:p14="http://schemas.microsoft.com/office/powerpoint/2010/main" val="22317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961"/>
                                        </p:tgtEl>
                                        <p:attrNameLst>
                                          <p:attrName>style.visibility</p:attrName>
                                        </p:attrNameLst>
                                      </p:cBhvr>
                                      <p:to>
                                        <p:strVal val="visible"/>
                                      </p:to>
                                    </p:set>
                                    <p:animEffect transition="in" filter="blinds(horizontal)">
                                      <p:cBhvr>
                                        <p:cTn id="7" dur="500"/>
                                        <p:tgtEl>
                                          <p:spTgt spid="3996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9962"/>
                                        </p:tgtEl>
                                        <p:attrNameLst>
                                          <p:attrName>style.visibility</p:attrName>
                                        </p:attrNameLst>
                                      </p:cBhvr>
                                      <p:to>
                                        <p:strVal val="visible"/>
                                      </p:to>
                                    </p:set>
                                    <p:animEffect transition="in" filter="blinds(horizontal)">
                                      <p:cBhvr>
                                        <p:cTn id="10" dur="500"/>
                                        <p:tgtEl>
                                          <p:spTgt spid="3996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9963"/>
                                        </p:tgtEl>
                                        <p:attrNameLst>
                                          <p:attrName>style.visibility</p:attrName>
                                        </p:attrNameLst>
                                      </p:cBhvr>
                                      <p:to>
                                        <p:strVal val="visible"/>
                                      </p:to>
                                    </p:set>
                                    <p:animEffect transition="in" filter="blinds(horizontal)">
                                      <p:cBhvr>
                                        <p:cTn id="13" dur="500"/>
                                        <p:tgtEl>
                                          <p:spTgt spid="3996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9975"/>
                                        </p:tgtEl>
                                        <p:attrNameLst>
                                          <p:attrName>style.visibility</p:attrName>
                                        </p:attrNameLst>
                                      </p:cBhvr>
                                      <p:to>
                                        <p:strVal val="visible"/>
                                      </p:to>
                                    </p:set>
                                    <p:animEffect transition="in" filter="blinds(horizontal)">
                                      <p:cBhvr>
                                        <p:cTn id="18" dur="500"/>
                                        <p:tgtEl>
                                          <p:spTgt spid="3997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9978"/>
                                        </p:tgtEl>
                                        <p:attrNameLst>
                                          <p:attrName>style.visibility</p:attrName>
                                        </p:attrNameLst>
                                      </p:cBhvr>
                                      <p:to>
                                        <p:strVal val="visible"/>
                                      </p:to>
                                    </p:set>
                                    <p:animEffect transition="in" filter="blinds(horizontal)">
                                      <p:cBhvr>
                                        <p:cTn id="21" dur="500"/>
                                        <p:tgtEl>
                                          <p:spTgt spid="3997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9977"/>
                                        </p:tgtEl>
                                        <p:attrNameLst>
                                          <p:attrName>style.visibility</p:attrName>
                                        </p:attrNameLst>
                                      </p:cBhvr>
                                      <p:to>
                                        <p:strVal val="visible"/>
                                      </p:to>
                                    </p:set>
                                    <p:animEffect transition="in" filter="blinds(horizontal)">
                                      <p:cBhvr>
                                        <p:cTn id="24" dur="500"/>
                                        <p:tgtEl>
                                          <p:spTgt spid="3997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9966"/>
                                        </p:tgtEl>
                                        <p:attrNameLst>
                                          <p:attrName>style.visibility</p:attrName>
                                        </p:attrNameLst>
                                      </p:cBhvr>
                                      <p:to>
                                        <p:strVal val="visible"/>
                                      </p:to>
                                    </p:set>
                                    <p:anim calcmode="lin" valueType="num">
                                      <p:cBhvr additive="base">
                                        <p:cTn id="29" dur="500" fill="hold"/>
                                        <p:tgtEl>
                                          <p:spTgt spid="39966"/>
                                        </p:tgtEl>
                                        <p:attrNameLst>
                                          <p:attrName>ppt_x</p:attrName>
                                        </p:attrNameLst>
                                      </p:cBhvr>
                                      <p:tavLst>
                                        <p:tav tm="0">
                                          <p:val>
                                            <p:strVal val="#ppt_x"/>
                                          </p:val>
                                        </p:tav>
                                        <p:tav tm="100000">
                                          <p:val>
                                            <p:strVal val="#ppt_x"/>
                                          </p:val>
                                        </p:tav>
                                      </p:tavLst>
                                    </p:anim>
                                    <p:anim calcmode="lin" valueType="num">
                                      <p:cBhvr additive="base">
                                        <p:cTn id="30" dur="500" fill="hold"/>
                                        <p:tgtEl>
                                          <p:spTgt spid="3996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9972"/>
                                        </p:tgtEl>
                                        <p:attrNameLst>
                                          <p:attrName>style.visibility</p:attrName>
                                        </p:attrNameLst>
                                      </p:cBhvr>
                                      <p:to>
                                        <p:strVal val="visible"/>
                                      </p:to>
                                    </p:set>
                                    <p:anim calcmode="lin" valueType="num">
                                      <p:cBhvr additive="base">
                                        <p:cTn id="33" dur="500" fill="hold"/>
                                        <p:tgtEl>
                                          <p:spTgt spid="39972"/>
                                        </p:tgtEl>
                                        <p:attrNameLst>
                                          <p:attrName>ppt_x</p:attrName>
                                        </p:attrNameLst>
                                      </p:cBhvr>
                                      <p:tavLst>
                                        <p:tav tm="0">
                                          <p:val>
                                            <p:strVal val="#ppt_x"/>
                                          </p:val>
                                        </p:tav>
                                        <p:tav tm="100000">
                                          <p:val>
                                            <p:strVal val="#ppt_x"/>
                                          </p:val>
                                        </p:tav>
                                      </p:tavLst>
                                    </p:anim>
                                    <p:anim calcmode="lin" valueType="num">
                                      <p:cBhvr additive="base">
                                        <p:cTn id="34" dur="500" fill="hold"/>
                                        <p:tgtEl>
                                          <p:spTgt spid="3997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9964"/>
                                        </p:tgtEl>
                                        <p:attrNameLst>
                                          <p:attrName>style.visibility</p:attrName>
                                        </p:attrNameLst>
                                      </p:cBhvr>
                                      <p:to>
                                        <p:strVal val="visible"/>
                                      </p:to>
                                    </p:set>
                                    <p:anim calcmode="lin" valueType="num">
                                      <p:cBhvr additive="base">
                                        <p:cTn id="37" dur="500" fill="hold"/>
                                        <p:tgtEl>
                                          <p:spTgt spid="39964"/>
                                        </p:tgtEl>
                                        <p:attrNameLst>
                                          <p:attrName>ppt_x</p:attrName>
                                        </p:attrNameLst>
                                      </p:cBhvr>
                                      <p:tavLst>
                                        <p:tav tm="0">
                                          <p:val>
                                            <p:strVal val="#ppt_x"/>
                                          </p:val>
                                        </p:tav>
                                        <p:tav tm="100000">
                                          <p:val>
                                            <p:strVal val="#ppt_x"/>
                                          </p:val>
                                        </p:tav>
                                      </p:tavLst>
                                    </p:anim>
                                    <p:anim calcmode="lin" valueType="num">
                                      <p:cBhvr additive="base">
                                        <p:cTn id="38" dur="500" fill="hold"/>
                                        <p:tgtEl>
                                          <p:spTgt spid="3996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39980"/>
                                        </p:tgtEl>
                                        <p:attrNameLst>
                                          <p:attrName>style.visibility</p:attrName>
                                        </p:attrNameLst>
                                      </p:cBhvr>
                                      <p:to>
                                        <p:strVal val="visible"/>
                                      </p:to>
                                    </p:set>
                                    <p:animEffect transition="in" filter="blinds(horizontal)">
                                      <p:cBhvr>
                                        <p:cTn id="43" dur="500"/>
                                        <p:tgtEl>
                                          <p:spTgt spid="39980"/>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9979"/>
                                        </p:tgtEl>
                                        <p:attrNameLst>
                                          <p:attrName>style.visibility</p:attrName>
                                        </p:attrNameLst>
                                      </p:cBhvr>
                                      <p:to>
                                        <p:strVal val="visible"/>
                                      </p:to>
                                    </p:set>
                                    <p:animEffect transition="in" filter="blinds(horizontal)">
                                      <p:cBhvr>
                                        <p:cTn id="46" dur="500"/>
                                        <p:tgtEl>
                                          <p:spTgt spid="39979"/>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39974"/>
                                        </p:tgtEl>
                                        <p:attrNameLst>
                                          <p:attrName>style.visibility</p:attrName>
                                        </p:attrNameLst>
                                      </p:cBhvr>
                                      <p:to>
                                        <p:strVal val="visible"/>
                                      </p:to>
                                    </p:set>
                                    <p:animEffect transition="in" filter="blinds(horizontal)">
                                      <p:cBhvr>
                                        <p:cTn id="51" dur="500"/>
                                        <p:tgtEl>
                                          <p:spTgt spid="39974"/>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39973"/>
                                        </p:tgtEl>
                                        <p:attrNameLst>
                                          <p:attrName>style.visibility</p:attrName>
                                        </p:attrNameLst>
                                      </p:cBhvr>
                                      <p:to>
                                        <p:strVal val="visible"/>
                                      </p:to>
                                    </p:set>
                                    <p:animEffect transition="in" filter="blinds(horizontal)">
                                      <p:cBhvr>
                                        <p:cTn id="54" dur="500"/>
                                        <p:tgtEl>
                                          <p:spTgt spid="39973"/>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9981"/>
                                        </p:tgtEl>
                                        <p:attrNameLst>
                                          <p:attrName>style.visibility</p:attrName>
                                        </p:attrNameLst>
                                      </p:cBhvr>
                                      <p:to>
                                        <p:strVal val="visible"/>
                                      </p:to>
                                    </p:set>
                                    <p:anim calcmode="lin" valueType="num">
                                      <p:cBhvr additive="base">
                                        <p:cTn id="59" dur="500" fill="hold"/>
                                        <p:tgtEl>
                                          <p:spTgt spid="39981"/>
                                        </p:tgtEl>
                                        <p:attrNameLst>
                                          <p:attrName>ppt_x</p:attrName>
                                        </p:attrNameLst>
                                      </p:cBhvr>
                                      <p:tavLst>
                                        <p:tav tm="0">
                                          <p:val>
                                            <p:strVal val="#ppt_x"/>
                                          </p:val>
                                        </p:tav>
                                        <p:tav tm="100000">
                                          <p:val>
                                            <p:strVal val="#ppt_x"/>
                                          </p:val>
                                        </p:tav>
                                      </p:tavLst>
                                    </p:anim>
                                    <p:anim calcmode="lin" valueType="num">
                                      <p:cBhvr additive="base">
                                        <p:cTn id="60" dur="500" fill="hold"/>
                                        <p:tgtEl>
                                          <p:spTgt spid="399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1" grpId="0"/>
      <p:bldP spid="39962" grpId="0" animBg="1"/>
      <p:bldP spid="39963" grpId="0" animBg="1"/>
      <p:bldP spid="39966" grpId="0" animBg="1"/>
      <p:bldP spid="39972" grpId="0" animBg="1"/>
      <p:bldP spid="39973" grpId="0"/>
      <p:bldP spid="39974" grpId="0" animBg="1"/>
      <p:bldP spid="39975" grpId="0"/>
      <p:bldP spid="39977" grpId="0" animBg="1"/>
      <p:bldP spid="39978" grpId="0" animBg="1"/>
      <p:bldP spid="39979" grpId="0"/>
      <p:bldP spid="39980" grpId="0" animBg="1"/>
      <p:bldP spid="3998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p:cNvSpPr>
            <a:spLocks noGrp="1"/>
          </p:cNvSpPr>
          <p:nvPr>
            <p:ph type="title"/>
          </p:nvPr>
        </p:nvSpPr>
        <p:spPr/>
        <p:txBody>
          <a:bodyPr/>
          <a:lstStyle/>
          <a:p>
            <a:r>
              <a:rPr lang="hu-HU"/>
              <a:t>Lizogénia kialakulása</a:t>
            </a:r>
          </a:p>
        </p:txBody>
      </p:sp>
      <p:sp>
        <p:nvSpPr>
          <p:cNvPr id="5" name="Dia számának helye 3"/>
          <p:cNvSpPr>
            <a:spLocks noGrp="1"/>
          </p:cNvSpPr>
          <p:nvPr>
            <p:ph type="sldNum" sz="quarter" idx="12"/>
          </p:nvPr>
        </p:nvSpPr>
        <p:spPr/>
        <p:txBody>
          <a:bodyPr/>
          <a:lstStyle/>
          <a:p>
            <a:pPr>
              <a:defRPr/>
            </a:pPr>
            <a:fld id="{C34E409C-A934-4DFD-9FDA-72B64555131D}" type="slidenum">
              <a:rPr lang="hu-HU"/>
              <a:pPr>
                <a:defRPr/>
              </a:pPr>
              <a:t>64</a:t>
            </a:fld>
            <a:endParaRPr lang="hu-HU"/>
          </a:p>
        </p:txBody>
      </p:sp>
      <p:grpSp>
        <p:nvGrpSpPr>
          <p:cNvPr id="25602" name="Group 6"/>
          <p:cNvGrpSpPr>
            <a:grpSpLocks/>
          </p:cNvGrpSpPr>
          <p:nvPr/>
        </p:nvGrpSpPr>
        <p:grpSpPr bwMode="auto">
          <a:xfrm>
            <a:off x="0" y="1937667"/>
            <a:ext cx="9144000" cy="4011613"/>
            <a:chOff x="0" y="618"/>
            <a:chExt cx="5760" cy="2527"/>
          </a:xfrm>
        </p:grpSpPr>
        <p:pic>
          <p:nvPicPr>
            <p:cNvPr id="25603" name="Picture 4" descr="Scan0018"/>
            <p:cNvPicPr>
              <a:picLocks noChangeAspect="1" noChangeArrowheads="1"/>
            </p:cNvPicPr>
            <p:nvPr/>
          </p:nvPicPr>
          <p:blipFill>
            <a:blip r:embed="rId2" cstate="print"/>
            <a:srcRect r="5089"/>
            <a:stretch>
              <a:fillRect/>
            </a:stretch>
          </p:blipFill>
          <p:spPr bwMode="auto">
            <a:xfrm>
              <a:off x="0" y="618"/>
              <a:ext cx="5760" cy="2527"/>
            </a:xfrm>
            <a:prstGeom prst="rect">
              <a:avLst/>
            </a:prstGeom>
            <a:noFill/>
            <a:ln w="9525">
              <a:noFill/>
              <a:miter lim="800000"/>
              <a:headEnd/>
              <a:tailEnd/>
            </a:ln>
          </p:spPr>
        </p:pic>
        <p:sp>
          <p:nvSpPr>
            <p:cNvPr id="25604" name="Rectangle 5"/>
            <p:cNvSpPr>
              <a:spLocks noChangeArrowheads="1"/>
            </p:cNvSpPr>
            <p:nvPr/>
          </p:nvSpPr>
          <p:spPr bwMode="auto">
            <a:xfrm>
              <a:off x="793" y="2614"/>
              <a:ext cx="953" cy="136"/>
            </a:xfrm>
            <a:prstGeom prst="rect">
              <a:avLst/>
            </a:prstGeom>
            <a:solidFill>
              <a:srgbClr val="CC0000">
                <a:alpha val="30196"/>
              </a:srgbClr>
            </a:solidFill>
            <a:ln w="9525">
              <a:noFill/>
              <a:miter lim="800000"/>
              <a:headEnd/>
              <a:tailEnd/>
            </a:ln>
          </p:spPr>
          <p:txBody>
            <a:bodyPr wrap="none" anchor="ctr"/>
            <a:lstStyle/>
            <a:p>
              <a:endParaRPr lang="hu-HU">
                <a:latin typeface="Calibri" pitchFamily="34" charset="0"/>
              </a:endParaRPr>
            </a:p>
          </p:txBody>
        </p:sp>
      </p:grpSp>
    </p:spTree>
    <p:extLst>
      <p:ext uri="{BB962C8B-B14F-4D97-AF65-F5344CB8AC3E}">
        <p14:creationId xmlns:p14="http://schemas.microsoft.com/office/powerpoint/2010/main" val="25967765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cmap1"/>
          <p:cNvPicPr>
            <a:picLocks noGrp="1" noChangeAspect="1" noChangeArrowheads="1"/>
          </p:cNvPicPr>
          <p:nvPr>
            <p:ph/>
          </p:nvPr>
        </p:nvPicPr>
        <p:blipFill>
          <a:blip r:embed="rId2" cstate="print"/>
          <a:srcRect/>
          <a:stretch>
            <a:fillRect/>
          </a:stretch>
        </p:blipFill>
        <p:spPr>
          <a:xfrm>
            <a:off x="323850" y="1773238"/>
            <a:ext cx="5505450" cy="4760912"/>
          </a:xfrm>
        </p:spPr>
      </p:pic>
      <p:sp>
        <p:nvSpPr>
          <p:cNvPr id="40963" name="Text Box 3"/>
          <p:cNvSpPr txBox="1">
            <a:spLocks noChangeArrowheads="1"/>
          </p:cNvSpPr>
          <p:nvPr/>
        </p:nvSpPr>
        <p:spPr bwMode="auto">
          <a:xfrm>
            <a:off x="5416550" y="1865313"/>
            <a:ext cx="2203450" cy="366712"/>
          </a:xfrm>
          <a:prstGeom prst="rect">
            <a:avLst/>
          </a:prstGeom>
          <a:noFill/>
          <a:ln w="9525">
            <a:noFill/>
            <a:miter lim="800000"/>
            <a:headEnd/>
            <a:tailEnd/>
          </a:ln>
        </p:spPr>
        <p:txBody>
          <a:bodyPr wrap="none">
            <a:spAutoFit/>
          </a:bodyPr>
          <a:lstStyle/>
          <a:p>
            <a:r>
              <a:rPr lang="hu-HU">
                <a:latin typeface="Calibri" pitchFamily="34" charset="0"/>
              </a:rPr>
              <a:t>- Korai transzkripció</a:t>
            </a:r>
            <a:endParaRPr lang="en-US">
              <a:latin typeface="Calibri" pitchFamily="34" charset="0"/>
            </a:endParaRPr>
          </a:p>
        </p:txBody>
      </p:sp>
      <p:sp>
        <p:nvSpPr>
          <p:cNvPr id="40964" name="Oval 4"/>
          <p:cNvSpPr>
            <a:spLocks noChangeArrowheads="1"/>
          </p:cNvSpPr>
          <p:nvPr/>
        </p:nvSpPr>
        <p:spPr bwMode="auto">
          <a:xfrm>
            <a:off x="2555875" y="1773238"/>
            <a:ext cx="647700" cy="576262"/>
          </a:xfrm>
          <a:prstGeom prst="ellipse">
            <a:avLst/>
          </a:prstGeom>
          <a:noFill/>
          <a:ln w="28575">
            <a:solidFill>
              <a:srgbClr val="00FF00"/>
            </a:solidFill>
            <a:round/>
            <a:headEnd/>
            <a:tailEnd/>
          </a:ln>
        </p:spPr>
        <p:txBody>
          <a:bodyPr wrap="none" anchor="ctr"/>
          <a:lstStyle/>
          <a:p>
            <a:endParaRPr lang="hu-HU">
              <a:latin typeface="Calibri" pitchFamily="34" charset="0"/>
            </a:endParaRPr>
          </a:p>
        </p:txBody>
      </p:sp>
      <p:sp>
        <p:nvSpPr>
          <p:cNvPr id="40965" name="Oval 5"/>
          <p:cNvSpPr>
            <a:spLocks noChangeArrowheads="1"/>
          </p:cNvSpPr>
          <p:nvPr/>
        </p:nvSpPr>
        <p:spPr bwMode="auto">
          <a:xfrm>
            <a:off x="3995738" y="2349500"/>
            <a:ext cx="720725" cy="647700"/>
          </a:xfrm>
          <a:prstGeom prst="ellipse">
            <a:avLst/>
          </a:prstGeom>
          <a:noFill/>
          <a:ln w="28575">
            <a:solidFill>
              <a:srgbClr val="00FF00"/>
            </a:solidFill>
            <a:round/>
            <a:headEnd/>
            <a:tailEnd/>
          </a:ln>
        </p:spPr>
        <p:txBody>
          <a:bodyPr wrap="none" anchor="ctr"/>
          <a:lstStyle/>
          <a:p>
            <a:endParaRPr lang="hu-HU">
              <a:latin typeface="Calibri" pitchFamily="34" charset="0"/>
            </a:endParaRPr>
          </a:p>
        </p:txBody>
      </p:sp>
      <p:sp>
        <p:nvSpPr>
          <p:cNvPr id="40966" name="Text Box 6"/>
          <p:cNvSpPr txBox="1">
            <a:spLocks noChangeArrowheads="1"/>
          </p:cNvSpPr>
          <p:nvPr/>
        </p:nvSpPr>
        <p:spPr bwMode="auto">
          <a:xfrm>
            <a:off x="5435600" y="2276475"/>
            <a:ext cx="3422650" cy="366713"/>
          </a:xfrm>
          <a:prstGeom prst="rect">
            <a:avLst/>
          </a:prstGeom>
          <a:noFill/>
          <a:ln w="9525">
            <a:noFill/>
            <a:miter lim="800000"/>
            <a:headEnd/>
            <a:tailEnd/>
          </a:ln>
        </p:spPr>
        <p:txBody>
          <a:bodyPr wrap="none">
            <a:spAutoFit/>
          </a:bodyPr>
          <a:lstStyle/>
          <a:p>
            <a:r>
              <a:rPr lang="hu-HU">
                <a:latin typeface="Calibri" pitchFamily="34" charset="0"/>
              </a:rPr>
              <a:t>- Késleltetett korai transzkripció </a:t>
            </a:r>
            <a:endParaRPr lang="en-US">
              <a:latin typeface="Calibri" pitchFamily="34" charset="0"/>
            </a:endParaRPr>
          </a:p>
        </p:txBody>
      </p:sp>
      <p:sp>
        <p:nvSpPr>
          <p:cNvPr id="27654" name="Rectangle 7"/>
          <p:cNvSpPr>
            <a:spLocks noChangeArrowheads="1"/>
          </p:cNvSpPr>
          <p:nvPr/>
        </p:nvSpPr>
        <p:spPr bwMode="auto">
          <a:xfrm>
            <a:off x="468313" y="0"/>
            <a:ext cx="8229600" cy="1143000"/>
          </a:xfrm>
          <a:prstGeom prst="rect">
            <a:avLst/>
          </a:prstGeom>
          <a:noFill/>
          <a:ln w="9525">
            <a:noFill/>
            <a:miter lim="800000"/>
            <a:headEnd/>
            <a:tailEnd/>
          </a:ln>
        </p:spPr>
        <p:txBody>
          <a:bodyPr anchor="ctr"/>
          <a:lstStyle/>
          <a:p>
            <a:pPr algn="ctr"/>
            <a:r>
              <a:rPr lang="hu-HU" sz="2400" b="1">
                <a:solidFill>
                  <a:schemeClr val="tx2"/>
                </a:solidFill>
                <a:latin typeface="Calibri" pitchFamily="34" charset="0"/>
              </a:rPr>
              <a:t>A lizogéniához vezető eseménysorozat</a:t>
            </a:r>
            <a:endParaRPr lang="en-US" sz="2400" b="1">
              <a:solidFill>
                <a:schemeClr val="tx2"/>
              </a:solidFill>
              <a:latin typeface="Calibri" pitchFamily="34" charset="0"/>
            </a:endParaRPr>
          </a:p>
        </p:txBody>
      </p:sp>
      <p:sp>
        <p:nvSpPr>
          <p:cNvPr id="40968" name="Arc 8"/>
          <p:cNvSpPr>
            <a:spLocks/>
          </p:cNvSpPr>
          <p:nvPr/>
        </p:nvSpPr>
        <p:spPr bwMode="auto">
          <a:xfrm rot="19312279" flipH="1">
            <a:off x="444500" y="2714625"/>
            <a:ext cx="3021013" cy="2684463"/>
          </a:xfrm>
          <a:custGeom>
            <a:avLst/>
            <a:gdLst>
              <a:gd name="T0" fmla="*/ 0 w 26214"/>
              <a:gd name="T1" fmla="*/ 83268 h 21600"/>
              <a:gd name="T2" fmla="*/ 3021013 w 26214"/>
              <a:gd name="T3" fmla="*/ 1995451 h 21600"/>
              <a:gd name="T4" fmla="*/ 615174 w 26214"/>
              <a:gd name="T5" fmla="*/ 2684463 h 21600"/>
              <a:gd name="T6" fmla="*/ 0 60000 65536"/>
              <a:gd name="T7" fmla="*/ 0 60000 65536"/>
              <a:gd name="T8" fmla="*/ 0 60000 65536"/>
              <a:gd name="T9" fmla="*/ 0 w 26214"/>
              <a:gd name="T10" fmla="*/ 0 h 21600"/>
              <a:gd name="T11" fmla="*/ 26214 w 26214"/>
              <a:gd name="T12" fmla="*/ 21600 h 21600"/>
            </a:gdLst>
            <a:ahLst/>
            <a:cxnLst>
              <a:cxn ang="T6">
                <a:pos x="T0" y="T1"/>
              </a:cxn>
              <a:cxn ang="T7">
                <a:pos x="T2" y="T3"/>
              </a:cxn>
              <a:cxn ang="T8">
                <a:pos x="T4" y="T5"/>
              </a:cxn>
            </a:cxnLst>
            <a:rect l="T9" t="T10" r="T11" b="T12"/>
            <a:pathLst>
              <a:path w="26214" h="21600" fill="none" extrusionOk="0">
                <a:moveTo>
                  <a:pt x="-1" y="669"/>
                </a:moveTo>
                <a:cubicBezTo>
                  <a:pt x="1744" y="225"/>
                  <a:pt x="3537" y="-1"/>
                  <a:pt x="5338" y="0"/>
                </a:cubicBezTo>
                <a:cubicBezTo>
                  <a:pt x="15132" y="0"/>
                  <a:pt x="23700" y="6589"/>
                  <a:pt x="26214" y="16055"/>
                </a:cubicBezTo>
              </a:path>
              <a:path w="26214" h="21600" stroke="0" extrusionOk="0">
                <a:moveTo>
                  <a:pt x="-1" y="669"/>
                </a:moveTo>
                <a:cubicBezTo>
                  <a:pt x="1744" y="225"/>
                  <a:pt x="3537" y="-1"/>
                  <a:pt x="5338" y="0"/>
                </a:cubicBezTo>
                <a:cubicBezTo>
                  <a:pt x="15132" y="0"/>
                  <a:pt x="23700" y="6589"/>
                  <a:pt x="26214" y="16055"/>
                </a:cubicBezTo>
                <a:lnTo>
                  <a:pt x="5338" y="21600"/>
                </a:lnTo>
                <a:close/>
              </a:path>
            </a:pathLst>
          </a:custGeom>
          <a:noFill/>
          <a:ln w="38100">
            <a:solidFill>
              <a:schemeClr val="hlink"/>
            </a:solidFill>
            <a:round/>
            <a:headEnd/>
            <a:tailEnd/>
          </a:ln>
        </p:spPr>
        <p:txBody>
          <a:bodyPr wrap="none" anchor="ctr"/>
          <a:lstStyle/>
          <a:p>
            <a:endParaRPr lang="hu-HU"/>
          </a:p>
        </p:txBody>
      </p:sp>
      <p:sp>
        <p:nvSpPr>
          <p:cNvPr id="40969" name="Arc 9"/>
          <p:cNvSpPr>
            <a:spLocks/>
          </p:cNvSpPr>
          <p:nvPr/>
        </p:nvSpPr>
        <p:spPr bwMode="auto">
          <a:xfrm rot="7368409" flipH="1">
            <a:off x="3132931" y="3042444"/>
            <a:ext cx="2592388" cy="2305050"/>
          </a:xfrm>
          <a:custGeom>
            <a:avLst/>
            <a:gdLst>
              <a:gd name="T0" fmla="*/ 0 w 26214"/>
              <a:gd name="T1" fmla="*/ 71499 h 21600"/>
              <a:gd name="T2" fmla="*/ 2592388 w 26214"/>
              <a:gd name="T3" fmla="*/ 1713420 h 21600"/>
              <a:gd name="T4" fmla="*/ 527892 w 26214"/>
              <a:gd name="T5" fmla="*/ 2305050 h 21600"/>
              <a:gd name="T6" fmla="*/ 0 60000 65536"/>
              <a:gd name="T7" fmla="*/ 0 60000 65536"/>
              <a:gd name="T8" fmla="*/ 0 60000 65536"/>
              <a:gd name="T9" fmla="*/ 0 w 26214"/>
              <a:gd name="T10" fmla="*/ 0 h 21600"/>
              <a:gd name="T11" fmla="*/ 26214 w 26214"/>
              <a:gd name="T12" fmla="*/ 21600 h 21600"/>
            </a:gdLst>
            <a:ahLst/>
            <a:cxnLst>
              <a:cxn ang="T6">
                <a:pos x="T0" y="T1"/>
              </a:cxn>
              <a:cxn ang="T7">
                <a:pos x="T2" y="T3"/>
              </a:cxn>
              <a:cxn ang="T8">
                <a:pos x="T4" y="T5"/>
              </a:cxn>
            </a:cxnLst>
            <a:rect l="T9" t="T10" r="T11" b="T12"/>
            <a:pathLst>
              <a:path w="26214" h="21600" fill="none" extrusionOk="0">
                <a:moveTo>
                  <a:pt x="-1" y="669"/>
                </a:moveTo>
                <a:cubicBezTo>
                  <a:pt x="1744" y="225"/>
                  <a:pt x="3537" y="-1"/>
                  <a:pt x="5338" y="0"/>
                </a:cubicBezTo>
                <a:cubicBezTo>
                  <a:pt x="15132" y="0"/>
                  <a:pt x="23700" y="6589"/>
                  <a:pt x="26214" y="16055"/>
                </a:cubicBezTo>
              </a:path>
              <a:path w="26214" h="21600" stroke="0" extrusionOk="0">
                <a:moveTo>
                  <a:pt x="-1" y="669"/>
                </a:moveTo>
                <a:cubicBezTo>
                  <a:pt x="1744" y="225"/>
                  <a:pt x="3537" y="-1"/>
                  <a:pt x="5338" y="0"/>
                </a:cubicBezTo>
                <a:cubicBezTo>
                  <a:pt x="15132" y="0"/>
                  <a:pt x="23700" y="6589"/>
                  <a:pt x="26214" y="16055"/>
                </a:cubicBezTo>
                <a:lnTo>
                  <a:pt x="5338" y="21600"/>
                </a:lnTo>
                <a:close/>
              </a:path>
            </a:pathLst>
          </a:custGeom>
          <a:noFill/>
          <a:ln w="38100">
            <a:solidFill>
              <a:schemeClr val="hlink"/>
            </a:solidFill>
            <a:round/>
            <a:headEnd/>
            <a:tailEnd/>
          </a:ln>
        </p:spPr>
        <p:txBody>
          <a:bodyPr wrap="none" anchor="ctr"/>
          <a:lstStyle/>
          <a:p>
            <a:endParaRPr lang="hu-HU"/>
          </a:p>
        </p:txBody>
      </p:sp>
      <p:sp>
        <p:nvSpPr>
          <p:cNvPr id="40972" name="Text Box 12"/>
          <p:cNvSpPr txBox="1">
            <a:spLocks noChangeArrowheads="1"/>
          </p:cNvSpPr>
          <p:nvPr/>
        </p:nvSpPr>
        <p:spPr bwMode="auto">
          <a:xfrm>
            <a:off x="3040063" y="3016250"/>
            <a:ext cx="349250" cy="366713"/>
          </a:xfrm>
          <a:prstGeom prst="rect">
            <a:avLst/>
          </a:prstGeom>
          <a:noFill/>
          <a:ln w="9525">
            <a:noFill/>
            <a:miter lim="800000"/>
            <a:headEnd/>
            <a:tailEnd/>
          </a:ln>
        </p:spPr>
        <p:txBody>
          <a:bodyPr wrap="none">
            <a:spAutoFit/>
          </a:bodyPr>
          <a:lstStyle/>
          <a:p>
            <a:r>
              <a:rPr lang="hu-HU" b="1">
                <a:solidFill>
                  <a:srgbClr val="00FF00"/>
                </a:solidFill>
                <a:latin typeface="Calibri" pitchFamily="34" charset="0"/>
              </a:rPr>
              <a:t>N</a:t>
            </a:r>
            <a:endParaRPr lang="en-US" b="1">
              <a:solidFill>
                <a:srgbClr val="00FF00"/>
              </a:solidFill>
              <a:latin typeface="Calibri" pitchFamily="34" charset="0"/>
            </a:endParaRPr>
          </a:p>
        </p:txBody>
      </p:sp>
      <p:sp>
        <p:nvSpPr>
          <p:cNvPr id="40973" name="Line 13"/>
          <p:cNvSpPr>
            <a:spLocks noChangeShapeType="1"/>
          </p:cNvSpPr>
          <p:nvPr/>
        </p:nvSpPr>
        <p:spPr bwMode="auto">
          <a:xfrm flipH="1" flipV="1">
            <a:off x="2916238" y="2781300"/>
            <a:ext cx="215900" cy="287338"/>
          </a:xfrm>
          <a:prstGeom prst="line">
            <a:avLst/>
          </a:prstGeom>
          <a:noFill/>
          <a:ln w="28575">
            <a:solidFill>
              <a:srgbClr val="00FF00"/>
            </a:solidFill>
            <a:round/>
            <a:headEnd/>
            <a:tailEnd type="triangle" w="med" len="med"/>
          </a:ln>
        </p:spPr>
        <p:txBody>
          <a:bodyPr/>
          <a:lstStyle/>
          <a:p>
            <a:endParaRPr lang="hu-HU"/>
          </a:p>
        </p:txBody>
      </p:sp>
      <p:sp>
        <p:nvSpPr>
          <p:cNvPr id="40974" name="Line 14"/>
          <p:cNvSpPr>
            <a:spLocks noChangeShapeType="1"/>
          </p:cNvSpPr>
          <p:nvPr/>
        </p:nvSpPr>
        <p:spPr bwMode="auto">
          <a:xfrm flipV="1">
            <a:off x="3348038" y="3068638"/>
            <a:ext cx="863600" cy="144462"/>
          </a:xfrm>
          <a:prstGeom prst="line">
            <a:avLst/>
          </a:prstGeom>
          <a:noFill/>
          <a:ln w="28575">
            <a:solidFill>
              <a:srgbClr val="00FF00"/>
            </a:solidFill>
            <a:round/>
            <a:headEnd/>
            <a:tailEnd type="triangle" w="med" len="med"/>
          </a:ln>
        </p:spPr>
        <p:txBody>
          <a:bodyPr/>
          <a:lstStyle/>
          <a:p>
            <a:endParaRPr lang="hu-HU"/>
          </a:p>
        </p:txBody>
      </p:sp>
      <p:sp>
        <p:nvSpPr>
          <p:cNvPr id="40975" name="Text Box 15"/>
          <p:cNvSpPr txBox="1">
            <a:spLocks noChangeArrowheads="1"/>
          </p:cNvSpPr>
          <p:nvPr/>
        </p:nvSpPr>
        <p:spPr bwMode="auto">
          <a:xfrm>
            <a:off x="4067175" y="4941888"/>
            <a:ext cx="361950" cy="366712"/>
          </a:xfrm>
          <a:prstGeom prst="rect">
            <a:avLst/>
          </a:prstGeom>
          <a:noFill/>
          <a:ln w="9525">
            <a:noFill/>
            <a:miter lim="800000"/>
            <a:headEnd/>
            <a:tailEnd/>
          </a:ln>
        </p:spPr>
        <p:txBody>
          <a:bodyPr wrap="none">
            <a:spAutoFit/>
          </a:bodyPr>
          <a:lstStyle/>
          <a:p>
            <a:r>
              <a:rPr lang="hu-HU" b="1">
                <a:solidFill>
                  <a:schemeClr val="hlink"/>
                </a:solidFill>
                <a:latin typeface="Calibri" pitchFamily="34" charset="0"/>
              </a:rPr>
              <a:t>Q</a:t>
            </a:r>
            <a:endParaRPr lang="en-US" b="1">
              <a:solidFill>
                <a:schemeClr val="hlink"/>
              </a:solidFill>
              <a:latin typeface="Calibri" pitchFamily="34" charset="0"/>
            </a:endParaRPr>
          </a:p>
        </p:txBody>
      </p:sp>
      <p:sp>
        <p:nvSpPr>
          <p:cNvPr id="40978" name="Text Box 18"/>
          <p:cNvSpPr txBox="1">
            <a:spLocks noChangeArrowheads="1"/>
          </p:cNvSpPr>
          <p:nvPr/>
        </p:nvSpPr>
        <p:spPr bwMode="auto">
          <a:xfrm>
            <a:off x="3975100" y="3448050"/>
            <a:ext cx="476250" cy="366713"/>
          </a:xfrm>
          <a:prstGeom prst="rect">
            <a:avLst/>
          </a:prstGeom>
          <a:noFill/>
          <a:ln w="9525">
            <a:noFill/>
            <a:miter lim="800000"/>
            <a:headEnd/>
            <a:tailEnd/>
          </a:ln>
        </p:spPr>
        <p:txBody>
          <a:bodyPr wrap="none">
            <a:spAutoFit/>
          </a:bodyPr>
          <a:lstStyle/>
          <a:p>
            <a:r>
              <a:rPr lang="hu-HU" b="1">
                <a:solidFill>
                  <a:schemeClr val="hlink"/>
                </a:solidFill>
                <a:latin typeface="Calibri" pitchFamily="34" charset="0"/>
              </a:rPr>
              <a:t>CII</a:t>
            </a:r>
            <a:endParaRPr lang="en-US" b="1">
              <a:solidFill>
                <a:schemeClr val="hlink"/>
              </a:solidFill>
              <a:latin typeface="Calibri" pitchFamily="34" charset="0"/>
            </a:endParaRPr>
          </a:p>
        </p:txBody>
      </p:sp>
      <p:sp>
        <p:nvSpPr>
          <p:cNvPr id="40979" name="Text Box 19"/>
          <p:cNvSpPr txBox="1">
            <a:spLocks noChangeArrowheads="1"/>
          </p:cNvSpPr>
          <p:nvPr/>
        </p:nvSpPr>
        <p:spPr bwMode="auto">
          <a:xfrm>
            <a:off x="5416550" y="2728913"/>
            <a:ext cx="3536950" cy="366712"/>
          </a:xfrm>
          <a:prstGeom prst="rect">
            <a:avLst/>
          </a:prstGeom>
          <a:noFill/>
          <a:ln w="9525">
            <a:noFill/>
            <a:miter lim="800000"/>
            <a:headEnd/>
            <a:tailEnd/>
          </a:ln>
        </p:spPr>
        <p:txBody>
          <a:bodyPr wrap="none">
            <a:spAutoFit/>
          </a:bodyPr>
          <a:lstStyle/>
          <a:p>
            <a:r>
              <a:rPr lang="hu-HU">
                <a:latin typeface="Calibri" pitchFamily="34" charset="0"/>
              </a:rPr>
              <a:t>- Átkapcsolás a lizogén útvonalra</a:t>
            </a:r>
            <a:endParaRPr lang="en-US">
              <a:latin typeface="Calibri" pitchFamily="34" charset="0"/>
            </a:endParaRPr>
          </a:p>
        </p:txBody>
      </p:sp>
      <p:sp>
        <p:nvSpPr>
          <p:cNvPr id="40980" name="Line 20"/>
          <p:cNvSpPr>
            <a:spLocks noChangeShapeType="1"/>
          </p:cNvSpPr>
          <p:nvPr/>
        </p:nvSpPr>
        <p:spPr bwMode="auto">
          <a:xfrm>
            <a:off x="4284663" y="3789363"/>
            <a:ext cx="0" cy="1152525"/>
          </a:xfrm>
          <a:prstGeom prst="line">
            <a:avLst/>
          </a:prstGeom>
          <a:noFill/>
          <a:ln w="28575">
            <a:solidFill>
              <a:srgbClr val="FF00FF"/>
            </a:solidFill>
            <a:round/>
            <a:headEnd/>
            <a:tailEnd/>
          </a:ln>
        </p:spPr>
        <p:txBody>
          <a:bodyPr/>
          <a:lstStyle/>
          <a:p>
            <a:endParaRPr lang="hu-HU"/>
          </a:p>
        </p:txBody>
      </p:sp>
      <p:sp>
        <p:nvSpPr>
          <p:cNvPr id="40981" name="Line 21"/>
          <p:cNvSpPr>
            <a:spLocks noChangeShapeType="1"/>
          </p:cNvSpPr>
          <p:nvPr/>
        </p:nvSpPr>
        <p:spPr bwMode="auto">
          <a:xfrm>
            <a:off x="4211638" y="4941888"/>
            <a:ext cx="144462" cy="0"/>
          </a:xfrm>
          <a:prstGeom prst="line">
            <a:avLst/>
          </a:prstGeom>
          <a:noFill/>
          <a:ln w="38100">
            <a:solidFill>
              <a:srgbClr val="FF00FF"/>
            </a:solidFill>
            <a:round/>
            <a:headEnd/>
            <a:tailEnd/>
          </a:ln>
        </p:spPr>
        <p:txBody>
          <a:bodyPr/>
          <a:lstStyle/>
          <a:p>
            <a:endParaRPr lang="hu-HU"/>
          </a:p>
        </p:txBody>
      </p:sp>
      <p:sp>
        <p:nvSpPr>
          <p:cNvPr id="40982" name="Oval 22"/>
          <p:cNvSpPr>
            <a:spLocks noChangeArrowheads="1"/>
          </p:cNvSpPr>
          <p:nvPr/>
        </p:nvSpPr>
        <p:spPr bwMode="auto">
          <a:xfrm>
            <a:off x="4356100" y="5876925"/>
            <a:ext cx="863600" cy="647700"/>
          </a:xfrm>
          <a:prstGeom prst="ellipse">
            <a:avLst/>
          </a:prstGeom>
          <a:noFill/>
          <a:ln w="38100">
            <a:solidFill>
              <a:srgbClr val="FF00FF"/>
            </a:solidFill>
            <a:round/>
            <a:headEnd/>
            <a:tailEnd/>
          </a:ln>
        </p:spPr>
        <p:txBody>
          <a:bodyPr wrap="none" anchor="ctr"/>
          <a:lstStyle/>
          <a:p>
            <a:endParaRPr lang="hu-HU">
              <a:latin typeface="Calibri" pitchFamily="34" charset="0"/>
            </a:endParaRPr>
          </a:p>
        </p:txBody>
      </p:sp>
      <p:sp>
        <p:nvSpPr>
          <p:cNvPr id="40983" name="Oval 23"/>
          <p:cNvSpPr>
            <a:spLocks noChangeArrowheads="1"/>
          </p:cNvSpPr>
          <p:nvPr/>
        </p:nvSpPr>
        <p:spPr bwMode="auto">
          <a:xfrm rot="-4445700">
            <a:off x="808831" y="3539332"/>
            <a:ext cx="1116013" cy="647700"/>
          </a:xfrm>
          <a:prstGeom prst="ellipse">
            <a:avLst/>
          </a:prstGeom>
          <a:noFill/>
          <a:ln w="38100">
            <a:solidFill>
              <a:srgbClr val="FF00FF"/>
            </a:solidFill>
            <a:round/>
            <a:headEnd/>
            <a:tailEnd/>
          </a:ln>
        </p:spPr>
        <p:txBody>
          <a:bodyPr wrap="none" anchor="ctr"/>
          <a:lstStyle/>
          <a:p>
            <a:endParaRPr lang="hu-HU">
              <a:latin typeface="Calibri" pitchFamily="34" charset="0"/>
            </a:endParaRPr>
          </a:p>
        </p:txBody>
      </p:sp>
      <p:sp>
        <p:nvSpPr>
          <p:cNvPr id="40984" name="Oval 24"/>
          <p:cNvSpPr>
            <a:spLocks noChangeArrowheads="1"/>
          </p:cNvSpPr>
          <p:nvPr/>
        </p:nvSpPr>
        <p:spPr bwMode="auto">
          <a:xfrm>
            <a:off x="4572000" y="2349500"/>
            <a:ext cx="647700" cy="719138"/>
          </a:xfrm>
          <a:prstGeom prst="ellipse">
            <a:avLst/>
          </a:prstGeom>
          <a:noFill/>
          <a:ln w="38100">
            <a:solidFill>
              <a:srgbClr val="FF00FF"/>
            </a:solidFill>
            <a:round/>
            <a:headEnd/>
            <a:tailEnd/>
          </a:ln>
        </p:spPr>
        <p:txBody>
          <a:bodyPr wrap="none" anchor="ctr"/>
          <a:lstStyle/>
          <a:p>
            <a:endParaRPr lang="hu-HU">
              <a:latin typeface="Calibri" pitchFamily="34" charset="0"/>
            </a:endParaRPr>
          </a:p>
        </p:txBody>
      </p:sp>
      <p:sp>
        <p:nvSpPr>
          <p:cNvPr id="40985" name="Text Box 25"/>
          <p:cNvSpPr txBox="1">
            <a:spLocks noChangeArrowheads="1"/>
          </p:cNvSpPr>
          <p:nvPr/>
        </p:nvSpPr>
        <p:spPr bwMode="auto">
          <a:xfrm>
            <a:off x="5416550" y="3133725"/>
            <a:ext cx="2508250" cy="366713"/>
          </a:xfrm>
          <a:prstGeom prst="rect">
            <a:avLst/>
          </a:prstGeom>
          <a:noFill/>
          <a:ln w="9525">
            <a:noFill/>
            <a:miter lim="800000"/>
            <a:headEnd/>
            <a:tailEnd/>
          </a:ln>
        </p:spPr>
        <p:txBody>
          <a:bodyPr wrap="none">
            <a:spAutoFit/>
          </a:bodyPr>
          <a:lstStyle/>
          <a:p>
            <a:r>
              <a:rPr lang="hu-HU">
                <a:latin typeface="Calibri" pitchFamily="34" charset="0"/>
              </a:rPr>
              <a:t>- Lizogénia fenntartása</a:t>
            </a:r>
            <a:endParaRPr lang="en-US">
              <a:latin typeface="Calibri" pitchFamily="34" charset="0"/>
            </a:endParaRPr>
          </a:p>
        </p:txBody>
      </p:sp>
      <p:sp>
        <p:nvSpPr>
          <p:cNvPr id="40986" name="Oval 26"/>
          <p:cNvSpPr>
            <a:spLocks noChangeArrowheads="1"/>
          </p:cNvSpPr>
          <p:nvPr/>
        </p:nvSpPr>
        <p:spPr bwMode="auto">
          <a:xfrm>
            <a:off x="3203575" y="2060575"/>
            <a:ext cx="936625" cy="792163"/>
          </a:xfrm>
          <a:prstGeom prst="ellipse">
            <a:avLst/>
          </a:prstGeom>
          <a:noFill/>
          <a:ln w="38100">
            <a:solidFill>
              <a:srgbClr val="FF3300"/>
            </a:solidFill>
            <a:round/>
            <a:headEnd/>
            <a:tailEnd/>
          </a:ln>
        </p:spPr>
        <p:txBody>
          <a:bodyPr wrap="none" anchor="ctr"/>
          <a:lstStyle/>
          <a:p>
            <a:endParaRPr lang="hu-HU">
              <a:latin typeface="Calibri" pitchFamily="34" charset="0"/>
            </a:endParaRPr>
          </a:p>
        </p:txBody>
      </p:sp>
    </p:spTree>
    <p:extLst>
      <p:ext uri="{BB962C8B-B14F-4D97-AF65-F5344CB8AC3E}">
        <p14:creationId xmlns:p14="http://schemas.microsoft.com/office/powerpoint/2010/main" val="133581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blinds(horizontal)">
                                      <p:cBhvr>
                                        <p:cTn id="7" dur="500"/>
                                        <p:tgtEl>
                                          <p:spTgt spid="4096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0964"/>
                                        </p:tgtEl>
                                        <p:attrNameLst>
                                          <p:attrName>style.visibility</p:attrName>
                                        </p:attrNameLst>
                                      </p:cBhvr>
                                      <p:to>
                                        <p:strVal val="visible"/>
                                      </p:to>
                                    </p:set>
                                    <p:animEffect transition="in" filter="blinds(horizontal)">
                                      <p:cBhvr>
                                        <p:cTn id="10" dur="500"/>
                                        <p:tgtEl>
                                          <p:spTgt spid="4096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0965"/>
                                        </p:tgtEl>
                                        <p:attrNameLst>
                                          <p:attrName>style.visibility</p:attrName>
                                        </p:attrNameLst>
                                      </p:cBhvr>
                                      <p:to>
                                        <p:strVal val="visible"/>
                                      </p:to>
                                    </p:set>
                                    <p:animEffect transition="in" filter="blinds(horizontal)">
                                      <p:cBhvr>
                                        <p:cTn id="13" dur="500"/>
                                        <p:tgtEl>
                                          <p:spTgt spid="4096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0972"/>
                                        </p:tgtEl>
                                        <p:attrNameLst>
                                          <p:attrName>style.visibility</p:attrName>
                                        </p:attrNameLst>
                                      </p:cBhvr>
                                      <p:to>
                                        <p:strVal val="visible"/>
                                      </p:to>
                                    </p:set>
                                    <p:animEffect transition="in" filter="blinds(horizontal)">
                                      <p:cBhvr>
                                        <p:cTn id="18" dur="500"/>
                                        <p:tgtEl>
                                          <p:spTgt spid="4097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0974"/>
                                        </p:tgtEl>
                                        <p:attrNameLst>
                                          <p:attrName>style.visibility</p:attrName>
                                        </p:attrNameLst>
                                      </p:cBhvr>
                                      <p:to>
                                        <p:strVal val="visible"/>
                                      </p:to>
                                    </p:set>
                                    <p:animEffect transition="in" filter="blinds(horizontal)">
                                      <p:cBhvr>
                                        <p:cTn id="21" dur="500"/>
                                        <p:tgtEl>
                                          <p:spTgt spid="4097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0973"/>
                                        </p:tgtEl>
                                        <p:attrNameLst>
                                          <p:attrName>style.visibility</p:attrName>
                                        </p:attrNameLst>
                                      </p:cBhvr>
                                      <p:to>
                                        <p:strVal val="visible"/>
                                      </p:to>
                                    </p:set>
                                    <p:animEffect transition="in" filter="blinds(horizontal)">
                                      <p:cBhvr>
                                        <p:cTn id="24" dur="500"/>
                                        <p:tgtEl>
                                          <p:spTgt spid="4097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0968"/>
                                        </p:tgtEl>
                                        <p:attrNameLst>
                                          <p:attrName>style.visibility</p:attrName>
                                        </p:attrNameLst>
                                      </p:cBhvr>
                                      <p:to>
                                        <p:strVal val="visible"/>
                                      </p:to>
                                    </p:set>
                                    <p:anim calcmode="lin" valueType="num">
                                      <p:cBhvr additive="base">
                                        <p:cTn id="29" dur="500" fill="hold"/>
                                        <p:tgtEl>
                                          <p:spTgt spid="40968"/>
                                        </p:tgtEl>
                                        <p:attrNameLst>
                                          <p:attrName>ppt_x</p:attrName>
                                        </p:attrNameLst>
                                      </p:cBhvr>
                                      <p:tavLst>
                                        <p:tav tm="0">
                                          <p:val>
                                            <p:strVal val="#ppt_x"/>
                                          </p:val>
                                        </p:tav>
                                        <p:tav tm="100000">
                                          <p:val>
                                            <p:strVal val="#ppt_x"/>
                                          </p:val>
                                        </p:tav>
                                      </p:tavLst>
                                    </p:anim>
                                    <p:anim calcmode="lin" valueType="num">
                                      <p:cBhvr additive="base">
                                        <p:cTn id="30" dur="500" fill="hold"/>
                                        <p:tgtEl>
                                          <p:spTgt spid="4096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0969"/>
                                        </p:tgtEl>
                                        <p:attrNameLst>
                                          <p:attrName>style.visibility</p:attrName>
                                        </p:attrNameLst>
                                      </p:cBhvr>
                                      <p:to>
                                        <p:strVal val="visible"/>
                                      </p:to>
                                    </p:set>
                                    <p:anim calcmode="lin" valueType="num">
                                      <p:cBhvr additive="base">
                                        <p:cTn id="33" dur="500" fill="hold"/>
                                        <p:tgtEl>
                                          <p:spTgt spid="40969"/>
                                        </p:tgtEl>
                                        <p:attrNameLst>
                                          <p:attrName>ppt_x</p:attrName>
                                        </p:attrNameLst>
                                      </p:cBhvr>
                                      <p:tavLst>
                                        <p:tav tm="0">
                                          <p:val>
                                            <p:strVal val="#ppt_x"/>
                                          </p:val>
                                        </p:tav>
                                        <p:tav tm="100000">
                                          <p:val>
                                            <p:strVal val="#ppt_x"/>
                                          </p:val>
                                        </p:tav>
                                      </p:tavLst>
                                    </p:anim>
                                    <p:anim calcmode="lin" valueType="num">
                                      <p:cBhvr additive="base">
                                        <p:cTn id="34" dur="500" fill="hold"/>
                                        <p:tgtEl>
                                          <p:spTgt spid="4096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0966"/>
                                        </p:tgtEl>
                                        <p:attrNameLst>
                                          <p:attrName>style.visibility</p:attrName>
                                        </p:attrNameLst>
                                      </p:cBhvr>
                                      <p:to>
                                        <p:strVal val="visible"/>
                                      </p:to>
                                    </p:set>
                                    <p:anim calcmode="lin" valueType="num">
                                      <p:cBhvr additive="base">
                                        <p:cTn id="37" dur="500" fill="hold"/>
                                        <p:tgtEl>
                                          <p:spTgt spid="40966"/>
                                        </p:tgtEl>
                                        <p:attrNameLst>
                                          <p:attrName>ppt_x</p:attrName>
                                        </p:attrNameLst>
                                      </p:cBhvr>
                                      <p:tavLst>
                                        <p:tav tm="0">
                                          <p:val>
                                            <p:strVal val="#ppt_x"/>
                                          </p:val>
                                        </p:tav>
                                        <p:tav tm="100000">
                                          <p:val>
                                            <p:strVal val="#ppt_x"/>
                                          </p:val>
                                        </p:tav>
                                      </p:tavLst>
                                    </p:anim>
                                    <p:anim calcmode="lin" valueType="num">
                                      <p:cBhvr additive="base">
                                        <p:cTn id="38" dur="500" fill="hold"/>
                                        <p:tgtEl>
                                          <p:spTgt spid="40966"/>
                                        </p:tgtEl>
                                        <p:attrNameLst>
                                          <p:attrName>ppt_y</p:attrName>
                                        </p:attrNameLst>
                                      </p:cBhvr>
                                      <p:tavLst>
                                        <p:tav tm="0">
                                          <p:val>
                                            <p:strVal val="1+#ppt_h/2"/>
                                          </p:val>
                                        </p:tav>
                                        <p:tav tm="100000">
                                          <p:val>
                                            <p:strVal val="#ppt_y"/>
                                          </p:val>
                                        </p:tav>
                                      </p:tavLst>
                                    </p:anim>
                                  </p:childTnLst>
                                </p:cTn>
                              </p:par>
                              <p:par>
                                <p:cTn id="39" presetID="3" presetClass="entr" presetSubtype="10" fill="hold" grpId="0" nodeType="withEffect">
                                  <p:stCondLst>
                                    <p:cond delay="0"/>
                                  </p:stCondLst>
                                  <p:childTnLst>
                                    <p:set>
                                      <p:cBhvr>
                                        <p:cTn id="40" dur="1" fill="hold">
                                          <p:stCondLst>
                                            <p:cond delay="0"/>
                                          </p:stCondLst>
                                        </p:cTn>
                                        <p:tgtEl>
                                          <p:spTgt spid="40975"/>
                                        </p:tgtEl>
                                        <p:attrNameLst>
                                          <p:attrName>style.visibility</p:attrName>
                                        </p:attrNameLst>
                                      </p:cBhvr>
                                      <p:to>
                                        <p:strVal val="visible"/>
                                      </p:to>
                                    </p:set>
                                    <p:animEffect transition="in" filter="blinds(horizontal)">
                                      <p:cBhvr>
                                        <p:cTn id="41" dur="500"/>
                                        <p:tgtEl>
                                          <p:spTgt spid="40975"/>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40978"/>
                                        </p:tgtEl>
                                        <p:attrNameLst>
                                          <p:attrName>style.visibility</p:attrName>
                                        </p:attrNameLst>
                                      </p:cBhvr>
                                      <p:to>
                                        <p:strVal val="visible"/>
                                      </p:to>
                                    </p:set>
                                    <p:animEffect transition="in" filter="blinds(horizontal)">
                                      <p:cBhvr>
                                        <p:cTn id="44" dur="500"/>
                                        <p:tgtEl>
                                          <p:spTgt spid="4097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979"/>
                                        </p:tgtEl>
                                        <p:attrNameLst>
                                          <p:attrName>style.visibility</p:attrName>
                                        </p:attrNameLst>
                                      </p:cBhvr>
                                      <p:to>
                                        <p:strVal val="visible"/>
                                      </p:to>
                                    </p:set>
                                    <p:anim calcmode="lin" valueType="num">
                                      <p:cBhvr additive="base">
                                        <p:cTn id="49" dur="500" fill="hold"/>
                                        <p:tgtEl>
                                          <p:spTgt spid="40979"/>
                                        </p:tgtEl>
                                        <p:attrNameLst>
                                          <p:attrName>ppt_x</p:attrName>
                                        </p:attrNameLst>
                                      </p:cBhvr>
                                      <p:tavLst>
                                        <p:tav tm="0">
                                          <p:val>
                                            <p:strVal val="#ppt_x"/>
                                          </p:val>
                                        </p:tav>
                                        <p:tav tm="100000">
                                          <p:val>
                                            <p:strVal val="#ppt_x"/>
                                          </p:val>
                                        </p:tav>
                                      </p:tavLst>
                                    </p:anim>
                                    <p:anim calcmode="lin" valueType="num">
                                      <p:cBhvr additive="base">
                                        <p:cTn id="50" dur="500" fill="hold"/>
                                        <p:tgtEl>
                                          <p:spTgt spid="40979"/>
                                        </p:tgtEl>
                                        <p:attrNameLst>
                                          <p:attrName>ppt_y</p:attrName>
                                        </p:attrNameLst>
                                      </p:cBhvr>
                                      <p:tavLst>
                                        <p:tav tm="0">
                                          <p:val>
                                            <p:strVal val="1+#ppt_h/2"/>
                                          </p:val>
                                        </p:tav>
                                        <p:tav tm="100000">
                                          <p:val>
                                            <p:strVal val="#ppt_y"/>
                                          </p:val>
                                        </p:tav>
                                      </p:tavLst>
                                    </p:anim>
                                  </p:childTnLst>
                                </p:cTn>
                              </p:par>
                              <p:par>
                                <p:cTn id="51" presetID="3" presetClass="entr" presetSubtype="10" fill="hold" grpId="0" nodeType="withEffect">
                                  <p:stCondLst>
                                    <p:cond delay="0"/>
                                  </p:stCondLst>
                                  <p:childTnLst>
                                    <p:set>
                                      <p:cBhvr>
                                        <p:cTn id="52" dur="1" fill="hold">
                                          <p:stCondLst>
                                            <p:cond delay="0"/>
                                          </p:stCondLst>
                                        </p:cTn>
                                        <p:tgtEl>
                                          <p:spTgt spid="40980"/>
                                        </p:tgtEl>
                                        <p:attrNameLst>
                                          <p:attrName>style.visibility</p:attrName>
                                        </p:attrNameLst>
                                      </p:cBhvr>
                                      <p:to>
                                        <p:strVal val="visible"/>
                                      </p:to>
                                    </p:set>
                                    <p:animEffect transition="in" filter="blinds(horizontal)">
                                      <p:cBhvr>
                                        <p:cTn id="53" dur="500"/>
                                        <p:tgtEl>
                                          <p:spTgt spid="40980"/>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40981"/>
                                        </p:tgtEl>
                                        <p:attrNameLst>
                                          <p:attrName>style.visibility</p:attrName>
                                        </p:attrNameLst>
                                      </p:cBhvr>
                                      <p:to>
                                        <p:strVal val="visible"/>
                                      </p:to>
                                    </p:set>
                                    <p:animEffect transition="in" filter="blinds(horizontal)">
                                      <p:cBhvr>
                                        <p:cTn id="56" dur="500"/>
                                        <p:tgtEl>
                                          <p:spTgt spid="4098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40984"/>
                                        </p:tgtEl>
                                        <p:attrNameLst>
                                          <p:attrName>style.visibility</p:attrName>
                                        </p:attrNameLst>
                                      </p:cBhvr>
                                      <p:to>
                                        <p:strVal val="visible"/>
                                      </p:to>
                                    </p:set>
                                    <p:animEffect transition="in" filter="blinds(horizontal)">
                                      <p:cBhvr>
                                        <p:cTn id="59" dur="500"/>
                                        <p:tgtEl>
                                          <p:spTgt spid="40984"/>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40982"/>
                                        </p:tgtEl>
                                        <p:attrNameLst>
                                          <p:attrName>style.visibility</p:attrName>
                                        </p:attrNameLst>
                                      </p:cBhvr>
                                      <p:to>
                                        <p:strVal val="visible"/>
                                      </p:to>
                                    </p:set>
                                    <p:animEffect transition="in" filter="blinds(horizontal)">
                                      <p:cBhvr>
                                        <p:cTn id="62" dur="500"/>
                                        <p:tgtEl>
                                          <p:spTgt spid="40982"/>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40983"/>
                                        </p:tgtEl>
                                        <p:attrNameLst>
                                          <p:attrName>style.visibility</p:attrName>
                                        </p:attrNameLst>
                                      </p:cBhvr>
                                      <p:to>
                                        <p:strVal val="visible"/>
                                      </p:to>
                                    </p:set>
                                    <p:animEffect transition="in" filter="blinds(horizontal)">
                                      <p:cBhvr>
                                        <p:cTn id="65" dur="500"/>
                                        <p:tgtEl>
                                          <p:spTgt spid="40983"/>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40985"/>
                                        </p:tgtEl>
                                        <p:attrNameLst>
                                          <p:attrName>style.visibility</p:attrName>
                                        </p:attrNameLst>
                                      </p:cBhvr>
                                      <p:to>
                                        <p:strVal val="visible"/>
                                      </p:to>
                                    </p:set>
                                    <p:animEffect transition="in" filter="blinds(horizontal)">
                                      <p:cBhvr>
                                        <p:cTn id="70" dur="500"/>
                                        <p:tgtEl>
                                          <p:spTgt spid="40985"/>
                                        </p:tgtEl>
                                      </p:cBhvr>
                                    </p:animEffect>
                                  </p:childTnLst>
                                </p:cTn>
                              </p:par>
                              <p:par>
                                <p:cTn id="71" presetID="2" presetClass="exit" presetSubtype="4" fill="hold" grpId="1" nodeType="withEffect">
                                  <p:stCondLst>
                                    <p:cond delay="0"/>
                                  </p:stCondLst>
                                  <p:childTnLst>
                                    <p:anim calcmode="lin" valueType="num">
                                      <p:cBhvr additive="base">
                                        <p:cTn id="72" dur="500"/>
                                        <p:tgtEl>
                                          <p:spTgt spid="40984"/>
                                        </p:tgtEl>
                                        <p:attrNameLst>
                                          <p:attrName>ppt_x</p:attrName>
                                        </p:attrNameLst>
                                      </p:cBhvr>
                                      <p:tavLst>
                                        <p:tav tm="0">
                                          <p:val>
                                            <p:strVal val="ppt_x"/>
                                          </p:val>
                                        </p:tav>
                                        <p:tav tm="100000">
                                          <p:val>
                                            <p:strVal val="ppt_x"/>
                                          </p:val>
                                        </p:tav>
                                      </p:tavLst>
                                    </p:anim>
                                    <p:anim calcmode="lin" valueType="num">
                                      <p:cBhvr additive="base">
                                        <p:cTn id="73" dur="500"/>
                                        <p:tgtEl>
                                          <p:spTgt spid="40984"/>
                                        </p:tgtEl>
                                        <p:attrNameLst>
                                          <p:attrName>ppt_y</p:attrName>
                                        </p:attrNameLst>
                                      </p:cBhvr>
                                      <p:tavLst>
                                        <p:tav tm="0">
                                          <p:val>
                                            <p:strVal val="ppt_y"/>
                                          </p:val>
                                        </p:tav>
                                        <p:tav tm="100000">
                                          <p:val>
                                            <p:strVal val="1+ppt_h/2"/>
                                          </p:val>
                                        </p:tav>
                                      </p:tavLst>
                                    </p:anim>
                                    <p:set>
                                      <p:cBhvr>
                                        <p:cTn id="74" dur="1" fill="hold">
                                          <p:stCondLst>
                                            <p:cond delay="499"/>
                                          </p:stCondLst>
                                        </p:cTn>
                                        <p:tgtEl>
                                          <p:spTgt spid="40984"/>
                                        </p:tgtEl>
                                        <p:attrNameLst>
                                          <p:attrName>style.visibility</p:attrName>
                                        </p:attrNameLst>
                                      </p:cBhvr>
                                      <p:to>
                                        <p:strVal val="hidden"/>
                                      </p:to>
                                    </p:set>
                                  </p:childTnLst>
                                </p:cTn>
                              </p:par>
                              <p:par>
                                <p:cTn id="75" presetID="2" presetClass="exit" presetSubtype="4" fill="hold" grpId="1" nodeType="withEffect">
                                  <p:stCondLst>
                                    <p:cond delay="0"/>
                                  </p:stCondLst>
                                  <p:childTnLst>
                                    <p:anim calcmode="lin" valueType="num">
                                      <p:cBhvr additive="base">
                                        <p:cTn id="76" dur="500"/>
                                        <p:tgtEl>
                                          <p:spTgt spid="40965"/>
                                        </p:tgtEl>
                                        <p:attrNameLst>
                                          <p:attrName>ppt_x</p:attrName>
                                        </p:attrNameLst>
                                      </p:cBhvr>
                                      <p:tavLst>
                                        <p:tav tm="0">
                                          <p:val>
                                            <p:strVal val="ppt_x"/>
                                          </p:val>
                                        </p:tav>
                                        <p:tav tm="100000">
                                          <p:val>
                                            <p:strVal val="ppt_x"/>
                                          </p:val>
                                        </p:tav>
                                      </p:tavLst>
                                    </p:anim>
                                    <p:anim calcmode="lin" valueType="num">
                                      <p:cBhvr additive="base">
                                        <p:cTn id="77" dur="500"/>
                                        <p:tgtEl>
                                          <p:spTgt spid="40965"/>
                                        </p:tgtEl>
                                        <p:attrNameLst>
                                          <p:attrName>ppt_y</p:attrName>
                                        </p:attrNameLst>
                                      </p:cBhvr>
                                      <p:tavLst>
                                        <p:tav tm="0">
                                          <p:val>
                                            <p:strVal val="ppt_y"/>
                                          </p:val>
                                        </p:tav>
                                        <p:tav tm="100000">
                                          <p:val>
                                            <p:strVal val="1+ppt_h/2"/>
                                          </p:val>
                                        </p:tav>
                                      </p:tavLst>
                                    </p:anim>
                                    <p:set>
                                      <p:cBhvr>
                                        <p:cTn id="78" dur="1" fill="hold">
                                          <p:stCondLst>
                                            <p:cond delay="499"/>
                                          </p:stCondLst>
                                        </p:cTn>
                                        <p:tgtEl>
                                          <p:spTgt spid="40965"/>
                                        </p:tgtEl>
                                        <p:attrNameLst>
                                          <p:attrName>style.visibility</p:attrName>
                                        </p:attrNameLst>
                                      </p:cBhvr>
                                      <p:to>
                                        <p:strVal val="hidden"/>
                                      </p:to>
                                    </p:set>
                                  </p:childTnLst>
                                </p:cTn>
                              </p:par>
                              <p:par>
                                <p:cTn id="79" presetID="2" presetClass="exit" presetSubtype="4" fill="hold" grpId="1" nodeType="withEffect">
                                  <p:stCondLst>
                                    <p:cond delay="0"/>
                                  </p:stCondLst>
                                  <p:childTnLst>
                                    <p:anim calcmode="lin" valueType="num">
                                      <p:cBhvr additive="base">
                                        <p:cTn id="80" dur="500"/>
                                        <p:tgtEl>
                                          <p:spTgt spid="40964"/>
                                        </p:tgtEl>
                                        <p:attrNameLst>
                                          <p:attrName>ppt_x</p:attrName>
                                        </p:attrNameLst>
                                      </p:cBhvr>
                                      <p:tavLst>
                                        <p:tav tm="0">
                                          <p:val>
                                            <p:strVal val="ppt_x"/>
                                          </p:val>
                                        </p:tav>
                                        <p:tav tm="100000">
                                          <p:val>
                                            <p:strVal val="ppt_x"/>
                                          </p:val>
                                        </p:tav>
                                      </p:tavLst>
                                    </p:anim>
                                    <p:anim calcmode="lin" valueType="num">
                                      <p:cBhvr additive="base">
                                        <p:cTn id="81" dur="500"/>
                                        <p:tgtEl>
                                          <p:spTgt spid="40964"/>
                                        </p:tgtEl>
                                        <p:attrNameLst>
                                          <p:attrName>ppt_y</p:attrName>
                                        </p:attrNameLst>
                                      </p:cBhvr>
                                      <p:tavLst>
                                        <p:tav tm="0">
                                          <p:val>
                                            <p:strVal val="ppt_y"/>
                                          </p:val>
                                        </p:tav>
                                        <p:tav tm="100000">
                                          <p:val>
                                            <p:strVal val="1+ppt_h/2"/>
                                          </p:val>
                                        </p:tav>
                                      </p:tavLst>
                                    </p:anim>
                                    <p:set>
                                      <p:cBhvr>
                                        <p:cTn id="82" dur="1" fill="hold">
                                          <p:stCondLst>
                                            <p:cond delay="499"/>
                                          </p:stCondLst>
                                        </p:cTn>
                                        <p:tgtEl>
                                          <p:spTgt spid="40964"/>
                                        </p:tgtEl>
                                        <p:attrNameLst>
                                          <p:attrName>style.visibility</p:attrName>
                                        </p:attrNameLst>
                                      </p:cBhvr>
                                      <p:to>
                                        <p:strVal val="hidden"/>
                                      </p:to>
                                    </p:set>
                                  </p:childTnLst>
                                </p:cTn>
                              </p:par>
                              <p:par>
                                <p:cTn id="83" presetID="2" presetClass="exit" presetSubtype="4" fill="hold" grpId="1" nodeType="withEffect">
                                  <p:stCondLst>
                                    <p:cond delay="0"/>
                                  </p:stCondLst>
                                  <p:childTnLst>
                                    <p:anim calcmode="lin" valueType="num">
                                      <p:cBhvr additive="base">
                                        <p:cTn id="84" dur="500"/>
                                        <p:tgtEl>
                                          <p:spTgt spid="40968"/>
                                        </p:tgtEl>
                                        <p:attrNameLst>
                                          <p:attrName>ppt_x</p:attrName>
                                        </p:attrNameLst>
                                      </p:cBhvr>
                                      <p:tavLst>
                                        <p:tav tm="0">
                                          <p:val>
                                            <p:strVal val="ppt_x"/>
                                          </p:val>
                                        </p:tav>
                                        <p:tav tm="100000">
                                          <p:val>
                                            <p:strVal val="ppt_x"/>
                                          </p:val>
                                        </p:tav>
                                      </p:tavLst>
                                    </p:anim>
                                    <p:anim calcmode="lin" valueType="num">
                                      <p:cBhvr additive="base">
                                        <p:cTn id="85" dur="500"/>
                                        <p:tgtEl>
                                          <p:spTgt spid="40968"/>
                                        </p:tgtEl>
                                        <p:attrNameLst>
                                          <p:attrName>ppt_y</p:attrName>
                                        </p:attrNameLst>
                                      </p:cBhvr>
                                      <p:tavLst>
                                        <p:tav tm="0">
                                          <p:val>
                                            <p:strVal val="ppt_y"/>
                                          </p:val>
                                        </p:tav>
                                        <p:tav tm="100000">
                                          <p:val>
                                            <p:strVal val="1+ppt_h/2"/>
                                          </p:val>
                                        </p:tav>
                                      </p:tavLst>
                                    </p:anim>
                                    <p:set>
                                      <p:cBhvr>
                                        <p:cTn id="86" dur="1" fill="hold">
                                          <p:stCondLst>
                                            <p:cond delay="499"/>
                                          </p:stCondLst>
                                        </p:cTn>
                                        <p:tgtEl>
                                          <p:spTgt spid="40968"/>
                                        </p:tgtEl>
                                        <p:attrNameLst>
                                          <p:attrName>style.visibility</p:attrName>
                                        </p:attrNameLst>
                                      </p:cBhvr>
                                      <p:to>
                                        <p:strVal val="hidden"/>
                                      </p:to>
                                    </p:set>
                                  </p:childTnLst>
                                </p:cTn>
                              </p:par>
                              <p:par>
                                <p:cTn id="87" presetID="2" presetClass="exit" presetSubtype="4" fill="hold" grpId="1" nodeType="withEffect">
                                  <p:stCondLst>
                                    <p:cond delay="0"/>
                                  </p:stCondLst>
                                  <p:childTnLst>
                                    <p:anim calcmode="lin" valueType="num">
                                      <p:cBhvr additive="base">
                                        <p:cTn id="88" dur="500"/>
                                        <p:tgtEl>
                                          <p:spTgt spid="40983"/>
                                        </p:tgtEl>
                                        <p:attrNameLst>
                                          <p:attrName>ppt_x</p:attrName>
                                        </p:attrNameLst>
                                      </p:cBhvr>
                                      <p:tavLst>
                                        <p:tav tm="0">
                                          <p:val>
                                            <p:strVal val="ppt_x"/>
                                          </p:val>
                                        </p:tav>
                                        <p:tav tm="100000">
                                          <p:val>
                                            <p:strVal val="ppt_x"/>
                                          </p:val>
                                        </p:tav>
                                      </p:tavLst>
                                    </p:anim>
                                    <p:anim calcmode="lin" valueType="num">
                                      <p:cBhvr additive="base">
                                        <p:cTn id="89" dur="500"/>
                                        <p:tgtEl>
                                          <p:spTgt spid="40983"/>
                                        </p:tgtEl>
                                        <p:attrNameLst>
                                          <p:attrName>ppt_y</p:attrName>
                                        </p:attrNameLst>
                                      </p:cBhvr>
                                      <p:tavLst>
                                        <p:tav tm="0">
                                          <p:val>
                                            <p:strVal val="ppt_y"/>
                                          </p:val>
                                        </p:tav>
                                        <p:tav tm="100000">
                                          <p:val>
                                            <p:strVal val="1+ppt_h/2"/>
                                          </p:val>
                                        </p:tav>
                                      </p:tavLst>
                                    </p:anim>
                                    <p:set>
                                      <p:cBhvr>
                                        <p:cTn id="90" dur="1" fill="hold">
                                          <p:stCondLst>
                                            <p:cond delay="499"/>
                                          </p:stCondLst>
                                        </p:cTn>
                                        <p:tgtEl>
                                          <p:spTgt spid="40983"/>
                                        </p:tgtEl>
                                        <p:attrNameLst>
                                          <p:attrName>style.visibility</p:attrName>
                                        </p:attrNameLst>
                                      </p:cBhvr>
                                      <p:to>
                                        <p:strVal val="hidden"/>
                                      </p:to>
                                    </p:set>
                                  </p:childTnLst>
                                </p:cTn>
                              </p:par>
                              <p:par>
                                <p:cTn id="91" presetID="2" presetClass="exit" presetSubtype="4" fill="hold" grpId="1" nodeType="withEffect">
                                  <p:stCondLst>
                                    <p:cond delay="0"/>
                                  </p:stCondLst>
                                  <p:childTnLst>
                                    <p:anim calcmode="lin" valueType="num">
                                      <p:cBhvr additive="base">
                                        <p:cTn id="92" dur="500"/>
                                        <p:tgtEl>
                                          <p:spTgt spid="40980"/>
                                        </p:tgtEl>
                                        <p:attrNameLst>
                                          <p:attrName>ppt_x</p:attrName>
                                        </p:attrNameLst>
                                      </p:cBhvr>
                                      <p:tavLst>
                                        <p:tav tm="0">
                                          <p:val>
                                            <p:strVal val="ppt_x"/>
                                          </p:val>
                                        </p:tav>
                                        <p:tav tm="100000">
                                          <p:val>
                                            <p:strVal val="ppt_x"/>
                                          </p:val>
                                        </p:tav>
                                      </p:tavLst>
                                    </p:anim>
                                    <p:anim calcmode="lin" valueType="num">
                                      <p:cBhvr additive="base">
                                        <p:cTn id="93" dur="500"/>
                                        <p:tgtEl>
                                          <p:spTgt spid="40980"/>
                                        </p:tgtEl>
                                        <p:attrNameLst>
                                          <p:attrName>ppt_y</p:attrName>
                                        </p:attrNameLst>
                                      </p:cBhvr>
                                      <p:tavLst>
                                        <p:tav tm="0">
                                          <p:val>
                                            <p:strVal val="ppt_y"/>
                                          </p:val>
                                        </p:tav>
                                        <p:tav tm="100000">
                                          <p:val>
                                            <p:strVal val="1+ppt_h/2"/>
                                          </p:val>
                                        </p:tav>
                                      </p:tavLst>
                                    </p:anim>
                                    <p:set>
                                      <p:cBhvr>
                                        <p:cTn id="94" dur="1" fill="hold">
                                          <p:stCondLst>
                                            <p:cond delay="499"/>
                                          </p:stCondLst>
                                        </p:cTn>
                                        <p:tgtEl>
                                          <p:spTgt spid="40980"/>
                                        </p:tgtEl>
                                        <p:attrNameLst>
                                          <p:attrName>style.visibility</p:attrName>
                                        </p:attrNameLst>
                                      </p:cBhvr>
                                      <p:to>
                                        <p:strVal val="hidden"/>
                                      </p:to>
                                    </p:set>
                                  </p:childTnLst>
                                </p:cTn>
                              </p:par>
                              <p:par>
                                <p:cTn id="95" presetID="2" presetClass="exit" presetSubtype="4" fill="hold" grpId="1" nodeType="withEffect">
                                  <p:stCondLst>
                                    <p:cond delay="0"/>
                                  </p:stCondLst>
                                  <p:childTnLst>
                                    <p:anim calcmode="lin" valueType="num">
                                      <p:cBhvr additive="base">
                                        <p:cTn id="96" dur="500"/>
                                        <p:tgtEl>
                                          <p:spTgt spid="40969"/>
                                        </p:tgtEl>
                                        <p:attrNameLst>
                                          <p:attrName>ppt_x</p:attrName>
                                        </p:attrNameLst>
                                      </p:cBhvr>
                                      <p:tavLst>
                                        <p:tav tm="0">
                                          <p:val>
                                            <p:strVal val="ppt_x"/>
                                          </p:val>
                                        </p:tav>
                                        <p:tav tm="100000">
                                          <p:val>
                                            <p:strVal val="ppt_x"/>
                                          </p:val>
                                        </p:tav>
                                      </p:tavLst>
                                    </p:anim>
                                    <p:anim calcmode="lin" valueType="num">
                                      <p:cBhvr additive="base">
                                        <p:cTn id="97" dur="500"/>
                                        <p:tgtEl>
                                          <p:spTgt spid="40969"/>
                                        </p:tgtEl>
                                        <p:attrNameLst>
                                          <p:attrName>ppt_y</p:attrName>
                                        </p:attrNameLst>
                                      </p:cBhvr>
                                      <p:tavLst>
                                        <p:tav tm="0">
                                          <p:val>
                                            <p:strVal val="ppt_y"/>
                                          </p:val>
                                        </p:tav>
                                        <p:tav tm="100000">
                                          <p:val>
                                            <p:strVal val="1+ppt_h/2"/>
                                          </p:val>
                                        </p:tav>
                                      </p:tavLst>
                                    </p:anim>
                                    <p:set>
                                      <p:cBhvr>
                                        <p:cTn id="98" dur="1" fill="hold">
                                          <p:stCondLst>
                                            <p:cond delay="499"/>
                                          </p:stCondLst>
                                        </p:cTn>
                                        <p:tgtEl>
                                          <p:spTgt spid="40969"/>
                                        </p:tgtEl>
                                        <p:attrNameLst>
                                          <p:attrName>style.visibility</p:attrName>
                                        </p:attrNameLst>
                                      </p:cBhvr>
                                      <p:to>
                                        <p:strVal val="hidden"/>
                                      </p:to>
                                    </p:set>
                                  </p:childTnLst>
                                </p:cTn>
                              </p:par>
                              <p:par>
                                <p:cTn id="99" presetID="2" presetClass="exit" presetSubtype="4" fill="hold" grpId="1" nodeType="withEffect">
                                  <p:stCondLst>
                                    <p:cond delay="0"/>
                                  </p:stCondLst>
                                  <p:childTnLst>
                                    <p:anim calcmode="lin" valueType="num">
                                      <p:cBhvr additive="base">
                                        <p:cTn id="100" dur="500"/>
                                        <p:tgtEl>
                                          <p:spTgt spid="40982"/>
                                        </p:tgtEl>
                                        <p:attrNameLst>
                                          <p:attrName>ppt_x</p:attrName>
                                        </p:attrNameLst>
                                      </p:cBhvr>
                                      <p:tavLst>
                                        <p:tav tm="0">
                                          <p:val>
                                            <p:strVal val="ppt_x"/>
                                          </p:val>
                                        </p:tav>
                                        <p:tav tm="100000">
                                          <p:val>
                                            <p:strVal val="ppt_x"/>
                                          </p:val>
                                        </p:tav>
                                      </p:tavLst>
                                    </p:anim>
                                    <p:anim calcmode="lin" valueType="num">
                                      <p:cBhvr additive="base">
                                        <p:cTn id="101" dur="500"/>
                                        <p:tgtEl>
                                          <p:spTgt spid="40982"/>
                                        </p:tgtEl>
                                        <p:attrNameLst>
                                          <p:attrName>ppt_y</p:attrName>
                                        </p:attrNameLst>
                                      </p:cBhvr>
                                      <p:tavLst>
                                        <p:tav tm="0">
                                          <p:val>
                                            <p:strVal val="ppt_y"/>
                                          </p:val>
                                        </p:tav>
                                        <p:tav tm="100000">
                                          <p:val>
                                            <p:strVal val="1+ppt_h/2"/>
                                          </p:val>
                                        </p:tav>
                                      </p:tavLst>
                                    </p:anim>
                                    <p:set>
                                      <p:cBhvr>
                                        <p:cTn id="102" dur="1" fill="hold">
                                          <p:stCondLst>
                                            <p:cond delay="499"/>
                                          </p:stCondLst>
                                        </p:cTn>
                                        <p:tgtEl>
                                          <p:spTgt spid="40982"/>
                                        </p:tgtEl>
                                        <p:attrNameLst>
                                          <p:attrName>style.visibility</p:attrName>
                                        </p:attrNameLst>
                                      </p:cBhvr>
                                      <p:to>
                                        <p:strVal val="hidden"/>
                                      </p:to>
                                    </p:set>
                                  </p:childTnLst>
                                </p:cTn>
                              </p:par>
                              <p:par>
                                <p:cTn id="103" presetID="2" presetClass="exit" presetSubtype="4" fill="hold" grpId="1" nodeType="withEffect">
                                  <p:stCondLst>
                                    <p:cond delay="0"/>
                                  </p:stCondLst>
                                  <p:childTnLst>
                                    <p:anim calcmode="lin" valueType="num">
                                      <p:cBhvr additive="base">
                                        <p:cTn id="104" dur="500"/>
                                        <p:tgtEl>
                                          <p:spTgt spid="40974"/>
                                        </p:tgtEl>
                                        <p:attrNameLst>
                                          <p:attrName>ppt_x</p:attrName>
                                        </p:attrNameLst>
                                      </p:cBhvr>
                                      <p:tavLst>
                                        <p:tav tm="0">
                                          <p:val>
                                            <p:strVal val="ppt_x"/>
                                          </p:val>
                                        </p:tav>
                                        <p:tav tm="100000">
                                          <p:val>
                                            <p:strVal val="ppt_x"/>
                                          </p:val>
                                        </p:tav>
                                      </p:tavLst>
                                    </p:anim>
                                    <p:anim calcmode="lin" valueType="num">
                                      <p:cBhvr additive="base">
                                        <p:cTn id="105" dur="500"/>
                                        <p:tgtEl>
                                          <p:spTgt spid="40974"/>
                                        </p:tgtEl>
                                        <p:attrNameLst>
                                          <p:attrName>ppt_y</p:attrName>
                                        </p:attrNameLst>
                                      </p:cBhvr>
                                      <p:tavLst>
                                        <p:tav tm="0">
                                          <p:val>
                                            <p:strVal val="ppt_y"/>
                                          </p:val>
                                        </p:tav>
                                        <p:tav tm="100000">
                                          <p:val>
                                            <p:strVal val="1+ppt_h/2"/>
                                          </p:val>
                                        </p:tav>
                                      </p:tavLst>
                                    </p:anim>
                                    <p:set>
                                      <p:cBhvr>
                                        <p:cTn id="106" dur="1" fill="hold">
                                          <p:stCondLst>
                                            <p:cond delay="499"/>
                                          </p:stCondLst>
                                        </p:cTn>
                                        <p:tgtEl>
                                          <p:spTgt spid="40974"/>
                                        </p:tgtEl>
                                        <p:attrNameLst>
                                          <p:attrName>style.visibility</p:attrName>
                                        </p:attrNameLst>
                                      </p:cBhvr>
                                      <p:to>
                                        <p:strVal val="hidden"/>
                                      </p:to>
                                    </p:set>
                                  </p:childTnLst>
                                </p:cTn>
                              </p:par>
                              <p:par>
                                <p:cTn id="107" presetID="2" presetClass="exit" presetSubtype="4" fill="hold" grpId="1" nodeType="withEffect">
                                  <p:stCondLst>
                                    <p:cond delay="0"/>
                                  </p:stCondLst>
                                  <p:childTnLst>
                                    <p:anim calcmode="lin" valueType="num">
                                      <p:cBhvr additive="base">
                                        <p:cTn id="108" dur="500"/>
                                        <p:tgtEl>
                                          <p:spTgt spid="40973"/>
                                        </p:tgtEl>
                                        <p:attrNameLst>
                                          <p:attrName>ppt_x</p:attrName>
                                        </p:attrNameLst>
                                      </p:cBhvr>
                                      <p:tavLst>
                                        <p:tav tm="0">
                                          <p:val>
                                            <p:strVal val="ppt_x"/>
                                          </p:val>
                                        </p:tav>
                                        <p:tav tm="100000">
                                          <p:val>
                                            <p:strVal val="ppt_x"/>
                                          </p:val>
                                        </p:tav>
                                      </p:tavLst>
                                    </p:anim>
                                    <p:anim calcmode="lin" valueType="num">
                                      <p:cBhvr additive="base">
                                        <p:cTn id="109" dur="500"/>
                                        <p:tgtEl>
                                          <p:spTgt spid="40973"/>
                                        </p:tgtEl>
                                        <p:attrNameLst>
                                          <p:attrName>ppt_y</p:attrName>
                                        </p:attrNameLst>
                                      </p:cBhvr>
                                      <p:tavLst>
                                        <p:tav tm="0">
                                          <p:val>
                                            <p:strVal val="ppt_y"/>
                                          </p:val>
                                        </p:tav>
                                        <p:tav tm="100000">
                                          <p:val>
                                            <p:strVal val="1+ppt_h/2"/>
                                          </p:val>
                                        </p:tav>
                                      </p:tavLst>
                                    </p:anim>
                                    <p:set>
                                      <p:cBhvr>
                                        <p:cTn id="110" dur="1" fill="hold">
                                          <p:stCondLst>
                                            <p:cond delay="499"/>
                                          </p:stCondLst>
                                        </p:cTn>
                                        <p:tgtEl>
                                          <p:spTgt spid="40973"/>
                                        </p:tgtEl>
                                        <p:attrNameLst>
                                          <p:attrName>style.visibility</p:attrName>
                                        </p:attrNameLst>
                                      </p:cBhvr>
                                      <p:to>
                                        <p:strVal val="hidden"/>
                                      </p:to>
                                    </p:set>
                                  </p:childTnLst>
                                </p:cTn>
                              </p:par>
                              <p:par>
                                <p:cTn id="111" presetID="2" presetClass="exit" presetSubtype="4" fill="hold" grpId="1" nodeType="withEffect">
                                  <p:stCondLst>
                                    <p:cond delay="0"/>
                                  </p:stCondLst>
                                  <p:childTnLst>
                                    <p:anim calcmode="lin" valueType="num">
                                      <p:cBhvr additive="base">
                                        <p:cTn id="112" dur="500"/>
                                        <p:tgtEl>
                                          <p:spTgt spid="40972"/>
                                        </p:tgtEl>
                                        <p:attrNameLst>
                                          <p:attrName>ppt_x</p:attrName>
                                        </p:attrNameLst>
                                      </p:cBhvr>
                                      <p:tavLst>
                                        <p:tav tm="0">
                                          <p:val>
                                            <p:strVal val="ppt_x"/>
                                          </p:val>
                                        </p:tav>
                                        <p:tav tm="100000">
                                          <p:val>
                                            <p:strVal val="ppt_x"/>
                                          </p:val>
                                        </p:tav>
                                      </p:tavLst>
                                    </p:anim>
                                    <p:anim calcmode="lin" valueType="num">
                                      <p:cBhvr additive="base">
                                        <p:cTn id="113" dur="500"/>
                                        <p:tgtEl>
                                          <p:spTgt spid="40972"/>
                                        </p:tgtEl>
                                        <p:attrNameLst>
                                          <p:attrName>ppt_y</p:attrName>
                                        </p:attrNameLst>
                                      </p:cBhvr>
                                      <p:tavLst>
                                        <p:tav tm="0">
                                          <p:val>
                                            <p:strVal val="ppt_y"/>
                                          </p:val>
                                        </p:tav>
                                        <p:tav tm="100000">
                                          <p:val>
                                            <p:strVal val="1+ppt_h/2"/>
                                          </p:val>
                                        </p:tav>
                                      </p:tavLst>
                                    </p:anim>
                                    <p:set>
                                      <p:cBhvr>
                                        <p:cTn id="114" dur="1" fill="hold">
                                          <p:stCondLst>
                                            <p:cond delay="499"/>
                                          </p:stCondLst>
                                        </p:cTn>
                                        <p:tgtEl>
                                          <p:spTgt spid="40972"/>
                                        </p:tgtEl>
                                        <p:attrNameLst>
                                          <p:attrName>style.visibility</p:attrName>
                                        </p:attrNameLst>
                                      </p:cBhvr>
                                      <p:to>
                                        <p:strVal val="hidden"/>
                                      </p:to>
                                    </p:set>
                                  </p:childTnLst>
                                </p:cTn>
                              </p:par>
                              <p:par>
                                <p:cTn id="115" presetID="2" presetClass="entr" presetSubtype="4" fill="hold" grpId="0" nodeType="withEffect">
                                  <p:stCondLst>
                                    <p:cond delay="0"/>
                                  </p:stCondLst>
                                  <p:childTnLst>
                                    <p:set>
                                      <p:cBhvr>
                                        <p:cTn id="116" dur="1" fill="hold">
                                          <p:stCondLst>
                                            <p:cond delay="0"/>
                                          </p:stCondLst>
                                        </p:cTn>
                                        <p:tgtEl>
                                          <p:spTgt spid="40986"/>
                                        </p:tgtEl>
                                        <p:attrNameLst>
                                          <p:attrName>style.visibility</p:attrName>
                                        </p:attrNameLst>
                                      </p:cBhvr>
                                      <p:to>
                                        <p:strVal val="visible"/>
                                      </p:to>
                                    </p:set>
                                    <p:anim calcmode="lin" valueType="num">
                                      <p:cBhvr additive="base">
                                        <p:cTn id="117" dur="500" fill="hold"/>
                                        <p:tgtEl>
                                          <p:spTgt spid="40986"/>
                                        </p:tgtEl>
                                        <p:attrNameLst>
                                          <p:attrName>ppt_x</p:attrName>
                                        </p:attrNameLst>
                                      </p:cBhvr>
                                      <p:tavLst>
                                        <p:tav tm="0">
                                          <p:val>
                                            <p:strVal val="#ppt_x"/>
                                          </p:val>
                                        </p:tav>
                                        <p:tav tm="100000">
                                          <p:val>
                                            <p:strVal val="#ppt_x"/>
                                          </p:val>
                                        </p:tav>
                                      </p:tavLst>
                                    </p:anim>
                                    <p:anim calcmode="lin" valueType="num">
                                      <p:cBhvr additive="base">
                                        <p:cTn id="118" dur="500" fill="hold"/>
                                        <p:tgtEl>
                                          <p:spTgt spid="409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40964" grpId="0" animBg="1"/>
      <p:bldP spid="40964" grpId="1" animBg="1"/>
      <p:bldP spid="40965" grpId="0" animBg="1"/>
      <p:bldP spid="40965" grpId="1" animBg="1"/>
      <p:bldP spid="40968" grpId="0" animBg="1"/>
      <p:bldP spid="40968" grpId="1" animBg="1"/>
      <p:bldP spid="40969" grpId="0" animBg="1"/>
      <p:bldP spid="40969" grpId="1" animBg="1"/>
      <p:bldP spid="40972" grpId="0"/>
      <p:bldP spid="40972" grpId="1"/>
      <p:bldP spid="40973" grpId="0" animBg="1"/>
      <p:bldP spid="40973" grpId="1" animBg="1"/>
      <p:bldP spid="40974" grpId="0" animBg="1"/>
      <p:bldP spid="40974" grpId="1" animBg="1"/>
      <p:bldP spid="40975" grpId="0"/>
      <p:bldP spid="40978" grpId="0"/>
      <p:bldP spid="40979" grpId="0"/>
      <p:bldP spid="40980" grpId="0" animBg="1"/>
      <p:bldP spid="40980" grpId="1" animBg="1"/>
      <p:bldP spid="40981" grpId="0" animBg="1"/>
      <p:bldP spid="40982" grpId="0" animBg="1"/>
      <p:bldP spid="40982" grpId="1" animBg="1"/>
      <p:bldP spid="40983" grpId="0" animBg="1"/>
      <p:bldP spid="40983" grpId="1" animBg="1"/>
      <p:bldP spid="40984" grpId="0" animBg="1"/>
      <p:bldP spid="40984" grpId="1" animBg="1"/>
      <p:bldP spid="40985" grpId="0"/>
      <p:bldP spid="4098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3"/>
          <p:cNvSpPr>
            <a:spLocks noGrp="1"/>
          </p:cNvSpPr>
          <p:nvPr>
            <p:ph type="sldNum" sz="quarter" idx="12"/>
          </p:nvPr>
        </p:nvSpPr>
        <p:spPr/>
        <p:txBody>
          <a:bodyPr/>
          <a:lstStyle/>
          <a:p>
            <a:pPr>
              <a:defRPr/>
            </a:pPr>
            <a:fld id="{CF36D3C9-62D5-42ED-8012-0C9FBED136CF}" type="slidenum">
              <a:rPr lang="hu-HU"/>
              <a:pPr>
                <a:defRPr/>
              </a:pPr>
              <a:t>66</a:t>
            </a:fld>
            <a:endParaRPr lang="hu-HU"/>
          </a:p>
        </p:txBody>
      </p:sp>
      <p:grpSp>
        <p:nvGrpSpPr>
          <p:cNvPr id="30722" name="Group 6"/>
          <p:cNvGrpSpPr>
            <a:grpSpLocks/>
          </p:cNvGrpSpPr>
          <p:nvPr/>
        </p:nvGrpSpPr>
        <p:grpSpPr bwMode="auto">
          <a:xfrm>
            <a:off x="0" y="833438"/>
            <a:ext cx="8893175" cy="5048250"/>
            <a:chOff x="0" y="525"/>
            <a:chExt cx="5602" cy="3180"/>
          </a:xfrm>
        </p:grpSpPr>
        <p:pic>
          <p:nvPicPr>
            <p:cNvPr id="30723" name="Picture 4" descr="Scan0019"/>
            <p:cNvPicPr>
              <a:picLocks noChangeAspect="1" noChangeArrowheads="1"/>
            </p:cNvPicPr>
            <p:nvPr/>
          </p:nvPicPr>
          <p:blipFill>
            <a:blip r:embed="rId2" cstate="print"/>
            <a:srcRect/>
            <a:stretch>
              <a:fillRect/>
            </a:stretch>
          </p:blipFill>
          <p:spPr bwMode="auto">
            <a:xfrm>
              <a:off x="0" y="525"/>
              <a:ext cx="5602" cy="3180"/>
            </a:xfrm>
            <a:prstGeom prst="rect">
              <a:avLst/>
            </a:prstGeom>
            <a:noFill/>
            <a:ln w="9525">
              <a:noFill/>
              <a:miter lim="800000"/>
              <a:headEnd/>
              <a:tailEnd/>
            </a:ln>
          </p:spPr>
        </p:pic>
        <p:sp>
          <p:nvSpPr>
            <p:cNvPr id="30724" name="Rectangle 5"/>
            <p:cNvSpPr>
              <a:spLocks noChangeArrowheads="1"/>
            </p:cNvSpPr>
            <p:nvPr/>
          </p:nvSpPr>
          <p:spPr bwMode="auto">
            <a:xfrm>
              <a:off x="748" y="3067"/>
              <a:ext cx="953" cy="136"/>
            </a:xfrm>
            <a:prstGeom prst="rect">
              <a:avLst/>
            </a:prstGeom>
            <a:solidFill>
              <a:srgbClr val="CC0000">
                <a:alpha val="30196"/>
              </a:srgbClr>
            </a:solidFill>
            <a:ln w="9525">
              <a:noFill/>
              <a:miter lim="800000"/>
              <a:headEnd/>
              <a:tailEnd/>
            </a:ln>
          </p:spPr>
          <p:txBody>
            <a:bodyPr wrap="none" anchor="ctr"/>
            <a:lstStyle/>
            <a:p>
              <a:endParaRPr lang="hu-HU">
                <a:latin typeface="Calibri" pitchFamily="34" charset="0"/>
              </a:endParaRPr>
            </a:p>
          </p:txBody>
        </p:sp>
      </p:grpSp>
      <p:sp>
        <p:nvSpPr>
          <p:cNvPr id="6" name="Text Box 2"/>
          <p:cNvSpPr txBox="1">
            <a:spLocks noChangeArrowheads="1"/>
          </p:cNvSpPr>
          <p:nvPr/>
        </p:nvSpPr>
        <p:spPr bwMode="auto">
          <a:xfrm>
            <a:off x="1773238" y="260350"/>
            <a:ext cx="5961062" cy="584200"/>
          </a:xfrm>
          <a:prstGeom prst="rect">
            <a:avLst/>
          </a:prstGeom>
          <a:noFill/>
          <a:ln w="9525">
            <a:noFill/>
            <a:miter lim="800000"/>
            <a:headEnd/>
            <a:tailEnd/>
          </a:ln>
        </p:spPr>
        <p:txBody>
          <a:bodyPr wrap="none">
            <a:spAutoFit/>
          </a:bodyPr>
          <a:lstStyle/>
          <a:p>
            <a:pPr algn="ctr"/>
            <a:r>
              <a:rPr lang="hu-HU" sz="3200" b="1" dirty="0">
                <a:latin typeface="Calibri" pitchFamily="34" charset="0"/>
              </a:rPr>
              <a:t>A </a:t>
            </a:r>
            <a:r>
              <a:rPr lang="el-GR" sz="3200" b="1" dirty="0">
                <a:latin typeface="Calibri" pitchFamily="34" charset="0"/>
              </a:rPr>
              <a:t>λ</a:t>
            </a:r>
            <a:r>
              <a:rPr lang="hu-HU" sz="3200" b="1" dirty="0">
                <a:latin typeface="Calibri" pitchFamily="34" charset="0"/>
              </a:rPr>
              <a:t> fág lizogén állapot fenntartása</a:t>
            </a:r>
          </a:p>
        </p:txBody>
      </p:sp>
    </p:spTree>
    <p:extLst>
      <p:ext uri="{BB962C8B-B14F-4D97-AF65-F5344CB8AC3E}">
        <p14:creationId xmlns:p14="http://schemas.microsoft.com/office/powerpoint/2010/main" val="27773943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a számának helye 3"/>
          <p:cNvSpPr>
            <a:spLocks noGrp="1"/>
          </p:cNvSpPr>
          <p:nvPr>
            <p:ph type="sldNum" sz="quarter" idx="12"/>
          </p:nvPr>
        </p:nvSpPr>
        <p:spPr/>
        <p:txBody>
          <a:bodyPr/>
          <a:lstStyle/>
          <a:p>
            <a:pPr>
              <a:defRPr/>
            </a:pPr>
            <a:fld id="{71ED1DE8-9CC8-4759-9E07-ACBA254E8739}" type="slidenum">
              <a:rPr lang="hu-HU"/>
              <a:pPr>
                <a:defRPr/>
              </a:pPr>
              <a:t>67</a:t>
            </a:fld>
            <a:endParaRPr lang="hu-HU"/>
          </a:p>
        </p:txBody>
      </p:sp>
      <p:pic>
        <p:nvPicPr>
          <p:cNvPr id="37890" name="Picture 4" descr="Scan0020"/>
          <p:cNvPicPr>
            <a:picLocks noChangeAspect="1" noChangeArrowheads="1"/>
          </p:cNvPicPr>
          <p:nvPr/>
        </p:nvPicPr>
        <p:blipFill>
          <a:blip r:embed="rId2" cstate="print"/>
          <a:srcRect l="3044" r="59566" b="26373"/>
          <a:stretch>
            <a:fillRect/>
          </a:stretch>
        </p:blipFill>
        <p:spPr bwMode="auto">
          <a:xfrm>
            <a:off x="4572000" y="1076151"/>
            <a:ext cx="4510087" cy="5737225"/>
          </a:xfrm>
          <a:prstGeom prst="rect">
            <a:avLst/>
          </a:prstGeom>
          <a:noFill/>
          <a:ln w="9525">
            <a:noFill/>
            <a:miter lim="800000"/>
            <a:headEnd/>
            <a:tailEnd/>
          </a:ln>
        </p:spPr>
      </p:pic>
      <p:grpSp>
        <p:nvGrpSpPr>
          <p:cNvPr id="37891" name="Group 8"/>
          <p:cNvGrpSpPr>
            <a:grpSpLocks/>
          </p:cNvGrpSpPr>
          <p:nvPr/>
        </p:nvGrpSpPr>
        <p:grpSpPr bwMode="auto">
          <a:xfrm>
            <a:off x="0" y="4221088"/>
            <a:ext cx="4427538" cy="928688"/>
            <a:chOff x="0" y="3022"/>
            <a:chExt cx="2789" cy="585"/>
          </a:xfrm>
        </p:grpSpPr>
        <p:pic>
          <p:nvPicPr>
            <p:cNvPr id="37897" name="Picture 6" descr="Scan0020"/>
            <p:cNvPicPr>
              <a:picLocks noChangeAspect="1" noChangeArrowheads="1"/>
            </p:cNvPicPr>
            <p:nvPr/>
          </p:nvPicPr>
          <p:blipFill>
            <a:blip r:embed="rId2" cstate="print">
              <a:lum bright="12000"/>
            </a:blip>
            <a:srcRect l="1315" t="87917" r="58371"/>
            <a:stretch>
              <a:fillRect/>
            </a:stretch>
          </p:blipFill>
          <p:spPr bwMode="auto">
            <a:xfrm>
              <a:off x="0" y="3067"/>
              <a:ext cx="2789" cy="540"/>
            </a:xfrm>
            <a:prstGeom prst="rect">
              <a:avLst/>
            </a:prstGeom>
            <a:noFill/>
            <a:ln w="9525">
              <a:noFill/>
              <a:miter lim="800000"/>
              <a:headEnd/>
              <a:tailEnd/>
            </a:ln>
          </p:spPr>
        </p:pic>
        <p:sp>
          <p:nvSpPr>
            <p:cNvPr id="37898" name="Rectangle 7"/>
            <p:cNvSpPr>
              <a:spLocks noChangeArrowheads="1"/>
            </p:cNvSpPr>
            <p:nvPr/>
          </p:nvSpPr>
          <p:spPr bwMode="auto">
            <a:xfrm>
              <a:off x="0" y="3022"/>
              <a:ext cx="521" cy="181"/>
            </a:xfrm>
            <a:prstGeom prst="rect">
              <a:avLst/>
            </a:prstGeom>
            <a:solidFill>
              <a:schemeClr val="bg1"/>
            </a:solidFill>
            <a:ln w="9525">
              <a:noFill/>
              <a:miter lim="800000"/>
              <a:headEnd/>
              <a:tailEnd/>
            </a:ln>
          </p:spPr>
          <p:txBody>
            <a:bodyPr wrap="none" anchor="ctr"/>
            <a:lstStyle/>
            <a:p>
              <a:endParaRPr lang="hu-HU">
                <a:latin typeface="Calibri" pitchFamily="34" charset="0"/>
              </a:endParaRPr>
            </a:p>
          </p:txBody>
        </p:sp>
      </p:grpSp>
      <p:grpSp>
        <p:nvGrpSpPr>
          <p:cNvPr id="37892" name="Group 12"/>
          <p:cNvGrpSpPr>
            <a:grpSpLocks/>
          </p:cNvGrpSpPr>
          <p:nvPr/>
        </p:nvGrpSpPr>
        <p:grpSpPr bwMode="auto">
          <a:xfrm>
            <a:off x="0" y="1484833"/>
            <a:ext cx="4572000" cy="1008063"/>
            <a:chOff x="0" y="482"/>
            <a:chExt cx="2880" cy="635"/>
          </a:xfrm>
        </p:grpSpPr>
        <p:grpSp>
          <p:nvGrpSpPr>
            <p:cNvPr id="37893" name="Group 10"/>
            <p:cNvGrpSpPr>
              <a:grpSpLocks/>
            </p:cNvGrpSpPr>
            <p:nvPr/>
          </p:nvGrpSpPr>
          <p:grpSpPr bwMode="auto">
            <a:xfrm>
              <a:off x="0" y="482"/>
              <a:ext cx="2880" cy="635"/>
              <a:chOff x="0" y="1253"/>
              <a:chExt cx="2880" cy="635"/>
            </a:xfrm>
          </p:grpSpPr>
          <p:pic>
            <p:nvPicPr>
              <p:cNvPr id="37895" name="Picture 5" descr="Scan0020"/>
              <p:cNvPicPr>
                <a:picLocks noChangeAspect="1" noChangeArrowheads="1"/>
              </p:cNvPicPr>
              <p:nvPr/>
            </p:nvPicPr>
            <p:blipFill>
              <a:blip r:embed="rId2" cstate="print">
                <a:lum bright="12000"/>
              </a:blip>
              <a:srcRect t="76750" r="58371" b="9041"/>
              <a:stretch>
                <a:fillRect/>
              </a:stretch>
            </p:blipFill>
            <p:spPr bwMode="auto">
              <a:xfrm>
                <a:off x="0" y="1253"/>
                <a:ext cx="2880" cy="635"/>
              </a:xfrm>
              <a:prstGeom prst="rect">
                <a:avLst/>
              </a:prstGeom>
              <a:noFill/>
              <a:ln w="9525">
                <a:noFill/>
                <a:miter lim="800000"/>
                <a:headEnd/>
                <a:tailEnd/>
              </a:ln>
            </p:spPr>
          </p:pic>
          <p:sp>
            <p:nvSpPr>
              <p:cNvPr id="37896" name="Rectangle 9"/>
              <p:cNvSpPr>
                <a:spLocks noChangeArrowheads="1"/>
              </p:cNvSpPr>
              <p:nvPr/>
            </p:nvSpPr>
            <p:spPr bwMode="auto">
              <a:xfrm>
                <a:off x="476" y="1752"/>
                <a:ext cx="2359" cy="136"/>
              </a:xfrm>
              <a:prstGeom prst="rect">
                <a:avLst/>
              </a:prstGeom>
              <a:solidFill>
                <a:schemeClr val="bg1"/>
              </a:solidFill>
              <a:ln w="9525">
                <a:noFill/>
                <a:miter lim="800000"/>
                <a:headEnd/>
                <a:tailEnd/>
              </a:ln>
            </p:spPr>
            <p:txBody>
              <a:bodyPr wrap="none" anchor="ctr"/>
              <a:lstStyle/>
              <a:p>
                <a:endParaRPr lang="hu-HU">
                  <a:latin typeface="Calibri" pitchFamily="34" charset="0"/>
                </a:endParaRPr>
              </a:p>
            </p:txBody>
          </p:sp>
        </p:grpSp>
        <p:sp>
          <p:nvSpPr>
            <p:cNvPr id="37894" name="Rectangle 11"/>
            <p:cNvSpPr>
              <a:spLocks noChangeArrowheads="1"/>
            </p:cNvSpPr>
            <p:nvPr/>
          </p:nvSpPr>
          <p:spPr bwMode="auto">
            <a:xfrm>
              <a:off x="793" y="482"/>
              <a:ext cx="1271" cy="136"/>
            </a:xfrm>
            <a:prstGeom prst="rect">
              <a:avLst/>
            </a:prstGeom>
            <a:solidFill>
              <a:srgbClr val="CC0000">
                <a:alpha val="30196"/>
              </a:srgbClr>
            </a:solidFill>
            <a:ln w="9525">
              <a:noFill/>
              <a:miter lim="800000"/>
              <a:headEnd/>
              <a:tailEnd/>
            </a:ln>
          </p:spPr>
          <p:txBody>
            <a:bodyPr wrap="none" anchor="ctr"/>
            <a:lstStyle/>
            <a:p>
              <a:endParaRPr lang="hu-HU">
                <a:latin typeface="Calibri" pitchFamily="34" charset="0"/>
              </a:endParaRPr>
            </a:p>
          </p:txBody>
        </p:sp>
      </p:grpSp>
      <p:sp>
        <p:nvSpPr>
          <p:cNvPr id="12" name="Text Box 2"/>
          <p:cNvSpPr txBox="1">
            <a:spLocks noChangeArrowheads="1"/>
          </p:cNvSpPr>
          <p:nvPr/>
        </p:nvSpPr>
        <p:spPr bwMode="auto">
          <a:xfrm>
            <a:off x="1962150" y="260350"/>
            <a:ext cx="5594350" cy="579438"/>
          </a:xfrm>
          <a:prstGeom prst="rect">
            <a:avLst/>
          </a:prstGeom>
          <a:noFill/>
          <a:ln w="9525">
            <a:noFill/>
            <a:miter lim="800000"/>
            <a:headEnd/>
            <a:tailEnd/>
          </a:ln>
        </p:spPr>
        <p:txBody>
          <a:bodyPr wrap="none">
            <a:spAutoFit/>
          </a:bodyPr>
          <a:lstStyle/>
          <a:p>
            <a:pPr algn="ctr"/>
            <a:r>
              <a:rPr lang="hu-HU" sz="3200" b="1" dirty="0">
                <a:latin typeface="Calibri" pitchFamily="34" charset="0"/>
              </a:rPr>
              <a:t>A lizogénia → lízis kapcsoló</a:t>
            </a:r>
          </a:p>
        </p:txBody>
      </p:sp>
    </p:spTree>
    <p:extLst>
      <p:ext uri="{BB962C8B-B14F-4D97-AF65-F5344CB8AC3E}">
        <p14:creationId xmlns:p14="http://schemas.microsoft.com/office/powerpoint/2010/main" val="26846541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cstate="print"/>
          <a:srcRect/>
          <a:stretch>
            <a:fillRect/>
          </a:stretch>
        </p:blipFill>
        <p:spPr bwMode="auto">
          <a:xfrm>
            <a:off x="1014413" y="942975"/>
            <a:ext cx="7115175" cy="4972050"/>
          </a:xfrm>
          <a:prstGeom prst="rect">
            <a:avLst/>
          </a:prstGeom>
          <a:noFill/>
          <a:ln w="9525">
            <a:noFill/>
            <a:miter lim="800000"/>
            <a:headEnd/>
            <a:tailEnd/>
          </a:ln>
        </p:spPr>
      </p:pic>
    </p:spTree>
    <p:extLst>
      <p:ext uri="{BB962C8B-B14F-4D97-AF65-F5344CB8AC3E}">
        <p14:creationId xmlns:p14="http://schemas.microsoft.com/office/powerpoint/2010/main" val="490698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2" cstate="print"/>
          <a:srcRect/>
          <a:stretch>
            <a:fillRect/>
          </a:stretch>
        </p:blipFill>
        <p:spPr bwMode="auto">
          <a:xfrm>
            <a:off x="1504950" y="1042988"/>
            <a:ext cx="6134100" cy="4772025"/>
          </a:xfrm>
          <a:prstGeom prst="rect">
            <a:avLst/>
          </a:prstGeom>
          <a:noFill/>
          <a:ln w="9525">
            <a:noFill/>
            <a:miter lim="800000"/>
            <a:headEnd/>
            <a:tailEnd/>
          </a:ln>
        </p:spPr>
      </p:pic>
    </p:spTree>
    <p:extLst>
      <p:ext uri="{BB962C8B-B14F-4D97-AF65-F5344CB8AC3E}">
        <p14:creationId xmlns:p14="http://schemas.microsoft.com/office/powerpoint/2010/main" val="3729563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frontiersin.org/files/Articles/74029/fmicb-05-00051-HTML/image_m/fmicb-05-00051-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828" y="980728"/>
            <a:ext cx="8908172" cy="5862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1901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p:cNvSpPr txBox="1">
            <a:spLocks noChangeArrowheads="1"/>
          </p:cNvSpPr>
          <p:nvPr/>
        </p:nvSpPr>
        <p:spPr bwMode="auto">
          <a:xfrm>
            <a:off x="808038" y="784225"/>
            <a:ext cx="184150" cy="366713"/>
          </a:xfrm>
          <a:prstGeom prst="rect">
            <a:avLst/>
          </a:prstGeom>
          <a:noFill/>
          <a:ln w="9525">
            <a:noFill/>
            <a:miter lim="800000"/>
            <a:headEnd/>
            <a:tailEnd/>
          </a:ln>
        </p:spPr>
        <p:txBody>
          <a:bodyPr wrap="none">
            <a:spAutoFit/>
          </a:bodyPr>
          <a:lstStyle/>
          <a:p>
            <a:endParaRPr lang="hu-HU">
              <a:latin typeface="Calibri" pitchFamily="34" charset="0"/>
            </a:endParaRPr>
          </a:p>
        </p:txBody>
      </p:sp>
      <p:sp>
        <p:nvSpPr>
          <p:cNvPr id="35842" name="Text Box 3"/>
          <p:cNvSpPr txBox="1">
            <a:spLocks noChangeArrowheads="1"/>
          </p:cNvSpPr>
          <p:nvPr/>
        </p:nvSpPr>
        <p:spPr bwMode="auto">
          <a:xfrm>
            <a:off x="2700338" y="260350"/>
            <a:ext cx="3879850" cy="579438"/>
          </a:xfrm>
          <a:prstGeom prst="rect">
            <a:avLst/>
          </a:prstGeom>
          <a:noFill/>
          <a:ln w="9525">
            <a:noFill/>
            <a:miter lim="800000"/>
            <a:headEnd/>
            <a:tailEnd/>
          </a:ln>
        </p:spPr>
        <p:txBody>
          <a:bodyPr wrap="none">
            <a:spAutoFit/>
          </a:bodyPr>
          <a:lstStyle/>
          <a:p>
            <a:r>
              <a:rPr lang="hu-HU" sz="3200" b="1">
                <a:latin typeface="Calibri" pitchFamily="34" charset="0"/>
              </a:rPr>
              <a:t>Genetikai kapcsoló</a:t>
            </a:r>
            <a:endParaRPr lang="en-US" sz="3200" b="1">
              <a:latin typeface="Calibri" pitchFamily="34" charset="0"/>
            </a:endParaRPr>
          </a:p>
        </p:txBody>
      </p:sp>
      <p:pic>
        <p:nvPicPr>
          <p:cNvPr id="35843" name="Picture 4" descr="Picture4"/>
          <p:cNvPicPr>
            <a:picLocks noGrp="1" noChangeAspect="1" noChangeArrowheads="1"/>
          </p:cNvPicPr>
          <p:nvPr>
            <p:ph/>
          </p:nvPr>
        </p:nvPicPr>
        <p:blipFill>
          <a:blip r:embed="rId2" cstate="print"/>
          <a:srcRect/>
          <a:stretch>
            <a:fillRect/>
          </a:stretch>
        </p:blipFill>
        <p:spPr>
          <a:xfrm>
            <a:off x="1331913" y="2349500"/>
            <a:ext cx="6697662" cy="1720850"/>
          </a:xfrm>
        </p:spPr>
      </p:pic>
      <p:sp>
        <p:nvSpPr>
          <p:cNvPr id="35844" name="Text Box 6"/>
          <p:cNvSpPr txBox="1">
            <a:spLocks noChangeArrowheads="1"/>
          </p:cNvSpPr>
          <p:nvPr/>
        </p:nvSpPr>
        <p:spPr bwMode="auto">
          <a:xfrm>
            <a:off x="1023938" y="4529138"/>
            <a:ext cx="7766050" cy="1465262"/>
          </a:xfrm>
          <a:prstGeom prst="rect">
            <a:avLst/>
          </a:prstGeom>
          <a:noFill/>
          <a:ln w="9525">
            <a:noFill/>
            <a:miter lim="800000"/>
            <a:headEnd/>
            <a:tailEnd/>
          </a:ln>
        </p:spPr>
        <p:txBody>
          <a:bodyPr wrap="none">
            <a:spAutoFit/>
          </a:bodyPr>
          <a:lstStyle/>
          <a:p>
            <a:pPr>
              <a:buFontTx/>
              <a:buChar char="-"/>
            </a:pPr>
            <a:r>
              <a:rPr lang="hu-HU">
                <a:latin typeface="Calibri" pitchFamily="34" charset="0"/>
              </a:rPr>
              <a:t>Két stabil állapot (fejlődés során az </a:t>
            </a:r>
            <a:r>
              <a:rPr lang="hu-HU" b="1">
                <a:solidFill>
                  <a:srgbClr val="66FFFF"/>
                </a:solidFill>
                <a:latin typeface="Calibri" pitchFamily="34" charset="0"/>
              </a:rPr>
              <a:t>egyik útvonal</a:t>
            </a:r>
            <a:r>
              <a:rPr lang="hu-HU">
                <a:latin typeface="Calibri" pitchFamily="34" charset="0"/>
              </a:rPr>
              <a:t> </a:t>
            </a:r>
            <a:r>
              <a:rPr lang="hu-HU" b="1" u="sng">
                <a:latin typeface="Calibri" pitchFamily="34" charset="0"/>
              </a:rPr>
              <a:t>vagy</a:t>
            </a:r>
            <a:r>
              <a:rPr lang="hu-HU">
                <a:latin typeface="Calibri" pitchFamily="34" charset="0"/>
              </a:rPr>
              <a:t> a </a:t>
            </a:r>
            <a:r>
              <a:rPr lang="hu-HU" b="1">
                <a:solidFill>
                  <a:srgbClr val="FF00FF"/>
                </a:solidFill>
                <a:latin typeface="Calibri" pitchFamily="34" charset="0"/>
              </a:rPr>
              <a:t>másik útvonal</a:t>
            </a:r>
            <a:r>
              <a:rPr lang="hu-HU">
                <a:latin typeface="Calibri" pitchFamily="34" charset="0"/>
              </a:rPr>
              <a:t>)</a:t>
            </a:r>
          </a:p>
          <a:p>
            <a:pPr>
              <a:buFontTx/>
              <a:buChar char="-"/>
            </a:pPr>
            <a:r>
              <a:rPr lang="hu-HU">
                <a:latin typeface="Calibri" pitchFamily="34" charset="0"/>
              </a:rPr>
              <a:t>A két állapot közötti átkapcsolás specifikus szignálok vagy random </a:t>
            </a:r>
          </a:p>
          <a:p>
            <a:r>
              <a:rPr lang="hu-HU">
                <a:latin typeface="Calibri" pitchFamily="34" charset="0"/>
              </a:rPr>
              <a:t> fluktuációk következménye lehet </a:t>
            </a:r>
          </a:p>
          <a:p>
            <a:endParaRPr lang="hu-HU">
              <a:latin typeface="Calibri" pitchFamily="34" charset="0"/>
            </a:endParaRPr>
          </a:p>
          <a:p>
            <a:endParaRPr lang="en-US">
              <a:latin typeface="Calibri" pitchFamily="34" charset="0"/>
            </a:endParaRPr>
          </a:p>
        </p:txBody>
      </p:sp>
    </p:spTree>
    <p:extLst>
      <p:ext uri="{BB962C8B-B14F-4D97-AF65-F5344CB8AC3E}">
        <p14:creationId xmlns:p14="http://schemas.microsoft.com/office/powerpoint/2010/main" val="644465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can0020"/>
          <p:cNvPicPr>
            <a:picLocks noChangeAspect="1" noChangeArrowheads="1"/>
          </p:cNvPicPr>
          <p:nvPr/>
        </p:nvPicPr>
        <p:blipFill>
          <a:blip r:embed="rId2" cstate="print"/>
          <a:srcRect l="62442" b="34364"/>
          <a:stretch>
            <a:fillRect/>
          </a:stretch>
        </p:blipFill>
        <p:spPr bwMode="auto">
          <a:xfrm>
            <a:off x="3846513" y="1196752"/>
            <a:ext cx="4973637" cy="5616575"/>
          </a:xfrm>
          <a:prstGeom prst="rect">
            <a:avLst/>
          </a:prstGeom>
          <a:noFill/>
          <a:ln w="9525">
            <a:noFill/>
            <a:miter lim="800000"/>
            <a:headEnd/>
            <a:tailEnd/>
          </a:ln>
        </p:spPr>
      </p:pic>
      <p:pic>
        <p:nvPicPr>
          <p:cNvPr id="38915" name="Picture 5" descr="Scan0020"/>
          <p:cNvPicPr>
            <a:picLocks noChangeAspect="1" noChangeArrowheads="1"/>
          </p:cNvPicPr>
          <p:nvPr/>
        </p:nvPicPr>
        <p:blipFill>
          <a:blip r:embed="rId2" cstate="print"/>
          <a:srcRect l="62442" t="80473" b="10318"/>
          <a:stretch>
            <a:fillRect/>
          </a:stretch>
        </p:blipFill>
        <p:spPr bwMode="auto">
          <a:xfrm>
            <a:off x="0" y="5373464"/>
            <a:ext cx="4229100" cy="669925"/>
          </a:xfrm>
          <a:prstGeom prst="rect">
            <a:avLst/>
          </a:prstGeom>
          <a:noFill/>
          <a:ln w="9525">
            <a:noFill/>
            <a:miter lim="800000"/>
            <a:headEnd/>
            <a:tailEnd/>
          </a:ln>
        </p:spPr>
      </p:pic>
      <p:grpSp>
        <p:nvGrpSpPr>
          <p:cNvPr id="38916" name="Group 9"/>
          <p:cNvGrpSpPr>
            <a:grpSpLocks/>
          </p:cNvGrpSpPr>
          <p:nvPr/>
        </p:nvGrpSpPr>
        <p:grpSpPr bwMode="auto">
          <a:xfrm>
            <a:off x="0" y="3646264"/>
            <a:ext cx="4229100" cy="576263"/>
            <a:chOff x="0" y="1706"/>
            <a:chExt cx="2664" cy="363"/>
          </a:xfrm>
        </p:grpSpPr>
        <p:pic>
          <p:nvPicPr>
            <p:cNvPr id="38922" name="Picture 4" descr="Scan0020"/>
            <p:cNvPicPr>
              <a:picLocks noChangeAspect="1" noChangeArrowheads="1"/>
            </p:cNvPicPr>
            <p:nvPr/>
          </p:nvPicPr>
          <p:blipFill>
            <a:blip r:embed="rId3" cstate="print"/>
            <a:srcRect l="72554" r="19525" b="62442"/>
            <a:stretch>
              <a:fillRect/>
            </a:stretch>
          </p:blipFill>
          <p:spPr bwMode="auto">
            <a:xfrm rot="5400000">
              <a:off x="1150" y="556"/>
              <a:ext cx="363" cy="2664"/>
            </a:xfrm>
            <a:prstGeom prst="rect">
              <a:avLst/>
            </a:prstGeom>
            <a:noFill/>
            <a:ln w="9525">
              <a:noFill/>
              <a:miter lim="800000"/>
              <a:headEnd/>
              <a:tailEnd/>
            </a:ln>
          </p:spPr>
        </p:pic>
        <p:sp>
          <p:nvSpPr>
            <p:cNvPr id="38923" name="Rectangle 8"/>
            <p:cNvSpPr>
              <a:spLocks noChangeArrowheads="1"/>
            </p:cNvSpPr>
            <p:nvPr/>
          </p:nvSpPr>
          <p:spPr bwMode="auto">
            <a:xfrm>
              <a:off x="0" y="1706"/>
              <a:ext cx="1927" cy="136"/>
            </a:xfrm>
            <a:prstGeom prst="rect">
              <a:avLst/>
            </a:prstGeom>
            <a:solidFill>
              <a:schemeClr val="bg1"/>
            </a:solidFill>
            <a:ln w="9525">
              <a:noFill/>
              <a:miter lim="800000"/>
              <a:headEnd/>
              <a:tailEnd/>
            </a:ln>
          </p:spPr>
          <p:txBody>
            <a:bodyPr wrap="none" anchor="ctr"/>
            <a:lstStyle/>
            <a:p>
              <a:endParaRPr lang="hu-HU">
                <a:latin typeface="Calibri" pitchFamily="34" charset="0"/>
              </a:endParaRPr>
            </a:p>
          </p:txBody>
        </p:sp>
      </p:grpSp>
      <p:grpSp>
        <p:nvGrpSpPr>
          <p:cNvPr id="38917" name="Group 11"/>
          <p:cNvGrpSpPr>
            <a:grpSpLocks/>
          </p:cNvGrpSpPr>
          <p:nvPr/>
        </p:nvGrpSpPr>
        <p:grpSpPr bwMode="auto">
          <a:xfrm>
            <a:off x="142875" y="1557114"/>
            <a:ext cx="4284663" cy="792163"/>
            <a:chOff x="90" y="300"/>
            <a:chExt cx="2699" cy="499"/>
          </a:xfrm>
        </p:grpSpPr>
        <p:grpSp>
          <p:nvGrpSpPr>
            <p:cNvPr id="38918" name="Group 7"/>
            <p:cNvGrpSpPr>
              <a:grpSpLocks/>
            </p:cNvGrpSpPr>
            <p:nvPr/>
          </p:nvGrpSpPr>
          <p:grpSpPr bwMode="auto">
            <a:xfrm>
              <a:off x="90" y="300"/>
              <a:ext cx="2699" cy="499"/>
              <a:chOff x="0" y="391"/>
              <a:chExt cx="2699" cy="499"/>
            </a:xfrm>
          </p:grpSpPr>
          <p:pic>
            <p:nvPicPr>
              <p:cNvPr id="38920" name="Picture 3" descr="Scan0020"/>
              <p:cNvPicPr>
                <a:picLocks noChangeAspect="1" noChangeArrowheads="1"/>
              </p:cNvPicPr>
              <p:nvPr/>
            </p:nvPicPr>
            <p:blipFill>
              <a:blip r:embed="rId3" cstate="print"/>
              <a:srcRect l="66618" r="24480" b="62442"/>
              <a:stretch>
                <a:fillRect/>
              </a:stretch>
            </p:blipFill>
            <p:spPr bwMode="auto">
              <a:xfrm rot="5400000">
                <a:off x="1128" y="-737"/>
                <a:ext cx="408" cy="2664"/>
              </a:xfrm>
              <a:prstGeom prst="rect">
                <a:avLst/>
              </a:prstGeom>
              <a:noFill/>
              <a:ln w="9525">
                <a:noFill/>
                <a:miter lim="800000"/>
                <a:headEnd/>
                <a:tailEnd/>
              </a:ln>
            </p:spPr>
          </p:pic>
          <p:sp>
            <p:nvSpPr>
              <p:cNvPr id="38921" name="Rectangle 6"/>
              <p:cNvSpPr>
                <a:spLocks noChangeArrowheads="1"/>
              </p:cNvSpPr>
              <p:nvPr/>
            </p:nvSpPr>
            <p:spPr bwMode="auto">
              <a:xfrm>
                <a:off x="1927" y="663"/>
                <a:ext cx="772" cy="227"/>
              </a:xfrm>
              <a:prstGeom prst="rect">
                <a:avLst/>
              </a:prstGeom>
              <a:solidFill>
                <a:schemeClr val="bg1"/>
              </a:solidFill>
              <a:ln w="9525">
                <a:noFill/>
                <a:miter lim="800000"/>
                <a:headEnd/>
                <a:tailEnd/>
              </a:ln>
            </p:spPr>
            <p:txBody>
              <a:bodyPr wrap="none" anchor="ctr"/>
              <a:lstStyle/>
              <a:p>
                <a:endParaRPr lang="hu-HU">
                  <a:latin typeface="Calibri" pitchFamily="34" charset="0"/>
                </a:endParaRPr>
              </a:p>
            </p:txBody>
          </p:sp>
        </p:grpSp>
        <p:sp>
          <p:nvSpPr>
            <p:cNvPr id="38919" name="Rectangle 10"/>
            <p:cNvSpPr>
              <a:spLocks noChangeArrowheads="1"/>
            </p:cNvSpPr>
            <p:nvPr/>
          </p:nvSpPr>
          <p:spPr bwMode="auto">
            <a:xfrm>
              <a:off x="884" y="300"/>
              <a:ext cx="1225" cy="136"/>
            </a:xfrm>
            <a:prstGeom prst="rect">
              <a:avLst/>
            </a:prstGeom>
            <a:solidFill>
              <a:srgbClr val="CC0000">
                <a:alpha val="30196"/>
              </a:srgbClr>
            </a:solidFill>
            <a:ln w="9525">
              <a:noFill/>
              <a:miter lim="800000"/>
              <a:headEnd/>
              <a:tailEnd/>
            </a:ln>
          </p:spPr>
          <p:txBody>
            <a:bodyPr wrap="none" anchor="ctr"/>
            <a:lstStyle/>
            <a:p>
              <a:endParaRPr lang="hu-HU">
                <a:latin typeface="Calibri" pitchFamily="34" charset="0"/>
              </a:endParaRPr>
            </a:p>
          </p:txBody>
        </p:sp>
      </p:grpSp>
      <p:sp>
        <p:nvSpPr>
          <p:cNvPr id="13" name="Cím 12"/>
          <p:cNvSpPr>
            <a:spLocks noGrp="1"/>
          </p:cNvSpPr>
          <p:nvPr>
            <p:ph type="title"/>
          </p:nvPr>
        </p:nvSpPr>
        <p:spPr/>
        <p:txBody>
          <a:bodyPr/>
          <a:lstStyle/>
          <a:p>
            <a:r>
              <a:rPr lang="hu-HU"/>
              <a:t>Az SOS válasz indukálja a profágot</a:t>
            </a:r>
          </a:p>
        </p:txBody>
      </p:sp>
    </p:spTree>
    <p:extLst>
      <p:ext uri="{BB962C8B-B14F-4D97-AF65-F5344CB8AC3E}">
        <p14:creationId xmlns:p14="http://schemas.microsoft.com/office/powerpoint/2010/main" val="18688069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p:cNvPicPr>
            <a:picLocks noChangeAspect="1" noChangeArrowheads="1"/>
          </p:cNvPicPr>
          <p:nvPr/>
        </p:nvPicPr>
        <p:blipFill>
          <a:blip r:embed="rId3" cstate="print"/>
          <a:srcRect/>
          <a:stretch>
            <a:fillRect/>
          </a:stretch>
        </p:blipFill>
        <p:spPr bwMode="auto">
          <a:xfrm>
            <a:off x="539750" y="765175"/>
            <a:ext cx="8048625" cy="5972175"/>
          </a:xfrm>
          <a:prstGeom prst="rect">
            <a:avLst/>
          </a:prstGeom>
          <a:noFill/>
          <a:ln w="9525">
            <a:noFill/>
            <a:miter lim="800000"/>
            <a:headEnd/>
            <a:tailEnd/>
          </a:ln>
        </p:spPr>
      </p:pic>
      <p:sp>
        <p:nvSpPr>
          <p:cNvPr id="40962" name="Text Box 6"/>
          <p:cNvSpPr txBox="1">
            <a:spLocks noChangeArrowheads="1"/>
          </p:cNvSpPr>
          <p:nvPr/>
        </p:nvSpPr>
        <p:spPr bwMode="auto">
          <a:xfrm>
            <a:off x="323850" y="188913"/>
            <a:ext cx="8377238" cy="396875"/>
          </a:xfrm>
          <a:prstGeom prst="rect">
            <a:avLst/>
          </a:prstGeom>
          <a:noFill/>
          <a:ln w="9525">
            <a:noFill/>
            <a:miter lim="800000"/>
            <a:headEnd/>
            <a:tailEnd/>
          </a:ln>
        </p:spPr>
        <p:txBody>
          <a:bodyPr wrap="none">
            <a:spAutoFit/>
          </a:bodyPr>
          <a:lstStyle/>
          <a:p>
            <a:r>
              <a:rPr lang="hu-HU" sz="2000" b="1">
                <a:latin typeface="Calibri" pitchFamily="34" charset="0"/>
              </a:rPr>
              <a:t>A gazdasejt környezetének hatása a </a:t>
            </a:r>
            <a:r>
              <a:rPr lang="el-GR" sz="2000" b="1">
                <a:latin typeface="Calibri" pitchFamily="34" charset="0"/>
              </a:rPr>
              <a:t>λ</a:t>
            </a:r>
            <a:r>
              <a:rPr lang="hu-HU" sz="2000" b="1">
                <a:latin typeface="Calibri" pitchFamily="34" charset="0"/>
              </a:rPr>
              <a:t> fág lízis – lizogénia döntésére</a:t>
            </a:r>
            <a:endParaRPr lang="el-GR" sz="2000" b="1">
              <a:latin typeface="Calibri" pitchFamily="34" charset="0"/>
            </a:endParaRPr>
          </a:p>
        </p:txBody>
      </p:sp>
    </p:spTree>
    <p:extLst>
      <p:ext uri="{BB962C8B-B14F-4D97-AF65-F5344CB8AC3E}">
        <p14:creationId xmlns:p14="http://schemas.microsoft.com/office/powerpoint/2010/main" val="11568721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97322" y="908050"/>
            <a:ext cx="8900192" cy="923330"/>
          </a:xfrm>
          <a:prstGeom prst="rect">
            <a:avLst/>
          </a:prstGeom>
          <a:noFill/>
          <a:ln w="9525">
            <a:noFill/>
            <a:miter lim="800000"/>
            <a:headEnd/>
            <a:tailEnd/>
          </a:ln>
        </p:spPr>
        <p:txBody>
          <a:bodyPr wrap="none">
            <a:spAutoFit/>
          </a:bodyPr>
          <a:lstStyle/>
          <a:p>
            <a:pPr algn="ctr"/>
            <a:r>
              <a:rPr lang="hu-HU" sz="5400" b="1" dirty="0" err="1">
                <a:latin typeface="Comic Sans MS" pitchFamily="66" charset="0"/>
              </a:rPr>
              <a:t>Fágok</a:t>
            </a:r>
            <a:r>
              <a:rPr lang="hu-HU" sz="5400" b="1" dirty="0">
                <a:latin typeface="Comic Sans MS" pitchFamily="66" charset="0"/>
              </a:rPr>
              <a:t> a biotechnológiában</a:t>
            </a:r>
          </a:p>
        </p:txBody>
      </p:sp>
    </p:spTree>
    <p:extLst>
      <p:ext uri="{BB962C8B-B14F-4D97-AF65-F5344CB8AC3E}">
        <p14:creationId xmlns:p14="http://schemas.microsoft.com/office/powerpoint/2010/main" val="42421812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2" cstate="print"/>
          <a:srcRect b="9941"/>
          <a:stretch>
            <a:fillRect/>
          </a:stretch>
        </p:blipFill>
        <p:spPr bwMode="auto">
          <a:xfrm>
            <a:off x="0" y="692150"/>
            <a:ext cx="5519738" cy="6148388"/>
          </a:xfrm>
          <a:prstGeom prst="rect">
            <a:avLst/>
          </a:prstGeom>
          <a:noFill/>
          <a:ln w="9525">
            <a:noFill/>
            <a:miter lim="800000"/>
            <a:headEnd/>
            <a:tailEnd/>
          </a:ln>
        </p:spPr>
      </p:pic>
      <p:sp>
        <p:nvSpPr>
          <p:cNvPr id="46082" name="Text Box 3"/>
          <p:cNvSpPr txBox="1">
            <a:spLocks noChangeArrowheads="1"/>
          </p:cNvSpPr>
          <p:nvPr/>
        </p:nvSpPr>
        <p:spPr bwMode="auto">
          <a:xfrm>
            <a:off x="5651500" y="1279525"/>
            <a:ext cx="3167727" cy="2862322"/>
          </a:xfrm>
          <a:prstGeom prst="rect">
            <a:avLst/>
          </a:prstGeom>
          <a:noFill/>
          <a:ln w="9525">
            <a:noFill/>
            <a:miter lim="800000"/>
            <a:headEnd/>
            <a:tailEnd/>
          </a:ln>
        </p:spPr>
        <p:txBody>
          <a:bodyPr wrap="none">
            <a:spAutoFit/>
          </a:bodyPr>
          <a:lstStyle/>
          <a:p>
            <a:pPr marL="342900" indent="-342900">
              <a:buFontTx/>
              <a:buAutoNum type="arabicPeriod"/>
            </a:pPr>
            <a:r>
              <a:rPr lang="hu-HU" dirty="0">
                <a:latin typeface="Calibri" pitchFamily="34" charset="0"/>
              </a:rPr>
              <a:t>A fág középső régiója nem</a:t>
            </a:r>
          </a:p>
          <a:p>
            <a:pPr marL="342900" indent="-342900"/>
            <a:r>
              <a:rPr lang="hu-HU" dirty="0">
                <a:latin typeface="Calibri" pitchFamily="34" charset="0"/>
              </a:rPr>
              <a:t>     szükséges a lítikus szaporo-</a:t>
            </a:r>
          </a:p>
          <a:p>
            <a:pPr marL="342900" indent="-342900"/>
            <a:r>
              <a:rPr lang="hu-HU" dirty="0">
                <a:latin typeface="Calibri" pitchFamily="34" charset="0"/>
              </a:rPr>
              <a:t>     dáshoz</a:t>
            </a:r>
          </a:p>
          <a:p>
            <a:pPr marL="342900" indent="-342900"/>
            <a:endParaRPr lang="hu-HU" dirty="0">
              <a:latin typeface="Calibri" pitchFamily="34" charset="0"/>
            </a:endParaRPr>
          </a:p>
          <a:p>
            <a:pPr marL="342900" indent="-342900">
              <a:buFontTx/>
              <a:buAutoNum type="arabicPeriod" startAt="2"/>
            </a:pPr>
            <a:r>
              <a:rPr lang="hu-HU" dirty="0">
                <a:latin typeface="Calibri" pitchFamily="34" charset="0"/>
              </a:rPr>
              <a:t>Hasznos tartomány: 0-15 kb</a:t>
            </a:r>
          </a:p>
          <a:p>
            <a:pPr marL="342900" indent="-342900"/>
            <a:r>
              <a:rPr lang="hu-HU" dirty="0">
                <a:latin typeface="Calibri" pitchFamily="34" charset="0"/>
              </a:rPr>
              <a:t>	Automatikus méretszelekció</a:t>
            </a:r>
          </a:p>
          <a:p>
            <a:pPr marL="342900" indent="-342900"/>
            <a:endParaRPr lang="hu-HU" dirty="0">
              <a:latin typeface="Calibri" pitchFamily="34" charset="0"/>
            </a:endParaRPr>
          </a:p>
          <a:p>
            <a:pPr marL="342900" indent="-342900"/>
            <a:r>
              <a:rPr lang="hu-HU" dirty="0">
                <a:latin typeface="Calibri" pitchFamily="34" charset="0"/>
              </a:rPr>
              <a:t>3.    In vitro pakolás a fág fejbe</a:t>
            </a:r>
          </a:p>
          <a:p>
            <a:pPr marL="342900" indent="-342900">
              <a:buFontTx/>
              <a:buAutoNum type="arabicPeriod" startAt="4"/>
            </a:pPr>
            <a:endParaRPr lang="hu-HU" dirty="0">
              <a:latin typeface="Calibri" pitchFamily="34" charset="0"/>
            </a:endParaRPr>
          </a:p>
          <a:p>
            <a:pPr marL="342900" indent="-342900">
              <a:buFontTx/>
              <a:buAutoNum type="arabicPeriod" startAt="4"/>
            </a:pPr>
            <a:r>
              <a:rPr lang="hu-HU" dirty="0">
                <a:latin typeface="Calibri" pitchFamily="34" charset="0"/>
              </a:rPr>
              <a:t>Stabilan fenntartható</a:t>
            </a:r>
            <a:endParaRPr lang="en-US" dirty="0">
              <a:latin typeface="Calibri" pitchFamily="34" charset="0"/>
            </a:endParaRPr>
          </a:p>
        </p:txBody>
      </p:sp>
      <p:sp>
        <p:nvSpPr>
          <p:cNvPr id="46083" name="Rectangle 4"/>
          <p:cNvSpPr>
            <a:spLocks noChangeArrowheads="1"/>
          </p:cNvSpPr>
          <p:nvPr/>
        </p:nvSpPr>
        <p:spPr bwMode="auto">
          <a:xfrm>
            <a:off x="6227763" y="188913"/>
            <a:ext cx="2247900" cy="457200"/>
          </a:xfrm>
          <a:prstGeom prst="rect">
            <a:avLst/>
          </a:prstGeom>
          <a:noFill/>
          <a:ln w="9525">
            <a:noFill/>
            <a:miter lim="800000"/>
            <a:headEnd/>
            <a:tailEnd/>
          </a:ln>
        </p:spPr>
        <p:txBody>
          <a:bodyPr wrap="none">
            <a:spAutoFit/>
          </a:bodyPr>
          <a:lstStyle/>
          <a:p>
            <a:pPr eaLnBrk="0" hangingPunct="0">
              <a:buFont typeface="Times" pitchFamily="18" charset="0"/>
              <a:buNone/>
            </a:pPr>
            <a:r>
              <a:rPr lang="en-US" sz="2400" b="1" u="sng">
                <a:latin typeface="Calibri" pitchFamily="34" charset="0"/>
                <a:sym typeface="Symbol" pitchFamily="18" charset="2"/>
              </a:rPr>
              <a:t> f</a:t>
            </a:r>
            <a:r>
              <a:rPr lang="hu-HU" sz="2400" b="1" u="sng">
                <a:latin typeface="Calibri" pitchFamily="34" charset="0"/>
                <a:sym typeface="Symbol" pitchFamily="18" charset="2"/>
              </a:rPr>
              <a:t>ág</a:t>
            </a:r>
            <a:r>
              <a:rPr lang="en-US" sz="2400" b="1" u="sng">
                <a:latin typeface="Calibri" pitchFamily="34" charset="0"/>
                <a:sym typeface="Symbol" pitchFamily="18" charset="2"/>
              </a:rPr>
              <a:t> ve</a:t>
            </a:r>
            <a:r>
              <a:rPr lang="hu-HU" sz="2400" b="1" u="sng">
                <a:latin typeface="Calibri" pitchFamily="34" charset="0"/>
                <a:sym typeface="Symbol" pitchFamily="18" charset="2"/>
              </a:rPr>
              <a:t>k</a:t>
            </a:r>
            <a:r>
              <a:rPr lang="en-US" sz="2400" b="1" u="sng">
                <a:latin typeface="Calibri" pitchFamily="34" charset="0"/>
                <a:sym typeface="Symbol" pitchFamily="18" charset="2"/>
              </a:rPr>
              <a:t>tor</a:t>
            </a:r>
            <a:r>
              <a:rPr lang="hu-HU" sz="2400" b="1" u="sng">
                <a:latin typeface="Calibri" pitchFamily="34" charset="0"/>
                <a:sym typeface="Symbol" pitchFamily="18" charset="2"/>
              </a:rPr>
              <a:t>ok</a:t>
            </a:r>
            <a:endParaRPr lang="en-US" sz="2400" b="1" u="sng">
              <a:latin typeface="Calibri" pitchFamily="34" charset="0"/>
              <a:sym typeface="Symbol" pitchFamily="18" charset="2"/>
            </a:endParaRPr>
          </a:p>
        </p:txBody>
      </p:sp>
    </p:spTree>
    <p:extLst>
      <p:ext uri="{BB962C8B-B14F-4D97-AF65-F5344CB8AC3E}">
        <p14:creationId xmlns:p14="http://schemas.microsoft.com/office/powerpoint/2010/main" val="1737925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2" cstate="print"/>
          <a:srcRect l="17578" t="14648" r="15623" b="12840"/>
          <a:stretch>
            <a:fillRect/>
          </a:stretch>
        </p:blipFill>
        <p:spPr bwMode="auto">
          <a:xfrm>
            <a:off x="822325" y="214313"/>
            <a:ext cx="7321550" cy="6357937"/>
          </a:xfrm>
          <a:prstGeom prst="rect">
            <a:avLst/>
          </a:prstGeom>
          <a:noFill/>
          <a:ln w="9525">
            <a:noFill/>
            <a:miter lim="800000"/>
            <a:headEnd/>
            <a:tailEnd/>
          </a:ln>
        </p:spPr>
      </p:pic>
    </p:spTree>
    <p:extLst>
      <p:ext uri="{BB962C8B-B14F-4D97-AF65-F5344CB8AC3E}">
        <p14:creationId xmlns:p14="http://schemas.microsoft.com/office/powerpoint/2010/main" val="42861152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2" cstate="print"/>
          <a:srcRect l="9375" t="14648" r="10938" b="12840"/>
          <a:stretch>
            <a:fillRect/>
          </a:stretch>
        </p:blipFill>
        <p:spPr bwMode="auto">
          <a:xfrm>
            <a:off x="71438" y="142875"/>
            <a:ext cx="8832850" cy="6429375"/>
          </a:xfrm>
          <a:prstGeom prst="rect">
            <a:avLst/>
          </a:prstGeom>
          <a:noFill/>
          <a:ln w="9525">
            <a:noFill/>
            <a:miter lim="800000"/>
            <a:headEnd/>
            <a:tailEnd/>
          </a:ln>
        </p:spPr>
      </p:pic>
    </p:spTree>
    <p:extLst>
      <p:ext uri="{BB962C8B-B14F-4D97-AF65-F5344CB8AC3E}">
        <p14:creationId xmlns:p14="http://schemas.microsoft.com/office/powerpoint/2010/main" val="35939505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762000" y="0"/>
            <a:ext cx="7772400" cy="762000"/>
          </a:xfrm>
        </p:spPr>
        <p:txBody>
          <a:bodyPr/>
          <a:lstStyle/>
          <a:p>
            <a:r>
              <a:rPr lang="hu-HU" sz="2000" b="1">
                <a:solidFill>
                  <a:srgbClr val="990000"/>
                </a:solidFill>
                <a:latin typeface="Comic Sans MS" pitchFamily="66" charset="0"/>
              </a:rPr>
              <a:t>Fág- és plazmid vektorok tulajdonságainak egyesítése: Kozmid vektorok</a:t>
            </a:r>
          </a:p>
        </p:txBody>
      </p:sp>
      <p:pic>
        <p:nvPicPr>
          <p:cNvPr id="51202" name="Picture 3" descr="F12-08"/>
          <p:cNvPicPr>
            <a:picLocks noChangeAspect="1" noChangeArrowheads="1"/>
          </p:cNvPicPr>
          <p:nvPr/>
        </p:nvPicPr>
        <p:blipFill>
          <a:blip r:embed="rId2" cstate="print"/>
          <a:srcRect/>
          <a:stretch>
            <a:fillRect/>
          </a:stretch>
        </p:blipFill>
        <p:spPr bwMode="auto">
          <a:xfrm>
            <a:off x="171450" y="903288"/>
            <a:ext cx="6781800" cy="5740400"/>
          </a:xfrm>
          <a:prstGeom prst="rect">
            <a:avLst/>
          </a:prstGeom>
          <a:noFill/>
          <a:ln w="9525">
            <a:noFill/>
            <a:miter lim="800000"/>
            <a:headEnd/>
            <a:tailEnd/>
          </a:ln>
        </p:spPr>
      </p:pic>
      <p:sp>
        <p:nvSpPr>
          <p:cNvPr id="51203" name="Text Box 4"/>
          <p:cNvSpPr txBox="1">
            <a:spLocks noChangeArrowheads="1"/>
          </p:cNvSpPr>
          <p:nvPr/>
        </p:nvSpPr>
        <p:spPr bwMode="auto">
          <a:xfrm>
            <a:off x="5913438" y="4886325"/>
            <a:ext cx="3074987" cy="1069975"/>
          </a:xfrm>
          <a:prstGeom prst="rect">
            <a:avLst/>
          </a:prstGeom>
          <a:noFill/>
          <a:ln w="9525">
            <a:noFill/>
            <a:miter lim="800000"/>
            <a:headEnd/>
            <a:tailEnd/>
          </a:ln>
        </p:spPr>
        <p:txBody>
          <a:bodyPr>
            <a:spAutoFit/>
          </a:bodyPr>
          <a:lstStyle/>
          <a:p>
            <a:r>
              <a:rPr lang="hu-HU" sz="1600">
                <a:latin typeface="Comic Sans MS" pitchFamily="66" charset="0"/>
              </a:rPr>
              <a:t>A baktériumba fágfertőzéssel</a:t>
            </a:r>
          </a:p>
          <a:p>
            <a:r>
              <a:rPr lang="hu-HU" sz="1600">
                <a:latin typeface="Comic Sans MS" pitchFamily="66" charset="0"/>
              </a:rPr>
              <a:t>bejutó kozmid plazmidként </a:t>
            </a:r>
          </a:p>
          <a:p>
            <a:r>
              <a:rPr lang="hu-HU" sz="1600">
                <a:latin typeface="Comic Sans MS" pitchFamily="66" charset="0"/>
              </a:rPr>
              <a:t>viselkedik, és plazmidként tisztítható.</a:t>
            </a:r>
            <a:endParaRPr lang="en-GB" sz="1600">
              <a:latin typeface="Comic Sans MS" pitchFamily="66" charset="0"/>
            </a:endParaRPr>
          </a:p>
        </p:txBody>
      </p:sp>
      <p:sp>
        <p:nvSpPr>
          <p:cNvPr id="51204" name="Text Box 5"/>
          <p:cNvSpPr txBox="1">
            <a:spLocks noChangeArrowheads="1"/>
          </p:cNvSpPr>
          <p:nvPr/>
        </p:nvSpPr>
        <p:spPr bwMode="auto">
          <a:xfrm>
            <a:off x="6418263" y="1150938"/>
            <a:ext cx="2670175" cy="2536825"/>
          </a:xfrm>
          <a:prstGeom prst="rect">
            <a:avLst/>
          </a:prstGeom>
          <a:noFill/>
          <a:ln w="9525">
            <a:noFill/>
            <a:miter lim="800000"/>
            <a:headEnd/>
            <a:tailEnd/>
          </a:ln>
        </p:spPr>
        <p:txBody>
          <a:bodyPr>
            <a:spAutoFit/>
          </a:bodyPr>
          <a:lstStyle/>
          <a:p>
            <a:r>
              <a:rPr lang="hu-HU" sz="1600">
                <a:latin typeface="Comic Sans MS" pitchFamily="66" charset="0"/>
              </a:rPr>
              <a:t>Inszert méret: ~45 kb.</a:t>
            </a:r>
          </a:p>
          <a:p>
            <a:endParaRPr lang="en-GB" sz="1600">
              <a:latin typeface="Comic Sans MS" pitchFamily="66" charset="0"/>
            </a:endParaRPr>
          </a:p>
          <a:p>
            <a:r>
              <a:rPr lang="hu-HU" sz="1600">
                <a:latin typeface="Comic Sans MS" pitchFamily="66" charset="0"/>
              </a:rPr>
              <a:t>A cos vég a fágfejbe pakolódáshoz kell, segítségével megmarad a fágvektorok nagyon hatékony inszert szelekciója és bejuttatási módja fágfertőzéssel.</a:t>
            </a:r>
          </a:p>
          <a:p>
            <a:endParaRPr lang="hu-HU" sz="1600">
              <a:latin typeface="Comic Sans MS" pitchFamily="66" charset="0"/>
            </a:endParaRPr>
          </a:p>
        </p:txBody>
      </p:sp>
    </p:spTree>
    <p:extLst>
      <p:ext uri="{BB962C8B-B14F-4D97-AF65-F5344CB8AC3E}">
        <p14:creationId xmlns:p14="http://schemas.microsoft.com/office/powerpoint/2010/main" val="4354779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cstate="print"/>
          <a:srcRect b="4649"/>
          <a:stretch>
            <a:fillRect/>
          </a:stretch>
        </p:blipFill>
        <p:spPr bwMode="auto">
          <a:xfrm>
            <a:off x="4211638" y="3068638"/>
            <a:ext cx="4191000" cy="3046412"/>
          </a:xfrm>
          <a:prstGeom prst="rect">
            <a:avLst/>
          </a:prstGeom>
          <a:noFill/>
          <a:ln w="9525">
            <a:noFill/>
            <a:miter lim="800000"/>
            <a:headEnd/>
            <a:tailEnd/>
          </a:ln>
        </p:spPr>
      </p:pic>
      <p:sp>
        <p:nvSpPr>
          <p:cNvPr id="52226" name="Rectangle 3"/>
          <p:cNvSpPr>
            <a:spLocks noChangeArrowheads="1"/>
          </p:cNvSpPr>
          <p:nvPr/>
        </p:nvSpPr>
        <p:spPr bwMode="auto">
          <a:xfrm>
            <a:off x="381000" y="304800"/>
            <a:ext cx="8153400" cy="3759200"/>
          </a:xfrm>
          <a:prstGeom prst="rect">
            <a:avLst/>
          </a:prstGeom>
          <a:noFill/>
          <a:ln w="9525">
            <a:noFill/>
            <a:miter lim="800000"/>
            <a:headEnd/>
            <a:tailEnd/>
          </a:ln>
        </p:spPr>
        <p:txBody>
          <a:bodyPr>
            <a:spAutoFit/>
          </a:bodyPr>
          <a:lstStyle/>
          <a:p>
            <a:pPr marL="457200" indent="-457200" eaLnBrk="0" hangingPunct="0">
              <a:buFont typeface="Times" pitchFamily="18" charset="0"/>
              <a:buNone/>
            </a:pPr>
            <a:r>
              <a:rPr lang="en-US" sz="1600" b="1" u="sng">
                <a:latin typeface="Verdana" pitchFamily="34" charset="0"/>
              </a:rPr>
              <a:t>Cosmid</a:t>
            </a:r>
            <a:r>
              <a:rPr lang="en-US" sz="1600" b="1" u="sng">
                <a:latin typeface="Verdana" pitchFamily="34" charset="0"/>
                <a:sym typeface="Symbol" pitchFamily="18" charset="2"/>
              </a:rPr>
              <a:t> ve</a:t>
            </a:r>
            <a:r>
              <a:rPr lang="hu-HU" sz="1600" b="1" u="sng">
                <a:latin typeface="Verdana" pitchFamily="34" charset="0"/>
                <a:sym typeface="Symbol" pitchFamily="18" charset="2"/>
              </a:rPr>
              <a:t>k</a:t>
            </a:r>
            <a:r>
              <a:rPr lang="en-US" sz="1600" b="1" u="sng">
                <a:latin typeface="Verdana" pitchFamily="34" charset="0"/>
                <a:sym typeface="Symbol" pitchFamily="18" charset="2"/>
              </a:rPr>
              <a:t>tor</a:t>
            </a:r>
            <a:r>
              <a:rPr lang="hu-HU" sz="1600" b="1" u="sng">
                <a:latin typeface="Verdana" pitchFamily="34" charset="0"/>
                <a:sym typeface="Symbol" pitchFamily="18" charset="2"/>
              </a:rPr>
              <a:t>ok</a:t>
            </a:r>
            <a:r>
              <a:rPr lang="en-US" sz="1600" b="1" u="sng">
                <a:latin typeface="Verdana" pitchFamily="34" charset="0"/>
                <a:sym typeface="Symbol" pitchFamily="18" charset="2"/>
              </a:rPr>
              <a:t>:</a:t>
            </a:r>
            <a:endParaRPr lang="en-US" sz="1600" b="1" u="sng">
              <a:latin typeface="Verdana" pitchFamily="34" charset="0"/>
            </a:endParaRPr>
          </a:p>
          <a:p>
            <a:pPr marL="457200" indent="-457200" eaLnBrk="0" hangingPunct="0">
              <a:buFont typeface="Times" pitchFamily="18" charset="0"/>
              <a:buNone/>
            </a:pPr>
            <a:endParaRPr lang="en-US" sz="1600" b="1" u="sng">
              <a:latin typeface="Verdana" pitchFamily="34" charset="0"/>
            </a:endParaRPr>
          </a:p>
          <a:p>
            <a:pPr marL="457200" indent="-457200" eaLnBrk="0" hangingPunct="0">
              <a:buFont typeface="Times" pitchFamily="18" charset="0"/>
              <a:buAutoNum type="arabicPeriod"/>
            </a:pPr>
            <a:r>
              <a:rPr lang="hu-HU" sz="1600" b="1">
                <a:latin typeface="Verdana" pitchFamily="34" charset="0"/>
                <a:sym typeface="Symbol" pitchFamily="18" charset="2"/>
              </a:rPr>
              <a:t>Fág fejbe pakolható plazmidok (cos)</a:t>
            </a:r>
            <a:endParaRPr lang="en-US" sz="1600" b="1">
              <a:latin typeface="Verdana" pitchFamily="34" charset="0"/>
              <a:sym typeface="Symbol" pitchFamily="18" charset="2"/>
            </a:endParaRPr>
          </a:p>
          <a:p>
            <a:pPr marL="457200" indent="-457200" eaLnBrk="0" hangingPunct="0">
              <a:buFont typeface="Times" pitchFamily="18" charset="0"/>
              <a:buAutoNum type="arabicPeriod"/>
            </a:pPr>
            <a:endParaRPr lang="en-US" sz="1600" b="1">
              <a:latin typeface="Verdana" pitchFamily="34" charset="0"/>
              <a:sym typeface="Symbol" pitchFamily="18" charset="2"/>
            </a:endParaRPr>
          </a:p>
          <a:p>
            <a:pPr marL="457200" indent="-457200" eaLnBrk="0" hangingPunct="0">
              <a:buFont typeface="Times" pitchFamily="18" charset="0"/>
              <a:buAutoNum type="arabicPeriod"/>
            </a:pPr>
            <a:r>
              <a:rPr lang="hu-HU" sz="1600" b="1">
                <a:latin typeface="Verdana" pitchFamily="34" charset="0"/>
                <a:sym typeface="Symbol" pitchFamily="18" charset="2"/>
              </a:rPr>
              <a:t>Nagyobb méretű fragmentumok klónozására alkalmasak mint a fág vektorok (Teljes pakolható méret 37-52 kb)</a:t>
            </a:r>
          </a:p>
          <a:p>
            <a:pPr marL="457200" indent="-457200" eaLnBrk="0" hangingPunct="0">
              <a:buFont typeface="Times" pitchFamily="18" charset="0"/>
              <a:buAutoNum type="arabicPeriod"/>
            </a:pPr>
            <a:endParaRPr lang="hu-HU" sz="1600" b="1">
              <a:latin typeface="Verdana" pitchFamily="34" charset="0"/>
              <a:sym typeface="Symbol" pitchFamily="18" charset="2"/>
            </a:endParaRPr>
          </a:p>
          <a:p>
            <a:pPr marL="457200" indent="-457200" eaLnBrk="0" hangingPunct="0">
              <a:buFont typeface="Times" pitchFamily="18" charset="0"/>
              <a:buAutoNum type="arabicPeriod"/>
            </a:pPr>
            <a:r>
              <a:rPr lang="hu-HU" sz="1600" b="1">
                <a:latin typeface="Verdana" pitchFamily="34" charset="0"/>
                <a:sym typeface="Symbol" pitchFamily="18" charset="2"/>
              </a:rPr>
              <a:t>Szélesebb gazdaspecifitásuk lehet</a:t>
            </a:r>
            <a:endParaRPr lang="en-US" sz="1600" b="1">
              <a:latin typeface="Verdana" pitchFamily="34" charset="0"/>
              <a:sym typeface="Symbol" pitchFamily="18" charset="2"/>
            </a:endParaRPr>
          </a:p>
          <a:p>
            <a:pPr marL="457200" indent="-457200" eaLnBrk="0" hangingPunct="0">
              <a:buFont typeface="Times" pitchFamily="18" charset="0"/>
              <a:buAutoNum type="arabicPeriod"/>
            </a:pPr>
            <a:endParaRPr lang="en-US" sz="1600" b="1">
              <a:latin typeface="Verdana" pitchFamily="34" charset="0"/>
              <a:sym typeface="Symbol" pitchFamily="18" charset="2"/>
            </a:endParaRPr>
          </a:p>
          <a:p>
            <a:pPr marL="457200" indent="-457200" eaLnBrk="0" hangingPunct="0">
              <a:buFont typeface="Times" pitchFamily="18" charset="0"/>
              <a:buAutoNum type="arabicPeriod"/>
            </a:pPr>
            <a:endParaRPr lang="en-US" sz="1600" b="1">
              <a:latin typeface="Verdana" pitchFamily="34" charset="0"/>
              <a:sym typeface="Symbol" pitchFamily="18" charset="2"/>
            </a:endParaRPr>
          </a:p>
          <a:p>
            <a:pPr marL="457200" indent="-457200" eaLnBrk="0" hangingPunct="0">
              <a:buFont typeface="Times" pitchFamily="18" charset="0"/>
              <a:buAutoNum type="arabicPeriod"/>
            </a:pPr>
            <a:endParaRPr lang="en-US" sz="1600" b="1">
              <a:latin typeface="Verdana" pitchFamily="34" charset="0"/>
              <a:sym typeface="Symbol" pitchFamily="18" charset="2"/>
            </a:endParaRPr>
          </a:p>
          <a:p>
            <a:pPr marL="457200" indent="-457200" eaLnBrk="0" hangingPunct="0">
              <a:buFont typeface="Times" pitchFamily="18" charset="0"/>
              <a:buAutoNum type="arabicPeriod"/>
            </a:pPr>
            <a:endParaRPr lang="en-US" sz="1600" b="1">
              <a:latin typeface="Verdana" pitchFamily="34" charset="0"/>
            </a:endParaRPr>
          </a:p>
          <a:p>
            <a:pPr marL="457200" indent="-457200" eaLnBrk="0" hangingPunct="0">
              <a:buFont typeface="Times" pitchFamily="18" charset="0"/>
              <a:buNone/>
            </a:pPr>
            <a:endParaRPr lang="en-US" sz="1600" b="1">
              <a:latin typeface="Verdana" pitchFamily="34" charset="0"/>
            </a:endParaRPr>
          </a:p>
          <a:p>
            <a:pPr marL="457200" indent="-457200" eaLnBrk="0" hangingPunct="0">
              <a:buFont typeface="Times" pitchFamily="18" charset="0"/>
              <a:buNone/>
            </a:pPr>
            <a:endParaRPr lang="en-US" sz="1600" b="1">
              <a:latin typeface="Verdana" pitchFamily="34" charset="0"/>
            </a:endParaRPr>
          </a:p>
          <a:p>
            <a:pPr marL="457200" indent="-457200" eaLnBrk="0" hangingPunct="0">
              <a:buFont typeface="Times" pitchFamily="18" charset="0"/>
              <a:buNone/>
            </a:pPr>
            <a:endParaRPr lang="en-US" sz="1600" b="1">
              <a:latin typeface="Verdana" pitchFamily="34" charset="0"/>
            </a:endParaRPr>
          </a:p>
        </p:txBody>
      </p:sp>
    </p:spTree>
    <p:extLst>
      <p:ext uri="{BB962C8B-B14F-4D97-AF65-F5344CB8AC3E}">
        <p14:creationId xmlns:p14="http://schemas.microsoft.com/office/powerpoint/2010/main" val="42447153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468313" y="0"/>
            <a:ext cx="8229600" cy="1143000"/>
          </a:xfrm>
        </p:spPr>
        <p:txBody>
          <a:bodyPr/>
          <a:lstStyle/>
          <a:p>
            <a:r>
              <a:rPr lang="hu-HU" sz="4100"/>
              <a:t>A</a:t>
            </a:r>
            <a:r>
              <a:rPr lang="en-US" sz="4100"/>
              <a:t> Gateway</a:t>
            </a:r>
            <a:r>
              <a:rPr lang="en-US" sz="4100" baseline="30000"/>
              <a:t>®</a:t>
            </a:r>
            <a:r>
              <a:rPr lang="en-US" sz="4100"/>
              <a:t> Cloning System</a:t>
            </a:r>
          </a:p>
        </p:txBody>
      </p:sp>
      <p:grpSp>
        <p:nvGrpSpPr>
          <p:cNvPr id="57346" name="Group 3"/>
          <p:cNvGrpSpPr>
            <a:grpSpLocks noChangeAspect="1"/>
          </p:cNvGrpSpPr>
          <p:nvPr/>
        </p:nvGrpSpPr>
        <p:grpSpPr bwMode="auto">
          <a:xfrm>
            <a:off x="304800" y="1431925"/>
            <a:ext cx="5499100" cy="4321175"/>
            <a:chOff x="192" y="902"/>
            <a:chExt cx="3464" cy="2722"/>
          </a:xfrm>
        </p:grpSpPr>
        <p:sp>
          <p:nvSpPr>
            <p:cNvPr id="57348" name="AutoShape 4"/>
            <p:cNvSpPr>
              <a:spLocks noChangeAspect="1" noChangeArrowheads="1" noTextEdit="1"/>
            </p:cNvSpPr>
            <p:nvPr/>
          </p:nvSpPr>
          <p:spPr bwMode="auto">
            <a:xfrm>
              <a:off x="192" y="912"/>
              <a:ext cx="3464" cy="2712"/>
            </a:xfrm>
            <a:prstGeom prst="rect">
              <a:avLst/>
            </a:prstGeom>
            <a:noFill/>
            <a:ln w="9525">
              <a:noFill/>
              <a:miter lim="800000"/>
              <a:headEnd/>
              <a:tailEnd/>
            </a:ln>
          </p:spPr>
          <p:txBody>
            <a:bodyPr/>
            <a:lstStyle/>
            <a:p>
              <a:endParaRPr lang="hu-HU"/>
            </a:p>
          </p:txBody>
        </p:sp>
        <p:grpSp>
          <p:nvGrpSpPr>
            <p:cNvPr id="57349" name="Group 5"/>
            <p:cNvGrpSpPr>
              <a:grpSpLocks/>
            </p:cNvGrpSpPr>
            <p:nvPr/>
          </p:nvGrpSpPr>
          <p:grpSpPr bwMode="auto">
            <a:xfrm>
              <a:off x="663" y="1763"/>
              <a:ext cx="2835" cy="1854"/>
              <a:chOff x="663" y="1763"/>
              <a:chExt cx="2835" cy="1854"/>
            </a:xfrm>
          </p:grpSpPr>
          <p:sp>
            <p:nvSpPr>
              <p:cNvPr id="74183" name="Freeform 6"/>
              <p:cNvSpPr>
                <a:spLocks/>
              </p:cNvSpPr>
              <p:nvPr/>
            </p:nvSpPr>
            <p:spPr bwMode="auto">
              <a:xfrm>
                <a:off x="1922" y="3247"/>
                <a:ext cx="1259" cy="185"/>
              </a:xfrm>
              <a:custGeom>
                <a:avLst/>
                <a:gdLst>
                  <a:gd name="T0" fmla="*/ 1259 w 1259"/>
                  <a:gd name="T1" fmla="*/ 185 h 185"/>
                  <a:gd name="T2" fmla="*/ 1259 w 1259"/>
                  <a:gd name="T3" fmla="*/ 185 h 185"/>
                  <a:gd name="T4" fmla="*/ 1259 w 1259"/>
                  <a:gd name="T5" fmla="*/ 177 h 185"/>
                  <a:gd name="T6" fmla="*/ 1258 w 1259"/>
                  <a:gd name="T7" fmla="*/ 170 h 185"/>
                  <a:gd name="T8" fmla="*/ 1254 w 1259"/>
                  <a:gd name="T9" fmla="*/ 163 h 185"/>
                  <a:gd name="T10" fmla="*/ 1249 w 1259"/>
                  <a:gd name="T11" fmla="*/ 157 h 185"/>
                  <a:gd name="T12" fmla="*/ 1240 w 1259"/>
                  <a:gd name="T13" fmla="*/ 146 h 185"/>
                  <a:gd name="T14" fmla="*/ 1227 w 1259"/>
                  <a:gd name="T15" fmla="*/ 136 h 185"/>
                  <a:gd name="T16" fmla="*/ 1211 w 1259"/>
                  <a:gd name="T17" fmla="*/ 128 h 185"/>
                  <a:gd name="T18" fmla="*/ 1193 w 1259"/>
                  <a:gd name="T19" fmla="*/ 119 h 185"/>
                  <a:gd name="T20" fmla="*/ 1173 w 1259"/>
                  <a:gd name="T21" fmla="*/ 111 h 185"/>
                  <a:gd name="T22" fmla="*/ 1151 w 1259"/>
                  <a:gd name="T23" fmla="*/ 104 h 185"/>
                  <a:gd name="T24" fmla="*/ 1124 w 1259"/>
                  <a:gd name="T25" fmla="*/ 95 h 185"/>
                  <a:gd name="T26" fmla="*/ 1097 w 1259"/>
                  <a:gd name="T27" fmla="*/ 88 h 185"/>
                  <a:gd name="T28" fmla="*/ 1066 w 1259"/>
                  <a:gd name="T29" fmla="*/ 81 h 185"/>
                  <a:gd name="T30" fmla="*/ 1034 w 1259"/>
                  <a:gd name="T31" fmla="*/ 74 h 185"/>
                  <a:gd name="T32" fmla="*/ 961 w 1259"/>
                  <a:gd name="T33" fmla="*/ 62 h 185"/>
                  <a:gd name="T34" fmla="*/ 880 w 1259"/>
                  <a:gd name="T35" fmla="*/ 49 h 185"/>
                  <a:gd name="T36" fmla="*/ 792 w 1259"/>
                  <a:gd name="T37" fmla="*/ 38 h 185"/>
                  <a:gd name="T38" fmla="*/ 696 w 1259"/>
                  <a:gd name="T39" fmla="*/ 28 h 185"/>
                  <a:gd name="T40" fmla="*/ 593 w 1259"/>
                  <a:gd name="T41" fmla="*/ 19 h 185"/>
                  <a:gd name="T42" fmla="*/ 484 w 1259"/>
                  <a:gd name="T43" fmla="*/ 12 h 185"/>
                  <a:gd name="T44" fmla="*/ 369 w 1259"/>
                  <a:gd name="T45" fmla="*/ 7 h 185"/>
                  <a:gd name="T46" fmla="*/ 251 w 1259"/>
                  <a:gd name="T47" fmla="*/ 2 h 185"/>
                  <a:gd name="T48" fmla="*/ 127 w 1259"/>
                  <a:gd name="T49" fmla="*/ 0 h 185"/>
                  <a:gd name="T50" fmla="*/ 0 w 1259"/>
                  <a:gd name="T51" fmla="*/ 0 h 185"/>
                  <a:gd name="T52" fmla="*/ 0 w 1259"/>
                  <a:gd name="T53" fmla="*/ 33 h 185"/>
                  <a:gd name="T54" fmla="*/ 127 w 1259"/>
                  <a:gd name="T55" fmla="*/ 33 h 185"/>
                  <a:gd name="T56" fmla="*/ 249 w 1259"/>
                  <a:gd name="T57" fmla="*/ 36 h 185"/>
                  <a:gd name="T58" fmla="*/ 369 w 1259"/>
                  <a:gd name="T59" fmla="*/ 40 h 185"/>
                  <a:gd name="T60" fmla="*/ 482 w 1259"/>
                  <a:gd name="T61" fmla="*/ 46 h 185"/>
                  <a:gd name="T62" fmla="*/ 590 w 1259"/>
                  <a:gd name="T63" fmla="*/ 53 h 185"/>
                  <a:gd name="T64" fmla="*/ 693 w 1259"/>
                  <a:gd name="T65" fmla="*/ 62 h 185"/>
                  <a:gd name="T66" fmla="*/ 789 w 1259"/>
                  <a:gd name="T67" fmla="*/ 71 h 185"/>
                  <a:gd name="T68" fmla="*/ 876 w 1259"/>
                  <a:gd name="T69" fmla="*/ 83 h 185"/>
                  <a:gd name="T70" fmla="*/ 956 w 1259"/>
                  <a:gd name="T71" fmla="*/ 94 h 185"/>
                  <a:gd name="T72" fmla="*/ 1027 w 1259"/>
                  <a:gd name="T73" fmla="*/ 107 h 185"/>
                  <a:gd name="T74" fmla="*/ 1059 w 1259"/>
                  <a:gd name="T75" fmla="*/ 114 h 185"/>
                  <a:gd name="T76" fmla="*/ 1089 w 1259"/>
                  <a:gd name="T77" fmla="*/ 121 h 185"/>
                  <a:gd name="T78" fmla="*/ 1116 w 1259"/>
                  <a:gd name="T79" fmla="*/ 128 h 185"/>
                  <a:gd name="T80" fmla="*/ 1140 w 1259"/>
                  <a:gd name="T81" fmla="*/ 135 h 185"/>
                  <a:gd name="T82" fmla="*/ 1162 w 1259"/>
                  <a:gd name="T83" fmla="*/ 143 h 185"/>
                  <a:gd name="T84" fmla="*/ 1180 w 1259"/>
                  <a:gd name="T85" fmla="*/ 150 h 185"/>
                  <a:gd name="T86" fmla="*/ 1196 w 1259"/>
                  <a:gd name="T87" fmla="*/ 157 h 185"/>
                  <a:gd name="T88" fmla="*/ 1209 w 1259"/>
                  <a:gd name="T89" fmla="*/ 164 h 185"/>
                  <a:gd name="T90" fmla="*/ 1217 w 1259"/>
                  <a:gd name="T91" fmla="*/ 171 h 185"/>
                  <a:gd name="T92" fmla="*/ 1224 w 1259"/>
                  <a:gd name="T93" fmla="*/ 178 h 185"/>
                  <a:gd name="T94" fmla="*/ 1225 w 1259"/>
                  <a:gd name="T95" fmla="*/ 180 h 185"/>
                  <a:gd name="T96" fmla="*/ 1225 w 1259"/>
                  <a:gd name="T97" fmla="*/ 183 h 185"/>
                  <a:gd name="T98" fmla="*/ 1227 w 1259"/>
                  <a:gd name="T99" fmla="*/ 184 h 185"/>
                  <a:gd name="T100" fmla="*/ 1227 w 1259"/>
                  <a:gd name="T101" fmla="*/ 185 h 185"/>
                  <a:gd name="T102" fmla="*/ 1227 w 1259"/>
                  <a:gd name="T103" fmla="*/ 185 h 185"/>
                  <a:gd name="T104" fmla="*/ 1259 w 1259"/>
                  <a:gd name="T105" fmla="*/ 185 h 1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59"/>
                  <a:gd name="T160" fmla="*/ 0 h 185"/>
                  <a:gd name="T161" fmla="*/ 1259 w 1259"/>
                  <a:gd name="T162" fmla="*/ 185 h 1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59" h="185">
                    <a:moveTo>
                      <a:pt x="1259" y="185"/>
                    </a:moveTo>
                    <a:lnTo>
                      <a:pt x="1259" y="185"/>
                    </a:lnTo>
                    <a:lnTo>
                      <a:pt x="1259" y="177"/>
                    </a:lnTo>
                    <a:lnTo>
                      <a:pt x="1258" y="170"/>
                    </a:lnTo>
                    <a:lnTo>
                      <a:pt x="1254" y="163"/>
                    </a:lnTo>
                    <a:lnTo>
                      <a:pt x="1249" y="157"/>
                    </a:lnTo>
                    <a:lnTo>
                      <a:pt x="1240" y="146"/>
                    </a:lnTo>
                    <a:lnTo>
                      <a:pt x="1227" y="136"/>
                    </a:lnTo>
                    <a:lnTo>
                      <a:pt x="1211" y="128"/>
                    </a:lnTo>
                    <a:lnTo>
                      <a:pt x="1193" y="119"/>
                    </a:lnTo>
                    <a:lnTo>
                      <a:pt x="1173" y="111"/>
                    </a:lnTo>
                    <a:lnTo>
                      <a:pt x="1151" y="104"/>
                    </a:lnTo>
                    <a:lnTo>
                      <a:pt x="1124" y="95"/>
                    </a:lnTo>
                    <a:lnTo>
                      <a:pt x="1097" y="88"/>
                    </a:lnTo>
                    <a:lnTo>
                      <a:pt x="1066" y="81"/>
                    </a:lnTo>
                    <a:lnTo>
                      <a:pt x="1034" y="74"/>
                    </a:lnTo>
                    <a:lnTo>
                      <a:pt x="961" y="62"/>
                    </a:lnTo>
                    <a:lnTo>
                      <a:pt x="880" y="49"/>
                    </a:lnTo>
                    <a:lnTo>
                      <a:pt x="792" y="38"/>
                    </a:lnTo>
                    <a:lnTo>
                      <a:pt x="696" y="28"/>
                    </a:lnTo>
                    <a:lnTo>
                      <a:pt x="593" y="19"/>
                    </a:lnTo>
                    <a:lnTo>
                      <a:pt x="484" y="12"/>
                    </a:lnTo>
                    <a:lnTo>
                      <a:pt x="369" y="7"/>
                    </a:lnTo>
                    <a:lnTo>
                      <a:pt x="251" y="2"/>
                    </a:lnTo>
                    <a:lnTo>
                      <a:pt x="127" y="0"/>
                    </a:lnTo>
                    <a:lnTo>
                      <a:pt x="0" y="0"/>
                    </a:lnTo>
                    <a:lnTo>
                      <a:pt x="0" y="33"/>
                    </a:lnTo>
                    <a:lnTo>
                      <a:pt x="127" y="33"/>
                    </a:lnTo>
                    <a:lnTo>
                      <a:pt x="249" y="36"/>
                    </a:lnTo>
                    <a:lnTo>
                      <a:pt x="369" y="40"/>
                    </a:lnTo>
                    <a:lnTo>
                      <a:pt x="482" y="46"/>
                    </a:lnTo>
                    <a:lnTo>
                      <a:pt x="590" y="53"/>
                    </a:lnTo>
                    <a:lnTo>
                      <a:pt x="693" y="62"/>
                    </a:lnTo>
                    <a:lnTo>
                      <a:pt x="789" y="71"/>
                    </a:lnTo>
                    <a:lnTo>
                      <a:pt x="876" y="83"/>
                    </a:lnTo>
                    <a:lnTo>
                      <a:pt x="956" y="94"/>
                    </a:lnTo>
                    <a:lnTo>
                      <a:pt x="1027" y="107"/>
                    </a:lnTo>
                    <a:lnTo>
                      <a:pt x="1059" y="114"/>
                    </a:lnTo>
                    <a:lnTo>
                      <a:pt x="1089" y="121"/>
                    </a:lnTo>
                    <a:lnTo>
                      <a:pt x="1116" y="128"/>
                    </a:lnTo>
                    <a:lnTo>
                      <a:pt x="1140" y="135"/>
                    </a:lnTo>
                    <a:lnTo>
                      <a:pt x="1162" y="143"/>
                    </a:lnTo>
                    <a:lnTo>
                      <a:pt x="1180" y="150"/>
                    </a:lnTo>
                    <a:lnTo>
                      <a:pt x="1196" y="157"/>
                    </a:lnTo>
                    <a:lnTo>
                      <a:pt x="1209" y="164"/>
                    </a:lnTo>
                    <a:lnTo>
                      <a:pt x="1217" y="171"/>
                    </a:lnTo>
                    <a:lnTo>
                      <a:pt x="1224" y="178"/>
                    </a:lnTo>
                    <a:lnTo>
                      <a:pt x="1225" y="180"/>
                    </a:lnTo>
                    <a:lnTo>
                      <a:pt x="1225" y="183"/>
                    </a:lnTo>
                    <a:lnTo>
                      <a:pt x="1227" y="184"/>
                    </a:lnTo>
                    <a:lnTo>
                      <a:pt x="1227" y="185"/>
                    </a:lnTo>
                    <a:lnTo>
                      <a:pt x="1259" y="185"/>
                    </a:lnTo>
                    <a:close/>
                  </a:path>
                </a:pathLst>
              </a:custGeom>
              <a:solidFill>
                <a:srgbClr val="1F1A17"/>
              </a:solidFill>
              <a:ln w="9525">
                <a:noFill/>
                <a:round/>
                <a:headEnd/>
                <a:tailEnd/>
              </a:ln>
            </p:spPr>
            <p:txBody>
              <a:bodyPr/>
              <a:lstStyle/>
              <a:p>
                <a:endParaRPr lang="hu-HU"/>
              </a:p>
            </p:txBody>
          </p:sp>
          <p:sp>
            <p:nvSpPr>
              <p:cNvPr id="74184" name="Freeform 7"/>
              <p:cNvSpPr>
                <a:spLocks/>
              </p:cNvSpPr>
              <p:nvPr/>
            </p:nvSpPr>
            <p:spPr bwMode="auto">
              <a:xfrm>
                <a:off x="1922" y="3432"/>
                <a:ext cx="1259" cy="185"/>
              </a:xfrm>
              <a:custGeom>
                <a:avLst/>
                <a:gdLst>
                  <a:gd name="T0" fmla="*/ 0 w 1259"/>
                  <a:gd name="T1" fmla="*/ 185 h 185"/>
                  <a:gd name="T2" fmla="*/ 0 w 1259"/>
                  <a:gd name="T3" fmla="*/ 185 h 185"/>
                  <a:gd name="T4" fmla="*/ 127 w 1259"/>
                  <a:gd name="T5" fmla="*/ 185 h 185"/>
                  <a:gd name="T6" fmla="*/ 251 w 1259"/>
                  <a:gd name="T7" fmla="*/ 182 h 185"/>
                  <a:gd name="T8" fmla="*/ 369 w 1259"/>
                  <a:gd name="T9" fmla="*/ 178 h 185"/>
                  <a:gd name="T10" fmla="*/ 484 w 1259"/>
                  <a:gd name="T11" fmla="*/ 172 h 185"/>
                  <a:gd name="T12" fmla="*/ 593 w 1259"/>
                  <a:gd name="T13" fmla="*/ 165 h 185"/>
                  <a:gd name="T14" fmla="*/ 696 w 1259"/>
                  <a:gd name="T15" fmla="*/ 157 h 185"/>
                  <a:gd name="T16" fmla="*/ 792 w 1259"/>
                  <a:gd name="T17" fmla="*/ 147 h 185"/>
                  <a:gd name="T18" fmla="*/ 880 w 1259"/>
                  <a:gd name="T19" fmla="*/ 136 h 185"/>
                  <a:gd name="T20" fmla="*/ 961 w 1259"/>
                  <a:gd name="T21" fmla="*/ 124 h 185"/>
                  <a:gd name="T22" fmla="*/ 1034 w 1259"/>
                  <a:gd name="T23" fmla="*/ 110 h 185"/>
                  <a:gd name="T24" fmla="*/ 1066 w 1259"/>
                  <a:gd name="T25" fmla="*/ 103 h 185"/>
                  <a:gd name="T26" fmla="*/ 1097 w 1259"/>
                  <a:gd name="T27" fmla="*/ 96 h 185"/>
                  <a:gd name="T28" fmla="*/ 1124 w 1259"/>
                  <a:gd name="T29" fmla="*/ 89 h 185"/>
                  <a:gd name="T30" fmla="*/ 1151 w 1259"/>
                  <a:gd name="T31" fmla="*/ 82 h 185"/>
                  <a:gd name="T32" fmla="*/ 1173 w 1259"/>
                  <a:gd name="T33" fmla="*/ 74 h 185"/>
                  <a:gd name="T34" fmla="*/ 1193 w 1259"/>
                  <a:gd name="T35" fmla="*/ 65 h 185"/>
                  <a:gd name="T36" fmla="*/ 1211 w 1259"/>
                  <a:gd name="T37" fmla="*/ 57 h 185"/>
                  <a:gd name="T38" fmla="*/ 1227 w 1259"/>
                  <a:gd name="T39" fmla="*/ 48 h 185"/>
                  <a:gd name="T40" fmla="*/ 1240 w 1259"/>
                  <a:gd name="T41" fmla="*/ 39 h 185"/>
                  <a:gd name="T42" fmla="*/ 1249 w 1259"/>
                  <a:gd name="T43" fmla="*/ 29 h 185"/>
                  <a:gd name="T44" fmla="*/ 1254 w 1259"/>
                  <a:gd name="T45" fmla="*/ 22 h 185"/>
                  <a:gd name="T46" fmla="*/ 1258 w 1259"/>
                  <a:gd name="T47" fmla="*/ 15 h 185"/>
                  <a:gd name="T48" fmla="*/ 1259 w 1259"/>
                  <a:gd name="T49" fmla="*/ 8 h 185"/>
                  <a:gd name="T50" fmla="*/ 1259 w 1259"/>
                  <a:gd name="T51" fmla="*/ 0 h 185"/>
                  <a:gd name="T52" fmla="*/ 1227 w 1259"/>
                  <a:gd name="T53" fmla="*/ 0 h 185"/>
                  <a:gd name="T54" fmla="*/ 1227 w 1259"/>
                  <a:gd name="T55" fmla="*/ 0 h 185"/>
                  <a:gd name="T56" fmla="*/ 1225 w 1259"/>
                  <a:gd name="T57" fmla="*/ 3 h 185"/>
                  <a:gd name="T58" fmla="*/ 1225 w 1259"/>
                  <a:gd name="T59" fmla="*/ 5 h 185"/>
                  <a:gd name="T60" fmla="*/ 1224 w 1259"/>
                  <a:gd name="T61" fmla="*/ 6 h 185"/>
                  <a:gd name="T62" fmla="*/ 1217 w 1259"/>
                  <a:gd name="T63" fmla="*/ 13 h 185"/>
                  <a:gd name="T64" fmla="*/ 1209 w 1259"/>
                  <a:gd name="T65" fmla="*/ 20 h 185"/>
                  <a:gd name="T66" fmla="*/ 1196 w 1259"/>
                  <a:gd name="T67" fmla="*/ 27 h 185"/>
                  <a:gd name="T68" fmla="*/ 1180 w 1259"/>
                  <a:gd name="T69" fmla="*/ 34 h 185"/>
                  <a:gd name="T70" fmla="*/ 1162 w 1259"/>
                  <a:gd name="T71" fmla="*/ 41 h 185"/>
                  <a:gd name="T72" fmla="*/ 1140 w 1259"/>
                  <a:gd name="T73" fmla="*/ 50 h 185"/>
                  <a:gd name="T74" fmla="*/ 1116 w 1259"/>
                  <a:gd name="T75" fmla="*/ 57 h 185"/>
                  <a:gd name="T76" fmla="*/ 1089 w 1259"/>
                  <a:gd name="T77" fmla="*/ 64 h 185"/>
                  <a:gd name="T78" fmla="*/ 1059 w 1259"/>
                  <a:gd name="T79" fmla="*/ 71 h 185"/>
                  <a:gd name="T80" fmla="*/ 1027 w 1259"/>
                  <a:gd name="T81" fmla="*/ 78 h 185"/>
                  <a:gd name="T82" fmla="*/ 956 w 1259"/>
                  <a:gd name="T83" fmla="*/ 91 h 185"/>
                  <a:gd name="T84" fmla="*/ 876 w 1259"/>
                  <a:gd name="T85" fmla="*/ 102 h 185"/>
                  <a:gd name="T86" fmla="*/ 789 w 1259"/>
                  <a:gd name="T87" fmla="*/ 113 h 185"/>
                  <a:gd name="T88" fmla="*/ 693 w 1259"/>
                  <a:gd name="T89" fmla="*/ 123 h 185"/>
                  <a:gd name="T90" fmla="*/ 590 w 1259"/>
                  <a:gd name="T91" fmla="*/ 131 h 185"/>
                  <a:gd name="T92" fmla="*/ 482 w 1259"/>
                  <a:gd name="T93" fmla="*/ 138 h 185"/>
                  <a:gd name="T94" fmla="*/ 369 w 1259"/>
                  <a:gd name="T95" fmla="*/ 144 h 185"/>
                  <a:gd name="T96" fmla="*/ 249 w 1259"/>
                  <a:gd name="T97" fmla="*/ 148 h 185"/>
                  <a:gd name="T98" fmla="*/ 127 w 1259"/>
                  <a:gd name="T99" fmla="*/ 151 h 185"/>
                  <a:gd name="T100" fmla="*/ 0 w 1259"/>
                  <a:gd name="T101" fmla="*/ 151 h 185"/>
                  <a:gd name="T102" fmla="*/ 0 w 1259"/>
                  <a:gd name="T103" fmla="*/ 151 h 185"/>
                  <a:gd name="T104" fmla="*/ 0 w 1259"/>
                  <a:gd name="T105" fmla="*/ 185 h 1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59"/>
                  <a:gd name="T160" fmla="*/ 0 h 185"/>
                  <a:gd name="T161" fmla="*/ 1259 w 1259"/>
                  <a:gd name="T162" fmla="*/ 185 h 1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59" h="185">
                    <a:moveTo>
                      <a:pt x="0" y="185"/>
                    </a:moveTo>
                    <a:lnTo>
                      <a:pt x="0" y="185"/>
                    </a:lnTo>
                    <a:lnTo>
                      <a:pt x="127" y="185"/>
                    </a:lnTo>
                    <a:lnTo>
                      <a:pt x="251" y="182"/>
                    </a:lnTo>
                    <a:lnTo>
                      <a:pt x="369" y="178"/>
                    </a:lnTo>
                    <a:lnTo>
                      <a:pt x="484" y="172"/>
                    </a:lnTo>
                    <a:lnTo>
                      <a:pt x="593" y="165"/>
                    </a:lnTo>
                    <a:lnTo>
                      <a:pt x="696" y="157"/>
                    </a:lnTo>
                    <a:lnTo>
                      <a:pt x="792" y="147"/>
                    </a:lnTo>
                    <a:lnTo>
                      <a:pt x="880" y="136"/>
                    </a:lnTo>
                    <a:lnTo>
                      <a:pt x="961" y="124"/>
                    </a:lnTo>
                    <a:lnTo>
                      <a:pt x="1034" y="110"/>
                    </a:lnTo>
                    <a:lnTo>
                      <a:pt x="1066" y="103"/>
                    </a:lnTo>
                    <a:lnTo>
                      <a:pt x="1097" y="96"/>
                    </a:lnTo>
                    <a:lnTo>
                      <a:pt x="1124" y="89"/>
                    </a:lnTo>
                    <a:lnTo>
                      <a:pt x="1151" y="82"/>
                    </a:lnTo>
                    <a:lnTo>
                      <a:pt x="1173" y="74"/>
                    </a:lnTo>
                    <a:lnTo>
                      <a:pt x="1193" y="65"/>
                    </a:lnTo>
                    <a:lnTo>
                      <a:pt x="1211" y="57"/>
                    </a:lnTo>
                    <a:lnTo>
                      <a:pt x="1227" y="48"/>
                    </a:lnTo>
                    <a:lnTo>
                      <a:pt x="1240" y="39"/>
                    </a:lnTo>
                    <a:lnTo>
                      <a:pt x="1249" y="29"/>
                    </a:lnTo>
                    <a:lnTo>
                      <a:pt x="1254" y="22"/>
                    </a:lnTo>
                    <a:lnTo>
                      <a:pt x="1258" y="15"/>
                    </a:lnTo>
                    <a:lnTo>
                      <a:pt x="1259" y="8"/>
                    </a:lnTo>
                    <a:lnTo>
                      <a:pt x="1259" y="0"/>
                    </a:lnTo>
                    <a:lnTo>
                      <a:pt x="1227" y="0"/>
                    </a:lnTo>
                    <a:lnTo>
                      <a:pt x="1225" y="3"/>
                    </a:lnTo>
                    <a:lnTo>
                      <a:pt x="1225" y="5"/>
                    </a:lnTo>
                    <a:lnTo>
                      <a:pt x="1224" y="6"/>
                    </a:lnTo>
                    <a:lnTo>
                      <a:pt x="1217" y="13"/>
                    </a:lnTo>
                    <a:lnTo>
                      <a:pt x="1209" y="20"/>
                    </a:lnTo>
                    <a:lnTo>
                      <a:pt x="1196" y="27"/>
                    </a:lnTo>
                    <a:lnTo>
                      <a:pt x="1180" y="34"/>
                    </a:lnTo>
                    <a:lnTo>
                      <a:pt x="1162" y="41"/>
                    </a:lnTo>
                    <a:lnTo>
                      <a:pt x="1140" y="50"/>
                    </a:lnTo>
                    <a:lnTo>
                      <a:pt x="1116" y="57"/>
                    </a:lnTo>
                    <a:lnTo>
                      <a:pt x="1089" y="64"/>
                    </a:lnTo>
                    <a:lnTo>
                      <a:pt x="1059" y="71"/>
                    </a:lnTo>
                    <a:lnTo>
                      <a:pt x="1027" y="78"/>
                    </a:lnTo>
                    <a:lnTo>
                      <a:pt x="956" y="91"/>
                    </a:lnTo>
                    <a:lnTo>
                      <a:pt x="876" y="102"/>
                    </a:lnTo>
                    <a:lnTo>
                      <a:pt x="789" y="113"/>
                    </a:lnTo>
                    <a:lnTo>
                      <a:pt x="693" y="123"/>
                    </a:lnTo>
                    <a:lnTo>
                      <a:pt x="590" y="131"/>
                    </a:lnTo>
                    <a:lnTo>
                      <a:pt x="482" y="138"/>
                    </a:lnTo>
                    <a:lnTo>
                      <a:pt x="369" y="144"/>
                    </a:lnTo>
                    <a:lnTo>
                      <a:pt x="249" y="148"/>
                    </a:lnTo>
                    <a:lnTo>
                      <a:pt x="127" y="151"/>
                    </a:lnTo>
                    <a:lnTo>
                      <a:pt x="0" y="151"/>
                    </a:lnTo>
                    <a:lnTo>
                      <a:pt x="0" y="185"/>
                    </a:lnTo>
                    <a:close/>
                  </a:path>
                </a:pathLst>
              </a:custGeom>
              <a:solidFill>
                <a:srgbClr val="1F1A17"/>
              </a:solidFill>
              <a:ln w="9525">
                <a:noFill/>
                <a:round/>
                <a:headEnd/>
                <a:tailEnd/>
              </a:ln>
            </p:spPr>
            <p:txBody>
              <a:bodyPr/>
              <a:lstStyle/>
              <a:p>
                <a:endParaRPr lang="hu-HU"/>
              </a:p>
            </p:txBody>
          </p:sp>
          <p:sp>
            <p:nvSpPr>
              <p:cNvPr id="74185" name="Freeform 8"/>
              <p:cNvSpPr>
                <a:spLocks/>
              </p:cNvSpPr>
              <p:nvPr/>
            </p:nvSpPr>
            <p:spPr bwMode="auto">
              <a:xfrm>
                <a:off x="663" y="3432"/>
                <a:ext cx="1259" cy="185"/>
              </a:xfrm>
              <a:custGeom>
                <a:avLst/>
                <a:gdLst>
                  <a:gd name="T0" fmla="*/ 0 w 1259"/>
                  <a:gd name="T1" fmla="*/ 0 h 185"/>
                  <a:gd name="T2" fmla="*/ 0 w 1259"/>
                  <a:gd name="T3" fmla="*/ 0 h 185"/>
                  <a:gd name="T4" fmla="*/ 0 w 1259"/>
                  <a:gd name="T5" fmla="*/ 8 h 185"/>
                  <a:gd name="T6" fmla="*/ 2 w 1259"/>
                  <a:gd name="T7" fmla="*/ 15 h 185"/>
                  <a:gd name="T8" fmla="*/ 5 w 1259"/>
                  <a:gd name="T9" fmla="*/ 22 h 185"/>
                  <a:gd name="T10" fmla="*/ 9 w 1259"/>
                  <a:gd name="T11" fmla="*/ 29 h 185"/>
                  <a:gd name="T12" fmla="*/ 19 w 1259"/>
                  <a:gd name="T13" fmla="*/ 39 h 185"/>
                  <a:gd name="T14" fmla="*/ 32 w 1259"/>
                  <a:gd name="T15" fmla="*/ 48 h 185"/>
                  <a:gd name="T16" fmla="*/ 47 w 1259"/>
                  <a:gd name="T17" fmla="*/ 57 h 185"/>
                  <a:gd name="T18" fmla="*/ 66 w 1259"/>
                  <a:gd name="T19" fmla="*/ 65 h 185"/>
                  <a:gd name="T20" fmla="*/ 85 w 1259"/>
                  <a:gd name="T21" fmla="*/ 74 h 185"/>
                  <a:gd name="T22" fmla="*/ 109 w 1259"/>
                  <a:gd name="T23" fmla="*/ 82 h 185"/>
                  <a:gd name="T24" fmla="*/ 135 w 1259"/>
                  <a:gd name="T25" fmla="*/ 89 h 185"/>
                  <a:gd name="T26" fmla="*/ 163 w 1259"/>
                  <a:gd name="T27" fmla="*/ 96 h 185"/>
                  <a:gd name="T28" fmla="*/ 192 w 1259"/>
                  <a:gd name="T29" fmla="*/ 103 h 185"/>
                  <a:gd name="T30" fmla="*/ 225 w 1259"/>
                  <a:gd name="T31" fmla="*/ 110 h 185"/>
                  <a:gd name="T32" fmla="*/ 298 w 1259"/>
                  <a:gd name="T33" fmla="*/ 124 h 185"/>
                  <a:gd name="T34" fmla="*/ 378 w 1259"/>
                  <a:gd name="T35" fmla="*/ 136 h 185"/>
                  <a:gd name="T36" fmla="*/ 467 w 1259"/>
                  <a:gd name="T37" fmla="*/ 147 h 185"/>
                  <a:gd name="T38" fmla="*/ 563 w 1259"/>
                  <a:gd name="T39" fmla="*/ 157 h 185"/>
                  <a:gd name="T40" fmla="*/ 666 w 1259"/>
                  <a:gd name="T41" fmla="*/ 165 h 185"/>
                  <a:gd name="T42" fmla="*/ 774 w 1259"/>
                  <a:gd name="T43" fmla="*/ 172 h 185"/>
                  <a:gd name="T44" fmla="*/ 890 w 1259"/>
                  <a:gd name="T45" fmla="*/ 178 h 185"/>
                  <a:gd name="T46" fmla="*/ 1008 w 1259"/>
                  <a:gd name="T47" fmla="*/ 182 h 185"/>
                  <a:gd name="T48" fmla="*/ 1132 w 1259"/>
                  <a:gd name="T49" fmla="*/ 185 h 185"/>
                  <a:gd name="T50" fmla="*/ 1259 w 1259"/>
                  <a:gd name="T51" fmla="*/ 185 h 185"/>
                  <a:gd name="T52" fmla="*/ 1259 w 1259"/>
                  <a:gd name="T53" fmla="*/ 151 h 185"/>
                  <a:gd name="T54" fmla="*/ 1132 w 1259"/>
                  <a:gd name="T55" fmla="*/ 151 h 185"/>
                  <a:gd name="T56" fmla="*/ 1010 w 1259"/>
                  <a:gd name="T57" fmla="*/ 148 h 185"/>
                  <a:gd name="T58" fmla="*/ 891 w 1259"/>
                  <a:gd name="T59" fmla="*/ 144 h 185"/>
                  <a:gd name="T60" fmla="*/ 777 w 1259"/>
                  <a:gd name="T61" fmla="*/ 138 h 185"/>
                  <a:gd name="T62" fmla="*/ 669 w 1259"/>
                  <a:gd name="T63" fmla="*/ 131 h 185"/>
                  <a:gd name="T64" fmla="*/ 566 w 1259"/>
                  <a:gd name="T65" fmla="*/ 123 h 185"/>
                  <a:gd name="T66" fmla="*/ 471 w 1259"/>
                  <a:gd name="T67" fmla="*/ 113 h 185"/>
                  <a:gd name="T68" fmla="*/ 383 w 1259"/>
                  <a:gd name="T69" fmla="*/ 102 h 185"/>
                  <a:gd name="T70" fmla="*/ 302 w 1259"/>
                  <a:gd name="T71" fmla="*/ 91 h 185"/>
                  <a:gd name="T72" fmla="*/ 232 w 1259"/>
                  <a:gd name="T73" fmla="*/ 78 h 185"/>
                  <a:gd name="T74" fmla="*/ 200 w 1259"/>
                  <a:gd name="T75" fmla="*/ 71 h 185"/>
                  <a:gd name="T76" fmla="*/ 170 w 1259"/>
                  <a:gd name="T77" fmla="*/ 64 h 185"/>
                  <a:gd name="T78" fmla="*/ 143 w 1259"/>
                  <a:gd name="T79" fmla="*/ 57 h 185"/>
                  <a:gd name="T80" fmla="*/ 119 w 1259"/>
                  <a:gd name="T81" fmla="*/ 50 h 185"/>
                  <a:gd name="T82" fmla="*/ 97 w 1259"/>
                  <a:gd name="T83" fmla="*/ 41 h 185"/>
                  <a:gd name="T84" fmla="*/ 78 w 1259"/>
                  <a:gd name="T85" fmla="*/ 34 h 185"/>
                  <a:gd name="T86" fmla="*/ 63 w 1259"/>
                  <a:gd name="T87" fmla="*/ 27 h 185"/>
                  <a:gd name="T88" fmla="*/ 50 w 1259"/>
                  <a:gd name="T89" fmla="*/ 20 h 185"/>
                  <a:gd name="T90" fmla="*/ 42 w 1259"/>
                  <a:gd name="T91" fmla="*/ 13 h 185"/>
                  <a:gd name="T92" fmla="*/ 35 w 1259"/>
                  <a:gd name="T93" fmla="*/ 6 h 185"/>
                  <a:gd name="T94" fmla="*/ 35 w 1259"/>
                  <a:gd name="T95" fmla="*/ 5 h 185"/>
                  <a:gd name="T96" fmla="*/ 33 w 1259"/>
                  <a:gd name="T97" fmla="*/ 3 h 185"/>
                  <a:gd name="T98" fmla="*/ 33 w 1259"/>
                  <a:gd name="T99" fmla="*/ 0 h 185"/>
                  <a:gd name="T100" fmla="*/ 33 w 1259"/>
                  <a:gd name="T101" fmla="*/ 0 h 185"/>
                  <a:gd name="T102" fmla="*/ 33 w 1259"/>
                  <a:gd name="T103" fmla="*/ 0 h 185"/>
                  <a:gd name="T104" fmla="*/ 0 w 1259"/>
                  <a:gd name="T105" fmla="*/ 0 h 1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59"/>
                  <a:gd name="T160" fmla="*/ 0 h 185"/>
                  <a:gd name="T161" fmla="*/ 1259 w 1259"/>
                  <a:gd name="T162" fmla="*/ 185 h 1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59" h="185">
                    <a:moveTo>
                      <a:pt x="0" y="0"/>
                    </a:moveTo>
                    <a:lnTo>
                      <a:pt x="0" y="0"/>
                    </a:lnTo>
                    <a:lnTo>
                      <a:pt x="0" y="8"/>
                    </a:lnTo>
                    <a:lnTo>
                      <a:pt x="2" y="15"/>
                    </a:lnTo>
                    <a:lnTo>
                      <a:pt x="5" y="22"/>
                    </a:lnTo>
                    <a:lnTo>
                      <a:pt x="9" y="29"/>
                    </a:lnTo>
                    <a:lnTo>
                      <a:pt x="19" y="39"/>
                    </a:lnTo>
                    <a:lnTo>
                      <a:pt x="32" y="48"/>
                    </a:lnTo>
                    <a:lnTo>
                      <a:pt x="47" y="57"/>
                    </a:lnTo>
                    <a:lnTo>
                      <a:pt x="66" y="65"/>
                    </a:lnTo>
                    <a:lnTo>
                      <a:pt x="85" y="74"/>
                    </a:lnTo>
                    <a:lnTo>
                      <a:pt x="109" y="82"/>
                    </a:lnTo>
                    <a:lnTo>
                      <a:pt x="135" y="89"/>
                    </a:lnTo>
                    <a:lnTo>
                      <a:pt x="163" y="96"/>
                    </a:lnTo>
                    <a:lnTo>
                      <a:pt x="192" y="103"/>
                    </a:lnTo>
                    <a:lnTo>
                      <a:pt x="225" y="110"/>
                    </a:lnTo>
                    <a:lnTo>
                      <a:pt x="298" y="124"/>
                    </a:lnTo>
                    <a:lnTo>
                      <a:pt x="378" y="136"/>
                    </a:lnTo>
                    <a:lnTo>
                      <a:pt x="467" y="147"/>
                    </a:lnTo>
                    <a:lnTo>
                      <a:pt x="563" y="157"/>
                    </a:lnTo>
                    <a:lnTo>
                      <a:pt x="666" y="165"/>
                    </a:lnTo>
                    <a:lnTo>
                      <a:pt x="774" y="172"/>
                    </a:lnTo>
                    <a:lnTo>
                      <a:pt x="890" y="178"/>
                    </a:lnTo>
                    <a:lnTo>
                      <a:pt x="1008" y="182"/>
                    </a:lnTo>
                    <a:lnTo>
                      <a:pt x="1132" y="185"/>
                    </a:lnTo>
                    <a:lnTo>
                      <a:pt x="1259" y="185"/>
                    </a:lnTo>
                    <a:lnTo>
                      <a:pt x="1259" y="151"/>
                    </a:lnTo>
                    <a:lnTo>
                      <a:pt x="1132" y="151"/>
                    </a:lnTo>
                    <a:lnTo>
                      <a:pt x="1010" y="148"/>
                    </a:lnTo>
                    <a:lnTo>
                      <a:pt x="891" y="144"/>
                    </a:lnTo>
                    <a:lnTo>
                      <a:pt x="777" y="138"/>
                    </a:lnTo>
                    <a:lnTo>
                      <a:pt x="669" y="131"/>
                    </a:lnTo>
                    <a:lnTo>
                      <a:pt x="566" y="123"/>
                    </a:lnTo>
                    <a:lnTo>
                      <a:pt x="471" y="113"/>
                    </a:lnTo>
                    <a:lnTo>
                      <a:pt x="383" y="102"/>
                    </a:lnTo>
                    <a:lnTo>
                      <a:pt x="302" y="91"/>
                    </a:lnTo>
                    <a:lnTo>
                      <a:pt x="232" y="78"/>
                    </a:lnTo>
                    <a:lnTo>
                      <a:pt x="200" y="71"/>
                    </a:lnTo>
                    <a:lnTo>
                      <a:pt x="170" y="64"/>
                    </a:lnTo>
                    <a:lnTo>
                      <a:pt x="143" y="57"/>
                    </a:lnTo>
                    <a:lnTo>
                      <a:pt x="119" y="50"/>
                    </a:lnTo>
                    <a:lnTo>
                      <a:pt x="97" y="41"/>
                    </a:lnTo>
                    <a:lnTo>
                      <a:pt x="78" y="34"/>
                    </a:lnTo>
                    <a:lnTo>
                      <a:pt x="63" y="27"/>
                    </a:lnTo>
                    <a:lnTo>
                      <a:pt x="50" y="20"/>
                    </a:lnTo>
                    <a:lnTo>
                      <a:pt x="42" y="13"/>
                    </a:lnTo>
                    <a:lnTo>
                      <a:pt x="35" y="6"/>
                    </a:lnTo>
                    <a:lnTo>
                      <a:pt x="35" y="5"/>
                    </a:lnTo>
                    <a:lnTo>
                      <a:pt x="33" y="3"/>
                    </a:lnTo>
                    <a:lnTo>
                      <a:pt x="33" y="0"/>
                    </a:lnTo>
                    <a:lnTo>
                      <a:pt x="0" y="0"/>
                    </a:lnTo>
                    <a:close/>
                  </a:path>
                </a:pathLst>
              </a:custGeom>
              <a:solidFill>
                <a:srgbClr val="1F1A17"/>
              </a:solidFill>
              <a:ln w="9525">
                <a:noFill/>
                <a:round/>
                <a:headEnd/>
                <a:tailEnd/>
              </a:ln>
            </p:spPr>
            <p:txBody>
              <a:bodyPr/>
              <a:lstStyle/>
              <a:p>
                <a:endParaRPr lang="hu-HU"/>
              </a:p>
            </p:txBody>
          </p:sp>
          <p:sp>
            <p:nvSpPr>
              <p:cNvPr id="74186" name="Freeform 9"/>
              <p:cNvSpPr>
                <a:spLocks/>
              </p:cNvSpPr>
              <p:nvPr/>
            </p:nvSpPr>
            <p:spPr bwMode="auto">
              <a:xfrm>
                <a:off x="663" y="3247"/>
                <a:ext cx="1259" cy="185"/>
              </a:xfrm>
              <a:custGeom>
                <a:avLst/>
                <a:gdLst>
                  <a:gd name="T0" fmla="*/ 1259 w 1259"/>
                  <a:gd name="T1" fmla="*/ 0 h 185"/>
                  <a:gd name="T2" fmla="*/ 1259 w 1259"/>
                  <a:gd name="T3" fmla="*/ 0 h 185"/>
                  <a:gd name="T4" fmla="*/ 1132 w 1259"/>
                  <a:gd name="T5" fmla="*/ 0 h 185"/>
                  <a:gd name="T6" fmla="*/ 1008 w 1259"/>
                  <a:gd name="T7" fmla="*/ 2 h 185"/>
                  <a:gd name="T8" fmla="*/ 890 w 1259"/>
                  <a:gd name="T9" fmla="*/ 7 h 185"/>
                  <a:gd name="T10" fmla="*/ 774 w 1259"/>
                  <a:gd name="T11" fmla="*/ 12 h 185"/>
                  <a:gd name="T12" fmla="*/ 666 w 1259"/>
                  <a:gd name="T13" fmla="*/ 19 h 185"/>
                  <a:gd name="T14" fmla="*/ 563 w 1259"/>
                  <a:gd name="T15" fmla="*/ 28 h 185"/>
                  <a:gd name="T16" fmla="*/ 467 w 1259"/>
                  <a:gd name="T17" fmla="*/ 38 h 185"/>
                  <a:gd name="T18" fmla="*/ 378 w 1259"/>
                  <a:gd name="T19" fmla="*/ 49 h 185"/>
                  <a:gd name="T20" fmla="*/ 298 w 1259"/>
                  <a:gd name="T21" fmla="*/ 62 h 185"/>
                  <a:gd name="T22" fmla="*/ 225 w 1259"/>
                  <a:gd name="T23" fmla="*/ 74 h 185"/>
                  <a:gd name="T24" fmla="*/ 192 w 1259"/>
                  <a:gd name="T25" fmla="*/ 81 h 185"/>
                  <a:gd name="T26" fmla="*/ 163 w 1259"/>
                  <a:gd name="T27" fmla="*/ 88 h 185"/>
                  <a:gd name="T28" fmla="*/ 135 w 1259"/>
                  <a:gd name="T29" fmla="*/ 95 h 185"/>
                  <a:gd name="T30" fmla="*/ 109 w 1259"/>
                  <a:gd name="T31" fmla="*/ 104 h 185"/>
                  <a:gd name="T32" fmla="*/ 85 w 1259"/>
                  <a:gd name="T33" fmla="*/ 111 h 185"/>
                  <a:gd name="T34" fmla="*/ 66 w 1259"/>
                  <a:gd name="T35" fmla="*/ 119 h 185"/>
                  <a:gd name="T36" fmla="*/ 47 w 1259"/>
                  <a:gd name="T37" fmla="*/ 128 h 185"/>
                  <a:gd name="T38" fmla="*/ 32 w 1259"/>
                  <a:gd name="T39" fmla="*/ 136 h 185"/>
                  <a:gd name="T40" fmla="*/ 19 w 1259"/>
                  <a:gd name="T41" fmla="*/ 146 h 185"/>
                  <a:gd name="T42" fmla="*/ 9 w 1259"/>
                  <a:gd name="T43" fmla="*/ 157 h 185"/>
                  <a:gd name="T44" fmla="*/ 5 w 1259"/>
                  <a:gd name="T45" fmla="*/ 163 h 185"/>
                  <a:gd name="T46" fmla="*/ 2 w 1259"/>
                  <a:gd name="T47" fmla="*/ 170 h 185"/>
                  <a:gd name="T48" fmla="*/ 0 w 1259"/>
                  <a:gd name="T49" fmla="*/ 177 h 185"/>
                  <a:gd name="T50" fmla="*/ 0 w 1259"/>
                  <a:gd name="T51" fmla="*/ 185 h 185"/>
                  <a:gd name="T52" fmla="*/ 33 w 1259"/>
                  <a:gd name="T53" fmla="*/ 185 h 185"/>
                  <a:gd name="T54" fmla="*/ 33 w 1259"/>
                  <a:gd name="T55" fmla="*/ 184 h 185"/>
                  <a:gd name="T56" fmla="*/ 33 w 1259"/>
                  <a:gd name="T57" fmla="*/ 183 h 185"/>
                  <a:gd name="T58" fmla="*/ 35 w 1259"/>
                  <a:gd name="T59" fmla="*/ 180 h 185"/>
                  <a:gd name="T60" fmla="*/ 35 w 1259"/>
                  <a:gd name="T61" fmla="*/ 178 h 185"/>
                  <a:gd name="T62" fmla="*/ 42 w 1259"/>
                  <a:gd name="T63" fmla="*/ 171 h 185"/>
                  <a:gd name="T64" fmla="*/ 50 w 1259"/>
                  <a:gd name="T65" fmla="*/ 164 h 185"/>
                  <a:gd name="T66" fmla="*/ 63 w 1259"/>
                  <a:gd name="T67" fmla="*/ 157 h 185"/>
                  <a:gd name="T68" fmla="*/ 78 w 1259"/>
                  <a:gd name="T69" fmla="*/ 150 h 185"/>
                  <a:gd name="T70" fmla="*/ 97 w 1259"/>
                  <a:gd name="T71" fmla="*/ 143 h 185"/>
                  <a:gd name="T72" fmla="*/ 119 w 1259"/>
                  <a:gd name="T73" fmla="*/ 135 h 185"/>
                  <a:gd name="T74" fmla="*/ 143 w 1259"/>
                  <a:gd name="T75" fmla="*/ 128 h 185"/>
                  <a:gd name="T76" fmla="*/ 170 w 1259"/>
                  <a:gd name="T77" fmla="*/ 121 h 185"/>
                  <a:gd name="T78" fmla="*/ 200 w 1259"/>
                  <a:gd name="T79" fmla="*/ 114 h 185"/>
                  <a:gd name="T80" fmla="*/ 232 w 1259"/>
                  <a:gd name="T81" fmla="*/ 107 h 185"/>
                  <a:gd name="T82" fmla="*/ 302 w 1259"/>
                  <a:gd name="T83" fmla="*/ 94 h 185"/>
                  <a:gd name="T84" fmla="*/ 383 w 1259"/>
                  <a:gd name="T85" fmla="*/ 83 h 185"/>
                  <a:gd name="T86" fmla="*/ 471 w 1259"/>
                  <a:gd name="T87" fmla="*/ 71 h 185"/>
                  <a:gd name="T88" fmla="*/ 566 w 1259"/>
                  <a:gd name="T89" fmla="*/ 62 h 185"/>
                  <a:gd name="T90" fmla="*/ 669 w 1259"/>
                  <a:gd name="T91" fmla="*/ 53 h 185"/>
                  <a:gd name="T92" fmla="*/ 777 w 1259"/>
                  <a:gd name="T93" fmla="*/ 46 h 185"/>
                  <a:gd name="T94" fmla="*/ 891 w 1259"/>
                  <a:gd name="T95" fmla="*/ 40 h 185"/>
                  <a:gd name="T96" fmla="*/ 1010 w 1259"/>
                  <a:gd name="T97" fmla="*/ 36 h 185"/>
                  <a:gd name="T98" fmla="*/ 1132 w 1259"/>
                  <a:gd name="T99" fmla="*/ 33 h 185"/>
                  <a:gd name="T100" fmla="*/ 1259 w 1259"/>
                  <a:gd name="T101" fmla="*/ 33 h 185"/>
                  <a:gd name="T102" fmla="*/ 1259 w 1259"/>
                  <a:gd name="T103" fmla="*/ 33 h 185"/>
                  <a:gd name="T104" fmla="*/ 1259 w 1259"/>
                  <a:gd name="T105" fmla="*/ 0 h 1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59"/>
                  <a:gd name="T160" fmla="*/ 0 h 185"/>
                  <a:gd name="T161" fmla="*/ 1259 w 1259"/>
                  <a:gd name="T162" fmla="*/ 185 h 1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59" h="185">
                    <a:moveTo>
                      <a:pt x="1259" y="0"/>
                    </a:moveTo>
                    <a:lnTo>
                      <a:pt x="1259" y="0"/>
                    </a:lnTo>
                    <a:lnTo>
                      <a:pt x="1132" y="0"/>
                    </a:lnTo>
                    <a:lnTo>
                      <a:pt x="1008" y="2"/>
                    </a:lnTo>
                    <a:lnTo>
                      <a:pt x="890" y="7"/>
                    </a:lnTo>
                    <a:lnTo>
                      <a:pt x="774" y="12"/>
                    </a:lnTo>
                    <a:lnTo>
                      <a:pt x="666" y="19"/>
                    </a:lnTo>
                    <a:lnTo>
                      <a:pt x="563" y="28"/>
                    </a:lnTo>
                    <a:lnTo>
                      <a:pt x="467" y="38"/>
                    </a:lnTo>
                    <a:lnTo>
                      <a:pt x="378" y="49"/>
                    </a:lnTo>
                    <a:lnTo>
                      <a:pt x="298" y="62"/>
                    </a:lnTo>
                    <a:lnTo>
                      <a:pt x="225" y="74"/>
                    </a:lnTo>
                    <a:lnTo>
                      <a:pt x="192" y="81"/>
                    </a:lnTo>
                    <a:lnTo>
                      <a:pt x="163" y="88"/>
                    </a:lnTo>
                    <a:lnTo>
                      <a:pt x="135" y="95"/>
                    </a:lnTo>
                    <a:lnTo>
                      <a:pt x="109" y="104"/>
                    </a:lnTo>
                    <a:lnTo>
                      <a:pt x="85" y="111"/>
                    </a:lnTo>
                    <a:lnTo>
                      <a:pt x="66" y="119"/>
                    </a:lnTo>
                    <a:lnTo>
                      <a:pt x="47" y="128"/>
                    </a:lnTo>
                    <a:lnTo>
                      <a:pt x="32" y="136"/>
                    </a:lnTo>
                    <a:lnTo>
                      <a:pt x="19" y="146"/>
                    </a:lnTo>
                    <a:lnTo>
                      <a:pt x="9" y="157"/>
                    </a:lnTo>
                    <a:lnTo>
                      <a:pt x="5" y="163"/>
                    </a:lnTo>
                    <a:lnTo>
                      <a:pt x="2" y="170"/>
                    </a:lnTo>
                    <a:lnTo>
                      <a:pt x="0" y="177"/>
                    </a:lnTo>
                    <a:lnTo>
                      <a:pt x="0" y="185"/>
                    </a:lnTo>
                    <a:lnTo>
                      <a:pt x="33" y="185"/>
                    </a:lnTo>
                    <a:lnTo>
                      <a:pt x="33" y="184"/>
                    </a:lnTo>
                    <a:lnTo>
                      <a:pt x="33" y="183"/>
                    </a:lnTo>
                    <a:lnTo>
                      <a:pt x="35" y="180"/>
                    </a:lnTo>
                    <a:lnTo>
                      <a:pt x="35" y="178"/>
                    </a:lnTo>
                    <a:lnTo>
                      <a:pt x="42" y="171"/>
                    </a:lnTo>
                    <a:lnTo>
                      <a:pt x="50" y="164"/>
                    </a:lnTo>
                    <a:lnTo>
                      <a:pt x="63" y="157"/>
                    </a:lnTo>
                    <a:lnTo>
                      <a:pt x="78" y="150"/>
                    </a:lnTo>
                    <a:lnTo>
                      <a:pt x="97" y="143"/>
                    </a:lnTo>
                    <a:lnTo>
                      <a:pt x="119" y="135"/>
                    </a:lnTo>
                    <a:lnTo>
                      <a:pt x="143" y="128"/>
                    </a:lnTo>
                    <a:lnTo>
                      <a:pt x="170" y="121"/>
                    </a:lnTo>
                    <a:lnTo>
                      <a:pt x="200" y="114"/>
                    </a:lnTo>
                    <a:lnTo>
                      <a:pt x="232" y="107"/>
                    </a:lnTo>
                    <a:lnTo>
                      <a:pt x="302" y="94"/>
                    </a:lnTo>
                    <a:lnTo>
                      <a:pt x="383" y="83"/>
                    </a:lnTo>
                    <a:lnTo>
                      <a:pt x="471" y="71"/>
                    </a:lnTo>
                    <a:lnTo>
                      <a:pt x="566" y="62"/>
                    </a:lnTo>
                    <a:lnTo>
                      <a:pt x="669" y="53"/>
                    </a:lnTo>
                    <a:lnTo>
                      <a:pt x="777" y="46"/>
                    </a:lnTo>
                    <a:lnTo>
                      <a:pt x="891" y="40"/>
                    </a:lnTo>
                    <a:lnTo>
                      <a:pt x="1010" y="36"/>
                    </a:lnTo>
                    <a:lnTo>
                      <a:pt x="1132" y="33"/>
                    </a:lnTo>
                    <a:lnTo>
                      <a:pt x="1259" y="33"/>
                    </a:lnTo>
                    <a:lnTo>
                      <a:pt x="1259" y="0"/>
                    </a:lnTo>
                    <a:close/>
                  </a:path>
                </a:pathLst>
              </a:custGeom>
              <a:solidFill>
                <a:srgbClr val="1F1A17"/>
              </a:solidFill>
              <a:ln w="9525">
                <a:noFill/>
                <a:round/>
                <a:headEnd/>
                <a:tailEnd/>
              </a:ln>
            </p:spPr>
            <p:txBody>
              <a:bodyPr/>
              <a:lstStyle/>
              <a:p>
                <a:endParaRPr lang="hu-HU"/>
              </a:p>
            </p:txBody>
          </p:sp>
          <p:sp>
            <p:nvSpPr>
              <p:cNvPr id="74187" name="Rectangle 10"/>
              <p:cNvSpPr>
                <a:spLocks noChangeArrowheads="1"/>
              </p:cNvSpPr>
              <p:nvPr/>
            </p:nvSpPr>
            <p:spPr bwMode="auto">
              <a:xfrm>
                <a:off x="1571" y="3409"/>
                <a:ext cx="690"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Your Application</a:t>
                </a:r>
                <a:endParaRPr lang="en-US">
                  <a:latin typeface="Lucida Sans" pitchFamily="34" charset="0"/>
                </a:endParaRPr>
              </a:p>
            </p:txBody>
          </p:sp>
          <p:sp>
            <p:nvSpPr>
              <p:cNvPr id="74188" name="Rectangle 11"/>
              <p:cNvSpPr>
                <a:spLocks noChangeArrowheads="1"/>
              </p:cNvSpPr>
              <p:nvPr/>
            </p:nvSpPr>
            <p:spPr bwMode="auto">
              <a:xfrm>
                <a:off x="1051" y="3221"/>
                <a:ext cx="509"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74189" name="Rectangle 12"/>
              <p:cNvSpPr>
                <a:spLocks noChangeArrowheads="1"/>
              </p:cNvSpPr>
              <p:nvPr/>
            </p:nvSpPr>
            <p:spPr bwMode="auto">
              <a:xfrm>
                <a:off x="1051" y="3221"/>
                <a:ext cx="509"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74190" name="Rectangle 13"/>
              <p:cNvSpPr>
                <a:spLocks noChangeArrowheads="1"/>
              </p:cNvSpPr>
              <p:nvPr/>
            </p:nvSpPr>
            <p:spPr bwMode="auto">
              <a:xfrm>
                <a:off x="1051" y="3221"/>
                <a:ext cx="509" cy="121"/>
              </a:xfrm>
              <a:prstGeom prst="rect">
                <a:avLst/>
              </a:prstGeom>
              <a:solidFill>
                <a:srgbClr val="393633"/>
              </a:solidFill>
              <a:ln w="9525">
                <a:noFill/>
                <a:miter lim="800000"/>
                <a:headEnd/>
                <a:tailEnd/>
              </a:ln>
            </p:spPr>
            <p:txBody>
              <a:bodyPr/>
              <a:lstStyle/>
              <a:p>
                <a:endParaRPr lang="hu-HU">
                  <a:latin typeface="Calibri" pitchFamily="34" charset="0"/>
                </a:endParaRPr>
              </a:p>
            </p:txBody>
          </p:sp>
          <p:sp>
            <p:nvSpPr>
              <p:cNvPr id="74191" name="Rectangle 14"/>
              <p:cNvSpPr>
                <a:spLocks noChangeArrowheads="1"/>
              </p:cNvSpPr>
              <p:nvPr/>
            </p:nvSpPr>
            <p:spPr bwMode="auto">
              <a:xfrm>
                <a:off x="1051" y="3221"/>
                <a:ext cx="99" cy="121"/>
              </a:xfrm>
              <a:prstGeom prst="rect">
                <a:avLst/>
              </a:prstGeom>
              <a:solidFill>
                <a:srgbClr val="009240"/>
              </a:solidFill>
              <a:ln w="9525">
                <a:noFill/>
                <a:miter lim="800000"/>
                <a:headEnd/>
                <a:tailEnd/>
              </a:ln>
            </p:spPr>
            <p:txBody>
              <a:bodyPr/>
              <a:lstStyle/>
              <a:p>
                <a:endParaRPr lang="hu-HU">
                  <a:latin typeface="Calibri" pitchFamily="34" charset="0"/>
                </a:endParaRPr>
              </a:p>
            </p:txBody>
          </p:sp>
          <p:sp>
            <p:nvSpPr>
              <p:cNvPr id="74192" name="Rectangle 15"/>
              <p:cNvSpPr>
                <a:spLocks noChangeArrowheads="1"/>
              </p:cNvSpPr>
              <p:nvPr/>
            </p:nvSpPr>
            <p:spPr bwMode="auto">
              <a:xfrm>
                <a:off x="1463" y="3221"/>
                <a:ext cx="97" cy="121"/>
              </a:xfrm>
              <a:prstGeom prst="rect">
                <a:avLst/>
              </a:prstGeom>
              <a:solidFill>
                <a:srgbClr val="009240"/>
              </a:solidFill>
              <a:ln w="9525">
                <a:noFill/>
                <a:miter lim="800000"/>
                <a:headEnd/>
                <a:tailEnd/>
              </a:ln>
            </p:spPr>
            <p:txBody>
              <a:bodyPr/>
              <a:lstStyle/>
              <a:p>
                <a:endParaRPr lang="hu-HU">
                  <a:latin typeface="Calibri" pitchFamily="34" charset="0"/>
                </a:endParaRPr>
              </a:p>
            </p:txBody>
          </p:sp>
          <p:sp>
            <p:nvSpPr>
              <p:cNvPr id="74193" name="Rectangle 16"/>
              <p:cNvSpPr>
                <a:spLocks noChangeArrowheads="1"/>
              </p:cNvSpPr>
              <p:nvPr/>
            </p:nvSpPr>
            <p:spPr bwMode="auto">
              <a:xfrm>
                <a:off x="1184" y="3235"/>
                <a:ext cx="258"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FFFFFF"/>
                    </a:solidFill>
                    <a:latin typeface="Lucida Sans" pitchFamily="34" charset="0"/>
                  </a:rPr>
                  <a:t>Gene1</a:t>
                </a:r>
                <a:endParaRPr lang="en-US">
                  <a:latin typeface="Lucida Sans" pitchFamily="34" charset="0"/>
                </a:endParaRPr>
              </a:p>
            </p:txBody>
          </p:sp>
          <p:sp>
            <p:nvSpPr>
              <p:cNvPr id="74194" name="Rectangle 17"/>
              <p:cNvSpPr>
                <a:spLocks noChangeArrowheads="1"/>
              </p:cNvSpPr>
              <p:nvPr/>
            </p:nvSpPr>
            <p:spPr bwMode="auto">
              <a:xfrm>
                <a:off x="1463" y="3221"/>
                <a:ext cx="508"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74195" name="Rectangle 18"/>
              <p:cNvSpPr>
                <a:spLocks noChangeArrowheads="1"/>
              </p:cNvSpPr>
              <p:nvPr/>
            </p:nvSpPr>
            <p:spPr bwMode="auto">
              <a:xfrm>
                <a:off x="1463" y="3221"/>
                <a:ext cx="508"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74196" name="Rectangle 19"/>
              <p:cNvSpPr>
                <a:spLocks noChangeArrowheads="1"/>
              </p:cNvSpPr>
              <p:nvPr/>
            </p:nvSpPr>
            <p:spPr bwMode="auto">
              <a:xfrm>
                <a:off x="1463" y="3221"/>
                <a:ext cx="508" cy="121"/>
              </a:xfrm>
              <a:prstGeom prst="rect">
                <a:avLst/>
              </a:prstGeom>
              <a:solidFill>
                <a:srgbClr val="393633"/>
              </a:solidFill>
              <a:ln w="9525">
                <a:noFill/>
                <a:miter lim="800000"/>
                <a:headEnd/>
                <a:tailEnd/>
              </a:ln>
            </p:spPr>
            <p:txBody>
              <a:bodyPr/>
              <a:lstStyle/>
              <a:p>
                <a:endParaRPr lang="hu-HU">
                  <a:latin typeface="Calibri" pitchFamily="34" charset="0"/>
                </a:endParaRPr>
              </a:p>
            </p:txBody>
          </p:sp>
          <p:sp>
            <p:nvSpPr>
              <p:cNvPr id="74197" name="Rectangle 20"/>
              <p:cNvSpPr>
                <a:spLocks noChangeArrowheads="1"/>
              </p:cNvSpPr>
              <p:nvPr/>
            </p:nvSpPr>
            <p:spPr bwMode="auto">
              <a:xfrm>
                <a:off x="1463" y="3221"/>
                <a:ext cx="97" cy="121"/>
              </a:xfrm>
              <a:prstGeom prst="rect">
                <a:avLst/>
              </a:prstGeom>
              <a:solidFill>
                <a:srgbClr val="29166F"/>
              </a:solidFill>
              <a:ln w="9525">
                <a:noFill/>
                <a:miter lim="800000"/>
                <a:headEnd/>
                <a:tailEnd/>
              </a:ln>
            </p:spPr>
            <p:txBody>
              <a:bodyPr/>
              <a:lstStyle/>
              <a:p>
                <a:endParaRPr lang="hu-HU">
                  <a:latin typeface="Calibri" pitchFamily="34" charset="0"/>
                </a:endParaRPr>
              </a:p>
            </p:txBody>
          </p:sp>
          <p:sp>
            <p:nvSpPr>
              <p:cNvPr id="74198" name="Rectangle 21"/>
              <p:cNvSpPr>
                <a:spLocks noChangeArrowheads="1"/>
              </p:cNvSpPr>
              <p:nvPr/>
            </p:nvSpPr>
            <p:spPr bwMode="auto">
              <a:xfrm>
                <a:off x="1874" y="3221"/>
                <a:ext cx="97" cy="121"/>
              </a:xfrm>
              <a:prstGeom prst="rect">
                <a:avLst/>
              </a:prstGeom>
              <a:solidFill>
                <a:srgbClr val="009240"/>
              </a:solidFill>
              <a:ln w="9525">
                <a:noFill/>
                <a:miter lim="800000"/>
                <a:headEnd/>
                <a:tailEnd/>
              </a:ln>
            </p:spPr>
            <p:txBody>
              <a:bodyPr/>
              <a:lstStyle/>
              <a:p>
                <a:endParaRPr lang="hu-HU">
                  <a:latin typeface="Calibri" pitchFamily="34" charset="0"/>
                </a:endParaRPr>
              </a:p>
            </p:txBody>
          </p:sp>
          <p:sp>
            <p:nvSpPr>
              <p:cNvPr id="74199" name="Rectangle 22"/>
              <p:cNvSpPr>
                <a:spLocks noChangeArrowheads="1"/>
              </p:cNvSpPr>
              <p:nvPr/>
            </p:nvSpPr>
            <p:spPr bwMode="auto">
              <a:xfrm>
                <a:off x="1588" y="3235"/>
                <a:ext cx="258"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FFFFFF"/>
                    </a:solidFill>
                    <a:latin typeface="Lucida Sans" pitchFamily="34" charset="0"/>
                  </a:rPr>
                  <a:t>Gene2</a:t>
                </a:r>
                <a:endParaRPr lang="en-US">
                  <a:latin typeface="Lucida Sans" pitchFamily="34" charset="0"/>
                </a:endParaRPr>
              </a:p>
            </p:txBody>
          </p:sp>
          <p:sp>
            <p:nvSpPr>
              <p:cNvPr id="74200" name="Rectangle 23"/>
              <p:cNvSpPr>
                <a:spLocks noChangeArrowheads="1"/>
              </p:cNvSpPr>
              <p:nvPr/>
            </p:nvSpPr>
            <p:spPr bwMode="auto">
              <a:xfrm>
                <a:off x="1873" y="3221"/>
                <a:ext cx="510"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74201" name="Rectangle 24"/>
              <p:cNvSpPr>
                <a:spLocks noChangeArrowheads="1"/>
              </p:cNvSpPr>
              <p:nvPr/>
            </p:nvSpPr>
            <p:spPr bwMode="auto">
              <a:xfrm>
                <a:off x="1873" y="3221"/>
                <a:ext cx="510"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74202" name="Rectangle 25"/>
              <p:cNvSpPr>
                <a:spLocks noChangeArrowheads="1"/>
              </p:cNvSpPr>
              <p:nvPr/>
            </p:nvSpPr>
            <p:spPr bwMode="auto">
              <a:xfrm>
                <a:off x="1873" y="3221"/>
                <a:ext cx="510" cy="121"/>
              </a:xfrm>
              <a:prstGeom prst="rect">
                <a:avLst/>
              </a:prstGeom>
              <a:solidFill>
                <a:srgbClr val="393633"/>
              </a:solidFill>
              <a:ln w="9525">
                <a:noFill/>
                <a:miter lim="800000"/>
                <a:headEnd/>
                <a:tailEnd/>
              </a:ln>
            </p:spPr>
            <p:txBody>
              <a:bodyPr/>
              <a:lstStyle/>
              <a:p>
                <a:endParaRPr lang="hu-HU">
                  <a:latin typeface="Calibri" pitchFamily="34" charset="0"/>
                </a:endParaRPr>
              </a:p>
            </p:txBody>
          </p:sp>
          <p:sp>
            <p:nvSpPr>
              <p:cNvPr id="74203" name="Rectangle 26"/>
              <p:cNvSpPr>
                <a:spLocks noChangeArrowheads="1"/>
              </p:cNvSpPr>
              <p:nvPr/>
            </p:nvSpPr>
            <p:spPr bwMode="auto">
              <a:xfrm>
                <a:off x="1873" y="3221"/>
                <a:ext cx="98" cy="121"/>
              </a:xfrm>
              <a:prstGeom prst="rect">
                <a:avLst/>
              </a:prstGeom>
              <a:solidFill>
                <a:srgbClr val="FFF500"/>
              </a:solidFill>
              <a:ln w="9525">
                <a:noFill/>
                <a:miter lim="800000"/>
                <a:headEnd/>
                <a:tailEnd/>
              </a:ln>
            </p:spPr>
            <p:txBody>
              <a:bodyPr/>
              <a:lstStyle/>
              <a:p>
                <a:endParaRPr lang="hu-HU">
                  <a:latin typeface="Calibri" pitchFamily="34" charset="0"/>
                </a:endParaRPr>
              </a:p>
            </p:txBody>
          </p:sp>
          <p:sp>
            <p:nvSpPr>
              <p:cNvPr id="74204" name="Rectangle 27"/>
              <p:cNvSpPr>
                <a:spLocks noChangeArrowheads="1"/>
              </p:cNvSpPr>
              <p:nvPr/>
            </p:nvSpPr>
            <p:spPr bwMode="auto">
              <a:xfrm>
                <a:off x="2284" y="3221"/>
                <a:ext cx="99" cy="121"/>
              </a:xfrm>
              <a:prstGeom prst="rect">
                <a:avLst/>
              </a:prstGeom>
              <a:solidFill>
                <a:srgbClr val="009240"/>
              </a:solidFill>
              <a:ln w="9525">
                <a:noFill/>
                <a:miter lim="800000"/>
                <a:headEnd/>
                <a:tailEnd/>
              </a:ln>
            </p:spPr>
            <p:txBody>
              <a:bodyPr/>
              <a:lstStyle/>
              <a:p>
                <a:endParaRPr lang="hu-HU">
                  <a:latin typeface="Calibri" pitchFamily="34" charset="0"/>
                </a:endParaRPr>
              </a:p>
            </p:txBody>
          </p:sp>
          <p:sp>
            <p:nvSpPr>
              <p:cNvPr id="74205" name="Rectangle 28"/>
              <p:cNvSpPr>
                <a:spLocks noChangeArrowheads="1"/>
              </p:cNvSpPr>
              <p:nvPr/>
            </p:nvSpPr>
            <p:spPr bwMode="auto">
              <a:xfrm>
                <a:off x="1998" y="3235"/>
                <a:ext cx="258"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FFFFFF"/>
                    </a:solidFill>
                    <a:latin typeface="Lucida Sans" pitchFamily="34" charset="0"/>
                  </a:rPr>
                  <a:t>Gene3</a:t>
                </a:r>
                <a:endParaRPr lang="en-US">
                  <a:latin typeface="Lucida Sans" pitchFamily="34" charset="0"/>
                </a:endParaRPr>
              </a:p>
            </p:txBody>
          </p:sp>
          <p:sp>
            <p:nvSpPr>
              <p:cNvPr id="74206" name="Rectangle 29"/>
              <p:cNvSpPr>
                <a:spLocks noChangeArrowheads="1"/>
              </p:cNvSpPr>
              <p:nvPr/>
            </p:nvSpPr>
            <p:spPr bwMode="auto">
              <a:xfrm>
                <a:off x="2284" y="3221"/>
                <a:ext cx="508"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74207" name="Rectangle 30"/>
              <p:cNvSpPr>
                <a:spLocks noChangeArrowheads="1"/>
              </p:cNvSpPr>
              <p:nvPr/>
            </p:nvSpPr>
            <p:spPr bwMode="auto">
              <a:xfrm>
                <a:off x="2284" y="3221"/>
                <a:ext cx="508"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74208" name="Rectangle 31"/>
              <p:cNvSpPr>
                <a:spLocks noChangeArrowheads="1"/>
              </p:cNvSpPr>
              <p:nvPr/>
            </p:nvSpPr>
            <p:spPr bwMode="auto">
              <a:xfrm>
                <a:off x="2284" y="3221"/>
                <a:ext cx="508" cy="121"/>
              </a:xfrm>
              <a:prstGeom prst="rect">
                <a:avLst/>
              </a:prstGeom>
              <a:solidFill>
                <a:srgbClr val="393633"/>
              </a:solidFill>
              <a:ln w="9525">
                <a:noFill/>
                <a:miter lim="800000"/>
                <a:headEnd/>
                <a:tailEnd/>
              </a:ln>
            </p:spPr>
            <p:txBody>
              <a:bodyPr/>
              <a:lstStyle/>
              <a:p>
                <a:endParaRPr lang="hu-HU">
                  <a:latin typeface="Calibri" pitchFamily="34" charset="0"/>
                </a:endParaRPr>
              </a:p>
            </p:txBody>
          </p:sp>
          <p:sp>
            <p:nvSpPr>
              <p:cNvPr id="74209" name="Rectangle 32"/>
              <p:cNvSpPr>
                <a:spLocks noChangeArrowheads="1"/>
              </p:cNvSpPr>
              <p:nvPr/>
            </p:nvSpPr>
            <p:spPr bwMode="auto">
              <a:xfrm>
                <a:off x="2284" y="3221"/>
                <a:ext cx="97"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74210" name="Rectangle 33"/>
              <p:cNvSpPr>
                <a:spLocks noChangeArrowheads="1"/>
              </p:cNvSpPr>
              <p:nvPr/>
            </p:nvSpPr>
            <p:spPr bwMode="auto">
              <a:xfrm>
                <a:off x="2695" y="3221"/>
                <a:ext cx="97" cy="121"/>
              </a:xfrm>
              <a:prstGeom prst="rect">
                <a:avLst/>
              </a:prstGeom>
              <a:solidFill>
                <a:srgbClr val="0093DD"/>
              </a:solidFill>
              <a:ln w="9525">
                <a:noFill/>
                <a:miter lim="800000"/>
                <a:headEnd/>
                <a:tailEnd/>
              </a:ln>
            </p:spPr>
            <p:txBody>
              <a:bodyPr/>
              <a:lstStyle/>
              <a:p>
                <a:endParaRPr lang="hu-HU">
                  <a:latin typeface="Calibri" pitchFamily="34" charset="0"/>
                </a:endParaRPr>
              </a:p>
            </p:txBody>
          </p:sp>
          <p:sp>
            <p:nvSpPr>
              <p:cNvPr id="74211" name="Rectangle 34"/>
              <p:cNvSpPr>
                <a:spLocks noChangeArrowheads="1"/>
              </p:cNvSpPr>
              <p:nvPr/>
            </p:nvSpPr>
            <p:spPr bwMode="auto">
              <a:xfrm>
                <a:off x="2408" y="3235"/>
                <a:ext cx="258"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FFFFFF"/>
                    </a:solidFill>
                    <a:latin typeface="Lucida Sans" pitchFamily="34" charset="0"/>
                  </a:rPr>
                  <a:t>Gene4</a:t>
                </a:r>
                <a:endParaRPr lang="en-US">
                  <a:latin typeface="Lucida Sans" pitchFamily="34" charset="0"/>
                </a:endParaRPr>
              </a:p>
            </p:txBody>
          </p:sp>
          <p:sp>
            <p:nvSpPr>
              <p:cNvPr id="74212" name="Rectangle 35"/>
              <p:cNvSpPr>
                <a:spLocks noChangeArrowheads="1"/>
              </p:cNvSpPr>
              <p:nvPr/>
            </p:nvSpPr>
            <p:spPr bwMode="auto">
              <a:xfrm>
                <a:off x="2808" y="1763"/>
                <a:ext cx="690"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Your Application</a:t>
                </a:r>
                <a:endParaRPr lang="en-US">
                  <a:latin typeface="Lucida Sans" pitchFamily="34" charset="0"/>
                </a:endParaRPr>
              </a:p>
            </p:txBody>
          </p:sp>
          <p:sp>
            <p:nvSpPr>
              <p:cNvPr id="74213" name="Freeform 36"/>
              <p:cNvSpPr>
                <a:spLocks/>
              </p:cNvSpPr>
              <p:nvPr/>
            </p:nvSpPr>
            <p:spPr bwMode="auto">
              <a:xfrm>
                <a:off x="1899" y="2864"/>
                <a:ext cx="52" cy="32"/>
              </a:xfrm>
              <a:custGeom>
                <a:avLst/>
                <a:gdLst>
                  <a:gd name="T0" fmla="*/ 0 w 52"/>
                  <a:gd name="T1" fmla="*/ 0 h 32"/>
                  <a:gd name="T2" fmla="*/ 52 w 52"/>
                  <a:gd name="T3" fmla="*/ 0 h 32"/>
                  <a:gd name="T4" fmla="*/ 27 w 52"/>
                  <a:gd name="T5" fmla="*/ 32 h 32"/>
                  <a:gd name="T6" fmla="*/ 0 w 52"/>
                  <a:gd name="T7" fmla="*/ 0 h 32"/>
                  <a:gd name="T8" fmla="*/ 0 60000 65536"/>
                  <a:gd name="T9" fmla="*/ 0 60000 65536"/>
                  <a:gd name="T10" fmla="*/ 0 60000 65536"/>
                  <a:gd name="T11" fmla="*/ 0 60000 65536"/>
                  <a:gd name="T12" fmla="*/ 0 w 52"/>
                  <a:gd name="T13" fmla="*/ 0 h 32"/>
                  <a:gd name="T14" fmla="*/ 52 w 52"/>
                  <a:gd name="T15" fmla="*/ 32 h 32"/>
                </a:gdLst>
                <a:ahLst/>
                <a:cxnLst>
                  <a:cxn ang="T8">
                    <a:pos x="T0" y="T1"/>
                  </a:cxn>
                  <a:cxn ang="T9">
                    <a:pos x="T2" y="T3"/>
                  </a:cxn>
                  <a:cxn ang="T10">
                    <a:pos x="T4" y="T5"/>
                  </a:cxn>
                  <a:cxn ang="T11">
                    <a:pos x="T6" y="T7"/>
                  </a:cxn>
                </a:cxnLst>
                <a:rect l="T12" t="T13" r="T14" b="T15"/>
                <a:pathLst>
                  <a:path w="52" h="32">
                    <a:moveTo>
                      <a:pt x="0" y="0"/>
                    </a:moveTo>
                    <a:lnTo>
                      <a:pt x="52" y="0"/>
                    </a:lnTo>
                    <a:lnTo>
                      <a:pt x="27" y="32"/>
                    </a:lnTo>
                    <a:lnTo>
                      <a:pt x="0" y="0"/>
                    </a:lnTo>
                    <a:close/>
                  </a:path>
                </a:pathLst>
              </a:custGeom>
              <a:solidFill>
                <a:srgbClr val="1F1A17"/>
              </a:solidFill>
              <a:ln w="9525">
                <a:noFill/>
                <a:round/>
                <a:headEnd/>
                <a:tailEnd/>
              </a:ln>
            </p:spPr>
            <p:txBody>
              <a:bodyPr/>
              <a:lstStyle/>
              <a:p>
                <a:endParaRPr lang="hu-HU"/>
              </a:p>
            </p:txBody>
          </p:sp>
          <p:sp>
            <p:nvSpPr>
              <p:cNvPr id="74214" name="Freeform 37"/>
              <p:cNvSpPr>
                <a:spLocks/>
              </p:cNvSpPr>
              <p:nvPr/>
            </p:nvSpPr>
            <p:spPr bwMode="auto">
              <a:xfrm>
                <a:off x="1898" y="2862"/>
                <a:ext cx="55" cy="3"/>
              </a:xfrm>
              <a:custGeom>
                <a:avLst/>
                <a:gdLst>
                  <a:gd name="T0" fmla="*/ 52 w 55"/>
                  <a:gd name="T1" fmla="*/ 3 h 3"/>
                  <a:gd name="T2" fmla="*/ 1 w 55"/>
                  <a:gd name="T3" fmla="*/ 3 h 3"/>
                  <a:gd name="T4" fmla="*/ 0 w 55"/>
                  <a:gd name="T5" fmla="*/ 0 h 3"/>
                  <a:gd name="T6" fmla="*/ 55 w 55"/>
                  <a:gd name="T7" fmla="*/ 0 h 3"/>
                  <a:gd name="T8" fmla="*/ 52 w 55"/>
                  <a:gd name="T9" fmla="*/ 3 h 3"/>
                  <a:gd name="T10" fmla="*/ 0 60000 65536"/>
                  <a:gd name="T11" fmla="*/ 0 60000 65536"/>
                  <a:gd name="T12" fmla="*/ 0 60000 65536"/>
                  <a:gd name="T13" fmla="*/ 0 60000 65536"/>
                  <a:gd name="T14" fmla="*/ 0 60000 65536"/>
                  <a:gd name="T15" fmla="*/ 0 w 55"/>
                  <a:gd name="T16" fmla="*/ 0 h 3"/>
                  <a:gd name="T17" fmla="*/ 55 w 55"/>
                  <a:gd name="T18" fmla="*/ 3 h 3"/>
                </a:gdLst>
                <a:ahLst/>
                <a:cxnLst>
                  <a:cxn ang="T10">
                    <a:pos x="T0" y="T1"/>
                  </a:cxn>
                  <a:cxn ang="T11">
                    <a:pos x="T2" y="T3"/>
                  </a:cxn>
                  <a:cxn ang="T12">
                    <a:pos x="T4" y="T5"/>
                  </a:cxn>
                  <a:cxn ang="T13">
                    <a:pos x="T6" y="T7"/>
                  </a:cxn>
                  <a:cxn ang="T14">
                    <a:pos x="T8" y="T9"/>
                  </a:cxn>
                </a:cxnLst>
                <a:rect l="T15" t="T16" r="T17" b="T18"/>
                <a:pathLst>
                  <a:path w="55" h="3">
                    <a:moveTo>
                      <a:pt x="52" y="3"/>
                    </a:moveTo>
                    <a:lnTo>
                      <a:pt x="1" y="3"/>
                    </a:lnTo>
                    <a:lnTo>
                      <a:pt x="0" y="0"/>
                    </a:lnTo>
                    <a:lnTo>
                      <a:pt x="55" y="0"/>
                    </a:lnTo>
                    <a:lnTo>
                      <a:pt x="52" y="3"/>
                    </a:lnTo>
                    <a:close/>
                  </a:path>
                </a:pathLst>
              </a:custGeom>
              <a:solidFill>
                <a:srgbClr val="1F1A17"/>
              </a:solidFill>
              <a:ln w="9525">
                <a:noFill/>
                <a:round/>
                <a:headEnd/>
                <a:tailEnd/>
              </a:ln>
            </p:spPr>
            <p:txBody>
              <a:bodyPr/>
              <a:lstStyle/>
              <a:p>
                <a:endParaRPr lang="hu-HU"/>
              </a:p>
            </p:txBody>
          </p:sp>
          <p:sp>
            <p:nvSpPr>
              <p:cNvPr id="74215" name="Freeform 38"/>
              <p:cNvSpPr>
                <a:spLocks/>
              </p:cNvSpPr>
              <p:nvPr/>
            </p:nvSpPr>
            <p:spPr bwMode="auto">
              <a:xfrm>
                <a:off x="1897" y="2861"/>
                <a:ext cx="57" cy="3"/>
              </a:xfrm>
              <a:custGeom>
                <a:avLst/>
                <a:gdLst>
                  <a:gd name="T0" fmla="*/ 54 w 57"/>
                  <a:gd name="T1" fmla="*/ 3 h 3"/>
                  <a:gd name="T2" fmla="*/ 2 w 57"/>
                  <a:gd name="T3" fmla="*/ 3 h 3"/>
                  <a:gd name="T4" fmla="*/ 0 w 57"/>
                  <a:gd name="T5" fmla="*/ 0 h 3"/>
                  <a:gd name="T6" fmla="*/ 57 w 57"/>
                  <a:gd name="T7" fmla="*/ 0 h 3"/>
                  <a:gd name="T8" fmla="*/ 54 w 57"/>
                  <a:gd name="T9" fmla="*/ 3 h 3"/>
                  <a:gd name="T10" fmla="*/ 0 60000 65536"/>
                  <a:gd name="T11" fmla="*/ 0 60000 65536"/>
                  <a:gd name="T12" fmla="*/ 0 60000 65536"/>
                  <a:gd name="T13" fmla="*/ 0 60000 65536"/>
                  <a:gd name="T14" fmla="*/ 0 60000 65536"/>
                  <a:gd name="T15" fmla="*/ 0 w 57"/>
                  <a:gd name="T16" fmla="*/ 0 h 3"/>
                  <a:gd name="T17" fmla="*/ 57 w 57"/>
                  <a:gd name="T18" fmla="*/ 3 h 3"/>
                </a:gdLst>
                <a:ahLst/>
                <a:cxnLst>
                  <a:cxn ang="T10">
                    <a:pos x="T0" y="T1"/>
                  </a:cxn>
                  <a:cxn ang="T11">
                    <a:pos x="T2" y="T3"/>
                  </a:cxn>
                  <a:cxn ang="T12">
                    <a:pos x="T4" y="T5"/>
                  </a:cxn>
                  <a:cxn ang="T13">
                    <a:pos x="T6" y="T7"/>
                  </a:cxn>
                  <a:cxn ang="T14">
                    <a:pos x="T8" y="T9"/>
                  </a:cxn>
                </a:cxnLst>
                <a:rect l="T15" t="T16" r="T17" b="T18"/>
                <a:pathLst>
                  <a:path w="57" h="3">
                    <a:moveTo>
                      <a:pt x="54" y="3"/>
                    </a:moveTo>
                    <a:lnTo>
                      <a:pt x="2" y="3"/>
                    </a:lnTo>
                    <a:lnTo>
                      <a:pt x="0" y="0"/>
                    </a:lnTo>
                    <a:lnTo>
                      <a:pt x="57" y="0"/>
                    </a:lnTo>
                    <a:lnTo>
                      <a:pt x="54" y="3"/>
                    </a:lnTo>
                    <a:close/>
                  </a:path>
                </a:pathLst>
              </a:custGeom>
              <a:solidFill>
                <a:srgbClr val="221D1B"/>
              </a:solidFill>
              <a:ln w="9525">
                <a:noFill/>
                <a:round/>
                <a:headEnd/>
                <a:tailEnd/>
              </a:ln>
            </p:spPr>
            <p:txBody>
              <a:bodyPr/>
              <a:lstStyle/>
              <a:p>
                <a:endParaRPr lang="hu-HU"/>
              </a:p>
            </p:txBody>
          </p:sp>
          <p:sp>
            <p:nvSpPr>
              <p:cNvPr id="74216" name="Freeform 39"/>
              <p:cNvSpPr>
                <a:spLocks/>
              </p:cNvSpPr>
              <p:nvPr/>
            </p:nvSpPr>
            <p:spPr bwMode="auto">
              <a:xfrm>
                <a:off x="1895" y="2859"/>
                <a:ext cx="59" cy="3"/>
              </a:xfrm>
              <a:custGeom>
                <a:avLst/>
                <a:gdLst>
                  <a:gd name="T0" fmla="*/ 58 w 59"/>
                  <a:gd name="T1" fmla="*/ 3 h 3"/>
                  <a:gd name="T2" fmla="*/ 3 w 59"/>
                  <a:gd name="T3" fmla="*/ 3 h 3"/>
                  <a:gd name="T4" fmla="*/ 0 w 59"/>
                  <a:gd name="T5" fmla="*/ 0 h 3"/>
                  <a:gd name="T6" fmla="*/ 59 w 59"/>
                  <a:gd name="T7" fmla="*/ 0 h 3"/>
                  <a:gd name="T8" fmla="*/ 58 w 59"/>
                  <a:gd name="T9" fmla="*/ 3 h 3"/>
                  <a:gd name="T10" fmla="*/ 0 60000 65536"/>
                  <a:gd name="T11" fmla="*/ 0 60000 65536"/>
                  <a:gd name="T12" fmla="*/ 0 60000 65536"/>
                  <a:gd name="T13" fmla="*/ 0 60000 65536"/>
                  <a:gd name="T14" fmla="*/ 0 60000 65536"/>
                  <a:gd name="T15" fmla="*/ 0 w 59"/>
                  <a:gd name="T16" fmla="*/ 0 h 3"/>
                  <a:gd name="T17" fmla="*/ 59 w 59"/>
                  <a:gd name="T18" fmla="*/ 3 h 3"/>
                </a:gdLst>
                <a:ahLst/>
                <a:cxnLst>
                  <a:cxn ang="T10">
                    <a:pos x="T0" y="T1"/>
                  </a:cxn>
                  <a:cxn ang="T11">
                    <a:pos x="T2" y="T3"/>
                  </a:cxn>
                  <a:cxn ang="T12">
                    <a:pos x="T4" y="T5"/>
                  </a:cxn>
                  <a:cxn ang="T13">
                    <a:pos x="T6" y="T7"/>
                  </a:cxn>
                  <a:cxn ang="T14">
                    <a:pos x="T8" y="T9"/>
                  </a:cxn>
                </a:cxnLst>
                <a:rect l="T15" t="T16" r="T17" b="T18"/>
                <a:pathLst>
                  <a:path w="59" h="3">
                    <a:moveTo>
                      <a:pt x="58" y="3"/>
                    </a:moveTo>
                    <a:lnTo>
                      <a:pt x="3" y="3"/>
                    </a:lnTo>
                    <a:lnTo>
                      <a:pt x="0" y="0"/>
                    </a:lnTo>
                    <a:lnTo>
                      <a:pt x="59" y="0"/>
                    </a:lnTo>
                    <a:lnTo>
                      <a:pt x="58" y="3"/>
                    </a:lnTo>
                    <a:close/>
                  </a:path>
                </a:pathLst>
              </a:custGeom>
              <a:solidFill>
                <a:srgbClr val="26211F"/>
              </a:solidFill>
              <a:ln w="9525">
                <a:noFill/>
                <a:round/>
                <a:headEnd/>
                <a:tailEnd/>
              </a:ln>
            </p:spPr>
            <p:txBody>
              <a:bodyPr/>
              <a:lstStyle/>
              <a:p>
                <a:endParaRPr lang="hu-HU"/>
              </a:p>
            </p:txBody>
          </p:sp>
          <p:sp>
            <p:nvSpPr>
              <p:cNvPr id="74217" name="Freeform 40"/>
              <p:cNvSpPr>
                <a:spLocks/>
              </p:cNvSpPr>
              <p:nvPr/>
            </p:nvSpPr>
            <p:spPr bwMode="auto">
              <a:xfrm>
                <a:off x="1894" y="2858"/>
                <a:ext cx="62" cy="3"/>
              </a:xfrm>
              <a:custGeom>
                <a:avLst/>
                <a:gdLst>
                  <a:gd name="T0" fmla="*/ 60 w 62"/>
                  <a:gd name="T1" fmla="*/ 3 h 3"/>
                  <a:gd name="T2" fmla="*/ 3 w 62"/>
                  <a:gd name="T3" fmla="*/ 3 h 3"/>
                  <a:gd name="T4" fmla="*/ 0 w 62"/>
                  <a:gd name="T5" fmla="*/ 0 h 3"/>
                  <a:gd name="T6" fmla="*/ 62 w 62"/>
                  <a:gd name="T7" fmla="*/ 0 h 3"/>
                  <a:gd name="T8" fmla="*/ 60 w 62"/>
                  <a:gd name="T9" fmla="*/ 3 h 3"/>
                  <a:gd name="T10" fmla="*/ 0 60000 65536"/>
                  <a:gd name="T11" fmla="*/ 0 60000 65536"/>
                  <a:gd name="T12" fmla="*/ 0 60000 65536"/>
                  <a:gd name="T13" fmla="*/ 0 60000 65536"/>
                  <a:gd name="T14" fmla="*/ 0 60000 65536"/>
                  <a:gd name="T15" fmla="*/ 0 w 62"/>
                  <a:gd name="T16" fmla="*/ 0 h 3"/>
                  <a:gd name="T17" fmla="*/ 62 w 62"/>
                  <a:gd name="T18" fmla="*/ 3 h 3"/>
                </a:gdLst>
                <a:ahLst/>
                <a:cxnLst>
                  <a:cxn ang="T10">
                    <a:pos x="T0" y="T1"/>
                  </a:cxn>
                  <a:cxn ang="T11">
                    <a:pos x="T2" y="T3"/>
                  </a:cxn>
                  <a:cxn ang="T12">
                    <a:pos x="T4" y="T5"/>
                  </a:cxn>
                  <a:cxn ang="T13">
                    <a:pos x="T6" y="T7"/>
                  </a:cxn>
                  <a:cxn ang="T14">
                    <a:pos x="T8" y="T9"/>
                  </a:cxn>
                </a:cxnLst>
                <a:rect l="T15" t="T16" r="T17" b="T18"/>
                <a:pathLst>
                  <a:path w="62" h="3">
                    <a:moveTo>
                      <a:pt x="60" y="3"/>
                    </a:moveTo>
                    <a:lnTo>
                      <a:pt x="3" y="3"/>
                    </a:lnTo>
                    <a:lnTo>
                      <a:pt x="0" y="0"/>
                    </a:lnTo>
                    <a:lnTo>
                      <a:pt x="62" y="0"/>
                    </a:lnTo>
                    <a:lnTo>
                      <a:pt x="60" y="3"/>
                    </a:lnTo>
                    <a:close/>
                  </a:path>
                </a:pathLst>
              </a:custGeom>
              <a:solidFill>
                <a:srgbClr val="282422"/>
              </a:solidFill>
              <a:ln w="9525">
                <a:noFill/>
                <a:round/>
                <a:headEnd/>
                <a:tailEnd/>
              </a:ln>
            </p:spPr>
            <p:txBody>
              <a:bodyPr/>
              <a:lstStyle/>
              <a:p>
                <a:endParaRPr lang="hu-HU"/>
              </a:p>
            </p:txBody>
          </p:sp>
          <p:sp>
            <p:nvSpPr>
              <p:cNvPr id="74218" name="Freeform 41"/>
              <p:cNvSpPr>
                <a:spLocks/>
              </p:cNvSpPr>
              <p:nvPr/>
            </p:nvSpPr>
            <p:spPr bwMode="auto">
              <a:xfrm>
                <a:off x="1892" y="2857"/>
                <a:ext cx="65" cy="2"/>
              </a:xfrm>
              <a:custGeom>
                <a:avLst/>
                <a:gdLst>
                  <a:gd name="T0" fmla="*/ 62 w 65"/>
                  <a:gd name="T1" fmla="*/ 2 h 2"/>
                  <a:gd name="T2" fmla="*/ 3 w 65"/>
                  <a:gd name="T3" fmla="*/ 2 h 2"/>
                  <a:gd name="T4" fmla="*/ 0 w 65"/>
                  <a:gd name="T5" fmla="*/ 0 h 2"/>
                  <a:gd name="T6" fmla="*/ 65 w 65"/>
                  <a:gd name="T7" fmla="*/ 0 h 2"/>
                  <a:gd name="T8" fmla="*/ 62 w 65"/>
                  <a:gd name="T9" fmla="*/ 2 h 2"/>
                  <a:gd name="T10" fmla="*/ 0 60000 65536"/>
                  <a:gd name="T11" fmla="*/ 0 60000 65536"/>
                  <a:gd name="T12" fmla="*/ 0 60000 65536"/>
                  <a:gd name="T13" fmla="*/ 0 60000 65536"/>
                  <a:gd name="T14" fmla="*/ 0 60000 65536"/>
                  <a:gd name="T15" fmla="*/ 0 w 65"/>
                  <a:gd name="T16" fmla="*/ 0 h 2"/>
                  <a:gd name="T17" fmla="*/ 65 w 65"/>
                  <a:gd name="T18" fmla="*/ 2 h 2"/>
                </a:gdLst>
                <a:ahLst/>
                <a:cxnLst>
                  <a:cxn ang="T10">
                    <a:pos x="T0" y="T1"/>
                  </a:cxn>
                  <a:cxn ang="T11">
                    <a:pos x="T2" y="T3"/>
                  </a:cxn>
                  <a:cxn ang="T12">
                    <a:pos x="T4" y="T5"/>
                  </a:cxn>
                  <a:cxn ang="T13">
                    <a:pos x="T6" y="T7"/>
                  </a:cxn>
                  <a:cxn ang="T14">
                    <a:pos x="T8" y="T9"/>
                  </a:cxn>
                </a:cxnLst>
                <a:rect l="T15" t="T16" r="T17" b="T18"/>
                <a:pathLst>
                  <a:path w="65" h="2">
                    <a:moveTo>
                      <a:pt x="62" y="2"/>
                    </a:moveTo>
                    <a:lnTo>
                      <a:pt x="3" y="2"/>
                    </a:lnTo>
                    <a:lnTo>
                      <a:pt x="0" y="0"/>
                    </a:lnTo>
                    <a:lnTo>
                      <a:pt x="65" y="0"/>
                    </a:lnTo>
                    <a:lnTo>
                      <a:pt x="62" y="2"/>
                    </a:lnTo>
                    <a:close/>
                  </a:path>
                </a:pathLst>
              </a:custGeom>
              <a:solidFill>
                <a:srgbClr val="2C2726"/>
              </a:solidFill>
              <a:ln w="9525">
                <a:noFill/>
                <a:round/>
                <a:headEnd/>
                <a:tailEnd/>
              </a:ln>
            </p:spPr>
            <p:txBody>
              <a:bodyPr/>
              <a:lstStyle/>
              <a:p>
                <a:endParaRPr lang="hu-HU"/>
              </a:p>
            </p:txBody>
          </p:sp>
          <p:sp>
            <p:nvSpPr>
              <p:cNvPr id="74219" name="Freeform 42"/>
              <p:cNvSpPr>
                <a:spLocks/>
              </p:cNvSpPr>
              <p:nvPr/>
            </p:nvSpPr>
            <p:spPr bwMode="auto">
              <a:xfrm>
                <a:off x="1892" y="2855"/>
                <a:ext cx="67" cy="3"/>
              </a:xfrm>
              <a:custGeom>
                <a:avLst/>
                <a:gdLst>
                  <a:gd name="T0" fmla="*/ 64 w 67"/>
                  <a:gd name="T1" fmla="*/ 3 h 3"/>
                  <a:gd name="T2" fmla="*/ 2 w 67"/>
                  <a:gd name="T3" fmla="*/ 3 h 3"/>
                  <a:gd name="T4" fmla="*/ 0 w 67"/>
                  <a:gd name="T5" fmla="*/ 0 h 3"/>
                  <a:gd name="T6" fmla="*/ 67 w 67"/>
                  <a:gd name="T7" fmla="*/ 0 h 3"/>
                  <a:gd name="T8" fmla="*/ 64 w 67"/>
                  <a:gd name="T9" fmla="*/ 3 h 3"/>
                  <a:gd name="T10" fmla="*/ 0 60000 65536"/>
                  <a:gd name="T11" fmla="*/ 0 60000 65536"/>
                  <a:gd name="T12" fmla="*/ 0 60000 65536"/>
                  <a:gd name="T13" fmla="*/ 0 60000 65536"/>
                  <a:gd name="T14" fmla="*/ 0 60000 65536"/>
                  <a:gd name="T15" fmla="*/ 0 w 67"/>
                  <a:gd name="T16" fmla="*/ 0 h 3"/>
                  <a:gd name="T17" fmla="*/ 67 w 67"/>
                  <a:gd name="T18" fmla="*/ 3 h 3"/>
                </a:gdLst>
                <a:ahLst/>
                <a:cxnLst>
                  <a:cxn ang="T10">
                    <a:pos x="T0" y="T1"/>
                  </a:cxn>
                  <a:cxn ang="T11">
                    <a:pos x="T2" y="T3"/>
                  </a:cxn>
                  <a:cxn ang="T12">
                    <a:pos x="T4" y="T5"/>
                  </a:cxn>
                  <a:cxn ang="T13">
                    <a:pos x="T6" y="T7"/>
                  </a:cxn>
                  <a:cxn ang="T14">
                    <a:pos x="T8" y="T9"/>
                  </a:cxn>
                </a:cxnLst>
                <a:rect l="T15" t="T16" r="T17" b="T18"/>
                <a:pathLst>
                  <a:path w="67" h="3">
                    <a:moveTo>
                      <a:pt x="64" y="3"/>
                    </a:moveTo>
                    <a:lnTo>
                      <a:pt x="2" y="3"/>
                    </a:lnTo>
                    <a:lnTo>
                      <a:pt x="0" y="0"/>
                    </a:lnTo>
                    <a:lnTo>
                      <a:pt x="67" y="0"/>
                    </a:lnTo>
                    <a:lnTo>
                      <a:pt x="64" y="3"/>
                    </a:lnTo>
                    <a:close/>
                  </a:path>
                </a:pathLst>
              </a:custGeom>
              <a:solidFill>
                <a:srgbClr val="2E2A27"/>
              </a:solidFill>
              <a:ln w="9525">
                <a:noFill/>
                <a:round/>
                <a:headEnd/>
                <a:tailEnd/>
              </a:ln>
            </p:spPr>
            <p:txBody>
              <a:bodyPr/>
              <a:lstStyle/>
              <a:p>
                <a:endParaRPr lang="hu-HU"/>
              </a:p>
            </p:txBody>
          </p:sp>
          <p:sp>
            <p:nvSpPr>
              <p:cNvPr id="74220" name="Freeform 43"/>
              <p:cNvSpPr>
                <a:spLocks/>
              </p:cNvSpPr>
              <p:nvPr/>
            </p:nvSpPr>
            <p:spPr bwMode="auto">
              <a:xfrm>
                <a:off x="1891" y="2854"/>
                <a:ext cx="69" cy="3"/>
              </a:xfrm>
              <a:custGeom>
                <a:avLst/>
                <a:gdLst>
                  <a:gd name="T0" fmla="*/ 66 w 69"/>
                  <a:gd name="T1" fmla="*/ 3 h 3"/>
                  <a:gd name="T2" fmla="*/ 1 w 69"/>
                  <a:gd name="T3" fmla="*/ 3 h 3"/>
                  <a:gd name="T4" fmla="*/ 0 w 69"/>
                  <a:gd name="T5" fmla="*/ 0 h 3"/>
                  <a:gd name="T6" fmla="*/ 69 w 69"/>
                  <a:gd name="T7" fmla="*/ 0 h 3"/>
                  <a:gd name="T8" fmla="*/ 66 w 69"/>
                  <a:gd name="T9" fmla="*/ 3 h 3"/>
                  <a:gd name="T10" fmla="*/ 0 60000 65536"/>
                  <a:gd name="T11" fmla="*/ 0 60000 65536"/>
                  <a:gd name="T12" fmla="*/ 0 60000 65536"/>
                  <a:gd name="T13" fmla="*/ 0 60000 65536"/>
                  <a:gd name="T14" fmla="*/ 0 60000 65536"/>
                  <a:gd name="T15" fmla="*/ 0 w 69"/>
                  <a:gd name="T16" fmla="*/ 0 h 3"/>
                  <a:gd name="T17" fmla="*/ 69 w 69"/>
                  <a:gd name="T18" fmla="*/ 3 h 3"/>
                </a:gdLst>
                <a:ahLst/>
                <a:cxnLst>
                  <a:cxn ang="T10">
                    <a:pos x="T0" y="T1"/>
                  </a:cxn>
                  <a:cxn ang="T11">
                    <a:pos x="T2" y="T3"/>
                  </a:cxn>
                  <a:cxn ang="T12">
                    <a:pos x="T4" y="T5"/>
                  </a:cxn>
                  <a:cxn ang="T13">
                    <a:pos x="T6" y="T7"/>
                  </a:cxn>
                  <a:cxn ang="T14">
                    <a:pos x="T8" y="T9"/>
                  </a:cxn>
                </a:cxnLst>
                <a:rect l="T15" t="T16" r="T17" b="T18"/>
                <a:pathLst>
                  <a:path w="69" h="3">
                    <a:moveTo>
                      <a:pt x="66" y="3"/>
                    </a:moveTo>
                    <a:lnTo>
                      <a:pt x="1" y="3"/>
                    </a:lnTo>
                    <a:lnTo>
                      <a:pt x="0" y="0"/>
                    </a:lnTo>
                    <a:lnTo>
                      <a:pt x="69" y="0"/>
                    </a:lnTo>
                    <a:lnTo>
                      <a:pt x="66" y="3"/>
                    </a:lnTo>
                    <a:close/>
                  </a:path>
                </a:pathLst>
              </a:custGeom>
              <a:solidFill>
                <a:srgbClr val="302C2B"/>
              </a:solidFill>
              <a:ln w="9525">
                <a:noFill/>
                <a:round/>
                <a:headEnd/>
                <a:tailEnd/>
              </a:ln>
            </p:spPr>
            <p:txBody>
              <a:bodyPr/>
              <a:lstStyle/>
              <a:p>
                <a:endParaRPr lang="hu-HU"/>
              </a:p>
            </p:txBody>
          </p:sp>
          <p:sp>
            <p:nvSpPr>
              <p:cNvPr id="74221" name="Freeform 44"/>
              <p:cNvSpPr>
                <a:spLocks/>
              </p:cNvSpPr>
              <p:nvPr/>
            </p:nvSpPr>
            <p:spPr bwMode="auto">
              <a:xfrm>
                <a:off x="1889" y="2852"/>
                <a:ext cx="71" cy="3"/>
              </a:xfrm>
              <a:custGeom>
                <a:avLst/>
                <a:gdLst>
                  <a:gd name="T0" fmla="*/ 70 w 71"/>
                  <a:gd name="T1" fmla="*/ 3 h 3"/>
                  <a:gd name="T2" fmla="*/ 3 w 71"/>
                  <a:gd name="T3" fmla="*/ 3 h 3"/>
                  <a:gd name="T4" fmla="*/ 0 w 71"/>
                  <a:gd name="T5" fmla="*/ 0 h 3"/>
                  <a:gd name="T6" fmla="*/ 71 w 71"/>
                  <a:gd name="T7" fmla="*/ 0 h 3"/>
                  <a:gd name="T8" fmla="*/ 70 w 71"/>
                  <a:gd name="T9" fmla="*/ 3 h 3"/>
                  <a:gd name="T10" fmla="*/ 0 60000 65536"/>
                  <a:gd name="T11" fmla="*/ 0 60000 65536"/>
                  <a:gd name="T12" fmla="*/ 0 60000 65536"/>
                  <a:gd name="T13" fmla="*/ 0 60000 65536"/>
                  <a:gd name="T14" fmla="*/ 0 60000 65536"/>
                  <a:gd name="T15" fmla="*/ 0 w 71"/>
                  <a:gd name="T16" fmla="*/ 0 h 3"/>
                  <a:gd name="T17" fmla="*/ 71 w 71"/>
                  <a:gd name="T18" fmla="*/ 3 h 3"/>
                </a:gdLst>
                <a:ahLst/>
                <a:cxnLst>
                  <a:cxn ang="T10">
                    <a:pos x="T0" y="T1"/>
                  </a:cxn>
                  <a:cxn ang="T11">
                    <a:pos x="T2" y="T3"/>
                  </a:cxn>
                  <a:cxn ang="T12">
                    <a:pos x="T4" y="T5"/>
                  </a:cxn>
                  <a:cxn ang="T13">
                    <a:pos x="T6" y="T7"/>
                  </a:cxn>
                  <a:cxn ang="T14">
                    <a:pos x="T8" y="T9"/>
                  </a:cxn>
                </a:cxnLst>
                <a:rect l="T15" t="T16" r="T17" b="T18"/>
                <a:pathLst>
                  <a:path w="71" h="3">
                    <a:moveTo>
                      <a:pt x="70" y="3"/>
                    </a:moveTo>
                    <a:lnTo>
                      <a:pt x="3" y="3"/>
                    </a:lnTo>
                    <a:lnTo>
                      <a:pt x="0" y="0"/>
                    </a:lnTo>
                    <a:lnTo>
                      <a:pt x="71" y="0"/>
                    </a:lnTo>
                    <a:lnTo>
                      <a:pt x="70" y="3"/>
                    </a:lnTo>
                    <a:close/>
                  </a:path>
                </a:pathLst>
              </a:custGeom>
              <a:solidFill>
                <a:srgbClr val="322E2C"/>
              </a:solidFill>
              <a:ln w="9525">
                <a:noFill/>
                <a:round/>
                <a:headEnd/>
                <a:tailEnd/>
              </a:ln>
            </p:spPr>
            <p:txBody>
              <a:bodyPr/>
              <a:lstStyle/>
              <a:p>
                <a:endParaRPr lang="hu-HU"/>
              </a:p>
            </p:txBody>
          </p:sp>
          <p:sp>
            <p:nvSpPr>
              <p:cNvPr id="74222" name="Freeform 45"/>
              <p:cNvSpPr>
                <a:spLocks/>
              </p:cNvSpPr>
              <p:nvPr/>
            </p:nvSpPr>
            <p:spPr bwMode="auto">
              <a:xfrm>
                <a:off x="1888" y="2851"/>
                <a:ext cx="73" cy="3"/>
              </a:xfrm>
              <a:custGeom>
                <a:avLst/>
                <a:gdLst>
                  <a:gd name="T0" fmla="*/ 72 w 73"/>
                  <a:gd name="T1" fmla="*/ 3 h 3"/>
                  <a:gd name="T2" fmla="*/ 3 w 73"/>
                  <a:gd name="T3" fmla="*/ 3 h 3"/>
                  <a:gd name="T4" fmla="*/ 0 w 73"/>
                  <a:gd name="T5" fmla="*/ 0 h 3"/>
                  <a:gd name="T6" fmla="*/ 73 w 73"/>
                  <a:gd name="T7" fmla="*/ 0 h 3"/>
                  <a:gd name="T8" fmla="*/ 72 w 73"/>
                  <a:gd name="T9" fmla="*/ 3 h 3"/>
                  <a:gd name="T10" fmla="*/ 0 60000 65536"/>
                  <a:gd name="T11" fmla="*/ 0 60000 65536"/>
                  <a:gd name="T12" fmla="*/ 0 60000 65536"/>
                  <a:gd name="T13" fmla="*/ 0 60000 65536"/>
                  <a:gd name="T14" fmla="*/ 0 60000 65536"/>
                  <a:gd name="T15" fmla="*/ 0 w 73"/>
                  <a:gd name="T16" fmla="*/ 0 h 3"/>
                  <a:gd name="T17" fmla="*/ 73 w 73"/>
                  <a:gd name="T18" fmla="*/ 3 h 3"/>
                </a:gdLst>
                <a:ahLst/>
                <a:cxnLst>
                  <a:cxn ang="T10">
                    <a:pos x="T0" y="T1"/>
                  </a:cxn>
                  <a:cxn ang="T11">
                    <a:pos x="T2" y="T3"/>
                  </a:cxn>
                  <a:cxn ang="T12">
                    <a:pos x="T4" y="T5"/>
                  </a:cxn>
                  <a:cxn ang="T13">
                    <a:pos x="T6" y="T7"/>
                  </a:cxn>
                  <a:cxn ang="T14">
                    <a:pos x="T8" y="T9"/>
                  </a:cxn>
                </a:cxnLst>
                <a:rect l="T15" t="T16" r="T17" b="T18"/>
                <a:pathLst>
                  <a:path w="73" h="3">
                    <a:moveTo>
                      <a:pt x="72" y="3"/>
                    </a:moveTo>
                    <a:lnTo>
                      <a:pt x="3" y="3"/>
                    </a:lnTo>
                    <a:lnTo>
                      <a:pt x="0" y="0"/>
                    </a:lnTo>
                    <a:lnTo>
                      <a:pt x="73" y="0"/>
                    </a:lnTo>
                    <a:lnTo>
                      <a:pt x="72" y="3"/>
                    </a:lnTo>
                    <a:close/>
                  </a:path>
                </a:pathLst>
              </a:custGeom>
              <a:solidFill>
                <a:srgbClr val="373331"/>
              </a:solidFill>
              <a:ln w="9525">
                <a:noFill/>
                <a:round/>
                <a:headEnd/>
                <a:tailEnd/>
              </a:ln>
            </p:spPr>
            <p:txBody>
              <a:bodyPr/>
              <a:lstStyle/>
              <a:p>
                <a:endParaRPr lang="hu-HU"/>
              </a:p>
            </p:txBody>
          </p:sp>
          <p:sp>
            <p:nvSpPr>
              <p:cNvPr id="74223" name="Freeform 46"/>
              <p:cNvSpPr>
                <a:spLocks/>
              </p:cNvSpPr>
              <p:nvPr/>
            </p:nvSpPr>
            <p:spPr bwMode="auto">
              <a:xfrm>
                <a:off x="1887" y="2850"/>
                <a:ext cx="76" cy="2"/>
              </a:xfrm>
              <a:custGeom>
                <a:avLst/>
                <a:gdLst>
                  <a:gd name="T0" fmla="*/ 73 w 76"/>
                  <a:gd name="T1" fmla="*/ 2 h 2"/>
                  <a:gd name="T2" fmla="*/ 2 w 76"/>
                  <a:gd name="T3" fmla="*/ 2 h 2"/>
                  <a:gd name="T4" fmla="*/ 0 w 76"/>
                  <a:gd name="T5" fmla="*/ 0 h 2"/>
                  <a:gd name="T6" fmla="*/ 76 w 76"/>
                  <a:gd name="T7" fmla="*/ 0 h 2"/>
                  <a:gd name="T8" fmla="*/ 73 w 76"/>
                  <a:gd name="T9" fmla="*/ 2 h 2"/>
                  <a:gd name="T10" fmla="*/ 0 60000 65536"/>
                  <a:gd name="T11" fmla="*/ 0 60000 65536"/>
                  <a:gd name="T12" fmla="*/ 0 60000 65536"/>
                  <a:gd name="T13" fmla="*/ 0 60000 65536"/>
                  <a:gd name="T14" fmla="*/ 0 60000 65536"/>
                  <a:gd name="T15" fmla="*/ 0 w 76"/>
                  <a:gd name="T16" fmla="*/ 0 h 2"/>
                  <a:gd name="T17" fmla="*/ 76 w 76"/>
                  <a:gd name="T18" fmla="*/ 2 h 2"/>
                </a:gdLst>
                <a:ahLst/>
                <a:cxnLst>
                  <a:cxn ang="T10">
                    <a:pos x="T0" y="T1"/>
                  </a:cxn>
                  <a:cxn ang="T11">
                    <a:pos x="T2" y="T3"/>
                  </a:cxn>
                  <a:cxn ang="T12">
                    <a:pos x="T4" y="T5"/>
                  </a:cxn>
                  <a:cxn ang="T13">
                    <a:pos x="T6" y="T7"/>
                  </a:cxn>
                  <a:cxn ang="T14">
                    <a:pos x="T8" y="T9"/>
                  </a:cxn>
                </a:cxnLst>
                <a:rect l="T15" t="T16" r="T17" b="T18"/>
                <a:pathLst>
                  <a:path w="76" h="2">
                    <a:moveTo>
                      <a:pt x="73" y="2"/>
                    </a:moveTo>
                    <a:lnTo>
                      <a:pt x="2" y="2"/>
                    </a:lnTo>
                    <a:lnTo>
                      <a:pt x="0" y="0"/>
                    </a:lnTo>
                    <a:lnTo>
                      <a:pt x="76" y="0"/>
                    </a:lnTo>
                    <a:lnTo>
                      <a:pt x="73" y="2"/>
                    </a:lnTo>
                    <a:close/>
                  </a:path>
                </a:pathLst>
              </a:custGeom>
              <a:solidFill>
                <a:srgbClr val="393633"/>
              </a:solidFill>
              <a:ln w="9525">
                <a:noFill/>
                <a:round/>
                <a:headEnd/>
                <a:tailEnd/>
              </a:ln>
            </p:spPr>
            <p:txBody>
              <a:bodyPr/>
              <a:lstStyle/>
              <a:p>
                <a:endParaRPr lang="hu-HU"/>
              </a:p>
            </p:txBody>
          </p:sp>
          <p:sp>
            <p:nvSpPr>
              <p:cNvPr id="74224" name="Freeform 47"/>
              <p:cNvSpPr>
                <a:spLocks/>
              </p:cNvSpPr>
              <p:nvPr/>
            </p:nvSpPr>
            <p:spPr bwMode="auto">
              <a:xfrm>
                <a:off x="1885" y="2848"/>
                <a:ext cx="79" cy="3"/>
              </a:xfrm>
              <a:custGeom>
                <a:avLst/>
                <a:gdLst>
                  <a:gd name="T0" fmla="*/ 76 w 79"/>
                  <a:gd name="T1" fmla="*/ 3 h 3"/>
                  <a:gd name="T2" fmla="*/ 3 w 79"/>
                  <a:gd name="T3" fmla="*/ 3 h 3"/>
                  <a:gd name="T4" fmla="*/ 0 w 79"/>
                  <a:gd name="T5" fmla="*/ 0 h 3"/>
                  <a:gd name="T6" fmla="*/ 79 w 79"/>
                  <a:gd name="T7" fmla="*/ 0 h 3"/>
                  <a:gd name="T8" fmla="*/ 76 w 79"/>
                  <a:gd name="T9" fmla="*/ 3 h 3"/>
                  <a:gd name="T10" fmla="*/ 0 60000 65536"/>
                  <a:gd name="T11" fmla="*/ 0 60000 65536"/>
                  <a:gd name="T12" fmla="*/ 0 60000 65536"/>
                  <a:gd name="T13" fmla="*/ 0 60000 65536"/>
                  <a:gd name="T14" fmla="*/ 0 60000 65536"/>
                  <a:gd name="T15" fmla="*/ 0 w 79"/>
                  <a:gd name="T16" fmla="*/ 0 h 3"/>
                  <a:gd name="T17" fmla="*/ 79 w 79"/>
                  <a:gd name="T18" fmla="*/ 3 h 3"/>
                </a:gdLst>
                <a:ahLst/>
                <a:cxnLst>
                  <a:cxn ang="T10">
                    <a:pos x="T0" y="T1"/>
                  </a:cxn>
                  <a:cxn ang="T11">
                    <a:pos x="T2" y="T3"/>
                  </a:cxn>
                  <a:cxn ang="T12">
                    <a:pos x="T4" y="T5"/>
                  </a:cxn>
                  <a:cxn ang="T13">
                    <a:pos x="T6" y="T7"/>
                  </a:cxn>
                  <a:cxn ang="T14">
                    <a:pos x="T8" y="T9"/>
                  </a:cxn>
                </a:cxnLst>
                <a:rect l="T15" t="T16" r="T17" b="T18"/>
                <a:pathLst>
                  <a:path w="79" h="3">
                    <a:moveTo>
                      <a:pt x="76" y="3"/>
                    </a:moveTo>
                    <a:lnTo>
                      <a:pt x="3" y="3"/>
                    </a:lnTo>
                    <a:lnTo>
                      <a:pt x="0" y="0"/>
                    </a:lnTo>
                    <a:lnTo>
                      <a:pt x="79" y="0"/>
                    </a:lnTo>
                    <a:lnTo>
                      <a:pt x="76" y="3"/>
                    </a:lnTo>
                    <a:close/>
                  </a:path>
                </a:pathLst>
              </a:custGeom>
              <a:solidFill>
                <a:srgbClr val="3C3836"/>
              </a:solidFill>
              <a:ln w="9525">
                <a:noFill/>
                <a:round/>
                <a:headEnd/>
                <a:tailEnd/>
              </a:ln>
            </p:spPr>
            <p:txBody>
              <a:bodyPr/>
              <a:lstStyle/>
              <a:p>
                <a:endParaRPr lang="hu-HU"/>
              </a:p>
            </p:txBody>
          </p:sp>
          <p:sp>
            <p:nvSpPr>
              <p:cNvPr id="74225" name="Freeform 48"/>
              <p:cNvSpPr>
                <a:spLocks/>
              </p:cNvSpPr>
              <p:nvPr/>
            </p:nvSpPr>
            <p:spPr bwMode="auto">
              <a:xfrm>
                <a:off x="1884" y="2847"/>
                <a:ext cx="80" cy="3"/>
              </a:xfrm>
              <a:custGeom>
                <a:avLst/>
                <a:gdLst>
                  <a:gd name="T0" fmla="*/ 79 w 80"/>
                  <a:gd name="T1" fmla="*/ 3 h 3"/>
                  <a:gd name="T2" fmla="*/ 3 w 80"/>
                  <a:gd name="T3" fmla="*/ 3 h 3"/>
                  <a:gd name="T4" fmla="*/ 0 w 80"/>
                  <a:gd name="T5" fmla="*/ 0 h 3"/>
                  <a:gd name="T6" fmla="*/ 80 w 80"/>
                  <a:gd name="T7" fmla="*/ 0 h 3"/>
                  <a:gd name="T8" fmla="*/ 79 w 80"/>
                  <a:gd name="T9" fmla="*/ 3 h 3"/>
                  <a:gd name="T10" fmla="*/ 0 60000 65536"/>
                  <a:gd name="T11" fmla="*/ 0 60000 65536"/>
                  <a:gd name="T12" fmla="*/ 0 60000 65536"/>
                  <a:gd name="T13" fmla="*/ 0 60000 65536"/>
                  <a:gd name="T14" fmla="*/ 0 60000 65536"/>
                  <a:gd name="T15" fmla="*/ 0 w 80"/>
                  <a:gd name="T16" fmla="*/ 0 h 3"/>
                  <a:gd name="T17" fmla="*/ 80 w 80"/>
                  <a:gd name="T18" fmla="*/ 3 h 3"/>
                </a:gdLst>
                <a:ahLst/>
                <a:cxnLst>
                  <a:cxn ang="T10">
                    <a:pos x="T0" y="T1"/>
                  </a:cxn>
                  <a:cxn ang="T11">
                    <a:pos x="T2" y="T3"/>
                  </a:cxn>
                  <a:cxn ang="T12">
                    <a:pos x="T4" y="T5"/>
                  </a:cxn>
                  <a:cxn ang="T13">
                    <a:pos x="T6" y="T7"/>
                  </a:cxn>
                  <a:cxn ang="T14">
                    <a:pos x="T8" y="T9"/>
                  </a:cxn>
                </a:cxnLst>
                <a:rect l="T15" t="T16" r="T17" b="T18"/>
                <a:pathLst>
                  <a:path w="80" h="3">
                    <a:moveTo>
                      <a:pt x="79" y="3"/>
                    </a:moveTo>
                    <a:lnTo>
                      <a:pt x="3" y="3"/>
                    </a:lnTo>
                    <a:lnTo>
                      <a:pt x="0" y="0"/>
                    </a:lnTo>
                    <a:lnTo>
                      <a:pt x="80" y="0"/>
                    </a:lnTo>
                    <a:lnTo>
                      <a:pt x="79" y="3"/>
                    </a:lnTo>
                    <a:close/>
                  </a:path>
                </a:pathLst>
              </a:custGeom>
              <a:solidFill>
                <a:srgbClr val="3D3A37"/>
              </a:solidFill>
              <a:ln w="9525">
                <a:noFill/>
                <a:round/>
                <a:headEnd/>
                <a:tailEnd/>
              </a:ln>
            </p:spPr>
            <p:txBody>
              <a:bodyPr/>
              <a:lstStyle/>
              <a:p>
                <a:endParaRPr lang="hu-HU"/>
              </a:p>
            </p:txBody>
          </p:sp>
          <p:sp>
            <p:nvSpPr>
              <p:cNvPr id="74226" name="Freeform 49"/>
              <p:cNvSpPr>
                <a:spLocks/>
              </p:cNvSpPr>
              <p:nvPr/>
            </p:nvSpPr>
            <p:spPr bwMode="auto">
              <a:xfrm>
                <a:off x="1884" y="2845"/>
                <a:ext cx="82" cy="3"/>
              </a:xfrm>
              <a:custGeom>
                <a:avLst/>
                <a:gdLst>
                  <a:gd name="T0" fmla="*/ 80 w 82"/>
                  <a:gd name="T1" fmla="*/ 3 h 3"/>
                  <a:gd name="T2" fmla="*/ 1 w 82"/>
                  <a:gd name="T3" fmla="*/ 3 h 3"/>
                  <a:gd name="T4" fmla="*/ 0 w 82"/>
                  <a:gd name="T5" fmla="*/ 0 h 3"/>
                  <a:gd name="T6" fmla="*/ 82 w 82"/>
                  <a:gd name="T7" fmla="*/ 0 h 3"/>
                  <a:gd name="T8" fmla="*/ 80 w 82"/>
                  <a:gd name="T9" fmla="*/ 3 h 3"/>
                  <a:gd name="T10" fmla="*/ 0 60000 65536"/>
                  <a:gd name="T11" fmla="*/ 0 60000 65536"/>
                  <a:gd name="T12" fmla="*/ 0 60000 65536"/>
                  <a:gd name="T13" fmla="*/ 0 60000 65536"/>
                  <a:gd name="T14" fmla="*/ 0 60000 65536"/>
                  <a:gd name="T15" fmla="*/ 0 w 82"/>
                  <a:gd name="T16" fmla="*/ 0 h 3"/>
                  <a:gd name="T17" fmla="*/ 82 w 82"/>
                  <a:gd name="T18" fmla="*/ 3 h 3"/>
                </a:gdLst>
                <a:ahLst/>
                <a:cxnLst>
                  <a:cxn ang="T10">
                    <a:pos x="T0" y="T1"/>
                  </a:cxn>
                  <a:cxn ang="T11">
                    <a:pos x="T2" y="T3"/>
                  </a:cxn>
                  <a:cxn ang="T12">
                    <a:pos x="T4" y="T5"/>
                  </a:cxn>
                  <a:cxn ang="T13">
                    <a:pos x="T6" y="T7"/>
                  </a:cxn>
                  <a:cxn ang="T14">
                    <a:pos x="T8" y="T9"/>
                  </a:cxn>
                </a:cxnLst>
                <a:rect l="T15" t="T16" r="T17" b="T18"/>
                <a:pathLst>
                  <a:path w="82" h="3">
                    <a:moveTo>
                      <a:pt x="80" y="3"/>
                    </a:moveTo>
                    <a:lnTo>
                      <a:pt x="1" y="3"/>
                    </a:lnTo>
                    <a:lnTo>
                      <a:pt x="0" y="0"/>
                    </a:lnTo>
                    <a:lnTo>
                      <a:pt x="82" y="0"/>
                    </a:lnTo>
                    <a:lnTo>
                      <a:pt x="80" y="3"/>
                    </a:lnTo>
                    <a:close/>
                  </a:path>
                </a:pathLst>
              </a:custGeom>
              <a:solidFill>
                <a:srgbClr val="3F3C3A"/>
              </a:solidFill>
              <a:ln w="9525">
                <a:noFill/>
                <a:round/>
                <a:headEnd/>
                <a:tailEnd/>
              </a:ln>
            </p:spPr>
            <p:txBody>
              <a:bodyPr/>
              <a:lstStyle/>
              <a:p>
                <a:endParaRPr lang="hu-HU"/>
              </a:p>
            </p:txBody>
          </p:sp>
          <p:sp>
            <p:nvSpPr>
              <p:cNvPr id="74227" name="Freeform 50"/>
              <p:cNvSpPr>
                <a:spLocks/>
              </p:cNvSpPr>
              <p:nvPr/>
            </p:nvSpPr>
            <p:spPr bwMode="auto">
              <a:xfrm>
                <a:off x="1882" y="2844"/>
                <a:ext cx="85" cy="3"/>
              </a:xfrm>
              <a:custGeom>
                <a:avLst/>
                <a:gdLst>
                  <a:gd name="T0" fmla="*/ 82 w 85"/>
                  <a:gd name="T1" fmla="*/ 3 h 3"/>
                  <a:gd name="T2" fmla="*/ 2 w 85"/>
                  <a:gd name="T3" fmla="*/ 3 h 3"/>
                  <a:gd name="T4" fmla="*/ 0 w 85"/>
                  <a:gd name="T5" fmla="*/ 0 h 3"/>
                  <a:gd name="T6" fmla="*/ 85 w 85"/>
                  <a:gd name="T7" fmla="*/ 0 h 3"/>
                  <a:gd name="T8" fmla="*/ 82 w 85"/>
                  <a:gd name="T9" fmla="*/ 3 h 3"/>
                  <a:gd name="T10" fmla="*/ 0 60000 65536"/>
                  <a:gd name="T11" fmla="*/ 0 60000 65536"/>
                  <a:gd name="T12" fmla="*/ 0 60000 65536"/>
                  <a:gd name="T13" fmla="*/ 0 60000 65536"/>
                  <a:gd name="T14" fmla="*/ 0 60000 65536"/>
                  <a:gd name="T15" fmla="*/ 0 w 85"/>
                  <a:gd name="T16" fmla="*/ 0 h 3"/>
                  <a:gd name="T17" fmla="*/ 85 w 85"/>
                  <a:gd name="T18" fmla="*/ 3 h 3"/>
                </a:gdLst>
                <a:ahLst/>
                <a:cxnLst>
                  <a:cxn ang="T10">
                    <a:pos x="T0" y="T1"/>
                  </a:cxn>
                  <a:cxn ang="T11">
                    <a:pos x="T2" y="T3"/>
                  </a:cxn>
                  <a:cxn ang="T12">
                    <a:pos x="T4" y="T5"/>
                  </a:cxn>
                  <a:cxn ang="T13">
                    <a:pos x="T6" y="T7"/>
                  </a:cxn>
                  <a:cxn ang="T14">
                    <a:pos x="T8" y="T9"/>
                  </a:cxn>
                </a:cxnLst>
                <a:rect l="T15" t="T16" r="T17" b="T18"/>
                <a:pathLst>
                  <a:path w="85" h="3">
                    <a:moveTo>
                      <a:pt x="82" y="3"/>
                    </a:moveTo>
                    <a:lnTo>
                      <a:pt x="2" y="3"/>
                    </a:lnTo>
                    <a:lnTo>
                      <a:pt x="0" y="0"/>
                    </a:lnTo>
                    <a:lnTo>
                      <a:pt x="85" y="0"/>
                    </a:lnTo>
                    <a:lnTo>
                      <a:pt x="82" y="3"/>
                    </a:lnTo>
                    <a:close/>
                  </a:path>
                </a:pathLst>
              </a:custGeom>
              <a:solidFill>
                <a:srgbClr val="403D3B"/>
              </a:solidFill>
              <a:ln w="9525">
                <a:noFill/>
                <a:round/>
                <a:headEnd/>
                <a:tailEnd/>
              </a:ln>
            </p:spPr>
            <p:txBody>
              <a:bodyPr/>
              <a:lstStyle/>
              <a:p>
                <a:endParaRPr lang="hu-HU"/>
              </a:p>
            </p:txBody>
          </p:sp>
          <p:sp>
            <p:nvSpPr>
              <p:cNvPr id="74228" name="Freeform 51"/>
              <p:cNvSpPr>
                <a:spLocks/>
              </p:cNvSpPr>
              <p:nvPr/>
            </p:nvSpPr>
            <p:spPr bwMode="auto">
              <a:xfrm>
                <a:off x="1881" y="2843"/>
                <a:ext cx="87" cy="2"/>
              </a:xfrm>
              <a:custGeom>
                <a:avLst/>
                <a:gdLst>
                  <a:gd name="T0" fmla="*/ 85 w 87"/>
                  <a:gd name="T1" fmla="*/ 2 h 2"/>
                  <a:gd name="T2" fmla="*/ 3 w 87"/>
                  <a:gd name="T3" fmla="*/ 2 h 2"/>
                  <a:gd name="T4" fmla="*/ 0 w 87"/>
                  <a:gd name="T5" fmla="*/ 0 h 2"/>
                  <a:gd name="T6" fmla="*/ 87 w 87"/>
                  <a:gd name="T7" fmla="*/ 0 h 2"/>
                  <a:gd name="T8" fmla="*/ 85 w 87"/>
                  <a:gd name="T9" fmla="*/ 2 h 2"/>
                  <a:gd name="T10" fmla="*/ 0 60000 65536"/>
                  <a:gd name="T11" fmla="*/ 0 60000 65536"/>
                  <a:gd name="T12" fmla="*/ 0 60000 65536"/>
                  <a:gd name="T13" fmla="*/ 0 60000 65536"/>
                  <a:gd name="T14" fmla="*/ 0 60000 65536"/>
                  <a:gd name="T15" fmla="*/ 0 w 87"/>
                  <a:gd name="T16" fmla="*/ 0 h 2"/>
                  <a:gd name="T17" fmla="*/ 87 w 87"/>
                  <a:gd name="T18" fmla="*/ 2 h 2"/>
                </a:gdLst>
                <a:ahLst/>
                <a:cxnLst>
                  <a:cxn ang="T10">
                    <a:pos x="T0" y="T1"/>
                  </a:cxn>
                  <a:cxn ang="T11">
                    <a:pos x="T2" y="T3"/>
                  </a:cxn>
                  <a:cxn ang="T12">
                    <a:pos x="T4" y="T5"/>
                  </a:cxn>
                  <a:cxn ang="T13">
                    <a:pos x="T6" y="T7"/>
                  </a:cxn>
                  <a:cxn ang="T14">
                    <a:pos x="T8" y="T9"/>
                  </a:cxn>
                </a:cxnLst>
                <a:rect l="T15" t="T16" r="T17" b="T18"/>
                <a:pathLst>
                  <a:path w="87" h="2">
                    <a:moveTo>
                      <a:pt x="85" y="2"/>
                    </a:moveTo>
                    <a:lnTo>
                      <a:pt x="3" y="2"/>
                    </a:lnTo>
                    <a:lnTo>
                      <a:pt x="0" y="0"/>
                    </a:lnTo>
                    <a:lnTo>
                      <a:pt x="87" y="0"/>
                    </a:lnTo>
                    <a:lnTo>
                      <a:pt x="85" y="2"/>
                    </a:lnTo>
                    <a:close/>
                  </a:path>
                </a:pathLst>
              </a:custGeom>
              <a:solidFill>
                <a:srgbClr val="43403E"/>
              </a:solidFill>
              <a:ln w="9525">
                <a:noFill/>
                <a:round/>
                <a:headEnd/>
                <a:tailEnd/>
              </a:ln>
            </p:spPr>
            <p:txBody>
              <a:bodyPr/>
              <a:lstStyle/>
              <a:p>
                <a:endParaRPr lang="hu-HU"/>
              </a:p>
            </p:txBody>
          </p:sp>
          <p:sp>
            <p:nvSpPr>
              <p:cNvPr id="74229" name="Freeform 52"/>
              <p:cNvSpPr>
                <a:spLocks/>
              </p:cNvSpPr>
              <p:nvPr/>
            </p:nvSpPr>
            <p:spPr bwMode="auto">
              <a:xfrm>
                <a:off x="1880" y="2841"/>
                <a:ext cx="90" cy="3"/>
              </a:xfrm>
              <a:custGeom>
                <a:avLst/>
                <a:gdLst>
                  <a:gd name="T0" fmla="*/ 87 w 90"/>
                  <a:gd name="T1" fmla="*/ 3 h 3"/>
                  <a:gd name="T2" fmla="*/ 2 w 90"/>
                  <a:gd name="T3" fmla="*/ 3 h 3"/>
                  <a:gd name="T4" fmla="*/ 0 w 90"/>
                  <a:gd name="T5" fmla="*/ 0 h 3"/>
                  <a:gd name="T6" fmla="*/ 90 w 90"/>
                  <a:gd name="T7" fmla="*/ 0 h 3"/>
                  <a:gd name="T8" fmla="*/ 87 w 90"/>
                  <a:gd name="T9" fmla="*/ 3 h 3"/>
                  <a:gd name="T10" fmla="*/ 0 60000 65536"/>
                  <a:gd name="T11" fmla="*/ 0 60000 65536"/>
                  <a:gd name="T12" fmla="*/ 0 60000 65536"/>
                  <a:gd name="T13" fmla="*/ 0 60000 65536"/>
                  <a:gd name="T14" fmla="*/ 0 60000 65536"/>
                  <a:gd name="T15" fmla="*/ 0 w 90"/>
                  <a:gd name="T16" fmla="*/ 0 h 3"/>
                  <a:gd name="T17" fmla="*/ 90 w 90"/>
                  <a:gd name="T18" fmla="*/ 3 h 3"/>
                </a:gdLst>
                <a:ahLst/>
                <a:cxnLst>
                  <a:cxn ang="T10">
                    <a:pos x="T0" y="T1"/>
                  </a:cxn>
                  <a:cxn ang="T11">
                    <a:pos x="T2" y="T3"/>
                  </a:cxn>
                  <a:cxn ang="T12">
                    <a:pos x="T4" y="T5"/>
                  </a:cxn>
                  <a:cxn ang="T13">
                    <a:pos x="T6" y="T7"/>
                  </a:cxn>
                  <a:cxn ang="T14">
                    <a:pos x="T8" y="T9"/>
                  </a:cxn>
                </a:cxnLst>
                <a:rect l="T15" t="T16" r="T17" b="T18"/>
                <a:pathLst>
                  <a:path w="90" h="3">
                    <a:moveTo>
                      <a:pt x="87" y="3"/>
                    </a:moveTo>
                    <a:lnTo>
                      <a:pt x="2" y="3"/>
                    </a:lnTo>
                    <a:lnTo>
                      <a:pt x="0" y="0"/>
                    </a:lnTo>
                    <a:lnTo>
                      <a:pt x="90" y="0"/>
                    </a:lnTo>
                    <a:lnTo>
                      <a:pt x="87" y="3"/>
                    </a:lnTo>
                    <a:close/>
                  </a:path>
                </a:pathLst>
              </a:custGeom>
              <a:solidFill>
                <a:srgbClr val="474443"/>
              </a:solidFill>
              <a:ln w="9525">
                <a:noFill/>
                <a:round/>
                <a:headEnd/>
                <a:tailEnd/>
              </a:ln>
            </p:spPr>
            <p:txBody>
              <a:bodyPr/>
              <a:lstStyle/>
              <a:p>
                <a:endParaRPr lang="hu-HU"/>
              </a:p>
            </p:txBody>
          </p:sp>
          <p:sp>
            <p:nvSpPr>
              <p:cNvPr id="74230" name="Freeform 53"/>
              <p:cNvSpPr>
                <a:spLocks/>
              </p:cNvSpPr>
              <p:nvPr/>
            </p:nvSpPr>
            <p:spPr bwMode="auto">
              <a:xfrm>
                <a:off x="1878" y="2840"/>
                <a:ext cx="92" cy="3"/>
              </a:xfrm>
              <a:custGeom>
                <a:avLst/>
                <a:gdLst>
                  <a:gd name="T0" fmla="*/ 90 w 92"/>
                  <a:gd name="T1" fmla="*/ 3 h 3"/>
                  <a:gd name="T2" fmla="*/ 3 w 92"/>
                  <a:gd name="T3" fmla="*/ 3 h 3"/>
                  <a:gd name="T4" fmla="*/ 0 w 92"/>
                  <a:gd name="T5" fmla="*/ 0 h 3"/>
                  <a:gd name="T6" fmla="*/ 92 w 92"/>
                  <a:gd name="T7" fmla="*/ 0 h 3"/>
                  <a:gd name="T8" fmla="*/ 90 w 92"/>
                  <a:gd name="T9" fmla="*/ 3 h 3"/>
                  <a:gd name="T10" fmla="*/ 0 60000 65536"/>
                  <a:gd name="T11" fmla="*/ 0 60000 65536"/>
                  <a:gd name="T12" fmla="*/ 0 60000 65536"/>
                  <a:gd name="T13" fmla="*/ 0 60000 65536"/>
                  <a:gd name="T14" fmla="*/ 0 60000 65536"/>
                  <a:gd name="T15" fmla="*/ 0 w 92"/>
                  <a:gd name="T16" fmla="*/ 0 h 3"/>
                  <a:gd name="T17" fmla="*/ 92 w 92"/>
                  <a:gd name="T18" fmla="*/ 3 h 3"/>
                </a:gdLst>
                <a:ahLst/>
                <a:cxnLst>
                  <a:cxn ang="T10">
                    <a:pos x="T0" y="T1"/>
                  </a:cxn>
                  <a:cxn ang="T11">
                    <a:pos x="T2" y="T3"/>
                  </a:cxn>
                  <a:cxn ang="T12">
                    <a:pos x="T4" y="T5"/>
                  </a:cxn>
                  <a:cxn ang="T13">
                    <a:pos x="T6" y="T7"/>
                  </a:cxn>
                  <a:cxn ang="T14">
                    <a:pos x="T8" y="T9"/>
                  </a:cxn>
                </a:cxnLst>
                <a:rect l="T15" t="T16" r="T17" b="T18"/>
                <a:pathLst>
                  <a:path w="92" h="3">
                    <a:moveTo>
                      <a:pt x="90" y="3"/>
                    </a:moveTo>
                    <a:lnTo>
                      <a:pt x="3" y="3"/>
                    </a:lnTo>
                    <a:lnTo>
                      <a:pt x="0" y="0"/>
                    </a:lnTo>
                    <a:lnTo>
                      <a:pt x="92" y="0"/>
                    </a:lnTo>
                    <a:lnTo>
                      <a:pt x="90" y="3"/>
                    </a:lnTo>
                    <a:close/>
                  </a:path>
                </a:pathLst>
              </a:custGeom>
              <a:solidFill>
                <a:srgbClr val="494644"/>
              </a:solidFill>
              <a:ln w="9525">
                <a:noFill/>
                <a:round/>
                <a:headEnd/>
                <a:tailEnd/>
              </a:ln>
            </p:spPr>
            <p:txBody>
              <a:bodyPr/>
              <a:lstStyle/>
              <a:p>
                <a:endParaRPr lang="hu-HU"/>
              </a:p>
            </p:txBody>
          </p:sp>
          <p:sp>
            <p:nvSpPr>
              <p:cNvPr id="74231" name="Freeform 54"/>
              <p:cNvSpPr>
                <a:spLocks/>
              </p:cNvSpPr>
              <p:nvPr/>
            </p:nvSpPr>
            <p:spPr bwMode="auto">
              <a:xfrm>
                <a:off x="1877" y="2838"/>
                <a:ext cx="94" cy="3"/>
              </a:xfrm>
              <a:custGeom>
                <a:avLst/>
                <a:gdLst>
                  <a:gd name="T0" fmla="*/ 93 w 94"/>
                  <a:gd name="T1" fmla="*/ 3 h 3"/>
                  <a:gd name="T2" fmla="*/ 3 w 94"/>
                  <a:gd name="T3" fmla="*/ 3 h 3"/>
                  <a:gd name="T4" fmla="*/ 0 w 94"/>
                  <a:gd name="T5" fmla="*/ 0 h 3"/>
                  <a:gd name="T6" fmla="*/ 94 w 94"/>
                  <a:gd name="T7" fmla="*/ 0 h 3"/>
                  <a:gd name="T8" fmla="*/ 93 w 94"/>
                  <a:gd name="T9" fmla="*/ 3 h 3"/>
                  <a:gd name="T10" fmla="*/ 0 60000 65536"/>
                  <a:gd name="T11" fmla="*/ 0 60000 65536"/>
                  <a:gd name="T12" fmla="*/ 0 60000 65536"/>
                  <a:gd name="T13" fmla="*/ 0 60000 65536"/>
                  <a:gd name="T14" fmla="*/ 0 60000 65536"/>
                  <a:gd name="T15" fmla="*/ 0 w 94"/>
                  <a:gd name="T16" fmla="*/ 0 h 3"/>
                  <a:gd name="T17" fmla="*/ 94 w 94"/>
                  <a:gd name="T18" fmla="*/ 3 h 3"/>
                </a:gdLst>
                <a:ahLst/>
                <a:cxnLst>
                  <a:cxn ang="T10">
                    <a:pos x="T0" y="T1"/>
                  </a:cxn>
                  <a:cxn ang="T11">
                    <a:pos x="T2" y="T3"/>
                  </a:cxn>
                  <a:cxn ang="T12">
                    <a:pos x="T4" y="T5"/>
                  </a:cxn>
                  <a:cxn ang="T13">
                    <a:pos x="T6" y="T7"/>
                  </a:cxn>
                  <a:cxn ang="T14">
                    <a:pos x="T8" y="T9"/>
                  </a:cxn>
                </a:cxnLst>
                <a:rect l="T15" t="T16" r="T17" b="T18"/>
                <a:pathLst>
                  <a:path w="94" h="3">
                    <a:moveTo>
                      <a:pt x="93" y="3"/>
                    </a:moveTo>
                    <a:lnTo>
                      <a:pt x="3" y="3"/>
                    </a:lnTo>
                    <a:lnTo>
                      <a:pt x="0" y="0"/>
                    </a:lnTo>
                    <a:lnTo>
                      <a:pt x="94" y="0"/>
                    </a:lnTo>
                    <a:lnTo>
                      <a:pt x="93" y="3"/>
                    </a:lnTo>
                    <a:close/>
                  </a:path>
                </a:pathLst>
              </a:custGeom>
              <a:solidFill>
                <a:srgbClr val="4C4947"/>
              </a:solidFill>
              <a:ln w="9525">
                <a:noFill/>
                <a:round/>
                <a:headEnd/>
                <a:tailEnd/>
              </a:ln>
            </p:spPr>
            <p:txBody>
              <a:bodyPr/>
              <a:lstStyle/>
              <a:p>
                <a:endParaRPr lang="hu-HU"/>
              </a:p>
            </p:txBody>
          </p:sp>
          <p:sp>
            <p:nvSpPr>
              <p:cNvPr id="74232" name="Freeform 55"/>
              <p:cNvSpPr>
                <a:spLocks/>
              </p:cNvSpPr>
              <p:nvPr/>
            </p:nvSpPr>
            <p:spPr bwMode="auto">
              <a:xfrm>
                <a:off x="1875" y="2837"/>
                <a:ext cx="98" cy="3"/>
              </a:xfrm>
              <a:custGeom>
                <a:avLst/>
                <a:gdLst>
                  <a:gd name="T0" fmla="*/ 95 w 98"/>
                  <a:gd name="T1" fmla="*/ 3 h 3"/>
                  <a:gd name="T2" fmla="*/ 3 w 98"/>
                  <a:gd name="T3" fmla="*/ 3 h 3"/>
                  <a:gd name="T4" fmla="*/ 0 w 98"/>
                  <a:gd name="T5" fmla="*/ 0 h 3"/>
                  <a:gd name="T6" fmla="*/ 98 w 98"/>
                  <a:gd name="T7" fmla="*/ 0 h 3"/>
                  <a:gd name="T8" fmla="*/ 95 w 98"/>
                  <a:gd name="T9" fmla="*/ 3 h 3"/>
                  <a:gd name="T10" fmla="*/ 0 60000 65536"/>
                  <a:gd name="T11" fmla="*/ 0 60000 65536"/>
                  <a:gd name="T12" fmla="*/ 0 60000 65536"/>
                  <a:gd name="T13" fmla="*/ 0 60000 65536"/>
                  <a:gd name="T14" fmla="*/ 0 60000 65536"/>
                  <a:gd name="T15" fmla="*/ 0 w 98"/>
                  <a:gd name="T16" fmla="*/ 0 h 3"/>
                  <a:gd name="T17" fmla="*/ 98 w 98"/>
                  <a:gd name="T18" fmla="*/ 3 h 3"/>
                </a:gdLst>
                <a:ahLst/>
                <a:cxnLst>
                  <a:cxn ang="T10">
                    <a:pos x="T0" y="T1"/>
                  </a:cxn>
                  <a:cxn ang="T11">
                    <a:pos x="T2" y="T3"/>
                  </a:cxn>
                  <a:cxn ang="T12">
                    <a:pos x="T4" y="T5"/>
                  </a:cxn>
                  <a:cxn ang="T13">
                    <a:pos x="T6" y="T7"/>
                  </a:cxn>
                  <a:cxn ang="T14">
                    <a:pos x="T8" y="T9"/>
                  </a:cxn>
                </a:cxnLst>
                <a:rect l="T15" t="T16" r="T17" b="T18"/>
                <a:pathLst>
                  <a:path w="98" h="3">
                    <a:moveTo>
                      <a:pt x="95" y="3"/>
                    </a:moveTo>
                    <a:lnTo>
                      <a:pt x="3" y="3"/>
                    </a:lnTo>
                    <a:lnTo>
                      <a:pt x="0" y="0"/>
                    </a:lnTo>
                    <a:lnTo>
                      <a:pt x="98" y="0"/>
                    </a:lnTo>
                    <a:lnTo>
                      <a:pt x="95" y="3"/>
                    </a:lnTo>
                    <a:close/>
                  </a:path>
                </a:pathLst>
              </a:custGeom>
              <a:solidFill>
                <a:srgbClr val="4E4B4A"/>
              </a:solidFill>
              <a:ln w="9525">
                <a:noFill/>
                <a:round/>
                <a:headEnd/>
                <a:tailEnd/>
              </a:ln>
            </p:spPr>
            <p:txBody>
              <a:bodyPr/>
              <a:lstStyle/>
              <a:p>
                <a:endParaRPr lang="hu-HU"/>
              </a:p>
            </p:txBody>
          </p:sp>
          <p:sp>
            <p:nvSpPr>
              <p:cNvPr id="74233" name="Freeform 56"/>
              <p:cNvSpPr>
                <a:spLocks/>
              </p:cNvSpPr>
              <p:nvPr/>
            </p:nvSpPr>
            <p:spPr bwMode="auto">
              <a:xfrm>
                <a:off x="1875" y="2835"/>
                <a:ext cx="99" cy="3"/>
              </a:xfrm>
              <a:custGeom>
                <a:avLst/>
                <a:gdLst>
                  <a:gd name="T0" fmla="*/ 96 w 99"/>
                  <a:gd name="T1" fmla="*/ 3 h 3"/>
                  <a:gd name="T2" fmla="*/ 2 w 99"/>
                  <a:gd name="T3" fmla="*/ 3 h 3"/>
                  <a:gd name="T4" fmla="*/ 0 w 99"/>
                  <a:gd name="T5" fmla="*/ 0 h 3"/>
                  <a:gd name="T6" fmla="*/ 99 w 99"/>
                  <a:gd name="T7" fmla="*/ 0 h 3"/>
                  <a:gd name="T8" fmla="*/ 96 w 99"/>
                  <a:gd name="T9" fmla="*/ 3 h 3"/>
                  <a:gd name="T10" fmla="*/ 0 60000 65536"/>
                  <a:gd name="T11" fmla="*/ 0 60000 65536"/>
                  <a:gd name="T12" fmla="*/ 0 60000 65536"/>
                  <a:gd name="T13" fmla="*/ 0 60000 65536"/>
                  <a:gd name="T14" fmla="*/ 0 60000 65536"/>
                  <a:gd name="T15" fmla="*/ 0 w 99"/>
                  <a:gd name="T16" fmla="*/ 0 h 3"/>
                  <a:gd name="T17" fmla="*/ 99 w 99"/>
                  <a:gd name="T18" fmla="*/ 3 h 3"/>
                </a:gdLst>
                <a:ahLst/>
                <a:cxnLst>
                  <a:cxn ang="T10">
                    <a:pos x="T0" y="T1"/>
                  </a:cxn>
                  <a:cxn ang="T11">
                    <a:pos x="T2" y="T3"/>
                  </a:cxn>
                  <a:cxn ang="T12">
                    <a:pos x="T4" y="T5"/>
                  </a:cxn>
                  <a:cxn ang="T13">
                    <a:pos x="T6" y="T7"/>
                  </a:cxn>
                  <a:cxn ang="T14">
                    <a:pos x="T8" y="T9"/>
                  </a:cxn>
                </a:cxnLst>
                <a:rect l="T15" t="T16" r="T17" b="T18"/>
                <a:pathLst>
                  <a:path w="99" h="3">
                    <a:moveTo>
                      <a:pt x="96" y="3"/>
                    </a:moveTo>
                    <a:lnTo>
                      <a:pt x="2" y="3"/>
                    </a:lnTo>
                    <a:lnTo>
                      <a:pt x="0" y="0"/>
                    </a:lnTo>
                    <a:lnTo>
                      <a:pt x="99" y="0"/>
                    </a:lnTo>
                    <a:lnTo>
                      <a:pt x="96" y="3"/>
                    </a:lnTo>
                    <a:close/>
                  </a:path>
                </a:pathLst>
              </a:custGeom>
              <a:solidFill>
                <a:srgbClr val="4F4D4B"/>
              </a:solidFill>
              <a:ln w="9525">
                <a:noFill/>
                <a:round/>
                <a:headEnd/>
                <a:tailEnd/>
              </a:ln>
            </p:spPr>
            <p:txBody>
              <a:bodyPr/>
              <a:lstStyle/>
              <a:p>
                <a:endParaRPr lang="hu-HU"/>
              </a:p>
            </p:txBody>
          </p:sp>
          <p:sp>
            <p:nvSpPr>
              <p:cNvPr id="74234" name="Freeform 57"/>
              <p:cNvSpPr>
                <a:spLocks/>
              </p:cNvSpPr>
              <p:nvPr/>
            </p:nvSpPr>
            <p:spPr bwMode="auto">
              <a:xfrm>
                <a:off x="1874" y="2834"/>
                <a:ext cx="100" cy="3"/>
              </a:xfrm>
              <a:custGeom>
                <a:avLst/>
                <a:gdLst>
                  <a:gd name="T0" fmla="*/ 99 w 100"/>
                  <a:gd name="T1" fmla="*/ 3 h 3"/>
                  <a:gd name="T2" fmla="*/ 1 w 100"/>
                  <a:gd name="T3" fmla="*/ 3 h 3"/>
                  <a:gd name="T4" fmla="*/ 0 w 100"/>
                  <a:gd name="T5" fmla="*/ 0 h 3"/>
                  <a:gd name="T6" fmla="*/ 100 w 100"/>
                  <a:gd name="T7" fmla="*/ 0 h 3"/>
                  <a:gd name="T8" fmla="*/ 99 w 100"/>
                  <a:gd name="T9" fmla="*/ 3 h 3"/>
                  <a:gd name="T10" fmla="*/ 0 60000 65536"/>
                  <a:gd name="T11" fmla="*/ 0 60000 65536"/>
                  <a:gd name="T12" fmla="*/ 0 60000 65536"/>
                  <a:gd name="T13" fmla="*/ 0 60000 65536"/>
                  <a:gd name="T14" fmla="*/ 0 60000 65536"/>
                  <a:gd name="T15" fmla="*/ 0 w 100"/>
                  <a:gd name="T16" fmla="*/ 0 h 3"/>
                  <a:gd name="T17" fmla="*/ 100 w 100"/>
                  <a:gd name="T18" fmla="*/ 3 h 3"/>
                </a:gdLst>
                <a:ahLst/>
                <a:cxnLst>
                  <a:cxn ang="T10">
                    <a:pos x="T0" y="T1"/>
                  </a:cxn>
                  <a:cxn ang="T11">
                    <a:pos x="T2" y="T3"/>
                  </a:cxn>
                  <a:cxn ang="T12">
                    <a:pos x="T4" y="T5"/>
                  </a:cxn>
                  <a:cxn ang="T13">
                    <a:pos x="T6" y="T7"/>
                  </a:cxn>
                  <a:cxn ang="T14">
                    <a:pos x="T8" y="T9"/>
                  </a:cxn>
                </a:cxnLst>
                <a:rect l="T15" t="T16" r="T17" b="T18"/>
                <a:pathLst>
                  <a:path w="100" h="3">
                    <a:moveTo>
                      <a:pt x="99" y="3"/>
                    </a:moveTo>
                    <a:lnTo>
                      <a:pt x="1" y="3"/>
                    </a:lnTo>
                    <a:lnTo>
                      <a:pt x="0" y="0"/>
                    </a:lnTo>
                    <a:lnTo>
                      <a:pt x="100" y="0"/>
                    </a:lnTo>
                    <a:lnTo>
                      <a:pt x="99" y="3"/>
                    </a:lnTo>
                    <a:close/>
                  </a:path>
                </a:pathLst>
              </a:custGeom>
              <a:solidFill>
                <a:srgbClr val="524F4E"/>
              </a:solidFill>
              <a:ln w="9525">
                <a:noFill/>
                <a:round/>
                <a:headEnd/>
                <a:tailEnd/>
              </a:ln>
            </p:spPr>
            <p:txBody>
              <a:bodyPr/>
              <a:lstStyle/>
              <a:p>
                <a:endParaRPr lang="hu-HU"/>
              </a:p>
            </p:txBody>
          </p:sp>
          <p:sp>
            <p:nvSpPr>
              <p:cNvPr id="74235" name="Freeform 58"/>
              <p:cNvSpPr>
                <a:spLocks/>
              </p:cNvSpPr>
              <p:nvPr/>
            </p:nvSpPr>
            <p:spPr bwMode="auto">
              <a:xfrm>
                <a:off x="1873" y="2833"/>
                <a:ext cx="102" cy="2"/>
              </a:xfrm>
              <a:custGeom>
                <a:avLst/>
                <a:gdLst>
                  <a:gd name="T0" fmla="*/ 101 w 102"/>
                  <a:gd name="T1" fmla="*/ 2 h 2"/>
                  <a:gd name="T2" fmla="*/ 2 w 102"/>
                  <a:gd name="T3" fmla="*/ 2 h 2"/>
                  <a:gd name="T4" fmla="*/ 0 w 102"/>
                  <a:gd name="T5" fmla="*/ 0 h 2"/>
                  <a:gd name="T6" fmla="*/ 102 w 102"/>
                  <a:gd name="T7" fmla="*/ 0 h 2"/>
                  <a:gd name="T8" fmla="*/ 101 w 102"/>
                  <a:gd name="T9" fmla="*/ 2 h 2"/>
                  <a:gd name="T10" fmla="*/ 0 60000 65536"/>
                  <a:gd name="T11" fmla="*/ 0 60000 65536"/>
                  <a:gd name="T12" fmla="*/ 0 60000 65536"/>
                  <a:gd name="T13" fmla="*/ 0 60000 65536"/>
                  <a:gd name="T14" fmla="*/ 0 60000 65536"/>
                  <a:gd name="T15" fmla="*/ 0 w 102"/>
                  <a:gd name="T16" fmla="*/ 0 h 2"/>
                  <a:gd name="T17" fmla="*/ 102 w 102"/>
                  <a:gd name="T18" fmla="*/ 2 h 2"/>
                </a:gdLst>
                <a:ahLst/>
                <a:cxnLst>
                  <a:cxn ang="T10">
                    <a:pos x="T0" y="T1"/>
                  </a:cxn>
                  <a:cxn ang="T11">
                    <a:pos x="T2" y="T3"/>
                  </a:cxn>
                  <a:cxn ang="T12">
                    <a:pos x="T4" y="T5"/>
                  </a:cxn>
                  <a:cxn ang="T13">
                    <a:pos x="T6" y="T7"/>
                  </a:cxn>
                  <a:cxn ang="T14">
                    <a:pos x="T8" y="T9"/>
                  </a:cxn>
                </a:cxnLst>
                <a:rect l="T15" t="T16" r="T17" b="T18"/>
                <a:pathLst>
                  <a:path w="102" h="2">
                    <a:moveTo>
                      <a:pt x="101" y="2"/>
                    </a:moveTo>
                    <a:lnTo>
                      <a:pt x="2" y="2"/>
                    </a:lnTo>
                    <a:lnTo>
                      <a:pt x="0" y="0"/>
                    </a:lnTo>
                    <a:lnTo>
                      <a:pt x="102" y="0"/>
                    </a:lnTo>
                    <a:lnTo>
                      <a:pt x="101" y="2"/>
                    </a:lnTo>
                    <a:close/>
                  </a:path>
                </a:pathLst>
              </a:custGeom>
              <a:solidFill>
                <a:srgbClr val="53514F"/>
              </a:solidFill>
              <a:ln w="9525">
                <a:noFill/>
                <a:round/>
                <a:headEnd/>
                <a:tailEnd/>
              </a:ln>
            </p:spPr>
            <p:txBody>
              <a:bodyPr/>
              <a:lstStyle/>
              <a:p>
                <a:endParaRPr lang="hu-HU"/>
              </a:p>
            </p:txBody>
          </p:sp>
          <p:sp>
            <p:nvSpPr>
              <p:cNvPr id="74236" name="Freeform 59"/>
              <p:cNvSpPr>
                <a:spLocks/>
              </p:cNvSpPr>
              <p:nvPr/>
            </p:nvSpPr>
            <p:spPr bwMode="auto">
              <a:xfrm>
                <a:off x="1871" y="2831"/>
                <a:ext cx="106" cy="3"/>
              </a:xfrm>
              <a:custGeom>
                <a:avLst/>
                <a:gdLst>
                  <a:gd name="T0" fmla="*/ 103 w 106"/>
                  <a:gd name="T1" fmla="*/ 3 h 3"/>
                  <a:gd name="T2" fmla="*/ 3 w 106"/>
                  <a:gd name="T3" fmla="*/ 3 h 3"/>
                  <a:gd name="T4" fmla="*/ 0 w 106"/>
                  <a:gd name="T5" fmla="*/ 2 h 3"/>
                  <a:gd name="T6" fmla="*/ 27 w 106"/>
                  <a:gd name="T7" fmla="*/ 2 h 3"/>
                  <a:gd name="T8" fmla="*/ 27 w 106"/>
                  <a:gd name="T9" fmla="*/ 0 h 3"/>
                  <a:gd name="T10" fmla="*/ 83 w 106"/>
                  <a:gd name="T11" fmla="*/ 0 h 3"/>
                  <a:gd name="T12" fmla="*/ 83 w 106"/>
                  <a:gd name="T13" fmla="*/ 2 h 3"/>
                  <a:gd name="T14" fmla="*/ 106 w 106"/>
                  <a:gd name="T15" fmla="*/ 2 h 3"/>
                  <a:gd name="T16" fmla="*/ 103 w 106"/>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3"/>
                  <a:gd name="T29" fmla="*/ 106 w 10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3">
                    <a:moveTo>
                      <a:pt x="103" y="3"/>
                    </a:moveTo>
                    <a:lnTo>
                      <a:pt x="3" y="3"/>
                    </a:lnTo>
                    <a:lnTo>
                      <a:pt x="0" y="2"/>
                    </a:lnTo>
                    <a:lnTo>
                      <a:pt x="27" y="2"/>
                    </a:lnTo>
                    <a:lnTo>
                      <a:pt x="27" y="0"/>
                    </a:lnTo>
                    <a:lnTo>
                      <a:pt x="83" y="0"/>
                    </a:lnTo>
                    <a:lnTo>
                      <a:pt x="83" y="2"/>
                    </a:lnTo>
                    <a:lnTo>
                      <a:pt x="106" y="2"/>
                    </a:lnTo>
                    <a:lnTo>
                      <a:pt x="103" y="3"/>
                    </a:lnTo>
                    <a:close/>
                  </a:path>
                </a:pathLst>
              </a:custGeom>
              <a:solidFill>
                <a:srgbClr val="575453"/>
              </a:solidFill>
              <a:ln w="9525">
                <a:noFill/>
                <a:round/>
                <a:headEnd/>
                <a:tailEnd/>
              </a:ln>
            </p:spPr>
            <p:txBody>
              <a:bodyPr/>
              <a:lstStyle/>
              <a:p>
                <a:endParaRPr lang="hu-HU"/>
              </a:p>
            </p:txBody>
          </p:sp>
          <p:sp>
            <p:nvSpPr>
              <p:cNvPr id="74237" name="Freeform 60"/>
              <p:cNvSpPr>
                <a:spLocks/>
              </p:cNvSpPr>
              <p:nvPr/>
            </p:nvSpPr>
            <p:spPr bwMode="auto">
              <a:xfrm>
                <a:off x="1871" y="2830"/>
                <a:ext cx="106" cy="3"/>
              </a:xfrm>
              <a:custGeom>
                <a:avLst/>
                <a:gdLst>
                  <a:gd name="T0" fmla="*/ 104 w 106"/>
                  <a:gd name="T1" fmla="*/ 3 h 3"/>
                  <a:gd name="T2" fmla="*/ 2 w 106"/>
                  <a:gd name="T3" fmla="*/ 3 h 3"/>
                  <a:gd name="T4" fmla="*/ 0 w 106"/>
                  <a:gd name="T5" fmla="*/ 3 h 3"/>
                  <a:gd name="T6" fmla="*/ 27 w 106"/>
                  <a:gd name="T7" fmla="*/ 3 h 3"/>
                  <a:gd name="T8" fmla="*/ 27 w 106"/>
                  <a:gd name="T9" fmla="*/ 0 h 3"/>
                  <a:gd name="T10" fmla="*/ 83 w 106"/>
                  <a:gd name="T11" fmla="*/ 0 h 3"/>
                  <a:gd name="T12" fmla="*/ 83 w 106"/>
                  <a:gd name="T13" fmla="*/ 3 h 3"/>
                  <a:gd name="T14" fmla="*/ 106 w 106"/>
                  <a:gd name="T15" fmla="*/ 3 h 3"/>
                  <a:gd name="T16" fmla="*/ 104 w 106"/>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3"/>
                  <a:gd name="T29" fmla="*/ 106 w 10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3">
                    <a:moveTo>
                      <a:pt x="104" y="3"/>
                    </a:moveTo>
                    <a:lnTo>
                      <a:pt x="2" y="3"/>
                    </a:lnTo>
                    <a:lnTo>
                      <a:pt x="0" y="3"/>
                    </a:lnTo>
                    <a:lnTo>
                      <a:pt x="27" y="3"/>
                    </a:lnTo>
                    <a:lnTo>
                      <a:pt x="27" y="0"/>
                    </a:lnTo>
                    <a:lnTo>
                      <a:pt x="83" y="0"/>
                    </a:lnTo>
                    <a:lnTo>
                      <a:pt x="83" y="3"/>
                    </a:lnTo>
                    <a:lnTo>
                      <a:pt x="106" y="3"/>
                    </a:lnTo>
                    <a:lnTo>
                      <a:pt x="104" y="3"/>
                    </a:lnTo>
                    <a:close/>
                  </a:path>
                </a:pathLst>
              </a:custGeom>
              <a:solidFill>
                <a:srgbClr val="595755"/>
              </a:solidFill>
              <a:ln w="9525">
                <a:noFill/>
                <a:round/>
                <a:headEnd/>
                <a:tailEnd/>
              </a:ln>
            </p:spPr>
            <p:txBody>
              <a:bodyPr/>
              <a:lstStyle/>
              <a:p>
                <a:endParaRPr lang="hu-HU"/>
              </a:p>
            </p:txBody>
          </p:sp>
          <p:sp>
            <p:nvSpPr>
              <p:cNvPr id="74238" name="Rectangle 61"/>
              <p:cNvSpPr>
                <a:spLocks noChangeArrowheads="1"/>
              </p:cNvSpPr>
              <p:nvPr/>
            </p:nvSpPr>
            <p:spPr bwMode="auto">
              <a:xfrm>
                <a:off x="1898" y="2828"/>
                <a:ext cx="56" cy="3"/>
              </a:xfrm>
              <a:prstGeom prst="rect">
                <a:avLst/>
              </a:prstGeom>
              <a:solidFill>
                <a:srgbClr val="5A5857"/>
              </a:solidFill>
              <a:ln w="9525">
                <a:noFill/>
                <a:miter lim="800000"/>
                <a:headEnd/>
                <a:tailEnd/>
              </a:ln>
            </p:spPr>
            <p:txBody>
              <a:bodyPr/>
              <a:lstStyle/>
              <a:p>
                <a:endParaRPr lang="hu-HU">
                  <a:latin typeface="Calibri" pitchFamily="34" charset="0"/>
                </a:endParaRPr>
              </a:p>
            </p:txBody>
          </p:sp>
          <p:sp>
            <p:nvSpPr>
              <p:cNvPr id="74239" name="Rectangle 62"/>
              <p:cNvSpPr>
                <a:spLocks noChangeArrowheads="1"/>
              </p:cNvSpPr>
              <p:nvPr/>
            </p:nvSpPr>
            <p:spPr bwMode="auto">
              <a:xfrm>
                <a:off x="1898" y="2827"/>
                <a:ext cx="56" cy="3"/>
              </a:xfrm>
              <a:prstGeom prst="rect">
                <a:avLst/>
              </a:prstGeom>
              <a:solidFill>
                <a:srgbClr val="5C5A59"/>
              </a:solidFill>
              <a:ln w="9525">
                <a:noFill/>
                <a:miter lim="800000"/>
                <a:headEnd/>
                <a:tailEnd/>
              </a:ln>
            </p:spPr>
            <p:txBody>
              <a:bodyPr/>
              <a:lstStyle/>
              <a:p>
                <a:endParaRPr lang="hu-HU">
                  <a:latin typeface="Calibri" pitchFamily="34" charset="0"/>
                </a:endParaRPr>
              </a:p>
            </p:txBody>
          </p:sp>
          <p:sp>
            <p:nvSpPr>
              <p:cNvPr id="74240" name="Rectangle 63"/>
              <p:cNvSpPr>
                <a:spLocks noChangeArrowheads="1"/>
              </p:cNvSpPr>
              <p:nvPr/>
            </p:nvSpPr>
            <p:spPr bwMode="auto">
              <a:xfrm>
                <a:off x="1898" y="2826"/>
                <a:ext cx="56" cy="2"/>
              </a:xfrm>
              <a:prstGeom prst="rect">
                <a:avLst/>
              </a:prstGeom>
              <a:solidFill>
                <a:srgbClr val="5D5B5A"/>
              </a:solidFill>
              <a:ln w="9525">
                <a:noFill/>
                <a:miter lim="800000"/>
                <a:headEnd/>
                <a:tailEnd/>
              </a:ln>
            </p:spPr>
            <p:txBody>
              <a:bodyPr/>
              <a:lstStyle/>
              <a:p>
                <a:endParaRPr lang="hu-HU">
                  <a:latin typeface="Calibri" pitchFamily="34" charset="0"/>
                </a:endParaRPr>
              </a:p>
            </p:txBody>
          </p:sp>
          <p:sp>
            <p:nvSpPr>
              <p:cNvPr id="74241" name="Rectangle 64"/>
              <p:cNvSpPr>
                <a:spLocks noChangeArrowheads="1"/>
              </p:cNvSpPr>
              <p:nvPr/>
            </p:nvSpPr>
            <p:spPr bwMode="auto">
              <a:xfrm>
                <a:off x="1898" y="2824"/>
                <a:ext cx="56" cy="3"/>
              </a:xfrm>
              <a:prstGeom prst="rect">
                <a:avLst/>
              </a:prstGeom>
              <a:solidFill>
                <a:srgbClr val="605E5D"/>
              </a:solidFill>
              <a:ln w="9525">
                <a:noFill/>
                <a:miter lim="800000"/>
                <a:headEnd/>
                <a:tailEnd/>
              </a:ln>
            </p:spPr>
            <p:txBody>
              <a:bodyPr/>
              <a:lstStyle/>
              <a:p>
                <a:endParaRPr lang="hu-HU">
                  <a:latin typeface="Calibri" pitchFamily="34" charset="0"/>
                </a:endParaRPr>
              </a:p>
            </p:txBody>
          </p:sp>
          <p:sp>
            <p:nvSpPr>
              <p:cNvPr id="74242" name="Rectangle 65"/>
              <p:cNvSpPr>
                <a:spLocks noChangeArrowheads="1"/>
              </p:cNvSpPr>
              <p:nvPr/>
            </p:nvSpPr>
            <p:spPr bwMode="auto">
              <a:xfrm>
                <a:off x="1898" y="2823"/>
                <a:ext cx="56" cy="3"/>
              </a:xfrm>
              <a:prstGeom prst="rect">
                <a:avLst/>
              </a:prstGeom>
              <a:solidFill>
                <a:srgbClr val="62605F"/>
              </a:solidFill>
              <a:ln w="9525">
                <a:noFill/>
                <a:miter lim="800000"/>
                <a:headEnd/>
                <a:tailEnd/>
              </a:ln>
            </p:spPr>
            <p:txBody>
              <a:bodyPr/>
              <a:lstStyle/>
              <a:p>
                <a:endParaRPr lang="hu-HU">
                  <a:latin typeface="Calibri" pitchFamily="34" charset="0"/>
                </a:endParaRPr>
              </a:p>
            </p:txBody>
          </p:sp>
          <p:sp>
            <p:nvSpPr>
              <p:cNvPr id="74243" name="Rectangle 66"/>
              <p:cNvSpPr>
                <a:spLocks noChangeArrowheads="1"/>
              </p:cNvSpPr>
              <p:nvPr/>
            </p:nvSpPr>
            <p:spPr bwMode="auto">
              <a:xfrm>
                <a:off x="1898" y="2821"/>
                <a:ext cx="56" cy="3"/>
              </a:xfrm>
              <a:prstGeom prst="rect">
                <a:avLst/>
              </a:prstGeom>
              <a:solidFill>
                <a:srgbClr val="646260"/>
              </a:solidFill>
              <a:ln w="9525">
                <a:noFill/>
                <a:miter lim="800000"/>
                <a:headEnd/>
                <a:tailEnd/>
              </a:ln>
            </p:spPr>
            <p:txBody>
              <a:bodyPr/>
              <a:lstStyle/>
              <a:p>
                <a:endParaRPr lang="hu-HU">
                  <a:latin typeface="Calibri" pitchFamily="34" charset="0"/>
                </a:endParaRPr>
              </a:p>
            </p:txBody>
          </p:sp>
          <p:sp>
            <p:nvSpPr>
              <p:cNvPr id="74244" name="Rectangle 67"/>
              <p:cNvSpPr>
                <a:spLocks noChangeArrowheads="1"/>
              </p:cNvSpPr>
              <p:nvPr/>
            </p:nvSpPr>
            <p:spPr bwMode="auto">
              <a:xfrm>
                <a:off x="1898" y="2820"/>
                <a:ext cx="56" cy="3"/>
              </a:xfrm>
              <a:prstGeom prst="rect">
                <a:avLst/>
              </a:prstGeom>
              <a:solidFill>
                <a:srgbClr val="686564"/>
              </a:solidFill>
              <a:ln w="9525">
                <a:noFill/>
                <a:miter lim="800000"/>
                <a:headEnd/>
                <a:tailEnd/>
              </a:ln>
            </p:spPr>
            <p:txBody>
              <a:bodyPr/>
              <a:lstStyle/>
              <a:p>
                <a:endParaRPr lang="hu-HU">
                  <a:latin typeface="Calibri" pitchFamily="34" charset="0"/>
                </a:endParaRPr>
              </a:p>
            </p:txBody>
          </p:sp>
          <p:sp>
            <p:nvSpPr>
              <p:cNvPr id="74245" name="Rectangle 68"/>
              <p:cNvSpPr>
                <a:spLocks noChangeArrowheads="1"/>
              </p:cNvSpPr>
              <p:nvPr/>
            </p:nvSpPr>
            <p:spPr bwMode="auto">
              <a:xfrm>
                <a:off x="1898" y="2819"/>
                <a:ext cx="56" cy="2"/>
              </a:xfrm>
              <a:prstGeom prst="rect">
                <a:avLst/>
              </a:prstGeom>
              <a:solidFill>
                <a:srgbClr val="6A6866"/>
              </a:solidFill>
              <a:ln w="9525">
                <a:noFill/>
                <a:miter lim="800000"/>
                <a:headEnd/>
                <a:tailEnd/>
              </a:ln>
            </p:spPr>
            <p:txBody>
              <a:bodyPr/>
              <a:lstStyle/>
              <a:p>
                <a:endParaRPr lang="hu-HU">
                  <a:latin typeface="Calibri" pitchFamily="34" charset="0"/>
                </a:endParaRPr>
              </a:p>
            </p:txBody>
          </p:sp>
          <p:sp>
            <p:nvSpPr>
              <p:cNvPr id="74246" name="Rectangle 69"/>
              <p:cNvSpPr>
                <a:spLocks noChangeArrowheads="1"/>
              </p:cNvSpPr>
              <p:nvPr/>
            </p:nvSpPr>
            <p:spPr bwMode="auto">
              <a:xfrm>
                <a:off x="1898" y="2817"/>
                <a:ext cx="56" cy="3"/>
              </a:xfrm>
              <a:prstGeom prst="rect">
                <a:avLst/>
              </a:prstGeom>
              <a:solidFill>
                <a:srgbClr val="6B6968"/>
              </a:solidFill>
              <a:ln w="9525">
                <a:noFill/>
                <a:miter lim="800000"/>
                <a:headEnd/>
                <a:tailEnd/>
              </a:ln>
            </p:spPr>
            <p:txBody>
              <a:bodyPr/>
              <a:lstStyle/>
              <a:p>
                <a:endParaRPr lang="hu-HU">
                  <a:latin typeface="Calibri" pitchFamily="34" charset="0"/>
                </a:endParaRPr>
              </a:p>
            </p:txBody>
          </p:sp>
          <p:sp>
            <p:nvSpPr>
              <p:cNvPr id="74247" name="Rectangle 70"/>
              <p:cNvSpPr>
                <a:spLocks noChangeArrowheads="1"/>
              </p:cNvSpPr>
              <p:nvPr/>
            </p:nvSpPr>
            <p:spPr bwMode="auto">
              <a:xfrm>
                <a:off x="1898" y="2816"/>
                <a:ext cx="56" cy="3"/>
              </a:xfrm>
              <a:prstGeom prst="rect">
                <a:avLst/>
              </a:prstGeom>
              <a:solidFill>
                <a:srgbClr val="6D6B6A"/>
              </a:solidFill>
              <a:ln w="9525">
                <a:noFill/>
                <a:miter lim="800000"/>
                <a:headEnd/>
                <a:tailEnd/>
              </a:ln>
            </p:spPr>
            <p:txBody>
              <a:bodyPr/>
              <a:lstStyle/>
              <a:p>
                <a:endParaRPr lang="hu-HU">
                  <a:latin typeface="Calibri" pitchFamily="34" charset="0"/>
                </a:endParaRPr>
              </a:p>
            </p:txBody>
          </p:sp>
          <p:sp>
            <p:nvSpPr>
              <p:cNvPr id="74248" name="Rectangle 71"/>
              <p:cNvSpPr>
                <a:spLocks noChangeArrowheads="1"/>
              </p:cNvSpPr>
              <p:nvPr/>
            </p:nvSpPr>
            <p:spPr bwMode="auto">
              <a:xfrm>
                <a:off x="1898" y="2814"/>
                <a:ext cx="56" cy="3"/>
              </a:xfrm>
              <a:prstGeom prst="rect">
                <a:avLst/>
              </a:prstGeom>
              <a:solidFill>
                <a:srgbClr val="6E6D6C"/>
              </a:solidFill>
              <a:ln w="9525">
                <a:noFill/>
                <a:miter lim="800000"/>
                <a:headEnd/>
                <a:tailEnd/>
              </a:ln>
            </p:spPr>
            <p:txBody>
              <a:bodyPr/>
              <a:lstStyle/>
              <a:p>
                <a:endParaRPr lang="hu-HU">
                  <a:latin typeface="Calibri" pitchFamily="34" charset="0"/>
                </a:endParaRPr>
              </a:p>
            </p:txBody>
          </p:sp>
          <p:sp>
            <p:nvSpPr>
              <p:cNvPr id="74249" name="Rectangle 72"/>
              <p:cNvSpPr>
                <a:spLocks noChangeArrowheads="1"/>
              </p:cNvSpPr>
              <p:nvPr/>
            </p:nvSpPr>
            <p:spPr bwMode="auto">
              <a:xfrm>
                <a:off x="1898" y="2813"/>
                <a:ext cx="56" cy="3"/>
              </a:xfrm>
              <a:prstGeom prst="rect">
                <a:avLst/>
              </a:prstGeom>
              <a:solidFill>
                <a:srgbClr val="706F6E"/>
              </a:solidFill>
              <a:ln w="9525">
                <a:noFill/>
                <a:miter lim="800000"/>
                <a:headEnd/>
                <a:tailEnd/>
              </a:ln>
            </p:spPr>
            <p:txBody>
              <a:bodyPr/>
              <a:lstStyle/>
              <a:p>
                <a:endParaRPr lang="hu-HU">
                  <a:latin typeface="Calibri" pitchFamily="34" charset="0"/>
                </a:endParaRPr>
              </a:p>
            </p:txBody>
          </p:sp>
          <p:sp>
            <p:nvSpPr>
              <p:cNvPr id="74250" name="Rectangle 73"/>
              <p:cNvSpPr>
                <a:spLocks noChangeArrowheads="1"/>
              </p:cNvSpPr>
              <p:nvPr/>
            </p:nvSpPr>
            <p:spPr bwMode="auto">
              <a:xfrm>
                <a:off x="1898" y="2812"/>
                <a:ext cx="56" cy="2"/>
              </a:xfrm>
              <a:prstGeom prst="rect">
                <a:avLst/>
              </a:prstGeom>
              <a:solidFill>
                <a:srgbClr val="727070"/>
              </a:solidFill>
              <a:ln w="9525">
                <a:noFill/>
                <a:miter lim="800000"/>
                <a:headEnd/>
                <a:tailEnd/>
              </a:ln>
            </p:spPr>
            <p:txBody>
              <a:bodyPr/>
              <a:lstStyle/>
              <a:p>
                <a:endParaRPr lang="hu-HU">
                  <a:latin typeface="Calibri" pitchFamily="34" charset="0"/>
                </a:endParaRPr>
              </a:p>
            </p:txBody>
          </p:sp>
          <p:sp>
            <p:nvSpPr>
              <p:cNvPr id="74251" name="Rectangle 74"/>
              <p:cNvSpPr>
                <a:spLocks noChangeArrowheads="1"/>
              </p:cNvSpPr>
              <p:nvPr/>
            </p:nvSpPr>
            <p:spPr bwMode="auto">
              <a:xfrm>
                <a:off x="1898" y="2810"/>
                <a:ext cx="56" cy="3"/>
              </a:xfrm>
              <a:prstGeom prst="rect">
                <a:avLst/>
              </a:prstGeom>
              <a:solidFill>
                <a:srgbClr val="757473"/>
              </a:solidFill>
              <a:ln w="9525">
                <a:noFill/>
                <a:miter lim="800000"/>
                <a:headEnd/>
                <a:tailEnd/>
              </a:ln>
            </p:spPr>
            <p:txBody>
              <a:bodyPr/>
              <a:lstStyle/>
              <a:p>
                <a:endParaRPr lang="hu-HU">
                  <a:latin typeface="Calibri" pitchFamily="34" charset="0"/>
                </a:endParaRPr>
              </a:p>
            </p:txBody>
          </p:sp>
          <p:sp>
            <p:nvSpPr>
              <p:cNvPr id="74252" name="Rectangle 75"/>
              <p:cNvSpPr>
                <a:spLocks noChangeArrowheads="1"/>
              </p:cNvSpPr>
              <p:nvPr/>
            </p:nvSpPr>
            <p:spPr bwMode="auto">
              <a:xfrm>
                <a:off x="1898" y="2809"/>
                <a:ext cx="56" cy="3"/>
              </a:xfrm>
              <a:prstGeom prst="rect">
                <a:avLst/>
              </a:prstGeom>
              <a:solidFill>
                <a:srgbClr val="767574"/>
              </a:solidFill>
              <a:ln w="9525">
                <a:noFill/>
                <a:miter lim="800000"/>
                <a:headEnd/>
                <a:tailEnd/>
              </a:ln>
            </p:spPr>
            <p:txBody>
              <a:bodyPr/>
              <a:lstStyle/>
              <a:p>
                <a:endParaRPr lang="hu-HU">
                  <a:latin typeface="Calibri" pitchFamily="34" charset="0"/>
                </a:endParaRPr>
              </a:p>
            </p:txBody>
          </p:sp>
          <p:sp>
            <p:nvSpPr>
              <p:cNvPr id="74253" name="Rectangle 76"/>
              <p:cNvSpPr>
                <a:spLocks noChangeArrowheads="1"/>
              </p:cNvSpPr>
              <p:nvPr/>
            </p:nvSpPr>
            <p:spPr bwMode="auto">
              <a:xfrm>
                <a:off x="1898" y="2807"/>
                <a:ext cx="56" cy="3"/>
              </a:xfrm>
              <a:prstGeom prst="rect">
                <a:avLst/>
              </a:prstGeom>
              <a:solidFill>
                <a:srgbClr val="797776"/>
              </a:solidFill>
              <a:ln w="9525">
                <a:noFill/>
                <a:miter lim="800000"/>
                <a:headEnd/>
                <a:tailEnd/>
              </a:ln>
            </p:spPr>
            <p:txBody>
              <a:bodyPr/>
              <a:lstStyle/>
              <a:p>
                <a:endParaRPr lang="hu-HU">
                  <a:latin typeface="Calibri" pitchFamily="34" charset="0"/>
                </a:endParaRPr>
              </a:p>
            </p:txBody>
          </p:sp>
          <p:sp>
            <p:nvSpPr>
              <p:cNvPr id="74254" name="Rectangle 77"/>
              <p:cNvSpPr>
                <a:spLocks noChangeArrowheads="1"/>
              </p:cNvSpPr>
              <p:nvPr/>
            </p:nvSpPr>
            <p:spPr bwMode="auto">
              <a:xfrm>
                <a:off x="1898" y="2806"/>
                <a:ext cx="56" cy="3"/>
              </a:xfrm>
              <a:prstGeom prst="rect">
                <a:avLst/>
              </a:prstGeom>
              <a:solidFill>
                <a:srgbClr val="7A7978"/>
              </a:solidFill>
              <a:ln w="9525">
                <a:noFill/>
                <a:miter lim="800000"/>
                <a:headEnd/>
                <a:tailEnd/>
              </a:ln>
            </p:spPr>
            <p:txBody>
              <a:bodyPr/>
              <a:lstStyle/>
              <a:p>
                <a:endParaRPr lang="hu-HU">
                  <a:latin typeface="Calibri" pitchFamily="34" charset="0"/>
                </a:endParaRPr>
              </a:p>
            </p:txBody>
          </p:sp>
          <p:sp>
            <p:nvSpPr>
              <p:cNvPr id="74255" name="Rectangle 78"/>
              <p:cNvSpPr>
                <a:spLocks noChangeArrowheads="1"/>
              </p:cNvSpPr>
              <p:nvPr/>
            </p:nvSpPr>
            <p:spPr bwMode="auto">
              <a:xfrm>
                <a:off x="1898" y="2804"/>
                <a:ext cx="56" cy="3"/>
              </a:xfrm>
              <a:prstGeom prst="rect">
                <a:avLst/>
              </a:prstGeom>
              <a:solidFill>
                <a:srgbClr val="7D7B7A"/>
              </a:solidFill>
              <a:ln w="9525">
                <a:noFill/>
                <a:miter lim="800000"/>
                <a:headEnd/>
                <a:tailEnd/>
              </a:ln>
            </p:spPr>
            <p:txBody>
              <a:bodyPr/>
              <a:lstStyle/>
              <a:p>
                <a:endParaRPr lang="hu-HU">
                  <a:latin typeface="Calibri" pitchFamily="34" charset="0"/>
                </a:endParaRPr>
              </a:p>
            </p:txBody>
          </p:sp>
          <p:sp>
            <p:nvSpPr>
              <p:cNvPr id="74256" name="Rectangle 79"/>
              <p:cNvSpPr>
                <a:spLocks noChangeArrowheads="1"/>
              </p:cNvSpPr>
              <p:nvPr/>
            </p:nvSpPr>
            <p:spPr bwMode="auto">
              <a:xfrm>
                <a:off x="1898" y="2803"/>
                <a:ext cx="56" cy="3"/>
              </a:xfrm>
              <a:prstGeom prst="rect">
                <a:avLst/>
              </a:prstGeom>
              <a:solidFill>
                <a:srgbClr val="7E7D7C"/>
              </a:solidFill>
              <a:ln w="9525">
                <a:noFill/>
                <a:miter lim="800000"/>
                <a:headEnd/>
                <a:tailEnd/>
              </a:ln>
            </p:spPr>
            <p:txBody>
              <a:bodyPr/>
              <a:lstStyle/>
              <a:p>
                <a:endParaRPr lang="hu-HU">
                  <a:latin typeface="Calibri" pitchFamily="34" charset="0"/>
                </a:endParaRPr>
              </a:p>
            </p:txBody>
          </p:sp>
          <p:sp>
            <p:nvSpPr>
              <p:cNvPr id="74257" name="Rectangle 80"/>
              <p:cNvSpPr>
                <a:spLocks noChangeArrowheads="1"/>
              </p:cNvSpPr>
              <p:nvPr/>
            </p:nvSpPr>
            <p:spPr bwMode="auto">
              <a:xfrm>
                <a:off x="1898" y="2802"/>
                <a:ext cx="56" cy="2"/>
              </a:xfrm>
              <a:prstGeom prst="rect">
                <a:avLst/>
              </a:prstGeom>
              <a:solidFill>
                <a:srgbClr val="807F7E"/>
              </a:solidFill>
              <a:ln w="9525">
                <a:noFill/>
                <a:miter lim="800000"/>
                <a:headEnd/>
                <a:tailEnd/>
              </a:ln>
            </p:spPr>
            <p:txBody>
              <a:bodyPr/>
              <a:lstStyle/>
              <a:p>
                <a:endParaRPr lang="hu-HU">
                  <a:latin typeface="Calibri" pitchFamily="34" charset="0"/>
                </a:endParaRPr>
              </a:p>
            </p:txBody>
          </p:sp>
          <p:sp>
            <p:nvSpPr>
              <p:cNvPr id="74258" name="Rectangle 81"/>
              <p:cNvSpPr>
                <a:spLocks noChangeArrowheads="1"/>
              </p:cNvSpPr>
              <p:nvPr/>
            </p:nvSpPr>
            <p:spPr bwMode="auto">
              <a:xfrm>
                <a:off x="1898" y="2800"/>
                <a:ext cx="56" cy="3"/>
              </a:xfrm>
              <a:prstGeom prst="rect">
                <a:avLst/>
              </a:prstGeom>
              <a:solidFill>
                <a:srgbClr val="848282"/>
              </a:solidFill>
              <a:ln w="9525">
                <a:noFill/>
                <a:miter lim="800000"/>
                <a:headEnd/>
                <a:tailEnd/>
              </a:ln>
            </p:spPr>
            <p:txBody>
              <a:bodyPr/>
              <a:lstStyle/>
              <a:p>
                <a:endParaRPr lang="hu-HU">
                  <a:latin typeface="Calibri" pitchFamily="34" charset="0"/>
                </a:endParaRPr>
              </a:p>
            </p:txBody>
          </p:sp>
          <p:sp>
            <p:nvSpPr>
              <p:cNvPr id="74259" name="Rectangle 82"/>
              <p:cNvSpPr>
                <a:spLocks noChangeArrowheads="1"/>
              </p:cNvSpPr>
              <p:nvPr/>
            </p:nvSpPr>
            <p:spPr bwMode="auto">
              <a:xfrm>
                <a:off x="1898" y="2799"/>
                <a:ext cx="56" cy="3"/>
              </a:xfrm>
              <a:prstGeom prst="rect">
                <a:avLst/>
              </a:prstGeom>
              <a:solidFill>
                <a:srgbClr val="868584"/>
              </a:solidFill>
              <a:ln w="9525">
                <a:noFill/>
                <a:miter lim="800000"/>
                <a:headEnd/>
                <a:tailEnd/>
              </a:ln>
            </p:spPr>
            <p:txBody>
              <a:bodyPr/>
              <a:lstStyle/>
              <a:p>
                <a:endParaRPr lang="hu-HU">
                  <a:latin typeface="Calibri" pitchFamily="34" charset="0"/>
                </a:endParaRPr>
              </a:p>
            </p:txBody>
          </p:sp>
          <p:sp>
            <p:nvSpPr>
              <p:cNvPr id="74260" name="Rectangle 83"/>
              <p:cNvSpPr>
                <a:spLocks noChangeArrowheads="1"/>
              </p:cNvSpPr>
              <p:nvPr/>
            </p:nvSpPr>
            <p:spPr bwMode="auto">
              <a:xfrm>
                <a:off x="1898" y="2797"/>
                <a:ext cx="56" cy="3"/>
              </a:xfrm>
              <a:prstGeom prst="rect">
                <a:avLst/>
              </a:prstGeom>
              <a:solidFill>
                <a:srgbClr val="878685"/>
              </a:solidFill>
              <a:ln w="9525">
                <a:noFill/>
                <a:miter lim="800000"/>
                <a:headEnd/>
                <a:tailEnd/>
              </a:ln>
            </p:spPr>
            <p:txBody>
              <a:bodyPr/>
              <a:lstStyle/>
              <a:p>
                <a:endParaRPr lang="hu-HU">
                  <a:latin typeface="Calibri" pitchFamily="34" charset="0"/>
                </a:endParaRPr>
              </a:p>
            </p:txBody>
          </p:sp>
          <p:sp>
            <p:nvSpPr>
              <p:cNvPr id="74261" name="Rectangle 84"/>
              <p:cNvSpPr>
                <a:spLocks noChangeArrowheads="1"/>
              </p:cNvSpPr>
              <p:nvPr/>
            </p:nvSpPr>
            <p:spPr bwMode="auto">
              <a:xfrm>
                <a:off x="1898" y="2796"/>
                <a:ext cx="56" cy="3"/>
              </a:xfrm>
              <a:prstGeom prst="rect">
                <a:avLst/>
              </a:prstGeom>
              <a:solidFill>
                <a:srgbClr val="898887"/>
              </a:solidFill>
              <a:ln w="9525">
                <a:noFill/>
                <a:miter lim="800000"/>
                <a:headEnd/>
                <a:tailEnd/>
              </a:ln>
            </p:spPr>
            <p:txBody>
              <a:bodyPr/>
              <a:lstStyle/>
              <a:p>
                <a:endParaRPr lang="hu-HU">
                  <a:latin typeface="Calibri" pitchFamily="34" charset="0"/>
                </a:endParaRPr>
              </a:p>
            </p:txBody>
          </p:sp>
          <p:sp>
            <p:nvSpPr>
              <p:cNvPr id="74262" name="Rectangle 85"/>
              <p:cNvSpPr>
                <a:spLocks noChangeArrowheads="1"/>
              </p:cNvSpPr>
              <p:nvPr/>
            </p:nvSpPr>
            <p:spPr bwMode="auto">
              <a:xfrm>
                <a:off x="1898" y="2795"/>
                <a:ext cx="56" cy="2"/>
              </a:xfrm>
              <a:prstGeom prst="rect">
                <a:avLst/>
              </a:prstGeom>
              <a:solidFill>
                <a:srgbClr val="8B8989"/>
              </a:solidFill>
              <a:ln w="9525">
                <a:noFill/>
                <a:miter lim="800000"/>
                <a:headEnd/>
                <a:tailEnd/>
              </a:ln>
            </p:spPr>
            <p:txBody>
              <a:bodyPr/>
              <a:lstStyle/>
              <a:p>
                <a:endParaRPr lang="hu-HU">
                  <a:latin typeface="Calibri" pitchFamily="34" charset="0"/>
                </a:endParaRPr>
              </a:p>
            </p:txBody>
          </p:sp>
          <p:sp>
            <p:nvSpPr>
              <p:cNvPr id="74263" name="Rectangle 86"/>
              <p:cNvSpPr>
                <a:spLocks noChangeArrowheads="1"/>
              </p:cNvSpPr>
              <p:nvPr/>
            </p:nvSpPr>
            <p:spPr bwMode="auto">
              <a:xfrm>
                <a:off x="1898" y="2793"/>
                <a:ext cx="56" cy="3"/>
              </a:xfrm>
              <a:prstGeom prst="rect">
                <a:avLst/>
              </a:prstGeom>
              <a:solidFill>
                <a:srgbClr val="8C8B8B"/>
              </a:solidFill>
              <a:ln w="9525">
                <a:noFill/>
                <a:miter lim="800000"/>
                <a:headEnd/>
                <a:tailEnd/>
              </a:ln>
            </p:spPr>
            <p:txBody>
              <a:bodyPr/>
              <a:lstStyle/>
              <a:p>
                <a:endParaRPr lang="hu-HU">
                  <a:latin typeface="Calibri" pitchFamily="34" charset="0"/>
                </a:endParaRPr>
              </a:p>
            </p:txBody>
          </p:sp>
          <p:sp>
            <p:nvSpPr>
              <p:cNvPr id="74264" name="Rectangle 87"/>
              <p:cNvSpPr>
                <a:spLocks noChangeArrowheads="1"/>
              </p:cNvSpPr>
              <p:nvPr/>
            </p:nvSpPr>
            <p:spPr bwMode="auto">
              <a:xfrm>
                <a:off x="1898" y="2792"/>
                <a:ext cx="56" cy="3"/>
              </a:xfrm>
              <a:prstGeom prst="rect">
                <a:avLst/>
              </a:prstGeom>
              <a:solidFill>
                <a:srgbClr val="8E8D8C"/>
              </a:solidFill>
              <a:ln w="9525">
                <a:noFill/>
                <a:miter lim="800000"/>
                <a:headEnd/>
                <a:tailEnd/>
              </a:ln>
            </p:spPr>
            <p:txBody>
              <a:bodyPr/>
              <a:lstStyle/>
              <a:p>
                <a:endParaRPr lang="hu-HU">
                  <a:latin typeface="Calibri" pitchFamily="34" charset="0"/>
                </a:endParaRPr>
              </a:p>
            </p:txBody>
          </p:sp>
          <p:sp>
            <p:nvSpPr>
              <p:cNvPr id="74265" name="Rectangle 88"/>
              <p:cNvSpPr>
                <a:spLocks noChangeArrowheads="1"/>
              </p:cNvSpPr>
              <p:nvPr/>
            </p:nvSpPr>
            <p:spPr bwMode="auto">
              <a:xfrm>
                <a:off x="1898" y="2790"/>
                <a:ext cx="56" cy="3"/>
              </a:xfrm>
              <a:prstGeom prst="rect">
                <a:avLst/>
              </a:prstGeom>
              <a:solidFill>
                <a:srgbClr val="908F8E"/>
              </a:solidFill>
              <a:ln w="9525">
                <a:noFill/>
                <a:miter lim="800000"/>
                <a:headEnd/>
                <a:tailEnd/>
              </a:ln>
            </p:spPr>
            <p:txBody>
              <a:bodyPr/>
              <a:lstStyle/>
              <a:p>
                <a:endParaRPr lang="hu-HU">
                  <a:latin typeface="Calibri" pitchFamily="34" charset="0"/>
                </a:endParaRPr>
              </a:p>
            </p:txBody>
          </p:sp>
          <p:sp>
            <p:nvSpPr>
              <p:cNvPr id="74266" name="Rectangle 89"/>
              <p:cNvSpPr>
                <a:spLocks noChangeArrowheads="1"/>
              </p:cNvSpPr>
              <p:nvPr/>
            </p:nvSpPr>
            <p:spPr bwMode="auto">
              <a:xfrm>
                <a:off x="1898" y="2789"/>
                <a:ext cx="56" cy="3"/>
              </a:xfrm>
              <a:prstGeom prst="rect">
                <a:avLst/>
              </a:prstGeom>
              <a:solidFill>
                <a:srgbClr val="949392"/>
              </a:solidFill>
              <a:ln w="9525">
                <a:noFill/>
                <a:miter lim="800000"/>
                <a:headEnd/>
                <a:tailEnd/>
              </a:ln>
            </p:spPr>
            <p:txBody>
              <a:bodyPr/>
              <a:lstStyle/>
              <a:p>
                <a:endParaRPr lang="hu-HU">
                  <a:latin typeface="Calibri" pitchFamily="34" charset="0"/>
                </a:endParaRPr>
              </a:p>
            </p:txBody>
          </p:sp>
          <p:sp>
            <p:nvSpPr>
              <p:cNvPr id="74267" name="Rectangle 90"/>
              <p:cNvSpPr>
                <a:spLocks noChangeArrowheads="1"/>
              </p:cNvSpPr>
              <p:nvPr/>
            </p:nvSpPr>
            <p:spPr bwMode="auto">
              <a:xfrm>
                <a:off x="1898" y="2788"/>
                <a:ext cx="56" cy="2"/>
              </a:xfrm>
              <a:prstGeom prst="rect">
                <a:avLst/>
              </a:prstGeom>
              <a:solidFill>
                <a:srgbClr val="969595"/>
              </a:solidFill>
              <a:ln w="9525">
                <a:noFill/>
                <a:miter lim="800000"/>
                <a:headEnd/>
                <a:tailEnd/>
              </a:ln>
            </p:spPr>
            <p:txBody>
              <a:bodyPr/>
              <a:lstStyle/>
              <a:p>
                <a:endParaRPr lang="hu-HU">
                  <a:latin typeface="Calibri" pitchFamily="34" charset="0"/>
                </a:endParaRPr>
              </a:p>
            </p:txBody>
          </p:sp>
          <p:sp>
            <p:nvSpPr>
              <p:cNvPr id="74268" name="Rectangle 91"/>
              <p:cNvSpPr>
                <a:spLocks noChangeArrowheads="1"/>
              </p:cNvSpPr>
              <p:nvPr/>
            </p:nvSpPr>
            <p:spPr bwMode="auto">
              <a:xfrm>
                <a:off x="1898" y="2786"/>
                <a:ext cx="56" cy="3"/>
              </a:xfrm>
              <a:prstGeom prst="rect">
                <a:avLst/>
              </a:prstGeom>
              <a:solidFill>
                <a:srgbClr val="989796"/>
              </a:solidFill>
              <a:ln w="9525">
                <a:noFill/>
                <a:miter lim="800000"/>
                <a:headEnd/>
                <a:tailEnd/>
              </a:ln>
            </p:spPr>
            <p:txBody>
              <a:bodyPr/>
              <a:lstStyle/>
              <a:p>
                <a:endParaRPr lang="hu-HU">
                  <a:latin typeface="Calibri" pitchFamily="34" charset="0"/>
                </a:endParaRPr>
              </a:p>
            </p:txBody>
          </p:sp>
          <p:sp>
            <p:nvSpPr>
              <p:cNvPr id="74269" name="Rectangle 92"/>
              <p:cNvSpPr>
                <a:spLocks noChangeArrowheads="1"/>
              </p:cNvSpPr>
              <p:nvPr/>
            </p:nvSpPr>
            <p:spPr bwMode="auto">
              <a:xfrm>
                <a:off x="1898" y="2785"/>
                <a:ext cx="56" cy="3"/>
              </a:xfrm>
              <a:prstGeom prst="rect">
                <a:avLst/>
              </a:prstGeom>
              <a:solidFill>
                <a:srgbClr val="9A9A99"/>
              </a:solidFill>
              <a:ln w="9525">
                <a:noFill/>
                <a:miter lim="800000"/>
                <a:headEnd/>
                <a:tailEnd/>
              </a:ln>
            </p:spPr>
            <p:txBody>
              <a:bodyPr/>
              <a:lstStyle/>
              <a:p>
                <a:endParaRPr lang="hu-HU">
                  <a:latin typeface="Calibri" pitchFamily="34" charset="0"/>
                </a:endParaRPr>
              </a:p>
            </p:txBody>
          </p:sp>
          <p:sp>
            <p:nvSpPr>
              <p:cNvPr id="74270" name="Rectangle 93"/>
              <p:cNvSpPr>
                <a:spLocks noChangeArrowheads="1"/>
              </p:cNvSpPr>
              <p:nvPr/>
            </p:nvSpPr>
            <p:spPr bwMode="auto">
              <a:xfrm>
                <a:off x="1898" y="2783"/>
                <a:ext cx="56" cy="3"/>
              </a:xfrm>
              <a:prstGeom prst="rect">
                <a:avLst/>
              </a:prstGeom>
              <a:solidFill>
                <a:srgbClr val="9C9B9B"/>
              </a:solidFill>
              <a:ln w="9525">
                <a:noFill/>
                <a:miter lim="800000"/>
                <a:headEnd/>
                <a:tailEnd/>
              </a:ln>
            </p:spPr>
            <p:txBody>
              <a:bodyPr/>
              <a:lstStyle/>
              <a:p>
                <a:endParaRPr lang="hu-HU">
                  <a:latin typeface="Calibri" pitchFamily="34" charset="0"/>
                </a:endParaRPr>
              </a:p>
            </p:txBody>
          </p:sp>
          <p:sp>
            <p:nvSpPr>
              <p:cNvPr id="74271" name="Rectangle 94"/>
              <p:cNvSpPr>
                <a:spLocks noChangeArrowheads="1"/>
              </p:cNvSpPr>
              <p:nvPr/>
            </p:nvSpPr>
            <p:spPr bwMode="auto">
              <a:xfrm>
                <a:off x="1898" y="2782"/>
                <a:ext cx="56" cy="3"/>
              </a:xfrm>
              <a:prstGeom prst="rect">
                <a:avLst/>
              </a:prstGeom>
              <a:solidFill>
                <a:srgbClr val="9F9E9D"/>
              </a:solidFill>
              <a:ln w="9525">
                <a:noFill/>
                <a:miter lim="800000"/>
                <a:headEnd/>
                <a:tailEnd/>
              </a:ln>
            </p:spPr>
            <p:txBody>
              <a:bodyPr/>
              <a:lstStyle/>
              <a:p>
                <a:endParaRPr lang="hu-HU">
                  <a:latin typeface="Calibri" pitchFamily="34" charset="0"/>
                </a:endParaRPr>
              </a:p>
            </p:txBody>
          </p:sp>
          <p:sp>
            <p:nvSpPr>
              <p:cNvPr id="74272" name="Rectangle 95"/>
              <p:cNvSpPr>
                <a:spLocks noChangeArrowheads="1"/>
              </p:cNvSpPr>
              <p:nvPr/>
            </p:nvSpPr>
            <p:spPr bwMode="auto">
              <a:xfrm>
                <a:off x="1898" y="2781"/>
                <a:ext cx="56" cy="2"/>
              </a:xfrm>
              <a:prstGeom prst="rect">
                <a:avLst/>
              </a:prstGeom>
              <a:solidFill>
                <a:srgbClr val="A09F9F"/>
              </a:solidFill>
              <a:ln w="9525">
                <a:noFill/>
                <a:miter lim="800000"/>
                <a:headEnd/>
                <a:tailEnd/>
              </a:ln>
            </p:spPr>
            <p:txBody>
              <a:bodyPr/>
              <a:lstStyle/>
              <a:p>
                <a:endParaRPr lang="hu-HU">
                  <a:latin typeface="Calibri" pitchFamily="34" charset="0"/>
                </a:endParaRPr>
              </a:p>
            </p:txBody>
          </p:sp>
          <p:sp>
            <p:nvSpPr>
              <p:cNvPr id="74273" name="Rectangle 96"/>
              <p:cNvSpPr>
                <a:spLocks noChangeArrowheads="1"/>
              </p:cNvSpPr>
              <p:nvPr/>
            </p:nvSpPr>
            <p:spPr bwMode="auto">
              <a:xfrm>
                <a:off x="1898" y="2779"/>
                <a:ext cx="56" cy="3"/>
              </a:xfrm>
              <a:prstGeom prst="rect">
                <a:avLst/>
              </a:prstGeom>
              <a:solidFill>
                <a:srgbClr val="A4A3A3"/>
              </a:solidFill>
              <a:ln w="9525">
                <a:noFill/>
                <a:miter lim="800000"/>
                <a:headEnd/>
                <a:tailEnd/>
              </a:ln>
            </p:spPr>
            <p:txBody>
              <a:bodyPr/>
              <a:lstStyle/>
              <a:p>
                <a:endParaRPr lang="hu-HU">
                  <a:latin typeface="Calibri" pitchFamily="34" charset="0"/>
                </a:endParaRPr>
              </a:p>
            </p:txBody>
          </p:sp>
          <p:sp>
            <p:nvSpPr>
              <p:cNvPr id="74274" name="Rectangle 97"/>
              <p:cNvSpPr>
                <a:spLocks noChangeArrowheads="1"/>
              </p:cNvSpPr>
              <p:nvPr/>
            </p:nvSpPr>
            <p:spPr bwMode="auto">
              <a:xfrm>
                <a:off x="1898" y="2778"/>
                <a:ext cx="56" cy="3"/>
              </a:xfrm>
              <a:prstGeom prst="rect">
                <a:avLst/>
              </a:prstGeom>
              <a:solidFill>
                <a:srgbClr val="A6A5A5"/>
              </a:solidFill>
              <a:ln w="9525">
                <a:noFill/>
                <a:miter lim="800000"/>
                <a:headEnd/>
                <a:tailEnd/>
              </a:ln>
            </p:spPr>
            <p:txBody>
              <a:bodyPr/>
              <a:lstStyle/>
              <a:p>
                <a:endParaRPr lang="hu-HU">
                  <a:latin typeface="Calibri" pitchFamily="34" charset="0"/>
                </a:endParaRPr>
              </a:p>
            </p:txBody>
          </p:sp>
          <p:sp>
            <p:nvSpPr>
              <p:cNvPr id="74275" name="Rectangle 98"/>
              <p:cNvSpPr>
                <a:spLocks noChangeArrowheads="1"/>
              </p:cNvSpPr>
              <p:nvPr/>
            </p:nvSpPr>
            <p:spPr bwMode="auto">
              <a:xfrm>
                <a:off x="1898" y="2776"/>
                <a:ext cx="56" cy="3"/>
              </a:xfrm>
              <a:prstGeom prst="rect">
                <a:avLst/>
              </a:prstGeom>
              <a:solidFill>
                <a:srgbClr val="A8A7A6"/>
              </a:solidFill>
              <a:ln w="9525">
                <a:noFill/>
                <a:miter lim="800000"/>
                <a:headEnd/>
                <a:tailEnd/>
              </a:ln>
            </p:spPr>
            <p:txBody>
              <a:bodyPr/>
              <a:lstStyle/>
              <a:p>
                <a:endParaRPr lang="hu-HU">
                  <a:latin typeface="Calibri" pitchFamily="34" charset="0"/>
                </a:endParaRPr>
              </a:p>
            </p:txBody>
          </p:sp>
          <p:sp>
            <p:nvSpPr>
              <p:cNvPr id="74276" name="Rectangle 99"/>
              <p:cNvSpPr>
                <a:spLocks noChangeArrowheads="1"/>
              </p:cNvSpPr>
              <p:nvPr/>
            </p:nvSpPr>
            <p:spPr bwMode="auto">
              <a:xfrm>
                <a:off x="1898" y="2775"/>
                <a:ext cx="56" cy="3"/>
              </a:xfrm>
              <a:prstGeom prst="rect">
                <a:avLst/>
              </a:prstGeom>
              <a:solidFill>
                <a:srgbClr val="AAA9A9"/>
              </a:solidFill>
              <a:ln w="9525">
                <a:noFill/>
                <a:miter lim="800000"/>
                <a:headEnd/>
                <a:tailEnd/>
              </a:ln>
            </p:spPr>
            <p:txBody>
              <a:bodyPr/>
              <a:lstStyle/>
              <a:p>
                <a:endParaRPr lang="hu-HU">
                  <a:latin typeface="Calibri" pitchFamily="34" charset="0"/>
                </a:endParaRPr>
              </a:p>
            </p:txBody>
          </p:sp>
          <p:sp>
            <p:nvSpPr>
              <p:cNvPr id="74277" name="Rectangle 100"/>
              <p:cNvSpPr>
                <a:spLocks noChangeArrowheads="1"/>
              </p:cNvSpPr>
              <p:nvPr/>
            </p:nvSpPr>
            <p:spPr bwMode="auto">
              <a:xfrm>
                <a:off x="1898" y="2774"/>
                <a:ext cx="56" cy="2"/>
              </a:xfrm>
              <a:prstGeom prst="rect">
                <a:avLst/>
              </a:prstGeom>
              <a:solidFill>
                <a:srgbClr val="ACABAB"/>
              </a:solidFill>
              <a:ln w="9525">
                <a:noFill/>
                <a:miter lim="800000"/>
                <a:headEnd/>
                <a:tailEnd/>
              </a:ln>
            </p:spPr>
            <p:txBody>
              <a:bodyPr/>
              <a:lstStyle/>
              <a:p>
                <a:endParaRPr lang="hu-HU">
                  <a:latin typeface="Calibri" pitchFamily="34" charset="0"/>
                </a:endParaRPr>
              </a:p>
            </p:txBody>
          </p:sp>
          <p:sp>
            <p:nvSpPr>
              <p:cNvPr id="74278" name="Rectangle 101"/>
              <p:cNvSpPr>
                <a:spLocks noChangeArrowheads="1"/>
              </p:cNvSpPr>
              <p:nvPr/>
            </p:nvSpPr>
            <p:spPr bwMode="auto">
              <a:xfrm>
                <a:off x="1898" y="2772"/>
                <a:ext cx="56" cy="3"/>
              </a:xfrm>
              <a:prstGeom prst="rect">
                <a:avLst/>
              </a:prstGeom>
              <a:solidFill>
                <a:srgbClr val="AEADAD"/>
              </a:solidFill>
              <a:ln w="9525">
                <a:noFill/>
                <a:miter lim="800000"/>
                <a:headEnd/>
                <a:tailEnd/>
              </a:ln>
            </p:spPr>
            <p:txBody>
              <a:bodyPr/>
              <a:lstStyle/>
              <a:p>
                <a:endParaRPr lang="hu-HU">
                  <a:latin typeface="Calibri" pitchFamily="34" charset="0"/>
                </a:endParaRPr>
              </a:p>
            </p:txBody>
          </p:sp>
          <p:sp>
            <p:nvSpPr>
              <p:cNvPr id="74279" name="Rectangle 102"/>
              <p:cNvSpPr>
                <a:spLocks noChangeArrowheads="1"/>
              </p:cNvSpPr>
              <p:nvPr/>
            </p:nvSpPr>
            <p:spPr bwMode="auto">
              <a:xfrm>
                <a:off x="1898" y="2771"/>
                <a:ext cx="56" cy="3"/>
              </a:xfrm>
              <a:prstGeom prst="rect">
                <a:avLst/>
              </a:prstGeom>
              <a:solidFill>
                <a:srgbClr val="B1B0B0"/>
              </a:solidFill>
              <a:ln w="9525">
                <a:noFill/>
                <a:miter lim="800000"/>
                <a:headEnd/>
                <a:tailEnd/>
              </a:ln>
            </p:spPr>
            <p:txBody>
              <a:bodyPr/>
              <a:lstStyle/>
              <a:p>
                <a:endParaRPr lang="hu-HU">
                  <a:latin typeface="Calibri" pitchFamily="34" charset="0"/>
                </a:endParaRPr>
              </a:p>
            </p:txBody>
          </p:sp>
          <p:sp>
            <p:nvSpPr>
              <p:cNvPr id="74280" name="Rectangle 103"/>
              <p:cNvSpPr>
                <a:spLocks noChangeArrowheads="1"/>
              </p:cNvSpPr>
              <p:nvPr/>
            </p:nvSpPr>
            <p:spPr bwMode="auto">
              <a:xfrm>
                <a:off x="1898" y="2769"/>
                <a:ext cx="56" cy="3"/>
              </a:xfrm>
              <a:prstGeom prst="rect">
                <a:avLst/>
              </a:prstGeom>
              <a:solidFill>
                <a:srgbClr val="B6B6B5"/>
              </a:solidFill>
              <a:ln w="9525">
                <a:noFill/>
                <a:miter lim="800000"/>
                <a:headEnd/>
                <a:tailEnd/>
              </a:ln>
            </p:spPr>
            <p:txBody>
              <a:bodyPr/>
              <a:lstStyle/>
              <a:p>
                <a:endParaRPr lang="hu-HU">
                  <a:latin typeface="Calibri" pitchFamily="34" charset="0"/>
                </a:endParaRPr>
              </a:p>
            </p:txBody>
          </p:sp>
          <p:sp>
            <p:nvSpPr>
              <p:cNvPr id="74281" name="Rectangle 104"/>
              <p:cNvSpPr>
                <a:spLocks noChangeArrowheads="1"/>
              </p:cNvSpPr>
              <p:nvPr/>
            </p:nvSpPr>
            <p:spPr bwMode="auto">
              <a:xfrm>
                <a:off x="1898" y="2768"/>
                <a:ext cx="56" cy="3"/>
              </a:xfrm>
              <a:prstGeom prst="rect">
                <a:avLst/>
              </a:prstGeom>
              <a:solidFill>
                <a:srgbClr val="B8B8B7"/>
              </a:solidFill>
              <a:ln w="9525">
                <a:noFill/>
                <a:miter lim="800000"/>
                <a:headEnd/>
                <a:tailEnd/>
              </a:ln>
            </p:spPr>
            <p:txBody>
              <a:bodyPr/>
              <a:lstStyle/>
              <a:p>
                <a:endParaRPr lang="hu-HU">
                  <a:latin typeface="Calibri" pitchFamily="34" charset="0"/>
                </a:endParaRPr>
              </a:p>
            </p:txBody>
          </p:sp>
          <p:sp>
            <p:nvSpPr>
              <p:cNvPr id="74282" name="Rectangle 105"/>
              <p:cNvSpPr>
                <a:spLocks noChangeArrowheads="1"/>
              </p:cNvSpPr>
              <p:nvPr/>
            </p:nvSpPr>
            <p:spPr bwMode="auto">
              <a:xfrm>
                <a:off x="1898" y="2766"/>
                <a:ext cx="56" cy="3"/>
              </a:xfrm>
              <a:prstGeom prst="rect">
                <a:avLst/>
              </a:prstGeom>
              <a:solidFill>
                <a:srgbClr val="BBBBBA"/>
              </a:solidFill>
              <a:ln w="9525">
                <a:noFill/>
                <a:miter lim="800000"/>
                <a:headEnd/>
                <a:tailEnd/>
              </a:ln>
            </p:spPr>
            <p:txBody>
              <a:bodyPr/>
              <a:lstStyle/>
              <a:p>
                <a:endParaRPr lang="hu-HU">
                  <a:latin typeface="Calibri" pitchFamily="34" charset="0"/>
                </a:endParaRPr>
              </a:p>
            </p:txBody>
          </p:sp>
          <p:sp>
            <p:nvSpPr>
              <p:cNvPr id="74283" name="Rectangle 106"/>
              <p:cNvSpPr>
                <a:spLocks noChangeArrowheads="1"/>
              </p:cNvSpPr>
              <p:nvPr/>
            </p:nvSpPr>
            <p:spPr bwMode="auto">
              <a:xfrm>
                <a:off x="1898" y="2765"/>
                <a:ext cx="56" cy="3"/>
              </a:xfrm>
              <a:prstGeom prst="rect">
                <a:avLst/>
              </a:prstGeom>
              <a:solidFill>
                <a:srgbClr val="BDBDBC"/>
              </a:solidFill>
              <a:ln w="9525">
                <a:noFill/>
                <a:miter lim="800000"/>
                <a:headEnd/>
                <a:tailEnd/>
              </a:ln>
            </p:spPr>
            <p:txBody>
              <a:bodyPr/>
              <a:lstStyle/>
              <a:p>
                <a:endParaRPr lang="hu-HU">
                  <a:latin typeface="Calibri" pitchFamily="34" charset="0"/>
                </a:endParaRPr>
              </a:p>
            </p:txBody>
          </p:sp>
          <p:sp>
            <p:nvSpPr>
              <p:cNvPr id="74284" name="Rectangle 107"/>
              <p:cNvSpPr>
                <a:spLocks noChangeArrowheads="1"/>
              </p:cNvSpPr>
              <p:nvPr/>
            </p:nvSpPr>
            <p:spPr bwMode="auto">
              <a:xfrm>
                <a:off x="1898" y="2764"/>
                <a:ext cx="56" cy="2"/>
              </a:xfrm>
              <a:prstGeom prst="rect">
                <a:avLst/>
              </a:prstGeom>
              <a:solidFill>
                <a:srgbClr val="C0C0BF"/>
              </a:solidFill>
              <a:ln w="9525">
                <a:noFill/>
                <a:miter lim="800000"/>
                <a:headEnd/>
                <a:tailEnd/>
              </a:ln>
            </p:spPr>
            <p:txBody>
              <a:bodyPr/>
              <a:lstStyle/>
              <a:p>
                <a:endParaRPr lang="hu-HU">
                  <a:latin typeface="Calibri" pitchFamily="34" charset="0"/>
                </a:endParaRPr>
              </a:p>
            </p:txBody>
          </p:sp>
          <p:sp>
            <p:nvSpPr>
              <p:cNvPr id="74285" name="Rectangle 108"/>
              <p:cNvSpPr>
                <a:spLocks noChangeArrowheads="1"/>
              </p:cNvSpPr>
              <p:nvPr/>
            </p:nvSpPr>
            <p:spPr bwMode="auto">
              <a:xfrm>
                <a:off x="1898" y="2762"/>
                <a:ext cx="56" cy="3"/>
              </a:xfrm>
              <a:prstGeom prst="rect">
                <a:avLst/>
              </a:prstGeom>
              <a:solidFill>
                <a:srgbClr val="C3C3C2"/>
              </a:solidFill>
              <a:ln w="9525">
                <a:noFill/>
                <a:miter lim="800000"/>
                <a:headEnd/>
                <a:tailEnd/>
              </a:ln>
            </p:spPr>
            <p:txBody>
              <a:bodyPr/>
              <a:lstStyle/>
              <a:p>
                <a:endParaRPr lang="hu-HU">
                  <a:latin typeface="Calibri" pitchFamily="34" charset="0"/>
                </a:endParaRPr>
              </a:p>
            </p:txBody>
          </p:sp>
          <p:sp>
            <p:nvSpPr>
              <p:cNvPr id="74286" name="Rectangle 109"/>
              <p:cNvSpPr>
                <a:spLocks noChangeArrowheads="1"/>
              </p:cNvSpPr>
              <p:nvPr/>
            </p:nvSpPr>
            <p:spPr bwMode="auto">
              <a:xfrm>
                <a:off x="1898" y="2761"/>
                <a:ext cx="56" cy="3"/>
              </a:xfrm>
              <a:prstGeom prst="rect">
                <a:avLst/>
              </a:prstGeom>
              <a:solidFill>
                <a:srgbClr val="C5C4C4"/>
              </a:solidFill>
              <a:ln w="9525">
                <a:noFill/>
                <a:miter lim="800000"/>
                <a:headEnd/>
                <a:tailEnd/>
              </a:ln>
            </p:spPr>
            <p:txBody>
              <a:bodyPr/>
              <a:lstStyle/>
              <a:p>
                <a:endParaRPr lang="hu-HU">
                  <a:latin typeface="Calibri" pitchFamily="34" charset="0"/>
                </a:endParaRPr>
              </a:p>
            </p:txBody>
          </p:sp>
          <p:sp>
            <p:nvSpPr>
              <p:cNvPr id="74287" name="Rectangle 110"/>
              <p:cNvSpPr>
                <a:spLocks noChangeArrowheads="1"/>
              </p:cNvSpPr>
              <p:nvPr/>
            </p:nvSpPr>
            <p:spPr bwMode="auto">
              <a:xfrm>
                <a:off x="1898" y="2759"/>
                <a:ext cx="56" cy="3"/>
              </a:xfrm>
              <a:prstGeom prst="rect">
                <a:avLst/>
              </a:prstGeom>
              <a:solidFill>
                <a:srgbClr val="C8C7C7"/>
              </a:solidFill>
              <a:ln w="9525">
                <a:noFill/>
                <a:miter lim="800000"/>
                <a:headEnd/>
                <a:tailEnd/>
              </a:ln>
            </p:spPr>
            <p:txBody>
              <a:bodyPr/>
              <a:lstStyle/>
              <a:p>
                <a:endParaRPr lang="hu-HU">
                  <a:latin typeface="Calibri" pitchFamily="34" charset="0"/>
                </a:endParaRPr>
              </a:p>
            </p:txBody>
          </p:sp>
          <p:sp>
            <p:nvSpPr>
              <p:cNvPr id="74288" name="Rectangle 111"/>
              <p:cNvSpPr>
                <a:spLocks noChangeArrowheads="1"/>
              </p:cNvSpPr>
              <p:nvPr/>
            </p:nvSpPr>
            <p:spPr bwMode="auto">
              <a:xfrm>
                <a:off x="1898" y="2758"/>
                <a:ext cx="56" cy="3"/>
              </a:xfrm>
              <a:prstGeom prst="rect">
                <a:avLst/>
              </a:prstGeom>
              <a:solidFill>
                <a:srgbClr val="CCCCCB"/>
              </a:solidFill>
              <a:ln w="9525">
                <a:noFill/>
                <a:miter lim="800000"/>
                <a:headEnd/>
                <a:tailEnd/>
              </a:ln>
            </p:spPr>
            <p:txBody>
              <a:bodyPr/>
              <a:lstStyle/>
              <a:p>
                <a:endParaRPr lang="hu-HU">
                  <a:latin typeface="Calibri" pitchFamily="34" charset="0"/>
                </a:endParaRPr>
              </a:p>
            </p:txBody>
          </p:sp>
          <p:sp>
            <p:nvSpPr>
              <p:cNvPr id="74289" name="Rectangle 112"/>
              <p:cNvSpPr>
                <a:spLocks noChangeArrowheads="1"/>
              </p:cNvSpPr>
              <p:nvPr/>
            </p:nvSpPr>
            <p:spPr bwMode="auto">
              <a:xfrm>
                <a:off x="1898" y="2757"/>
                <a:ext cx="56" cy="2"/>
              </a:xfrm>
              <a:prstGeom prst="rect">
                <a:avLst/>
              </a:prstGeom>
              <a:solidFill>
                <a:srgbClr val="CECECD"/>
              </a:solidFill>
              <a:ln w="9525">
                <a:noFill/>
                <a:miter lim="800000"/>
                <a:headEnd/>
                <a:tailEnd/>
              </a:ln>
            </p:spPr>
            <p:txBody>
              <a:bodyPr/>
              <a:lstStyle/>
              <a:p>
                <a:endParaRPr lang="hu-HU">
                  <a:latin typeface="Calibri" pitchFamily="34" charset="0"/>
                </a:endParaRPr>
              </a:p>
            </p:txBody>
          </p:sp>
          <p:sp>
            <p:nvSpPr>
              <p:cNvPr id="74290" name="Rectangle 113"/>
              <p:cNvSpPr>
                <a:spLocks noChangeArrowheads="1"/>
              </p:cNvSpPr>
              <p:nvPr/>
            </p:nvSpPr>
            <p:spPr bwMode="auto">
              <a:xfrm>
                <a:off x="1898" y="2755"/>
                <a:ext cx="56" cy="3"/>
              </a:xfrm>
              <a:prstGeom prst="rect">
                <a:avLst/>
              </a:prstGeom>
              <a:solidFill>
                <a:srgbClr val="D1D0D0"/>
              </a:solidFill>
              <a:ln w="9525">
                <a:noFill/>
                <a:miter lim="800000"/>
                <a:headEnd/>
                <a:tailEnd/>
              </a:ln>
            </p:spPr>
            <p:txBody>
              <a:bodyPr/>
              <a:lstStyle/>
              <a:p>
                <a:endParaRPr lang="hu-HU">
                  <a:latin typeface="Calibri" pitchFamily="34" charset="0"/>
                </a:endParaRPr>
              </a:p>
            </p:txBody>
          </p:sp>
          <p:sp>
            <p:nvSpPr>
              <p:cNvPr id="74291" name="Rectangle 114"/>
              <p:cNvSpPr>
                <a:spLocks noChangeArrowheads="1"/>
              </p:cNvSpPr>
              <p:nvPr/>
            </p:nvSpPr>
            <p:spPr bwMode="auto">
              <a:xfrm>
                <a:off x="1898" y="2754"/>
                <a:ext cx="56" cy="3"/>
              </a:xfrm>
              <a:prstGeom prst="rect">
                <a:avLst/>
              </a:prstGeom>
              <a:solidFill>
                <a:srgbClr val="D4D3D3"/>
              </a:solidFill>
              <a:ln w="9525">
                <a:noFill/>
                <a:miter lim="800000"/>
                <a:headEnd/>
                <a:tailEnd/>
              </a:ln>
            </p:spPr>
            <p:txBody>
              <a:bodyPr/>
              <a:lstStyle/>
              <a:p>
                <a:endParaRPr lang="hu-HU">
                  <a:latin typeface="Calibri" pitchFamily="34" charset="0"/>
                </a:endParaRPr>
              </a:p>
            </p:txBody>
          </p:sp>
          <p:sp>
            <p:nvSpPr>
              <p:cNvPr id="74292" name="Rectangle 115"/>
              <p:cNvSpPr>
                <a:spLocks noChangeArrowheads="1"/>
              </p:cNvSpPr>
              <p:nvPr/>
            </p:nvSpPr>
            <p:spPr bwMode="auto">
              <a:xfrm>
                <a:off x="1898" y="2752"/>
                <a:ext cx="56" cy="3"/>
              </a:xfrm>
              <a:prstGeom prst="rect">
                <a:avLst/>
              </a:prstGeom>
              <a:solidFill>
                <a:srgbClr val="D8D8D7"/>
              </a:solidFill>
              <a:ln w="9525">
                <a:noFill/>
                <a:miter lim="800000"/>
                <a:headEnd/>
                <a:tailEnd/>
              </a:ln>
            </p:spPr>
            <p:txBody>
              <a:bodyPr/>
              <a:lstStyle/>
              <a:p>
                <a:endParaRPr lang="hu-HU">
                  <a:latin typeface="Calibri" pitchFamily="34" charset="0"/>
                </a:endParaRPr>
              </a:p>
            </p:txBody>
          </p:sp>
          <p:sp>
            <p:nvSpPr>
              <p:cNvPr id="74293" name="Rectangle 116"/>
              <p:cNvSpPr>
                <a:spLocks noChangeArrowheads="1"/>
              </p:cNvSpPr>
              <p:nvPr/>
            </p:nvSpPr>
            <p:spPr bwMode="auto">
              <a:xfrm>
                <a:off x="1898" y="2751"/>
                <a:ext cx="56" cy="3"/>
              </a:xfrm>
              <a:prstGeom prst="rect">
                <a:avLst/>
              </a:prstGeom>
              <a:solidFill>
                <a:srgbClr val="DBDBDA"/>
              </a:solidFill>
              <a:ln w="9525">
                <a:noFill/>
                <a:miter lim="800000"/>
                <a:headEnd/>
                <a:tailEnd/>
              </a:ln>
            </p:spPr>
            <p:txBody>
              <a:bodyPr/>
              <a:lstStyle/>
              <a:p>
                <a:endParaRPr lang="hu-HU">
                  <a:latin typeface="Calibri" pitchFamily="34" charset="0"/>
                </a:endParaRPr>
              </a:p>
            </p:txBody>
          </p:sp>
          <p:sp>
            <p:nvSpPr>
              <p:cNvPr id="74294" name="Rectangle 117"/>
              <p:cNvSpPr>
                <a:spLocks noChangeArrowheads="1"/>
              </p:cNvSpPr>
              <p:nvPr/>
            </p:nvSpPr>
            <p:spPr bwMode="auto">
              <a:xfrm>
                <a:off x="1898" y="2750"/>
                <a:ext cx="56" cy="2"/>
              </a:xfrm>
              <a:prstGeom prst="rect">
                <a:avLst/>
              </a:prstGeom>
              <a:solidFill>
                <a:srgbClr val="DFDFDE"/>
              </a:solidFill>
              <a:ln w="9525">
                <a:noFill/>
                <a:miter lim="800000"/>
                <a:headEnd/>
                <a:tailEnd/>
              </a:ln>
            </p:spPr>
            <p:txBody>
              <a:bodyPr/>
              <a:lstStyle/>
              <a:p>
                <a:endParaRPr lang="hu-HU">
                  <a:latin typeface="Calibri" pitchFamily="34" charset="0"/>
                </a:endParaRPr>
              </a:p>
            </p:txBody>
          </p:sp>
          <p:sp>
            <p:nvSpPr>
              <p:cNvPr id="74295" name="Rectangle 118"/>
              <p:cNvSpPr>
                <a:spLocks noChangeArrowheads="1"/>
              </p:cNvSpPr>
              <p:nvPr/>
            </p:nvSpPr>
            <p:spPr bwMode="auto">
              <a:xfrm>
                <a:off x="1898" y="2748"/>
                <a:ext cx="56" cy="3"/>
              </a:xfrm>
              <a:prstGeom prst="rect">
                <a:avLst/>
              </a:prstGeom>
              <a:solidFill>
                <a:srgbClr val="E6E5E5"/>
              </a:solidFill>
              <a:ln w="9525">
                <a:noFill/>
                <a:miter lim="800000"/>
                <a:headEnd/>
                <a:tailEnd/>
              </a:ln>
            </p:spPr>
            <p:txBody>
              <a:bodyPr/>
              <a:lstStyle/>
              <a:p>
                <a:endParaRPr lang="hu-HU">
                  <a:latin typeface="Calibri" pitchFamily="34" charset="0"/>
                </a:endParaRPr>
              </a:p>
            </p:txBody>
          </p:sp>
          <p:sp>
            <p:nvSpPr>
              <p:cNvPr id="74296" name="Rectangle 119"/>
              <p:cNvSpPr>
                <a:spLocks noChangeArrowheads="1"/>
              </p:cNvSpPr>
              <p:nvPr/>
            </p:nvSpPr>
            <p:spPr bwMode="auto">
              <a:xfrm>
                <a:off x="1898" y="2747"/>
                <a:ext cx="56" cy="3"/>
              </a:xfrm>
              <a:prstGeom prst="rect">
                <a:avLst/>
              </a:prstGeom>
              <a:solidFill>
                <a:srgbClr val="E9E9E9"/>
              </a:solidFill>
              <a:ln w="9525">
                <a:noFill/>
                <a:miter lim="800000"/>
                <a:headEnd/>
                <a:tailEnd/>
              </a:ln>
            </p:spPr>
            <p:txBody>
              <a:bodyPr/>
              <a:lstStyle/>
              <a:p>
                <a:endParaRPr lang="hu-HU">
                  <a:latin typeface="Calibri" pitchFamily="34" charset="0"/>
                </a:endParaRPr>
              </a:p>
            </p:txBody>
          </p:sp>
          <p:sp>
            <p:nvSpPr>
              <p:cNvPr id="74297" name="Rectangle 120"/>
              <p:cNvSpPr>
                <a:spLocks noChangeArrowheads="1"/>
              </p:cNvSpPr>
              <p:nvPr/>
            </p:nvSpPr>
            <p:spPr bwMode="auto">
              <a:xfrm>
                <a:off x="1898" y="2745"/>
                <a:ext cx="56" cy="3"/>
              </a:xfrm>
              <a:prstGeom prst="rect">
                <a:avLst/>
              </a:prstGeom>
              <a:solidFill>
                <a:srgbClr val="ECECEC"/>
              </a:solidFill>
              <a:ln w="9525">
                <a:noFill/>
                <a:miter lim="800000"/>
                <a:headEnd/>
                <a:tailEnd/>
              </a:ln>
            </p:spPr>
            <p:txBody>
              <a:bodyPr/>
              <a:lstStyle/>
              <a:p>
                <a:endParaRPr lang="hu-HU">
                  <a:latin typeface="Calibri" pitchFamily="34" charset="0"/>
                </a:endParaRPr>
              </a:p>
            </p:txBody>
          </p:sp>
          <p:sp>
            <p:nvSpPr>
              <p:cNvPr id="74298" name="Rectangle 121"/>
              <p:cNvSpPr>
                <a:spLocks noChangeArrowheads="1"/>
              </p:cNvSpPr>
              <p:nvPr/>
            </p:nvSpPr>
            <p:spPr bwMode="auto">
              <a:xfrm>
                <a:off x="1898" y="2744"/>
                <a:ext cx="56" cy="3"/>
              </a:xfrm>
              <a:prstGeom prst="rect">
                <a:avLst/>
              </a:prstGeom>
              <a:solidFill>
                <a:srgbClr val="F0F0EF"/>
              </a:solidFill>
              <a:ln w="9525">
                <a:noFill/>
                <a:miter lim="800000"/>
                <a:headEnd/>
                <a:tailEnd/>
              </a:ln>
            </p:spPr>
            <p:txBody>
              <a:bodyPr/>
              <a:lstStyle/>
              <a:p>
                <a:endParaRPr lang="hu-HU">
                  <a:latin typeface="Calibri" pitchFamily="34" charset="0"/>
                </a:endParaRPr>
              </a:p>
            </p:txBody>
          </p:sp>
          <p:sp>
            <p:nvSpPr>
              <p:cNvPr id="74299" name="Rectangle 122"/>
              <p:cNvSpPr>
                <a:spLocks noChangeArrowheads="1"/>
              </p:cNvSpPr>
              <p:nvPr/>
            </p:nvSpPr>
            <p:spPr bwMode="auto">
              <a:xfrm>
                <a:off x="1898" y="2743"/>
                <a:ext cx="56" cy="2"/>
              </a:xfrm>
              <a:prstGeom prst="rect">
                <a:avLst/>
              </a:prstGeom>
              <a:solidFill>
                <a:srgbClr val="F2F2F2"/>
              </a:solidFill>
              <a:ln w="9525">
                <a:noFill/>
                <a:miter lim="800000"/>
                <a:headEnd/>
                <a:tailEnd/>
              </a:ln>
            </p:spPr>
            <p:txBody>
              <a:bodyPr/>
              <a:lstStyle/>
              <a:p>
                <a:endParaRPr lang="hu-HU">
                  <a:latin typeface="Calibri" pitchFamily="34" charset="0"/>
                </a:endParaRPr>
              </a:p>
            </p:txBody>
          </p:sp>
          <p:sp>
            <p:nvSpPr>
              <p:cNvPr id="74300" name="Rectangle 123"/>
              <p:cNvSpPr>
                <a:spLocks noChangeArrowheads="1"/>
              </p:cNvSpPr>
              <p:nvPr/>
            </p:nvSpPr>
            <p:spPr bwMode="auto">
              <a:xfrm>
                <a:off x="1898" y="2741"/>
                <a:ext cx="56" cy="3"/>
              </a:xfrm>
              <a:prstGeom prst="rect">
                <a:avLst/>
              </a:prstGeom>
              <a:solidFill>
                <a:srgbClr val="F6F6F6"/>
              </a:solidFill>
              <a:ln w="9525">
                <a:noFill/>
                <a:miter lim="800000"/>
                <a:headEnd/>
                <a:tailEnd/>
              </a:ln>
            </p:spPr>
            <p:txBody>
              <a:bodyPr/>
              <a:lstStyle/>
              <a:p>
                <a:endParaRPr lang="hu-HU">
                  <a:latin typeface="Calibri" pitchFamily="34" charset="0"/>
                </a:endParaRPr>
              </a:p>
            </p:txBody>
          </p:sp>
          <p:sp>
            <p:nvSpPr>
              <p:cNvPr id="74301" name="Rectangle 124"/>
              <p:cNvSpPr>
                <a:spLocks noChangeArrowheads="1"/>
              </p:cNvSpPr>
              <p:nvPr/>
            </p:nvSpPr>
            <p:spPr bwMode="auto">
              <a:xfrm>
                <a:off x="1898" y="2740"/>
                <a:ext cx="56" cy="3"/>
              </a:xfrm>
              <a:prstGeom prst="rect">
                <a:avLst/>
              </a:prstGeom>
              <a:solidFill>
                <a:srgbClr val="F8F8F8"/>
              </a:solidFill>
              <a:ln w="9525">
                <a:noFill/>
                <a:miter lim="800000"/>
                <a:headEnd/>
                <a:tailEnd/>
              </a:ln>
            </p:spPr>
            <p:txBody>
              <a:bodyPr/>
              <a:lstStyle/>
              <a:p>
                <a:endParaRPr lang="hu-HU">
                  <a:latin typeface="Calibri" pitchFamily="34" charset="0"/>
                </a:endParaRPr>
              </a:p>
            </p:txBody>
          </p:sp>
          <p:sp>
            <p:nvSpPr>
              <p:cNvPr id="74302" name="Rectangle 125"/>
              <p:cNvSpPr>
                <a:spLocks noChangeArrowheads="1"/>
              </p:cNvSpPr>
              <p:nvPr/>
            </p:nvSpPr>
            <p:spPr bwMode="auto">
              <a:xfrm>
                <a:off x="1898" y="2738"/>
                <a:ext cx="56" cy="3"/>
              </a:xfrm>
              <a:prstGeom prst="rect">
                <a:avLst/>
              </a:prstGeom>
              <a:solidFill>
                <a:srgbClr val="FFFFFF"/>
              </a:solidFill>
              <a:ln w="9525">
                <a:noFill/>
                <a:miter lim="800000"/>
                <a:headEnd/>
                <a:tailEnd/>
              </a:ln>
            </p:spPr>
            <p:txBody>
              <a:bodyPr/>
              <a:lstStyle/>
              <a:p>
                <a:endParaRPr lang="hu-HU">
                  <a:latin typeface="Calibri" pitchFamily="34" charset="0"/>
                </a:endParaRPr>
              </a:p>
            </p:txBody>
          </p:sp>
          <p:sp>
            <p:nvSpPr>
              <p:cNvPr id="74303" name="Rectangle 126"/>
              <p:cNvSpPr>
                <a:spLocks noChangeArrowheads="1"/>
              </p:cNvSpPr>
              <p:nvPr/>
            </p:nvSpPr>
            <p:spPr bwMode="auto">
              <a:xfrm>
                <a:off x="1898" y="2737"/>
                <a:ext cx="56" cy="3"/>
              </a:xfrm>
              <a:prstGeom prst="rect">
                <a:avLst/>
              </a:prstGeom>
              <a:solidFill>
                <a:srgbClr val="FDFDFD"/>
              </a:solidFill>
              <a:ln w="9525">
                <a:noFill/>
                <a:miter lim="800000"/>
                <a:headEnd/>
                <a:tailEnd/>
              </a:ln>
            </p:spPr>
            <p:txBody>
              <a:bodyPr/>
              <a:lstStyle/>
              <a:p>
                <a:endParaRPr lang="hu-HU">
                  <a:latin typeface="Calibri" pitchFamily="34" charset="0"/>
                </a:endParaRPr>
              </a:p>
            </p:txBody>
          </p:sp>
          <p:sp>
            <p:nvSpPr>
              <p:cNvPr id="74304" name="Rectangle 127"/>
              <p:cNvSpPr>
                <a:spLocks noChangeArrowheads="1"/>
              </p:cNvSpPr>
              <p:nvPr/>
            </p:nvSpPr>
            <p:spPr bwMode="auto">
              <a:xfrm>
                <a:off x="1898" y="2735"/>
                <a:ext cx="56" cy="3"/>
              </a:xfrm>
              <a:prstGeom prst="rect">
                <a:avLst/>
              </a:prstGeom>
              <a:solidFill>
                <a:srgbClr val="F9F9F9"/>
              </a:solidFill>
              <a:ln w="9525">
                <a:noFill/>
                <a:miter lim="800000"/>
                <a:headEnd/>
                <a:tailEnd/>
              </a:ln>
            </p:spPr>
            <p:txBody>
              <a:bodyPr/>
              <a:lstStyle/>
              <a:p>
                <a:endParaRPr lang="hu-HU">
                  <a:latin typeface="Calibri" pitchFamily="34" charset="0"/>
                </a:endParaRPr>
              </a:p>
            </p:txBody>
          </p:sp>
          <p:sp>
            <p:nvSpPr>
              <p:cNvPr id="74305" name="Rectangle 128"/>
              <p:cNvSpPr>
                <a:spLocks noChangeArrowheads="1"/>
              </p:cNvSpPr>
              <p:nvPr/>
            </p:nvSpPr>
            <p:spPr bwMode="auto">
              <a:xfrm>
                <a:off x="1898" y="2734"/>
                <a:ext cx="56" cy="3"/>
              </a:xfrm>
              <a:prstGeom prst="rect">
                <a:avLst/>
              </a:prstGeom>
              <a:solidFill>
                <a:srgbClr val="F7F7F7"/>
              </a:solidFill>
              <a:ln w="9525">
                <a:noFill/>
                <a:miter lim="800000"/>
                <a:headEnd/>
                <a:tailEnd/>
              </a:ln>
            </p:spPr>
            <p:txBody>
              <a:bodyPr/>
              <a:lstStyle/>
              <a:p>
                <a:endParaRPr lang="hu-HU">
                  <a:latin typeface="Calibri" pitchFamily="34" charset="0"/>
                </a:endParaRPr>
              </a:p>
            </p:txBody>
          </p:sp>
          <p:sp>
            <p:nvSpPr>
              <p:cNvPr id="74306" name="Rectangle 129"/>
              <p:cNvSpPr>
                <a:spLocks noChangeArrowheads="1"/>
              </p:cNvSpPr>
              <p:nvPr/>
            </p:nvSpPr>
            <p:spPr bwMode="auto">
              <a:xfrm>
                <a:off x="1898" y="2733"/>
                <a:ext cx="56" cy="2"/>
              </a:xfrm>
              <a:prstGeom prst="rect">
                <a:avLst/>
              </a:prstGeom>
              <a:solidFill>
                <a:srgbClr val="F3F3F3"/>
              </a:solidFill>
              <a:ln w="9525">
                <a:noFill/>
                <a:miter lim="800000"/>
                <a:headEnd/>
                <a:tailEnd/>
              </a:ln>
            </p:spPr>
            <p:txBody>
              <a:bodyPr/>
              <a:lstStyle/>
              <a:p>
                <a:endParaRPr lang="hu-HU">
                  <a:latin typeface="Calibri" pitchFamily="34" charset="0"/>
                </a:endParaRPr>
              </a:p>
            </p:txBody>
          </p:sp>
          <p:sp>
            <p:nvSpPr>
              <p:cNvPr id="74307" name="Rectangle 130"/>
              <p:cNvSpPr>
                <a:spLocks noChangeArrowheads="1"/>
              </p:cNvSpPr>
              <p:nvPr/>
            </p:nvSpPr>
            <p:spPr bwMode="auto">
              <a:xfrm>
                <a:off x="1898" y="2731"/>
                <a:ext cx="56" cy="3"/>
              </a:xfrm>
              <a:prstGeom prst="rect">
                <a:avLst/>
              </a:prstGeom>
              <a:solidFill>
                <a:srgbClr val="F1F1F1"/>
              </a:solidFill>
              <a:ln w="9525">
                <a:noFill/>
                <a:miter lim="800000"/>
                <a:headEnd/>
                <a:tailEnd/>
              </a:ln>
            </p:spPr>
            <p:txBody>
              <a:bodyPr/>
              <a:lstStyle/>
              <a:p>
                <a:endParaRPr lang="hu-HU">
                  <a:latin typeface="Calibri" pitchFamily="34" charset="0"/>
                </a:endParaRPr>
              </a:p>
            </p:txBody>
          </p:sp>
          <p:sp>
            <p:nvSpPr>
              <p:cNvPr id="74308" name="Rectangle 131"/>
              <p:cNvSpPr>
                <a:spLocks noChangeArrowheads="1"/>
              </p:cNvSpPr>
              <p:nvPr/>
            </p:nvSpPr>
            <p:spPr bwMode="auto">
              <a:xfrm>
                <a:off x="1898" y="2730"/>
                <a:ext cx="56" cy="3"/>
              </a:xfrm>
              <a:prstGeom prst="rect">
                <a:avLst/>
              </a:prstGeom>
              <a:solidFill>
                <a:srgbClr val="EDEDED"/>
              </a:solidFill>
              <a:ln w="9525">
                <a:noFill/>
                <a:miter lim="800000"/>
                <a:headEnd/>
                <a:tailEnd/>
              </a:ln>
            </p:spPr>
            <p:txBody>
              <a:bodyPr/>
              <a:lstStyle/>
              <a:p>
                <a:endParaRPr lang="hu-HU">
                  <a:latin typeface="Calibri" pitchFamily="34" charset="0"/>
                </a:endParaRPr>
              </a:p>
            </p:txBody>
          </p:sp>
          <p:sp>
            <p:nvSpPr>
              <p:cNvPr id="74309" name="Rectangle 132"/>
              <p:cNvSpPr>
                <a:spLocks noChangeArrowheads="1"/>
              </p:cNvSpPr>
              <p:nvPr/>
            </p:nvSpPr>
            <p:spPr bwMode="auto">
              <a:xfrm>
                <a:off x="1898" y="2728"/>
                <a:ext cx="56" cy="3"/>
              </a:xfrm>
              <a:prstGeom prst="rect">
                <a:avLst/>
              </a:prstGeom>
              <a:solidFill>
                <a:srgbClr val="EBEBEA"/>
              </a:solidFill>
              <a:ln w="9525">
                <a:noFill/>
                <a:miter lim="800000"/>
                <a:headEnd/>
                <a:tailEnd/>
              </a:ln>
            </p:spPr>
            <p:txBody>
              <a:bodyPr/>
              <a:lstStyle/>
              <a:p>
                <a:endParaRPr lang="hu-HU">
                  <a:latin typeface="Calibri" pitchFamily="34" charset="0"/>
                </a:endParaRPr>
              </a:p>
            </p:txBody>
          </p:sp>
          <p:sp>
            <p:nvSpPr>
              <p:cNvPr id="74310" name="Rectangle 133"/>
              <p:cNvSpPr>
                <a:spLocks noChangeArrowheads="1"/>
              </p:cNvSpPr>
              <p:nvPr/>
            </p:nvSpPr>
            <p:spPr bwMode="auto">
              <a:xfrm>
                <a:off x="1898" y="2727"/>
                <a:ext cx="56" cy="3"/>
              </a:xfrm>
              <a:prstGeom prst="rect">
                <a:avLst/>
              </a:prstGeom>
              <a:solidFill>
                <a:srgbClr val="E4E4E4"/>
              </a:solidFill>
              <a:ln w="9525">
                <a:noFill/>
                <a:miter lim="800000"/>
                <a:headEnd/>
                <a:tailEnd/>
              </a:ln>
            </p:spPr>
            <p:txBody>
              <a:bodyPr/>
              <a:lstStyle/>
              <a:p>
                <a:endParaRPr lang="hu-HU">
                  <a:latin typeface="Calibri" pitchFamily="34" charset="0"/>
                </a:endParaRPr>
              </a:p>
            </p:txBody>
          </p:sp>
          <p:sp>
            <p:nvSpPr>
              <p:cNvPr id="74311" name="Rectangle 134"/>
              <p:cNvSpPr>
                <a:spLocks noChangeArrowheads="1"/>
              </p:cNvSpPr>
              <p:nvPr/>
            </p:nvSpPr>
            <p:spPr bwMode="auto">
              <a:xfrm>
                <a:off x="1898" y="2726"/>
                <a:ext cx="56" cy="2"/>
              </a:xfrm>
              <a:prstGeom prst="rect">
                <a:avLst/>
              </a:prstGeom>
              <a:solidFill>
                <a:srgbClr val="E0E0E0"/>
              </a:solidFill>
              <a:ln w="9525">
                <a:noFill/>
                <a:miter lim="800000"/>
                <a:headEnd/>
                <a:tailEnd/>
              </a:ln>
            </p:spPr>
            <p:txBody>
              <a:bodyPr/>
              <a:lstStyle/>
              <a:p>
                <a:endParaRPr lang="hu-HU">
                  <a:latin typeface="Calibri" pitchFamily="34" charset="0"/>
                </a:endParaRPr>
              </a:p>
            </p:txBody>
          </p:sp>
          <p:sp>
            <p:nvSpPr>
              <p:cNvPr id="74312" name="Rectangle 135"/>
              <p:cNvSpPr>
                <a:spLocks noChangeArrowheads="1"/>
              </p:cNvSpPr>
              <p:nvPr/>
            </p:nvSpPr>
            <p:spPr bwMode="auto">
              <a:xfrm>
                <a:off x="1898" y="2724"/>
                <a:ext cx="56" cy="3"/>
              </a:xfrm>
              <a:prstGeom prst="rect">
                <a:avLst/>
              </a:prstGeom>
              <a:solidFill>
                <a:srgbClr val="DCDCDC"/>
              </a:solidFill>
              <a:ln w="9525">
                <a:noFill/>
                <a:miter lim="800000"/>
                <a:headEnd/>
                <a:tailEnd/>
              </a:ln>
            </p:spPr>
            <p:txBody>
              <a:bodyPr/>
              <a:lstStyle/>
              <a:p>
                <a:endParaRPr lang="hu-HU">
                  <a:latin typeface="Calibri" pitchFamily="34" charset="0"/>
                </a:endParaRPr>
              </a:p>
            </p:txBody>
          </p:sp>
          <p:sp>
            <p:nvSpPr>
              <p:cNvPr id="74313" name="Rectangle 136"/>
              <p:cNvSpPr>
                <a:spLocks noChangeArrowheads="1"/>
              </p:cNvSpPr>
              <p:nvPr/>
            </p:nvSpPr>
            <p:spPr bwMode="auto">
              <a:xfrm>
                <a:off x="1898" y="2723"/>
                <a:ext cx="56" cy="3"/>
              </a:xfrm>
              <a:prstGeom prst="rect">
                <a:avLst/>
              </a:prstGeom>
              <a:solidFill>
                <a:srgbClr val="DAD9D9"/>
              </a:solidFill>
              <a:ln w="9525">
                <a:noFill/>
                <a:miter lim="800000"/>
                <a:headEnd/>
                <a:tailEnd/>
              </a:ln>
            </p:spPr>
            <p:txBody>
              <a:bodyPr/>
              <a:lstStyle/>
              <a:p>
                <a:endParaRPr lang="hu-HU">
                  <a:latin typeface="Calibri" pitchFamily="34" charset="0"/>
                </a:endParaRPr>
              </a:p>
            </p:txBody>
          </p:sp>
          <p:sp>
            <p:nvSpPr>
              <p:cNvPr id="74314" name="Rectangle 137"/>
              <p:cNvSpPr>
                <a:spLocks noChangeArrowheads="1"/>
              </p:cNvSpPr>
              <p:nvPr/>
            </p:nvSpPr>
            <p:spPr bwMode="auto">
              <a:xfrm>
                <a:off x="1898" y="2721"/>
                <a:ext cx="56" cy="3"/>
              </a:xfrm>
              <a:prstGeom prst="rect">
                <a:avLst/>
              </a:prstGeom>
              <a:solidFill>
                <a:srgbClr val="D5D5D5"/>
              </a:solidFill>
              <a:ln w="9525">
                <a:noFill/>
                <a:miter lim="800000"/>
                <a:headEnd/>
                <a:tailEnd/>
              </a:ln>
            </p:spPr>
            <p:txBody>
              <a:bodyPr/>
              <a:lstStyle/>
              <a:p>
                <a:endParaRPr lang="hu-HU">
                  <a:latin typeface="Calibri" pitchFamily="34" charset="0"/>
                </a:endParaRPr>
              </a:p>
            </p:txBody>
          </p:sp>
          <p:sp>
            <p:nvSpPr>
              <p:cNvPr id="74315" name="Rectangle 138"/>
              <p:cNvSpPr>
                <a:spLocks noChangeArrowheads="1"/>
              </p:cNvSpPr>
              <p:nvPr/>
            </p:nvSpPr>
            <p:spPr bwMode="auto">
              <a:xfrm>
                <a:off x="1898" y="2720"/>
                <a:ext cx="56" cy="3"/>
              </a:xfrm>
              <a:prstGeom prst="rect">
                <a:avLst/>
              </a:prstGeom>
              <a:solidFill>
                <a:srgbClr val="D3D2D2"/>
              </a:solidFill>
              <a:ln w="9525">
                <a:noFill/>
                <a:miter lim="800000"/>
                <a:headEnd/>
                <a:tailEnd/>
              </a:ln>
            </p:spPr>
            <p:txBody>
              <a:bodyPr/>
              <a:lstStyle/>
              <a:p>
                <a:endParaRPr lang="hu-HU">
                  <a:latin typeface="Calibri" pitchFamily="34" charset="0"/>
                </a:endParaRPr>
              </a:p>
            </p:txBody>
          </p:sp>
          <p:sp>
            <p:nvSpPr>
              <p:cNvPr id="74316" name="Rectangle 139"/>
              <p:cNvSpPr>
                <a:spLocks noChangeArrowheads="1"/>
              </p:cNvSpPr>
              <p:nvPr/>
            </p:nvSpPr>
            <p:spPr bwMode="auto">
              <a:xfrm>
                <a:off x="1898" y="2719"/>
                <a:ext cx="56" cy="2"/>
              </a:xfrm>
              <a:prstGeom prst="rect">
                <a:avLst/>
              </a:prstGeom>
              <a:solidFill>
                <a:srgbClr val="CFCECE"/>
              </a:solidFill>
              <a:ln w="9525">
                <a:noFill/>
                <a:miter lim="800000"/>
                <a:headEnd/>
                <a:tailEnd/>
              </a:ln>
            </p:spPr>
            <p:txBody>
              <a:bodyPr/>
              <a:lstStyle/>
              <a:p>
                <a:endParaRPr lang="hu-HU">
                  <a:latin typeface="Calibri" pitchFamily="34" charset="0"/>
                </a:endParaRPr>
              </a:p>
            </p:txBody>
          </p:sp>
          <p:sp>
            <p:nvSpPr>
              <p:cNvPr id="74317" name="Rectangle 140"/>
              <p:cNvSpPr>
                <a:spLocks noChangeArrowheads="1"/>
              </p:cNvSpPr>
              <p:nvPr/>
            </p:nvSpPr>
            <p:spPr bwMode="auto">
              <a:xfrm>
                <a:off x="1898" y="2717"/>
                <a:ext cx="56" cy="3"/>
              </a:xfrm>
              <a:prstGeom prst="rect">
                <a:avLst/>
              </a:prstGeom>
              <a:solidFill>
                <a:srgbClr val="CBCACA"/>
              </a:solidFill>
              <a:ln w="9525">
                <a:noFill/>
                <a:miter lim="800000"/>
                <a:headEnd/>
                <a:tailEnd/>
              </a:ln>
            </p:spPr>
            <p:txBody>
              <a:bodyPr/>
              <a:lstStyle/>
              <a:p>
                <a:endParaRPr lang="hu-HU">
                  <a:latin typeface="Calibri" pitchFamily="34" charset="0"/>
                </a:endParaRPr>
              </a:p>
            </p:txBody>
          </p:sp>
          <p:sp>
            <p:nvSpPr>
              <p:cNvPr id="74318" name="Rectangle 141"/>
              <p:cNvSpPr>
                <a:spLocks noChangeArrowheads="1"/>
              </p:cNvSpPr>
              <p:nvPr/>
            </p:nvSpPr>
            <p:spPr bwMode="auto">
              <a:xfrm>
                <a:off x="1898" y="2716"/>
                <a:ext cx="56" cy="3"/>
              </a:xfrm>
              <a:prstGeom prst="rect">
                <a:avLst/>
              </a:prstGeom>
              <a:solidFill>
                <a:srgbClr val="C9C8C8"/>
              </a:solidFill>
              <a:ln w="9525">
                <a:noFill/>
                <a:miter lim="800000"/>
                <a:headEnd/>
                <a:tailEnd/>
              </a:ln>
            </p:spPr>
            <p:txBody>
              <a:bodyPr/>
              <a:lstStyle/>
              <a:p>
                <a:endParaRPr lang="hu-HU">
                  <a:latin typeface="Calibri" pitchFamily="34" charset="0"/>
                </a:endParaRPr>
              </a:p>
            </p:txBody>
          </p:sp>
          <p:sp>
            <p:nvSpPr>
              <p:cNvPr id="74319" name="Rectangle 142"/>
              <p:cNvSpPr>
                <a:spLocks noChangeArrowheads="1"/>
              </p:cNvSpPr>
              <p:nvPr/>
            </p:nvSpPr>
            <p:spPr bwMode="auto">
              <a:xfrm>
                <a:off x="1898" y="2714"/>
                <a:ext cx="56" cy="3"/>
              </a:xfrm>
              <a:prstGeom prst="rect">
                <a:avLst/>
              </a:prstGeom>
              <a:solidFill>
                <a:srgbClr val="C6C5C5"/>
              </a:solidFill>
              <a:ln w="9525">
                <a:noFill/>
                <a:miter lim="800000"/>
                <a:headEnd/>
                <a:tailEnd/>
              </a:ln>
            </p:spPr>
            <p:txBody>
              <a:bodyPr/>
              <a:lstStyle/>
              <a:p>
                <a:endParaRPr lang="hu-HU">
                  <a:latin typeface="Calibri" pitchFamily="34" charset="0"/>
                </a:endParaRPr>
              </a:p>
            </p:txBody>
          </p:sp>
          <p:sp>
            <p:nvSpPr>
              <p:cNvPr id="74320" name="Rectangle 143"/>
              <p:cNvSpPr>
                <a:spLocks noChangeArrowheads="1"/>
              </p:cNvSpPr>
              <p:nvPr/>
            </p:nvSpPr>
            <p:spPr bwMode="auto">
              <a:xfrm>
                <a:off x="1898" y="2713"/>
                <a:ext cx="56" cy="3"/>
              </a:xfrm>
              <a:prstGeom prst="rect">
                <a:avLst/>
              </a:prstGeom>
              <a:solidFill>
                <a:srgbClr val="C3C3C2"/>
              </a:solidFill>
              <a:ln w="9525">
                <a:noFill/>
                <a:miter lim="800000"/>
                <a:headEnd/>
                <a:tailEnd/>
              </a:ln>
            </p:spPr>
            <p:txBody>
              <a:bodyPr/>
              <a:lstStyle/>
              <a:p>
                <a:endParaRPr lang="hu-HU">
                  <a:latin typeface="Calibri" pitchFamily="34" charset="0"/>
                </a:endParaRPr>
              </a:p>
            </p:txBody>
          </p:sp>
          <p:sp>
            <p:nvSpPr>
              <p:cNvPr id="74321" name="Rectangle 144"/>
              <p:cNvSpPr>
                <a:spLocks noChangeArrowheads="1"/>
              </p:cNvSpPr>
              <p:nvPr/>
            </p:nvSpPr>
            <p:spPr bwMode="auto">
              <a:xfrm>
                <a:off x="1898" y="2712"/>
                <a:ext cx="56" cy="2"/>
              </a:xfrm>
              <a:prstGeom prst="rect">
                <a:avLst/>
              </a:prstGeom>
              <a:solidFill>
                <a:srgbClr val="C1C1C0"/>
              </a:solidFill>
              <a:ln w="9525">
                <a:noFill/>
                <a:miter lim="800000"/>
                <a:headEnd/>
                <a:tailEnd/>
              </a:ln>
            </p:spPr>
            <p:txBody>
              <a:bodyPr/>
              <a:lstStyle/>
              <a:p>
                <a:endParaRPr lang="hu-HU">
                  <a:latin typeface="Calibri" pitchFamily="34" charset="0"/>
                </a:endParaRPr>
              </a:p>
            </p:txBody>
          </p:sp>
          <p:sp>
            <p:nvSpPr>
              <p:cNvPr id="74322" name="Rectangle 145"/>
              <p:cNvSpPr>
                <a:spLocks noChangeArrowheads="1"/>
              </p:cNvSpPr>
              <p:nvPr/>
            </p:nvSpPr>
            <p:spPr bwMode="auto">
              <a:xfrm>
                <a:off x="1898" y="2710"/>
                <a:ext cx="56" cy="3"/>
              </a:xfrm>
              <a:prstGeom prst="rect">
                <a:avLst/>
              </a:prstGeom>
              <a:solidFill>
                <a:srgbClr val="BEBEBD"/>
              </a:solidFill>
              <a:ln w="9525">
                <a:noFill/>
                <a:miter lim="800000"/>
                <a:headEnd/>
                <a:tailEnd/>
              </a:ln>
            </p:spPr>
            <p:txBody>
              <a:bodyPr/>
              <a:lstStyle/>
              <a:p>
                <a:endParaRPr lang="hu-HU">
                  <a:latin typeface="Calibri" pitchFamily="34" charset="0"/>
                </a:endParaRPr>
              </a:p>
            </p:txBody>
          </p:sp>
          <p:sp>
            <p:nvSpPr>
              <p:cNvPr id="74323" name="Rectangle 146"/>
              <p:cNvSpPr>
                <a:spLocks noChangeArrowheads="1"/>
              </p:cNvSpPr>
              <p:nvPr/>
            </p:nvSpPr>
            <p:spPr bwMode="auto">
              <a:xfrm>
                <a:off x="1898" y="2709"/>
                <a:ext cx="56" cy="3"/>
              </a:xfrm>
              <a:prstGeom prst="rect">
                <a:avLst/>
              </a:prstGeom>
              <a:solidFill>
                <a:srgbClr val="BCBCBB"/>
              </a:solidFill>
              <a:ln w="9525">
                <a:noFill/>
                <a:miter lim="800000"/>
                <a:headEnd/>
                <a:tailEnd/>
              </a:ln>
            </p:spPr>
            <p:txBody>
              <a:bodyPr/>
              <a:lstStyle/>
              <a:p>
                <a:endParaRPr lang="hu-HU">
                  <a:latin typeface="Calibri" pitchFamily="34" charset="0"/>
                </a:endParaRPr>
              </a:p>
            </p:txBody>
          </p:sp>
          <p:sp>
            <p:nvSpPr>
              <p:cNvPr id="74324" name="Rectangle 147"/>
              <p:cNvSpPr>
                <a:spLocks noChangeArrowheads="1"/>
              </p:cNvSpPr>
              <p:nvPr/>
            </p:nvSpPr>
            <p:spPr bwMode="auto">
              <a:xfrm>
                <a:off x="1898" y="2707"/>
                <a:ext cx="56" cy="3"/>
              </a:xfrm>
              <a:prstGeom prst="rect">
                <a:avLst/>
              </a:prstGeom>
              <a:solidFill>
                <a:srgbClr val="B7B7B6"/>
              </a:solidFill>
              <a:ln w="9525">
                <a:noFill/>
                <a:miter lim="800000"/>
                <a:headEnd/>
                <a:tailEnd/>
              </a:ln>
            </p:spPr>
            <p:txBody>
              <a:bodyPr/>
              <a:lstStyle/>
              <a:p>
                <a:endParaRPr lang="hu-HU">
                  <a:latin typeface="Calibri" pitchFamily="34" charset="0"/>
                </a:endParaRPr>
              </a:p>
            </p:txBody>
          </p:sp>
          <p:sp>
            <p:nvSpPr>
              <p:cNvPr id="74325" name="Rectangle 148"/>
              <p:cNvSpPr>
                <a:spLocks noChangeArrowheads="1"/>
              </p:cNvSpPr>
              <p:nvPr/>
            </p:nvSpPr>
            <p:spPr bwMode="auto">
              <a:xfrm>
                <a:off x="1898" y="2706"/>
                <a:ext cx="56" cy="3"/>
              </a:xfrm>
              <a:prstGeom prst="rect">
                <a:avLst/>
              </a:prstGeom>
              <a:solidFill>
                <a:srgbClr val="B4B4B3"/>
              </a:solidFill>
              <a:ln w="9525">
                <a:noFill/>
                <a:miter lim="800000"/>
                <a:headEnd/>
                <a:tailEnd/>
              </a:ln>
            </p:spPr>
            <p:txBody>
              <a:bodyPr/>
              <a:lstStyle/>
              <a:p>
                <a:endParaRPr lang="hu-HU">
                  <a:latin typeface="Calibri" pitchFamily="34" charset="0"/>
                </a:endParaRPr>
              </a:p>
            </p:txBody>
          </p:sp>
          <p:sp>
            <p:nvSpPr>
              <p:cNvPr id="74326" name="Rectangle 149"/>
              <p:cNvSpPr>
                <a:spLocks noChangeArrowheads="1"/>
              </p:cNvSpPr>
              <p:nvPr/>
            </p:nvSpPr>
            <p:spPr bwMode="auto">
              <a:xfrm>
                <a:off x="1898" y="2705"/>
                <a:ext cx="56" cy="2"/>
              </a:xfrm>
              <a:prstGeom prst="rect">
                <a:avLst/>
              </a:prstGeom>
              <a:solidFill>
                <a:srgbClr val="B2B1B1"/>
              </a:solidFill>
              <a:ln w="9525">
                <a:noFill/>
                <a:miter lim="800000"/>
                <a:headEnd/>
                <a:tailEnd/>
              </a:ln>
            </p:spPr>
            <p:txBody>
              <a:bodyPr/>
              <a:lstStyle/>
              <a:p>
                <a:endParaRPr lang="hu-HU">
                  <a:latin typeface="Calibri" pitchFamily="34" charset="0"/>
                </a:endParaRPr>
              </a:p>
            </p:txBody>
          </p:sp>
          <p:sp>
            <p:nvSpPr>
              <p:cNvPr id="74327" name="Rectangle 150"/>
              <p:cNvSpPr>
                <a:spLocks noChangeArrowheads="1"/>
              </p:cNvSpPr>
              <p:nvPr/>
            </p:nvSpPr>
            <p:spPr bwMode="auto">
              <a:xfrm>
                <a:off x="1898" y="2703"/>
                <a:ext cx="56" cy="3"/>
              </a:xfrm>
              <a:prstGeom prst="rect">
                <a:avLst/>
              </a:prstGeom>
              <a:solidFill>
                <a:srgbClr val="AFAEAE"/>
              </a:solidFill>
              <a:ln w="9525">
                <a:noFill/>
                <a:miter lim="800000"/>
                <a:headEnd/>
                <a:tailEnd/>
              </a:ln>
            </p:spPr>
            <p:txBody>
              <a:bodyPr/>
              <a:lstStyle/>
              <a:p>
                <a:endParaRPr lang="hu-HU">
                  <a:latin typeface="Calibri" pitchFamily="34" charset="0"/>
                </a:endParaRPr>
              </a:p>
            </p:txBody>
          </p:sp>
          <p:sp>
            <p:nvSpPr>
              <p:cNvPr id="74328" name="Rectangle 151"/>
              <p:cNvSpPr>
                <a:spLocks noChangeArrowheads="1"/>
              </p:cNvSpPr>
              <p:nvPr/>
            </p:nvSpPr>
            <p:spPr bwMode="auto">
              <a:xfrm>
                <a:off x="1898" y="2702"/>
                <a:ext cx="56" cy="3"/>
              </a:xfrm>
              <a:prstGeom prst="rect">
                <a:avLst/>
              </a:prstGeom>
              <a:solidFill>
                <a:srgbClr val="ADACAB"/>
              </a:solidFill>
              <a:ln w="9525">
                <a:noFill/>
                <a:miter lim="800000"/>
                <a:headEnd/>
                <a:tailEnd/>
              </a:ln>
            </p:spPr>
            <p:txBody>
              <a:bodyPr/>
              <a:lstStyle/>
              <a:p>
                <a:endParaRPr lang="hu-HU">
                  <a:latin typeface="Calibri" pitchFamily="34" charset="0"/>
                </a:endParaRPr>
              </a:p>
            </p:txBody>
          </p:sp>
          <p:sp>
            <p:nvSpPr>
              <p:cNvPr id="74329" name="Rectangle 152"/>
              <p:cNvSpPr>
                <a:spLocks noChangeArrowheads="1"/>
              </p:cNvSpPr>
              <p:nvPr/>
            </p:nvSpPr>
            <p:spPr bwMode="auto">
              <a:xfrm>
                <a:off x="1898" y="2700"/>
                <a:ext cx="56" cy="3"/>
              </a:xfrm>
              <a:prstGeom prst="rect">
                <a:avLst/>
              </a:prstGeom>
              <a:solidFill>
                <a:srgbClr val="ABAAA9"/>
              </a:solidFill>
              <a:ln w="9525">
                <a:noFill/>
                <a:miter lim="800000"/>
                <a:headEnd/>
                <a:tailEnd/>
              </a:ln>
            </p:spPr>
            <p:txBody>
              <a:bodyPr/>
              <a:lstStyle/>
              <a:p>
                <a:endParaRPr lang="hu-HU">
                  <a:latin typeface="Calibri" pitchFamily="34" charset="0"/>
                </a:endParaRPr>
              </a:p>
            </p:txBody>
          </p:sp>
          <p:sp>
            <p:nvSpPr>
              <p:cNvPr id="74330" name="Rectangle 153"/>
              <p:cNvSpPr>
                <a:spLocks noChangeArrowheads="1"/>
              </p:cNvSpPr>
              <p:nvPr/>
            </p:nvSpPr>
            <p:spPr bwMode="auto">
              <a:xfrm>
                <a:off x="1898" y="2699"/>
                <a:ext cx="56" cy="3"/>
              </a:xfrm>
              <a:prstGeom prst="rect">
                <a:avLst/>
              </a:prstGeom>
              <a:solidFill>
                <a:srgbClr val="A8A8A7"/>
              </a:solidFill>
              <a:ln w="9525">
                <a:noFill/>
                <a:miter lim="800000"/>
                <a:headEnd/>
                <a:tailEnd/>
              </a:ln>
            </p:spPr>
            <p:txBody>
              <a:bodyPr/>
              <a:lstStyle/>
              <a:p>
                <a:endParaRPr lang="hu-HU">
                  <a:latin typeface="Calibri" pitchFamily="34" charset="0"/>
                </a:endParaRPr>
              </a:p>
            </p:txBody>
          </p:sp>
          <p:sp>
            <p:nvSpPr>
              <p:cNvPr id="74331" name="Rectangle 154"/>
              <p:cNvSpPr>
                <a:spLocks noChangeArrowheads="1"/>
              </p:cNvSpPr>
              <p:nvPr/>
            </p:nvSpPr>
            <p:spPr bwMode="auto">
              <a:xfrm>
                <a:off x="1898" y="2697"/>
                <a:ext cx="56" cy="3"/>
              </a:xfrm>
              <a:prstGeom prst="rect">
                <a:avLst/>
              </a:prstGeom>
              <a:solidFill>
                <a:srgbClr val="A7A6A6"/>
              </a:solidFill>
              <a:ln w="9525">
                <a:noFill/>
                <a:miter lim="800000"/>
                <a:headEnd/>
                <a:tailEnd/>
              </a:ln>
            </p:spPr>
            <p:txBody>
              <a:bodyPr/>
              <a:lstStyle/>
              <a:p>
                <a:endParaRPr lang="hu-HU">
                  <a:latin typeface="Calibri" pitchFamily="34" charset="0"/>
                </a:endParaRPr>
              </a:p>
            </p:txBody>
          </p:sp>
          <p:sp>
            <p:nvSpPr>
              <p:cNvPr id="74332" name="Rectangle 155"/>
              <p:cNvSpPr>
                <a:spLocks noChangeArrowheads="1"/>
              </p:cNvSpPr>
              <p:nvPr/>
            </p:nvSpPr>
            <p:spPr bwMode="auto">
              <a:xfrm>
                <a:off x="1898" y="2696"/>
                <a:ext cx="56" cy="3"/>
              </a:xfrm>
              <a:prstGeom prst="rect">
                <a:avLst/>
              </a:prstGeom>
              <a:solidFill>
                <a:srgbClr val="A3A2A2"/>
              </a:solidFill>
              <a:ln w="9525">
                <a:noFill/>
                <a:miter lim="800000"/>
                <a:headEnd/>
                <a:tailEnd/>
              </a:ln>
            </p:spPr>
            <p:txBody>
              <a:bodyPr/>
              <a:lstStyle/>
              <a:p>
                <a:endParaRPr lang="hu-HU">
                  <a:latin typeface="Calibri" pitchFamily="34" charset="0"/>
                </a:endParaRPr>
              </a:p>
            </p:txBody>
          </p:sp>
          <p:sp>
            <p:nvSpPr>
              <p:cNvPr id="74333" name="Rectangle 156"/>
              <p:cNvSpPr>
                <a:spLocks noChangeArrowheads="1"/>
              </p:cNvSpPr>
              <p:nvPr/>
            </p:nvSpPr>
            <p:spPr bwMode="auto">
              <a:xfrm>
                <a:off x="1898" y="2695"/>
                <a:ext cx="56" cy="2"/>
              </a:xfrm>
              <a:prstGeom prst="rect">
                <a:avLst/>
              </a:prstGeom>
              <a:solidFill>
                <a:srgbClr val="A1A09F"/>
              </a:solidFill>
              <a:ln w="9525">
                <a:noFill/>
                <a:miter lim="800000"/>
                <a:headEnd/>
                <a:tailEnd/>
              </a:ln>
            </p:spPr>
            <p:txBody>
              <a:bodyPr/>
              <a:lstStyle/>
              <a:p>
                <a:endParaRPr lang="hu-HU">
                  <a:latin typeface="Calibri" pitchFamily="34" charset="0"/>
                </a:endParaRPr>
              </a:p>
            </p:txBody>
          </p:sp>
          <p:sp>
            <p:nvSpPr>
              <p:cNvPr id="74334" name="Rectangle 157"/>
              <p:cNvSpPr>
                <a:spLocks noChangeArrowheads="1"/>
              </p:cNvSpPr>
              <p:nvPr/>
            </p:nvSpPr>
            <p:spPr bwMode="auto">
              <a:xfrm>
                <a:off x="1898" y="2693"/>
                <a:ext cx="56" cy="3"/>
              </a:xfrm>
              <a:prstGeom prst="rect">
                <a:avLst/>
              </a:prstGeom>
              <a:solidFill>
                <a:srgbClr val="9F9E9E"/>
              </a:solidFill>
              <a:ln w="9525">
                <a:noFill/>
                <a:miter lim="800000"/>
                <a:headEnd/>
                <a:tailEnd/>
              </a:ln>
            </p:spPr>
            <p:txBody>
              <a:bodyPr/>
              <a:lstStyle/>
              <a:p>
                <a:endParaRPr lang="hu-HU">
                  <a:latin typeface="Calibri" pitchFamily="34" charset="0"/>
                </a:endParaRPr>
              </a:p>
            </p:txBody>
          </p:sp>
          <p:sp>
            <p:nvSpPr>
              <p:cNvPr id="74335" name="Rectangle 158"/>
              <p:cNvSpPr>
                <a:spLocks noChangeArrowheads="1"/>
              </p:cNvSpPr>
              <p:nvPr/>
            </p:nvSpPr>
            <p:spPr bwMode="auto">
              <a:xfrm>
                <a:off x="1898" y="2692"/>
                <a:ext cx="56" cy="3"/>
              </a:xfrm>
              <a:prstGeom prst="rect">
                <a:avLst/>
              </a:prstGeom>
              <a:solidFill>
                <a:srgbClr val="9D9C9B"/>
              </a:solidFill>
              <a:ln w="9525">
                <a:noFill/>
                <a:miter lim="800000"/>
                <a:headEnd/>
                <a:tailEnd/>
              </a:ln>
            </p:spPr>
            <p:txBody>
              <a:bodyPr/>
              <a:lstStyle/>
              <a:p>
                <a:endParaRPr lang="hu-HU">
                  <a:latin typeface="Calibri" pitchFamily="34" charset="0"/>
                </a:endParaRPr>
              </a:p>
            </p:txBody>
          </p:sp>
          <p:sp>
            <p:nvSpPr>
              <p:cNvPr id="74336" name="Rectangle 159"/>
              <p:cNvSpPr>
                <a:spLocks noChangeArrowheads="1"/>
              </p:cNvSpPr>
              <p:nvPr/>
            </p:nvSpPr>
            <p:spPr bwMode="auto">
              <a:xfrm>
                <a:off x="1898" y="2690"/>
                <a:ext cx="56" cy="3"/>
              </a:xfrm>
              <a:prstGeom prst="rect">
                <a:avLst/>
              </a:prstGeom>
              <a:solidFill>
                <a:srgbClr val="9B9A9A"/>
              </a:solidFill>
              <a:ln w="9525">
                <a:noFill/>
                <a:miter lim="800000"/>
                <a:headEnd/>
                <a:tailEnd/>
              </a:ln>
            </p:spPr>
            <p:txBody>
              <a:bodyPr/>
              <a:lstStyle/>
              <a:p>
                <a:endParaRPr lang="hu-HU">
                  <a:latin typeface="Calibri" pitchFamily="34" charset="0"/>
                </a:endParaRPr>
              </a:p>
            </p:txBody>
          </p:sp>
          <p:sp>
            <p:nvSpPr>
              <p:cNvPr id="74337" name="Rectangle 160"/>
              <p:cNvSpPr>
                <a:spLocks noChangeArrowheads="1"/>
              </p:cNvSpPr>
              <p:nvPr/>
            </p:nvSpPr>
            <p:spPr bwMode="auto">
              <a:xfrm>
                <a:off x="1898" y="2689"/>
                <a:ext cx="56" cy="3"/>
              </a:xfrm>
              <a:prstGeom prst="rect">
                <a:avLst/>
              </a:prstGeom>
              <a:solidFill>
                <a:srgbClr val="999897"/>
              </a:solidFill>
              <a:ln w="9525">
                <a:noFill/>
                <a:miter lim="800000"/>
                <a:headEnd/>
                <a:tailEnd/>
              </a:ln>
            </p:spPr>
            <p:txBody>
              <a:bodyPr/>
              <a:lstStyle/>
              <a:p>
                <a:endParaRPr lang="hu-HU">
                  <a:latin typeface="Calibri" pitchFamily="34" charset="0"/>
                </a:endParaRPr>
              </a:p>
            </p:txBody>
          </p:sp>
          <p:sp>
            <p:nvSpPr>
              <p:cNvPr id="74338" name="Rectangle 161"/>
              <p:cNvSpPr>
                <a:spLocks noChangeArrowheads="1"/>
              </p:cNvSpPr>
              <p:nvPr/>
            </p:nvSpPr>
            <p:spPr bwMode="auto">
              <a:xfrm>
                <a:off x="1898" y="2688"/>
                <a:ext cx="56" cy="2"/>
              </a:xfrm>
              <a:prstGeom prst="rect">
                <a:avLst/>
              </a:prstGeom>
              <a:solidFill>
                <a:srgbClr val="969595"/>
              </a:solidFill>
              <a:ln w="9525">
                <a:noFill/>
                <a:miter lim="800000"/>
                <a:headEnd/>
                <a:tailEnd/>
              </a:ln>
            </p:spPr>
            <p:txBody>
              <a:bodyPr/>
              <a:lstStyle/>
              <a:p>
                <a:endParaRPr lang="hu-HU">
                  <a:latin typeface="Calibri" pitchFamily="34" charset="0"/>
                </a:endParaRPr>
              </a:p>
            </p:txBody>
          </p:sp>
          <p:sp>
            <p:nvSpPr>
              <p:cNvPr id="74339" name="Rectangle 162"/>
              <p:cNvSpPr>
                <a:spLocks noChangeArrowheads="1"/>
              </p:cNvSpPr>
              <p:nvPr/>
            </p:nvSpPr>
            <p:spPr bwMode="auto">
              <a:xfrm>
                <a:off x="1898" y="2686"/>
                <a:ext cx="56" cy="3"/>
              </a:xfrm>
              <a:prstGeom prst="rect">
                <a:avLst/>
              </a:prstGeom>
              <a:solidFill>
                <a:srgbClr val="929190"/>
              </a:solidFill>
              <a:ln w="9525">
                <a:noFill/>
                <a:miter lim="800000"/>
                <a:headEnd/>
                <a:tailEnd/>
              </a:ln>
            </p:spPr>
            <p:txBody>
              <a:bodyPr/>
              <a:lstStyle/>
              <a:p>
                <a:endParaRPr lang="hu-HU">
                  <a:latin typeface="Calibri" pitchFamily="34" charset="0"/>
                </a:endParaRPr>
              </a:p>
            </p:txBody>
          </p:sp>
          <p:sp>
            <p:nvSpPr>
              <p:cNvPr id="74340" name="Rectangle 163"/>
              <p:cNvSpPr>
                <a:spLocks noChangeArrowheads="1"/>
              </p:cNvSpPr>
              <p:nvPr/>
            </p:nvSpPr>
            <p:spPr bwMode="auto">
              <a:xfrm>
                <a:off x="1898" y="2685"/>
                <a:ext cx="56" cy="3"/>
              </a:xfrm>
              <a:prstGeom prst="rect">
                <a:avLst/>
              </a:prstGeom>
              <a:solidFill>
                <a:srgbClr val="908F8F"/>
              </a:solidFill>
              <a:ln w="9525">
                <a:noFill/>
                <a:miter lim="800000"/>
                <a:headEnd/>
                <a:tailEnd/>
              </a:ln>
            </p:spPr>
            <p:txBody>
              <a:bodyPr/>
              <a:lstStyle/>
              <a:p>
                <a:endParaRPr lang="hu-HU">
                  <a:latin typeface="Calibri" pitchFamily="34" charset="0"/>
                </a:endParaRPr>
              </a:p>
            </p:txBody>
          </p:sp>
          <p:sp>
            <p:nvSpPr>
              <p:cNvPr id="74341" name="Rectangle 164"/>
              <p:cNvSpPr>
                <a:spLocks noChangeArrowheads="1"/>
              </p:cNvSpPr>
              <p:nvPr/>
            </p:nvSpPr>
            <p:spPr bwMode="auto">
              <a:xfrm>
                <a:off x="1898" y="2683"/>
                <a:ext cx="56" cy="3"/>
              </a:xfrm>
              <a:prstGeom prst="rect">
                <a:avLst/>
              </a:prstGeom>
              <a:solidFill>
                <a:srgbClr val="8E8D8D"/>
              </a:solidFill>
              <a:ln w="9525">
                <a:noFill/>
                <a:miter lim="800000"/>
                <a:headEnd/>
                <a:tailEnd/>
              </a:ln>
            </p:spPr>
            <p:txBody>
              <a:bodyPr/>
              <a:lstStyle/>
              <a:p>
                <a:endParaRPr lang="hu-HU">
                  <a:latin typeface="Calibri" pitchFamily="34" charset="0"/>
                </a:endParaRPr>
              </a:p>
            </p:txBody>
          </p:sp>
          <p:sp>
            <p:nvSpPr>
              <p:cNvPr id="74342" name="Rectangle 165"/>
              <p:cNvSpPr>
                <a:spLocks noChangeArrowheads="1"/>
              </p:cNvSpPr>
              <p:nvPr/>
            </p:nvSpPr>
            <p:spPr bwMode="auto">
              <a:xfrm>
                <a:off x="1898" y="2682"/>
                <a:ext cx="56" cy="3"/>
              </a:xfrm>
              <a:prstGeom prst="rect">
                <a:avLst/>
              </a:prstGeom>
              <a:solidFill>
                <a:srgbClr val="8D8C8B"/>
              </a:solidFill>
              <a:ln w="9525">
                <a:noFill/>
                <a:miter lim="800000"/>
                <a:headEnd/>
                <a:tailEnd/>
              </a:ln>
            </p:spPr>
            <p:txBody>
              <a:bodyPr/>
              <a:lstStyle/>
              <a:p>
                <a:endParaRPr lang="hu-HU">
                  <a:latin typeface="Calibri" pitchFamily="34" charset="0"/>
                </a:endParaRPr>
              </a:p>
            </p:txBody>
          </p:sp>
          <p:sp>
            <p:nvSpPr>
              <p:cNvPr id="74343" name="Rectangle 166"/>
              <p:cNvSpPr>
                <a:spLocks noChangeArrowheads="1"/>
              </p:cNvSpPr>
              <p:nvPr/>
            </p:nvSpPr>
            <p:spPr bwMode="auto">
              <a:xfrm>
                <a:off x="1898" y="2681"/>
                <a:ext cx="56" cy="2"/>
              </a:xfrm>
              <a:prstGeom prst="rect">
                <a:avLst/>
              </a:prstGeom>
              <a:solidFill>
                <a:srgbClr val="8B8A89"/>
              </a:solidFill>
              <a:ln w="9525">
                <a:noFill/>
                <a:miter lim="800000"/>
                <a:headEnd/>
                <a:tailEnd/>
              </a:ln>
            </p:spPr>
            <p:txBody>
              <a:bodyPr/>
              <a:lstStyle/>
              <a:p>
                <a:endParaRPr lang="hu-HU">
                  <a:latin typeface="Calibri" pitchFamily="34" charset="0"/>
                </a:endParaRPr>
              </a:p>
            </p:txBody>
          </p:sp>
          <p:sp>
            <p:nvSpPr>
              <p:cNvPr id="74344" name="Rectangle 167"/>
              <p:cNvSpPr>
                <a:spLocks noChangeArrowheads="1"/>
              </p:cNvSpPr>
              <p:nvPr/>
            </p:nvSpPr>
            <p:spPr bwMode="auto">
              <a:xfrm>
                <a:off x="1898" y="2679"/>
                <a:ext cx="56" cy="3"/>
              </a:xfrm>
              <a:prstGeom prst="rect">
                <a:avLst/>
              </a:prstGeom>
              <a:solidFill>
                <a:srgbClr val="8A8988"/>
              </a:solidFill>
              <a:ln w="9525">
                <a:noFill/>
                <a:miter lim="800000"/>
                <a:headEnd/>
                <a:tailEnd/>
              </a:ln>
            </p:spPr>
            <p:txBody>
              <a:bodyPr/>
              <a:lstStyle/>
              <a:p>
                <a:endParaRPr lang="hu-HU">
                  <a:latin typeface="Calibri" pitchFamily="34" charset="0"/>
                </a:endParaRPr>
              </a:p>
            </p:txBody>
          </p:sp>
          <p:sp>
            <p:nvSpPr>
              <p:cNvPr id="74345" name="Rectangle 168"/>
              <p:cNvSpPr>
                <a:spLocks noChangeArrowheads="1"/>
              </p:cNvSpPr>
              <p:nvPr/>
            </p:nvSpPr>
            <p:spPr bwMode="auto">
              <a:xfrm>
                <a:off x="1898" y="2678"/>
                <a:ext cx="56" cy="3"/>
              </a:xfrm>
              <a:prstGeom prst="rect">
                <a:avLst/>
              </a:prstGeom>
              <a:solidFill>
                <a:srgbClr val="888786"/>
              </a:solidFill>
              <a:ln w="9525">
                <a:noFill/>
                <a:miter lim="800000"/>
                <a:headEnd/>
                <a:tailEnd/>
              </a:ln>
            </p:spPr>
            <p:txBody>
              <a:bodyPr/>
              <a:lstStyle/>
              <a:p>
                <a:endParaRPr lang="hu-HU">
                  <a:latin typeface="Calibri" pitchFamily="34" charset="0"/>
                </a:endParaRPr>
              </a:p>
            </p:txBody>
          </p:sp>
          <p:sp>
            <p:nvSpPr>
              <p:cNvPr id="74346" name="Rectangle 169"/>
              <p:cNvSpPr>
                <a:spLocks noChangeArrowheads="1"/>
              </p:cNvSpPr>
              <p:nvPr/>
            </p:nvSpPr>
            <p:spPr bwMode="auto">
              <a:xfrm>
                <a:off x="1898" y="2676"/>
                <a:ext cx="56" cy="3"/>
              </a:xfrm>
              <a:prstGeom prst="rect">
                <a:avLst/>
              </a:prstGeom>
              <a:solidFill>
                <a:srgbClr val="848382"/>
              </a:solidFill>
              <a:ln w="9525">
                <a:noFill/>
                <a:miter lim="800000"/>
                <a:headEnd/>
                <a:tailEnd/>
              </a:ln>
            </p:spPr>
            <p:txBody>
              <a:bodyPr/>
              <a:lstStyle/>
              <a:p>
                <a:endParaRPr lang="hu-HU">
                  <a:latin typeface="Calibri" pitchFamily="34" charset="0"/>
                </a:endParaRPr>
              </a:p>
            </p:txBody>
          </p:sp>
          <p:sp>
            <p:nvSpPr>
              <p:cNvPr id="74347" name="Rectangle 170"/>
              <p:cNvSpPr>
                <a:spLocks noChangeArrowheads="1"/>
              </p:cNvSpPr>
              <p:nvPr/>
            </p:nvSpPr>
            <p:spPr bwMode="auto">
              <a:xfrm>
                <a:off x="1898" y="2675"/>
                <a:ext cx="56" cy="3"/>
              </a:xfrm>
              <a:prstGeom prst="rect">
                <a:avLst/>
              </a:prstGeom>
              <a:solidFill>
                <a:srgbClr val="828180"/>
              </a:solidFill>
              <a:ln w="9525">
                <a:noFill/>
                <a:miter lim="800000"/>
                <a:headEnd/>
                <a:tailEnd/>
              </a:ln>
            </p:spPr>
            <p:txBody>
              <a:bodyPr/>
              <a:lstStyle/>
              <a:p>
                <a:endParaRPr lang="hu-HU">
                  <a:latin typeface="Calibri" pitchFamily="34" charset="0"/>
                </a:endParaRPr>
              </a:p>
            </p:txBody>
          </p:sp>
          <p:sp>
            <p:nvSpPr>
              <p:cNvPr id="74348" name="Rectangle 171"/>
              <p:cNvSpPr>
                <a:spLocks noChangeArrowheads="1"/>
              </p:cNvSpPr>
              <p:nvPr/>
            </p:nvSpPr>
            <p:spPr bwMode="auto">
              <a:xfrm>
                <a:off x="1898" y="2674"/>
                <a:ext cx="56" cy="2"/>
              </a:xfrm>
              <a:prstGeom prst="rect">
                <a:avLst/>
              </a:prstGeom>
              <a:solidFill>
                <a:srgbClr val="81807F"/>
              </a:solidFill>
              <a:ln w="9525">
                <a:noFill/>
                <a:miter lim="800000"/>
                <a:headEnd/>
                <a:tailEnd/>
              </a:ln>
            </p:spPr>
            <p:txBody>
              <a:bodyPr/>
              <a:lstStyle/>
              <a:p>
                <a:endParaRPr lang="hu-HU">
                  <a:latin typeface="Calibri" pitchFamily="34" charset="0"/>
                </a:endParaRPr>
              </a:p>
            </p:txBody>
          </p:sp>
          <p:sp>
            <p:nvSpPr>
              <p:cNvPr id="74349" name="Rectangle 172"/>
              <p:cNvSpPr>
                <a:spLocks noChangeArrowheads="1"/>
              </p:cNvSpPr>
              <p:nvPr/>
            </p:nvSpPr>
            <p:spPr bwMode="auto">
              <a:xfrm>
                <a:off x="1898" y="2672"/>
                <a:ext cx="56" cy="3"/>
              </a:xfrm>
              <a:prstGeom prst="rect">
                <a:avLst/>
              </a:prstGeom>
              <a:solidFill>
                <a:srgbClr val="7F7D7D"/>
              </a:solidFill>
              <a:ln w="9525">
                <a:noFill/>
                <a:miter lim="800000"/>
                <a:headEnd/>
                <a:tailEnd/>
              </a:ln>
            </p:spPr>
            <p:txBody>
              <a:bodyPr/>
              <a:lstStyle/>
              <a:p>
                <a:endParaRPr lang="hu-HU">
                  <a:latin typeface="Calibri" pitchFamily="34" charset="0"/>
                </a:endParaRPr>
              </a:p>
            </p:txBody>
          </p:sp>
          <p:sp>
            <p:nvSpPr>
              <p:cNvPr id="74350" name="Rectangle 173"/>
              <p:cNvSpPr>
                <a:spLocks noChangeArrowheads="1"/>
              </p:cNvSpPr>
              <p:nvPr/>
            </p:nvSpPr>
            <p:spPr bwMode="auto">
              <a:xfrm>
                <a:off x="1898" y="2671"/>
                <a:ext cx="56" cy="3"/>
              </a:xfrm>
              <a:prstGeom prst="rect">
                <a:avLst/>
              </a:prstGeom>
              <a:solidFill>
                <a:srgbClr val="7D7C7B"/>
              </a:solidFill>
              <a:ln w="9525">
                <a:noFill/>
                <a:miter lim="800000"/>
                <a:headEnd/>
                <a:tailEnd/>
              </a:ln>
            </p:spPr>
            <p:txBody>
              <a:bodyPr/>
              <a:lstStyle/>
              <a:p>
                <a:endParaRPr lang="hu-HU">
                  <a:latin typeface="Calibri" pitchFamily="34" charset="0"/>
                </a:endParaRPr>
              </a:p>
            </p:txBody>
          </p:sp>
          <p:sp>
            <p:nvSpPr>
              <p:cNvPr id="74351" name="Rectangle 174"/>
              <p:cNvSpPr>
                <a:spLocks noChangeArrowheads="1"/>
              </p:cNvSpPr>
              <p:nvPr/>
            </p:nvSpPr>
            <p:spPr bwMode="auto">
              <a:xfrm>
                <a:off x="1898" y="2669"/>
                <a:ext cx="56" cy="3"/>
              </a:xfrm>
              <a:prstGeom prst="rect">
                <a:avLst/>
              </a:prstGeom>
              <a:solidFill>
                <a:srgbClr val="7B7A79"/>
              </a:solidFill>
              <a:ln w="9525">
                <a:noFill/>
                <a:miter lim="800000"/>
                <a:headEnd/>
                <a:tailEnd/>
              </a:ln>
            </p:spPr>
            <p:txBody>
              <a:bodyPr/>
              <a:lstStyle/>
              <a:p>
                <a:endParaRPr lang="hu-HU">
                  <a:latin typeface="Calibri" pitchFamily="34" charset="0"/>
                </a:endParaRPr>
              </a:p>
            </p:txBody>
          </p:sp>
          <p:sp>
            <p:nvSpPr>
              <p:cNvPr id="74352" name="Rectangle 175"/>
              <p:cNvSpPr>
                <a:spLocks noChangeArrowheads="1"/>
              </p:cNvSpPr>
              <p:nvPr/>
            </p:nvSpPr>
            <p:spPr bwMode="auto">
              <a:xfrm>
                <a:off x="1898" y="2668"/>
                <a:ext cx="56" cy="3"/>
              </a:xfrm>
              <a:prstGeom prst="rect">
                <a:avLst/>
              </a:prstGeom>
              <a:solidFill>
                <a:srgbClr val="797877"/>
              </a:solidFill>
              <a:ln w="9525">
                <a:noFill/>
                <a:miter lim="800000"/>
                <a:headEnd/>
                <a:tailEnd/>
              </a:ln>
            </p:spPr>
            <p:txBody>
              <a:bodyPr/>
              <a:lstStyle/>
              <a:p>
                <a:endParaRPr lang="hu-HU">
                  <a:latin typeface="Calibri" pitchFamily="34" charset="0"/>
                </a:endParaRPr>
              </a:p>
            </p:txBody>
          </p:sp>
          <p:sp>
            <p:nvSpPr>
              <p:cNvPr id="74353" name="Rectangle 176"/>
              <p:cNvSpPr>
                <a:spLocks noChangeArrowheads="1"/>
              </p:cNvSpPr>
              <p:nvPr/>
            </p:nvSpPr>
            <p:spPr bwMode="auto">
              <a:xfrm>
                <a:off x="1898" y="2666"/>
                <a:ext cx="56" cy="3"/>
              </a:xfrm>
              <a:prstGeom prst="rect">
                <a:avLst/>
              </a:prstGeom>
              <a:solidFill>
                <a:srgbClr val="777675"/>
              </a:solidFill>
              <a:ln w="9525">
                <a:noFill/>
                <a:miter lim="800000"/>
                <a:headEnd/>
                <a:tailEnd/>
              </a:ln>
            </p:spPr>
            <p:txBody>
              <a:bodyPr/>
              <a:lstStyle/>
              <a:p>
                <a:endParaRPr lang="hu-HU">
                  <a:latin typeface="Calibri" pitchFamily="34" charset="0"/>
                </a:endParaRPr>
              </a:p>
            </p:txBody>
          </p:sp>
          <p:sp>
            <p:nvSpPr>
              <p:cNvPr id="74354" name="Rectangle 177"/>
              <p:cNvSpPr>
                <a:spLocks noChangeArrowheads="1"/>
              </p:cNvSpPr>
              <p:nvPr/>
            </p:nvSpPr>
            <p:spPr bwMode="auto">
              <a:xfrm>
                <a:off x="1898" y="2665"/>
                <a:ext cx="56" cy="3"/>
              </a:xfrm>
              <a:prstGeom prst="rect">
                <a:avLst/>
              </a:prstGeom>
              <a:solidFill>
                <a:srgbClr val="747271"/>
              </a:solidFill>
              <a:ln w="9525">
                <a:noFill/>
                <a:miter lim="800000"/>
                <a:headEnd/>
                <a:tailEnd/>
              </a:ln>
            </p:spPr>
            <p:txBody>
              <a:bodyPr/>
              <a:lstStyle/>
              <a:p>
                <a:endParaRPr lang="hu-HU">
                  <a:latin typeface="Calibri" pitchFamily="34" charset="0"/>
                </a:endParaRPr>
              </a:p>
            </p:txBody>
          </p:sp>
          <p:sp>
            <p:nvSpPr>
              <p:cNvPr id="74355" name="Rectangle 178"/>
              <p:cNvSpPr>
                <a:spLocks noChangeArrowheads="1"/>
              </p:cNvSpPr>
              <p:nvPr/>
            </p:nvSpPr>
            <p:spPr bwMode="auto">
              <a:xfrm>
                <a:off x="1898" y="2664"/>
                <a:ext cx="56" cy="2"/>
              </a:xfrm>
              <a:prstGeom prst="rect">
                <a:avLst/>
              </a:prstGeom>
              <a:solidFill>
                <a:srgbClr val="727070"/>
              </a:solidFill>
              <a:ln w="9525">
                <a:noFill/>
                <a:miter lim="800000"/>
                <a:headEnd/>
                <a:tailEnd/>
              </a:ln>
            </p:spPr>
            <p:txBody>
              <a:bodyPr/>
              <a:lstStyle/>
              <a:p>
                <a:endParaRPr lang="hu-HU">
                  <a:latin typeface="Calibri" pitchFamily="34" charset="0"/>
                </a:endParaRPr>
              </a:p>
            </p:txBody>
          </p:sp>
          <p:sp>
            <p:nvSpPr>
              <p:cNvPr id="74356" name="Rectangle 179"/>
              <p:cNvSpPr>
                <a:spLocks noChangeArrowheads="1"/>
              </p:cNvSpPr>
              <p:nvPr/>
            </p:nvSpPr>
            <p:spPr bwMode="auto">
              <a:xfrm>
                <a:off x="1898" y="2662"/>
                <a:ext cx="56" cy="3"/>
              </a:xfrm>
              <a:prstGeom prst="rect">
                <a:avLst/>
              </a:prstGeom>
              <a:solidFill>
                <a:srgbClr val="716F6E"/>
              </a:solidFill>
              <a:ln w="9525">
                <a:noFill/>
                <a:miter lim="800000"/>
                <a:headEnd/>
                <a:tailEnd/>
              </a:ln>
            </p:spPr>
            <p:txBody>
              <a:bodyPr/>
              <a:lstStyle/>
              <a:p>
                <a:endParaRPr lang="hu-HU">
                  <a:latin typeface="Calibri" pitchFamily="34" charset="0"/>
                </a:endParaRPr>
              </a:p>
            </p:txBody>
          </p:sp>
          <p:sp>
            <p:nvSpPr>
              <p:cNvPr id="74357" name="Rectangle 180"/>
              <p:cNvSpPr>
                <a:spLocks noChangeArrowheads="1"/>
              </p:cNvSpPr>
              <p:nvPr/>
            </p:nvSpPr>
            <p:spPr bwMode="auto">
              <a:xfrm>
                <a:off x="1898" y="2661"/>
                <a:ext cx="56" cy="3"/>
              </a:xfrm>
              <a:prstGeom prst="rect">
                <a:avLst/>
              </a:prstGeom>
              <a:solidFill>
                <a:srgbClr val="6F6D6C"/>
              </a:solidFill>
              <a:ln w="9525">
                <a:noFill/>
                <a:miter lim="800000"/>
                <a:headEnd/>
                <a:tailEnd/>
              </a:ln>
            </p:spPr>
            <p:txBody>
              <a:bodyPr/>
              <a:lstStyle/>
              <a:p>
                <a:endParaRPr lang="hu-HU">
                  <a:latin typeface="Calibri" pitchFamily="34" charset="0"/>
                </a:endParaRPr>
              </a:p>
            </p:txBody>
          </p:sp>
          <p:sp>
            <p:nvSpPr>
              <p:cNvPr id="74358" name="Rectangle 181"/>
              <p:cNvSpPr>
                <a:spLocks noChangeArrowheads="1"/>
              </p:cNvSpPr>
              <p:nvPr/>
            </p:nvSpPr>
            <p:spPr bwMode="auto">
              <a:xfrm>
                <a:off x="1898" y="2659"/>
                <a:ext cx="56" cy="3"/>
              </a:xfrm>
              <a:prstGeom prst="rect">
                <a:avLst/>
              </a:prstGeom>
              <a:solidFill>
                <a:srgbClr val="6E6C6B"/>
              </a:solidFill>
              <a:ln w="9525">
                <a:noFill/>
                <a:miter lim="800000"/>
                <a:headEnd/>
                <a:tailEnd/>
              </a:ln>
            </p:spPr>
            <p:txBody>
              <a:bodyPr/>
              <a:lstStyle/>
              <a:p>
                <a:endParaRPr lang="hu-HU">
                  <a:latin typeface="Calibri" pitchFamily="34" charset="0"/>
                </a:endParaRPr>
              </a:p>
            </p:txBody>
          </p:sp>
          <p:sp>
            <p:nvSpPr>
              <p:cNvPr id="74359" name="Rectangle 182"/>
              <p:cNvSpPr>
                <a:spLocks noChangeArrowheads="1"/>
              </p:cNvSpPr>
              <p:nvPr/>
            </p:nvSpPr>
            <p:spPr bwMode="auto">
              <a:xfrm>
                <a:off x="1898" y="2658"/>
                <a:ext cx="56" cy="3"/>
              </a:xfrm>
              <a:prstGeom prst="rect">
                <a:avLst/>
              </a:prstGeom>
              <a:solidFill>
                <a:srgbClr val="6C6A69"/>
              </a:solidFill>
              <a:ln w="9525">
                <a:noFill/>
                <a:miter lim="800000"/>
                <a:headEnd/>
                <a:tailEnd/>
              </a:ln>
            </p:spPr>
            <p:txBody>
              <a:bodyPr/>
              <a:lstStyle/>
              <a:p>
                <a:endParaRPr lang="hu-HU">
                  <a:latin typeface="Calibri" pitchFamily="34" charset="0"/>
                </a:endParaRPr>
              </a:p>
            </p:txBody>
          </p:sp>
          <p:sp>
            <p:nvSpPr>
              <p:cNvPr id="74360" name="Rectangle 183"/>
              <p:cNvSpPr>
                <a:spLocks noChangeArrowheads="1"/>
              </p:cNvSpPr>
              <p:nvPr/>
            </p:nvSpPr>
            <p:spPr bwMode="auto">
              <a:xfrm>
                <a:off x="1898" y="2657"/>
                <a:ext cx="56" cy="2"/>
              </a:xfrm>
              <a:prstGeom prst="rect">
                <a:avLst/>
              </a:prstGeom>
              <a:solidFill>
                <a:srgbClr val="6A6867"/>
              </a:solidFill>
              <a:ln w="9525">
                <a:noFill/>
                <a:miter lim="800000"/>
                <a:headEnd/>
                <a:tailEnd/>
              </a:ln>
            </p:spPr>
            <p:txBody>
              <a:bodyPr/>
              <a:lstStyle/>
              <a:p>
                <a:endParaRPr lang="hu-HU">
                  <a:latin typeface="Calibri" pitchFamily="34" charset="0"/>
                </a:endParaRPr>
              </a:p>
            </p:txBody>
          </p:sp>
          <p:sp>
            <p:nvSpPr>
              <p:cNvPr id="74361" name="Rectangle 184"/>
              <p:cNvSpPr>
                <a:spLocks noChangeArrowheads="1"/>
              </p:cNvSpPr>
              <p:nvPr/>
            </p:nvSpPr>
            <p:spPr bwMode="auto">
              <a:xfrm>
                <a:off x="1898" y="2655"/>
                <a:ext cx="56" cy="3"/>
              </a:xfrm>
              <a:prstGeom prst="rect">
                <a:avLst/>
              </a:prstGeom>
              <a:solidFill>
                <a:srgbClr val="676563"/>
              </a:solidFill>
              <a:ln w="9525">
                <a:noFill/>
                <a:miter lim="800000"/>
                <a:headEnd/>
                <a:tailEnd/>
              </a:ln>
            </p:spPr>
            <p:txBody>
              <a:bodyPr/>
              <a:lstStyle/>
              <a:p>
                <a:endParaRPr lang="hu-HU">
                  <a:latin typeface="Calibri" pitchFamily="34" charset="0"/>
                </a:endParaRPr>
              </a:p>
            </p:txBody>
          </p:sp>
          <p:sp>
            <p:nvSpPr>
              <p:cNvPr id="74362" name="Rectangle 185"/>
              <p:cNvSpPr>
                <a:spLocks noChangeArrowheads="1"/>
              </p:cNvSpPr>
              <p:nvPr/>
            </p:nvSpPr>
            <p:spPr bwMode="auto">
              <a:xfrm>
                <a:off x="1898" y="2654"/>
                <a:ext cx="56" cy="3"/>
              </a:xfrm>
              <a:prstGeom prst="rect">
                <a:avLst/>
              </a:prstGeom>
              <a:solidFill>
                <a:srgbClr val="656261"/>
              </a:solidFill>
              <a:ln w="9525">
                <a:noFill/>
                <a:miter lim="800000"/>
                <a:headEnd/>
                <a:tailEnd/>
              </a:ln>
            </p:spPr>
            <p:txBody>
              <a:bodyPr/>
              <a:lstStyle/>
              <a:p>
                <a:endParaRPr lang="hu-HU">
                  <a:latin typeface="Calibri" pitchFamily="34" charset="0"/>
                </a:endParaRPr>
              </a:p>
            </p:txBody>
          </p:sp>
          <p:sp>
            <p:nvSpPr>
              <p:cNvPr id="74363" name="Rectangle 186"/>
              <p:cNvSpPr>
                <a:spLocks noChangeArrowheads="1"/>
              </p:cNvSpPr>
              <p:nvPr/>
            </p:nvSpPr>
            <p:spPr bwMode="auto">
              <a:xfrm>
                <a:off x="1898" y="2652"/>
                <a:ext cx="56" cy="3"/>
              </a:xfrm>
              <a:prstGeom prst="rect">
                <a:avLst/>
              </a:prstGeom>
              <a:solidFill>
                <a:srgbClr val="636160"/>
              </a:solidFill>
              <a:ln w="9525">
                <a:noFill/>
                <a:miter lim="800000"/>
                <a:headEnd/>
                <a:tailEnd/>
              </a:ln>
            </p:spPr>
            <p:txBody>
              <a:bodyPr/>
              <a:lstStyle/>
              <a:p>
                <a:endParaRPr lang="hu-HU">
                  <a:latin typeface="Calibri" pitchFamily="34" charset="0"/>
                </a:endParaRPr>
              </a:p>
            </p:txBody>
          </p:sp>
          <p:sp>
            <p:nvSpPr>
              <p:cNvPr id="74364" name="Rectangle 187"/>
              <p:cNvSpPr>
                <a:spLocks noChangeArrowheads="1"/>
              </p:cNvSpPr>
              <p:nvPr/>
            </p:nvSpPr>
            <p:spPr bwMode="auto">
              <a:xfrm>
                <a:off x="1898" y="2651"/>
                <a:ext cx="56" cy="3"/>
              </a:xfrm>
              <a:prstGeom prst="rect">
                <a:avLst/>
              </a:prstGeom>
              <a:solidFill>
                <a:srgbClr val="615E5D"/>
              </a:solidFill>
              <a:ln w="9525">
                <a:noFill/>
                <a:miter lim="800000"/>
                <a:headEnd/>
                <a:tailEnd/>
              </a:ln>
            </p:spPr>
            <p:txBody>
              <a:bodyPr/>
              <a:lstStyle/>
              <a:p>
                <a:endParaRPr lang="hu-HU">
                  <a:latin typeface="Calibri" pitchFamily="34" charset="0"/>
                </a:endParaRPr>
              </a:p>
            </p:txBody>
          </p:sp>
          <p:sp>
            <p:nvSpPr>
              <p:cNvPr id="74365" name="Freeform 188"/>
              <p:cNvSpPr>
                <a:spLocks/>
              </p:cNvSpPr>
              <p:nvPr/>
            </p:nvSpPr>
            <p:spPr bwMode="auto">
              <a:xfrm>
                <a:off x="1871" y="2650"/>
                <a:ext cx="106" cy="2"/>
              </a:xfrm>
              <a:custGeom>
                <a:avLst/>
                <a:gdLst>
                  <a:gd name="T0" fmla="*/ 83 w 106"/>
                  <a:gd name="T1" fmla="*/ 2 h 2"/>
                  <a:gd name="T2" fmla="*/ 27 w 106"/>
                  <a:gd name="T3" fmla="*/ 2 h 2"/>
                  <a:gd name="T4" fmla="*/ 27 w 106"/>
                  <a:gd name="T5" fmla="*/ 1 h 2"/>
                  <a:gd name="T6" fmla="*/ 0 w 106"/>
                  <a:gd name="T7" fmla="*/ 1 h 2"/>
                  <a:gd name="T8" fmla="*/ 2 w 106"/>
                  <a:gd name="T9" fmla="*/ 0 h 2"/>
                  <a:gd name="T10" fmla="*/ 104 w 106"/>
                  <a:gd name="T11" fmla="*/ 0 h 2"/>
                  <a:gd name="T12" fmla="*/ 106 w 106"/>
                  <a:gd name="T13" fmla="*/ 1 h 2"/>
                  <a:gd name="T14" fmla="*/ 83 w 106"/>
                  <a:gd name="T15" fmla="*/ 1 h 2"/>
                  <a:gd name="T16" fmla="*/ 83 w 106"/>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2"/>
                  <a:gd name="T29" fmla="*/ 106 w 106"/>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2">
                    <a:moveTo>
                      <a:pt x="83" y="2"/>
                    </a:moveTo>
                    <a:lnTo>
                      <a:pt x="27" y="2"/>
                    </a:lnTo>
                    <a:lnTo>
                      <a:pt x="27" y="1"/>
                    </a:lnTo>
                    <a:lnTo>
                      <a:pt x="0" y="1"/>
                    </a:lnTo>
                    <a:lnTo>
                      <a:pt x="2" y="0"/>
                    </a:lnTo>
                    <a:lnTo>
                      <a:pt x="104" y="0"/>
                    </a:lnTo>
                    <a:lnTo>
                      <a:pt x="106" y="1"/>
                    </a:lnTo>
                    <a:lnTo>
                      <a:pt x="83" y="1"/>
                    </a:lnTo>
                    <a:lnTo>
                      <a:pt x="83" y="2"/>
                    </a:lnTo>
                    <a:close/>
                  </a:path>
                </a:pathLst>
              </a:custGeom>
              <a:solidFill>
                <a:srgbClr val="5E5C5B"/>
              </a:solidFill>
              <a:ln w="9525">
                <a:noFill/>
                <a:round/>
                <a:headEnd/>
                <a:tailEnd/>
              </a:ln>
            </p:spPr>
            <p:txBody>
              <a:bodyPr/>
              <a:lstStyle/>
              <a:p>
                <a:endParaRPr lang="hu-HU"/>
              </a:p>
            </p:txBody>
          </p:sp>
          <p:sp>
            <p:nvSpPr>
              <p:cNvPr id="74366" name="Freeform 189"/>
              <p:cNvSpPr>
                <a:spLocks/>
              </p:cNvSpPr>
              <p:nvPr/>
            </p:nvSpPr>
            <p:spPr bwMode="auto">
              <a:xfrm>
                <a:off x="1871" y="2648"/>
                <a:ext cx="106" cy="3"/>
              </a:xfrm>
              <a:custGeom>
                <a:avLst/>
                <a:gdLst>
                  <a:gd name="T0" fmla="*/ 83 w 106"/>
                  <a:gd name="T1" fmla="*/ 3 h 3"/>
                  <a:gd name="T2" fmla="*/ 27 w 106"/>
                  <a:gd name="T3" fmla="*/ 3 h 3"/>
                  <a:gd name="T4" fmla="*/ 27 w 106"/>
                  <a:gd name="T5" fmla="*/ 3 h 3"/>
                  <a:gd name="T6" fmla="*/ 0 w 106"/>
                  <a:gd name="T7" fmla="*/ 3 h 3"/>
                  <a:gd name="T8" fmla="*/ 3 w 106"/>
                  <a:gd name="T9" fmla="*/ 0 h 3"/>
                  <a:gd name="T10" fmla="*/ 103 w 106"/>
                  <a:gd name="T11" fmla="*/ 0 h 3"/>
                  <a:gd name="T12" fmla="*/ 106 w 106"/>
                  <a:gd name="T13" fmla="*/ 3 h 3"/>
                  <a:gd name="T14" fmla="*/ 83 w 106"/>
                  <a:gd name="T15" fmla="*/ 3 h 3"/>
                  <a:gd name="T16" fmla="*/ 83 w 106"/>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3"/>
                  <a:gd name="T29" fmla="*/ 106 w 10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3">
                    <a:moveTo>
                      <a:pt x="83" y="3"/>
                    </a:moveTo>
                    <a:lnTo>
                      <a:pt x="27" y="3"/>
                    </a:lnTo>
                    <a:lnTo>
                      <a:pt x="0" y="3"/>
                    </a:lnTo>
                    <a:lnTo>
                      <a:pt x="3" y="0"/>
                    </a:lnTo>
                    <a:lnTo>
                      <a:pt x="103" y="0"/>
                    </a:lnTo>
                    <a:lnTo>
                      <a:pt x="106" y="3"/>
                    </a:lnTo>
                    <a:lnTo>
                      <a:pt x="83" y="3"/>
                    </a:lnTo>
                    <a:close/>
                  </a:path>
                </a:pathLst>
              </a:custGeom>
              <a:solidFill>
                <a:srgbClr val="5D5A59"/>
              </a:solidFill>
              <a:ln w="9525">
                <a:noFill/>
                <a:round/>
                <a:headEnd/>
                <a:tailEnd/>
              </a:ln>
            </p:spPr>
            <p:txBody>
              <a:bodyPr/>
              <a:lstStyle/>
              <a:p>
                <a:endParaRPr lang="hu-HU"/>
              </a:p>
            </p:txBody>
          </p:sp>
          <p:sp>
            <p:nvSpPr>
              <p:cNvPr id="74367" name="Freeform 190"/>
              <p:cNvSpPr>
                <a:spLocks/>
              </p:cNvSpPr>
              <p:nvPr/>
            </p:nvSpPr>
            <p:spPr bwMode="auto">
              <a:xfrm>
                <a:off x="1873" y="2647"/>
                <a:ext cx="102" cy="3"/>
              </a:xfrm>
              <a:custGeom>
                <a:avLst/>
                <a:gdLst>
                  <a:gd name="T0" fmla="*/ 102 w 102"/>
                  <a:gd name="T1" fmla="*/ 3 h 3"/>
                  <a:gd name="T2" fmla="*/ 0 w 102"/>
                  <a:gd name="T3" fmla="*/ 3 h 3"/>
                  <a:gd name="T4" fmla="*/ 2 w 102"/>
                  <a:gd name="T5" fmla="*/ 0 h 3"/>
                  <a:gd name="T6" fmla="*/ 101 w 102"/>
                  <a:gd name="T7" fmla="*/ 0 h 3"/>
                  <a:gd name="T8" fmla="*/ 102 w 102"/>
                  <a:gd name="T9" fmla="*/ 3 h 3"/>
                  <a:gd name="T10" fmla="*/ 0 60000 65536"/>
                  <a:gd name="T11" fmla="*/ 0 60000 65536"/>
                  <a:gd name="T12" fmla="*/ 0 60000 65536"/>
                  <a:gd name="T13" fmla="*/ 0 60000 65536"/>
                  <a:gd name="T14" fmla="*/ 0 60000 65536"/>
                  <a:gd name="T15" fmla="*/ 0 w 102"/>
                  <a:gd name="T16" fmla="*/ 0 h 3"/>
                  <a:gd name="T17" fmla="*/ 102 w 102"/>
                  <a:gd name="T18" fmla="*/ 3 h 3"/>
                </a:gdLst>
                <a:ahLst/>
                <a:cxnLst>
                  <a:cxn ang="T10">
                    <a:pos x="T0" y="T1"/>
                  </a:cxn>
                  <a:cxn ang="T11">
                    <a:pos x="T2" y="T3"/>
                  </a:cxn>
                  <a:cxn ang="T12">
                    <a:pos x="T4" y="T5"/>
                  </a:cxn>
                  <a:cxn ang="T13">
                    <a:pos x="T6" y="T7"/>
                  </a:cxn>
                  <a:cxn ang="T14">
                    <a:pos x="T8" y="T9"/>
                  </a:cxn>
                </a:cxnLst>
                <a:rect l="T15" t="T16" r="T17" b="T18"/>
                <a:pathLst>
                  <a:path w="102" h="3">
                    <a:moveTo>
                      <a:pt x="102" y="3"/>
                    </a:moveTo>
                    <a:lnTo>
                      <a:pt x="0" y="3"/>
                    </a:lnTo>
                    <a:lnTo>
                      <a:pt x="2" y="0"/>
                    </a:lnTo>
                    <a:lnTo>
                      <a:pt x="101" y="0"/>
                    </a:lnTo>
                    <a:lnTo>
                      <a:pt x="102" y="3"/>
                    </a:lnTo>
                    <a:close/>
                  </a:path>
                </a:pathLst>
              </a:custGeom>
              <a:solidFill>
                <a:srgbClr val="5B5957"/>
              </a:solidFill>
              <a:ln w="9525">
                <a:noFill/>
                <a:round/>
                <a:headEnd/>
                <a:tailEnd/>
              </a:ln>
            </p:spPr>
            <p:txBody>
              <a:bodyPr/>
              <a:lstStyle/>
              <a:p>
                <a:endParaRPr lang="hu-HU"/>
              </a:p>
            </p:txBody>
          </p:sp>
          <p:sp>
            <p:nvSpPr>
              <p:cNvPr id="74368" name="Freeform 191"/>
              <p:cNvSpPr>
                <a:spLocks/>
              </p:cNvSpPr>
              <p:nvPr/>
            </p:nvSpPr>
            <p:spPr bwMode="auto">
              <a:xfrm>
                <a:off x="1874" y="2645"/>
                <a:ext cx="100" cy="3"/>
              </a:xfrm>
              <a:custGeom>
                <a:avLst/>
                <a:gdLst>
                  <a:gd name="T0" fmla="*/ 100 w 100"/>
                  <a:gd name="T1" fmla="*/ 3 h 3"/>
                  <a:gd name="T2" fmla="*/ 0 w 100"/>
                  <a:gd name="T3" fmla="*/ 3 h 3"/>
                  <a:gd name="T4" fmla="*/ 1 w 100"/>
                  <a:gd name="T5" fmla="*/ 0 h 3"/>
                  <a:gd name="T6" fmla="*/ 99 w 100"/>
                  <a:gd name="T7" fmla="*/ 0 h 3"/>
                  <a:gd name="T8" fmla="*/ 100 w 100"/>
                  <a:gd name="T9" fmla="*/ 3 h 3"/>
                  <a:gd name="T10" fmla="*/ 0 60000 65536"/>
                  <a:gd name="T11" fmla="*/ 0 60000 65536"/>
                  <a:gd name="T12" fmla="*/ 0 60000 65536"/>
                  <a:gd name="T13" fmla="*/ 0 60000 65536"/>
                  <a:gd name="T14" fmla="*/ 0 60000 65536"/>
                  <a:gd name="T15" fmla="*/ 0 w 100"/>
                  <a:gd name="T16" fmla="*/ 0 h 3"/>
                  <a:gd name="T17" fmla="*/ 100 w 100"/>
                  <a:gd name="T18" fmla="*/ 3 h 3"/>
                </a:gdLst>
                <a:ahLst/>
                <a:cxnLst>
                  <a:cxn ang="T10">
                    <a:pos x="T0" y="T1"/>
                  </a:cxn>
                  <a:cxn ang="T11">
                    <a:pos x="T2" y="T3"/>
                  </a:cxn>
                  <a:cxn ang="T12">
                    <a:pos x="T4" y="T5"/>
                  </a:cxn>
                  <a:cxn ang="T13">
                    <a:pos x="T6" y="T7"/>
                  </a:cxn>
                  <a:cxn ang="T14">
                    <a:pos x="T8" y="T9"/>
                  </a:cxn>
                </a:cxnLst>
                <a:rect l="T15" t="T16" r="T17" b="T18"/>
                <a:pathLst>
                  <a:path w="100" h="3">
                    <a:moveTo>
                      <a:pt x="100" y="3"/>
                    </a:moveTo>
                    <a:lnTo>
                      <a:pt x="0" y="3"/>
                    </a:lnTo>
                    <a:lnTo>
                      <a:pt x="1" y="0"/>
                    </a:lnTo>
                    <a:lnTo>
                      <a:pt x="99" y="0"/>
                    </a:lnTo>
                    <a:lnTo>
                      <a:pt x="100" y="3"/>
                    </a:lnTo>
                    <a:close/>
                  </a:path>
                </a:pathLst>
              </a:custGeom>
              <a:solidFill>
                <a:srgbClr val="585554"/>
              </a:solidFill>
              <a:ln w="9525">
                <a:noFill/>
                <a:round/>
                <a:headEnd/>
                <a:tailEnd/>
              </a:ln>
            </p:spPr>
            <p:txBody>
              <a:bodyPr/>
              <a:lstStyle/>
              <a:p>
                <a:endParaRPr lang="hu-HU"/>
              </a:p>
            </p:txBody>
          </p:sp>
          <p:sp>
            <p:nvSpPr>
              <p:cNvPr id="74369" name="Freeform 192"/>
              <p:cNvSpPr>
                <a:spLocks/>
              </p:cNvSpPr>
              <p:nvPr/>
            </p:nvSpPr>
            <p:spPr bwMode="auto">
              <a:xfrm>
                <a:off x="1875" y="2644"/>
                <a:ext cx="99" cy="3"/>
              </a:xfrm>
              <a:custGeom>
                <a:avLst/>
                <a:gdLst>
                  <a:gd name="T0" fmla="*/ 99 w 99"/>
                  <a:gd name="T1" fmla="*/ 3 h 3"/>
                  <a:gd name="T2" fmla="*/ 0 w 99"/>
                  <a:gd name="T3" fmla="*/ 3 h 3"/>
                  <a:gd name="T4" fmla="*/ 2 w 99"/>
                  <a:gd name="T5" fmla="*/ 0 h 3"/>
                  <a:gd name="T6" fmla="*/ 96 w 99"/>
                  <a:gd name="T7" fmla="*/ 0 h 3"/>
                  <a:gd name="T8" fmla="*/ 99 w 99"/>
                  <a:gd name="T9" fmla="*/ 3 h 3"/>
                  <a:gd name="T10" fmla="*/ 0 60000 65536"/>
                  <a:gd name="T11" fmla="*/ 0 60000 65536"/>
                  <a:gd name="T12" fmla="*/ 0 60000 65536"/>
                  <a:gd name="T13" fmla="*/ 0 60000 65536"/>
                  <a:gd name="T14" fmla="*/ 0 60000 65536"/>
                  <a:gd name="T15" fmla="*/ 0 w 99"/>
                  <a:gd name="T16" fmla="*/ 0 h 3"/>
                  <a:gd name="T17" fmla="*/ 99 w 99"/>
                  <a:gd name="T18" fmla="*/ 3 h 3"/>
                </a:gdLst>
                <a:ahLst/>
                <a:cxnLst>
                  <a:cxn ang="T10">
                    <a:pos x="T0" y="T1"/>
                  </a:cxn>
                  <a:cxn ang="T11">
                    <a:pos x="T2" y="T3"/>
                  </a:cxn>
                  <a:cxn ang="T12">
                    <a:pos x="T4" y="T5"/>
                  </a:cxn>
                  <a:cxn ang="T13">
                    <a:pos x="T6" y="T7"/>
                  </a:cxn>
                  <a:cxn ang="T14">
                    <a:pos x="T8" y="T9"/>
                  </a:cxn>
                </a:cxnLst>
                <a:rect l="T15" t="T16" r="T17" b="T18"/>
                <a:pathLst>
                  <a:path w="99" h="3">
                    <a:moveTo>
                      <a:pt x="99" y="3"/>
                    </a:moveTo>
                    <a:lnTo>
                      <a:pt x="0" y="3"/>
                    </a:lnTo>
                    <a:lnTo>
                      <a:pt x="2" y="0"/>
                    </a:lnTo>
                    <a:lnTo>
                      <a:pt x="96" y="0"/>
                    </a:lnTo>
                    <a:lnTo>
                      <a:pt x="99" y="3"/>
                    </a:lnTo>
                    <a:close/>
                  </a:path>
                </a:pathLst>
              </a:custGeom>
              <a:solidFill>
                <a:srgbClr val="565452"/>
              </a:solidFill>
              <a:ln w="9525">
                <a:noFill/>
                <a:round/>
                <a:headEnd/>
                <a:tailEnd/>
              </a:ln>
            </p:spPr>
            <p:txBody>
              <a:bodyPr/>
              <a:lstStyle/>
              <a:p>
                <a:endParaRPr lang="hu-HU"/>
              </a:p>
            </p:txBody>
          </p:sp>
          <p:sp>
            <p:nvSpPr>
              <p:cNvPr id="74370" name="Freeform 193"/>
              <p:cNvSpPr>
                <a:spLocks/>
              </p:cNvSpPr>
              <p:nvPr/>
            </p:nvSpPr>
            <p:spPr bwMode="auto">
              <a:xfrm>
                <a:off x="1875" y="2643"/>
                <a:ext cx="98" cy="2"/>
              </a:xfrm>
              <a:custGeom>
                <a:avLst/>
                <a:gdLst>
                  <a:gd name="T0" fmla="*/ 98 w 98"/>
                  <a:gd name="T1" fmla="*/ 2 h 2"/>
                  <a:gd name="T2" fmla="*/ 0 w 98"/>
                  <a:gd name="T3" fmla="*/ 2 h 2"/>
                  <a:gd name="T4" fmla="*/ 3 w 98"/>
                  <a:gd name="T5" fmla="*/ 0 h 2"/>
                  <a:gd name="T6" fmla="*/ 95 w 98"/>
                  <a:gd name="T7" fmla="*/ 0 h 2"/>
                  <a:gd name="T8" fmla="*/ 98 w 98"/>
                  <a:gd name="T9" fmla="*/ 2 h 2"/>
                  <a:gd name="T10" fmla="*/ 0 60000 65536"/>
                  <a:gd name="T11" fmla="*/ 0 60000 65536"/>
                  <a:gd name="T12" fmla="*/ 0 60000 65536"/>
                  <a:gd name="T13" fmla="*/ 0 60000 65536"/>
                  <a:gd name="T14" fmla="*/ 0 60000 65536"/>
                  <a:gd name="T15" fmla="*/ 0 w 98"/>
                  <a:gd name="T16" fmla="*/ 0 h 2"/>
                  <a:gd name="T17" fmla="*/ 98 w 98"/>
                  <a:gd name="T18" fmla="*/ 2 h 2"/>
                </a:gdLst>
                <a:ahLst/>
                <a:cxnLst>
                  <a:cxn ang="T10">
                    <a:pos x="T0" y="T1"/>
                  </a:cxn>
                  <a:cxn ang="T11">
                    <a:pos x="T2" y="T3"/>
                  </a:cxn>
                  <a:cxn ang="T12">
                    <a:pos x="T4" y="T5"/>
                  </a:cxn>
                  <a:cxn ang="T13">
                    <a:pos x="T6" y="T7"/>
                  </a:cxn>
                  <a:cxn ang="T14">
                    <a:pos x="T8" y="T9"/>
                  </a:cxn>
                </a:cxnLst>
                <a:rect l="T15" t="T16" r="T17" b="T18"/>
                <a:pathLst>
                  <a:path w="98" h="2">
                    <a:moveTo>
                      <a:pt x="98" y="2"/>
                    </a:moveTo>
                    <a:lnTo>
                      <a:pt x="0" y="2"/>
                    </a:lnTo>
                    <a:lnTo>
                      <a:pt x="3" y="0"/>
                    </a:lnTo>
                    <a:lnTo>
                      <a:pt x="95" y="0"/>
                    </a:lnTo>
                    <a:lnTo>
                      <a:pt x="98" y="2"/>
                    </a:lnTo>
                    <a:close/>
                  </a:path>
                </a:pathLst>
              </a:custGeom>
              <a:solidFill>
                <a:srgbClr val="545250"/>
              </a:solidFill>
              <a:ln w="9525">
                <a:noFill/>
                <a:round/>
                <a:headEnd/>
                <a:tailEnd/>
              </a:ln>
            </p:spPr>
            <p:txBody>
              <a:bodyPr/>
              <a:lstStyle/>
              <a:p>
                <a:endParaRPr lang="hu-HU"/>
              </a:p>
            </p:txBody>
          </p:sp>
          <p:sp>
            <p:nvSpPr>
              <p:cNvPr id="74371" name="Freeform 194"/>
              <p:cNvSpPr>
                <a:spLocks/>
              </p:cNvSpPr>
              <p:nvPr/>
            </p:nvSpPr>
            <p:spPr bwMode="auto">
              <a:xfrm>
                <a:off x="1877" y="2641"/>
                <a:ext cx="94" cy="3"/>
              </a:xfrm>
              <a:custGeom>
                <a:avLst/>
                <a:gdLst>
                  <a:gd name="T0" fmla="*/ 94 w 94"/>
                  <a:gd name="T1" fmla="*/ 3 h 3"/>
                  <a:gd name="T2" fmla="*/ 0 w 94"/>
                  <a:gd name="T3" fmla="*/ 3 h 3"/>
                  <a:gd name="T4" fmla="*/ 3 w 94"/>
                  <a:gd name="T5" fmla="*/ 0 h 3"/>
                  <a:gd name="T6" fmla="*/ 93 w 94"/>
                  <a:gd name="T7" fmla="*/ 0 h 3"/>
                  <a:gd name="T8" fmla="*/ 94 w 94"/>
                  <a:gd name="T9" fmla="*/ 3 h 3"/>
                  <a:gd name="T10" fmla="*/ 0 60000 65536"/>
                  <a:gd name="T11" fmla="*/ 0 60000 65536"/>
                  <a:gd name="T12" fmla="*/ 0 60000 65536"/>
                  <a:gd name="T13" fmla="*/ 0 60000 65536"/>
                  <a:gd name="T14" fmla="*/ 0 60000 65536"/>
                  <a:gd name="T15" fmla="*/ 0 w 94"/>
                  <a:gd name="T16" fmla="*/ 0 h 3"/>
                  <a:gd name="T17" fmla="*/ 94 w 94"/>
                  <a:gd name="T18" fmla="*/ 3 h 3"/>
                </a:gdLst>
                <a:ahLst/>
                <a:cxnLst>
                  <a:cxn ang="T10">
                    <a:pos x="T0" y="T1"/>
                  </a:cxn>
                  <a:cxn ang="T11">
                    <a:pos x="T2" y="T3"/>
                  </a:cxn>
                  <a:cxn ang="T12">
                    <a:pos x="T4" y="T5"/>
                  </a:cxn>
                  <a:cxn ang="T13">
                    <a:pos x="T6" y="T7"/>
                  </a:cxn>
                  <a:cxn ang="T14">
                    <a:pos x="T8" y="T9"/>
                  </a:cxn>
                </a:cxnLst>
                <a:rect l="T15" t="T16" r="T17" b="T18"/>
                <a:pathLst>
                  <a:path w="94" h="3">
                    <a:moveTo>
                      <a:pt x="94" y="3"/>
                    </a:moveTo>
                    <a:lnTo>
                      <a:pt x="0" y="3"/>
                    </a:lnTo>
                    <a:lnTo>
                      <a:pt x="3" y="0"/>
                    </a:lnTo>
                    <a:lnTo>
                      <a:pt x="93" y="0"/>
                    </a:lnTo>
                    <a:lnTo>
                      <a:pt x="94" y="3"/>
                    </a:lnTo>
                    <a:close/>
                  </a:path>
                </a:pathLst>
              </a:custGeom>
              <a:solidFill>
                <a:srgbClr val="53504E"/>
              </a:solidFill>
              <a:ln w="9525">
                <a:noFill/>
                <a:round/>
                <a:headEnd/>
                <a:tailEnd/>
              </a:ln>
            </p:spPr>
            <p:txBody>
              <a:bodyPr/>
              <a:lstStyle/>
              <a:p>
                <a:endParaRPr lang="hu-HU"/>
              </a:p>
            </p:txBody>
          </p:sp>
          <p:sp>
            <p:nvSpPr>
              <p:cNvPr id="74372" name="Freeform 195"/>
              <p:cNvSpPr>
                <a:spLocks/>
              </p:cNvSpPr>
              <p:nvPr/>
            </p:nvSpPr>
            <p:spPr bwMode="auto">
              <a:xfrm>
                <a:off x="1878" y="2640"/>
                <a:ext cx="92" cy="3"/>
              </a:xfrm>
              <a:custGeom>
                <a:avLst/>
                <a:gdLst>
                  <a:gd name="T0" fmla="*/ 92 w 92"/>
                  <a:gd name="T1" fmla="*/ 3 h 3"/>
                  <a:gd name="T2" fmla="*/ 0 w 92"/>
                  <a:gd name="T3" fmla="*/ 3 h 3"/>
                  <a:gd name="T4" fmla="*/ 3 w 92"/>
                  <a:gd name="T5" fmla="*/ 0 h 3"/>
                  <a:gd name="T6" fmla="*/ 90 w 92"/>
                  <a:gd name="T7" fmla="*/ 0 h 3"/>
                  <a:gd name="T8" fmla="*/ 92 w 92"/>
                  <a:gd name="T9" fmla="*/ 3 h 3"/>
                  <a:gd name="T10" fmla="*/ 0 60000 65536"/>
                  <a:gd name="T11" fmla="*/ 0 60000 65536"/>
                  <a:gd name="T12" fmla="*/ 0 60000 65536"/>
                  <a:gd name="T13" fmla="*/ 0 60000 65536"/>
                  <a:gd name="T14" fmla="*/ 0 60000 65536"/>
                  <a:gd name="T15" fmla="*/ 0 w 92"/>
                  <a:gd name="T16" fmla="*/ 0 h 3"/>
                  <a:gd name="T17" fmla="*/ 92 w 92"/>
                  <a:gd name="T18" fmla="*/ 3 h 3"/>
                </a:gdLst>
                <a:ahLst/>
                <a:cxnLst>
                  <a:cxn ang="T10">
                    <a:pos x="T0" y="T1"/>
                  </a:cxn>
                  <a:cxn ang="T11">
                    <a:pos x="T2" y="T3"/>
                  </a:cxn>
                  <a:cxn ang="T12">
                    <a:pos x="T4" y="T5"/>
                  </a:cxn>
                  <a:cxn ang="T13">
                    <a:pos x="T6" y="T7"/>
                  </a:cxn>
                  <a:cxn ang="T14">
                    <a:pos x="T8" y="T9"/>
                  </a:cxn>
                </a:cxnLst>
                <a:rect l="T15" t="T16" r="T17" b="T18"/>
                <a:pathLst>
                  <a:path w="92" h="3">
                    <a:moveTo>
                      <a:pt x="92" y="3"/>
                    </a:moveTo>
                    <a:lnTo>
                      <a:pt x="0" y="3"/>
                    </a:lnTo>
                    <a:lnTo>
                      <a:pt x="3" y="0"/>
                    </a:lnTo>
                    <a:lnTo>
                      <a:pt x="90" y="0"/>
                    </a:lnTo>
                    <a:lnTo>
                      <a:pt x="92" y="3"/>
                    </a:lnTo>
                    <a:close/>
                  </a:path>
                </a:pathLst>
              </a:custGeom>
              <a:solidFill>
                <a:srgbClr val="514E4C"/>
              </a:solidFill>
              <a:ln w="9525">
                <a:noFill/>
                <a:round/>
                <a:headEnd/>
                <a:tailEnd/>
              </a:ln>
            </p:spPr>
            <p:txBody>
              <a:bodyPr/>
              <a:lstStyle/>
              <a:p>
                <a:endParaRPr lang="hu-HU"/>
              </a:p>
            </p:txBody>
          </p:sp>
          <p:sp>
            <p:nvSpPr>
              <p:cNvPr id="74373" name="Freeform 196"/>
              <p:cNvSpPr>
                <a:spLocks/>
              </p:cNvSpPr>
              <p:nvPr/>
            </p:nvSpPr>
            <p:spPr bwMode="auto">
              <a:xfrm>
                <a:off x="1880" y="2638"/>
                <a:ext cx="90" cy="3"/>
              </a:xfrm>
              <a:custGeom>
                <a:avLst/>
                <a:gdLst>
                  <a:gd name="T0" fmla="*/ 90 w 90"/>
                  <a:gd name="T1" fmla="*/ 3 h 3"/>
                  <a:gd name="T2" fmla="*/ 0 w 90"/>
                  <a:gd name="T3" fmla="*/ 3 h 3"/>
                  <a:gd name="T4" fmla="*/ 2 w 90"/>
                  <a:gd name="T5" fmla="*/ 0 h 3"/>
                  <a:gd name="T6" fmla="*/ 87 w 90"/>
                  <a:gd name="T7" fmla="*/ 0 h 3"/>
                  <a:gd name="T8" fmla="*/ 90 w 90"/>
                  <a:gd name="T9" fmla="*/ 3 h 3"/>
                  <a:gd name="T10" fmla="*/ 0 60000 65536"/>
                  <a:gd name="T11" fmla="*/ 0 60000 65536"/>
                  <a:gd name="T12" fmla="*/ 0 60000 65536"/>
                  <a:gd name="T13" fmla="*/ 0 60000 65536"/>
                  <a:gd name="T14" fmla="*/ 0 60000 65536"/>
                  <a:gd name="T15" fmla="*/ 0 w 90"/>
                  <a:gd name="T16" fmla="*/ 0 h 3"/>
                  <a:gd name="T17" fmla="*/ 90 w 90"/>
                  <a:gd name="T18" fmla="*/ 3 h 3"/>
                </a:gdLst>
                <a:ahLst/>
                <a:cxnLst>
                  <a:cxn ang="T10">
                    <a:pos x="T0" y="T1"/>
                  </a:cxn>
                  <a:cxn ang="T11">
                    <a:pos x="T2" y="T3"/>
                  </a:cxn>
                  <a:cxn ang="T12">
                    <a:pos x="T4" y="T5"/>
                  </a:cxn>
                  <a:cxn ang="T13">
                    <a:pos x="T6" y="T7"/>
                  </a:cxn>
                  <a:cxn ang="T14">
                    <a:pos x="T8" y="T9"/>
                  </a:cxn>
                </a:cxnLst>
                <a:rect l="T15" t="T16" r="T17" b="T18"/>
                <a:pathLst>
                  <a:path w="90" h="3">
                    <a:moveTo>
                      <a:pt x="90" y="3"/>
                    </a:moveTo>
                    <a:lnTo>
                      <a:pt x="0" y="3"/>
                    </a:lnTo>
                    <a:lnTo>
                      <a:pt x="2" y="0"/>
                    </a:lnTo>
                    <a:lnTo>
                      <a:pt x="87" y="0"/>
                    </a:lnTo>
                    <a:lnTo>
                      <a:pt x="90" y="3"/>
                    </a:lnTo>
                    <a:close/>
                  </a:path>
                </a:pathLst>
              </a:custGeom>
              <a:solidFill>
                <a:srgbClr val="4E4B4A"/>
              </a:solidFill>
              <a:ln w="9525">
                <a:noFill/>
                <a:round/>
                <a:headEnd/>
                <a:tailEnd/>
              </a:ln>
            </p:spPr>
            <p:txBody>
              <a:bodyPr/>
              <a:lstStyle/>
              <a:p>
                <a:endParaRPr lang="hu-HU"/>
              </a:p>
            </p:txBody>
          </p:sp>
          <p:sp>
            <p:nvSpPr>
              <p:cNvPr id="74374" name="Freeform 197"/>
              <p:cNvSpPr>
                <a:spLocks/>
              </p:cNvSpPr>
              <p:nvPr/>
            </p:nvSpPr>
            <p:spPr bwMode="auto">
              <a:xfrm>
                <a:off x="1881" y="2637"/>
                <a:ext cx="87" cy="3"/>
              </a:xfrm>
              <a:custGeom>
                <a:avLst/>
                <a:gdLst>
                  <a:gd name="T0" fmla="*/ 87 w 87"/>
                  <a:gd name="T1" fmla="*/ 3 h 3"/>
                  <a:gd name="T2" fmla="*/ 0 w 87"/>
                  <a:gd name="T3" fmla="*/ 3 h 3"/>
                  <a:gd name="T4" fmla="*/ 3 w 87"/>
                  <a:gd name="T5" fmla="*/ 0 h 3"/>
                  <a:gd name="T6" fmla="*/ 85 w 87"/>
                  <a:gd name="T7" fmla="*/ 0 h 3"/>
                  <a:gd name="T8" fmla="*/ 87 w 87"/>
                  <a:gd name="T9" fmla="*/ 3 h 3"/>
                  <a:gd name="T10" fmla="*/ 0 60000 65536"/>
                  <a:gd name="T11" fmla="*/ 0 60000 65536"/>
                  <a:gd name="T12" fmla="*/ 0 60000 65536"/>
                  <a:gd name="T13" fmla="*/ 0 60000 65536"/>
                  <a:gd name="T14" fmla="*/ 0 60000 65536"/>
                  <a:gd name="T15" fmla="*/ 0 w 87"/>
                  <a:gd name="T16" fmla="*/ 0 h 3"/>
                  <a:gd name="T17" fmla="*/ 87 w 87"/>
                  <a:gd name="T18" fmla="*/ 3 h 3"/>
                </a:gdLst>
                <a:ahLst/>
                <a:cxnLst>
                  <a:cxn ang="T10">
                    <a:pos x="T0" y="T1"/>
                  </a:cxn>
                  <a:cxn ang="T11">
                    <a:pos x="T2" y="T3"/>
                  </a:cxn>
                  <a:cxn ang="T12">
                    <a:pos x="T4" y="T5"/>
                  </a:cxn>
                  <a:cxn ang="T13">
                    <a:pos x="T6" y="T7"/>
                  </a:cxn>
                  <a:cxn ang="T14">
                    <a:pos x="T8" y="T9"/>
                  </a:cxn>
                </a:cxnLst>
                <a:rect l="T15" t="T16" r="T17" b="T18"/>
                <a:pathLst>
                  <a:path w="87" h="3">
                    <a:moveTo>
                      <a:pt x="87" y="3"/>
                    </a:moveTo>
                    <a:lnTo>
                      <a:pt x="0" y="3"/>
                    </a:lnTo>
                    <a:lnTo>
                      <a:pt x="3" y="0"/>
                    </a:lnTo>
                    <a:lnTo>
                      <a:pt x="85" y="0"/>
                    </a:lnTo>
                    <a:lnTo>
                      <a:pt x="87" y="3"/>
                    </a:lnTo>
                    <a:close/>
                  </a:path>
                </a:pathLst>
              </a:custGeom>
              <a:solidFill>
                <a:srgbClr val="4D4A48"/>
              </a:solidFill>
              <a:ln w="9525">
                <a:noFill/>
                <a:round/>
                <a:headEnd/>
                <a:tailEnd/>
              </a:ln>
            </p:spPr>
            <p:txBody>
              <a:bodyPr/>
              <a:lstStyle/>
              <a:p>
                <a:endParaRPr lang="hu-HU"/>
              </a:p>
            </p:txBody>
          </p:sp>
          <p:sp>
            <p:nvSpPr>
              <p:cNvPr id="74375" name="Freeform 198"/>
              <p:cNvSpPr>
                <a:spLocks/>
              </p:cNvSpPr>
              <p:nvPr/>
            </p:nvSpPr>
            <p:spPr bwMode="auto">
              <a:xfrm>
                <a:off x="1882" y="2636"/>
                <a:ext cx="85" cy="2"/>
              </a:xfrm>
              <a:custGeom>
                <a:avLst/>
                <a:gdLst>
                  <a:gd name="T0" fmla="*/ 85 w 85"/>
                  <a:gd name="T1" fmla="*/ 2 h 2"/>
                  <a:gd name="T2" fmla="*/ 0 w 85"/>
                  <a:gd name="T3" fmla="*/ 2 h 2"/>
                  <a:gd name="T4" fmla="*/ 2 w 85"/>
                  <a:gd name="T5" fmla="*/ 0 h 2"/>
                  <a:gd name="T6" fmla="*/ 82 w 85"/>
                  <a:gd name="T7" fmla="*/ 0 h 2"/>
                  <a:gd name="T8" fmla="*/ 85 w 85"/>
                  <a:gd name="T9" fmla="*/ 2 h 2"/>
                  <a:gd name="T10" fmla="*/ 0 60000 65536"/>
                  <a:gd name="T11" fmla="*/ 0 60000 65536"/>
                  <a:gd name="T12" fmla="*/ 0 60000 65536"/>
                  <a:gd name="T13" fmla="*/ 0 60000 65536"/>
                  <a:gd name="T14" fmla="*/ 0 60000 65536"/>
                  <a:gd name="T15" fmla="*/ 0 w 85"/>
                  <a:gd name="T16" fmla="*/ 0 h 2"/>
                  <a:gd name="T17" fmla="*/ 85 w 85"/>
                  <a:gd name="T18" fmla="*/ 2 h 2"/>
                </a:gdLst>
                <a:ahLst/>
                <a:cxnLst>
                  <a:cxn ang="T10">
                    <a:pos x="T0" y="T1"/>
                  </a:cxn>
                  <a:cxn ang="T11">
                    <a:pos x="T2" y="T3"/>
                  </a:cxn>
                  <a:cxn ang="T12">
                    <a:pos x="T4" y="T5"/>
                  </a:cxn>
                  <a:cxn ang="T13">
                    <a:pos x="T6" y="T7"/>
                  </a:cxn>
                  <a:cxn ang="T14">
                    <a:pos x="T8" y="T9"/>
                  </a:cxn>
                </a:cxnLst>
                <a:rect l="T15" t="T16" r="T17" b="T18"/>
                <a:pathLst>
                  <a:path w="85" h="2">
                    <a:moveTo>
                      <a:pt x="85" y="2"/>
                    </a:moveTo>
                    <a:lnTo>
                      <a:pt x="0" y="2"/>
                    </a:lnTo>
                    <a:lnTo>
                      <a:pt x="2" y="0"/>
                    </a:lnTo>
                    <a:lnTo>
                      <a:pt x="82" y="0"/>
                    </a:lnTo>
                    <a:lnTo>
                      <a:pt x="85" y="2"/>
                    </a:lnTo>
                    <a:close/>
                  </a:path>
                </a:pathLst>
              </a:custGeom>
              <a:solidFill>
                <a:srgbClr val="4A4745"/>
              </a:solidFill>
              <a:ln w="9525">
                <a:noFill/>
                <a:round/>
                <a:headEnd/>
                <a:tailEnd/>
              </a:ln>
            </p:spPr>
            <p:txBody>
              <a:bodyPr/>
              <a:lstStyle/>
              <a:p>
                <a:endParaRPr lang="hu-HU"/>
              </a:p>
            </p:txBody>
          </p:sp>
          <p:sp>
            <p:nvSpPr>
              <p:cNvPr id="74376" name="Freeform 199"/>
              <p:cNvSpPr>
                <a:spLocks/>
              </p:cNvSpPr>
              <p:nvPr/>
            </p:nvSpPr>
            <p:spPr bwMode="auto">
              <a:xfrm>
                <a:off x="1884" y="2634"/>
                <a:ext cx="82" cy="3"/>
              </a:xfrm>
              <a:custGeom>
                <a:avLst/>
                <a:gdLst>
                  <a:gd name="T0" fmla="*/ 82 w 82"/>
                  <a:gd name="T1" fmla="*/ 3 h 3"/>
                  <a:gd name="T2" fmla="*/ 0 w 82"/>
                  <a:gd name="T3" fmla="*/ 3 h 3"/>
                  <a:gd name="T4" fmla="*/ 1 w 82"/>
                  <a:gd name="T5" fmla="*/ 0 h 3"/>
                  <a:gd name="T6" fmla="*/ 80 w 82"/>
                  <a:gd name="T7" fmla="*/ 0 h 3"/>
                  <a:gd name="T8" fmla="*/ 82 w 82"/>
                  <a:gd name="T9" fmla="*/ 3 h 3"/>
                  <a:gd name="T10" fmla="*/ 0 60000 65536"/>
                  <a:gd name="T11" fmla="*/ 0 60000 65536"/>
                  <a:gd name="T12" fmla="*/ 0 60000 65536"/>
                  <a:gd name="T13" fmla="*/ 0 60000 65536"/>
                  <a:gd name="T14" fmla="*/ 0 60000 65536"/>
                  <a:gd name="T15" fmla="*/ 0 w 82"/>
                  <a:gd name="T16" fmla="*/ 0 h 3"/>
                  <a:gd name="T17" fmla="*/ 82 w 82"/>
                  <a:gd name="T18" fmla="*/ 3 h 3"/>
                </a:gdLst>
                <a:ahLst/>
                <a:cxnLst>
                  <a:cxn ang="T10">
                    <a:pos x="T0" y="T1"/>
                  </a:cxn>
                  <a:cxn ang="T11">
                    <a:pos x="T2" y="T3"/>
                  </a:cxn>
                  <a:cxn ang="T12">
                    <a:pos x="T4" y="T5"/>
                  </a:cxn>
                  <a:cxn ang="T13">
                    <a:pos x="T6" y="T7"/>
                  </a:cxn>
                  <a:cxn ang="T14">
                    <a:pos x="T8" y="T9"/>
                  </a:cxn>
                </a:cxnLst>
                <a:rect l="T15" t="T16" r="T17" b="T18"/>
                <a:pathLst>
                  <a:path w="82" h="3">
                    <a:moveTo>
                      <a:pt x="82" y="3"/>
                    </a:moveTo>
                    <a:lnTo>
                      <a:pt x="0" y="3"/>
                    </a:lnTo>
                    <a:lnTo>
                      <a:pt x="1" y="0"/>
                    </a:lnTo>
                    <a:lnTo>
                      <a:pt x="80" y="0"/>
                    </a:lnTo>
                    <a:lnTo>
                      <a:pt x="82" y="3"/>
                    </a:lnTo>
                    <a:close/>
                  </a:path>
                </a:pathLst>
              </a:custGeom>
              <a:solidFill>
                <a:srgbClr val="464341"/>
              </a:solidFill>
              <a:ln w="9525">
                <a:noFill/>
                <a:round/>
                <a:headEnd/>
                <a:tailEnd/>
              </a:ln>
            </p:spPr>
            <p:txBody>
              <a:bodyPr/>
              <a:lstStyle/>
              <a:p>
                <a:endParaRPr lang="hu-HU"/>
              </a:p>
            </p:txBody>
          </p:sp>
          <p:sp>
            <p:nvSpPr>
              <p:cNvPr id="74377" name="Freeform 200"/>
              <p:cNvSpPr>
                <a:spLocks/>
              </p:cNvSpPr>
              <p:nvPr/>
            </p:nvSpPr>
            <p:spPr bwMode="auto">
              <a:xfrm>
                <a:off x="1884" y="2633"/>
                <a:ext cx="80" cy="3"/>
              </a:xfrm>
              <a:custGeom>
                <a:avLst/>
                <a:gdLst>
                  <a:gd name="T0" fmla="*/ 80 w 80"/>
                  <a:gd name="T1" fmla="*/ 3 h 3"/>
                  <a:gd name="T2" fmla="*/ 0 w 80"/>
                  <a:gd name="T3" fmla="*/ 3 h 3"/>
                  <a:gd name="T4" fmla="*/ 3 w 80"/>
                  <a:gd name="T5" fmla="*/ 0 h 3"/>
                  <a:gd name="T6" fmla="*/ 79 w 80"/>
                  <a:gd name="T7" fmla="*/ 0 h 3"/>
                  <a:gd name="T8" fmla="*/ 80 w 80"/>
                  <a:gd name="T9" fmla="*/ 3 h 3"/>
                  <a:gd name="T10" fmla="*/ 0 60000 65536"/>
                  <a:gd name="T11" fmla="*/ 0 60000 65536"/>
                  <a:gd name="T12" fmla="*/ 0 60000 65536"/>
                  <a:gd name="T13" fmla="*/ 0 60000 65536"/>
                  <a:gd name="T14" fmla="*/ 0 60000 65536"/>
                  <a:gd name="T15" fmla="*/ 0 w 80"/>
                  <a:gd name="T16" fmla="*/ 0 h 3"/>
                  <a:gd name="T17" fmla="*/ 80 w 80"/>
                  <a:gd name="T18" fmla="*/ 3 h 3"/>
                </a:gdLst>
                <a:ahLst/>
                <a:cxnLst>
                  <a:cxn ang="T10">
                    <a:pos x="T0" y="T1"/>
                  </a:cxn>
                  <a:cxn ang="T11">
                    <a:pos x="T2" y="T3"/>
                  </a:cxn>
                  <a:cxn ang="T12">
                    <a:pos x="T4" y="T5"/>
                  </a:cxn>
                  <a:cxn ang="T13">
                    <a:pos x="T6" y="T7"/>
                  </a:cxn>
                  <a:cxn ang="T14">
                    <a:pos x="T8" y="T9"/>
                  </a:cxn>
                </a:cxnLst>
                <a:rect l="T15" t="T16" r="T17" b="T18"/>
                <a:pathLst>
                  <a:path w="80" h="3">
                    <a:moveTo>
                      <a:pt x="80" y="3"/>
                    </a:moveTo>
                    <a:lnTo>
                      <a:pt x="0" y="3"/>
                    </a:lnTo>
                    <a:lnTo>
                      <a:pt x="3" y="0"/>
                    </a:lnTo>
                    <a:lnTo>
                      <a:pt x="79" y="0"/>
                    </a:lnTo>
                    <a:lnTo>
                      <a:pt x="80" y="3"/>
                    </a:lnTo>
                    <a:close/>
                  </a:path>
                </a:pathLst>
              </a:custGeom>
              <a:solidFill>
                <a:srgbClr val="44403F"/>
              </a:solidFill>
              <a:ln w="9525">
                <a:noFill/>
                <a:round/>
                <a:headEnd/>
                <a:tailEnd/>
              </a:ln>
            </p:spPr>
            <p:txBody>
              <a:bodyPr/>
              <a:lstStyle/>
              <a:p>
                <a:endParaRPr lang="hu-HU"/>
              </a:p>
            </p:txBody>
          </p:sp>
          <p:sp>
            <p:nvSpPr>
              <p:cNvPr id="74378" name="Freeform 201"/>
              <p:cNvSpPr>
                <a:spLocks/>
              </p:cNvSpPr>
              <p:nvPr/>
            </p:nvSpPr>
            <p:spPr bwMode="auto">
              <a:xfrm>
                <a:off x="1885" y="2631"/>
                <a:ext cx="79" cy="3"/>
              </a:xfrm>
              <a:custGeom>
                <a:avLst/>
                <a:gdLst>
                  <a:gd name="T0" fmla="*/ 79 w 79"/>
                  <a:gd name="T1" fmla="*/ 3 h 3"/>
                  <a:gd name="T2" fmla="*/ 0 w 79"/>
                  <a:gd name="T3" fmla="*/ 3 h 3"/>
                  <a:gd name="T4" fmla="*/ 3 w 79"/>
                  <a:gd name="T5" fmla="*/ 0 h 3"/>
                  <a:gd name="T6" fmla="*/ 76 w 79"/>
                  <a:gd name="T7" fmla="*/ 0 h 3"/>
                  <a:gd name="T8" fmla="*/ 79 w 79"/>
                  <a:gd name="T9" fmla="*/ 3 h 3"/>
                  <a:gd name="T10" fmla="*/ 0 60000 65536"/>
                  <a:gd name="T11" fmla="*/ 0 60000 65536"/>
                  <a:gd name="T12" fmla="*/ 0 60000 65536"/>
                  <a:gd name="T13" fmla="*/ 0 60000 65536"/>
                  <a:gd name="T14" fmla="*/ 0 60000 65536"/>
                  <a:gd name="T15" fmla="*/ 0 w 79"/>
                  <a:gd name="T16" fmla="*/ 0 h 3"/>
                  <a:gd name="T17" fmla="*/ 79 w 79"/>
                  <a:gd name="T18" fmla="*/ 3 h 3"/>
                </a:gdLst>
                <a:ahLst/>
                <a:cxnLst>
                  <a:cxn ang="T10">
                    <a:pos x="T0" y="T1"/>
                  </a:cxn>
                  <a:cxn ang="T11">
                    <a:pos x="T2" y="T3"/>
                  </a:cxn>
                  <a:cxn ang="T12">
                    <a:pos x="T4" y="T5"/>
                  </a:cxn>
                  <a:cxn ang="T13">
                    <a:pos x="T6" y="T7"/>
                  </a:cxn>
                  <a:cxn ang="T14">
                    <a:pos x="T8" y="T9"/>
                  </a:cxn>
                </a:cxnLst>
                <a:rect l="T15" t="T16" r="T17" b="T18"/>
                <a:pathLst>
                  <a:path w="79" h="3">
                    <a:moveTo>
                      <a:pt x="79" y="3"/>
                    </a:moveTo>
                    <a:lnTo>
                      <a:pt x="0" y="3"/>
                    </a:lnTo>
                    <a:lnTo>
                      <a:pt x="3" y="0"/>
                    </a:lnTo>
                    <a:lnTo>
                      <a:pt x="76" y="0"/>
                    </a:lnTo>
                    <a:lnTo>
                      <a:pt x="79" y="3"/>
                    </a:lnTo>
                    <a:close/>
                  </a:path>
                </a:pathLst>
              </a:custGeom>
              <a:solidFill>
                <a:srgbClr val="413E3C"/>
              </a:solidFill>
              <a:ln w="9525">
                <a:noFill/>
                <a:round/>
                <a:headEnd/>
                <a:tailEnd/>
              </a:ln>
            </p:spPr>
            <p:txBody>
              <a:bodyPr/>
              <a:lstStyle/>
              <a:p>
                <a:endParaRPr lang="hu-HU"/>
              </a:p>
            </p:txBody>
          </p:sp>
          <p:sp>
            <p:nvSpPr>
              <p:cNvPr id="74379" name="Freeform 202"/>
              <p:cNvSpPr>
                <a:spLocks/>
              </p:cNvSpPr>
              <p:nvPr/>
            </p:nvSpPr>
            <p:spPr bwMode="auto">
              <a:xfrm>
                <a:off x="1887" y="2630"/>
                <a:ext cx="76" cy="3"/>
              </a:xfrm>
              <a:custGeom>
                <a:avLst/>
                <a:gdLst>
                  <a:gd name="T0" fmla="*/ 76 w 76"/>
                  <a:gd name="T1" fmla="*/ 3 h 3"/>
                  <a:gd name="T2" fmla="*/ 0 w 76"/>
                  <a:gd name="T3" fmla="*/ 3 h 3"/>
                  <a:gd name="T4" fmla="*/ 2 w 76"/>
                  <a:gd name="T5" fmla="*/ 0 h 3"/>
                  <a:gd name="T6" fmla="*/ 73 w 76"/>
                  <a:gd name="T7" fmla="*/ 0 h 3"/>
                  <a:gd name="T8" fmla="*/ 76 w 76"/>
                  <a:gd name="T9" fmla="*/ 3 h 3"/>
                  <a:gd name="T10" fmla="*/ 0 60000 65536"/>
                  <a:gd name="T11" fmla="*/ 0 60000 65536"/>
                  <a:gd name="T12" fmla="*/ 0 60000 65536"/>
                  <a:gd name="T13" fmla="*/ 0 60000 65536"/>
                  <a:gd name="T14" fmla="*/ 0 60000 65536"/>
                  <a:gd name="T15" fmla="*/ 0 w 76"/>
                  <a:gd name="T16" fmla="*/ 0 h 3"/>
                  <a:gd name="T17" fmla="*/ 76 w 76"/>
                  <a:gd name="T18" fmla="*/ 3 h 3"/>
                </a:gdLst>
                <a:ahLst/>
                <a:cxnLst>
                  <a:cxn ang="T10">
                    <a:pos x="T0" y="T1"/>
                  </a:cxn>
                  <a:cxn ang="T11">
                    <a:pos x="T2" y="T3"/>
                  </a:cxn>
                  <a:cxn ang="T12">
                    <a:pos x="T4" y="T5"/>
                  </a:cxn>
                  <a:cxn ang="T13">
                    <a:pos x="T6" y="T7"/>
                  </a:cxn>
                  <a:cxn ang="T14">
                    <a:pos x="T8" y="T9"/>
                  </a:cxn>
                </a:cxnLst>
                <a:rect l="T15" t="T16" r="T17" b="T18"/>
                <a:pathLst>
                  <a:path w="76" h="3">
                    <a:moveTo>
                      <a:pt x="76" y="3"/>
                    </a:moveTo>
                    <a:lnTo>
                      <a:pt x="0" y="3"/>
                    </a:lnTo>
                    <a:lnTo>
                      <a:pt x="2" y="0"/>
                    </a:lnTo>
                    <a:lnTo>
                      <a:pt x="73" y="0"/>
                    </a:lnTo>
                    <a:lnTo>
                      <a:pt x="76" y="3"/>
                    </a:lnTo>
                    <a:close/>
                  </a:path>
                </a:pathLst>
              </a:custGeom>
              <a:solidFill>
                <a:srgbClr val="403D3B"/>
              </a:solidFill>
              <a:ln w="9525">
                <a:noFill/>
                <a:round/>
                <a:headEnd/>
                <a:tailEnd/>
              </a:ln>
            </p:spPr>
            <p:txBody>
              <a:bodyPr/>
              <a:lstStyle/>
              <a:p>
                <a:endParaRPr lang="hu-HU"/>
              </a:p>
            </p:txBody>
          </p:sp>
          <p:sp>
            <p:nvSpPr>
              <p:cNvPr id="74380" name="Freeform 203"/>
              <p:cNvSpPr>
                <a:spLocks/>
              </p:cNvSpPr>
              <p:nvPr/>
            </p:nvSpPr>
            <p:spPr bwMode="auto">
              <a:xfrm>
                <a:off x="1888" y="2628"/>
                <a:ext cx="73" cy="3"/>
              </a:xfrm>
              <a:custGeom>
                <a:avLst/>
                <a:gdLst>
                  <a:gd name="T0" fmla="*/ 73 w 73"/>
                  <a:gd name="T1" fmla="*/ 3 h 3"/>
                  <a:gd name="T2" fmla="*/ 0 w 73"/>
                  <a:gd name="T3" fmla="*/ 3 h 3"/>
                  <a:gd name="T4" fmla="*/ 3 w 73"/>
                  <a:gd name="T5" fmla="*/ 0 h 3"/>
                  <a:gd name="T6" fmla="*/ 72 w 73"/>
                  <a:gd name="T7" fmla="*/ 0 h 3"/>
                  <a:gd name="T8" fmla="*/ 73 w 73"/>
                  <a:gd name="T9" fmla="*/ 3 h 3"/>
                  <a:gd name="T10" fmla="*/ 0 60000 65536"/>
                  <a:gd name="T11" fmla="*/ 0 60000 65536"/>
                  <a:gd name="T12" fmla="*/ 0 60000 65536"/>
                  <a:gd name="T13" fmla="*/ 0 60000 65536"/>
                  <a:gd name="T14" fmla="*/ 0 60000 65536"/>
                  <a:gd name="T15" fmla="*/ 0 w 73"/>
                  <a:gd name="T16" fmla="*/ 0 h 3"/>
                  <a:gd name="T17" fmla="*/ 73 w 73"/>
                  <a:gd name="T18" fmla="*/ 3 h 3"/>
                </a:gdLst>
                <a:ahLst/>
                <a:cxnLst>
                  <a:cxn ang="T10">
                    <a:pos x="T0" y="T1"/>
                  </a:cxn>
                  <a:cxn ang="T11">
                    <a:pos x="T2" y="T3"/>
                  </a:cxn>
                  <a:cxn ang="T12">
                    <a:pos x="T4" y="T5"/>
                  </a:cxn>
                  <a:cxn ang="T13">
                    <a:pos x="T6" y="T7"/>
                  </a:cxn>
                  <a:cxn ang="T14">
                    <a:pos x="T8" y="T9"/>
                  </a:cxn>
                </a:cxnLst>
                <a:rect l="T15" t="T16" r="T17" b="T18"/>
                <a:pathLst>
                  <a:path w="73" h="3">
                    <a:moveTo>
                      <a:pt x="73" y="3"/>
                    </a:moveTo>
                    <a:lnTo>
                      <a:pt x="0" y="3"/>
                    </a:lnTo>
                    <a:lnTo>
                      <a:pt x="3" y="0"/>
                    </a:lnTo>
                    <a:lnTo>
                      <a:pt x="72" y="0"/>
                    </a:lnTo>
                    <a:lnTo>
                      <a:pt x="73" y="3"/>
                    </a:lnTo>
                    <a:close/>
                  </a:path>
                </a:pathLst>
              </a:custGeom>
              <a:solidFill>
                <a:srgbClr val="3E3A39"/>
              </a:solidFill>
              <a:ln w="9525">
                <a:noFill/>
                <a:round/>
                <a:headEnd/>
                <a:tailEnd/>
              </a:ln>
            </p:spPr>
            <p:txBody>
              <a:bodyPr/>
              <a:lstStyle/>
              <a:p>
                <a:endParaRPr lang="hu-HU"/>
              </a:p>
            </p:txBody>
          </p:sp>
          <p:sp>
            <p:nvSpPr>
              <p:cNvPr id="74381" name="Freeform 204"/>
              <p:cNvSpPr>
                <a:spLocks/>
              </p:cNvSpPr>
              <p:nvPr/>
            </p:nvSpPr>
            <p:spPr bwMode="auto">
              <a:xfrm>
                <a:off x="1889" y="2627"/>
                <a:ext cx="71" cy="3"/>
              </a:xfrm>
              <a:custGeom>
                <a:avLst/>
                <a:gdLst>
                  <a:gd name="T0" fmla="*/ 71 w 71"/>
                  <a:gd name="T1" fmla="*/ 3 h 3"/>
                  <a:gd name="T2" fmla="*/ 0 w 71"/>
                  <a:gd name="T3" fmla="*/ 3 h 3"/>
                  <a:gd name="T4" fmla="*/ 3 w 71"/>
                  <a:gd name="T5" fmla="*/ 0 h 3"/>
                  <a:gd name="T6" fmla="*/ 70 w 71"/>
                  <a:gd name="T7" fmla="*/ 0 h 3"/>
                  <a:gd name="T8" fmla="*/ 71 w 71"/>
                  <a:gd name="T9" fmla="*/ 3 h 3"/>
                  <a:gd name="T10" fmla="*/ 0 60000 65536"/>
                  <a:gd name="T11" fmla="*/ 0 60000 65536"/>
                  <a:gd name="T12" fmla="*/ 0 60000 65536"/>
                  <a:gd name="T13" fmla="*/ 0 60000 65536"/>
                  <a:gd name="T14" fmla="*/ 0 60000 65536"/>
                  <a:gd name="T15" fmla="*/ 0 w 71"/>
                  <a:gd name="T16" fmla="*/ 0 h 3"/>
                  <a:gd name="T17" fmla="*/ 71 w 71"/>
                  <a:gd name="T18" fmla="*/ 3 h 3"/>
                </a:gdLst>
                <a:ahLst/>
                <a:cxnLst>
                  <a:cxn ang="T10">
                    <a:pos x="T0" y="T1"/>
                  </a:cxn>
                  <a:cxn ang="T11">
                    <a:pos x="T2" y="T3"/>
                  </a:cxn>
                  <a:cxn ang="T12">
                    <a:pos x="T4" y="T5"/>
                  </a:cxn>
                  <a:cxn ang="T13">
                    <a:pos x="T6" y="T7"/>
                  </a:cxn>
                  <a:cxn ang="T14">
                    <a:pos x="T8" y="T9"/>
                  </a:cxn>
                </a:cxnLst>
                <a:rect l="T15" t="T16" r="T17" b="T18"/>
                <a:pathLst>
                  <a:path w="71" h="3">
                    <a:moveTo>
                      <a:pt x="71" y="3"/>
                    </a:moveTo>
                    <a:lnTo>
                      <a:pt x="0" y="3"/>
                    </a:lnTo>
                    <a:lnTo>
                      <a:pt x="3" y="0"/>
                    </a:lnTo>
                    <a:lnTo>
                      <a:pt x="70" y="0"/>
                    </a:lnTo>
                    <a:lnTo>
                      <a:pt x="71" y="3"/>
                    </a:lnTo>
                    <a:close/>
                  </a:path>
                </a:pathLst>
              </a:custGeom>
              <a:solidFill>
                <a:srgbClr val="3C3937"/>
              </a:solidFill>
              <a:ln w="9525">
                <a:noFill/>
                <a:round/>
                <a:headEnd/>
                <a:tailEnd/>
              </a:ln>
            </p:spPr>
            <p:txBody>
              <a:bodyPr/>
              <a:lstStyle/>
              <a:p>
                <a:endParaRPr lang="hu-HU"/>
              </a:p>
            </p:txBody>
          </p:sp>
          <p:sp>
            <p:nvSpPr>
              <p:cNvPr id="74382" name="Freeform 205"/>
              <p:cNvSpPr>
                <a:spLocks/>
              </p:cNvSpPr>
              <p:nvPr/>
            </p:nvSpPr>
            <p:spPr bwMode="auto">
              <a:xfrm>
                <a:off x="1891" y="2626"/>
                <a:ext cx="69" cy="2"/>
              </a:xfrm>
              <a:custGeom>
                <a:avLst/>
                <a:gdLst>
                  <a:gd name="T0" fmla="*/ 69 w 69"/>
                  <a:gd name="T1" fmla="*/ 2 h 2"/>
                  <a:gd name="T2" fmla="*/ 0 w 69"/>
                  <a:gd name="T3" fmla="*/ 2 h 2"/>
                  <a:gd name="T4" fmla="*/ 1 w 69"/>
                  <a:gd name="T5" fmla="*/ 0 h 2"/>
                  <a:gd name="T6" fmla="*/ 66 w 69"/>
                  <a:gd name="T7" fmla="*/ 0 h 2"/>
                  <a:gd name="T8" fmla="*/ 69 w 69"/>
                  <a:gd name="T9" fmla="*/ 2 h 2"/>
                  <a:gd name="T10" fmla="*/ 0 60000 65536"/>
                  <a:gd name="T11" fmla="*/ 0 60000 65536"/>
                  <a:gd name="T12" fmla="*/ 0 60000 65536"/>
                  <a:gd name="T13" fmla="*/ 0 60000 65536"/>
                  <a:gd name="T14" fmla="*/ 0 60000 65536"/>
                  <a:gd name="T15" fmla="*/ 0 w 69"/>
                  <a:gd name="T16" fmla="*/ 0 h 2"/>
                  <a:gd name="T17" fmla="*/ 69 w 69"/>
                  <a:gd name="T18" fmla="*/ 2 h 2"/>
                </a:gdLst>
                <a:ahLst/>
                <a:cxnLst>
                  <a:cxn ang="T10">
                    <a:pos x="T0" y="T1"/>
                  </a:cxn>
                  <a:cxn ang="T11">
                    <a:pos x="T2" y="T3"/>
                  </a:cxn>
                  <a:cxn ang="T12">
                    <a:pos x="T4" y="T5"/>
                  </a:cxn>
                  <a:cxn ang="T13">
                    <a:pos x="T6" y="T7"/>
                  </a:cxn>
                  <a:cxn ang="T14">
                    <a:pos x="T8" y="T9"/>
                  </a:cxn>
                </a:cxnLst>
                <a:rect l="T15" t="T16" r="T17" b="T18"/>
                <a:pathLst>
                  <a:path w="69" h="2">
                    <a:moveTo>
                      <a:pt x="69" y="2"/>
                    </a:moveTo>
                    <a:lnTo>
                      <a:pt x="0" y="2"/>
                    </a:lnTo>
                    <a:lnTo>
                      <a:pt x="1" y="0"/>
                    </a:lnTo>
                    <a:lnTo>
                      <a:pt x="66" y="0"/>
                    </a:lnTo>
                    <a:lnTo>
                      <a:pt x="69" y="2"/>
                    </a:lnTo>
                    <a:close/>
                  </a:path>
                </a:pathLst>
              </a:custGeom>
              <a:solidFill>
                <a:srgbClr val="3A3635"/>
              </a:solidFill>
              <a:ln w="9525">
                <a:noFill/>
                <a:round/>
                <a:headEnd/>
                <a:tailEnd/>
              </a:ln>
            </p:spPr>
            <p:txBody>
              <a:bodyPr/>
              <a:lstStyle/>
              <a:p>
                <a:endParaRPr lang="hu-HU"/>
              </a:p>
            </p:txBody>
          </p:sp>
        </p:grpSp>
        <p:grpSp>
          <p:nvGrpSpPr>
            <p:cNvPr id="57350" name="Group 206"/>
            <p:cNvGrpSpPr>
              <a:grpSpLocks/>
            </p:cNvGrpSpPr>
            <p:nvPr/>
          </p:nvGrpSpPr>
          <p:grpSpPr bwMode="auto">
            <a:xfrm>
              <a:off x="1213" y="1854"/>
              <a:ext cx="769" cy="1048"/>
              <a:chOff x="1213" y="1854"/>
              <a:chExt cx="769" cy="1048"/>
            </a:xfrm>
          </p:grpSpPr>
          <p:sp>
            <p:nvSpPr>
              <p:cNvPr id="73983" name="Freeform 207"/>
              <p:cNvSpPr>
                <a:spLocks/>
              </p:cNvSpPr>
              <p:nvPr/>
            </p:nvSpPr>
            <p:spPr bwMode="auto">
              <a:xfrm>
                <a:off x="1892" y="2624"/>
                <a:ext cx="67" cy="3"/>
              </a:xfrm>
              <a:custGeom>
                <a:avLst/>
                <a:gdLst>
                  <a:gd name="T0" fmla="*/ 67 w 67"/>
                  <a:gd name="T1" fmla="*/ 3 h 3"/>
                  <a:gd name="T2" fmla="*/ 0 w 67"/>
                  <a:gd name="T3" fmla="*/ 3 h 3"/>
                  <a:gd name="T4" fmla="*/ 2 w 67"/>
                  <a:gd name="T5" fmla="*/ 0 h 3"/>
                  <a:gd name="T6" fmla="*/ 64 w 67"/>
                  <a:gd name="T7" fmla="*/ 0 h 3"/>
                  <a:gd name="T8" fmla="*/ 67 w 67"/>
                  <a:gd name="T9" fmla="*/ 3 h 3"/>
                  <a:gd name="T10" fmla="*/ 0 60000 65536"/>
                  <a:gd name="T11" fmla="*/ 0 60000 65536"/>
                  <a:gd name="T12" fmla="*/ 0 60000 65536"/>
                  <a:gd name="T13" fmla="*/ 0 60000 65536"/>
                  <a:gd name="T14" fmla="*/ 0 60000 65536"/>
                  <a:gd name="T15" fmla="*/ 0 w 67"/>
                  <a:gd name="T16" fmla="*/ 0 h 3"/>
                  <a:gd name="T17" fmla="*/ 67 w 67"/>
                  <a:gd name="T18" fmla="*/ 3 h 3"/>
                </a:gdLst>
                <a:ahLst/>
                <a:cxnLst>
                  <a:cxn ang="T10">
                    <a:pos x="T0" y="T1"/>
                  </a:cxn>
                  <a:cxn ang="T11">
                    <a:pos x="T2" y="T3"/>
                  </a:cxn>
                  <a:cxn ang="T12">
                    <a:pos x="T4" y="T5"/>
                  </a:cxn>
                  <a:cxn ang="T13">
                    <a:pos x="T6" y="T7"/>
                  </a:cxn>
                  <a:cxn ang="T14">
                    <a:pos x="T8" y="T9"/>
                  </a:cxn>
                </a:cxnLst>
                <a:rect l="T15" t="T16" r="T17" b="T18"/>
                <a:pathLst>
                  <a:path w="67" h="3">
                    <a:moveTo>
                      <a:pt x="67" y="3"/>
                    </a:moveTo>
                    <a:lnTo>
                      <a:pt x="0" y="3"/>
                    </a:lnTo>
                    <a:lnTo>
                      <a:pt x="2" y="0"/>
                    </a:lnTo>
                    <a:lnTo>
                      <a:pt x="64" y="0"/>
                    </a:lnTo>
                    <a:lnTo>
                      <a:pt x="67" y="3"/>
                    </a:lnTo>
                    <a:close/>
                  </a:path>
                </a:pathLst>
              </a:custGeom>
              <a:solidFill>
                <a:srgbClr val="363230"/>
              </a:solidFill>
              <a:ln w="9525">
                <a:noFill/>
                <a:round/>
                <a:headEnd/>
                <a:tailEnd/>
              </a:ln>
            </p:spPr>
            <p:txBody>
              <a:bodyPr/>
              <a:lstStyle/>
              <a:p>
                <a:endParaRPr lang="hu-HU"/>
              </a:p>
            </p:txBody>
          </p:sp>
          <p:sp>
            <p:nvSpPr>
              <p:cNvPr id="73984" name="Freeform 208"/>
              <p:cNvSpPr>
                <a:spLocks/>
              </p:cNvSpPr>
              <p:nvPr/>
            </p:nvSpPr>
            <p:spPr bwMode="auto">
              <a:xfrm>
                <a:off x="1892" y="2623"/>
                <a:ext cx="65" cy="3"/>
              </a:xfrm>
              <a:custGeom>
                <a:avLst/>
                <a:gdLst>
                  <a:gd name="T0" fmla="*/ 65 w 65"/>
                  <a:gd name="T1" fmla="*/ 3 h 3"/>
                  <a:gd name="T2" fmla="*/ 0 w 65"/>
                  <a:gd name="T3" fmla="*/ 3 h 3"/>
                  <a:gd name="T4" fmla="*/ 3 w 65"/>
                  <a:gd name="T5" fmla="*/ 0 h 3"/>
                  <a:gd name="T6" fmla="*/ 62 w 65"/>
                  <a:gd name="T7" fmla="*/ 0 h 3"/>
                  <a:gd name="T8" fmla="*/ 65 w 65"/>
                  <a:gd name="T9" fmla="*/ 3 h 3"/>
                  <a:gd name="T10" fmla="*/ 0 60000 65536"/>
                  <a:gd name="T11" fmla="*/ 0 60000 65536"/>
                  <a:gd name="T12" fmla="*/ 0 60000 65536"/>
                  <a:gd name="T13" fmla="*/ 0 60000 65536"/>
                  <a:gd name="T14" fmla="*/ 0 60000 65536"/>
                  <a:gd name="T15" fmla="*/ 0 w 65"/>
                  <a:gd name="T16" fmla="*/ 0 h 3"/>
                  <a:gd name="T17" fmla="*/ 65 w 65"/>
                  <a:gd name="T18" fmla="*/ 3 h 3"/>
                </a:gdLst>
                <a:ahLst/>
                <a:cxnLst>
                  <a:cxn ang="T10">
                    <a:pos x="T0" y="T1"/>
                  </a:cxn>
                  <a:cxn ang="T11">
                    <a:pos x="T2" y="T3"/>
                  </a:cxn>
                  <a:cxn ang="T12">
                    <a:pos x="T4" y="T5"/>
                  </a:cxn>
                  <a:cxn ang="T13">
                    <a:pos x="T6" y="T7"/>
                  </a:cxn>
                  <a:cxn ang="T14">
                    <a:pos x="T8" y="T9"/>
                  </a:cxn>
                </a:cxnLst>
                <a:rect l="T15" t="T16" r="T17" b="T18"/>
                <a:pathLst>
                  <a:path w="65" h="3">
                    <a:moveTo>
                      <a:pt x="65" y="3"/>
                    </a:moveTo>
                    <a:lnTo>
                      <a:pt x="0" y="3"/>
                    </a:lnTo>
                    <a:lnTo>
                      <a:pt x="3" y="0"/>
                    </a:lnTo>
                    <a:lnTo>
                      <a:pt x="62" y="0"/>
                    </a:lnTo>
                    <a:lnTo>
                      <a:pt x="65" y="3"/>
                    </a:lnTo>
                    <a:close/>
                  </a:path>
                </a:pathLst>
              </a:custGeom>
              <a:solidFill>
                <a:srgbClr val="33302E"/>
              </a:solidFill>
              <a:ln w="9525">
                <a:noFill/>
                <a:round/>
                <a:headEnd/>
                <a:tailEnd/>
              </a:ln>
            </p:spPr>
            <p:txBody>
              <a:bodyPr/>
              <a:lstStyle/>
              <a:p>
                <a:endParaRPr lang="hu-HU"/>
              </a:p>
            </p:txBody>
          </p:sp>
          <p:sp>
            <p:nvSpPr>
              <p:cNvPr id="73985" name="Freeform 209"/>
              <p:cNvSpPr>
                <a:spLocks/>
              </p:cNvSpPr>
              <p:nvPr/>
            </p:nvSpPr>
            <p:spPr bwMode="auto">
              <a:xfrm>
                <a:off x="1894" y="2621"/>
                <a:ext cx="62" cy="3"/>
              </a:xfrm>
              <a:custGeom>
                <a:avLst/>
                <a:gdLst>
                  <a:gd name="T0" fmla="*/ 62 w 62"/>
                  <a:gd name="T1" fmla="*/ 3 h 3"/>
                  <a:gd name="T2" fmla="*/ 0 w 62"/>
                  <a:gd name="T3" fmla="*/ 3 h 3"/>
                  <a:gd name="T4" fmla="*/ 3 w 62"/>
                  <a:gd name="T5" fmla="*/ 0 h 3"/>
                  <a:gd name="T6" fmla="*/ 60 w 62"/>
                  <a:gd name="T7" fmla="*/ 0 h 3"/>
                  <a:gd name="T8" fmla="*/ 62 w 62"/>
                  <a:gd name="T9" fmla="*/ 3 h 3"/>
                  <a:gd name="T10" fmla="*/ 0 60000 65536"/>
                  <a:gd name="T11" fmla="*/ 0 60000 65536"/>
                  <a:gd name="T12" fmla="*/ 0 60000 65536"/>
                  <a:gd name="T13" fmla="*/ 0 60000 65536"/>
                  <a:gd name="T14" fmla="*/ 0 60000 65536"/>
                  <a:gd name="T15" fmla="*/ 0 w 62"/>
                  <a:gd name="T16" fmla="*/ 0 h 3"/>
                  <a:gd name="T17" fmla="*/ 62 w 62"/>
                  <a:gd name="T18" fmla="*/ 3 h 3"/>
                </a:gdLst>
                <a:ahLst/>
                <a:cxnLst>
                  <a:cxn ang="T10">
                    <a:pos x="T0" y="T1"/>
                  </a:cxn>
                  <a:cxn ang="T11">
                    <a:pos x="T2" y="T3"/>
                  </a:cxn>
                  <a:cxn ang="T12">
                    <a:pos x="T4" y="T5"/>
                  </a:cxn>
                  <a:cxn ang="T13">
                    <a:pos x="T6" y="T7"/>
                  </a:cxn>
                  <a:cxn ang="T14">
                    <a:pos x="T8" y="T9"/>
                  </a:cxn>
                </a:cxnLst>
                <a:rect l="T15" t="T16" r="T17" b="T18"/>
                <a:pathLst>
                  <a:path w="62" h="3">
                    <a:moveTo>
                      <a:pt x="62" y="3"/>
                    </a:moveTo>
                    <a:lnTo>
                      <a:pt x="0" y="3"/>
                    </a:lnTo>
                    <a:lnTo>
                      <a:pt x="3" y="0"/>
                    </a:lnTo>
                    <a:lnTo>
                      <a:pt x="60" y="0"/>
                    </a:lnTo>
                    <a:lnTo>
                      <a:pt x="62" y="3"/>
                    </a:lnTo>
                    <a:close/>
                  </a:path>
                </a:pathLst>
              </a:custGeom>
              <a:solidFill>
                <a:srgbClr val="322E2C"/>
              </a:solidFill>
              <a:ln w="9525">
                <a:noFill/>
                <a:round/>
                <a:headEnd/>
                <a:tailEnd/>
              </a:ln>
            </p:spPr>
            <p:txBody>
              <a:bodyPr/>
              <a:lstStyle/>
              <a:p>
                <a:endParaRPr lang="hu-HU"/>
              </a:p>
            </p:txBody>
          </p:sp>
          <p:sp>
            <p:nvSpPr>
              <p:cNvPr id="73986" name="Freeform 210"/>
              <p:cNvSpPr>
                <a:spLocks/>
              </p:cNvSpPr>
              <p:nvPr/>
            </p:nvSpPr>
            <p:spPr bwMode="auto">
              <a:xfrm>
                <a:off x="1895" y="2620"/>
                <a:ext cx="59" cy="3"/>
              </a:xfrm>
              <a:custGeom>
                <a:avLst/>
                <a:gdLst>
                  <a:gd name="T0" fmla="*/ 59 w 59"/>
                  <a:gd name="T1" fmla="*/ 3 h 3"/>
                  <a:gd name="T2" fmla="*/ 0 w 59"/>
                  <a:gd name="T3" fmla="*/ 3 h 3"/>
                  <a:gd name="T4" fmla="*/ 3 w 59"/>
                  <a:gd name="T5" fmla="*/ 0 h 3"/>
                  <a:gd name="T6" fmla="*/ 58 w 59"/>
                  <a:gd name="T7" fmla="*/ 0 h 3"/>
                  <a:gd name="T8" fmla="*/ 59 w 59"/>
                  <a:gd name="T9" fmla="*/ 3 h 3"/>
                  <a:gd name="T10" fmla="*/ 0 60000 65536"/>
                  <a:gd name="T11" fmla="*/ 0 60000 65536"/>
                  <a:gd name="T12" fmla="*/ 0 60000 65536"/>
                  <a:gd name="T13" fmla="*/ 0 60000 65536"/>
                  <a:gd name="T14" fmla="*/ 0 60000 65536"/>
                  <a:gd name="T15" fmla="*/ 0 w 59"/>
                  <a:gd name="T16" fmla="*/ 0 h 3"/>
                  <a:gd name="T17" fmla="*/ 59 w 59"/>
                  <a:gd name="T18" fmla="*/ 3 h 3"/>
                </a:gdLst>
                <a:ahLst/>
                <a:cxnLst>
                  <a:cxn ang="T10">
                    <a:pos x="T0" y="T1"/>
                  </a:cxn>
                  <a:cxn ang="T11">
                    <a:pos x="T2" y="T3"/>
                  </a:cxn>
                  <a:cxn ang="T12">
                    <a:pos x="T4" y="T5"/>
                  </a:cxn>
                  <a:cxn ang="T13">
                    <a:pos x="T6" y="T7"/>
                  </a:cxn>
                  <a:cxn ang="T14">
                    <a:pos x="T8" y="T9"/>
                  </a:cxn>
                </a:cxnLst>
                <a:rect l="T15" t="T16" r="T17" b="T18"/>
                <a:pathLst>
                  <a:path w="59" h="3">
                    <a:moveTo>
                      <a:pt x="59" y="3"/>
                    </a:moveTo>
                    <a:lnTo>
                      <a:pt x="0" y="3"/>
                    </a:lnTo>
                    <a:lnTo>
                      <a:pt x="3" y="0"/>
                    </a:lnTo>
                    <a:lnTo>
                      <a:pt x="58" y="0"/>
                    </a:lnTo>
                    <a:lnTo>
                      <a:pt x="59" y="3"/>
                    </a:lnTo>
                    <a:close/>
                  </a:path>
                </a:pathLst>
              </a:custGeom>
              <a:solidFill>
                <a:srgbClr val="2E2B29"/>
              </a:solidFill>
              <a:ln w="9525">
                <a:noFill/>
                <a:round/>
                <a:headEnd/>
                <a:tailEnd/>
              </a:ln>
            </p:spPr>
            <p:txBody>
              <a:bodyPr/>
              <a:lstStyle/>
              <a:p>
                <a:endParaRPr lang="hu-HU"/>
              </a:p>
            </p:txBody>
          </p:sp>
          <p:sp>
            <p:nvSpPr>
              <p:cNvPr id="73987" name="Freeform 211"/>
              <p:cNvSpPr>
                <a:spLocks/>
              </p:cNvSpPr>
              <p:nvPr/>
            </p:nvSpPr>
            <p:spPr bwMode="auto">
              <a:xfrm>
                <a:off x="1897" y="2619"/>
                <a:ext cx="57" cy="2"/>
              </a:xfrm>
              <a:custGeom>
                <a:avLst/>
                <a:gdLst>
                  <a:gd name="T0" fmla="*/ 57 w 57"/>
                  <a:gd name="T1" fmla="*/ 2 h 2"/>
                  <a:gd name="T2" fmla="*/ 0 w 57"/>
                  <a:gd name="T3" fmla="*/ 2 h 2"/>
                  <a:gd name="T4" fmla="*/ 2 w 57"/>
                  <a:gd name="T5" fmla="*/ 0 h 2"/>
                  <a:gd name="T6" fmla="*/ 54 w 57"/>
                  <a:gd name="T7" fmla="*/ 0 h 2"/>
                  <a:gd name="T8" fmla="*/ 57 w 57"/>
                  <a:gd name="T9" fmla="*/ 2 h 2"/>
                  <a:gd name="T10" fmla="*/ 0 60000 65536"/>
                  <a:gd name="T11" fmla="*/ 0 60000 65536"/>
                  <a:gd name="T12" fmla="*/ 0 60000 65536"/>
                  <a:gd name="T13" fmla="*/ 0 60000 65536"/>
                  <a:gd name="T14" fmla="*/ 0 60000 65536"/>
                  <a:gd name="T15" fmla="*/ 0 w 57"/>
                  <a:gd name="T16" fmla="*/ 0 h 2"/>
                  <a:gd name="T17" fmla="*/ 57 w 57"/>
                  <a:gd name="T18" fmla="*/ 2 h 2"/>
                </a:gdLst>
                <a:ahLst/>
                <a:cxnLst>
                  <a:cxn ang="T10">
                    <a:pos x="T0" y="T1"/>
                  </a:cxn>
                  <a:cxn ang="T11">
                    <a:pos x="T2" y="T3"/>
                  </a:cxn>
                  <a:cxn ang="T12">
                    <a:pos x="T4" y="T5"/>
                  </a:cxn>
                  <a:cxn ang="T13">
                    <a:pos x="T6" y="T7"/>
                  </a:cxn>
                  <a:cxn ang="T14">
                    <a:pos x="T8" y="T9"/>
                  </a:cxn>
                </a:cxnLst>
                <a:rect l="T15" t="T16" r="T17" b="T18"/>
                <a:pathLst>
                  <a:path w="57" h="2">
                    <a:moveTo>
                      <a:pt x="57" y="2"/>
                    </a:moveTo>
                    <a:lnTo>
                      <a:pt x="0" y="2"/>
                    </a:lnTo>
                    <a:lnTo>
                      <a:pt x="2" y="0"/>
                    </a:lnTo>
                    <a:lnTo>
                      <a:pt x="54" y="0"/>
                    </a:lnTo>
                    <a:lnTo>
                      <a:pt x="57" y="2"/>
                    </a:lnTo>
                    <a:close/>
                  </a:path>
                </a:pathLst>
              </a:custGeom>
              <a:solidFill>
                <a:srgbClr val="2C2926"/>
              </a:solidFill>
              <a:ln w="9525">
                <a:noFill/>
                <a:round/>
                <a:headEnd/>
                <a:tailEnd/>
              </a:ln>
            </p:spPr>
            <p:txBody>
              <a:bodyPr/>
              <a:lstStyle/>
              <a:p>
                <a:endParaRPr lang="hu-HU"/>
              </a:p>
            </p:txBody>
          </p:sp>
          <p:sp>
            <p:nvSpPr>
              <p:cNvPr id="73988" name="Freeform 212"/>
              <p:cNvSpPr>
                <a:spLocks/>
              </p:cNvSpPr>
              <p:nvPr/>
            </p:nvSpPr>
            <p:spPr bwMode="auto">
              <a:xfrm>
                <a:off x="1898" y="2617"/>
                <a:ext cx="55" cy="3"/>
              </a:xfrm>
              <a:custGeom>
                <a:avLst/>
                <a:gdLst>
                  <a:gd name="T0" fmla="*/ 55 w 55"/>
                  <a:gd name="T1" fmla="*/ 3 h 3"/>
                  <a:gd name="T2" fmla="*/ 0 w 55"/>
                  <a:gd name="T3" fmla="*/ 3 h 3"/>
                  <a:gd name="T4" fmla="*/ 1 w 55"/>
                  <a:gd name="T5" fmla="*/ 0 h 3"/>
                  <a:gd name="T6" fmla="*/ 52 w 55"/>
                  <a:gd name="T7" fmla="*/ 0 h 3"/>
                  <a:gd name="T8" fmla="*/ 55 w 55"/>
                  <a:gd name="T9" fmla="*/ 3 h 3"/>
                  <a:gd name="T10" fmla="*/ 0 60000 65536"/>
                  <a:gd name="T11" fmla="*/ 0 60000 65536"/>
                  <a:gd name="T12" fmla="*/ 0 60000 65536"/>
                  <a:gd name="T13" fmla="*/ 0 60000 65536"/>
                  <a:gd name="T14" fmla="*/ 0 60000 65536"/>
                  <a:gd name="T15" fmla="*/ 0 w 55"/>
                  <a:gd name="T16" fmla="*/ 0 h 3"/>
                  <a:gd name="T17" fmla="*/ 55 w 55"/>
                  <a:gd name="T18" fmla="*/ 3 h 3"/>
                </a:gdLst>
                <a:ahLst/>
                <a:cxnLst>
                  <a:cxn ang="T10">
                    <a:pos x="T0" y="T1"/>
                  </a:cxn>
                  <a:cxn ang="T11">
                    <a:pos x="T2" y="T3"/>
                  </a:cxn>
                  <a:cxn ang="T12">
                    <a:pos x="T4" y="T5"/>
                  </a:cxn>
                  <a:cxn ang="T13">
                    <a:pos x="T6" y="T7"/>
                  </a:cxn>
                  <a:cxn ang="T14">
                    <a:pos x="T8" y="T9"/>
                  </a:cxn>
                </a:cxnLst>
                <a:rect l="T15" t="T16" r="T17" b="T18"/>
                <a:pathLst>
                  <a:path w="55" h="3">
                    <a:moveTo>
                      <a:pt x="55" y="3"/>
                    </a:moveTo>
                    <a:lnTo>
                      <a:pt x="0" y="3"/>
                    </a:lnTo>
                    <a:lnTo>
                      <a:pt x="1" y="0"/>
                    </a:lnTo>
                    <a:lnTo>
                      <a:pt x="52" y="0"/>
                    </a:lnTo>
                    <a:lnTo>
                      <a:pt x="55" y="3"/>
                    </a:lnTo>
                    <a:close/>
                  </a:path>
                </a:pathLst>
              </a:custGeom>
              <a:solidFill>
                <a:srgbClr val="2A2523"/>
              </a:solidFill>
              <a:ln w="9525">
                <a:noFill/>
                <a:round/>
                <a:headEnd/>
                <a:tailEnd/>
              </a:ln>
            </p:spPr>
            <p:txBody>
              <a:bodyPr/>
              <a:lstStyle/>
              <a:p>
                <a:endParaRPr lang="hu-HU"/>
              </a:p>
            </p:txBody>
          </p:sp>
          <p:sp>
            <p:nvSpPr>
              <p:cNvPr id="73989" name="Freeform 213"/>
              <p:cNvSpPr>
                <a:spLocks/>
              </p:cNvSpPr>
              <p:nvPr/>
            </p:nvSpPr>
            <p:spPr bwMode="auto">
              <a:xfrm>
                <a:off x="1899" y="2616"/>
                <a:ext cx="52" cy="3"/>
              </a:xfrm>
              <a:custGeom>
                <a:avLst/>
                <a:gdLst>
                  <a:gd name="T0" fmla="*/ 52 w 52"/>
                  <a:gd name="T1" fmla="*/ 3 h 3"/>
                  <a:gd name="T2" fmla="*/ 0 w 52"/>
                  <a:gd name="T3" fmla="*/ 3 h 3"/>
                  <a:gd name="T4" fmla="*/ 2 w 52"/>
                  <a:gd name="T5" fmla="*/ 0 h 3"/>
                  <a:gd name="T6" fmla="*/ 51 w 52"/>
                  <a:gd name="T7" fmla="*/ 0 h 3"/>
                  <a:gd name="T8" fmla="*/ 52 w 52"/>
                  <a:gd name="T9" fmla="*/ 3 h 3"/>
                  <a:gd name="T10" fmla="*/ 0 60000 65536"/>
                  <a:gd name="T11" fmla="*/ 0 60000 65536"/>
                  <a:gd name="T12" fmla="*/ 0 60000 65536"/>
                  <a:gd name="T13" fmla="*/ 0 60000 65536"/>
                  <a:gd name="T14" fmla="*/ 0 60000 65536"/>
                  <a:gd name="T15" fmla="*/ 0 w 52"/>
                  <a:gd name="T16" fmla="*/ 0 h 3"/>
                  <a:gd name="T17" fmla="*/ 52 w 52"/>
                  <a:gd name="T18" fmla="*/ 3 h 3"/>
                </a:gdLst>
                <a:ahLst/>
                <a:cxnLst>
                  <a:cxn ang="T10">
                    <a:pos x="T0" y="T1"/>
                  </a:cxn>
                  <a:cxn ang="T11">
                    <a:pos x="T2" y="T3"/>
                  </a:cxn>
                  <a:cxn ang="T12">
                    <a:pos x="T4" y="T5"/>
                  </a:cxn>
                  <a:cxn ang="T13">
                    <a:pos x="T6" y="T7"/>
                  </a:cxn>
                  <a:cxn ang="T14">
                    <a:pos x="T8" y="T9"/>
                  </a:cxn>
                </a:cxnLst>
                <a:rect l="T15" t="T16" r="T17" b="T18"/>
                <a:pathLst>
                  <a:path w="52" h="3">
                    <a:moveTo>
                      <a:pt x="52" y="3"/>
                    </a:moveTo>
                    <a:lnTo>
                      <a:pt x="0" y="3"/>
                    </a:lnTo>
                    <a:lnTo>
                      <a:pt x="2" y="0"/>
                    </a:lnTo>
                    <a:lnTo>
                      <a:pt x="51" y="0"/>
                    </a:lnTo>
                    <a:lnTo>
                      <a:pt x="52" y="3"/>
                    </a:lnTo>
                    <a:close/>
                  </a:path>
                </a:pathLst>
              </a:custGeom>
              <a:solidFill>
                <a:srgbClr val="1F1A17"/>
              </a:solidFill>
              <a:ln w="9525">
                <a:noFill/>
                <a:round/>
                <a:headEnd/>
                <a:tailEnd/>
              </a:ln>
            </p:spPr>
            <p:txBody>
              <a:bodyPr/>
              <a:lstStyle/>
              <a:p>
                <a:endParaRPr lang="hu-HU"/>
              </a:p>
            </p:txBody>
          </p:sp>
          <p:sp>
            <p:nvSpPr>
              <p:cNvPr id="73990" name="Freeform 214"/>
              <p:cNvSpPr>
                <a:spLocks/>
              </p:cNvSpPr>
              <p:nvPr/>
            </p:nvSpPr>
            <p:spPr bwMode="auto">
              <a:xfrm>
                <a:off x="1899" y="2586"/>
                <a:ext cx="51" cy="31"/>
              </a:xfrm>
              <a:custGeom>
                <a:avLst/>
                <a:gdLst>
                  <a:gd name="T0" fmla="*/ 51 w 51"/>
                  <a:gd name="T1" fmla="*/ 31 h 31"/>
                  <a:gd name="T2" fmla="*/ 0 w 51"/>
                  <a:gd name="T3" fmla="*/ 31 h 31"/>
                  <a:gd name="T4" fmla="*/ 27 w 51"/>
                  <a:gd name="T5" fmla="*/ 0 h 31"/>
                  <a:gd name="T6" fmla="*/ 51 w 51"/>
                  <a:gd name="T7" fmla="*/ 31 h 31"/>
                  <a:gd name="T8" fmla="*/ 0 60000 65536"/>
                  <a:gd name="T9" fmla="*/ 0 60000 65536"/>
                  <a:gd name="T10" fmla="*/ 0 60000 65536"/>
                  <a:gd name="T11" fmla="*/ 0 60000 65536"/>
                  <a:gd name="T12" fmla="*/ 0 w 51"/>
                  <a:gd name="T13" fmla="*/ 0 h 31"/>
                  <a:gd name="T14" fmla="*/ 51 w 51"/>
                  <a:gd name="T15" fmla="*/ 31 h 31"/>
                </a:gdLst>
                <a:ahLst/>
                <a:cxnLst>
                  <a:cxn ang="T8">
                    <a:pos x="T0" y="T1"/>
                  </a:cxn>
                  <a:cxn ang="T9">
                    <a:pos x="T2" y="T3"/>
                  </a:cxn>
                  <a:cxn ang="T10">
                    <a:pos x="T4" y="T5"/>
                  </a:cxn>
                  <a:cxn ang="T11">
                    <a:pos x="T6" y="T7"/>
                  </a:cxn>
                </a:cxnLst>
                <a:rect l="T12" t="T13" r="T14" b="T15"/>
                <a:pathLst>
                  <a:path w="51" h="31">
                    <a:moveTo>
                      <a:pt x="51" y="31"/>
                    </a:moveTo>
                    <a:lnTo>
                      <a:pt x="0" y="31"/>
                    </a:lnTo>
                    <a:lnTo>
                      <a:pt x="27" y="0"/>
                    </a:lnTo>
                    <a:lnTo>
                      <a:pt x="51" y="31"/>
                    </a:lnTo>
                    <a:close/>
                  </a:path>
                </a:pathLst>
              </a:custGeom>
              <a:solidFill>
                <a:srgbClr val="1F1A17"/>
              </a:solidFill>
              <a:ln w="9525">
                <a:noFill/>
                <a:round/>
                <a:headEnd/>
                <a:tailEnd/>
              </a:ln>
            </p:spPr>
            <p:txBody>
              <a:bodyPr/>
              <a:lstStyle/>
              <a:p>
                <a:endParaRPr lang="hu-HU"/>
              </a:p>
            </p:txBody>
          </p:sp>
          <p:sp>
            <p:nvSpPr>
              <p:cNvPr id="73991" name="Freeform 215"/>
              <p:cNvSpPr>
                <a:spLocks/>
              </p:cNvSpPr>
              <p:nvPr/>
            </p:nvSpPr>
            <p:spPr bwMode="auto">
              <a:xfrm>
                <a:off x="1923" y="2830"/>
                <a:ext cx="55" cy="72"/>
              </a:xfrm>
              <a:custGeom>
                <a:avLst/>
                <a:gdLst>
                  <a:gd name="T0" fmla="*/ 2 w 55"/>
                  <a:gd name="T1" fmla="*/ 69 h 72"/>
                  <a:gd name="T2" fmla="*/ 6 w 55"/>
                  <a:gd name="T3" fmla="*/ 67 h 72"/>
                  <a:gd name="T4" fmla="*/ 55 w 55"/>
                  <a:gd name="T5" fmla="*/ 4 h 72"/>
                  <a:gd name="T6" fmla="*/ 51 w 55"/>
                  <a:gd name="T7" fmla="*/ 0 h 72"/>
                  <a:gd name="T8" fmla="*/ 0 w 55"/>
                  <a:gd name="T9" fmla="*/ 65 h 72"/>
                  <a:gd name="T10" fmla="*/ 2 w 55"/>
                  <a:gd name="T11" fmla="*/ 69 h 72"/>
                  <a:gd name="T12" fmla="*/ 2 w 55"/>
                  <a:gd name="T13" fmla="*/ 69 h 72"/>
                  <a:gd name="T14" fmla="*/ 3 w 55"/>
                  <a:gd name="T15" fmla="*/ 72 h 72"/>
                  <a:gd name="T16" fmla="*/ 6 w 55"/>
                  <a:gd name="T17" fmla="*/ 67 h 72"/>
                  <a:gd name="T18" fmla="*/ 2 w 55"/>
                  <a:gd name="T19" fmla="*/ 69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72"/>
                  <a:gd name="T32" fmla="*/ 55 w 55"/>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72">
                    <a:moveTo>
                      <a:pt x="2" y="69"/>
                    </a:moveTo>
                    <a:lnTo>
                      <a:pt x="6" y="67"/>
                    </a:lnTo>
                    <a:lnTo>
                      <a:pt x="55" y="4"/>
                    </a:lnTo>
                    <a:lnTo>
                      <a:pt x="51" y="0"/>
                    </a:lnTo>
                    <a:lnTo>
                      <a:pt x="0" y="65"/>
                    </a:lnTo>
                    <a:lnTo>
                      <a:pt x="2" y="69"/>
                    </a:lnTo>
                    <a:lnTo>
                      <a:pt x="3" y="72"/>
                    </a:lnTo>
                    <a:lnTo>
                      <a:pt x="6" y="67"/>
                    </a:lnTo>
                    <a:lnTo>
                      <a:pt x="2" y="69"/>
                    </a:lnTo>
                    <a:close/>
                  </a:path>
                </a:pathLst>
              </a:custGeom>
              <a:solidFill>
                <a:srgbClr val="1F1A17"/>
              </a:solidFill>
              <a:ln w="9525">
                <a:noFill/>
                <a:round/>
                <a:headEnd/>
                <a:tailEnd/>
              </a:ln>
            </p:spPr>
            <p:txBody>
              <a:bodyPr/>
              <a:lstStyle/>
              <a:p>
                <a:endParaRPr lang="hu-HU"/>
              </a:p>
            </p:txBody>
          </p:sp>
          <p:sp>
            <p:nvSpPr>
              <p:cNvPr id="73992" name="Freeform 216"/>
              <p:cNvSpPr>
                <a:spLocks/>
              </p:cNvSpPr>
              <p:nvPr/>
            </p:nvSpPr>
            <p:spPr bwMode="auto">
              <a:xfrm>
                <a:off x="1866" y="2828"/>
                <a:ext cx="63" cy="71"/>
              </a:xfrm>
              <a:custGeom>
                <a:avLst/>
                <a:gdLst>
                  <a:gd name="T0" fmla="*/ 5 w 63"/>
                  <a:gd name="T1" fmla="*/ 0 h 71"/>
                  <a:gd name="T2" fmla="*/ 4 w 63"/>
                  <a:gd name="T3" fmla="*/ 6 h 71"/>
                  <a:gd name="T4" fmla="*/ 59 w 63"/>
                  <a:gd name="T5" fmla="*/ 71 h 71"/>
                  <a:gd name="T6" fmla="*/ 63 w 63"/>
                  <a:gd name="T7" fmla="*/ 67 h 71"/>
                  <a:gd name="T8" fmla="*/ 8 w 63"/>
                  <a:gd name="T9" fmla="*/ 2 h 71"/>
                  <a:gd name="T10" fmla="*/ 5 w 63"/>
                  <a:gd name="T11" fmla="*/ 0 h 71"/>
                  <a:gd name="T12" fmla="*/ 5 w 63"/>
                  <a:gd name="T13" fmla="*/ 0 h 71"/>
                  <a:gd name="T14" fmla="*/ 0 w 63"/>
                  <a:gd name="T15" fmla="*/ 0 h 71"/>
                  <a:gd name="T16" fmla="*/ 4 w 63"/>
                  <a:gd name="T17" fmla="*/ 6 h 71"/>
                  <a:gd name="T18" fmla="*/ 5 w 63"/>
                  <a:gd name="T19" fmla="*/ 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71"/>
                  <a:gd name="T32" fmla="*/ 63 w 63"/>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71">
                    <a:moveTo>
                      <a:pt x="5" y="0"/>
                    </a:moveTo>
                    <a:lnTo>
                      <a:pt x="4" y="6"/>
                    </a:lnTo>
                    <a:lnTo>
                      <a:pt x="59" y="71"/>
                    </a:lnTo>
                    <a:lnTo>
                      <a:pt x="63" y="67"/>
                    </a:lnTo>
                    <a:lnTo>
                      <a:pt x="8" y="2"/>
                    </a:lnTo>
                    <a:lnTo>
                      <a:pt x="5" y="0"/>
                    </a:lnTo>
                    <a:lnTo>
                      <a:pt x="0" y="0"/>
                    </a:lnTo>
                    <a:lnTo>
                      <a:pt x="4" y="6"/>
                    </a:lnTo>
                    <a:lnTo>
                      <a:pt x="5" y="0"/>
                    </a:lnTo>
                    <a:close/>
                  </a:path>
                </a:pathLst>
              </a:custGeom>
              <a:solidFill>
                <a:srgbClr val="1F1A17"/>
              </a:solidFill>
              <a:ln w="9525">
                <a:noFill/>
                <a:round/>
                <a:headEnd/>
                <a:tailEnd/>
              </a:ln>
            </p:spPr>
            <p:txBody>
              <a:bodyPr/>
              <a:lstStyle/>
              <a:p>
                <a:endParaRPr lang="hu-HU"/>
              </a:p>
            </p:txBody>
          </p:sp>
          <p:sp>
            <p:nvSpPr>
              <p:cNvPr id="73993" name="Freeform 217"/>
              <p:cNvSpPr>
                <a:spLocks/>
              </p:cNvSpPr>
              <p:nvPr/>
            </p:nvSpPr>
            <p:spPr bwMode="auto">
              <a:xfrm>
                <a:off x="1871" y="2828"/>
                <a:ext cx="31" cy="7"/>
              </a:xfrm>
              <a:custGeom>
                <a:avLst/>
                <a:gdLst>
                  <a:gd name="T0" fmla="*/ 31 w 31"/>
                  <a:gd name="T1" fmla="*/ 5 h 7"/>
                  <a:gd name="T2" fmla="*/ 27 w 31"/>
                  <a:gd name="T3" fmla="*/ 0 h 7"/>
                  <a:gd name="T4" fmla="*/ 0 w 31"/>
                  <a:gd name="T5" fmla="*/ 0 h 7"/>
                  <a:gd name="T6" fmla="*/ 0 w 31"/>
                  <a:gd name="T7" fmla="*/ 7 h 7"/>
                  <a:gd name="T8" fmla="*/ 27 w 31"/>
                  <a:gd name="T9" fmla="*/ 7 h 7"/>
                  <a:gd name="T10" fmla="*/ 31 w 31"/>
                  <a:gd name="T11" fmla="*/ 5 h 7"/>
                  <a:gd name="T12" fmla="*/ 27 w 31"/>
                  <a:gd name="T13" fmla="*/ 7 h 7"/>
                  <a:gd name="T14" fmla="*/ 31 w 31"/>
                  <a:gd name="T15" fmla="*/ 7 h 7"/>
                  <a:gd name="T16" fmla="*/ 31 w 31"/>
                  <a:gd name="T17" fmla="*/ 5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7"/>
                  <a:gd name="T29" fmla="*/ 31 w 3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7">
                    <a:moveTo>
                      <a:pt x="31" y="5"/>
                    </a:moveTo>
                    <a:lnTo>
                      <a:pt x="27" y="0"/>
                    </a:lnTo>
                    <a:lnTo>
                      <a:pt x="0" y="0"/>
                    </a:lnTo>
                    <a:lnTo>
                      <a:pt x="0" y="7"/>
                    </a:lnTo>
                    <a:lnTo>
                      <a:pt x="27" y="7"/>
                    </a:lnTo>
                    <a:lnTo>
                      <a:pt x="31" y="5"/>
                    </a:lnTo>
                    <a:lnTo>
                      <a:pt x="27" y="7"/>
                    </a:lnTo>
                    <a:lnTo>
                      <a:pt x="31" y="7"/>
                    </a:lnTo>
                    <a:lnTo>
                      <a:pt x="31" y="5"/>
                    </a:lnTo>
                    <a:close/>
                  </a:path>
                </a:pathLst>
              </a:custGeom>
              <a:solidFill>
                <a:srgbClr val="1F1A17"/>
              </a:solidFill>
              <a:ln w="9525">
                <a:noFill/>
                <a:round/>
                <a:headEnd/>
                <a:tailEnd/>
              </a:ln>
            </p:spPr>
            <p:txBody>
              <a:bodyPr/>
              <a:lstStyle/>
              <a:p>
                <a:endParaRPr lang="hu-HU"/>
              </a:p>
            </p:txBody>
          </p:sp>
          <p:sp>
            <p:nvSpPr>
              <p:cNvPr id="73994" name="Freeform 218"/>
              <p:cNvSpPr>
                <a:spLocks/>
              </p:cNvSpPr>
              <p:nvPr/>
            </p:nvSpPr>
            <p:spPr bwMode="auto">
              <a:xfrm>
                <a:off x="1895" y="2647"/>
                <a:ext cx="7" cy="186"/>
              </a:xfrm>
              <a:custGeom>
                <a:avLst/>
                <a:gdLst>
                  <a:gd name="T0" fmla="*/ 3 w 7"/>
                  <a:gd name="T1" fmla="*/ 0 h 186"/>
                  <a:gd name="T2" fmla="*/ 0 w 7"/>
                  <a:gd name="T3" fmla="*/ 4 h 186"/>
                  <a:gd name="T4" fmla="*/ 0 w 7"/>
                  <a:gd name="T5" fmla="*/ 186 h 186"/>
                  <a:gd name="T6" fmla="*/ 7 w 7"/>
                  <a:gd name="T7" fmla="*/ 186 h 186"/>
                  <a:gd name="T8" fmla="*/ 7 w 7"/>
                  <a:gd name="T9" fmla="*/ 4 h 186"/>
                  <a:gd name="T10" fmla="*/ 3 w 7"/>
                  <a:gd name="T11" fmla="*/ 0 h 186"/>
                  <a:gd name="T12" fmla="*/ 7 w 7"/>
                  <a:gd name="T13" fmla="*/ 4 h 186"/>
                  <a:gd name="T14" fmla="*/ 7 w 7"/>
                  <a:gd name="T15" fmla="*/ 0 h 186"/>
                  <a:gd name="T16" fmla="*/ 3 w 7"/>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6"/>
                  <a:gd name="T29" fmla="*/ 7 w 7"/>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6">
                    <a:moveTo>
                      <a:pt x="3" y="0"/>
                    </a:moveTo>
                    <a:lnTo>
                      <a:pt x="0" y="4"/>
                    </a:lnTo>
                    <a:lnTo>
                      <a:pt x="0" y="186"/>
                    </a:lnTo>
                    <a:lnTo>
                      <a:pt x="7" y="186"/>
                    </a:lnTo>
                    <a:lnTo>
                      <a:pt x="7" y="4"/>
                    </a:lnTo>
                    <a:lnTo>
                      <a:pt x="3" y="0"/>
                    </a:lnTo>
                    <a:lnTo>
                      <a:pt x="7" y="4"/>
                    </a:lnTo>
                    <a:lnTo>
                      <a:pt x="7" y="0"/>
                    </a:lnTo>
                    <a:lnTo>
                      <a:pt x="3" y="0"/>
                    </a:lnTo>
                    <a:close/>
                  </a:path>
                </a:pathLst>
              </a:custGeom>
              <a:solidFill>
                <a:srgbClr val="1F1A17"/>
              </a:solidFill>
              <a:ln w="9525">
                <a:noFill/>
                <a:round/>
                <a:headEnd/>
                <a:tailEnd/>
              </a:ln>
            </p:spPr>
            <p:txBody>
              <a:bodyPr/>
              <a:lstStyle/>
              <a:p>
                <a:endParaRPr lang="hu-HU"/>
              </a:p>
            </p:txBody>
          </p:sp>
          <p:sp>
            <p:nvSpPr>
              <p:cNvPr id="73995" name="Freeform 219"/>
              <p:cNvSpPr>
                <a:spLocks/>
              </p:cNvSpPr>
              <p:nvPr/>
            </p:nvSpPr>
            <p:spPr bwMode="auto">
              <a:xfrm>
                <a:off x="1866" y="2647"/>
                <a:ext cx="32" cy="7"/>
              </a:xfrm>
              <a:custGeom>
                <a:avLst/>
                <a:gdLst>
                  <a:gd name="T0" fmla="*/ 4 w 32"/>
                  <a:gd name="T1" fmla="*/ 1 h 7"/>
                  <a:gd name="T2" fmla="*/ 5 w 32"/>
                  <a:gd name="T3" fmla="*/ 7 h 7"/>
                  <a:gd name="T4" fmla="*/ 32 w 32"/>
                  <a:gd name="T5" fmla="*/ 7 h 7"/>
                  <a:gd name="T6" fmla="*/ 32 w 32"/>
                  <a:gd name="T7" fmla="*/ 0 h 7"/>
                  <a:gd name="T8" fmla="*/ 5 w 32"/>
                  <a:gd name="T9" fmla="*/ 0 h 7"/>
                  <a:gd name="T10" fmla="*/ 4 w 32"/>
                  <a:gd name="T11" fmla="*/ 1 h 7"/>
                  <a:gd name="T12" fmla="*/ 4 w 32"/>
                  <a:gd name="T13" fmla="*/ 1 h 7"/>
                  <a:gd name="T14" fmla="*/ 0 w 32"/>
                  <a:gd name="T15" fmla="*/ 7 h 7"/>
                  <a:gd name="T16" fmla="*/ 5 w 32"/>
                  <a:gd name="T17" fmla="*/ 7 h 7"/>
                  <a:gd name="T18" fmla="*/ 4 w 32"/>
                  <a:gd name="T19" fmla="*/ 1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7"/>
                  <a:gd name="T32" fmla="*/ 32 w 32"/>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7">
                    <a:moveTo>
                      <a:pt x="4" y="1"/>
                    </a:moveTo>
                    <a:lnTo>
                      <a:pt x="5" y="7"/>
                    </a:lnTo>
                    <a:lnTo>
                      <a:pt x="32" y="7"/>
                    </a:lnTo>
                    <a:lnTo>
                      <a:pt x="32" y="0"/>
                    </a:lnTo>
                    <a:lnTo>
                      <a:pt x="5" y="0"/>
                    </a:lnTo>
                    <a:lnTo>
                      <a:pt x="4" y="1"/>
                    </a:lnTo>
                    <a:lnTo>
                      <a:pt x="0" y="7"/>
                    </a:lnTo>
                    <a:lnTo>
                      <a:pt x="5" y="7"/>
                    </a:lnTo>
                    <a:lnTo>
                      <a:pt x="4" y="1"/>
                    </a:lnTo>
                    <a:close/>
                  </a:path>
                </a:pathLst>
              </a:custGeom>
              <a:solidFill>
                <a:srgbClr val="1F1A17"/>
              </a:solidFill>
              <a:ln w="9525">
                <a:noFill/>
                <a:round/>
                <a:headEnd/>
                <a:tailEnd/>
              </a:ln>
            </p:spPr>
            <p:txBody>
              <a:bodyPr/>
              <a:lstStyle/>
              <a:p>
                <a:endParaRPr lang="hu-HU"/>
              </a:p>
            </p:txBody>
          </p:sp>
          <p:sp>
            <p:nvSpPr>
              <p:cNvPr id="73996" name="Freeform 220"/>
              <p:cNvSpPr>
                <a:spLocks/>
              </p:cNvSpPr>
              <p:nvPr/>
            </p:nvSpPr>
            <p:spPr bwMode="auto">
              <a:xfrm>
                <a:off x="1870" y="2582"/>
                <a:ext cx="59" cy="70"/>
              </a:xfrm>
              <a:custGeom>
                <a:avLst/>
                <a:gdLst>
                  <a:gd name="T0" fmla="*/ 59 w 59"/>
                  <a:gd name="T1" fmla="*/ 3 h 70"/>
                  <a:gd name="T2" fmla="*/ 55 w 59"/>
                  <a:gd name="T3" fmla="*/ 3 h 70"/>
                  <a:gd name="T4" fmla="*/ 0 w 59"/>
                  <a:gd name="T5" fmla="*/ 66 h 70"/>
                  <a:gd name="T6" fmla="*/ 4 w 59"/>
                  <a:gd name="T7" fmla="*/ 70 h 70"/>
                  <a:gd name="T8" fmla="*/ 59 w 59"/>
                  <a:gd name="T9" fmla="*/ 7 h 70"/>
                  <a:gd name="T10" fmla="*/ 59 w 59"/>
                  <a:gd name="T11" fmla="*/ 3 h 70"/>
                  <a:gd name="T12" fmla="*/ 59 w 59"/>
                  <a:gd name="T13" fmla="*/ 3 h 70"/>
                  <a:gd name="T14" fmla="*/ 56 w 59"/>
                  <a:gd name="T15" fmla="*/ 0 h 70"/>
                  <a:gd name="T16" fmla="*/ 55 w 59"/>
                  <a:gd name="T17" fmla="*/ 3 h 70"/>
                  <a:gd name="T18" fmla="*/ 59 w 59"/>
                  <a:gd name="T19" fmla="*/ 3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70"/>
                  <a:gd name="T32" fmla="*/ 59 w 59"/>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70">
                    <a:moveTo>
                      <a:pt x="59" y="3"/>
                    </a:moveTo>
                    <a:lnTo>
                      <a:pt x="55" y="3"/>
                    </a:lnTo>
                    <a:lnTo>
                      <a:pt x="0" y="66"/>
                    </a:lnTo>
                    <a:lnTo>
                      <a:pt x="4" y="70"/>
                    </a:lnTo>
                    <a:lnTo>
                      <a:pt x="59" y="7"/>
                    </a:lnTo>
                    <a:lnTo>
                      <a:pt x="59" y="3"/>
                    </a:lnTo>
                    <a:lnTo>
                      <a:pt x="56" y="0"/>
                    </a:lnTo>
                    <a:lnTo>
                      <a:pt x="55" y="3"/>
                    </a:lnTo>
                    <a:lnTo>
                      <a:pt x="59" y="3"/>
                    </a:lnTo>
                    <a:close/>
                  </a:path>
                </a:pathLst>
              </a:custGeom>
              <a:solidFill>
                <a:srgbClr val="1F1A17"/>
              </a:solidFill>
              <a:ln w="9525">
                <a:noFill/>
                <a:round/>
                <a:headEnd/>
                <a:tailEnd/>
              </a:ln>
            </p:spPr>
            <p:txBody>
              <a:bodyPr/>
              <a:lstStyle/>
              <a:p>
                <a:endParaRPr lang="hu-HU"/>
              </a:p>
            </p:txBody>
          </p:sp>
          <p:sp>
            <p:nvSpPr>
              <p:cNvPr id="73997" name="Freeform 221"/>
              <p:cNvSpPr>
                <a:spLocks/>
              </p:cNvSpPr>
              <p:nvPr/>
            </p:nvSpPr>
            <p:spPr bwMode="auto">
              <a:xfrm>
                <a:off x="1923" y="2585"/>
                <a:ext cx="59" cy="69"/>
              </a:xfrm>
              <a:custGeom>
                <a:avLst/>
                <a:gdLst>
                  <a:gd name="T0" fmla="*/ 54 w 59"/>
                  <a:gd name="T1" fmla="*/ 69 h 69"/>
                  <a:gd name="T2" fmla="*/ 55 w 59"/>
                  <a:gd name="T3" fmla="*/ 63 h 69"/>
                  <a:gd name="T4" fmla="*/ 6 w 59"/>
                  <a:gd name="T5" fmla="*/ 0 h 69"/>
                  <a:gd name="T6" fmla="*/ 0 w 59"/>
                  <a:gd name="T7" fmla="*/ 3 h 69"/>
                  <a:gd name="T8" fmla="*/ 51 w 59"/>
                  <a:gd name="T9" fmla="*/ 67 h 69"/>
                  <a:gd name="T10" fmla="*/ 54 w 59"/>
                  <a:gd name="T11" fmla="*/ 69 h 69"/>
                  <a:gd name="T12" fmla="*/ 54 w 59"/>
                  <a:gd name="T13" fmla="*/ 69 h 69"/>
                  <a:gd name="T14" fmla="*/ 59 w 59"/>
                  <a:gd name="T15" fmla="*/ 69 h 69"/>
                  <a:gd name="T16" fmla="*/ 55 w 59"/>
                  <a:gd name="T17" fmla="*/ 63 h 69"/>
                  <a:gd name="T18" fmla="*/ 54 w 59"/>
                  <a:gd name="T19" fmla="*/ 69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69"/>
                  <a:gd name="T32" fmla="*/ 59 w 59"/>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69">
                    <a:moveTo>
                      <a:pt x="54" y="69"/>
                    </a:moveTo>
                    <a:lnTo>
                      <a:pt x="55" y="63"/>
                    </a:lnTo>
                    <a:lnTo>
                      <a:pt x="6" y="0"/>
                    </a:lnTo>
                    <a:lnTo>
                      <a:pt x="0" y="3"/>
                    </a:lnTo>
                    <a:lnTo>
                      <a:pt x="51" y="67"/>
                    </a:lnTo>
                    <a:lnTo>
                      <a:pt x="54" y="69"/>
                    </a:lnTo>
                    <a:lnTo>
                      <a:pt x="59" y="69"/>
                    </a:lnTo>
                    <a:lnTo>
                      <a:pt x="55" y="63"/>
                    </a:lnTo>
                    <a:lnTo>
                      <a:pt x="54" y="69"/>
                    </a:lnTo>
                    <a:close/>
                  </a:path>
                </a:pathLst>
              </a:custGeom>
              <a:solidFill>
                <a:srgbClr val="1F1A17"/>
              </a:solidFill>
              <a:ln w="9525">
                <a:noFill/>
                <a:round/>
                <a:headEnd/>
                <a:tailEnd/>
              </a:ln>
            </p:spPr>
            <p:txBody>
              <a:bodyPr/>
              <a:lstStyle/>
              <a:p>
                <a:endParaRPr lang="hu-HU"/>
              </a:p>
            </p:txBody>
          </p:sp>
          <p:sp>
            <p:nvSpPr>
              <p:cNvPr id="73998" name="Freeform 222"/>
              <p:cNvSpPr>
                <a:spLocks/>
              </p:cNvSpPr>
              <p:nvPr/>
            </p:nvSpPr>
            <p:spPr bwMode="auto">
              <a:xfrm>
                <a:off x="1951" y="2647"/>
                <a:ext cx="26" cy="7"/>
              </a:xfrm>
              <a:custGeom>
                <a:avLst/>
                <a:gdLst>
                  <a:gd name="T0" fmla="*/ 0 w 26"/>
                  <a:gd name="T1" fmla="*/ 4 h 7"/>
                  <a:gd name="T2" fmla="*/ 3 w 26"/>
                  <a:gd name="T3" fmla="*/ 7 h 7"/>
                  <a:gd name="T4" fmla="*/ 26 w 26"/>
                  <a:gd name="T5" fmla="*/ 7 h 7"/>
                  <a:gd name="T6" fmla="*/ 26 w 26"/>
                  <a:gd name="T7" fmla="*/ 0 h 7"/>
                  <a:gd name="T8" fmla="*/ 3 w 26"/>
                  <a:gd name="T9" fmla="*/ 0 h 7"/>
                  <a:gd name="T10" fmla="*/ 0 w 26"/>
                  <a:gd name="T11" fmla="*/ 4 h 7"/>
                  <a:gd name="T12" fmla="*/ 3 w 26"/>
                  <a:gd name="T13" fmla="*/ 0 h 7"/>
                  <a:gd name="T14" fmla="*/ 0 w 26"/>
                  <a:gd name="T15" fmla="*/ 0 h 7"/>
                  <a:gd name="T16" fmla="*/ 0 w 26"/>
                  <a:gd name="T17" fmla="*/ 4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7"/>
                  <a:gd name="T29" fmla="*/ 26 w 26"/>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7">
                    <a:moveTo>
                      <a:pt x="0" y="4"/>
                    </a:moveTo>
                    <a:lnTo>
                      <a:pt x="3" y="7"/>
                    </a:lnTo>
                    <a:lnTo>
                      <a:pt x="26" y="7"/>
                    </a:lnTo>
                    <a:lnTo>
                      <a:pt x="26" y="0"/>
                    </a:lnTo>
                    <a:lnTo>
                      <a:pt x="3" y="0"/>
                    </a:lnTo>
                    <a:lnTo>
                      <a:pt x="0" y="4"/>
                    </a:lnTo>
                    <a:lnTo>
                      <a:pt x="3" y="0"/>
                    </a:lnTo>
                    <a:lnTo>
                      <a:pt x="0" y="0"/>
                    </a:lnTo>
                    <a:lnTo>
                      <a:pt x="0" y="4"/>
                    </a:lnTo>
                    <a:close/>
                  </a:path>
                </a:pathLst>
              </a:custGeom>
              <a:solidFill>
                <a:srgbClr val="1F1A17"/>
              </a:solidFill>
              <a:ln w="9525">
                <a:noFill/>
                <a:round/>
                <a:headEnd/>
                <a:tailEnd/>
              </a:ln>
            </p:spPr>
            <p:txBody>
              <a:bodyPr/>
              <a:lstStyle/>
              <a:p>
                <a:endParaRPr lang="hu-HU"/>
              </a:p>
            </p:txBody>
          </p:sp>
          <p:sp>
            <p:nvSpPr>
              <p:cNvPr id="73999" name="Freeform 223"/>
              <p:cNvSpPr>
                <a:spLocks/>
              </p:cNvSpPr>
              <p:nvPr/>
            </p:nvSpPr>
            <p:spPr bwMode="auto">
              <a:xfrm>
                <a:off x="1951" y="2651"/>
                <a:ext cx="6" cy="184"/>
              </a:xfrm>
              <a:custGeom>
                <a:avLst/>
                <a:gdLst>
                  <a:gd name="T0" fmla="*/ 3 w 6"/>
                  <a:gd name="T1" fmla="*/ 184 h 184"/>
                  <a:gd name="T2" fmla="*/ 6 w 6"/>
                  <a:gd name="T3" fmla="*/ 182 h 184"/>
                  <a:gd name="T4" fmla="*/ 6 w 6"/>
                  <a:gd name="T5" fmla="*/ 0 h 184"/>
                  <a:gd name="T6" fmla="*/ 0 w 6"/>
                  <a:gd name="T7" fmla="*/ 0 h 184"/>
                  <a:gd name="T8" fmla="*/ 0 w 6"/>
                  <a:gd name="T9" fmla="*/ 182 h 184"/>
                  <a:gd name="T10" fmla="*/ 3 w 6"/>
                  <a:gd name="T11" fmla="*/ 184 h 184"/>
                  <a:gd name="T12" fmla="*/ 0 w 6"/>
                  <a:gd name="T13" fmla="*/ 182 h 184"/>
                  <a:gd name="T14" fmla="*/ 0 w 6"/>
                  <a:gd name="T15" fmla="*/ 184 h 184"/>
                  <a:gd name="T16" fmla="*/ 3 w 6"/>
                  <a:gd name="T17" fmla="*/ 184 h 1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84"/>
                  <a:gd name="T29" fmla="*/ 6 w 6"/>
                  <a:gd name="T30" fmla="*/ 184 h 1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84">
                    <a:moveTo>
                      <a:pt x="3" y="184"/>
                    </a:moveTo>
                    <a:lnTo>
                      <a:pt x="6" y="182"/>
                    </a:lnTo>
                    <a:lnTo>
                      <a:pt x="6" y="0"/>
                    </a:lnTo>
                    <a:lnTo>
                      <a:pt x="0" y="0"/>
                    </a:lnTo>
                    <a:lnTo>
                      <a:pt x="0" y="182"/>
                    </a:lnTo>
                    <a:lnTo>
                      <a:pt x="3" y="184"/>
                    </a:lnTo>
                    <a:lnTo>
                      <a:pt x="0" y="182"/>
                    </a:lnTo>
                    <a:lnTo>
                      <a:pt x="0" y="184"/>
                    </a:lnTo>
                    <a:lnTo>
                      <a:pt x="3" y="184"/>
                    </a:lnTo>
                    <a:close/>
                  </a:path>
                </a:pathLst>
              </a:custGeom>
              <a:solidFill>
                <a:srgbClr val="1F1A17"/>
              </a:solidFill>
              <a:ln w="9525">
                <a:noFill/>
                <a:round/>
                <a:headEnd/>
                <a:tailEnd/>
              </a:ln>
            </p:spPr>
            <p:txBody>
              <a:bodyPr/>
              <a:lstStyle/>
              <a:p>
                <a:endParaRPr lang="hu-HU"/>
              </a:p>
            </p:txBody>
          </p:sp>
          <p:sp>
            <p:nvSpPr>
              <p:cNvPr id="74000" name="Freeform 224"/>
              <p:cNvSpPr>
                <a:spLocks/>
              </p:cNvSpPr>
              <p:nvPr/>
            </p:nvSpPr>
            <p:spPr bwMode="auto">
              <a:xfrm>
                <a:off x="1954" y="2828"/>
                <a:ext cx="28" cy="7"/>
              </a:xfrm>
              <a:custGeom>
                <a:avLst/>
                <a:gdLst>
                  <a:gd name="T0" fmla="*/ 24 w 28"/>
                  <a:gd name="T1" fmla="*/ 6 h 7"/>
                  <a:gd name="T2" fmla="*/ 23 w 28"/>
                  <a:gd name="T3" fmla="*/ 0 h 7"/>
                  <a:gd name="T4" fmla="*/ 0 w 28"/>
                  <a:gd name="T5" fmla="*/ 0 h 7"/>
                  <a:gd name="T6" fmla="*/ 0 w 28"/>
                  <a:gd name="T7" fmla="*/ 7 h 7"/>
                  <a:gd name="T8" fmla="*/ 23 w 28"/>
                  <a:gd name="T9" fmla="*/ 7 h 7"/>
                  <a:gd name="T10" fmla="*/ 24 w 28"/>
                  <a:gd name="T11" fmla="*/ 6 h 7"/>
                  <a:gd name="T12" fmla="*/ 24 w 28"/>
                  <a:gd name="T13" fmla="*/ 6 h 7"/>
                  <a:gd name="T14" fmla="*/ 28 w 28"/>
                  <a:gd name="T15" fmla="*/ 0 h 7"/>
                  <a:gd name="T16" fmla="*/ 23 w 28"/>
                  <a:gd name="T17" fmla="*/ 0 h 7"/>
                  <a:gd name="T18" fmla="*/ 24 w 28"/>
                  <a:gd name="T19" fmla="*/ 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7"/>
                  <a:gd name="T32" fmla="*/ 28 w 28"/>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7">
                    <a:moveTo>
                      <a:pt x="24" y="6"/>
                    </a:moveTo>
                    <a:lnTo>
                      <a:pt x="23" y="0"/>
                    </a:lnTo>
                    <a:lnTo>
                      <a:pt x="0" y="0"/>
                    </a:lnTo>
                    <a:lnTo>
                      <a:pt x="0" y="7"/>
                    </a:lnTo>
                    <a:lnTo>
                      <a:pt x="23" y="7"/>
                    </a:lnTo>
                    <a:lnTo>
                      <a:pt x="24" y="6"/>
                    </a:lnTo>
                    <a:lnTo>
                      <a:pt x="28" y="0"/>
                    </a:lnTo>
                    <a:lnTo>
                      <a:pt x="23" y="0"/>
                    </a:lnTo>
                    <a:lnTo>
                      <a:pt x="24" y="6"/>
                    </a:lnTo>
                    <a:close/>
                  </a:path>
                </a:pathLst>
              </a:custGeom>
              <a:solidFill>
                <a:srgbClr val="1F1A17"/>
              </a:solidFill>
              <a:ln w="9525">
                <a:noFill/>
                <a:round/>
                <a:headEnd/>
                <a:tailEnd/>
              </a:ln>
            </p:spPr>
            <p:txBody>
              <a:bodyPr/>
              <a:lstStyle/>
              <a:p>
                <a:endParaRPr lang="hu-HU"/>
              </a:p>
            </p:txBody>
          </p:sp>
          <p:sp>
            <p:nvSpPr>
              <p:cNvPr id="74001" name="Freeform 225"/>
              <p:cNvSpPr>
                <a:spLocks/>
              </p:cNvSpPr>
              <p:nvPr/>
            </p:nvSpPr>
            <p:spPr bwMode="auto">
              <a:xfrm>
                <a:off x="1430" y="1996"/>
                <a:ext cx="35" cy="37"/>
              </a:xfrm>
              <a:custGeom>
                <a:avLst/>
                <a:gdLst>
                  <a:gd name="T0" fmla="*/ 0 w 35"/>
                  <a:gd name="T1" fmla="*/ 37 h 37"/>
                  <a:gd name="T2" fmla="*/ 24 w 35"/>
                  <a:gd name="T3" fmla="*/ 0 h 37"/>
                  <a:gd name="T4" fmla="*/ 35 w 35"/>
                  <a:gd name="T5" fmla="*/ 33 h 37"/>
                  <a:gd name="T6" fmla="*/ 0 w 35"/>
                  <a:gd name="T7" fmla="*/ 37 h 37"/>
                  <a:gd name="T8" fmla="*/ 0 60000 65536"/>
                  <a:gd name="T9" fmla="*/ 0 60000 65536"/>
                  <a:gd name="T10" fmla="*/ 0 60000 65536"/>
                  <a:gd name="T11" fmla="*/ 0 60000 65536"/>
                  <a:gd name="T12" fmla="*/ 0 w 35"/>
                  <a:gd name="T13" fmla="*/ 0 h 37"/>
                  <a:gd name="T14" fmla="*/ 35 w 35"/>
                  <a:gd name="T15" fmla="*/ 37 h 37"/>
                </a:gdLst>
                <a:ahLst/>
                <a:cxnLst>
                  <a:cxn ang="T8">
                    <a:pos x="T0" y="T1"/>
                  </a:cxn>
                  <a:cxn ang="T9">
                    <a:pos x="T2" y="T3"/>
                  </a:cxn>
                  <a:cxn ang="T10">
                    <a:pos x="T4" y="T5"/>
                  </a:cxn>
                  <a:cxn ang="T11">
                    <a:pos x="T6" y="T7"/>
                  </a:cxn>
                </a:cxnLst>
                <a:rect l="T12" t="T13" r="T14" b="T15"/>
                <a:pathLst>
                  <a:path w="35" h="37">
                    <a:moveTo>
                      <a:pt x="0" y="37"/>
                    </a:moveTo>
                    <a:lnTo>
                      <a:pt x="24" y="0"/>
                    </a:lnTo>
                    <a:lnTo>
                      <a:pt x="35" y="33"/>
                    </a:lnTo>
                    <a:lnTo>
                      <a:pt x="0" y="37"/>
                    </a:lnTo>
                    <a:close/>
                  </a:path>
                </a:pathLst>
              </a:custGeom>
              <a:solidFill>
                <a:srgbClr val="1F1A17"/>
              </a:solidFill>
              <a:ln w="9525">
                <a:noFill/>
                <a:round/>
                <a:headEnd/>
                <a:tailEnd/>
              </a:ln>
            </p:spPr>
            <p:txBody>
              <a:bodyPr/>
              <a:lstStyle/>
              <a:p>
                <a:endParaRPr lang="hu-HU"/>
              </a:p>
            </p:txBody>
          </p:sp>
          <p:sp>
            <p:nvSpPr>
              <p:cNvPr id="74002" name="Freeform 226"/>
              <p:cNvSpPr>
                <a:spLocks/>
              </p:cNvSpPr>
              <p:nvPr/>
            </p:nvSpPr>
            <p:spPr bwMode="auto">
              <a:xfrm>
                <a:off x="1429" y="1993"/>
                <a:ext cx="25" cy="40"/>
              </a:xfrm>
              <a:custGeom>
                <a:avLst/>
                <a:gdLst>
                  <a:gd name="T0" fmla="*/ 25 w 25"/>
                  <a:gd name="T1" fmla="*/ 5 h 40"/>
                  <a:gd name="T2" fmla="*/ 3 w 25"/>
                  <a:gd name="T3" fmla="*/ 40 h 40"/>
                  <a:gd name="T4" fmla="*/ 0 w 25"/>
                  <a:gd name="T5" fmla="*/ 40 h 40"/>
                  <a:gd name="T6" fmla="*/ 24 w 25"/>
                  <a:gd name="T7" fmla="*/ 0 h 40"/>
                  <a:gd name="T8" fmla="*/ 25 w 25"/>
                  <a:gd name="T9" fmla="*/ 5 h 40"/>
                  <a:gd name="T10" fmla="*/ 0 60000 65536"/>
                  <a:gd name="T11" fmla="*/ 0 60000 65536"/>
                  <a:gd name="T12" fmla="*/ 0 60000 65536"/>
                  <a:gd name="T13" fmla="*/ 0 60000 65536"/>
                  <a:gd name="T14" fmla="*/ 0 60000 65536"/>
                  <a:gd name="T15" fmla="*/ 0 w 25"/>
                  <a:gd name="T16" fmla="*/ 0 h 40"/>
                  <a:gd name="T17" fmla="*/ 25 w 25"/>
                  <a:gd name="T18" fmla="*/ 40 h 40"/>
                </a:gdLst>
                <a:ahLst/>
                <a:cxnLst>
                  <a:cxn ang="T10">
                    <a:pos x="T0" y="T1"/>
                  </a:cxn>
                  <a:cxn ang="T11">
                    <a:pos x="T2" y="T3"/>
                  </a:cxn>
                  <a:cxn ang="T12">
                    <a:pos x="T4" y="T5"/>
                  </a:cxn>
                  <a:cxn ang="T13">
                    <a:pos x="T6" y="T7"/>
                  </a:cxn>
                  <a:cxn ang="T14">
                    <a:pos x="T8" y="T9"/>
                  </a:cxn>
                </a:cxnLst>
                <a:rect l="T15" t="T16" r="T17" b="T18"/>
                <a:pathLst>
                  <a:path w="25" h="40">
                    <a:moveTo>
                      <a:pt x="25" y="5"/>
                    </a:moveTo>
                    <a:lnTo>
                      <a:pt x="3" y="40"/>
                    </a:lnTo>
                    <a:lnTo>
                      <a:pt x="0" y="40"/>
                    </a:lnTo>
                    <a:lnTo>
                      <a:pt x="24" y="0"/>
                    </a:lnTo>
                    <a:lnTo>
                      <a:pt x="25" y="5"/>
                    </a:lnTo>
                    <a:close/>
                  </a:path>
                </a:pathLst>
              </a:custGeom>
              <a:solidFill>
                <a:srgbClr val="1F1A17"/>
              </a:solidFill>
              <a:ln w="9525">
                <a:noFill/>
                <a:round/>
                <a:headEnd/>
                <a:tailEnd/>
              </a:ln>
            </p:spPr>
            <p:txBody>
              <a:bodyPr/>
              <a:lstStyle/>
              <a:p>
                <a:endParaRPr lang="hu-HU"/>
              </a:p>
            </p:txBody>
          </p:sp>
          <p:sp>
            <p:nvSpPr>
              <p:cNvPr id="74003" name="Freeform 227"/>
              <p:cNvSpPr>
                <a:spLocks/>
              </p:cNvSpPr>
              <p:nvPr/>
            </p:nvSpPr>
            <p:spPr bwMode="auto">
              <a:xfrm>
                <a:off x="1426" y="1992"/>
                <a:ext cx="28" cy="41"/>
              </a:xfrm>
              <a:custGeom>
                <a:avLst/>
                <a:gdLst>
                  <a:gd name="T0" fmla="*/ 28 w 28"/>
                  <a:gd name="T1" fmla="*/ 4 h 41"/>
                  <a:gd name="T2" fmla="*/ 4 w 28"/>
                  <a:gd name="T3" fmla="*/ 41 h 41"/>
                  <a:gd name="T4" fmla="*/ 0 w 28"/>
                  <a:gd name="T5" fmla="*/ 41 h 41"/>
                  <a:gd name="T6" fmla="*/ 27 w 28"/>
                  <a:gd name="T7" fmla="*/ 0 h 41"/>
                  <a:gd name="T8" fmla="*/ 28 w 28"/>
                  <a:gd name="T9" fmla="*/ 4 h 41"/>
                  <a:gd name="T10" fmla="*/ 0 60000 65536"/>
                  <a:gd name="T11" fmla="*/ 0 60000 65536"/>
                  <a:gd name="T12" fmla="*/ 0 60000 65536"/>
                  <a:gd name="T13" fmla="*/ 0 60000 65536"/>
                  <a:gd name="T14" fmla="*/ 0 60000 65536"/>
                  <a:gd name="T15" fmla="*/ 0 w 28"/>
                  <a:gd name="T16" fmla="*/ 0 h 41"/>
                  <a:gd name="T17" fmla="*/ 28 w 28"/>
                  <a:gd name="T18" fmla="*/ 41 h 41"/>
                </a:gdLst>
                <a:ahLst/>
                <a:cxnLst>
                  <a:cxn ang="T10">
                    <a:pos x="T0" y="T1"/>
                  </a:cxn>
                  <a:cxn ang="T11">
                    <a:pos x="T2" y="T3"/>
                  </a:cxn>
                  <a:cxn ang="T12">
                    <a:pos x="T4" y="T5"/>
                  </a:cxn>
                  <a:cxn ang="T13">
                    <a:pos x="T6" y="T7"/>
                  </a:cxn>
                  <a:cxn ang="T14">
                    <a:pos x="T8" y="T9"/>
                  </a:cxn>
                </a:cxnLst>
                <a:rect l="T15" t="T16" r="T17" b="T18"/>
                <a:pathLst>
                  <a:path w="28" h="41">
                    <a:moveTo>
                      <a:pt x="28" y="4"/>
                    </a:moveTo>
                    <a:lnTo>
                      <a:pt x="4" y="41"/>
                    </a:lnTo>
                    <a:lnTo>
                      <a:pt x="0" y="41"/>
                    </a:lnTo>
                    <a:lnTo>
                      <a:pt x="27" y="0"/>
                    </a:lnTo>
                    <a:lnTo>
                      <a:pt x="28" y="4"/>
                    </a:lnTo>
                    <a:close/>
                  </a:path>
                </a:pathLst>
              </a:custGeom>
              <a:solidFill>
                <a:srgbClr val="221D1B"/>
              </a:solidFill>
              <a:ln w="9525">
                <a:noFill/>
                <a:round/>
                <a:headEnd/>
                <a:tailEnd/>
              </a:ln>
            </p:spPr>
            <p:txBody>
              <a:bodyPr/>
              <a:lstStyle/>
              <a:p>
                <a:endParaRPr lang="hu-HU"/>
              </a:p>
            </p:txBody>
          </p:sp>
          <p:sp>
            <p:nvSpPr>
              <p:cNvPr id="74004" name="Freeform 228"/>
              <p:cNvSpPr>
                <a:spLocks/>
              </p:cNvSpPr>
              <p:nvPr/>
            </p:nvSpPr>
            <p:spPr bwMode="auto">
              <a:xfrm>
                <a:off x="1425" y="1991"/>
                <a:ext cx="28" cy="43"/>
              </a:xfrm>
              <a:custGeom>
                <a:avLst/>
                <a:gdLst>
                  <a:gd name="T0" fmla="*/ 28 w 28"/>
                  <a:gd name="T1" fmla="*/ 2 h 43"/>
                  <a:gd name="T2" fmla="*/ 4 w 28"/>
                  <a:gd name="T3" fmla="*/ 42 h 43"/>
                  <a:gd name="T4" fmla="*/ 0 w 28"/>
                  <a:gd name="T5" fmla="*/ 43 h 43"/>
                  <a:gd name="T6" fmla="*/ 26 w 28"/>
                  <a:gd name="T7" fmla="*/ 0 h 43"/>
                  <a:gd name="T8" fmla="*/ 28 w 28"/>
                  <a:gd name="T9" fmla="*/ 2 h 43"/>
                  <a:gd name="T10" fmla="*/ 0 60000 65536"/>
                  <a:gd name="T11" fmla="*/ 0 60000 65536"/>
                  <a:gd name="T12" fmla="*/ 0 60000 65536"/>
                  <a:gd name="T13" fmla="*/ 0 60000 65536"/>
                  <a:gd name="T14" fmla="*/ 0 60000 65536"/>
                  <a:gd name="T15" fmla="*/ 0 w 28"/>
                  <a:gd name="T16" fmla="*/ 0 h 43"/>
                  <a:gd name="T17" fmla="*/ 28 w 28"/>
                  <a:gd name="T18" fmla="*/ 43 h 43"/>
                </a:gdLst>
                <a:ahLst/>
                <a:cxnLst>
                  <a:cxn ang="T10">
                    <a:pos x="T0" y="T1"/>
                  </a:cxn>
                  <a:cxn ang="T11">
                    <a:pos x="T2" y="T3"/>
                  </a:cxn>
                  <a:cxn ang="T12">
                    <a:pos x="T4" y="T5"/>
                  </a:cxn>
                  <a:cxn ang="T13">
                    <a:pos x="T6" y="T7"/>
                  </a:cxn>
                  <a:cxn ang="T14">
                    <a:pos x="T8" y="T9"/>
                  </a:cxn>
                </a:cxnLst>
                <a:rect l="T15" t="T16" r="T17" b="T18"/>
                <a:pathLst>
                  <a:path w="28" h="43">
                    <a:moveTo>
                      <a:pt x="28" y="2"/>
                    </a:moveTo>
                    <a:lnTo>
                      <a:pt x="4" y="42"/>
                    </a:lnTo>
                    <a:lnTo>
                      <a:pt x="0" y="43"/>
                    </a:lnTo>
                    <a:lnTo>
                      <a:pt x="26" y="0"/>
                    </a:lnTo>
                    <a:lnTo>
                      <a:pt x="28" y="2"/>
                    </a:lnTo>
                    <a:close/>
                  </a:path>
                </a:pathLst>
              </a:custGeom>
              <a:solidFill>
                <a:srgbClr val="26211F"/>
              </a:solidFill>
              <a:ln w="9525">
                <a:noFill/>
                <a:round/>
                <a:headEnd/>
                <a:tailEnd/>
              </a:ln>
            </p:spPr>
            <p:txBody>
              <a:bodyPr/>
              <a:lstStyle/>
              <a:p>
                <a:endParaRPr lang="hu-HU"/>
              </a:p>
            </p:txBody>
          </p:sp>
          <p:sp>
            <p:nvSpPr>
              <p:cNvPr id="74005" name="Freeform 229"/>
              <p:cNvSpPr>
                <a:spLocks/>
              </p:cNvSpPr>
              <p:nvPr/>
            </p:nvSpPr>
            <p:spPr bwMode="auto">
              <a:xfrm>
                <a:off x="1423" y="1989"/>
                <a:ext cx="30" cy="45"/>
              </a:xfrm>
              <a:custGeom>
                <a:avLst/>
                <a:gdLst>
                  <a:gd name="T0" fmla="*/ 30 w 30"/>
                  <a:gd name="T1" fmla="*/ 3 h 45"/>
                  <a:gd name="T2" fmla="*/ 3 w 30"/>
                  <a:gd name="T3" fmla="*/ 44 h 45"/>
                  <a:gd name="T4" fmla="*/ 0 w 30"/>
                  <a:gd name="T5" fmla="*/ 45 h 45"/>
                  <a:gd name="T6" fmla="*/ 28 w 30"/>
                  <a:gd name="T7" fmla="*/ 0 h 45"/>
                  <a:gd name="T8" fmla="*/ 30 w 30"/>
                  <a:gd name="T9" fmla="*/ 3 h 45"/>
                  <a:gd name="T10" fmla="*/ 0 60000 65536"/>
                  <a:gd name="T11" fmla="*/ 0 60000 65536"/>
                  <a:gd name="T12" fmla="*/ 0 60000 65536"/>
                  <a:gd name="T13" fmla="*/ 0 60000 65536"/>
                  <a:gd name="T14" fmla="*/ 0 60000 65536"/>
                  <a:gd name="T15" fmla="*/ 0 w 30"/>
                  <a:gd name="T16" fmla="*/ 0 h 45"/>
                  <a:gd name="T17" fmla="*/ 30 w 30"/>
                  <a:gd name="T18" fmla="*/ 45 h 45"/>
                </a:gdLst>
                <a:ahLst/>
                <a:cxnLst>
                  <a:cxn ang="T10">
                    <a:pos x="T0" y="T1"/>
                  </a:cxn>
                  <a:cxn ang="T11">
                    <a:pos x="T2" y="T3"/>
                  </a:cxn>
                  <a:cxn ang="T12">
                    <a:pos x="T4" y="T5"/>
                  </a:cxn>
                  <a:cxn ang="T13">
                    <a:pos x="T6" y="T7"/>
                  </a:cxn>
                  <a:cxn ang="T14">
                    <a:pos x="T8" y="T9"/>
                  </a:cxn>
                </a:cxnLst>
                <a:rect l="T15" t="T16" r="T17" b="T18"/>
                <a:pathLst>
                  <a:path w="30" h="45">
                    <a:moveTo>
                      <a:pt x="30" y="3"/>
                    </a:moveTo>
                    <a:lnTo>
                      <a:pt x="3" y="44"/>
                    </a:lnTo>
                    <a:lnTo>
                      <a:pt x="0" y="45"/>
                    </a:lnTo>
                    <a:lnTo>
                      <a:pt x="28" y="0"/>
                    </a:lnTo>
                    <a:lnTo>
                      <a:pt x="30" y="3"/>
                    </a:lnTo>
                    <a:close/>
                  </a:path>
                </a:pathLst>
              </a:custGeom>
              <a:solidFill>
                <a:srgbClr val="282422"/>
              </a:solidFill>
              <a:ln w="9525">
                <a:noFill/>
                <a:round/>
                <a:headEnd/>
                <a:tailEnd/>
              </a:ln>
            </p:spPr>
            <p:txBody>
              <a:bodyPr/>
              <a:lstStyle/>
              <a:p>
                <a:endParaRPr lang="hu-HU"/>
              </a:p>
            </p:txBody>
          </p:sp>
          <p:sp>
            <p:nvSpPr>
              <p:cNvPr id="74006" name="Freeform 230"/>
              <p:cNvSpPr>
                <a:spLocks/>
              </p:cNvSpPr>
              <p:nvPr/>
            </p:nvSpPr>
            <p:spPr bwMode="auto">
              <a:xfrm>
                <a:off x="1420" y="1988"/>
                <a:ext cx="31" cy="46"/>
              </a:xfrm>
              <a:custGeom>
                <a:avLst/>
                <a:gdLst>
                  <a:gd name="T0" fmla="*/ 31 w 31"/>
                  <a:gd name="T1" fmla="*/ 3 h 46"/>
                  <a:gd name="T2" fmla="*/ 5 w 31"/>
                  <a:gd name="T3" fmla="*/ 46 h 46"/>
                  <a:gd name="T4" fmla="*/ 0 w 31"/>
                  <a:gd name="T5" fmla="*/ 46 h 46"/>
                  <a:gd name="T6" fmla="*/ 30 w 31"/>
                  <a:gd name="T7" fmla="*/ 0 h 46"/>
                  <a:gd name="T8" fmla="*/ 31 w 31"/>
                  <a:gd name="T9" fmla="*/ 3 h 46"/>
                  <a:gd name="T10" fmla="*/ 0 60000 65536"/>
                  <a:gd name="T11" fmla="*/ 0 60000 65536"/>
                  <a:gd name="T12" fmla="*/ 0 60000 65536"/>
                  <a:gd name="T13" fmla="*/ 0 60000 65536"/>
                  <a:gd name="T14" fmla="*/ 0 60000 65536"/>
                  <a:gd name="T15" fmla="*/ 0 w 31"/>
                  <a:gd name="T16" fmla="*/ 0 h 46"/>
                  <a:gd name="T17" fmla="*/ 31 w 31"/>
                  <a:gd name="T18" fmla="*/ 46 h 46"/>
                </a:gdLst>
                <a:ahLst/>
                <a:cxnLst>
                  <a:cxn ang="T10">
                    <a:pos x="T0" y="T1"/>
                  </a:cxn>
                  <a:cxn ang="T11">
                    <a:pos x="T2" y="T3"/>
                  </a:cxn>
                  <a:cxn ang="T12">
                    <a:pos x="T4" y="T5"/>
                  </a:cxn>
                  <a:cxn ang="T13">
                    <a:pos x="T6" y="T7"/>
                  </a:cxn>
                  <a:cxn ang="T14">
                    <a:pos x="T8" y="T9"/>
                  </a:cxn>
                </a:cxnLst>
                <a:rect l="T15" t="T16" r="T17" b="T18"/>
                <a:pathLst>
                  <a:path w="31" h="46">
                    <a:moveTo>
                      <a:pt x="31" y="3"/>
                    </a:moveTo>
                    <a:lnTo>
                      <a:pt x="5" y="46"/>
                    </a:lnTo>
                    <a:lnTo>
                      <a:pt x="0" y="46"/>
                    </a:lnTo>
                    <a:lnTo>
                      <a:pt x="30" y="0"/>
                    </a:lnTo>
                    <a:lnTo>
                      <a:pt x="31" y="3"/>
                    </a:lnTo>
                    <a:close/>
                  </a:path>
                </a:pathLst>
              </a:custGeom>
              <a:solidFill>
                <a:srgbClr val="2C2726"/>
              </a:solidFill>
              <a:ln w="9525">
                <a:noFill/>
                <a:round/>
                <a:headEnd/>
                <a:tailEnd/>
              </a:ln>
            </p:spPr>
            <p:txBody>
              <a:bodyPr/>
              <a:lstStyle/>
              <a:p>
                <a:endParaRPr lang="hu-HU"/>
              </a:p>
            </p:txBody>
          </p:sp>
          <p:sp>
            <p:nvSpPr>
              <p:cNvPr id="74007" name="Freeform 231"/>
              <p:cNvSpPr>
                <a:spLocks/>
              </p:cNvSpPr>
              <p:nvPr/>
            </p:nvSpPr>
            <p:spPr bwMode="auto">
              <a:xfrm>
                <a:off x="1419" y="1985"/>
                <a:ext cx="32" cy="49"/>
              </a:xfrm>
              <a:custGeom>
                <a:avLst/>
                <a:gdLst>
                  <a:gd name="T0" fmla="*/ 32 w 32"/>
                  <a:gd name="T1" fmla="*/ 4 h 49"/>
                  <a:gd name="T2" fmla="*/ 4 w 32"/>
                  <a:gd name="T3" fmla="*/ 49 h 49"/>
                  <a:gd name="T4" fmla="*/ 0 w 32"/>
                  <a:gd name="T5" fmla="*/ 49 h 49"/>
                  <a:gd name="T6" fmla="*/ 31 w 32"/>
                  <a:gd name="T7" fmla="*/ 0 h 49"/>
                  <a:gd name="T8" fmla="*/ 32 w 32"/>
                  <a:gd name="T9" fmla="*/ 4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4"/>
                    </a:moveTo>
                    <a:lnTo>
                      <a:pt x="4" y="49"/>
                    </a:lnTo>
                    <a:lnTo>
                      <a:pt x="0" y="49"/>
                    </a:lnTo>
                    <a:lnTo>
                      <a:pt x="31" y="0"/>
                    </a:lnTo>
                    <a:lnTo>
                      <a:pt x="32" y="4"/>
                    </a:lnTo>
                    <a:close/>
                  </a:path>
                </a:pathLst>
              </a:custGeom>
              <a:solidFill>
                <a:srgbClr val="2E2A27"/>
              </a:solidFill>
              <a:ln w="9525">
                <a:noFill/>
                <a:round/>
                <a:headEnd/>
                <a:tailEnd/>
              </a:ln>
            </p:spPr>
            <p:txBody>
              <a:bodyPr/>
              <a:lstStyle/>
              <a:p>
                <a:endParaRPr lang="hu-HU"/>
              </a:p>
            </p:txBody>
          </p:sp>
          <p:sp>
            <p:nvSpPr>
              <p:cNvPr id="74008" name="Freeform 232"/>
              <p:cNvSpPr>
                <a:spLocks/>
              </p:cNvSpPr>
              <p:nvPr/>
            </p:nvSpPr>
            <p:spPr bwMode="auto">
              <a:xfrm>
                <a:off x="1418" y="1984"/>
                <a:ext cx="32" cy="50"/>
              </a:xfrm>
              <a:custGeom>
                <a:avLst/>
                <a:gdLst>
                  <a:gd name="T0" fmla="*/ 32 w 32"/>
                  <a:gd name="T1" fmla="*/ 4 h 50"/>
                  <a:gd name="T2" fmla="*/ 2 w 32"/>
                  <a:gd name="T3" fmla="*/ 50 h 50"/>
                  <a:gd name="T4" fmla="*/ 0 w 32"/>
                  <a:gd name="T5" fmla="*/ 50 h 50"/>
                  <a:gd name="T6" fmla="*/ 32 w 32"/>
                  <a:gd name="T7" fmla="*/ 0 h 50"/>
                  <a:gd name="T8" fmla="*/ 32 w 32"/>
                  <a:gd name="T9" fmla="*/ 4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2" y="4"/>
                    </a:moveTo>
                    <a:lnTo>
                      <a:pt x="2" y="50"/>
                    </a:lnTo>
                    <a:lnTo>
                      <a:pt x="0" y="50"/>
                    </a:lnTo>
                    <a:lnTo>
                      <a:pt x="32" y="0"/>
                    </a:lnTo>
                    <a:lnTo>
                      <a:pt x="32" y="4"/>
                    </a:lnTo>
                    <a:close/>
                  </a:path>
                </a:pathLst>
              </a:custGeom>
              <a:solidFill>
                <a:srgbClr val="302C2B"/>
              </a:solidFill>
              <a:ln w="9525">
                <a:noFill/>
                <a:round/>
                <a:headEnd/>
                <a:tailEnd/>
              </a:ln>
            </p:spPr>
            <p:txBody>
              <a:bodyPr/>
              <a:lstStyle/>
              <a:p>
                <a:endParaRPr lang="hu-HU"/>
              </a:p>
            </p:txBody>
          </p:sp>
          <p:sp>
            <p:nvSpPr>
              <p:cNvPr id="74009" name="Freeform 233"/>
              <p:cNvSpPr>
                <a:spLocks/>
              </p:cNvSpPr>
              <p:nvPr/>
            </p:nvSpPr>
            <p:spPr bwMode="auto">
              <a:xfrm>
                <a:off x="1415" y="1982"/>
                <a:ext cx="35" cy="54"/>
              </a:xfrm>
              <a:custGeom>
                <a:avLst/>
                <a:gdLst>
                  <a:gd name="T0" fmla="*/ 35 w 35"/>
                  <a:gd name="T1" fmla="*/ 3 h 54"/>
                  <a:gd name="T2" fmla="*/ 4 w 35"/>
                  <a:gd name="T3" fmla="*/ 52 h 54"/>
                  <a:gd name="T4" fmla="*/ 0 w 35"/>
                  <a:gd name="T5" fmla="*/ 54 h 54"/>
                  <a:gd name="T6" fmla="*/ 34 w 35"/>
                  <a:gd name="T7" fmla="*/ 0 h 54"/>
                  <a:gd name="T8" fmla="*/ 35 w 35"/>
                  <a:gd name="T9" fmla="*/ 3 h 54"/>
                  <a:gd name="T10" fmla="*/ 0 60000 65536"/>
                  <a:gd name="T11" fmla="*/ 0 60000 65536"/>
                  <a:gd name="T12" fmla="*/ 0 60000 65536"/>
                  <a:gd name="T13" fmla="*/ 0 60000 65536"/>
                  <a:gd name="T14" fmla="*/ 0 60000 65536"/>
                  <a:gd name="T15" fmla="*/ 0 w 35"/>
                  <a:gd name="T16" fmla="*/ 0 h 54"/>
                  <a:gd name="T17" fmla="*/ 35 w 35"/>
                  <a:gd name="T18" fmla="*/ 54 h 54"/>
                </a:gdLst>
                <a:ahLst/>
                <a:cxnLst>
                  <a:cxn ang="T10">
                    <a:pos x="T0" y="T1"/>
                  </a:cxn>
                  <a:cxn ang="T11">
                    <a:pos x="T2" y="T3"/>
                  </a:cxn>
                  <a:cxn ang="T12">
                    <a:pos x="T4" y="T5"/>
                  </a:cxn>
                  <a:cxn ang="T13">
                    <a:pos x="T6" y="T7"/>
                  </a:cxn>
                  <a:cxn ang="T14">
                    <a:pos x="T8" y="T9"/>
                  </a:cxn>
                </a:cxnLst>
                <a:rect l="T15" t="T16" r="T17" b="T18"/>
                <a:pathLst>
                  <a:path w="35" h="54">
                    <a:moveTo>
                      <a:pt x="35" y="3"/>
                    </a:moveTo>
                    <a:lnTo>
                      <a:pt x="4" y="52"/>
                    </a:lnTo>
                    <a:lnTo>
                      <a:pt x="0" y="54"/>
                    </a:lnTo>
                    <a:lnTo>
                      <a:pt x="34" y="0"/>
                    </a:lnTo>
                    <a:lnTo>
                      <a:pt x="35" y="3"/>
                    </a:lnTo>
                    <a:close/>
                  </a:path>
                </a:pathLst>
              </a:custGeom>
              <a:solidFill>
                <a:srgbClr val="322E2C"/>
              </a:solidFill>
              <a:ln w="9525">
                <a:noFill/>
                <a:round/>
                <a:headEnd/>
                <a:tailEnd/>
              </a:ln>
            </p:spPr>
            <p:txBody>
              <a:bodyPr/>
              <a:lstStyle/>
              <a:p>
                <a:endParaRPr lang="hu-HU"/>
              </a:p>
            </p:txBody>
          </p:sp>
          <p:sp>
            <p:nvSpPr>
              <p:cNvPr id="74010" name="Freeform 234"/>
              <p:cNvSpPr>
                <a:spLocks/>
              </p:cNvSpPr>
              <p:nvPr/>
            </p:nvSpPr>
            <p:spPr bwMode="auto">
              <a:xfrm>
                <a:off x="1413" y="1981"/>
                <a:ext cx="37" cy="55"/>
              </a:xfrm>
              <a:custGeom>
                <a:avLst/>
                <a:gdLst>
                  <a:gd name="T0" fmla="*/ 37 w 37"/>
                  <a:gd name="T1" fmla="*/ 3 h 55"/>
                  <a:gd name="T2" fmla="*/ 5 w 37"/>
                  <a:gd name="T3" fmla="*/ 53 h 55"/>
                  <a:gd name="T4" fmla="*/ 0 w 37"/>
                  <a:gd name="T5" fmla="*/ 55 h 55"/>
                  <a:gd name="T6" fmla="*/ 36 w 37"/>
                  <a:gd name="T7" fmla="*/ 0 h 55"/>
                  <a:gd name="T8" fmla="*/ 37 w 37"/>
                  <a:gd name="T9" fmla="*/ 3 h 55"/>
                  <a:gd name="T10" fmla="*/ 0 60000 65536"/>
                  <a:gd name="T11" fmla="*/ 0 60000 65536"/>
                  <a:gd name="T12" fmla="*/ 0 60000 65536"/>
                  <a:gd name="T13" fmla="*/ 0 60000 65536"/>
                  <a:gd name="T14" fmla="*/ 0 60000 65536"/>
                  <a:gd name="T15" fmla="*/ 0 w 37"/>
                  <a:gd name="T16" fmla="*/ 0 h 55"/>
                  <a:gd name="T17" fmla="*/ 37 w 37"/>
                  <a:gd name="T18" fmla="*/ 55 h 55"/>
                </a:gdLst>
                <a:ahLst/>
                <a:cxnLst>
                  <a:cxn ang="T10">
                    <a:pos x="T0" y="T1"/>
                  </a:cxn>
                  <a:cxn ang="T11">
                    <a:pos x="T2" y="T3"/>
                  </a:cxn>
                  <a:cxn ang="T12">
                    <a:pos x="T4" y="T5"/>
                  </a:cxn>
                  <a:cxn ang="T13">
                    <a:pos x="T6" y="T7"/>
                  </a:cxn>
                  <a:cxn ang="T14">
                    <a:pos x="T8" y="T9"/>
                  </a:cxn>
                </a:cxnLst>
                <a:rect l="T15" t="T16" r="T17" b="T18"/>
                <a:pathLst>
                  <a:path w="37" h="55">
                    <a:moveTo>
                      <a:pt x="37" y="3"/>
                    </a:moveTo>
                    <a:lnTo>
                      <a:pt x="5" y="53"/>
                    </a:lnTo>
                    <a:lnTo>
                      <a:pt x="0" y="55"/>
                    </a:lnTo>
                    <a:lnTo>
                      <a:pt x="36" y="0"/>
                    </a:lnTo>
                    <a:lnTo>
                      <a:pt x="37" y="3"/>
                    </a:lnTo>
                    <a:close/>
                  </a:path>
                </a:pathLst>
              </a:custGeom>
              <a:solidFill>
                <a:srgbClr val="35322F"/>
              </a:solidFill>
              <a:ln w="9525">
                <a:noFill/>
                <a:round/>
                <a:headEnd/>
                <a:tailEnd/>
              </a:ln>
            </p:spPr>
            <p:txBody>
              <a:bodyPr/>
              <a:lstStyle/>
              <a:p>
                <a:endParaRPr lang="hu-HU"/>
              </a:p>
            </p:txBody>
          </p:sp>
          <p:sp>
            <p:nvSpPr>
              <p:cNvPr id="74011" name="Freeform 235"/>
              <p:cNvSpPr>
                <a:spLocks/>
              </p:cNvSpPr>
              <p:nvPr/>
            </p:nvSpPr>
            <p:spPr bwMode="auto">
              <a:xfrm>
                <a:off x="1412" y="1979"/>
                <a:ext cx="37" cy="57"/>
              </a:xfrm>
              <a:custGeom>
                <a:avLst/>
                <a:gdLst>
                  <a:gd name="T0" fmla="*/ 37 w 37"/>
                  <a:gd name="T1" fmla="*/ 3 h 57"/>
                  <a:gd name="T2" fmla="*/ 3 w 37"/>
                  <a:gd name="T3" fmla="*/ 57 h 57"/>
                  <a:gd name="T4" fmla="*/ 0 w 37"/>
                  <a:gd name="T5" fmla="*/ 57 h 57"/>
                  <a:gd name="T6" fmla="*/ 35 w 37"/>
                  <a:gd name="T7" fmla="*/ 0 h 57"/>
                  <a:gd name="T8" fmla="*/ 37 w 37"/>
                  <a:gd name="T9" fmla="*/ 3 h 57"/>
                  <a:gd name="T10" fmla="*/ 0 60000 65536"/>
                  <a:gd name="T11" fmla="*/ 0 60000 65536"/>
                  <a:gd name="T12" fmla="*/ 0 60000 65536"/>
                  <a:gd name="T13" fmla="*/ 0 60000 65536"/>
                  <a:gd name="T14" fmla="*/ 0 60000 65536"/>
                  <a:gd name="T15" fmla="*/ 0 w 37"/>
                  <a:gd name="T16" fmla="*/ 0 h 57"/>
                  <a:gd name="T17" fmla="*/ 37 w 37"/>
                  <a:gd name="T18" fmla="*/ 57 h 57"/>
                </a:gdLst>
                <a:ahLst/>
                <a:cxnLst>
                  <a:cxn ang="T10">
                    <a:pos x="T0" y="T1"/>
                  </a:cxn>
                  <a:cxn ang="T11">
                    <a:pos x="T2" y="T3"/>
                  </a:cxn>
                  <a:cxn ang="T12">
                    <a:pos x="T4" y="T5"/>
                  </a:cxn>
                  <a:cxn ang="T13">
                    <a:pos x="T6" y="T7"/>
                  </a:cxn>
                  <a:cxn ang="T14">
                    <a:pos x="T8" y="T9"/>
                  </a:cxn>
                </a:cxnLst>
                <a:rect l="T15" t="T16" r="T17" b="T18"/>
                <a:pathLst>
                  <a:path w="37" h="57">
                    <a:moveTo>
                      <a:pt x="37" y="3"/>
                    </a:moveTo>
                    <a:lnTo>
                      <a:pt x="3" y="57"/>
                    </a:lnTo>
                    <a:lnTo>
                      <a:pt x="0" y="57"/>
                    </a:lnTo>
                    <a:lnTo>
                      <a:pt x="35" y="0"/>
                    </a:lnTo>
                    <a:lnTo>
                      <a:pt x="37" y="3"/>
                    </a:lnTo>
                    <a:close/>
                  </a:path>
                </a:pathLst>
              </a:custGeom>
              <a:solidFill>
                <a:srgbClr val="373331"/>
              </a:solidFill>
              <a:ln w="9525">
                <a:noFill/>
                <a:round/>
                <a:headEnd/>
                <a:tailEnd/>
              </a:ln>
            </p:spPr>
            <p:txBody>
              <a:bodyPr/>
              <a:lstStyle/>
              <a:p>
                <a:endParaRPr lang="hu-HU"/>
              </a:p>
            </p:txBody>
          </p:sp>
          <p:sp>
            <p:nvSpPr>
              <p:cNvPr id="74012" name="Freeform 236"/>
              <p:cNvSpPr>
                <a:spLocks/>
              </p:cNvSpPr>
              <p:nvPr/>
            </p:nvSpPr>
            <p:spPr bwMode="auto">
              <a:xfrm>
                <a:off x="1409" y="1977"/>
                <a:ext cx="40" cy="59"/>
              </a:xfrm>
              <a:custGeom>
                <a:avLst/>
                <a:gdLst>
                  <a:gd name="T0" fmla="*/ 40 w 40"/>
                  <a:gd name="T1" fmla="*/ 4 h 59"/>
                  <a:gd name="T2" fmla="*/ 4 w 40"/>
                  <a:gd name="T3" fmla="*/ 59 h 59"/>
                  <a:gd name="T4" fmla="*/ 0 w 40"/>
                  <a:gd name="T5" fmla="*/ 59 h 59"/>
                  <a:gd name="T6" fmla="*/ 38 w 40"/>
                  <a:gd name="T7" fmla="*/ 0 h 59"/>
                  <a:gd name="T8" fmla="*/ 40 w 40"/>
                  <a:gd name="T9" fmla="*/ 4 h 59"/>
                  <a:gd name="T10" fmla="*/ 0 60000 65536"/>
                  <a:gd name="T11" fmla="*/ 0 60000 65536"/>
                  <a:gd name="T12" fmla="*/ 0 60000 65536"/>
                  <a:gd name="T13" fmla="*/ 0 60000 65536"/>
                  <a:gd name="T14" fmla="*/ 0 60000 65536"/>
                  <a:gd name="T15" fmla="*/ 0 w 40"/>
                  <a:gd name="T16" fmla="*/ 0 h 59"/>
                  <a:gd name="T17" fmla="*/ 40 w 40"/>
                  <a:gd name="T18" fmla="*/ 59 h 59"/>
                </a:gdLst>
                <a:ahLst/>
                <a:cxnLst>
                  <a:cxn ang="T10">
                    <a:pos x="T0" y="T1"/>
                  </a:cxn>
                  <a:cxn ang="T11">
                    <a:pos x="T2" y="T3"/>
                  </a:cxn>
                  <a:cxn ang="T12">
                    <a:pos x="T4" y="T5"/>
                  </a:cxn>
                  <a:cxn ang="T13">
                    <a:pos x="T6" y="T7"/>
                  </a:cxn>
                  <a:cxn ang="T14">
                    <a:pos x="T8" y="T9"/>
                  </a:cxn>
                </a:cxnLst>
                <a:rect l="T15" t="T16" r="T17" b="T18"/>
                <a:pathLst>
                  <a:path w="40" h="59">
                    <a:moveTo>
                      <a:pt x="40" y="4"/>
                    </a:moveTo>
                    <a:lnTo>
                      <a:pt x="4" y="59"/>
                    </a:lnTo>
                    <a:lnTo>
                      <a:pt x="0" y="59"/>
                    </a:lnTo>
                    <a:lnTo>
                      <a:pt x="38" y="0"/>
                    </a:lnTo>
                    <a:lnTo>
                      <a:pt x="40" y="4"/>
                    </a:lnTo>
                    <a:close/>
                  </a:path>
                </a:pathLst>
              </a:custGeom>
              <a:solidFill>
                <a:srgbClr val="3C3836"/>
              </a:solidFill>
              <a:ln w="9525">
                <a:noFill/>
                <a:round/>
                <a:headEnd/>
                <a:tailEnd/>
              </a:ln>
            </p:spPr>
            <p:txBody>
              <a:bodyPr/>
              <a:lstStyle/>
              <a:p>
                <a:endParaRPr lang="hu-HU"/>
              </a:p>
            </p:txBody>
          </p:sp>
          <p:sp>
            <p:nvSpPr>
              <p:cNvPr id="74013" name="Freeform 237"/>
              <p:cNvSpPr>
                <a:spLocks/>
              </p:cNvSpPr>
              <p:nvPr/>
            </p:nvSpPr>
            <p:spPr bwMode="auto">
              <a:xfrm>
                <a:off x="1408" y="1975"/>
                <a:ext cx="39" cy="61"/>
              </a:xfrm>
              <a:custGeom>
                <a:avLst/>
                <a:gdLst>
                  <a:gd name="T0" fmla="*/ 39 w 39"/>
                  <a:gd name="T1" fmla="*/ 4 h 61"/>
                  <a:gd name="T2" fmla="*/ 4 w 39"/>
                  <a:gd name="T3" fmla="*/ 61 h 61"/>
                  <a:gd name="T4" fmla="*/ 0 w 39"/>
                  <a:gd name="T5" fmla="*/ 61 h 61"/>
                  <a:gd name="T6" fmla="*/ 38 w 39"/>
                  <a:gd name="T7" fmla="*/ 0 h 61"/>
                  <a:gd name="T8" fmla="*/ 39 w 39"/>
                  <a:gd name="T9" fmla="*/ 4 h 61"/>
                  <a:gd name="T10" fmla="*/ 0 60000 65536"/>
                  <a:gd name="T11" fmla="*/ 0 60000 65536"/>
                  <a:gd name="T12" fmla="*/ 0 60000 65536"/>
                  <a:gd name="T13" fmla="*/ 0 60000 65536"/>
                  <a:gd name="T14" fmla="*/ 0 60000 65536"/>
                  <a:gd name="T15" fmla="*/ 0 w 39"/>
                  <a:gd name="T16" fmla="*/ 0 h 61"/>
                  <a:gd name="T17" fmla="*/ 39 w 39"/>
                  <a:gd name="T18" fmla="*/ 61 h 61"/>
                </a:gdLst>
                <a:ahLst/>
                <a:cxnLst>
                  <a:cxn ang="T10">
                    <a:pos x="T0" y="T1"/>
                  </a:cxn>
                  <a:cxn ang="T11">
                    <a:pos x="T2" y="T3"/>
                  </a:cxn>
                  <a:cxn ang="T12">
                    <a:pos x="T4" y="T5"/>
                  </a:cxn>
                  <a:cxn ang="T13">
                    <a:pos x="T6" y="T7"/>
                  </a:cxn>
                  <a:cxn ang="T14">
                    <a:pos x="T8" y="T9"/>
                  </a:cxn>
                </a:cxnLst>
                <a:rect l="T15" t="T16" r="T17" b="T18"/>
                <a:pathLst>
                  <a:path w="39" h="61">
                    <a:moveTo>
                      <a:pt x="39" y="4"/>
                    </a:moveTo>
                    <a:lnTo>
                      <a:pt x="4" y="61"/>
                    </a:lnTo>
                    <a:lnTo>
                      <a:pt x="0" y="61"/>
                    </a:lnTo>
                    <a:lnTo>
                      <a:pt x="38" y="0"/>
                    </a:lnTo>
                    <a:lnTo>
                      <a:pt x="39" y="4"/>
                    </a:lnTo>
                    <a:close/>
                  </a:path>
                </a:pathLst>
              </a:custGeom>
              <a:solidFill>
                <a:srgbClr val="3D3A37"/>
              </a:solidFill>
              <a:ln w="9525">
                <a:noFill/>
                <a:round/>
                <a:headEnd/>
                <a:tailEnd/>
              </a:ln>
            </p:spPr>
            <p:txBody>
              <a:bodyPr/>
              <a:lstStyle/>
              <a:p>
                <a:endParaRPr lang="hu-HU"/>
              </a:p>
            </p:txBody>
          </p:sp>
          <p:sp>
            <p:nvSpPr>
              <p:cNvPr id="74014" name="Freeform 238"/>
              <p:cNvSpPr>
                <a:spLocks/>
              </p:cNvSpPr>
              <p:nvPr/>
            </p:nvSpPr>
            <p:spPr bwMode="auto">
              <a:xfrm>
                <a:off x="1406" y="1974"/>
                <a:ext cx="41" cy="63"/>
              </a:xfrm>
              <a:custGeom>
                <a:avLst/>
                <a:gdLst>
                  <a:gd name="T0" fmla="*/ 41 w 41"/>
                  <a:gd name="T1" fmla="*/ 3 h 63"/>
                  <a:gd name="T2" fmla="*/ 3 w 41"/>
                  <a:gd name="T3" fmla="*/ 62 h 63"/>
                  <a:gd name="T4" fmla="*/ 0 w 41"/>
                  <a:gd name="T5" fmla="*/ 63 h 63"/>
                  <a:gd name="T6" fmla="*/ 40 w 41"/>
                  <a:gd name="T7" fmla="*/ 0 h 63"/>
                  <a:gd name="T8" fmla="*/ 41 w 41"/>
                  <a:gd name="T9" fmla="*/ 3 h 63"/>
                  <a:gd name="T10" fmla="*/ 0 60000 65536"/>
                  <a:gd name="T11" fmla="*/ 0 60000 65536"/>
                  <a:gd name="T12" fmla="*/ 0 60000 65536"/>
                  <a:gd name="T13" fmla="*/ 0 60000 65536"/>
                  <a:gd name="T14" fmla="*/ 0 60000 65536"/>
                  <a:gd name="T15" fmla="*/ 0 w 41"/>
                  <a:gd name="T16" fmla="*/ 0 h 63"/>
                  <a:gd name="T17" fmla="*/ 41 w 41"/>
                  <a:gd name="T18" fmla="*/ 63 h 63"/>
                </a:gdLst>
                <a:ahLst/>
                <a:cxnLst>
                  <a:cxn ang="T10">
                    <a:pos x="T0" y="T1"/>
                  </a:cxn>
                  <a:cxn ang="T11">
                    <a:pos x="T2" y="T3"/>
                  </a:cxn>
                  <a:cxn ang="T12">
                    <a:pos x="T4" y="T5"/>
                  </a:cxn>
                  <a:cxn ang="T13">
                    <a:pos x="T6" y="T7"/>
                  </a:cxn>
                  <a:cxn ang="T14">
                    <a:pos x="T8" y="T9"/>
                  </a:cxn>
                </a:cxnLst>
                <a:rect l="T15" t="T16" r="T17" b="T18"/>
                <a:pathLst>
                  <a:path w="41" h="63">
                    <a:moveTo>
                      <a:pt x="41" y="3"/>
                    </a:moveTo>
                    <a:lnTo>
                      <a:pt x="3" y="62"/>
                    </a:lnTo>
                    <a:lnTo>
                      <a:pt x="0" y="63"/>
                    </a:lnTo>
                    <a:lnTo>
                      <a:pt x="40" y="0"/>
                    </a:lnTo>
                    <a:lnTo>
                      <a:pt x="41" y="3"/>
                    </a:lnTo>
                    <a:close/>
                  </a:path>
                </a:pathLst>
              </a:custGeom>
              <a:solidFill>
                <a:srgbClr val="3F3C3A"/>
              </a:solidFill>
              <a:ln w="9525">
                <a:noFill/>
                <a:round/>
                <a:headEnd/>
                <a:tailEnd/>
              </a:ln>
            </p:spPr>
            <p:txBody>
              <a:bodyPr/>
              <a:lstStyle/>
              <a:p>
                <a:endParaRPr lang="hu-HU"/>
              </a:p>
            </p:txBody>
          </p:sp>
          <p:sp>
            <p:nvSpPr>
              <p:cNvPr id="74015" name="Freeform 239"/>
              <p:cNvSpPr>
                <a:spLocks/>
              </p:cNvSpPr>
              <p:nvPr/>
            </p:nvSpPr>
            <p:spPr bwMode="auto">
              <a:xfrm>
                <a:off x="1405" y="1972"/>
                <a:ext cx="41" cy="65"/>
              </a:xfrm>
              <a:custGeom>
                <a:avLst/>
                <a:gdLst>
                  <a:gd name="T0" fmla="*/ 41 w 41"/>
                  <a:gd name="T1" fmla="*/ 3 h 65"/>
                  <a:gd name="T2" fmla="*/ 3 w 41"/>
                  <a:gd name="T3" fmla="*/ 64 h 65"/>
                  <a:gd name="T4" fmla="*/ 0 w 41"/>
                  <a:gd name="T5" fmla="*/ 65 h 65"/>
                  <a:gd name="T6" fmla="*/ 41 w 41"/>
                  <a:gd name="T7" fmla="*/ 0 h 65"/>
                  <a:gd name="T8" fmla="*/ 41 w 41"/>
                  <a:gd name="T9" fmla="*/ 3 h 65"/>
                  <a:gd name="T10" fmla="*/ 0 60000 65536"/>
                  <a:gd name="T11" fmla="*/ 0 60000 65536"/>
                  <a:gd name="T12" fmla="*/ 0 60000 65536"/>
                  <a:gd name="T13" fmla="*/ 0 60000 65536"/>
                  <a:gd name="T14" fmla="*/ 0 60000 65536"/>
                  <a:gd name="T15" fmla="*/ 0 w 41"/>
                  <a:gd name="T16" fmla="*/ 0 h 65"/>
                  <a:gd name="T17" fmla="*/ 41 w 41"/>
                  <a:gd name="T18" fmla="*/ 65 h 65"/>
                </a:gdLst>
                <a:ahLst/>
                <a:cxnLst>
                  <a:cxn ang="T10">
                    <a:pos x="T0" y="T1"/>
                  </a:cxn>
                  <a:cxn ang="T11">
                    <a:pos x="T2" y="T3"/>
                  </a:cxn>
                  <a:cxn ang="T12">
                    <a:pos x="T4" y="T5"/>
                  </a:cxn>
                  <a:cxn ang="T13">
                    <a:pos x="T6" y="T7"/>
                  </a:cxn>
                  <a:cxn ang="T14">
                    <a:pos x="T8" y="T9"/>
                  </a:cxn>
                </a:cxnLst>
                <a:rect l="T15" t="T16" r="T17" b="T18"/>
                <a:pathLst>
                  <a:path w="41" h="65">
                    <a:moveTo>
                      <a:pt x="41" y="3"/>
                    </a:moveTo>
                    <a:lnTo>
                      <a:pt x="3" y="64"/>
                    </a:lnTo>
                    <a:lnTo>
                      <a:pt x="0" y="65"/>
                    </a:lnTo>
                    <a:lnTo>
                      <a:pt x="41" y="0"/>
                    </a:lnTo>
                    <a:lnTo>
                      <a:pt x="41" y="3"/>
                    </a:lnTo>
                    <a:close/>
                  </a:path>
                </a:pathLst>
              </a:custGeom>
              <a:solidFill>
                <a:srgbClr val="403D3B"/>
              </a:solidFill>
              <a:ln w="9525">
                <a:noFill/>
                <a:round/>
                <a:headEnd/>
                <a:tailEnd/>
              </a:ln>
            </p:spPr>
            <p:txBody>
              <a:bodyPr/>
              <a:lstStyle/>
              <a:p>
                <a:endParaRPr lang="hu-HU"/>
              </a:p>
            </p:txBody>
          </p:sp>
          <p:sp>
            <p:nvSpPr>
              <p:cNvPr id="74016" name="Freeform 240"/>
              <p:cNvSpPr>
                <a:spLocks/>
              </p:cNvSpPr>
              <p:nvPr/>
            </p:nvSpPr>
            <p:spPr bwMode="auto">
              <a:xfrm>
                <a:off x="1402" y="1971"/>
                <a:ext cx="44" cy="66"/>
              </a:xfrm>
              <a:custGeom>
                <a:avLst/>
                <a:gdLst>
                  <a:gd name="T0" fmla="*/ 44 w 44"/>
                  <a:gd name="T1" fmla="*/ 3 h 66"/>
                  <a:gd name="T2" fmla="*/ 4 w 44"/>
                  <a:gd name="T3" fmla="*/ 66 h 66"/>
                  <a:gd name="T4" fmla="*/ 0 w 44"/>
                  <a:gd name="T5" fmla="*/ 66 h 66"/>
                  <a:gd name="T6" fmla="*/ 42 w 44"/>
                  <a:gd name="T7" fmla="*/ 0 h 66"/>
                  <a:gd name="T8" fmla="*/ 44 w 44"/>
                  <a:gd name="T9" fmla="*/ 3 h 66"/>
                  <a:gd name="T10" fmla="*/ 0 60000 65536"/>
                  <a:gd name="T11" fmla="*/ 0 60000 65536"/>
                  <a:gd name="T12" fmla="*/ 0 60000 65536"/>
                  <a:gd name="T13" fmla="*/ 0 60000 65536"/>
                  <a:gd name="T14" fmla="*/ 0 60000 65536"/>
                  <a:gd name="T15" fmla="*/ 0 w 44"/>
                  <a:gd name="T16" fmla="*/ 0 h 66"/>
                  <a:gd name="T17" fmla="*/ 44 w 44"/>
                  <a:gd name="T18" fmla="*/ 66 h 66"/>
                </a:gdLst>
                <a:ahLst/>
                <a:cxnLst>
                  <a:cxn ang="T10">
                    <a:pos x="T0" y="T1"/>
                  </a:cxn>
                  <a:cxn ang="T11">
                    <a:pos x="T2" y="T3"/>
                  </a:cxn>
                  <a:cxn ang="T12">
                    <a:pos x="T4" y="T5"/>
                  </a:cxn>
                  <a:cxn ang="T13">
                    <a:pos x="T6" y="T7"/>
                  </a:cxn>
                  <a:cxn ang="T14">
                    <a:pos x="T8" y="T9"/>
                  </a:cxn>
                </a:cxnLst>
                <a:rect l="T15" t="T16" r="T17" b="T18"/>
                <a:pathLst>
                  <a:path w="44" h="66">
                    <a:moveTo>
                      <a:pt x="44" y="3"/>
                    </a:moveTo>
                    <a:lnTo>
                      <a:pt x="4" y="66"/>
                    </a:lnTo>
                    <a:lnTo>
                      <a:pt x="0" y="66"/>
                    </a:lnTo>
                    <a:lnTo>
                      <a:pt x="42" y="0"/>
                    </a:lnTo>
                    <a:lnTo>
                      <a:pt x="44" y="3"/>
                    </a:lnTo>
                    <a:close/>
                  </a:path>
                </a:pathLst>
              </a:custGeom>
              <a:solidFill>
                <a:srgbClr val="43403E"/>
              </a:solidFill>
              <a:ln w="9525">
                <a:noFill/>
                <a:round/>
                <a:headEnd/>
                <a:tailEnd/>
              </a:ln>
            </p:spPr>
            <p:txBody>
              <a:bodyPr/>
              <a:lstStyle/>
              <a:p>
                <a:endParaRPr lang="hu-HU"/>
              </a:p>
            </p:txBody>
          </p:sp>
          <p:sp>
            <p:nvSpPr>
              <p:cNvPr id="74017" name="Freeform 241"/>
              <p:cNvSpPr>
                <a:spLocks/>
              </p:cNvSpPr>
              <p:nvPr/>
            </p:nvSpPr>
            <p:spPr bwMode="auto">
              <a:xfrm>
                <a:off x="1401" y="1969"/>
                <a:ext cx="45" cy="68"/>
              </a:xfrm>
              <a:custGeom>
                <a:avLst/>
                <a:gdLst>
                  <a:gd name="T0" fmla="*/ 45 w 45"/>
                  <a:gd name="T1" fmla="*/ 3 h 68"/>
                  <a:gd name="T2" fmla="*/ 4 w 45"/>
                  <a:gd name="T3" fmla="*/ 68 h 68"/>
                  <a:gd name="T4" fmla="*/ 0 w 45"/>
                  <a:gd name="T5" fmla="*/ 68 h 68"/>
                  <a:gd name="T6" fmla="*/ 43 w 45"/>
                  <a:gd name="T7" fmla="*/ 0 h 68"/>
                  <a:gd name="T8" fmla="*/ 45 w 45"/>
                  <a:gd name="T9" fmla="*/ 3 h 68"/>
                  <a:gd name="T10" fmla="*/ 0 60000 65536"/>
                  <a:gd name="T11" fmla="*/ 0 60000 65536"/>
                  <a:gd name="T12" fmla="*/ 0 60000 65536"/>
                  <a:gd name="T13" fmla="*/ 0 60000 65536"/>
                  <a:gd name="T14" fmla="*/ 0 60000 65536"/>
                  <a:gd name="T15" fmla="*/ 0 w 45"/>
                  <a:gd name="T16" fmla="*/ 0 h 68"/>
                  <a:gd name="T17" fmla="*/ 45 w 45"/>
                  <a:gd name="T18" fmla="*/ 68 h 68"/>
                </a:gdLst>
                <a:ahLst/>
                <a:cxnLst>
                  <a:cxn ang="T10">
                    <a:pos x="T0" y="T1"/>
                  </a:cxn>
                  <a:cxn ang="T11">
                    <a:pos x="T2" y="T3"/>
                  </a:cxn>
                  <a:cxn ang="T12">
                    <a:pos x="T4" y="T5"/>
                  </a:cxn>
                  <a:cxn ang="T13">
                    <a:pos x="T6" y="T7"/>
                  </a:cxn>
                  <a:cxn ang="T14">
                    <a:pos x="T8" y="T9"/>
                  </a:cxn>
                </a:cxnLst>
                <a:rect l="T15" t="T16" r="T17" b="T18"/>
                <a:pathLst>
                  <a:path w="45" h="68">
                    <a:moveTo>
                      <a:pt x="45" y="3"/>
                    </a:moveTo>
                    <a:lnTo>
                      <a:pt x="4" y="68"/>
                    </a:lnTo>
                    <a:lnTo>
                      <a:pt x="0" y="68"/>
                    </a:lnTo>
                    <a:lnTo>
                      <a:pt x="43" y="0"/>
                    </a:lnTo>
                    <a:lnTo>
                      <a:pt x="45" y="3"/>
                    </a:lnTo>
                    <a:close/>
                  </a:path>
                </a:pathLst>
              </a:custGeom>
              <a:solidFill>
                <a:srgbClr val="454240"/>
              </a:solidFill>
              <a:ln w="9525">
                <a:noFill/>
                <a:round/>
                <a:headEnd/>
                <a:tailEnd/>
              </a:ln>
            </p:spPr>
            <p:txBody>
              <a:bodyPr/>
              <a:lstStyle/>
              <a:p>
                <a:endParaRPr lang="hu-HU"/>
              </a:p>
            </p:txBody>
          </p:sp>
          <p:sp>
            <p:nvSpPr>
              <p:cNvPr id="74018" name="Freeform 242"/>
              <p:cNvSpPr>
                <a:spLocks/>
              </p:cNvSpPr>
              <p:nvPr/>
            </p:nvSpPr>
            <p:spPr bwMode="auto">
              <a:xfrm>
                <a:off x="1399" y="1967"/>
                <a:ext cx="45" cy="70"/>
              </a:xfrm>
              <a:custGeom>
                <a:avLst/>
                <a:gdLst>
                  <a:gd name="T0" fmla="*/ 45 w 45"/>
                  <a:gd name="T1" fmla="*/ 4 h 70"/>
                  <a:gd name="T2" fmla="*/ 3 w 45"/>
                  <a:gd name="T3" fmla="*/ 70 h 70"/>
                  <a:gd name="T4" fmla="*/ 0 w 45"/>
                  <a:gd name="T5" fmla="*/ 70 h 70"/>
                  <a:gd name="T6" fmla="*/ 44 w 45"/>
                  <a:gd name="T7" fmla="*/ 0 h 70"/>
                  <a:gd name="T8" fmla="*/ 45 w 45"/>
                  <a:gd name="T9" fmla="*/ 4 h 70"/>
                  <a:gd name="T10" fmla="*/ 0 60000 65536"/>
                  <a:gd name="T11" fmla="*/ 0 60000 65536"/>
                  <a:gd name="T12" fmla="*/ 0 60000 65536"/>
                  <a:gd name="T13" fmla="*/ 0 60000 65536"/>
                  <a:gd name="T14" fmla="*/ 0 60000 65536"/>
                  <a:gd name="T15" fmla="*/ 0 w 45"/>
                  <a:gd name="T16" fmla="*/ 0 h 70"/>
                  <a:gd name="T17" fmla="*/ 45 w 45"/>
                  <a:gd name="T18" fmla="*/ 70 h 70"/>
                </a:gdLst>
                <a:ahLst/>
                <a:cxnLst>
                  <a:cxn ang="T10">
                    <a:pos x="T0" y="T1"/>
                  </a:cxn>
                  <a:cxn ang="T11">
                    <a:pos x="T2" y="T3"/>
                  </a:cxn>
                  <a:cxn ang="T12">
                    <a:pos x="T4" y="T5"/>
                  </a:cxn>
                  <a:cxn ang="T13">
                    <a:pos x="T6" y="T7"/>
                  </a:cxn>
                  <a:cxn ang="T14">
                    <a:pos x="T8" y="T9"/>
                  </a:cxn>
                </a:cxnLst>
                <a:rect l="T15" t="T16" r="T17" b="T18"/>
                <a:pathLst>
                  <a:path w="45" h="70">
                    <a:moveTo>
                      <a:pt x="45" y="4"/>
                    </a:moveTo>
                    <a:lnTo>
                      <a:pt x="3" y="70"/>
                    </a:lnTo>
                    <a:lnTo>
                      <a:pt x="0" y="70"/>
                    </a:lnTo>
                    <a:lnTo>
                      <a:pt x="44" y="0"/>
                    </a:lnTo>
                    <a:lnTo>
                      <a:pt x="45" y="4"/>
                    </a:lnTo>
                    <a:close/>
                  </a:path>
                </a:pathLst>
              </a:custGeom>
              <a:solidFill>
                <a:srgbClr val="474443"/>
              </a:solidFill>
              <a:ln w="9525">
                <a:noFill/>
                <a:round/>
                <a:headEnd/>
                <a:tailEnd/>
              </a:ln>
            </p:spPr>
            <p:txBody>
              <a:bodyPr/>
              <a:lstStyle/>
              <a:p>
                <a:endParaRPr lang="hu-HU"/>
              </a:p>
            </p:txBody>
          </p:sp>
          <p:sp>
            <p:nvSpPr>
              <p:cNvPr id="74019" name="Freeform 243"/>
              <p:cNvSpPr>
                <a:spLocks/>
              </p:cNvSpPr>
              <p:nvPr/>
            </p:nvSpPr>
            <p:spPr bwMode="auto">
              <a:xfrm>
                <a:off x="1396" y="1965"/>
                <a:ext cx="48" cy="72"/>
              </a:xfrm>
              <a:custGeom>
                <a:avLst/>
                <a:gdLst>
                  <a:gd name="T0" fmla="*/ 48 w 48"/>
                  <a:gd name="T1" fmla="*/ 4 h 72"/>
                  <a:gd name="T2" fmla="*/ 5 w 48"/>
                  <a:gd name="T3" fmla="*/ 72 h 72"/>
                  <a:gd name="T4" fmla="*/ 0 w 48"/>
                  <a:gd name="T5" fmla="*/ 72 h 72"/>
                  <a:gd name="T6" fmla="*/ 47 w 48"/>
                  <a:gd name="T7" fmla="*/ 0 h 72"/>
                  <a:gd name="T8" fmla="*/ 48 w 48"/>
                  <a:gd name="T9" fmla="*/ 4 h 72"/>
                  <a:gd name="T10" fmla="*/ 0 60000 65536"/>
                  <a:gd name="T11" fmla="*/ 0 60000 65536"/>
                  <a:gd name="T12" fmla="*/ 0 60000 65536"/>
                  <a:gd name="T13" fmla="*/ 0 60000 65536"/>
                  <a:gd name="T14" fmla="*/ 0 60000 65536"/>
                  <a:gd name="T15" fmla="*/ 0 w 48"/>
                  <a:gd name="T16" fmla="*/ 0 h 72"/>
                  <a:gd name="T17" fmla="*/ 48 w 48"/>
                  <a:gd name="T18" fmla="*/ 72 h 72"/>
                </a:gdLst>
                <a:ahLst/>
                <a:cxnLst>
                  <a:cxn ang="T10">
                    <a:pos x="T0" y="T1"/>
                  </a:cxn>
                  <a:cxn ang="T11">
                    <a:pos x="T2" y="T3"/>
                  </a:cxn>
                  <a:cxn ang="T12">
                    <a:pos x="T4" y="T5"/>
                  </a:cxn>
                  <a:cxn ang="T13">
                    <a:pos x="T6" y="T7"/>
                  </a:cxn>
                  <a:cxn ang="T14">
                    <a:pos x="T8" y="T9"/>
                  </a:cxn>
                </a:cxnLst>
                <a:rect l="T15" t="T16" r="T17" b="T18"/>
                <a:pathLst>
                  <a:path w="48" h="72">
                    <a:moveTo>
                      <a:pt x="48" y="4"/>
                    </a:moveTo>
                    <a:lnTo>
                      <a:pt x="5" y="72"/>
                    </a:lnTo>
                    <a:lnTo>
                      <a:pt x="0" y="72"/>
                    </a:lnTo>
                    <a:lnTo>
                      <a:pt x="47" y="0"/>
                    </a:lnTo>
                    <a:lnTo>
                      <a:pt x="48" y="4"/>
                    </a:lnTo>
                    <a:close/>
                  </a:path>
                </a:pathLst>
              </a:custGeom>
              <a:solidFill>
                <a:srgbClr val="494644"/>
              </a:solidFill>
              <a:ln w="9525">
                <a:noFill/>
                <a:round/>
                <a:headEnd/>
                <a:tailEnd/>
              </a:ln>
            </p:spPr>
            <p:txBody>
              <a:bodyPr/>
              <a:lstStyle/>
              <a:p>
                <a:endParaRPr lang="hu-HU"/>
              </a:p>
            </p:txBody>
          </p:sp>
          <p:sp>
            <p:nvSpPr>
              <p:cNvPr id="74020" name="Freeform 244"/>
              <p:cNvSpPr>
                <a:spLocks/>
              </p:cNvSpPr>
              <p:nvPr/>
            </p:nvSpPr>
            <p:spPr bwMode="auto">
              <a:xfrm>
                <a:off x="1395" y="1964"/>
                <a:ext cx="48" cy="74"/>
              </a:xfrm>
              <a:custGeom>
                <a:avLst/>
                <a:gdLst>
                  <a:gd name="T0" fmla="*/ 48 w 48"/>
                  <a:gd name="T1" fmla="*/ 3 h 74"/>
                  <a:gd name="T2" fmla="*/ 4 w 48"/>
                  <a:gd name="T3" fmla="*/ 73 h 74"/>
                  <a:gd name="T4" fmla="*/ 0 w 48"/>
                  <a:gd name="T5" fmla="*/ 74 h 74"/>
                  <a:gd name="T6" fmla="*/ 47 w 48"/>
                  <a:gd name="T7" fmla="*/ 0 h 74"/>
                  <a:gd name="T8" fmla="*/ 48 w 48"/>
                  <a:gd name="T9" fmla="*/ 3 h 74"/>
                  <a:gd name="T10" fmla="*/ 0 60000 65536"/>
                  <a:gd name="T11" fmla="*/ 0 60000 65536"/>
                  <a:gd name="T12" fmla="*/ 0 60000 65536"/>
                  <a:gd name="T13" fmla="*/ 0 60000 65536"/>
                  <a:gd name="T14" fmla="*/ 0 60000 65536"/>
                  <a:gd name="T15" fmla="*/ 0 w 48"/>
                  <a:gd name="T16" fmla="*/ 0 h 74"/>
                  <a:gd name="T17" fmla="*/ 48 w 48"/>
                  <a:gd name="T18" fmla="*/ 74 h 74"/>
                </a:gdLst>
                <a:ahLst/>
                <a:cxnLst>
                  <a:cxn ang="T10">
                    <a:pos x="T0" y="T1"/>
                  </a:cxn>
                  <a:cxn ang="T11">
                    <a:pos x="T2" y="T3"/>
                  </a:cxn>
                  <a:cxn ang="T12">
                    <a:pos x="T4" y="T5"/>
                  </a:cxn>
                  <a:cxn ang="T13">
                    <a:pos x="T6" y="T7"/>
                  </a:cxn>
                  <a:cxn ang="T14">
                    <a:pos x="T8" y="T9"/>
                  </a:cxn>
                </a:cxnLst>
                <a:rect l="T15" t="T16" r="T17" b="T18"/>
                <a:pathLst>
                  <a:path w="48" h="74">
                    <a:moveTo>
                      <a:pt x="48" y="3"/>
                    </a:moveTo>
                    <a:lnTo>
                      <a:pt x="4" y="73"/>
                    </a:lnTo>
                    <a:lnTo>
                      <a:pt x="0" y="74"/>
                    </a:lnTo>
                    <a:lnTo>
                      <a:pt x="47" y="0"/>
                    </a:lnTo>
                    <a:lnTo>
                      <a:pt x="48" y="3"/>
                    </a:lnTo>
                    <a:close/>
                  </a:path>
                </a:pathLst>
              </a:custGeom>
              <a:solidFill>
                <a:srgbClr val="4C4947"/>
              </a:solidFill>
              <a:ln w="9525">
                <a:noFill/>
                <a:round/>
                <a:headEnd/>
                <a:tailEnd/>
              </a:ln>
            </p:spPr>
            <p:txBody>
              <a:bodyPr/>
              <a:lstStyle/>
              <a:p>
                <a:endParaRPr lang="hu-HU"/>
              </a:p>
            </p:txBody>
          </p:sp>
          <p:sp>
            <p:nvSpPr>
              <p:cNvPr id="74021" name="Freeform 245"/>
              <p:cNvSpPr>
                <a:spLocks/>
              </p:cNvSpPr>
              <p:nvPr/>
            </p:nvSpPr>
            <p:spPr bwMode="auto">
              <a:xfrm>
                <a:off x="1394" y="1962"/>
                <a:ext cx="49" cy="76"/>
              </a:xfrm>
              <a:custGeom>
                <a:avLst/>
                <a:gdLst>
                  <a:gd name="T0" fmla="*/ 49 w 49"/>
                  <a:gd name="T1" fmla="*/ 3 h 76"/>
                  <a:gd name="T2" fmla="*/ 2 w 49"/>
                  <a:gd name="T3" fmla="*/ 75 h 76"/>
                  <a:gd name="T4" fmla="*/ 0 w 49"/>
                  <a:gd name="T5" fmla="*/ 76 h 76"/>
                  <a:gd name="T6" fmla="*/ 48 w 49"/>
                  <a:gd name="T7" fmla="*/ 0 h 76"/>
                  <a:gd name="T8" fmla="*/ 49 w 49"/>
                  <a:gd name="T9" fmla="*/ 3 h 76"/>
                  <a:gd name="T10" fmla="*/ 0 60000 65536"/>
                  <a:gd name="T11" fmla="*/ 0 60000 65536"/>
                  <a:gd name="T12" fmla="*/ 0 60000 65536"/>
                  <a:gd name="T13" fmla="*/ 0 60000 65536"/>
                  <a:gd name="T14" fmla="*/ 0 60000 65536"/>
                  <a:gd name="T15" fmla="*/ 0 w 49"/>
                  <a:gd name="T16" fmla="*/ 0 h 76"/>
                  <a:gd name="T17" fmla="*/ 49 w 49"/>
                  <a:gd name="T18" fmla="*/ 76 h 76"/>
                </a:gdLst>
                <a:ahLst/>
                <a:cxnLst>
                  <a:cxn ang="T10">
                    <a:pos x="T0" y="T1"/>
                  </a:cxn>
                  <a:cxn ang="T11">
                    <a:pos x="T2" y="T3"/>
                  </a:cxn>
                  <a:cxn ang="T12">
                    <a:pos x="T4" y="T5"/>
                  </a:cxn>
                  <a:cxn ang="T13">
                    <a:pos x="T6" y="T7"/>
                  </a:cxn>
                  <a:cxn ang="T14">
                    <a:pos x="T8" y="T9"/>
                  </a:cxn>
                </a:cxnLst>
                <a:rect l="T15" t="T16" r="T17" b="T18"/>
                <a:pathLst>
                  <a:path w="49" h="76">
                    <a:moveTo>
                      <a:pt x="49" y="3"/>
                    </a:moveTo>
                    <a:lnTo>
                      <a:pt x="2" y="75"/>
                    </a:lnTo>
                    <a:lnTo>
                      <a:pt x="0" y="76"/>
                    </a:lnTo>
                    <a:lnTo>
                      <a:pt x="48" y="0"/>
                    </a:lnTo>
                    <a:lnTo>
                      <a:pt x="49" y="3"/>
                    </a:lnTo>
                    <a:close/>
                  </a:path>
                </a:pathLst>
              </a:custGeom>
              <a:solidFill>
                <a:srgbClr val="4E4B4A"/>
              </a:solidFill>
              <a:ln w="9525">
                <a:noFill/>
                <a:round/>
                <a:headEnd/>
                <a:tailEnd/>
              </a:ln>
            </p:spPr>
            <p:txBody>
              <a:bodyPr/>
              <a:lstStyle/>
              <a:p>
                <a:endParaRPr lang="hu-HU"/>
              </a:p>
            </p:txBody>
          </p:sp>
          <p:sp>
            <p:nvSpPr>
              <p:cNvPr id="74022" name="Freeform 246"/>
              <p:cNvSpPr>
                <a:spLocks/>
              </p:cNvSpPr>
              <p:nvPr/>
            </p:nvSpPr>
            <p:spPr bwMode="auto">
              <a:xfrm>
                <a:off x="1391" y="1961"/>
                <a:ext cx="51" cy="77"/>
              </a:xfrm>
              <a:custGeom>
                <a:avLst/>
                <a:gdLst>
                  <a:gd name="T0" fmla="*/ 51 w 51"/>
                  <a:gd name="T1" fmla="*/ 3 h 77"/>
                  <a:gd name="T2" fmla="*/ 4 w 51"/>
                  <a:gd name="T3" fmla="*/ 77 h 77"/>
                  <a:gd name="T4" fmla="*/ 0 w 51"/>
                  <a:gd name="T5" fmla="*/ 77 h 77"/>
                  <a:gd name="T6" fmla="*/ 51 w 51"/>
                  <a:gd name="T7" fmla="*/ 0 h 77"/>
                  <a:gd name="T8" fmla="*/ 51 w 51"/>
                  <a:gd name="T9" fmla="*/ 3 h 77"/>
                  <a:gd name="T10" fmla="*/ 0 60000 65536"/>
                  <a:gd name="T11" fmla="*/ 0 60000 65536"/>
                  <a:gd name="T12" fmla="*/ 0 60000 65536"/>
                  <a:gd name="T13" fmla="*/ 0 60000 65536"/>
                  <a:gd name="T14" fmla="*/ 0 60000 65536"/>
                  <a:gd name="T15" fmla="*/ 0 w 51"/>
                  <a:gd name="T16" fmla="*/ 0 h 77"/>
                  <a:gd name="T17" fmla="*/ 51 w 51"/>
                  <a:gd name="T18" fmla="*/ 77 h 77"/>
                </a:gdLst>
                <a:ahLst/>
                <a:cxnLst>
                  <a:cxn ang="T10">
                    <a:pos x="T0" y="T1"/>
                  </a:cxn>
                  <a:cxn ang="T11">
                    <a:pos x="T2" y="T3"/>
                  </a:cxn>
                  <a:cxn ang="T12">
                    <a:pos x="T4" y="T5"/>
                  </a:cxn>
                  <a:cxn ang="T13">
                    <a:pos x="T6" y="T7"/>
                  </a:cxn>
                  <a:cxn ang="T14">
                    <a:pos x="T8" y="T9"/>
                  </a:cxn>
                </a:cxnLst>
                <a:rect l="T15" t="T16" r="T17" b="T18"/>
                <a:pathLst>
                  <a:path w="51" h="77">
                    <a:moveTo>
                      <a:pt x="51" y="3"/>
                    </a:moveTo>
                    <a:lnTo>
                      <a:pt x="4" y="77"/>
                    </a:lnTo>
                    <a:lnTo>
                      <a:pt x="0" y="77"/>
                    </a:lnTo>
                    <a:lnTo>
                      <a:pt x="51" y="0"/>
                    </a:lnTo>
                    <a:lnTo>
                      <a:pt x="51" y="3"/>
                    </a:lnTo>
                    <a:close/>
                  </a:path>
                </a:pathLst>
              </a:custGeom>
              <a:solidFill>
                <a:srgbClr val="524F4E"/>
              </a:solidFill>
              <a:ln w="9525">
                <a:noFill/>
                <a:round/>
                <a:headEnd/>
                <a:tailEnd/>
              </a:ln>
            </p:spPr>
            <p:txBody>
              <a:bodyPr/>
              <a:lstStyle/>
              <a:p>
                <a:endParaRPr lang="hu-HU"/>
              </a:p>
            </p:txBody>
          </p:sp>
          <p:sp>
            <p:nvSpPr>
              <p:cNvPr id="74023" name="Freeform 247"/>
              <p:cNvSpPr>
                <a:spLocks/>
              </p:cNvSpPr>
              <p:nvPr/>
            </p:nvSpPr>
            <p:spPr bwMode="auto">
              <a:xfrm>
                <a:off x="1389" y="1958"/>
                <a:ext cx="53" cy="80"/>
              </a:xfrm>
              <a:custGeom>
                <a:avLst/>
                <a:gdLst>
                  <a:gd name="T0" fmla="*/ 53 w 53"/>
                  <a:gd name="T1" fmla="*/ 4 h 80"/>
                  <a:gd name="T2" fmla="*/ 5 w 53"/>
                  <a:gd name="T3" fmla="*/ 80 h 80"/>
                  <a:gd name="T4" fmla="*/ 0 w 53"/>
                  <a:gd name="T5" fmla="*/ 80 h 80"/>
                  <a:gd name="T6" fmla="*/ 51 w 53"/>
                  <a:gd name="T7" fmla="*/ 0 h 80"/>
                  <a:gd name="T8" fmla="*/ 53 w 53"/>
                  <a:gd name="T9" fmla="*/ 4 h 80"/>
                  <a:gd name="T10" fmla="*/ 0 60000 65536"/>
                  <a:gd name="T11" fmla="*/ 0 60000 65536"/>
                  <a:gd name="T12" fmla="*/ 0 60000 65536"/>
                  <a:gd name="T13" fmla="*/ 0 60000 65536"/>
                  <a:gd name="T14" fmla="*/ 0 60000 65536"/>
                  <a:gd name="T15" fmla="*/ 0 w 53"/>
                  <a:gd name="T16" fmla="*/ 0 h 80"/>
                  <a:gd name="T17" fmla="*/ 53 w 53"/>
                  <a:gd name="T18" fmla="*/ 80 h 80"/>
                </a:gdLst>
                <a:ahLst/>
                <a:cxnLst>
                  <a:cxn ang="T10">
                    <a:pos x="T0" y="T1"/>
                  </a:cxn>
                  <a:cxn ang="T11">
                    <a:pos x="T2" y="T3"/>
                  </a:cxn>
                  <a:cxn ang="T12">
                    <a:pos x="T4" y="T5"/>
                  </a:cxn>
                  <a:cxn ang="T13">
                    <a:pos x="T6" y="T7"/>
                  </a:cxn>
                  <a:cxn ang="T14">
                    <a:pos x="T8" y="T9"/>
                  </a:cxn>
                </a:cxnLst>
                <a:rect l="T15" t="T16" r="T17" b="T18"/>
                <a:pathLst>
                  <a:path w="53" h="80">
                    <a:moveTo>
                      <a:pt x="53" y="4"/>
                    </a:moveTo>
                    <a:lnTo>
                      <a:pt x="5" y="80"/>
                    </a:lnTo>
                    <a:lnTo>
                      <a:pt x="0" y="80"/>
                    </a:lnTo>
                    <a:lnTo>
                      <a:pt x="51" y="0"/>
                    </a:lnTo>
                    <a:lnTo>
                      <a:pt x="53" y="4"/>
                    </a:lnTo>
                    <a:close/>
                  </a:path>
                </a:pathLst>
              </a:custGeom>
              <a:solidFill>
                <a:srgbClr val="53514F"/>
              </a:solidFill>
              <a:ln w="9525">
                <a:noFill/>
                <a:round/>
                <a:headEnd/>
                <a:tailEnd/>
              </a:ln>
            </p:spPr>
            <p:txBody>
              <a:bodyPr/>
              <a:lstStyle/>
              <a:p>
                <a:endParaRPr lang="hu-HU"/>
              </a:p>
            </p:txBody>
          </p:sp>
          <p:sp>
            <p:nvSpPr>
              <p:cNvPr id="74024" name="Freeform 248"/>
              <p:cNvSpPr>
                <a:spLocks/>
              </p:cNvSpPr>
              <p:nvPr/>
            </p:nvSpPr>
            <p:spPr bwMode="auto">
              <a:xfrm>
                <a:off x="1388" y="1957"/>
                <a:ext cx="54" cy="81"/>
              </a:xfrm>
              <a:custGeom>
                <a:avLst/>
                <a:gdLst>
                  <a:gd name="T0" fmla="*/ 54 w 54"/>
                  <a:gd name="T1" fmla="*/ 4 h 81"/>
                  <a:gd name="T2" fmla="*/ 3 w 54"/>
                  <a:gd name="T3" fmla="*/ 81 h 81"/>
                  <a:gd name="T4" fmla="*/ 0 w 54"/>
                  <a:gd name="T5" fmla="*/ 81 h 81"/>
                  <a:gd name="T6" fmla="*/ 52 w 54"/>
                  <a:gd name="T7" fmla="*/ 0 h 81"/>
                  <a:gd name="T8" fmla="*/ 54 w 54"/>
                  <a:gd name="T9" fmla="*/ 4 h 81"/>
                  <a:gd name="T10" fmla="*/ 0 60000 65536"/>
                  <a:gd name="T11" fmla="*/ 0 60000 65536"/>
                  <a:gd name="T12" fmla="*/ 0 60000 65536"/>
                  <a:gd name="T13" fmla="*/ 0 60000 65536"/>
                  <a:gd name="T14" fmla="*/ 0 60000 65536"/>
                  <a:gd name="T15" fmla="*/ 0 w 54"/>
                  <a:gd name="T16" fmla="*/ 0 h 81"/>
                  <a:gd name="T17" fmla="*/ 54 w 54"/>
                  <a:gd name="T18" fmla="*/ 81 h 81"/>
                </a:gdLst>
                <a:ahLst/>
                <a:cxnLst>
                  <a:cxn ang="T10">
                    <a:pos x="T0" y="T1"/>
                  </a:cxn>
                  <a:cxn ang="T11">
                    <a:pos x="T2" y="T3"/>
                  </a:cxn>
                  <a:cxn ang="T12">
                    <a:pos x="T4" y="T5"/>
                  </a:cxn>
                  <a:cxn ang="T13">
                    <a:pos x="T6" y="T7"/>
                  </a:cxn>
                  <a:cxn ang="T14">
                    <a:pos x="T8" y="T9"/>
                  </a:cxn>
                </a:cxnLst>
                <a:rect l="T15" t="T16" r="T17" b="T18"/>
                <a:pathLst>
                  <a:path w="54" h="81">
                    <a:moveTo>
                      <a:pt x="54" y="4"/>
                    </a:moveTo>
                    <a:lnTo>
                      <a:pt x="3" y="81"/>
                    </a:lnTo>
                    <a:lnTo>
                      <a:pt x="0" y="81"/>
                    </a:lnTo>
                    <a:lnTo>
                      <a:pt x="52" y="0"/>
                    </a:lnTo>
                    <a:lnTo>
                      <a:pt x="54" y="4"/>
                    </a:lnTo>
                    <a:close/>
                  </a:path>
                </a:pathLst>
              </a:custGeom>
              <a:solidFill>
                <a:srgbClr val="565352"/>
              </a:solidFill>
              <a:ln w="9525">
                <a:noFill/>
                <a:round/>
                <a:headEnd/>
                <a:tailEnd/>
              </a:ln>
            </p:spPr>
            <p:txBody>
              <a:bodyPr/>
              <a:lstStyle/>
              <a:p>
                <a:endParaRPr lang="hu-HU"/>
              </a:p>
            </p:txBody>
          </p:sp>
          <p:sp>
            <p:nvSpPr>
              <p:cNvPr id="74025" name="Freeform 249"/>
              <p:cNvSpPr>
                <a:spLocks/>
              </p:cNvSpPr>
              <p:nvPr/>
            </p:nvSpPr>
            <p:spPr bwMode="auto">
              <a:xfrm>
                <a:off x="1385" y="1955"/>
                <a:ext cx="55" cy="85"/>
              </a:xfrm>
              <a:custGeom>
                <a:avLst/>
                <a:gdLst>
                  <a:gd name="T0" fmla="*/ 55 w 55"/>
                  <a:gd name="T1" fmla="*/ 3 h 85"/>
                  <a:gd name="T2" fmla="*/ 4 w 55"/>
                  <a:gd name="T3" fmla="*/ 83 h 85"/>
                  <a:gd name="T4" fmla="*/ 0 w 55"/>
                  <a:gd name="T5" fmla="*/ 85 h 85"/>
                  <a:gd name="T6" fmla="*/ 54 w 55"/>
                  <a:gd name="T7" fmla="*/ 0 h 85"/>
                  <a:gd name="T8" fmla="*/ 55 w 55"/>
                  <a:gd name="T9" fmla="*/ 3 h 85"/>
                  <a:gd name="T10" fmla="*/ 0 60000 65536"/>
                  <a:gd name="T11" fmla="*/ 0 60000 65536"/>
                  <a:gd name="T12" fmla="*/ 0 60000 65536"/>
                  <a:gd name="T13" fmla="*/ 0 60000 65536"/>
                  <a:gd name="T14" fmla="*/ 0 60000 65536"/>
                  <a:gd name="T15" fmla="*/ 0 w 55"/>
                  <a:gd name="T16" fmla="*/ 0 h 85"/>
                  <a:gd name="T17" fmla="*/ 55 w 55"/>
                  <a:gd name="T18" fmla="*/ 85 h 85"/>
                </a:gdLst>
                <a:ahLst/>
                <a:cxnLst>
                  <a:cxn ang="T10">
                    <a:pos x="T0" y="T1"/>
                  </a:cxn>
                  <a:cxn ang="T11">
                    <a:pos x="T2" y="T3"/>
                  </a:cxn>
                  <a:cxn ang="T12">
                    <a:pos x="T4" y="T5"/>
                  </a:cxn>
                  <a:cxn ang="T13">
                    <a:pos x="T6" y="T7"/>
                  </a:cxn>
                  <a:cxn ang="T14">
                    <a:pos x="T8" y="T9"/>
                  </a:cxn>
                </a:cxnLst>
                <a:rect l="T15" t="T16" r="T17" b="T18"/>
                <a:pathLst>
                  <a:path w="55" h="85">
                    <a:moveTo>
                      <a:pt x="55" y="3"/>
                    </a:moveTo>
                    <a:lnTo>
                      <a:pt x="4" y="83"/>
                    </a:lnTo>
                    <a:lnTo>
                      <a:pt x="0" y="85"/>
                    </a:lnTo>
                    <a:lnTo>
                      <a:pt x="54" y="0"/>
                    </a:lnTo>
                    <a:lnTo>
                      <a:pt x="55" y="3"/>
                    </a:lnTo>
                    <a:close/>
                  </a:path>
                </a:pathLst>
              </a:custGeom>
              <a:solidFill>
                <a:srgbClr val="575453"/>
              </a:solidFill>
              <a:ln w="9525">
                <a:noFill/>
                <a:round/>
                <a:headEnd/>
                <a:tailEnd/>
              </a:ln>
            </p:spPr>
            <p:txBody>
              <a:bodyPr/>
              <a:lstStyle/>
              <a:p>
                <a:endParaRPr lang="hu-HU"/>
              </a:p>
            </p:txBody>
          </p:sp>
          <p:sp>
            <p:nvSpPr>
              <p:cNvPr id="74026" name="Freeform 250"/>
              <p:cNvSpPr>
                <a:spLocks/>
              </p:cNvSpPr>
              <p:nvPr/>
            </p:nvSpPr>
            <p:spPr bwMode="auto">
              <a:xfrm>
                <a:off x="1384" y="1954"/>
                <a:ext cx="56" cy="86"/>
              </a:xfrm>
              <a:custGeom>
                <a:avLst/>
                <a:gdLst>
                  <a:gd name="T0" fmla="*/ 56 w 56"/>
                  <a:gd name="T1" fmla="*/ 3 h 86"/>
                  <a:gd name="T2" fmla="*/ 4 w 56"/>
                  <a:gd name="T3" fmla="*/ 84 h 86"/>
                  <a:gd name="T4" fmla="*/ 0 w 56"/>
                  <a:gd name="T5" fmla="*/ 86 h 86"/>
                  <a:gd name="T6" fmla="*/ 55 w 56"/>
                  <a:gd name="T7" fmla="*/ 0 h 86"/>
                  <a:gd name="T8" fmla="*/ 56 w 56"/>
                  <a:gd name="T9" fmla="*/ 3 h 86"/>
                  <a:gd name="T10" fmla="*/ 0 60000 65536"/>
                  <a:gd name="T11" fmla="*/ 0 60000 65536"/>
                  <a:gd name="T12" fmla="*/ 0 60000 65536"/>
                  <a:gd name="T13" fmla="*/ 0 60000 65536"/>
                  <a:gd name="T14" fmla="*/ 0 60000 65536"/>
                  <a:gd name="T15" fmla="*/ 0 w 56"/>
                  <a:gd name="T16" fmla="*/ 0 h 86"/>
                  <a:gd name="T17" fmla="*/ 56 w 56"/>
                  <a:gd name="T18" fmla="*/ 86 h 86"/>
                </a:gdLst>
                <a:ahLst/>
                <a:cxnLst>
                  <a:cxn ang="T10">
                    <a:pos x="T0" y="T1"/>
                  </a:cxn>
                  <a:cxn ang="T11">
                    <a:pos x="T2" y="T3"/>
                  </a:cxn>
                  <a:cxn ang="T12">
                    <a:pos x="T4" y="T5"/>
                  </a:cxn>
                  <a:cxn ang="T13">
                    <a:pos x="T6" y="T7"/>
                  </a:cxn>
                  <a:cxn ang="T14">
                    <a:pos x="T8" y="T9"/>
                  </a:cxn>
                </a:cxnLst>
                <a:rect l="T15" t="T16" r="T17" b="T18"/>
                <a:pathLst>
                  <a:path w="56" h="86">
                    <a:moveTo>
                      <a:pt x="56" y="3"/>
                    </a:moveTo>
                    <a:lnTo>
                      <a:pt x="4" y="84"/>
                    </a:lnTo>
                    <a:lnTo>
                      <a:pt x="0" y="86"/>
                    </a:lnTo>
                    <a:lnTo>
                      <a:pt x="55" y="0"/>
                    </a:lnTo>
                    <a:lnTo>
                      <a:pt x="56" y="3"/>
                    </a:lnTo>
                    <a:close/>
                  </a:path>
                </a:pathLst>
              </a:custGeom>
              <a:solidFill>
                <a:srgbClr val="595755"/>
              </a:solidFill>
              <a:ln w="9525">
                <a:noFill/>
                <a:round/>
                <a:headEnd/>
                <a:tailEnd/>
              </a:ln>
            </p:spPr>
            <p:txBody>
              <a:bodyPr/>
              <a:lstStyle/>
              <a:p>
                <a:endParaRPr lang="hu-HU"/>
              </a:p>
            </p:txBody>
          </p:sp>
          <p:sp>
            <p:nvSpPr>
              <p:cNvPr id="74027" name="Freeform 251"/>
              <p:cNvSpPr>
                <a:spLocks/>
              </p:cNvSpPr>
              <p:nvPr/>
            </p:nvSpPr>
            <p:spPr bwMode="auto">
              <a:xfrm>
                <a:off x="1382" y="1953"/>
                <a:ext cx="57" cy="87"/>
              </a:xfrm>
              <a:custGeom>
                <a:avLst/>
                <a:gdLst>
                  <a:gd name="T0" fmla="*/ 57 w 57"/>
                  <a:gd name="T1" fmla="*/ 2 h 87"/>
                  <a:gd name="T2" fmla="*/ 3 w 57"/>
                  <a:gd name="T3" fmla="*/ 87 h 87"/>
                  <a:gd name="T4" fmla="*/ 0 w 57"/>
                  <a:gd name="T5" fmla="*/ 87 h 87"/>
                  <a:gd name="T6" fmla="*/ 55 w 57"/>
                  <a:gd name="T7" fmla="*/ 0 h 87"/>
                  <a:gd name="T8" fmla="*/ 57 w 57"/>
                  <a:gd name="T9" fmla="*/ 2 h 87"/>
                  <a:gd name="T10" fmla="*/ 0 60000 65536"/>
                  <a:gd name="T11" fmla="*/ 0 60000 65536"/>
                  <a:gd name="T12" fmla="*/ 0 60000 65536"/>
                  <a:gd name="T13" fmla="*/ 0 60000 65536"/>
                  <a:gd name="T14" fmla="*/ 0 60000 65536"/>
                  <a:gd name="T15" fmla="*/ 0 w 57"/>
                  <a:gd name="T16" fmla="*/ 0 h 87"/>
                  <a:gd name="T17" fmla="*/ 57 w 57"/>
                  <a:gd name="T18" fmla="*/ 87 h 87"/>
                </a:gdLst>
                <a:ahLst/>
                <a:cxnLst>
                  <a:cxn ang="T10">
                    <a:pos x="T0" y="T1"/>
                  </a:cxn>
                  <a:cxn ang="T11">
                    <a:pos x="T2" y="T3"/>
                  </a:cxn>
                  <a:cxn ang="T12">
                    <a:pos x="T4" y="T5"/>
                  </a:cxn>
                  <a:cxn ang="T13">
                    <a:pos x="T6" y="T7"/>
                  </a:cxn>
                  <a:cxn ang="T14">
                    <a:pos x="T8" y="T9"/>
                  </a:cxn>
                </a:cxnLst>
                <a:rect l="T15" t="T16" r="T17" b="T18"/>
                <a:pathLst>
                  <a:path w="57" h="87">
                    <a:moveTo>
                      <a:pt x="57" y="2"/>
                    </a:moveTo>
                    <a:lnTo>
                      <a:pt x="3" y="87"/>
                    </a:lnTo>
                    <a:lnTo>
                      <a:pt x="0" y="87"/>
                    </a:lnTo>
                    <a:lnTo>
                      <a:pt x="55" y="0"/>
                    </a:lnTo>
                    <a:lnTo>
                      <a:pt x="57" y="2"/>
                    </a:lnTo>
                    <a:close/>
                  </a:path>
                </a:pathLst>
              </a:custGeom>
              <a:solidFill>
                <a:srgbClr val="5A5857"/>
              </a:solidFill>
              <a:ln w="9525">
                <a:noFill/>
                <a:round/>
                <a:headEnd/>
                <a:tailEnd/>
              </a:ln>
            </p:spPr>
            <p:txBody>
              <a:bodyPr/>
              <a:lstStyle/>
              <a:p>
                <a:endParaRPr lang="hu-HU"/>
              </a:p>
            </p:txBody>
          </p:sp>
          <p:sp>
            <p:nvSpPr>
              <p:cNvPr id="74028" name="Freeform 252"/>
              <p:cNvSpPr>
                <a:spLocks/>
              </p:cNvSpPr>
              <p:nvPr/>
            </p:nvSpPr>
            <p:spPr bwMode="auto">
              <a:xfrm>
                <a:off x="1382" y="1951"/>
                <a:ext cx="57" cy="89"/>
              </a:xfrm>
              <a:custGeom>
                <a:avLst/>
                <a:gdLst>
                  <a:gd name="T0" fmla="*/ 57 w 57"/>
                  <a:gd name="T1" fmla="*/ 3 h 89"/>
                  <a:gd name="T2" fmla="*/ 2 w 57"/>
                  <a:gd name="T3" fmla="*/ 89 h 89"/>
                  <a:gd name="T4" fmla="*/ 0 w 57"/>
                  <a:gd name="T5" fmla="*/ 89 h 89"/>
                  <a:gd name="T6" fmla="*/ 14 w 57"/>
                  <a:gd name="T7" fmla="*/ 66 h 89"/>
                  <a:gd name="T8" fmla="*/ 13 w 57"/>
                  <a:gd name="T9" fmla="*/ 66 h 89"/>
                  <a:gd name="T10" fmla="*/ 43 w 57"/>
                  <a:gd name="T11" fmla="*/ 18 h 89"/>
                  <a:gd name="T12" fmla="*/ 44 w 57"/>
                  <a:gd name="T13" fmla="*/ 20 h 89"/>
                  <a:gd name="T14" fmla="*/ 55 w 57"/>
                  <a:gd name="T15" fmla="*/ 0 h 89"/>
                  <a:gd name="T16" fmla="*/ 57 w 57"/>
                  <a:gd name="T17" fmla="*/ 3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89"/>
                  <a:gd name="T29" fmla="*/ 57 w 57"/>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89">
                    <a:moveTo>
                      <a:pt x="57" y="3"/>
                    </a:moveTo>
                    <a:lnTo>
                      <a:pt x="2" y="89"/>
                    </a:lnTo>
                    <a:lnTo>
                      <a:pt x="0" y="89"/>
                    </a:lnTo>
                    <a:lnTo>
                      <a:pt x="14" y="66"/>
                    </a:lnTo>
                    <a:lnTo>
                      <a:pt x="13" y="66"/>
                    </a:lnTo>
                    <a:lnTo>
                      <a:pt x="43" y="18"/>
                    </a:lnTo>
                    <a:lnTo>
                      <a:pt x="44" y="20"/>
                    </a:lnTo>
                    <a:lnTo>
                      <a:pt x="55" y="0"/>
                    </a:lnTo>
                    <a:lnTo>
                      <a:pt x="57" y="3"/>
                    </a:lnTo>
                    <a:close/>
                  </a:path>
                </a:pathLst>
              </a:custGeom>
              <a:solidFill>
                <a:srgbClr val="5C5A59"/>
              </a:solidFill>
              <a:ln w="9525">
                <a:noFill/>
                <a:round/>
                <a:headEnd/>
                <a:tailEnd/>
              </a:ln>
            </p:spPr>
            <p:txBody>
              <a:bodyPr/>
              <a:lstStyle/>
              <a:p>
                <a:endParaRPr lang="hu-HU"/>
              </a:p>
            </p:txBody>
          </p:sp>
          <p:sp>
            <p:nvSpPr>
              <p:cNvPr id="74029" name="Freeform 253"/>
              <p:cNvSpPr>
                <a:spLocks/>
              </p:cNvSpPr>
              <p:nvPr/>
            </p:nvSpPr>
            <p:spPr bwMode="auto">
              <a:xfrm>
                <a:off x="1382" y="1951"/>
                <a:ext cx="55" cy="89"/>
              </a:xfrm>
              <a:custGeom>
                <a:avLst/>
                <a:gdLst>
                  <a:gd name="T0" fmla="*/ 55 w 55"/>
                  <a:gd name="T1" fmla="*/ 2 h 89"/>
                  <a:gd name="T2" fmla="*/ 0 w 55"/>
                  <a:gd name="T3" fmla="*/ 89 h 89"/>
                  <a:gd name="T4" fmla="*/ 0 w 55"/>
                  <a:gd name="T5" fmla="*/ 89 h 89"/>
                  <a:gd name="T6" fmla="*/ 0 w 55"/>
                  <a:gd name="T7" fmla="*/ 89 h 89"/>
                  <a:gd name="T8" fmla="*/ 14 w 55"/>
                  <a:gd name="T9" fmla="*/ 66 h 89"/>
                  <a:gd name="T10" fmla="*/ 12 w 55"/>
                  <a:gd name="T11" fmla="*/ 65 h 89"/>
                  <a:gd name="T12" fmla="*/ 41 w 55"/>
                  <a:gd name="T13" fmla="*/ 18 h 89"/>
                  <a:gd name="T14" fmla="*/ 44 w 55"/>
                  <a:gd name="T15" fmla="*/ 20 h 89"/>
                  <a:gd name="T16" fmla="*/ 55 w 55"/>
                  <a:gd name="T17" fmla="*/ 0 h 89"/>
                  <a:gd name="T18" fmla="*/ 55 w 55"/>
                  <a:gd name="T19" fmla="*/ 2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89"/>
                  <a:gd name="T32" fmla="*/ 55 w 5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89">
                    <a:moveTo>
                      <a:pt x="55" y="2"/>
                    </a:moveTo>
                    <a:lnTo>
                      <a:pt x="0" y="89"/>
                    </a:lnTo>
                    <a:lnTo>
                      <a:pt x="14" y="66"/>
                    </a:lnTo>
                    <a:lnTo>
                      <a:pt x="12" y="65"/>
                    </a:lnTo>
                    <a:lnTo>
                      <a:pt x="41" y="18"/>
                    </a:lnTo>
                    <a:lnTo>
                      <a:pt x="44" y="20"/>
                    </a:lnTo>
                    <a:lnTo>
                      <a:pt x="55" y="0"/>
                    </a:lnTo>
                    <a:lnTo>
                      <a:pt x="55" y="2"/>
                    </a:lnTo>
                    <a:close/>
                  </a:path>
                </a:pathLst>
              </a:custGeom>
              <a:solidFill>
                <a:srgbClr val="5D5B5A"/>
              </a:solidFill>
              <a:ln w="9525">
                <a:noFill/>
                <a:round/>
                <a:headEnd/>
                <a:tailEnd/>
              </a:ln>
            </p:spPr>
            <p:txBody>
              <a:bodyPr/>
              <a:lstStyle/>
              <a:p>
                <a:endParaRPr lang="hu-HU"/>
              </a:p>
            </p:txBody>
          </p:sp>
          <p:sp>
            <p:nvSpPr>
              <p:cNvPr id="74030" name="Freeform 254"/>
              <p:cNvSpPr>
                <a:spLocks/>
              </p:cNvSpPr>
              <p:nvPr/>
            </p:nvSpPr>
            <p:spPr bwMode="auto">
              <a:xfrm>
                <a:off x="1392" y="1968"/>
                <a:ext cx="33" cy="49"/>
              </a:xfrm>
              <a:custGeom>
                <a:avLst/>
                <a:gdLst>
                  <a:gd name="T0" fmla="*/ 33 w 33"/>
                  <a:gd name="T1" fmla="*/ 1 h 49"/>
                  <a:gd name="T2" fmla="*/ 3 w 33"/>
                  <a:gd name="T3" fmla="*/ 49 h 49"/>
                  <a:gd name="T4" fmla="*/ 0 w 33"/>
                  <a:gd name="T5" fmla="*/ 48 h 49"/>
                  <a:gd name="T6" fmla="*/ 31 w 33"/>
                  <a:gd name="T7" fmla="*/ 0 h 49"/>
                  <a:gd name="T8" fmla="*/ 33 w 33"/>
                  <a:gd name="T9" fmla="*/ 1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3" y="1"/>
                    </a:moveTo>
                    <a:lnTo>
                      <a:pt x="3" y="49"/>
                    </a:lnTo>
                    <a:lnTo>
                      <a:pt x="0" y="48"/>
                    </a:lnTo>
                    <a:lnTo>
                      <a:pt x="31" y="0"/>
                    </a:lnTo>
                    <a:lnTo>
                      <a:pt x="33" y="1"/>
                    </a:lnTo>
                    <a:close/>
                  </a:path>
                </a:pathLst>
              </a:custGeom>
              <a:solidFill>
                <a:srgbClr val="605E5D"/>
              </a:solidFill>
              <a:ln w="9525">
                <a:noFill/>
                <a:round/>
                <a:headEnd/>
                <a:tailEnd/>
              </a:ln>
            </p:spPr>
            <p:txBody>
              <a:bodyPr/>
              <a:lstStyle/>
              <a:p>
                <a:endParaRPr lang="hu-HU"/>
              </a:p>
            </p:txBody>
          </p:sp>
          <p:sp>
            <p:nvSpPr>
              <p:cNvPr id="74031" name="Freeform 255"/>
              <p:cNvSpPr>
                <a:spLocks/>
              </p:cNvSpPr>
              <p:nvPr/>
            </p:nvSpPr>
            <p:spPr bwMode="auto">
              <a:xfrm>
                <a:off x="1391" y="1968"/>
                <a:ext cx="32" cy="48"/>
              </a:xfrm>
              <a:custGeom>
                <a:avLst/>
                <a:gdLst>
                  <a:gd name="T0" fmla="*/ 32 w 32"/>
                  <a:gd name="T1" fmla="*/ 1 h 48"/>
                  <a:gd name="T2" fmla="*/ 3 w 32"/>
                  <a:gd name="T3" fmla="*/ 48 h 48"/>
                  <a:gd name="T4" fmla="*/ 0 w 32"/>
                  <a:gd name="T5" fmla="*/ 47 h 48"/>
                  <a:gd name="T6" fmla="*/ 31 w 32"/>
                  <a:gd name="T7" fmla="*/ 0 h 48"/>
                  <a:gd name="T8" fmla="*/ 32 w 32"/>
                  <a:gd name="T9" fmla="*/ 1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1"/>
                    </a:moveTo>
                    <a:lnTo>
                      <a:pt x="3" y="48"/>
                    </a:lnTo>
                    <a:lnTo>
                      <a:pt x="0" y="47"/>
                    </a:lnTo>
                    <a:lnTo>
                      <a:pt x="31" y="0"/>
                    </a:lnTo>
                    <a:lnTo>
                      <a:pt x="32" y="1"/>
                    </a:lnTo>
                    <a:close/>
                  </a:path>
                </a:pathLst>
              </a:custGeom>
              <a:solidFill>
                <a:srgbClr val="646260"/>
              </a:solidFill>
              <a:ln w="9525">
                <a:noFill/>
                <a:round/>
                <a:headEnd/>
                <a:tailEnd/>
              </a:ln>
            </p:spPr>
            <p:txBody>
              <a:bodyPr/>
              <a:lstStyle/>
              <a:p>
                <a:endParaRPr lang="hu-HU"/>
              </a:p>
            </p:txBody>
          </p:sp>
          <p:sp>
            <p:nvSpPr>
              <p:cNvPr id="74032" name="Freeform 256"/>
              <p:cNvSpPr>
                <a:spLocks/>
              </p:cNvSpPr>
              <p:nvPr/>
            </p:nvSpPr>
            <p:spPr bwMode="auto">
              <a:xfrm>
                <a:off x="1391" y="1967"/>
                <a:ext cx="32" cy="49"/>
              </a:xfrm>
              <a:custGeom>
                <a:avLst/>
                <a:gdLst>
                  <a:gd name="T0" fmla="*/ 32 w 32"/>
                  <a:gd name="T1" fmla="*/ 1 h 49"/>
                  <a:gd name="T2" fmla="*/ 1 w 32"/>
                  <a:gd name="T3" fmla="*/ 49 h 49"/>
                  <a:gd name="T4" fmla="*/ 0 w 32"/>
                  <a:gd name="T5" fmla="*/ 46 h 49"/>
                  <a:gd name="T6" fmla="*/ 29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1" y="49"/>
                    </a:lnTo>
                    <a:lnTo>
                      <a:pt x="0" y="46"/>
                    </a:lnTo>
                    <a:lnTo>
                      <a:pt x="29" y="0"/>
                    </a:lnTo>
                    <a:lnTo>
                      <a:pt x="32" y="1"/>
                    </a:lnTo>
                    <a:close/>
                  </a:path>
                </a:pathLst>
              </a:custGeom>
              <a:solidFill>
                <a:srgbClr val="666463"/>
              </a:solidFill>
              <a:ln w="9525">
                <a:noFill/>
                <a:round/>
                <a:headEnd/>
                <a:tailEnd/>
              </a:ln>
            </p:spPr>
            <p:txBody>
              <a:bodyPr/>
              <a:lstStyle/>
              <a:p>
                <a:endParaRPr lang="hu-HU"/>
              </a:p>
            </p:txBody>
          </p:sp>
          <p:sp>
            <p:nvSpPr>
              <p:cNvPr id="74033" name="Freeform 257"/>
              <p:cNvSpPr>
                <a:spLocks/>
              </p:cNvSpPr>
              <p:nvPr/>
            </p:nvSpPr>
            <p:spPr bwMode="auto">
              <a:xfrm>
                <a:off x="1389" y="1965"/>
                <a:ext cx="33" cy="50"/>
              </a:xfrm>
              <a:custGeom>
                <a:avLst/>
                <a:gdLst>
                  <a:gd name="T0" fmla="*/ 33 w 33"/>
                  <a:gd name="T1" fmla="*/ 3 h 50"/>
                  <a:gd name="T2" fmla="*/ 2 w 33"/>
                  <a:gd name="T3" fmla="*/ 50 h 50"/>
                  <a:gd name="T4" fmla="*/ 0 w 33"/>
                  <a:gd name="T5" fmla="*/ 48 h 50"/>
                  <a:gd name="T6" fmla="*/ 30 w 33"/>
                  <a:gd name="T7" fmla="*/ 0 h 50"/>
                  <a:gd name="T8" fmla="*/ 33 w 33"/>
                  <a:gd name="T9" fmla="*/ 3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3" y="3"/>
                    </a:moveTo>
                    <a:lnTo>
                      <a:pt x="2" y="50"/>
                    </a:lnTo>
                    <a:lnTo>
                      <a:pt x="0" y="48"/>
                    </a:lnTo>
                    <a:lnTo>
                      <a:pt x="30" y="0"/>
                    </a:lnTo>
                    <a:lnTo>
                      <a:pt x="33" y="3"/>
                    </a:lnTo>
                    <a:close/>
                  </a:path>
                </a:pathLst>
              </a:custGeom>
              <a:solidFill>
                <a:srgbClr val="686564"/>
              </a:solidFill>
              <a:ln w="9525">
                <a:noFill/>
                <a:round/>
                <a:headEnd/>
                <a:tailEnd/>
              </a:ln>
            </p:spPr>
            <p:txBody>
              <a:bodyPr/>
              <a:lstStyle/>
              <a:p>
                <a:endParaRPr lang="hu-HU"/>
              </a:p>
            </p:txBody>
          </p:sp>
          <p:sp>
            <p:nvSpPr>
              <p:cNvPr id="74034" name="Freeform 258"/>
              <p:cNvSpPr>
                <a:spLocks/>
              </p:cNvSpPr>
              <p:nvPr/>
            </p:nvSpPr>
            <p:spPr bwMode="auto">
              <a:xfrm>
                <a:off x="1388" y="1965"/>
                <a:ext cx="32" cy="48"/>
              </a:xfrm>
              <a:custGeom>
                <a:avLst/>
                <a:gdLst>
                  <a:gd name="T0" fmla="*/ 32 w 32"/>
                  <a:gd name="T1" fmla="*/ 2 h 48"/>
                  <a:gd name="T2" fmla="*/ 3 w 32"/>
                  <a:gd name="T3" fmla="*/ 48 h 48"/>
                  <a:gd name="T4" fmla="*/ 0 w 32"/>
                  <a:gd name="T5" fmla="*/ 47 h 48"/>
                  <a:gd name="T6" fmla="*/ 30 w 32"/>
                  <a:gd name="T7" fmla="*/ 0 h 48"/>
                  <a:gd name="T8" fmla="*/ 32 w 32"/>
                  <a:gd name="T9" fmla="*/ 2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2"/>
                    </a:moveTo>
                    <a:lnTo>
                      <a:pt x="3" y="48"/>
                    </a:lnTo>
                    <a:lnTo>
                      <a:pt x="0" y="47"/>
                    </a:lnTo>
                    <a:lnTo>
                      <a:pt x="30" y="0"/>
                    </a:lnTo>
                    <a:lnTo>
                      <a:pt x="32" y="2"/>
                    </a:lnTo>
                    <a:close/>
                  </a:path>
                </a:pathLst>
              </a:custGeom>
              <a:solidFill>
                <a:srgbClr val="6A6866"/>
              </a:solidFill>
              <a:ln w="9525">
                <a:noFill/>
                <a:round/>
                <a:headEnd/>
                <a:tailEnd/>
              </a:ln>
            </p:spPr>
            <p:txBody>
              <a:bodyPr/>
              <a:lstStyle/>
              <a:p>
                <a:endParaRPr lang="hu-HU"/>
              </a:p>
            </p:txBody>
          </p:sp>
          <p:sp>
            <p:nvSpPr>
              <p:cNvPr id="74035" name="Freeform 259"/>
              <p:cNvSpPr>
                <a:spLocks/>
              </p:cNvSpPr>
              <p:nvPr/>
            </p:nvSpPr>
            <p:spPr bwMode="auto">
              <a:xfrm>
                <a:off x="1387" y="1964"/>
                <a:ext cx="32" cy="49"/>
              </a:xfrm>
              <a:custGeom>
                <a:avLst/>
                <a:gdLst>
                  <a:gd name="T0" fmla="*/ 32 w 32"/>
                  <a:gd name="T1" fmla="*/ 1 h 49"/>
                  <a:gd name="T2" fmla="*/ 2 w 32"/>
                  <a:gd name="T3" fmla="*/ 49 h 49"/>
                  <a:gd name="T4" fmla="*/ 0 w 32"/>
                  <a:gd name="T5" fmla="*/ 48 h 49"/>
                  <a:gd name="T6" fmla="*/ 29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2" y="49"/>
                    </a:lnTo>
                    <a:lnTo>
                      <a:pt x="0" y="48"/>
                    </a:lnTo>
                    <a:lnTo>
                      <a:pt x="29" y="0"/>
                    </a:lnTo>
                    <a:lnTo>
                      <a:pt x="32" y="1"/>
                    </a:lnTo>
                    <a:close/>
                  </a:path>
                </a:pathLst>
              </a:custGeom>
              <a:solidFill>
                <a:srgbClr val="6B6968"/>
              </a:solidFill>
              <a:ln w="9525">
                <a:noFill/>
                <a:round/>
                <a:headEnd/>
                <a:tailEnd/>
              </a:ln>
            </p:spPr>
            <p:txBody>
              <a:bodyPr/>
              <a:lstStyle/>
              <a:p>
                <a:endParaRPr lang="hu-HU"/>
              </a:p>
            </p:txBody>
          </p:sp>
          <p:sp>
            <p:nvSpPr>
              <p:cNvPr id="74036" name="Freeform 260"/>
              <p:cNvSpPr>
                <a:spLocks/>
              </p:cNvSpPr>
              <p:nvPr/>
            </p:nvSpPr>
            <p:spPr bwMode="auto">
              <a:xfrm>
                <a:off x="1385" y="1964"/>
                <a:ext cx="33" cy="48"/>
              </a:xfrm>
              <a:custGeom>
                <a:avLst/>
                <a:gdLst>
                  <a:gd name="T0" fmla="*/ 33 w 33"/>
                  <a:gd name="T1" fmla="*/ 1 h 48"/>
                  <a:gd name="T2" fmla="*/ 3 w 33"/>
                  <a:gd name="T3" fmla="*/ 48 h 48"/>
                  <a:gd name="T4" fmla="*/ 0 w 33"/>
                  <a:gd name="T5" fmla="*/ 46 h 48"/>
                  <a:gd name="T6" fmla="*/ 30 w 33"/>
                  <a:gd name="T7" fmla="*/ 0 h 48"/>
                  <a:gd name="T8" fmla="*/ 33 w 33"/>
                  <a:gd name="T9" fmla="*/ 1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1"/>
                    </a:moveTo>
                    <a:lnTo>
                      <a:pt x="3" y="48"/>
                    </a:lnTo>
                    <a:lnTo>
                      <a:pt x="0" y="46"/>
                    </a:lnTo>
                    <a:lnTo>
                      <a:pt x="30" y="0"/>
                    </a:lnTo>
                    <a:lnTo>
                      <a:pt x="33" y="1"/>
                    </a:lnTo>
                    <a:close/>
                  </a:path>
                </a:pathLst>
              </a:custGeom>
              <a:solidFill>
                <a:srgbClr val="6D6B6A"/>
              </a:solidFill>
              <a:ln w="9525">
                <a:noFill/>
                <a:round/>
                <a:headEnd/>
                <a:tailEnd/>
              </a:ln>
            </p:spPr>
            <p:txBody>
              <a:bodyPr/>
              <a:lstStyle/>
              <a:p>
                <a:endParaRPr lang="hu-HU"/>
              </a:p>
            </p:txBody>
          </p:sp>
          <p:sp>
            <p:nvSpPr>
              <p:cNvPr id="74037" name="Freeform 261"/>
              <p:cNvSpPr>
                <a:spLocks/>
              </p:cNvSpPr>
              <p:nvPr/>
            </p:nvSpPr>
            <p:spPr bwMode="auto">
              <a:xfrm>
                <a:off x="1384" y="1962"/>
                <a:ext cx="32" cy="50"/>
              </a:xfrm>
              <a:custGeom>
                <a:avLst/>
                <a:gdLst>
                  <a:gd name="T0" fmla="*/ 32 w 32"/>
                  <a:gd name="T1" fmla="*/ 2 h 50"/>
                  <a:gd name="T2" fmla="*/ 3 w 32"/>
                  <a:gd name="T3" fmla="*/ 50 h 50"/>
                  <a:gd name="T4" fmla="*/ 0 w 32"/>
                  <a:gd name="T5" fmla="*/ 48 h 50"/>
                  <a:gd name="T6" fmla="*/ 31 w 32"/>
                  <a:gd name="T7" fmla="*/ 0 h 50"/>
                  <a:gd name="T8" fmla="*/ 32 w 32"/>
                  <a:gd name="T9" fmla="*/ 2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2" y="2"/>
                    </a:moveTo>
                    <a:lnTo>
                      <a:pt x="3" y="50"/>
                    </a:lnTo>
                    <a:lnTo>
                      <a:pt x="0" y="48"/>
                    </a:lnTo>
                    <a:lnTo>
                      <a:pt x="31" y="0"/>
                    </a:lnTo>
                    <a:lnTo>
                      <a:pt x="32" y="2"/>
                    </a:lnTo>
                    <a:close/>
                  </a:path>
                </a:pathLst>
              </a:custGeom>
              <a:solidFill>
                <a:srgbClr val="6E6D6C"/>
              </a:solidFill>
              <a:ln w="9525">
                <a:noFill/>
                <a:round/>
                <a:headEnd/>
                <a:tailEnd/>
              </a:ln>
            </p:spPr>
            <p:txBody>
              <a:bodyPr/>
              <a:lstStyle/>
              <a:p>
                <a:endParaRPr lang="hu-HU"/>
              </a:p>
            </p:txBody>
          </p:sp>
          <p:sp>
            <p:nvSpPr>
              <p:cNvPr id="74038" name="Freeform 262"/>
              <p:cNvSpPr>
                <a:spLocks/>
              </p:cNvSpPr>
              <p:nvPr/>
            </p:nvSpPr>
            <p:spPr bwMode="auto">
              <a:xfrm>
                <a:off x="1384" y="1962"/>
                <a:ext cx="31" cy="48"/>
              </a:xfrm>
              <a:custGeom>
                <a:avLst/>
                <a:gdLst>
                  <a:gd name="T0" fmla="*/ 31 w 31"/>
                  <a:gd name="T1" fmla="*/ 2 h 48"/>
                  <a:gd name="T2" fmla="*/ 1 w 31"/>
                  <a:gd name="T3" fmla="*/ 48 h 48"/>
                  <a:gd name="T4" fmla="*/ 0 w 31"/>
                  <a:gd name="T5" fmla="*/ 47 h 48"/>
                  <a:gd name="T6" fmla="*/ 29 w 31"/>
                  <a:gd name="T7" fmla="*/ 0 h 48"/>
                  <a:gd name="T8" fmla="*/ 31 w 31"/>
                  <a:gd name="T9" fmla="*/ 2 h 48"/>
                  <a:gd name="T10" fmla="*/ 0 60000 65536"/>
                  <a:gd name="T11" fmla="*/ 0 60000 65536"/>
                  <a:gd name="T12" fmla="*/ 0 60000 65536"/>
                  <a:gd name="T13" fmla="*/ 0 60000 65536"/>
                  <a:gd name="T14" fmla="*/ 0 60000 65536"/>
                  <a:gd name="T15" fmla="*/ 0 w 31"/>
                  <a:gd name="T16" fmla="*/ 0 h 48"/>
                  <a:gd name="T17" fmla="*/ 31 w 31"/>
                  <a:gd name="T18" fmla="*/ 48 h 48"/>
                </a:gdLst>
                <a:ahLst/>
                <a:cxnLst>
                  <a:cxn ang="T10">
                    <a:pos x="T0" y="T1"/>
                  </a:cxn>
                  <a:cxn ang="T11">
                    <a:pos x="T2" y="T3"/>
                  </a:cxn>
                  <a:cxn ang="T12">
                    <a:pos x="T4" y="T5"/>
                  </a:cxn>
                  <a:cxn ang="T13">
                    <a:pos x="T6" y="T7"/>
                  </a:cxn>
                  <a:cxn ang="T14">
                    <a:pos x="T8" y="T9"/>
                  </a:cxn>
                </a:cxnLst>
                <a:rect l="T15" t="T16" r="T17" b="T18"/>
                <a:pathLst>
                  <a:path w="31" h="48">
                    <a:moveTo>
                      <a:pt x="31" y="2"/>
                    </a:moveTo>
                    <a:lnTo>
                      <a:pt x="1" y="48"/>
                    </a:lnTo>
                    <a:lnTo>
                      <a:pt x="0" y="47"/>
                    </a:lnTo>
                    <a:lnTo>
                      <a:pt x="29" y="0"/>
                    </a:lnTo>
                    <a:lnTo>
                      <a:pt x="31" y="2"/>
                    </a:lnTo>
                    <a:close/>
                  </a:path>
                </a:pathLst>
              </a:custGeom>
              <a:solidFill>
                <a:srgbClr val="706F6E"/>
              </a:solidFill>
              <a:ln w="9525">
                <a:noFill/>
                <a:round/>
                <a:headEnd/>
                <a:tailEnd/>
              </a:ln>
            </p:spPr>
            <p:txBody>
              <a:bodyPr/>
              <a:lstStyle/>
              <a:p>
                <a:endParaRPr lang="hu-HU"/>
              </a:p>
            </p:txBody>
          </p:sp>
          <p:sp>
            <p:nvSpPr>
              <p:cNvPr id="74039" name="Freeform 263"/>
              <p:cNvSpPr>
                <a:spLocks/>
              </p:cNvSpPr>
              <p:nvPr/>
            </p:nvSpPr>
            <p:spPr bwMode="auto">
              <a:xfrm>
                <a:off x="1382" y="1961"/>
                <a:ext cx="33" cy="49"/>
              </a:xfrm>
              <a:custGeom>
                <a:avLst/>
                <a:gdLst>
                  <a:gd name="T0" fmla="*/ 33 w 33"/>
                  <a:gd name="T1" fmla="*/ 1 h 49"/>
                  <a:gd name="T2" fmla="*/ 2 w 33"/>
                  <a:gd name="T3" fmla="*/ 49 h 49"/>
                  <a:gd name="T4" fmla="*/ 0 w 33"/>
                  <a:gd name="T5" fmla="*/ 48 h 49"/>
                  <a:gd name="T6" fmla="*/ 30 w 33"/>
                  <a:gd name="T7" fmla="*/ 0 h 49"/>
                  <a:gd name="T8" fmla="*/ 33 w 33"/>
                  <a:gd name="T9" fmla="*/ 1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3" y="1"/>
                    </a:moveTo>
                    <a:lnTo>
                      <a:pt x="2" y="49"/>
                    </a:lnTo>
                    <a:lnTo>
                      <a:pt x="0" y="48"/>
                    </a:lnTo>
                    <a:lnTo>
                      <a:pt x="30" y="0"/>
                    </a:lnTo>
                    <a:lnTo>
                      <a:pt x="33" y="1"/>
                    </a:lnTo>
                    <a:close/>
                  </a:path>
                </a:pathLst>
              </a:custGeom>
              <a:solidFill>
                <a:srgbClr val="727070"/>
              </a:solidFill>
              <a:ln w="9525">
                <a:noFill/>
                <a:round/>
                <a:headEnd/>
                <a:tailEnd/>
              </a:ln>
            </p:spPr>
            <p:txBody>
              <a:bodyPr/>
              <a:lstStyle/>
              <a:p>
                <a:endParaRPr lang="hu-HU"/>
              </a:p>
            </p:txBody>
          </p:sp>
          <p:sp>
            <p:nvSpPr>
              <p:cNvPr id="74040" name="Freeform 264"/>
              <p:cNvSpPr>
                <a:spLocks/>
              </p:cNvSpPr>
              <p:nvPr/>
            </p:nvSpPr>
            <p:spPr bwMode="auto">
              <a:xfrm>
                <a:off x="1381" y="1961"/>
                <a:ext cx="32" cy="48"/>
              </a:xfrm>
              <a:custGeom>
                <a:avLst/>
                <a:gdLst>
                  <a:gd name="T0" fmla="*/ 32 w 32"/>
                  <a:gd name="T1" fmla="*/ 1 h 48"/>
                  <a:gd name="T2" fmla="*/ 3 w 32"/>
                  <a:gd name="T3" fmla="*/ 48 h 48"/>
                  <a:gd name="T4" fmla="*/ 0 w 32"/>
                  <a:gd name="T5" fmla="*/ 47 h 48"/>
                  <a:gd name="T6" fmla="*/ 30 w 32"/>
                  <a:gd name="T7" fmla="*/ 0 h 48"/>
                  <a:gd name="T8" fmla="*/ 32 w 32"/>
                  <a:gd name="T9" fmla="*/ 1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1"/>
                    </a:moveTo>
                    <a:lnTo>
                      <a:pt x="3" y="48"/>
                    </a:lnTo>
                    <a:lnTo>
                      <a:pt x="0" y="47"/>
                    </a:lnTo>
                    <a:lnTo>
                      <a:pt x="30" y="0"/>
                    </a:lnTo>
                    <a:lnTo>
                      <a:pt x="32" y="1"/>
                    </a:lnTo>
                    <a:close/>
                  </a:path>
                </a:pathLst>
              </a:custGeom>
              <a:solidFill>
                <a:srgbClr val="737271"/>
              </a:solidFill>
              <a:ln w="9525">
                <a:noFill/>
                <a:round/>
                <a:headEnd/>
                <a:tailEnd/>
              </a:ln>
            </p:spPr>
            <p:txBody>
              <a:bodyPr/>
              <a:lstStyle/>
              <a:p>
                <a:endParaRPr lang="hu-HU"/>
              </a:p>
            </p:txBody>
          </p:sp>
          <p:sp>
            <p:nvSpPr>
              <p:cNvPr id="74041" name="Freeform 265"/>
              <p:cNvSpPr>
                <a:spLocks/>
              </p:cNvSpPr>
              <p:nvPr/>
            </p:nvSpPr>
            <p:spPr bwMode="auto">
              <a:xfrm>
                <a:off x="1380" y="1960"/>
                <a:ext cx="32" cy="49"/>
              </a:xfrm>
              <a:custGeom>
                <a:avLst/>
                <a:gdLst>
                  <a:gd name="T0" fmla="*/ 32 w 32"/>
                  <a:gd name="T1" fmla="*/ 1 h 49"/>
                  <a:gd name="T2" fmla="*/ 2 w 32"/>
                  <a:gd name="T3" fmla="*/ 49 h 49"/>
                  <a:gd name="T4" fmla="*/ 0 w 32"/>
                  <a:gd name="T5" fmla="*/ 48 h 49"/>
                  <a:gd name="T6" fmla="*/ 29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2" y="49"/>
                    </a:lnTo>
                    <a:lnTo>
                      <a:pt x="0" y="48"/>
                    </a:lnTo>
                    <a:lnTo>
                      <a:pt x="29" y="0"/>
                    </a:lnTo>
                    <a:lnTo>
                      <a:pt x="32" y="1"/>
                    </a:lnTo>
                    <a:close/>
                  </a:path>
                </a:pathLst>
              </a:custGeom>
              <a:solidFill>
                <a:srgbClr val="767574"/>
              </a:solidFill>
              <a:ln w="9525">
                <a:noFill/>
                <a:round/>
                <a:headEnd/>
                <a:tailEnd/>
              </a:ln>
            </p:spPr>
            <p:txBody>
              <a:bodyPr/>
              <a:lstStyle/>
              <a:p>
                <a:endParaRPr lang="hu-HU"/>
              </a:p>
            </p:txBody>
          </p:sp>
          <p:sp>
            <p:nvSpPr>
              <p:cNvPr id="74042" name="Freeform 266"/>
              <p:cNvSpPr>
                <a:spLocks/>
              </p:cNvSpPr>
              <p:nvPr/>
            </p:nvSpPr>
            <p:spPr bwMode="auto">
              <a:xfrm>
                <a:off x="1378" y="1960"/>
                <a:ext cx="33" cy="48"/>
              </a:xfrm>
              <a:custGeom>
                <a:avLst/>
                <a:gdLst>
                  <a:gd name="T0" fmla="*/ 33 w 33"/>
                  <a:gd name="T1" fmla="*/ 1 h 48"/>
                  <a:gd name="T2" fmla="*/ 3 w 33"/>
                  <a:gd name="T3" fmla="*/ 48 h 48"/>
                  <a:gd name="T4" fmla="*/ 0 w 33"/>
                  <a:gd name="T5" fmla="*/ 46 h 48"/>
                  <a:gd name="T6" fmla="*/ 30 w 33"/>
                  <a:gd name="T7" fmla="*/ 0 h 48"/>
                  <a:gd name="T8" fmla="*/ 33 w 33"/>
                  <a:gd name="T9" fmla="*/ 1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1"/>
                    </a:moveTo>
                    <a:lnTo>
                      <a:pt x="3" y="48"/>
                    </a:lnTo>
                    <a:lnTo>
                      <a:pt x="0" y="46"/>
                    </a:lnTo>
                    <a:lnTo>
                      <a:pt x="30" y="0"/>
                    </a:lnTo>
                    <a:lnTo>
                      <a:pt x="33" y="1"/>
                    </a:lnTo>
                    <a:close/>
                  </a:path>
                </a:pathLst>
              </a:custGeom>
              <a:solidFill>
                <a:srgbClr val="797776"/>
              </a:solidFill>
              <a:ln w="9525">
                <a:noFill/>
                <a:round/>
                <a:headEnd/>
                <a:tailEnd/>
              </a:ln>
            </p:spPr>
            <p:txBody>
              <a:bodyPr/>
              <a:lstStyle/>
              <a:p>
                <a:endParaRPr lang="hu-HU"/>
              </a:p>
            </p:txBody>
          </p:sp>
          <p:sp>
            <p:nvSpPr>
              <p:cNvPr id="74043" name="Freeform 267"/>
              <p:cNvSpPr>
                <a:spLocks/>
              </p:cNvSpPr>
              <p:nvPr/>
            </p:nvSpPr>
            <p:spPr bwMode="auto">
              <a:xfrm>
                <a:off x="1377" y="1958"/>
                <a:ext cx="32" cy="50"/>
              </a:xfrm>
              <a:custGeom>
                <a:avLst/>
                <a:gdLst>
                  <a:gd name="T0" fmla="*/ 32 w 32"/>
                  <a:gd name="T1" fmla="*/ 2 h 50"/>
                  <a:gd name="T2" fmla="*/ 3 w 32"/>
                  <a:gd name="T3" fmla="*/ 50 h 50"/>
                  <a:gd name="T4" fmla="*/ 0 w 32"/>
                  <a:gd name="T5" fmla="*/ 48 h 50"/>
                  <a:gd name="T6" fmla="*/ 29 w 32"/>
                  <a:gd name="T7" fmla="*/ 0 h 50"/>
                  <a:gd name="T8" fmla="*/ 32 w 32"/>
                  <a:gd name="T9" fmla="*/ 2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2" y="2"/>
                    </a:moveTo>
                    <a:lnTo>
                      <a:pt x="3" y="50"/>
                    </a:lnTo>
                    <a:lnTo>
                      <a:pt x="0" y="48"/>
                    </a:lnTo>
                    <a:lnTo>
                      <a:pt x="29" y="0"/>
                    </a:lnTo>
                    <a:lnTo>
                      <a:pt x="32" y="2"/>
                    </a:lnTo>
                    <a:close/>
                  </a:path>
                </a:pathLst>
              </a:custGeom>
              <a:solidFill>
                <a:srgbClr val="7A7978"/>
              </a:solidFill>
              <a:ln w="9525">
                <a:noFill/>
                <a:round/>
                <a:headEnd/>
                <a:tailEnd/>
              </a:ln>
            </p:spPr>
            <p:txBody>
              <a:bodyPr/>
              <a:lstStyle/>
              <a:p>
                <a:endParaRPr lang="hu-HU"/>
              </a:p>
            </p:txBody>
          </p:sp>
          <p:sp>
            <p:nvSpPr>
              <p:cNvPr id="74044" name="Freeform 268"/>
              <p:cNvSpPr>
                <a:spLocks/>
              </p:cNvSpPr>
              <p:nvPr/>
            </p:nvSpPr>
            <p:spPr bwMode="auto">
              <a:xfrm>
                <a:off x="1375" y="1958"/>
                <a:ext cx="33" cy="48"/>
              </a:xfrm>
              <a:custGeom>
                <a:avLst/>
                <a:gdLst>
                  <a:gd name="T0" fmla="*/ 33 w 33"/>
                  <a:gd name="T1" fmla="*/ 2 h 48"/>
                  <a:gd name="T2" fmla="*/ 3 w 33"/>
                  <a:gd name="T3" fmla="*/ 48 h 48"/>
                  <a:gd name="T4" fmla="*/ 0 w 33"/>
                  <a:gd name="T5" fmla="*/ 47 h 48"/>
                  <a:gd name="T6" fmla="*/ 31 w 33"/>
                  <a:gd name="T7" fmla="*/ 0 h 48"/>
                  <a:gd name="T8" fmla="*/ 33 w 33"/>
                  <a:gd name="T9" fmla="*/ 2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2"/>
                    </a:moveTo>
                    <a:lnTo>
                      <a:pt x="3" y="48"/>
                    </a:lnTo>
                    <a:lnTo>
                      <a:pt x="0" y="47"/>
                    </a:lnTo>
                    <a:lnTo>
                      <a:pt x="31" y="0"/>
                    </a:lnTo>
                    <a:lnTo>
                      <a:pt x="33" y="2"/>
                    </a:lnTo>
                    <a:close/>
                  </a:path>
                </a:pathLst>
              </a:custGeom>
              <a:solidFill>
                <a:srgbClr val="7D7B7A"/>
              </a:solidFill>
              <a:ln w="9525">
                <a:noFill/>
                <a:round/>
                <a:headEnd/>
                <a:tailEnd/>
              </a:ln>
            </p:spPr>
            <p:txBody>
              <a:bodyPr/>
              <a:lstStyle/>
              <a:p>
                <a:endParaRPr lang="hu-HU"/>
              </a:p>
            </p:txBody>
          </p:sp>
          <p:sp>
            <p:nvSpPr>
              <p:cNvPr id="74045" name="Freeform 269"/>
              <p:cNvSpPr>
                <a:spLocks/>
              </p:cNvSpPr>
              <p:nvPr/>
            </p:nvSpPr>
            <p:spPr bwMode="auto">
              <a:xfrm>
                <a:off x="1375" y="1957"/>
                <a:ext cx="31" cy="49"/>
              </a:xfrm>
              <a:custGeom>
                <a:avLst/>
                <a:gdLst>
                  <a:gd name="T0" fmla="*/ 31 w 31"/>
                  <a:gd name="T1" fmla="*/ 1 h 49"/>
                  <a:gd name="T2" fmla="*/ 2 w 31"/>
                  <a:gd name="T3" fmla="*/ 49 h 49"/>
                  <a:gd name="T4" fmla="*/ 0 w 31"/>
                  <a:gd name="T5" fmla="*/ 46 h 49"/>
                  <a:gd name="T6" fmla="*/ 30 w 31"/>
                  <a:gd name="T7" fmla="*/ 0 h 49"/>
                  <a:gd name="T8" fmla="*/ 31 w 31"/>
                  <a:gd name="T9" fmla="*/ 1 h 49"/>
                  <a:gd name="T10" fmla="*/ 0 60000 65536"/>
                  <a:gd name="T11" fmla="*/ 0 60000 65536"/>
                  <a:gd name="T12" fmla="*/ 0 60000 65536"/>
                  <a:gd name="T13" fmla="*/ 0 60000 65536"/>
                  <a:gd name="T14" fmla="*/ 0 60000 65536"/>
                  <a:gd name="T15" fmla="*/ 0 w 31"/>
                  <a:gd name="T16" fmla="*/ 0 h 49"/>
                  <a:gd name="T17" fmla="*/ 31 w 31"/>
                  <a:gd name="T18" fmla="*/ 49 h 49"/>
                </a:gdLst>
                <a:ahLst/>
                <a:cxnLst>
                  <a:cxn ang="T10">
                    <a:pos x="T0" y="T1"/>
                  </a:cxn>
                  <a:cxn ang="T11">
                    <a:pos x="T2" y="T3"/>
                  </a:cxn>
                  <a:cxn ang="T12">
                    <a:pos x="T4" y="T5"/>
                  </a:cxn>
                  <a:cxn ang="T13">
                    <a:pos x="T6" y="T7"/>
                  </a:cxn>
                  <a:cxn ang="T14">
                    <a:pos x="T8" y="T9"/>
                  </a:cxn>
                </a:cxnLst>
                <a:rect l="T15" t="T16" r="T17" b="T18"/>
                <a:pathLst>
                  <a:path w="31" h="49">
                    <a:moveTo>
                      <a:pt x="31" y="1"/>
                    </a:moveTo>
                    <a:lnTo>
                      <a:pt x="2" y="49"/>
                    </a:lnTo>
                    <a:lnTo>
                      <a:pt x="0" y="46"/>
                    </a:lnTo>
                    <a:lnTo>
                      <a:pt x="30" y="0"/>
                    </a:lnTo>
                    <a:lnTo>
                      <a:pt x="31" y="1"/>
                    </a:lnTo>
                    <a:close/>
                  </a:path>
                </a:pathLst>
              </a:custGeom>
              <a:solidFill>
                <a:srgbClr val="7E7D7C"/>
              </a:solidFill>
              <a:ln w="9525">
                <a:noFill/>
                <a:round/>
                <a:headEnd/>
                <a:tailEnd/>
              </a:ln>
            </p:spPr>
            <p:txBody>
              <a:bodyPr/>
              <a:lstStyle/>
              <a:p>
                <a:endParaRPr lang="hu-HU"/>
              </a:p>
            </p:txBody>
          </p:sp>
          <p:sp>
            <p:nvSpPr>
              <p:cNvPr id="74046" name="Freeform 270"/>
              <p:cNvSpPr>
                <a:spLocks/>
              </p:cNvSpPr>
              <p:nvPr/>
            </p:nvSpPr>
            <p:spPr bwMode="auto">
              <a:xfrm>
                <a:off x="1374" y="1955"/>
                <a:ext cx="32" cy="50"/>
              </a:xfrm>
              <a:custGeom>
                <a:avLst/>
                <a:gdLst>
                  <a:gd name="T0" fmla="*/ 32 w 32"/>
                  <a:gd name="T1" fmla="*/ 3 h 50"/>
                  <a:gd name="T2" fmla="*/ 1 w 32"/>
                  <a:gd name="T3" fmla="*/ 50 h 50"/>
                  <a:gd name="T4" fmla="*/ 0 w 32"/>
                  <a:gd name="T5" fmla="*/ 48 h 50"/>
                  <a:gd name="T6" fmla="*/ 29 w 32"/>
                  <a:gd name="T7" fmla="*/ 0 h 50"/>
                  <a:gd name="T8" fmla="*/ 32 w 32"/>
                  <a:gd name="T9" fmla="*/ 3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2" y="3"/>
                    </a:moveTo>
                    <a:lnTo>
                      <a:pt x="1" y="50"/>
                    </a:lnTo>
                    <a:lnTo>
                      <a:pt x="0" y="48"/>
                    </a:lnTo>
                    <a:lnTo>
                      <a:pt x="29" y="0"/>
                    </a:lnTo>
                    <a:lnTo>
                      <a:pt x="32" y="3"/>
                    </a:lnTo>
                    <a:close/>
                  </a:path>
                </a:pathLst>
              </a:custGeom>
              <a:solidFill>
                <a:srgbClr val="807F7E"/>
              </a:solidFill>
              <a:ln w="9525">
                <a:noFill/>
                <a:round/>
                <a:headEnd/>
                <a:tailEnd/>
              </a:ln>
            </p:spPr>
            <p:txBody>
              <a:bodyPr/>
              <a:lstStyle/>
              <a:p>
                <a:endParaRPr lang="hu-HU"/>
              </a:p>
            </p:txBody>
          </p:sp>
          <p:sp>
            <p:nvSpPr>
              <p:cNvPr id="74047" name="Freeform 271"/>
              <p:cNvSpPr>
                <a:spLocks/>
              </p:cNvSpPr>
              <p:nvPr/>
            </p:nvSpPr>
            <p:spPr bwMode="auto">
              <a:xfrm>
                <a:off x="1372" y="1955"/>
                <a:ext cx="33" cy="48"/>
              </a:xfrm>
              <a:custGeom>
                <a:avLst/>
                <a:gdLst>
                  <a:gd name="T0" fmla="*/ 33 w 33"/>
                  <a:gd name="T1" fmla="*/ 2 h 48"/>
                  <a:gd name="T2" fmla="*/ 3 w 33"/>
                  <a:gd name="T3" fmla="*/ 48 h 48"/>
                  <a:gd name="T4" fmla="*/ 0 w 33"/>
                  <a:gd name="T5" fmla="*/ 47 h 48"/>
                  <a:gd name="T6" fmla="*/ 30 w 33"/>
                  <a:gd name="T7" fmla="*/ 0 h 48"/>
                  <a:gd name="T8" fmla="*/ 33 w 33"/>
                  <a:gd name="T9" fmla="*/ 2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2"/>
                    </a:moveTo>
                    <a:lnTo>
                      <a:pt x="3" y="48"/>
                    </a:lnTo>
                    <a:lnTo>
                      <a:pt x="0" y="47"/>
                    </a:lnTo>
                    <a:lnTo>
                      <a:pt x="30" y="0"/>
                    </a:lnTo>
                    <a:lnTo>
                      <a:pt x="33" y="2"/>
                    </a:lnTo>
                    <a:close/>
                  </a:path>
                </a:pathLst>
              </a:custGeom>
              <a:solidFill>
                <a:srgbClr val="82807F"/>
              </a:solidFill>
              <a:ln w="9525">
                <a:noFill/>
                <a:round/>
                <a:headEnd/>
                <a:tailEnd/>
              </a:ln>
            </p:spPr>
            <p:txBody>
              <a:bodyPr/>
              <a:lstStyle/>
              <a:p>
                <a:endParaRPr lang="hu-HU"/>
              </a:p>
            </p:txBody>
          </p:sp>
          <p:sp>
            <p:nvSpPr>
              <p:cNvPr id="74048" name="Freeform 272"/>
              <p:cNvSpPr>
                <a:spLocks/>
              </p:cNvSpPr>
              <p:nvPr/>
            </p:nvSpPr>
            <p:spPr bwMode="auto">
              <a:xfrm>
                <a:off x="1371" y="1954"/>
                <a:ext cx="32" cy="49"/>
              </a:xfrm>
              <a:custGeom>
                <a:avLst/>
                <a:gdLst>
                  <a:gd name="T0" fmla="*/ 32 w 32"/>
                  <a:gd name="T1" fmla="*/ 1 h 49"/>
                  <a:gd name="T2" fmla="*/ 3 w 32"/>
                  <a:gd name="T3" fmla="*/ 49 h 49"/>
                  <a:gd name="T4" fmla="*/ 0 w 32"/>
                  <a:gd name="T5" fmla="*/ 48 h 49"/>
                  <a:gd name="T6" fmla="*/ 30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3" y="49"/>
                    </a:lnTo>
                    <a:lnTo>
                      <a:pt x="0" y="48"/>
                    </a:lnTo>
                    <a:lnTo>
                      <a:pt x="30" y="0"/>
                    </a:lnTo>
                    <a:lnTo>
                      <a:pt x="32" y="1"/>
                    </a:lnTo>
                    <a:close/>
                  </a:path>
                </a:pathLst>
              </a:custGeom>
              <a:solidFill>
                <a:srgbClr val="848282"/>
              </a:solidFill>
              <a:ln w="9525">
                <a:noFill/>
                <a:round/>
                <a:headEnd/>
                <a:tailEnd/>
              </a:ln>
            </p:spPr>
            <p:txBody>
              <a:bodyPr/>
              <a:lstStyle/>
              <a:p>
                <a:endParaRPr lang="hu-HU"/>
              </a:p>
            </p:txBody>
          </p:sp>
          <p:sp>
            <p:nvSpPr>
              <p:cNvPr id="74049" name="Freeform 273"/>
              <p:cNvSpPr>
                <a:spLocks/>
              </p:cNvSpPr>
              <p:nvPr/>
            </p:nvSpPr>
            <p:spPr bwMode="auto">
              <a:xfrm>
                <a:off x="1370" y="1954"/>
                <a:ext cx="32" cy="48"/>
              </a:xfrm>
              <a:custGeom>
                <a:avLst/>
                <a:gdLst>
                  <a:gd name="T0" fmla="*/ 32 w 32"/>
                  <a:gd name="T1" fmla="*/ 1 h 48"/>
                  <a:gd name="T2" fmla="*/ 2 w 32"/>
                  <a:gd name="T3" fmla="*/ 48 h 48"/>
                  <a:gd name="T4" fmla="*/ 0 w 32"/>
                  <a:gd name="T5" fmla="*/ 46 h 48"/>
                  <a:gd name="T6" fmla="*/ 29 w 32"/>
                  <a:gd name="T7" fmla="*/ 0 h 48"/>
                  <a:gd name="T8" fmla="*/ 32 w 32"/>
                  <a:gd name="T9" fmla="*/ 1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1"/>
                    </a:moveTo>
                    <a:lnTo>
                      <a:pt x="2" y="48"/>
                    </a:lnTo>
                    <a:lnTo>
                      <a:pt x="0" y="46"/>
                    </a:lnTo>
                    <a:lnTo>
                      <a:pt x="29" y="0"/>
                    </a:lnTo>
                    <a:lnTo>
                      <a:pt x="32" y="1"/>
                    </a:lnTo>
                    <a:close/>
                  </a:path>
                </a:pathLst>
              </a:custGeom>
              <a:solidFill>
                <a:srgbClr val="868584"/>
              </a:solidFill>
              <a:ln w="9525">
                <a:noFill/>
                <a:round/>
                <a:headEnd/>
                <a:tailEnd/>
              </a:ln>
            </p:spPr>
            <p:txBody>
              <a:bodyPr/>
              <a:lstStyle/>
              <a:p>
                <a:endParaRPr lang="hu-HU"/>
              </a:p>
            </p:txBody>
          </p:sp>
          <p:sp>
            <p:nvSpPr>
              <p:cNvPr id="74050" name="Freeform 274"/>
              <p:cNvSpPr>
                <a:spLocks/>
              </p:cNvSpPr>
              <p:nvPr/>
            </p:nvSpPr>
            <p:spPr bwMode="auto">
              <a:xfrm>
                <a:off x="1368" y="1953"/>
                <a:ext cx="33" cy="49"/>
              </a:xfrm>
              <a:custGeom>
                <a:avLst/>
                <a:gdLst>
                  <a:gd name="T0" fmla="*/ 33 w 33"/>
                  <a:gd name="T1" fmla="*/ 1 h 49"/>
                  <a:gd name="T2" fmla="*/ 3 w 33"/>
                  <a:gd name="T3" fmla="*/ 49 h 49"/>
                  <a:gd name="T4" fmla="*/ 0 w 33"/>
                  <a:gd name="T5" fmla="*/ 47 h 49"/>
                  <a:gd name="T6" fmla="*/ 31 w 33"/>
                  <a:gd name="T7" fmla="*/ 0 h 49"/>
                  <a:gd name="T8" fmla="*/ 33 w 33"/>
                  <a:gd name="T9" fmla="*/ 1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3" y="1"/>
                    </a:moveTo>
                    <a:lnTo>
                      <a:pt x="3" y="49"/>
                    </a:lnTo>
                    <a:lnTo>
                      <a:pt x="0" y="47"/>
                    </a:lnTo>
                    <a:lnTo>
                      <a:pt x="31" y="0"/>
                    </a:lnTo>
                    <a:lnTo>
                      <a:pt x="33" y="1"/>
                    </a:lnTo>
                    <a:close/>
                  </a:path>
                </a:pathLst>
              </a:custGeom>
              <a:solidFill>
                <a:srgbClr val="898887"/>
              </a:solidFill>
              <a:ln w="9525">
                <a:noFill/>
                <a:round/>
                <a:headEnd/>
                <a:tailEnd/>
              </a:ln>
            </p:spPr>
            <p:txBody>
              <a:bodyPr/>
              <a:lstStyle/>
              <a:p>
                <a:endParaRPr lang="hu-HU"/>
              </a:p>
            </p:txBody>
          </p:sp>
          <p:sp>
            <p:nvSpPr>
              <p:cNvPr id="74051" name="Freeform 275"/>
              <p:cNvSpPr>
                <a:spLocks/>
              </p:cNvSpPr>
              <p:nvPr/>
            </p:nvSpPr>
            <p:spPr bwMode="auto">
              <a:xfrm>
                <a:off x="1367" y="1953"/>
                <a:ext cx="32" cy="47"/>
              </a:xfrm>
              <a:custGeom>
                <a:avLst/>
                <a:gdLst>
                  <a:gd name="T0" fmla="*/ 32 w 32"/>
                  <a:gd name="T1" fmla="*/ 1 h 47"/>
                  <a:gd name="T2" fmla="*/ 3 w 32"/>
                  <a:gd name="T3" fmla="*/ 47 h 47"/>
                  <a:gd name="T4" fmla="*/ 0 w 32"/>
                  <a:gd name="T5" fmla="*/ 46 h 47"/>
                  <a:gd name="T6" fmla="*/ 31 w 32"/>
                  <a:gd name="T7" fmla="*/ 0 h 47"/>
                  <a:gd name="T8" fmla="*/ 32 w 32"/>
                  <a:gd name="T9" fmla="*/ 1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32" y="1"/>
                    </a:moveTo>
                    <a:lnTo>
                      <a:pt x="3" y="47"/>
                    </a:lnTo>
                    <a:lnTo>
                      <a:pt x="0" y="46"/>
                    </a:lnTo>
                    <a:lnTo>
                      <a:pt x="31" y="0"/>
                    </a:lnTo>
                    <a:lnTo>
                      <a:pt x="32" y="1"/>
                    </a:lnTo>
                    <a:close/>
                  </a:path>
                </a:pathLst>
              </a:custGeom>
              <a:solidFill>
                <a:srgbClr val="8B8989"/>
              </a:solidFill>
              <a:ln w="9525">
                <a:noFill/>
                <a:round/>
                <a:headEnd/>
                <a:tailEnd/>
              </a:ln>
            </p:spPr>
            <p:txBody>
              <a:bodyPr/>
              <a:lstStyle/>
              <a:p>
                <a:endParaRPr lang="hu-HU"/>
              </a:p>
            </p:txBody>
          </p:sp>
          <p:sp>
            <p:nvSpPr>
              <p:cNvPr id="74052" name="Freeform 276"/>
              <p:cNvSpPr>
                <a:spLocks/>
              </p:cNvSpPr>
              <p:nvPr/>
            </p:nvSpPr>
            <p:spPr bwMode="auto">
              <a:xfrm>
                <a:off x="1367" y="1951"/>
                <a:ext cx="32" cy="49"/>
              </a:xfrm>
              <a:custGeom>
                <a:avLst/>
                <a:gdLst>
                  <a:gd name="T0" fmla="*/ 32 w 32"/>
                  <a:gd name="T1" fmla="*/ 2 h 49"/>
                  <a:gd name="T2" fmla="*/ 1 w 32"/>
                  <a:gd name="T3" fmla="*/ 49 h 49"/>
                  <a:gd name="T4" fmla="*/ 0 w 32"/>
                  <a:gd name="T5" fmla="*/ 48 h 49"/>
                  <a:gd name="T6" fmla="*/ 29 w 32"/>
                  <a:gd name="T7" fmla="*/ 0 h 49"/>
                  <a:gd name="T8" fmla="*/ 32 w 32"/>
                  <a:gd name="T9" fmla="*/ 2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2"/>
                    </a:moveTo>
                    <a:lnTo>
                      <a:pt x="1" y="49"/>
                    </a:lnTo>
                    <a:lnTo>
                      <a:pt x="0" y="48"/>
                    </a:lnTo>
                    <a:lnTo>
                      <a:pt x="29" y="0"/>
                    </a:lnTo>
                    <a:lnTo>
                      <a:pt x="32" y="2"/>
                    </a:lnTo>
                    <a:close/>
                  </a:path>
                </a:pathLst>
              </a:custGeom>
              <a:solidFill>
                <a:srgbClr val="8C8B8B"/>
              </a:solidFill>
              <a:ln w="9525">
                <a:noFill/>
                <a:round/>
                <a:headEnd/>
                <a:tailEnd/>
              </a:ln>
            </p:spPr>
            <p:txBody>
              <a:bodyPr/>
              <a:lstStyle/>
              <a:p>
                <a:endParaRPr lang="hu-HU"/>
              </a:p>
            </p:txBody>
          </p:sp>
          <p:sp>
            <p:nvSpPr>
              <p:cNvPr id="74053" name="Freeform 277"/>
              <p:cNvSpPr>
                <a:spLocks/>
              </p:cNvSpPr>
              <p:nvPr/>
            </p:nvSpPr>
            <p:spPr bwMode="auto">
              <a:xfrm>
                <a:off x="1365" y="1951"/>
                <a:ext cx="33" cy="48"/>
              </a:xfrm>
              <a:custGeom>
                <a:avLst/>
                <a:gdLst>
                  <a:gd name="T0" fmla="*/ 33 w 33"/>
                  <a:gd name="T1" fmla="*/ 2 h 48"/>
                  <a:gd name="T2" fmla="*/ 2 w 33"/>
                  <a:gd name="T3" fmla="*/ 48 h 48"/>
                  <a:gd name="T4" fmla="*/ 0 w 33"/>
                  <a:gd name="T5" fmla="*/ 47 h 48"/>
                  <a:gd name="T6" fmla="*/ 30 w 33"/>
                  <a:gd name="T7" fmla="*/ 0 h 48"/>
                  <a:gd name="T8" fmla="*/ 33 w 33"/>
                  <a:gd name="T9" fmla="*/ 2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2"/>
                    </a:moveTo>
                    <a:lnTo>
                      <a:pt x="2" y="48"/>
                    </a:lnTo>
                    <a:lnTo>
                      <a:pt x="0" y="47"/>
                    </a:lnTo>
                    <a:lnTo>
                      <a:pt x="30" y="0"/>
                    </a:lnTo>
                    <a:lnTo>
                      <a:pt x="33" y="2"/>
                    </a:lnTo>
                    <a:close/>
                  </a:path>
                </a:pathLst>
              </a:custGeom>
              <a:solidFill>
                <a:srgbClr val="8E8D8C"/>
              </a:solidFill>
              <a:ln w="9525">
                <a:noFill/>
                <a:round/>
                <a:headEnd/>
                <a:tailEnd/>
              </a:ln>
            </p:spPr>
            <p:txBody>
              <a:bodyPr/>
              <a:lstStyle/>
              <a:p>
                <a:endParaRPr lang="hu-HU"/>
              </a:p>
            </p:txBody>
          </p:sp>
          <p:sp>
            <p:nvSpPr>
              <p:cNvPr id="74054" name="Freeform 278"/>
              <p:cNvSpPr>
                <a:spLocks/>
              </p:cNvSpPr>
              <p:nvPr/>
            </p:nvSpPr>
            <p:spPr bwMode="auto">
              <a:xfrm>
                <a:off x="1364" y="1950"/>
                <a:ext cx="32" cy="49"/>
              </a:xfrm>
              <a:custGeom>
                <a:avLst/>
                <a:gdLst>
                  <a:gd name="T0" fmla="*/ 32 w 32"/>
                  <a:gd name="T1" fmla="*/ 1 h 49"/>
                  <a:gd name="T2" fmla="*/ 3 w 32"/>
                  <a:gd name="T3" fmla="*/ 49 h 49"/>
                  <a:gd name="T4" fmla="*/ 0 w 32"/>
                  <a:gd name="T5" fmla="*/ 48 h 49"/>
                  <a:gd name="T6" fmla="*/ 30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3" y="49"/>
                    </a:lnTo>
                    <a:lnTo>
                      <a:pt x="0" y="48"/>
                    </a:lnTo>
                    <a:lnTo>
                      <a:pt x="30" y="0"/>
                    </a:lnTo>
                    <a:lnTo>
                      <a:pt x="32" y="1"/>
                    </a:lnTo>
                    <a:close/>
                  </a:path>
                </a:pathLst>
              </a:custGeom>
              <a:solidFill>
                <a:srgbClr val="908F8E"/>
              </a:solidFill>
              <a:ln w="9525">
                <a:noFill/>
                <a:round/>
                <a:headEnd/>
                <a:tailEnd/>
              </a:ln>
            </p:spPr>
            <p:txBody>
              <a:bodyPr/>
              <a:lstStyle/>
              <a:p>
                <a:endParaRPr lang="hu-HU"/>
              </a:p>
            </p:txBody>
          </p:sp>
          <p:sp>
            <p:nvSpPr>
              <p:cNvPr id="74055" name="Freeform 279"/>
              <p:cNvSpPr>
                <a:spLocks/>
              </p:cNvSpPr>
              <p:nvPr/>
            </p:nvSpPr>
            <p:spPr bwMode="auto">
              <a:xfrm>
                <a:off x="1363" y="1950"/>
                <a:ext cx="32" cy="48"/>
              </a:xfrm>
              <a:custGeom>
                <a:avLst/>
                <a:gdLst>
                  <a:gd name="T0" fmla="*/ 32 w 32"/>
                  <a:gd name="T1" fmla="*/ 1 h 48"/>
                  <a:gd name="T2" fmla="*/ 2 w 32"/>
                  <a:gd name="T3" fmla="*/ 48 h 48"/>
                  <a:gd name="T4" fmla="*/ 0 w 32"/>
                  <a:gd name="T5" fmla="*/ 46 h 48"/>
                  <a:gd name="T6" fmla="*/ 29 w 32"/>
                  <a:gd name="T7" fmla="*/ 0 h 48"/>
                  <a:gd name="T8" fmla="*/ 32 w 32"/>
                  <a:gd name="T9" fmla="*/ 1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1"/>
                    </a:moveTo>
                    <a:lnTo>
                      <a:pt x="2" y="48"/>
                    </a:lnTo>
                    <a:lnTo>
                      <a:pt x="0" y="46"/>
                    </a:lnTo>
                    <a:lnTo>
                      <a:pt x="29" y="0"/>
                    </a:lnTo>
                    <a:lnTo>
                      <a:pt x="32" y="1"/>
                    </a:lnTo>
                    <a:close/>
                  </a:path>
                </a:pathLst>
              </a:custGeom>
              <a:solidFill>
                <a:srgbClr val="919090"/>
              </a:solidFill>
              <a:ln w="9525">
                <a:noFill/>
                <a:round/>
                <a:headEnd/>
                <a:tailEnd/>
              </a:ln>
            </p:spPr>
            <p:txBody>
              <a:bodyPr/>
              <a:lstStyle/>
              <a:p>
                <a:endParaRPr lang="hu-HU"/>
              </a:p>
            </p:txBody>
          </p:sp>
          <p:sp>
            <p:nvSpPr>
              <p:cNvPr id="74056" name="Freeform 280"/>
              <p:cNvSpPr>
                <a:spLocks/>
              </p:cNvSpPr>
              <p:nvPr/>
            </p:nvSpPr>
            <p:spPr bwMode="auto">
              <a:xfrm>
                <a:off x="1361" y="1948"/>
                <a:ext cx="33" cy="50"/>
              </a:xfrm>
              <a:custGeom>
                <a:avLst/>
                <a:gdLst>
                  <a:gd name="T0" fmla="*/ 33 w 33"/>
                  <a:gd name="T1" fmla="*/ 2 h 50"/>
                  <a:gd name="T2" fmla="*/ 3 w 33"/>
                  <a:gd name="T3" fmla="*/ 50 h 50"/>
                  <a:gd name="T4" fmla="*/ 0 w 33"/>
                  <a:gd name="T5" fmla="*/ 48 h 50"/>
                  <a:gd name="T6" fmla="*/ 30 w 33"/>
                  <a:gd name="T7" fmla="*/ 0 h 50"/>
                  <a:gd name="T8" fmla="*/ 33 w 33"/>
                  <a:gd name="T9" fmla="*/ 2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3" y="2"/>
                    </a:moveTo>
                    <a:lnTo>
                      <a:pt x="3" y="50"/>
                    </a:lnTo>
                    <a:lnTo>
                      <a:pt x="0" y="48"/>
                    </a:lnTo>
                    <a:lnTo>
                      <a:pt x="30" y="0"/>
                    </a:lnTo>
                    <a:lnTo>
                      <a:pt x="33" y="2"/>
                    </a:lnTo>
                    <a:close/>
                  </a:path>
                </a:pathLst>
              </a:custGeom>
              <a:solidFill>
                <a:srgbClr val="949392"/>
              </a:solidFill>
              <a:ln w="9525">
                <a:noFill/>
                <a:round/>
                <a:headEnd/>
                <a:tailEnd/>
              </a:ln>
            </p:spPr>
            <p:txBody>
              <a:bodyPr/>
              <a:lstStyle/>
              <a:p>
                <a:endParaRPr lang="hu-HU"/>
              </a:p>
            </p:txBody>
          </p:sp>
          <p:sp>
            <p:nvSpPr>
              <p:cNvPr id="74057" name="Freeform 281"/>
              <p:cNvSpPr>
                <a:spLocks/>
              </p:cNvSpPr>
              <p:nvPr/>
            </p:nvSpPr>
            <p:spPr bwMode="auto">
              <a:xfrm>
                <a:off x="1360" y="1948"/>
                <a:ext cx="32" cy="48"/>
              </a:xfrm>
              <a:custGeom>
                <a:avLst/>
                <a:gdLst>
                  <a:gd name="T0" fmla="*/ 32 w 32"/>
                  <a:gd name="T1" fmla="*/ 2 h 48"/>
                  <a:gd name="T2" fmla="*/ 3 w 32"/>
                  <a:gd name="T3" fmla="*/ 48 h 48"/>
                  <a:gd name="T4" fmla="*/ 0 w 32"/>
                  <a:gd name="T5" fmla="*/ 47 h 48"/>
                  <a:gd name="T6" fmla="*/ 31 w 32"/>
                  <a:gd name="T7" fmla="*/ 0 h 48"/>
                  <a:gd name="T8" fmla="*/ 32 w 32"/>
                  <a:gd name="T9" fmla="*/ 2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2"/>
                    </a:moveTo>
                    <a:lnTo>
                      <a:pt x="3" y="48"/>
                    </a:lnTo>
                    <a:lnTo>
                      <a:pt x="0" y="47"/>
                    </a:lnTo>
                    <a:lnTo>
                      <a:pt x="31" y="0"/>
                    </a:lnTo>
                    <a:lnTo>
                      <a:pt x="32" y="2"/>
                    </a:lnTo>
                    <a:close/>
                  </a:path>
                </a:pathLst>
              </a:custGeom>
              <a:solidFill>
                <a:srgbClr val="969595"/>
              </a:solidFill>
              <a:ln w="9525">
                <a:noFill/>
                <a:round/>
                <a:headEnd/>
                <a:tailEnd/>
              </a:ln>
            </p:spPr>
            <p:txBody>
              <a:bodyPr/>
              <a:lstStyle/>
              <a:p>
                <a:endParaRPr lang="hu-HU"/>
              </a:p>
            </p:txBody>
          </p:sp>
          <p:sp>
            <p:nvSpPr>
              <p:cNvPr id="74058" name="Freeform 282"/>
              <p:cNvSpPr>
                <a:spLocks/>
              </p:cNvSpPr>
              <p:nvPr/>
            </p:nvSpPr>
            <p:spPr bwMode="auto">
              <a:xfrm>
                <a:off x="1360" y="1947"/>
                <a:ext cx="31" cy="49"/>
              </a:xfrm>
              <a:custGeom>
                <a:avLst/>
                <a:gdLst>
                  <a:gd name="T0" fmla="*/ 31 w 31"/>
                  <a:gd name="T1" fmla="*/ 1 h 49"/>
                  <a:gd name="T2" fmla="*/ 1 w 31"/>
                  <a:gd name="T3" fmla="*/ 49 h 49"/>
                  <a:gd name="T4" fmla="*/ 0 w 31"/>
                  <a:gd name="T5" fmla="*/ 48 h 49"/>
                  <a:gd name="T6" fmla="*/ 29 w 31"/>
                  <a:gd name="T7" fmla="*/ 0 h 49"/>
                  <a:gd name="T8" fmla="*/ 31 w 31"/>
                  <a:gd name="T9" fmla="*/ 1 h 49"/>
                  <a:gd name="T10" fmla="*/ 0 60000 65536"/>
                  <a:gd name="T11" fmla="*/ 0 60000 65536"/>
                  <a:gd name="T12" fmla="*/ 0 60000 65536"/>
                  <a:gd name="T13" fmla="*/ 0 60000 65536"/>
                  <a:gd name="T14" fmla="*/ 0 60000 65536"/>
                  <a:gd name="T15" fmla="*/ 0 w 31"/>
                  <a:gd name="T16" fmla="*/ 0 h 49"/>
                  <a:gd name="T17" fmla="*/ 31 w 31"/>
                  <a:gd name="T18" fmla="*/ 49 h 49"/>
                </a:gdLst>
                <a:ahLst/>
                <a:cxnLst>
                  <a:cxn ang="T10">
                    <a:pos x="T0" y="T1"/>
                  </a:cxn>
                  <a:cxn ang="T11">
                    <a:pos x="T2" y="T3"/>
                  </a:cxn>
                  <a:cxn ang="T12">
                    <a:pos x="T4" y="T5"/>
                  </a:cxn>
                  <a:cxn ang="T13">
                    <a:pos x="T6" y="T7"/>
                  </a:cxn>
                  <a:cxn ang="T14">
                    <a:pos x="T8" y="T9"/>
                  </a:cxn>
                </a:cxnLst>
                <a:rect l="T15" t="T16" r="T17" b="T18"/>
                <a:pathLst>
                  <a:path w="31" h="49">
                    <a:moveTo>
                      <a:pt x="31" y="1"/>
                    </a:moveTo>
                    <a:lnTo>
                      <a:pt x="1" y="49"/>
                    </a:lnTo>
                    <a:lnTo>
                      <a:pt x="0" y="48"/>
                    </a:lnTo>
                    <a:lnTo>
                      <a:pt x="29" y="0"/>
                    </a:lnTo>
                    <a:lnTo>
                      <a:pt x="31" y="1"/>
                    </a:lnTo>
                    <a:close/>
                  </a:path>
                </a:pathLst>
              </a:custGeom>
              <a:solidFill>
                <a:srgbClr val="989796"/>
              </a:solidFill>
              <a:ln w="9525">
                <a:noFill/>
                <a:round/>
                <a:headEnd/>
                <a:tailEnd/>
              </a:ln>
            </p:spPr>
            <p:txBody>
              <a:bodyPr/>
              <a:lstStyle/>
              <a:p>
                <a:endParaRPr lang="hu-HU"/>
              </a:p>
            </p:txBody>
          </p:sp>
          <p:sp>
            <p:nvSpPr>
              <p:cNvPr id="74059" name="Freeform 283"/>
              <p:cNvSpPr>
                <a:spLocks/>
              </p:cNvSpPr>
              <p:nvPr/>
            </p:nvSpPr>
            <p:spPr bwMode="auto">
              <a:xfrm>
                <a:off x="1358" y="1946"/>
                <a:ext cx="33" cy="49"/>
              </a:xfrm>
              <a:custGeom>
                <a:avLst/>
                <a:gdLst>
                  <a:gd name="T0" fmla="*/ 33 w 33"/>
                  <a:gd name="T1" fmla="*/ 2 h 49"/>
                  <a:gd name="T2" fmla="*/ 2 w 33"/>
                  <a:gd name="T3" fmla="*/ 49 h 49"/>
                  <a:gd name="T4" fmla="*/ 0 w 33"/>
                  <a:gd name="T5" fmla="*/ 47 h 49"/>
                  <a:gd name="T6" fmla="*/ 30 w 33"/>
                  <a:gd name="T7" fmla="*/ 0 h 49"/>
                  <a:gd name="T8" fmla="*/ 33 w 33"/>
                  <a:gd name="T9" fmla="*/ 2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3" y="2"/>
                    </a:moveTo>
                    <a:lnTo>
                      <a:pt x="2" y="49"/>
                    </a:lnTo>
                    <a:lnTo>
                      <a:pt x="0" y="47"/>
                    </a:lnTo>
                    <a:lnTo>
                      <a:pt x="30" y="0"/>
                    </a:lnTo>
                    <a:lnTo>
                      <a:pt x="33" y="2"/>
                    </a:lnTo>
                    <a:close/>
                  </a:path>
                </a:pathLst>
              </a:custGeom>
              <a:solidFill>
                <a:srgbClr val="9A9A99"/>
              </a:solidFill>
              <a:ln w="9525">
                <a:noFill/>
                <a:round/>
                <a:headEnd/>
                <a:tailEnd/>
              </a:ln>
            </p:spPr>
            <p:txBody>
              <a:bodyPr/>
              <a:lstStyle/>
              <a:p>
                <a:endParaRPr lang="hu-HU"/>
              </a:p>
            </p:txBody>
          </p:sp>
          <p:sp>
            <p:nvSpPr>
              <p:cNvPr id="74060" name="Freeform 284"/>
              <p:cNvSpPr>
                <a:spLocks/>
              </p:cNvSpPr>
              <p:nvPr/>
            </p:nvSpPr>
            <p:spPr bwMode="auto">
              <a:xfrm>
                <a:off x="1357" y="1946"/>
                <a:ext cx="32" cy="49"/>
              </a:xfrm>
              <a:custGeom>
                <a:avLst/>
                <a:gdLst>
                  <a:gd name="T0" fmla="*/ 32 w 32"/>
                  <a:gd name="T1" fmla="*/ 1 h 49"/>
                  <a:gd name="T2" fmla="*/ 3 w 32"/>
                  <a:gd name="T3" fmla="*/ 49 h 49"/>
                  <a:gd name="T4" fmla="*/ 0 w 32"/>
                  <a:gd name="T5" fmla="*/ 46 h 49"/>
                  <a:gd name="T6" fmla="*/ 30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3" y="49"/>
                    </a:lnTo>
                    <a:lnTo>
                      <a:pt x="0" y="46"/>
                    </a:lnTo>
                    <a:lnTo>
                      <a:pt x="30" y="0"/>
                    </a:lnTo>
                    <a:lnTo>
                      <a:pt x="32" y="1"/>
                    </a:lnTo>
                    <a:close/>
                  </a:path>
                </a:pathLst>
              </a:custGeom>
              <a:solidFill>
                <a:srgbClr val="9F9E9D"/>
              </a:solidFill>
              <a:ln w="9525">
                <a:noFill/>
                <a:round/>
                <a:headEnd/>
                <a:tailEnd/>
              </a:ln>
            </p:spPr>
            <p:txBody>
              <a:bodyPr/>
              <a:lstStyle/>
              <a:p>
                <a:endParaRPr lang="hu-HU"/>
              </a:p>
            </p:txBody>
          </p:sp>
          <p:sp>
            <p:nvSpPr>
              <p:cNvPr id="74061" name="Freeform 285"/>
              <p:cNvSpPr>
                <a:spLocks/>
              </p:cNvSpPr>
              <p:nvPr/>
            </p:nvSpPr>
            <p:spPr bwMode="auto">
              <a:xfrm>
                <a:off x="1356" y="1944"/>
                <a:ext cx="32" cy="49"/>
              </a:xfrm>
              <a:custGeom>
                <a:avLst/>
                <a:gdLst>
                  <a:gd name="T0" fmla="*/ 32 w 32"/>
                  <a:gd name="T1" fmla="*/ 2 h 49"/>
                  <a:gd name="T2" fmla="*/ 2 w 32"/>
                  <a:gd name="T3" fmla="*/ 49 h 49"/>
                  <a:gd name="T4" fmla="*/ 0 w 32"/>
                  <a:gd name="T5" fmla="*/ 48 h 49"/>
                  <a:gd name="T6" fmla="*/ 29 w 32"/>
                  <a:gd name="T7" fmla="*/ 0 h 49"/>
                  <a:gd name="T8" fmla="*/ 32 w 32"/>
                  <a:gd name="T9" fmla="*/ 2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2"/>
                    </a:moveTo>
                    <a:lnTo>
                      <a:pt x="2" y="49"/>
                    </a:lnTo>
                    <a:lnTo>
                      <a:pt x="0" y="48"/>
                    </a:lnTo>
                    <a:lnTo>
                      <a:pt x="29" y="0"/>
                    </a:lnTo>
                    <a:lnTo>
                      <a:pt x="32" y="2"/>
                    </a:lnTo>
                    <a:close/>
                  </a:path>
                </a:pathLst>
              </a:custGeom>
              <a:solidFill>
                <a:srgbClr val="A09F9F"/>
              </a:solidFill>
              <a:ln w="9525">
                <a:noFill/>
                <a:round/>
                <a:headEnd/>
                <a:tailEnd/>
              </a:ln>
            </p:spPr>
            <p:txBody>
              <a:bodyPr/>
              <a:lstStyle/>
              <a:p>
                <a:endParaRPr lang="hu-HU"/>
              </a:p>
            </p:txBody>
          </p:sp>
          <p:sp>
            <p:nvSpPr>
              <p:cNvPr id="74062" name="Freeform 286"/>
              <p:cNvSpPr>
                <a:spLocks/>
              </p:cNvSpPr>
              <p:nvPr/>
            </p:nvSpPr>
            <p:spPr bwMode="auto">
              <a:xfrm>
                <a:off x="1354" y="1944"/>
                <a:ext cx="33" cy="48"/>
              </a:xfrm>
              <a:custGeom>
                <a:avLst/>
                <a:gdLst>
                  <a:gd name="T0" fmla="*/ 33 w 33"/>
                  <a:gd name="T1" fmla="*/ 2 h 48"/>
                  <a:gd name="T2" fmla="*/ 3 w 33"/>
                  <a:gd name="T3" fmla="*/ 48 h 48"/>
                  <a:gd name="T4" fmla="*/ 0 w 33"/>
                  <a:gd name="T5" fmla="*/ 47 h 48"/>
                  <a:gd name="T6" fmla="*/ 30 w 33"/>
                  <a:gd name="T7" fmla="*/ 0 h 48"/>
                  <a:gd name="T8" fmla="*/ 33 w 33"/>
                  <a:gd name="T9" fmla="*/ 2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2"/>
                    </a:moveTo>
                    <a:lnTo>
                      <a:pt x="3" y="48"/>
                    </a:lnTo>
                    <a:lnTo>
                      <a:pt x="0" y="47"/>
                    </a:lnTo>
                    <a:lnTo>
                      <a:pt x="30" y="0"/>
                    </a:lnTo>
                    <a:lnTo>
                      <a:pt x="33" y="2"/>
                    </a:lnTo>
                    <a:close/>
                  </a:path>
                </a:pathLst>
              </a:custGeom>
              <a:solidFill>
                <a:srgbClr val="A2A2A1"/>
              </a:solidFill>
              <a:ln w="9525">
                <a:noFill/>
                <a:round/>
                <a:headEnd/>
                <a:tailEnd/>
              </a:ln>
            </p:spPr>
            <p:txBody>
              <a:bodyPr/>
              <a:lstStyle/>
              <a:p>
                <a:endParaRPr lang="hu-HU"/>
              </a:p>
            </p:txBody>
          </p:sp>
          <p:sp>
            <p:nvSpPr>
              <p:cNvPr id="74063" name="Freeform 287"/>
              <p:cNvSpPr>
                <a:spLocks/>
              </p:cNvSpPr>
              <p:nvPr/>
            </p:nvSpPr>
            <p:spPr bwMode="auto">
              <a:xfrm>
                <a:off x="1353" y="1943"/>
                <a:ext cx="32" cy="49"/>
              </a:xfrm>
              <a:custGeom>
                <a:avLst/>
                <a:gdLst>
                  <a:gd name="T0" fmla="*/ 32 w 32"/>
                  <a:gd name="T1" fmla="*/ 1 h 49"/>
                  <a:gd name="T2" fmla="*/ 3 w 32"/>
                  <a:gd name="T3" fmla="*/ 49 h 49"/>
                  <a:gd name="T4" fmla="*/ 0 w 32"/>
                  <a:gd name="T5" fmla="*/ 48 h 49"/>
                  <a:gd name="T6" fmla="*/ 29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3" y="49"/>
                    </a:lnTo>
                    <a:lnTo>
                      <a:pt x="0" y="48"/>
                    </a:lnTo>
                    <a:lnTo>
                      <a:pt x="29" y="0"/>
                    </a:lnTo>
                    <a:lnTo>
                      <a:pt x="32" y="1"/>
                    </a:lnTo>
                    <a:close/>
                  </a:path>
                </a:pathLst>
              </a:custGeom>
              <a:solidFill>
                <a:srgbClr val="A4A3A3"/>
              </a:solidFill>
              <a:ln w="9525">
                <a:noFill/>
                <a:round/>
                <a:headEnd/>
                <a:tailEnd/>
              </a:ln>
            </p:spPr>
            <p:txBody>
              <a:bodyPr/>
              <a:lstStyle/>
              <a:p>
                <a:endParaRPr lang="hu-HU"/>
              </a:p>
            </p:txBody>
          </p:sp>
          <p:sp>
            <p:nvSpPr>
              <p:cNvPr id="74064" name="Freeform 288"/>
              <p:cNvSpPr>
                <a:spLocks/>
              </p:cNvSpPr>
              <p:nvPr/>
            </p:nvSpPr>
            <p:spPr bwMode="auto">
              <a:xfrm>
                <a:off x="1351" y="1943"/>
                <a:ext cx="33" cy="48"/>
              </a:xfrm>
              <a:custGeom>
                <a:avLst/>
                <a:gdLst>
                  <a:gd name="T0" fmla="*/ 33 w 33"/>
                  <a:gd name="T1" fmla="*/ 1 h 48"/>
                  <a:gd name="T2" fmla="*/ 3 w 33"/>
                  <a:gd name="T3" fmla="*/ 48 h 48"/>
                  <a:gd name="T4" fmla="*/ 0 w 33"/>
                  <a:gd name="T5" fmla="*/ 46 h 48"/>
                  <a:gd name="T6" fmla="*/ 31 w 33"/>
                  <a:gd name="T7" fmla="*/ 0 h 48"/>
                  <a:gd name="T8" fmla="*/ 33 w 33"/>
                  <a:gd name="T9" fmla="*/ 1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1"/>
                    </a:moveTo>
                    <a:lnTo>
                      <a:pt x="3" y="48"/>
                    </a:lnTo>
                    <a:lnTo>
                      <a:pt x="0" y="46"/>
                    </a:lnTo>
                    <a:lnTo>
                      <a:pt x="31" y="0"/>
                    </a:lnTo>
                    <a:lnTo>
                      <a:pt x="33" y="1"/>
                    </a:lnTo>
                    <a:close/>
                  </a:path>
                </a:pathLst>
              </a:custGeom>
              <a:solidFill>
                <a:srgbClr val="A6A5A5"/>
              </a:solidFill>
              <a:ln w="9525">
                <a:noFill/>
                <a:round/>
                <a:headEnd/>
                <a:tailEnd/>
              </a:ln>
            </p:spPr>
            <p:txBody>
              <a:bodyPr/>
              <a:lstStyle/>
              <a:p>
                <a:endParaRPr lang="hu-HU"/>
              </a:p>
            </p:txBody>
          </p:sp>
          <p:sp>
            <p:nvSpPr>
              <p:cNvPr id="74065" name="Freeform 289"/>
              <p:cNvSpPr>
                <a:spLocks/>
              </p:cNvSpPr>
              <p:nvPr/>
            </p:nvSpPr>
            <p:spPr bwMode="auto">
              <a:xfrm>
                <a:off x="1351" y="1941"/>
                <a:ext cx="31" cy="50"/>
              </a:xfrm>
              <a:custGeom>
                <a:avLst/>
                <a:gdLst>
                  <a:gd name="T0" fmla="*/ 31 w 31"/>
                  <a:gd name="T1" fmla="*/ 2 h 50"/>
                  <a:gd name="T2" fmla="*/ 2 w 31"/>
                  <a:gd name="T3" fmla="*/ 50 h 50"/>
                  <a:gd name="T4" fmla="*/ 0 w 31"/>
                  <a:gd name="T5" fmla="*/ 48 h 50"/>
                  <a:gd name="T6" fmla="*/ 30 w 31"/>
                  <a:gd name="T7" fmla="*/ 0 h 50"/>
                  <a:gd name="T8" fmla="*/ 31 w 31"/>
                  <a:gd name="T9" fmla="*/ 2 h 50"/>
                  <a:gd name="T10" fmla="*/ 0 60000 65536"/>
                  <a:gd name="T11" fmla="*/ 0 60000 65536"/>
                  <a:gd name="T12" fmla="*/ 0 60000 65536"/>
                  <a:gd name="T13" fmla="*/ 0 60000 65536"/>
                  <a:gd name="T14" fmla="*/ 0 60000 65536"/>
                  <a:gd name="T15" fmla="*/ 0 w 31"/>
                  <a:gd name="T16" fmla="*/ 0 h 50"/>
                  <a:gd name="T17" fmla="*/ 31 w 31"/>
                  <a:gd name="T18" fmla="*/ 50 h 50"/>
                </a:gdLst>
                <a:ahLst/>
                <a:cxnLst>
                  <a:cxn ang="T10">
                    <a:pos x="T0" y="T1"/>
                  </a:cxn>
                  <a:cxn ang="T11">
                    <a:pos x="T2" y="T3"/>
                  </a:cxn>
                  <a:cxn ang="T12">
                    <a:pos x="T4" y="T5"/>
                  </a:cxn>
                  <a:cxn ang="T13">
                    <a:pos x="T6" y="T7"/>
                  </a:cxn>
                  <a:cxn ang="T14">
                    <a:pos x="T8" y="T9"/>
                  </a:cxn>
                </a:cxnLst>
                <a:rect l="T15" t="T16" r="T17" b="T18"/>
                <a:pathLst>
                  <a:path w="31" h="50">
                    <a:moveTo>
                      <a:pt x="31" y="2"/>
                    </a:moveTo>
                    <a:lnTo>
                      <a:pt x="2" y="50"/>
                    </a:lnTo>
                    <a:lnTo>
                      <a:pt x="0" y="48"/>
                    </a:lnTo>
                    <a:lnTo>
                      <a:pt x="30" y="0"/>
                    </a:lnTo>
                    <a:lnTo>
                      <a:pt x="31" y="2"/>
                    </a:lnTo>
                    <a:close/>
                  </a:path>
                </a:pathLst>
              </a:custGeom>
              <a:solidFill>
                <a:srgbClr val="A8A7A6"/>
              </a:solidFill>
              <a:ln w="9525">
                <a:noFill/>
                <a:round/>
                <a:headEnd/>
                <a:tailEnd/>
              </a:ln>
            </p:spPr>
            <p:txBody>
              <a:bodyPr/>
              <a:lstStyle/>
              <a:p>
                <a:endParaRPr lang="hu-HU"/>
              </a:p>
            </p:txBody>
          </p:sp>
          <p:sp>
            <p:nvSpPr>
              <p:cNvPr id="74066" name="Freeform 290"/>
              <p:cNvSpPr>
                <a:spLocks/>
              </p:cNvSpPr>
              <p:nvPr/>
            </p:nvSpPr>
            <p:spPr bwMode="auto">
              <a:xfrm>
                <a:off x="1350" y="1941"/>
                <a:ext cx="32" cy="48"/>
              </a:xfrm>
              <a:custGeom>
                <a:avLst/>
                <a:gdLst>
                  <a:gd name="T0" fmla="*/ 32 w 32"/>
                  <a:gd name="T1" fmla="*/ 2 h 48"/>
                  <a:gd name="T2" fmla="*/ 1 w 32"/>
                  <a:gd name="T3" fmla="*/ 48 h 48"/>
                  <a:gd name="T4" fmla="*/ 0 w 32"/>
                  <a:gd name="T5" fmla="*/ 47 h 48"/>
                  <a:gd name="T6" fmla="*/ 30 w 32"/>
                  <a:gd name="T7" fmla="*/ 0 h 48"/>
                  <a:gd name="T8" fmla="*/ 32 w 32"/>
                  <a:gd name="T9" fmla="*/ 2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2"/>
                    </a:moveTo>
                    <a:lnTo>
                      <a:pt x="1" y="48"/>
                    </a:lnTo>
                    <a:lnTo>
                      <a:pt x="0" y="47"/>
                    </a:lnTo>
                    <a:lnTo>
                      <a:pt x="30" y="0"/>
                    </a:lnTo>
                    <a:lnTo>
                      <a:pt x="32" y="2"/>
                    </a:lnTo>
                    <a:close/>
                  </a:path>
                </a:pathLst>
              </a:custGeom>
              <a:solidFill>
                <a:srgbClr val="AAA9A9"/>
              </a:solidFill>
              <a:ln w="9525">
                <a:noFill/>
                <a:round/>
                <a:headEnd/>
                <a:tailEnd/>
              </a:ln>
            </p:spPr>
            <p:txBody>
              <a:bodyPr/>
              <a:lstStyle/>
              <a:p>
                <a:endParaRPr lang="hu-HU"/>
              </a:p>
            </p:txBody>
          </p:sp>
          <p:sp>
            <p:nvSpPr>
              <p:cNvPr id="74067" name="Freeform 291"/>
              <p:cNvSpPr>
                <a:spLocks/>
              </p:cNvSpPr>
              <p:nvPr/>
            </p:nvSpPr>
            <p:spPr bwMode="auto">
              <a:xfrm>
                <a:off x="1349" y="1940"/>
                <a:ext cx="32" cy="49"/>
              </a:xfrm>
              <a:custGeom>
                <a:avLst/>
                <a:gdLst>
                  <a:gd name="T0" fmla="*/ 32 w 32"/>
                  <a:gd name="T1" fmla="*/ 1 h 49"/>
                  <a:gd name="T2" fmla="*/ 2 w 32"/>
                  <a:gd name="T3" fmla="*/ 49 h 49"/>
                  <a:gd name="T4" fmla="*/ 0 w 32"/>
                  <a:gd name="T5" fmla="*/ 48 h 49"/>
                  <a:gd name="T6" fmla="*/ 29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2" y="49"/>
                    </a:lnTo>
                    <a:lnTo>
                      <a:pt x="0" y="48"/>
                    </a:lnTo>
                    <a:lnTo>
                      <a:pt x="29" y="0"/>
                    </a:lnTo>
                    <a:lnTo>
                      <a:pt x="32" y="1"/>
                    </a:lnTo>
                    <a:close/>
                  </a:path>
                </a:pathLst>
              </a:custGeom>
              <a:solidFill>
                <a:srgbClr val="ACABAB"/>
              </a:solidFill>
              <a:ln w="9525">
                <a:noFill/>
                <a:round/>
                <a:headEnd/>
                <a:tailEnd/>
              </a:ln>
            </p:spPr>
            <p:txBody>
              <a:bodyPr/>
              <a:lstStyle/>
              <a:p>
                <a:endParaRPr lang="hu-HU"/>
              </a:p>
            </p:txBody>
          </p:sp>
          <p:sp>
            <p:nvSpPr>
              <p:cNvPr id="74068" name="Freeform 292"/>
              <p:cNvSpPr>
                <a:spLocks/>
              </p:cNvSpPr>
              <p:nvPr/>
            </p:nvSpPr>
            <p:spPr bwMode="auto">
              <a:xfrm>
                <a:off x="1347" y="1940"/>
                <a:ext cx="33" cy="48"/>
              </a:xfrm>
              <a:custGeom>
                <a:avLst/>
                <a:gdLst>
                  <a:gd name="T0" fmla="*/ 33 w 33"/>
                  <a:gd name="T1" fmla="*/ 1 h 48"/>
                  <a:gd name="T2" fmla="*/ 3 w 33"/>
                  <a:gd name="T3" fmla="*/ 48 h 48"/>
                  <a:gd name="T4" fmla="*/ 0 w 33"/>
                  <a:gd name="T5" fmla="*/ 46 h 48"/>
                  <a:gd name="T6" fmla="*/ 30 w 33"/>
                  <a:gd name="T7" fmla="*/ 0 h 48"/>
                  <a:gd name="T8" fmla="*/ 33 w 33"/>
                  <a:gd name="T9" fmla="*/ 1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1"/>
                    </a:moveTo>
                    <a:lnTo>
                      <a:pt x="3" y="48"/>
                    </a:lnTo>
                    <a:lnTo>
                      <a:pt x="0" y="46"/>
                    </a:lnTo>
                    <a:lnTo>
                      <a:pt x="30" y="0"/>
                    </a:lnTo>
                    <a:lnTo>
                      <a:pt x="33" y="1"/>
                    </a:lnTo>
                    <a:close/>
                  </a:path>
                </a:pathLst>
              </a:custGeom>
              <a:solidFill>
                <a:srgbClr val="AEADAD"/>
              </a:solidFill>
              <a:ln w="9525">
                <a:noFill/>
                <a:round/>
                <a:headEnd/>
                <a:tailEnd/>
              </a:ln>
            </p:spPr>
            <p:txBody>
              <a:bodyPr/>
              <a:lstStyle/>
              <a:p>
                <a:endParaRPr lang="hu-HU"/>
              </a:p>
            </p:txBody>
          </p:sp>
          <p:sp>
            <p:nvSpPr>
              <p:cNvPr id="74069" name="Freeform 293"/>
              <p:cNvSpPr>
                <a:spLocks/>
              </p:cNvSpPr>
              <p:nvPr/>
            </p:nvSpPr>
            <p:spPr bwMode="auto">
              <a:xfrm>
                <a:off x="1346" y="1939"/>
                <a:ext cx="32" cy="49"/>
              </a:xfrm>
              <a:custGeom>
                <a:avLst/>
                <a:gdLst>
                  <a:gd name="T0" fmla="*/ 32 w 32"/>
                  <a:gd name="T1" fmla="*/ 1 h 49"/>
                  <a:gd name="T2" fmla="*/ 3 w 32"/>
                  <a:gd name="T3" fmla="*/ 49 h 49"/>
                  <a:gd name="T4" fmla="*/ 0 w 32"/>
                  <a:gd name="T5" fmla="*/ 47 h 49"/>
                  <a:gd name="T6" fmla="*/ 29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3" y="49"/>
                    </a:lnTo>
                    <a:lnTo>
                      <a:pt x="0" y="47"/>
                    </a:lnTo>
                    <a:lnTo>
                      <a:pt x="29" y="0"/>
                    </a:lnTo>
                    <a:lnTo>
                      <a:pt x="32" y="1"/>
                    </a:lnTo>
                    <a:close/>
                  </a:path>
                </a:pathLst>
              </a:custGeom>
              <a:solidFill>
                <a:srgbClr val="B3B2B2"/>
              </a:solidFill>
              <a:ln w="9525">
                <a:noFill/>
                <a:round/>
                <a:headEnd/>
                <a:tailEnd/>
              </a:ln>
            </p:spPr>
            <p:txBody>
              <a:bodyPr/>
              <a:lstStyle/>
              <a:p>
                <a:endParaRPr lang="hu-HU"/>
              </a:p>
            </p:txBody>
          </p:sp>
          <p:sp>
            <p:nvSpPr>
              <p:cNvPr id="74070" name="Freeform 294"/>
              <p:cNvSpPr>
                <a:spLocks/>
              </p:cNvSpPr>
              <p:nvPr/>
            </p:nvSpPr>
            <p:spPr bwMode="auto">
              <a:xfrm>
                <a:off x="1344" y="1939"/>
                <a:ext cx="33" cy="47"/>
              </a:xfrm>
              <a:custGeom>
                <a:avLst/>
                <a:gdLst>
                  <a:gd name="T0" fmla="*/ 33 w 33"/>
                  <a:gd name="T1" fmla="*/ 1 h 47"/>
                  <a:gd name="T2" fmla="*/ 3 w 33"/>
                  <a:gd name="T3" fmla="*/ 47 h 47"/>
                  <a:gd name="T4" fmla="*/ 0 w 33"/>
                  <a:gd name="T5" fmla="*/ 46 h 47"/>
                  <a:gd name="T6" fmla="*/ 31 w 33"/>
                  <a:gd name="T7" fmla="*/ 0 h 47"/>
                  <a:gd name="T8" fmla="*/ 33 w 33"/>
                  <a:gd name="T9" fmla="*/ 1 h 47"/>
                  <a:gd name="T10" fmla="*/ 0 60000 65536"/>
                  <a:gd name="T11" fmla="*/ 0 60000 65536"/>
                  <a:gd name="T12" fmla="*/ 0 60000 65536"/>
                  <a:gd name="T13" fmla="*/ 0 60000 65536"/>
                  <a:gd name="T14" fmla="*/ 0 60000 65536"/>
                  <a:gd name="T15" fmla="*/ 0 w 33"/>
                  <a:gd name="T16" fmla="*/ 0 h 47"/>
                  <a:gd name="T17" fmla="*/ 33 w 33"/>
                  <a:gd name="T18" fmla="*/ 47 h 47"/>
                </a:gdLst>
                <a:ahLst/>
                <a:cxnLst>
                  <a:cxn ang="T10">
                    <a:pos x="T0" y="T1"/>
                  </a:cxn>
                  <a:cxn ang="T11">
                    <a:pos x="T2" y="T3"/>
                  </a:cxn>
                  <a:cxn ang="T12">
                    <a:pos x="T4" y="T5"/>
                  </a:cxn>
                  <a:cxn ang="T13">
                    <a:pos x="T6" y="T7"/>
                  </a:cxn>
                  <a:cxn ang="T14">
                    <a:pos x="T8" y="T9"/>
                  </a:cxn>
                </a:cxnLst>
                <a:rect l="T15" t="T16" r="T17" b="T18"/>
                <a:pathLst>
                  <a:path w="33" h="47">
                    <a:moveTo>
                      <a:pt x="33" y="1"/>
                    </a:moveTo>
                    <a:lnTo>
                      <a:pt x="3" y="47"/>
                    </a:lnTo>
                    <a:lnTo>
                      <a:pt x="0" y="46"/>
                    </a:lnTo>
                    <a:lnTo>
                      <a:pt x="31" y="0"/>
                    </a:lnTo>
                    <a:lnTo>
                      <a:pt x="33" y="1"/>
                    </a:lnTo>
                    <a:close/>
                  </a:path>
                </a:pathLst>
              </a:custGeom>
              <a:solidFill>
                <a:srgbClr val="B6B6B5"/>
              </a:solidFill>
              <a:ln w="9525">
                <a:noFill/>
                <a:round/>
                <a:headEnd/>
                <a:tailEnd/>
              </a:ln>
            </p:spPr>
            <p:txBody>
              <a:bodyPr/>
              <a:lstStyle/>
              <a:p>
                <a:endParaRPr lang="hu-HU"/>
              </a:p>
            </p:txBody>
          </p:sp>
          <p:sp>
            <p:nvSpPr>
              <p:cNvPr id="74071" name="Freeform 295"/>
              <p:cNvSpPr>
                <a:spLocks/>
              </p:cNvSpPr>
              <p:nvPr/>
            </p:nvSpPr>
            <p:spPr bwMode="auto">
              <a:xfrm>
                <a:off x="1343" y="1937"/>
                <a:ext cx="32" cy="49"/>
              </a:xfrm>
              <a:custGeom>
                <a:avLst/>
                <a:gdLst>
                  <a:gd name="T0" fmla="*/ 32 w 32"/>
                  <a:gd name="T1" fmla="*/ 2 h 49"/>
                  <a:gd name="T2" fmla="*/ 3 w 32"/>
                  <a:gd name="T3" fmla="*/ 49 h 49"/>
                  <a:gd name="T4" fmla="*/ 0 w 32"/>
                  <a:gd name="T5" fmla="*/ 48 h 49"/>
                  <a:gd name="T6" fmla="*/ 31 w 32"/>
                  <a:gd name="T7" fmla="*/ 0 h 49"/>
                  <a:gd name="T8" fmla="*/ 32 w 32"/>
                  <a:gd name="T9" fmla="*/ 2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2"/>
                    </a:moveTo>
                    <a:lnTo>
                      <a:pt x="3" y="49"/>
                    </a:lnTo>
                    <a:lnTo>
                      <a:pt x="0" y="48"/>
                    </a:lnTo>
                    <a:lnTo>
                      <a:pt x="31" y="0"/>
                    </a:lnTo>
                    <a:lnTo>
                      <a:pt x="32" y="2"/>
                    </a:lnTo>
                    <a:close/>
                  </a:path>
                </a:pathLst>
              </a:custGeom>
              <a:solidFill>
                <a:srgbClr val="B8B8B7"/>
              </a:solidFill>
              <a:ln w="9525">
                <a:noFill/>
                <a:round/>
                <a:headEnd/>
                <a:tailEnd/>
              </a:ln>
            </p:spPr>
            <p:txBody>
              <a:bodyPr/>
              <a:lstStyle/>
              <a:p>
                <a:endParaRPr lang="hu-HU"/>
              </a:p>
            </p:txBody>
          </p:sp>
          <p:sp>
            <p:nvSpPr>
              <p:cNvPr id="74072" name="Freeform 296"/>
              <p:cNvSpPr>
                <a:spLocks/>
              </p:cNvSpPr>
              <p:nvPr/>
            </p:nvSpPr>
            <p:spPr bwMode="auto">
              <a:xfrm>
                <a:off x="1343" y="1936"/>
                <a:ext cx="32" cy="49"/>
              </a:xfrm>
              <a:custGeom>
                <a:avLst/>
                <a:gdLst>
                  <a:gd name="T0" fmla="*/ 32 w 32"/>
                  <a:gd name="T1" fmla="*/ 3 h 49"/>
                  <a:gd name="T2" fmla="*/ 1 w 32"/>
                  <a:gd name="T3" fmla="*/ 49 h 49"/>
                  <a:gd name="T4" fmla="*/ 0 w 32"/>
                  <a:gd name="T5" fmla="*/ 48 h 49"/>
                  <a:gd name="T6" fmla="*/ 29 w 32"/>
                  <a:gd name="T7" fmla="*/ 0 h 49"/>
                  <a:gd name="T8" fmla="*/ 32 w 32"/>
                  <a:gd name="T9" fmla="*/ 3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3"/>
                    </a:moveTo>
                    <a:lnTo>
                      <a:pt x="1" y="49"/>
                    </a:lnTo>
                    <a:lnTo>
                      <a:pt x="0" y="48"/>
                    </a:lnTo>
                    <a:lnTo>
                      <a:pt x="29" y="0"/>
                    </a:lnTo>
                    <a:lnTo>
                      <a:pt x="32" y="3"/>
                    </a:lnTo>
                    <a:close/>
                  </a:path>
                </a:pathLst>
              </a:custGeom>
              <a:solidFill>
                <a:srgbClr val="BBBBBA"/>
              </a:solidFill>
              <a:ln w="9525">
                <a:noFill/>
                <a:round/>
                <a:headEnd/>
                <a:tailEnd/>
              </a:ln>
            </p:spPr>
            <p:txBody>
              <a:bodyPr/>
              <a:lstStyle/>
              <a:p>
                <a:endParaRPr lang="hu-HU"/>
              </a:p>
            </p:txBody>
          </p:sp>
          <p:sp>
            <p:nvSpPr>
              <p:cNvPr id="74073" name="Freeform 297"/>
              <p:cNvSpPr>
                <a:spLocks/>
              </p:cNvSpPr>
              <p:nvPr/>
            </p:nvSpPr>
            <p:spPr bwMode="auto">
              <a:xfrm>
                <a:off x="1342" y="1936"/>
                <a:ext cx="32" cy="49"/>
              </a:xfrm>
              <a:custGeom>
                <a:avLst/>
                <a:gdLst>
                  <a:gd name="T0" fmla="*/ 32 w 32"/>
                  <a:gd name="T1" fmla="*/ 1 h 49"/>
                  <a:gd name="T2" fmla="*/ 1 w 32"/>
                  <a:gd name="T3" fmla="*/ 49 h 49"/>
                  <a:gd name="T4" fmla="*/ 0 w 32"/>
                  <a:gd name="T5" fmla="*/ 46 h 49"/>
                  <a:gd name="T6" fmla="*/ 29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1" y="49"/>
                    </a:lnTo>
                    <a:lnTo>
                      <a:pt x="0" y="46"/>
                    </a:lnTo>
                    <a:lnTo>
                      <a:pt x="29" y="0"/>
                    </a:lnTo>
                    <a:lnTo>
                      <a:pt x="32" y="1"/>
                    </a:lnTo>
                    <a:close/>
                  </a:path>
                </a:pathLst>
              </a:custGeom>
              <a:solidFill>
                <a:srgbClr val="BDBDBC"/>
              </a:solidFill>
              <a:ln w="9525">
                <a:noFill/>
                <a:round/>
                <a:headEnd/>
                <a:tailEnd/>
              </a:ln>
            </p:spPr>
            <p:txBody>
              <a:bodyPr/>
              <a:lstStyle/>
              <a:p>
                <a:endParaRPr lang="hu-HU"/>
              </a:p>
            </p:txBody>
          </p:sp>
          <p:sp>
            <p:nvSpPr>
              <p:cNvPr id="74074" name="Freeform 298"/>
              <p:cNvSpPr>
                <a:spLocks/>
              </p:cNvSpPr>
              <p:nvPr/>
            </p:nvSpPr>
            <p:spPr bwMode="auto">
              <a:xfrm>
                <a:off x="1340" y="1934"/>
                <a:ext cx="32" cy="50"/>
              </a:xfrm>
              <a:custGeom>
                <a:avLst/>
                <a:gdLst>
                  <a:gd name="T0" fmla="*/ 32 w 32"/>
                  <a:gd name="T1" fmla="*/ 2 h 50"/>
                  <a:gd name="T2" fmla="*/ 3 w 32"/>
                  <a:gd name="T3" fmla="*/ 50 h 50"/>
                  <a:gd name="T4" fmla="*/ 0 w 32"/>
                  <a:gd name="T5" fmla="*/ 48 h 50"/>
                  <a:gd name="T6" fmla="*/ 30 w 32"/>
                  <a:gd name="T7" fmla="*/ 0 h 50"/>
                  <a:gd name="T8" fmla="*/ 32 w 32"/>
                  <a:gd name="T9" fmla="*/ 2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2" y="2"/>
                    </a:moveTo>
                    <a:lnTo>
                      <a:pt x="3" y="50"/>
                    </a:lnTo>
                    <a:lnTo>
                      <a:pt x="0" y="48"/>
                    </a:lnTo>
                    <a:lnTo>
                      <a:pt x="30" y="0"/>
                    </a:lnTo>
                    <a:lnTo>
                      <a:pt x="32" y="2"/>
                    </a:lnTo>
                    <a:close/>
                  </a:path>
                </a:pathLst>
              </a:custGeom>
              <a:solidFill>
                <a:srgbClr val="C0C0BF"/>
              </a:solidFill>
              <a:ln w="9525">
                <a:noFill/>
                <a:round/>
                <a:headEnd/>
                <a:tailEnd/>
              </a:ln>
            </p:spPr>
            <p:txBody>
              <a:bodyPr/>
              <a:lstStyle/>
              <a:p>
                <a:endParaRPr lang="hu-HU"/>
              </a:p>
            </p:txBody>
          </p:sp>
          <p:sp>
            <p:nvSpPr>
              <p:cNvPr id="74075" name="Freeform 299"/>
              <p:cNvSpPr>
                <a:spLocks/>
              </p:cNvSpPr>
              <p:nvPr/>
            </p:nvSpPr>
            <p:spPr bwMode="auto">
              <a:xfrm>
                <a:off x="1339" y="1934"/>
                <a:ext cx="32" cy="48"/>
              </a:xfrm>
              <a:custGeom>
                <a:avLst/>
                <a:gdLst>
                  <a:gd name="T0" fmla="*/ 32 w 32"/>
                  <a:gd name="T1" fmla="*/ 2 h 48"/>
                  <a:gd name="T2" fmla="*/ 3 w 32"/>
                  <a:gd name="T3" fmla="*/ 48 h 48"/>
                  <a:gd name="T4" fmla="*/ 0 w 32"/>
                  <a:gd name="T5" fmla="*/ 47 h 48"/>
                  <a:gd name="T6" fmla="*/ 29 w 32"/>
                  <a:gd name="T7" fmla="*/ 0 h 48"/>
                  <a:gd name="T8" fmla="*/ 32 w 32"/>
                  <a:gd name="T9" fmla="*/ 2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2"/>
                    </a:moveTo>
                    <a:lnTo>
                      <a:pt x="3" y="48"/>
                    </a:lnTo>
                    <a:lnTo>
                      <a:pt x="0" y="47"/>
                    </a:lnTo>
                    <a:lnTo>
                      <a:pt x="29" y="0"/>
                    </a:lnTo>
                    <a:lnTo>
                      <a:pt x="32" y="2"/>
                    </a:lnTo>
                    <a:close/>
                  </a:path>
                </a:pathLst>
              </a:custGeom>
              <a:solidFill>
                <a:srgbClr val="C3C3C2"/>
              </a:solidFill>
              <a:ln w="9525">
                <a:noFill/>
                <a:round/>
                <a:headEnd/>
                <a:tailEnd/>
              </a:ln>
            </p:spPr>
            <p:txBody>
              <a:bodyPr/>
              <a:lstStyle/>
              <a:p>
                <a:endParaRPr lang="hu-HU"/>
              </a:p>
            </p:txBody>
          </p:sp>
          <p:sp>
            <p:nvSpPr>
              <p:cNvPr id="74076" name="Freeform 300"/>
              <p:cNvSpPr>
                <a:spLocks/>
              </p:cNvSpPr>
              <p:nvPr/>
            </p:nvSpPr>
            <p:spPr bwMode="auto">
              <a:xfrm>
                <a:off x="1337" y="1933"/>
                <a:ext cx="33" cy="49"/>
              </a:xfrm>
              <a:custGeom>
                <a:avLst/>
                <a:gdLst>
                  <a:gd name="T0" fmla="*/ 33 w 33"/>
                  <a:gd name="T1" fmla="*/ 1 h 49"/>
                  <a:gd name="T2" fmla="*/ 3 w 33"/>
                  <a:gd name="T3" fmla="*/ 49 h 49"/>
                  <a:gd name="T4" fmla="*/ 0 w 33"/>
                  <a:gd name="T5" fmla="*/ 48 h 49"/>
                  <a:gd name="T6" fmla="*/ 30 w 33"/>
                  <a:gd name="T7" fmla="*/ 0 h 49"/>
                  <a:gd name="T8" fmla="*/ 33 w 33"/>
                  <a:gd name="T9" fmla="*/ 1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3" y="1"/>
                    </a:moveTo>
                    <a:lnTo>
                      <a:pt x="3" y="49"/>
                    </a:lnTo>
                    <a:lnTo>
                      <a:pt x="0" y="48"/>
                    </a:lnTo>
                    <a:lnTo>
                      <a:pt x="30" y="0"/>
                    </a:lnTo>
                    <a:lnTo>
                      <a:pt x="33" y="1"/>
                    </a:lnTo>
                    <a:close/>
                  </a:path>
                </a:pathLst>
              </a:custGeom>
              <a:solidFill>
                <a:srgbClr val="C5C4C4"/>
              </a:solidFill>
              <a:ln w="9525">
                <a:noFill/>
                <a:round/>
                <a:headEnd/>
                <a:tailEnd/>
              </a:ln>
            </p:spPr>
            <p:txBody>
              <a:bodyPr/>
              <a:lstStyle/>
              <a:p>
                <a:endParaRPr lang="hu-HU"/>
              </a:p>
            </p:txBody>
          </p:sp>
          <p:sp>
            <p:nvSpPr>
              <p:cNvPr id="74077" name="Freeform 301"/>
              <p:cNvSpPr>
                <a:spLocks/>
              </p:cNvSpPr>
              <p:nvPr/>
            </p:nvSpPr>
            <p:spPr bwMode="auto">
              <a:xfrm>
                <a:off x="1336" y="1933"/>
                <a:ext cx="32" cy="48"/>
              </a:xfrm>
              <a:custGeom>
                <a:avLst/>
                <a:gdLst>
                  <a:gd name="T0" fmla="*/ 32 w 32"/>
                  <a:gd name="T1" fmla="*/ 1 h 48"/>
                  <a:gd name="T2" fmla="*/ 3 w 32"/>
                  <a:gd name="T3" fmla="*/ 48 h 48"/>
                  <a:gd name="T4" fmla="*/ 0 w 32"/>
                  <a:gd name="T5" fmla="*/ 46 h 48"/>
                  <a:gd name="T6" fmla="*/ 31 w 32"/>
                  <a:gd name="T7" fmla="*/ 0 h 48"/>
                  <a:gd name="T8" fmla="*/ 32 w 32"/>
                  <a:gd name="T9" fmla="*/ 1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1"/>
                    </a:moveTo>
                    <a:lnTo>
                      <a:pt x="3" y="48"/>
                    </a:lnTo>
                    <a:lnTo>
                      <a:pt x="0" y="46"/>
                    </a:lnTo>
                    <a:lnTo>
                      <a:pt x="31" y="0"/>
                    </a:lnTo>
                    <a:lnTo>
                      <a:pt x="32" y="1"/>
                    </a:lnTo>
                    <a:close/>
                  </a:path>
                </a:pathLst>
              </a:custGeom>
              <a:solidFill>
                <a:srgbClr val="C8C7C7"/>
              </a:solidFill>
              <a:ln w="9525">
                <a:noFill/>
                <a:round/>
                <a:headEnd/>
                <a:tailEnd/>
              </a:ln>
            </p:spPr>
            <p:txBody>
              <a:bodyPr/>
              <a:lstStyle/>
              <a:p>
                <a:endParaRPr lang="hu-HU"/>
              </a:p>
            </p:txBody>
          </p:sp>
          <p:sp>
            <p:nvSpPr>
              <p:cNvPr id="74078" name="Freeform 302"/>
              <p:cNvSpPr>
                <a:spLocks/>
              </p:cNvSpPr>
              <p:nvPr/>
            </p:nvSpPr>
            <p:spPr bwMode="auto">
              <a:xfrm>
                <a:off x="1336" y="1931"/>
                <a:ext cx="31" cy="50"/>
              </a:xfrm>
              <a:custGeom>
                <a:avLst/>
                <a:gdLst>
                  <a:gd name="T0" fmla="*/ 31 w 31"/>
                  <a:gd name="T1" fmla="*/ 2 h 50"/>
                  <a:gd name="T2" fmla="*/ 1 w 31"/>
                  <a:gd name="T3" fmla="*/ 50 h 50"/>
                  <a:gd name="T4" fmla="*/ 0 w 31"/>
                  <a:gd name="T5" fmla="*/ 48 h 50"/>
                  <a:gd name="T6" fmla="*/ 29 w 31"/>
                  <a:gd name="T7" fmla="*/ 0 h 50"/>
                  <a:gd name="T8" fmla="*/ 31 w 31"/>
                  <a:gd name="T9" fmla="*/ 2 h 50"/>
                  <a:gd name="T10" fmla="*/ 0 60000 65536"/>
                  <a:gd name="T11" fmla="*/ 0 60000 65536"/>
                  <a:gd name="T12" fmla="*/ 0 60000 65536"/>
                  <a:gd name="T13" fmla="*/ 0 60000 65536"/>
                  <a:gd name="T14" fmla="*/ 0 60000 65536"/>
                  <a:gd name="T15" fmla="*/ 0 w 31"/>
                  <a:gd name="T16" fmla="*/ 0 h 50"/>
                  <a:gd name="T17" fmla="*/ 31 w 31"/>
                  <a:gd name="T18" fmla="*/ 50 h 50"/>
                </a:gdLst>
                <a:ahLst/>
                <a:cxnLst>
                  <a:cxn ang="T10">
                    <a:pos x="T0" y="T1"/>
                  </a:cxn>
                  <a:cxn ang="T11">
                    <a:pos x="T2" y="T3"/>
                  </a:cxn>
                  <a:cxn ang="T12">
                    <a:pos x="T4" y="T5"/>
                  </a:cxn>
                  <a:cxn ang="T13">
                    <a:pos x="T6" y="T7"/>
                  </a:cxn>
                  <a:cxn ang="T14">
                    <a:pos x="T8" y="T9"/>
                  </a:cxn>
                </a:cxnLst>
                <a:rect l="T15" t="T16" r="T17" b="T18"/>
                <a:pathLst>
                  <a:path w="31" h="50">
                    <a:moveTo>
                      <a:pt x="31" y="2"/>
                    </a:moveTo>
                    <a:lnTo>
                      <a:pt x="1" y="50"/>
                    </a:lnTo>
                    <a:lnTo>
                      <a:pt x="0" y="48"/>
                    </a:lnTo>
                    <a:lnTo>
                      <a:pt x="29" y="0"/>
                    </a:lnTo>
                    <a:lnTo>
                      <a:pt x="31" y="2"/>
                    </a:lnTo>
                    <a:close/>
                  </a:path>
                </a:pathLst>
              </a:custGeom>
              <a:solidFill>
                <a:srgbClr val="CAC9C9"/>
              </a:solidFill>
              <a:ln w="9525">
                <a:noFill/>
                <a:round/>
                <a:headEnd/>
                <a:tailEnd/>
              </a:ln>
            </p:spPr>
            <p:txBody>
              <a:bodyPr/>
              <a:lstStyle/>
              <a:p>
                <a:endParaRPr lang="hu-HU"/>
              </a:p>
            </p:txBody>
          </p:sp>
          <p:sp>
            <p:nvSpPr>
              <p:cNvPr id="74079" name="Freeform 303"/>
              <p:cNvSpPr>
                <a:spLocks/>
              </p:cNvSpPr>
              <p:nvPr/>
            </p:nvSpPr>
            <p:spPr bwMode="auto">
              <a:xfrm>
                <a:off x="1334" y="1931"/>
                <a:ext cx="33" cy="48"/>
              </a:xfrm>
              <a:custGeom>
                <a:avLst/>
                <a:gdLst>
                  <a:gd name="T0" fmla="*/ 33 w 33"/>
                  <a:gd name="T1" fmla="*/ 2 h 48"/>
                  <a:gd name="T2" fmla="*/ 2 w 33"/>
                  <a:gd name="T3" fmla="*/ 48 h 48"/>
                  <a:gd name="T4" fmla="*/ 0 w 33"/>
                  <a:gd name="T5" fmla="*/ 47 h 48"/>
                  <a:gd name="T6" fmla="*/ 30 w 33"/>
                  <a:gd name="T7" fmla="*/ 0 h 48"/>
                  <a:gd name="T8" fmla="*/ 33 w 33"/>
                  <a:gd name="T9" fmla="*/ 2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2"/>
                    </a:moveTo>
                    <a:lnTo>
                      <a:pt x="2" y="48"/>
                    </a:lnTo>
                    <a:lnTo>
                      <a:pt x="0" y="47"/>
                    </a:lnTo>
                    <a:lnTo>
                      <a:pt x="30" y="0"/>
                    </a:lnTo>
                    <a:lnTo>
                      <a:pt x="33" y="2"/>
                    </a:lnTo>
                    <a:close/>
                  </a:path>
                </a:pathLst>
              </a:custGeom>
              <a:solidFill>
                <a:srgbClr val="CECECD"/>
              </a:solidFill>
              <a:ln w="9525">
                <a:noFill/>
                <a:round/>
                <a:headEnd/>
                <a:tailEnd/>
              </a:ln>
            </p:spPr>
            <p:txBody>
              <a:bodyPr/>
              <a:lstStyle/>
              <a:p>
                <a:endParaRPr lang="hu-HU"/>
              </a:p>
            </p:txBody>
          </p:sp>
          <p:sp>
            <p:nvSpPr>
              <p:cNvPr id="74080" name="Freeform 304"/>
              <p:cNvSpPr>
                <a:spLocks/>
              </p:cNvSpPr>
              <p:nvPr/>
            </p:nvSpPr>
            <p:spPr bwMode="auto">
              <a:xfrm>
                <a:off x="1333" y="1930"/>
                <a:ext cx="32" cy="49"/>
              </a:xfrm>
              <a:custGeom>
                <a:avLst/>
                <a:gdLst>
                  <a:gd name="T0" fmla="*/ 32 w 32"/>
                  <a:gd name="T1" fmla="*/ 1 h 49"/>
                  <a:gd name="T2" fmla="*/ 3 w 32"/>
                  <a:gd name="T3" fmla="*/ 49 h 49"/>
                  <a:gd name="T4" fmla="*/ 0 w 32"/>
                  <a:gd name="T5" fmla="*/ 48 h 49"/>
                  <a:gd name="T6" fmla="*/ 30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3" y="49"/>
                    </a:lnTo>
                    <a:lnTo>
                      <a:pt x="0" y="48"/>
                    </a:lnTo>
                    <a:lnTo>
                      <a:pt x="30" y="0"/>
                    </a:lnTo>
                    <a:lnTo>
                      <a:pt x="32" y="1"/>
                    </a:lnTo>
                    <a:close/>
                  </a:path>
                </a:pathLst>
              </a:custGeom>
              <a:solidFill>
                <a:srgbClr val="D1D0D0"/>
              </a:solidFill>
              <a:ln w="9525">
                <a:noFill/>
                <a:round/>
                <a:headEnd/>
                <a:tailEnd/>
              </a:ln>
            </p:spPr>
            <p:txBody>
              <a:bodyPr/>
              <a:lstStyle/>
              <a:p>
                <a:endParaRPr lang="hu-HU"/>
              </a:p>
            </p:txBody>
          </p:sp>
          <p:sp>
            <p:nvSpPr>
              <p:cNvPr id="74081" name="Freeform 305"/>
              <p:cNvSpPr>
                <a:spLocks/>
              </p:cNvSpPr>
              <p:nvPr/>
            </p:nvSpPr>
            <p:spPr bwMode="auto">
              <a:xfrm>
                <a:off x="1332" y="1930"/>
                <a:ext cx="32" cy="48"/>
              </a:xfrm>
              <a:custGeom>
                <a:avLst/>
                <a:gdLst>
                  <a:gd name="T0" fmla="*/ 32 w 32"/>
                  <a:gd name="T1" fmla="*/ 1 h 48"/>
                  <a:gd name="T2" fmla="*/ 2 w 32"/>
                  <a:gd name="T3" fmla="*/ 48 h 48"/>
                  <a:gd name="T4" fmla="*/ 0 w 32"/>
                  <a:gd name="T5" fmla="*/ 47 h 48"/>
                  <a:gd name="T6" fmla="*/ 29 w 32"/>
                  <a:gd name="T7" fmla="*/ 0 h 48"/>
                  <a:gd name="T8" fmla="*/ 32 w 32"/>
                  <a:gd name="T9" fmla="*/ 1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1"/>
                    </a:moveTo>
                    <a:lnTo>
                      <a:pt x="2" y="48"/>
                    </a:lnTo>
                    <a:lnTo>
                      <a:pt x="0" y="47"/>
                    </a:lnTo>
                    <a:lnTo>
                      <a:pt x="29" y="0"/>
                    </a:lnTo>
                    <a:lnTo>
                      <a:pt x="32" y="1"/>
                    </a:lnTo>
                    <a:close/>
                  </a:path>
                </a:pathLst>
              </a:custGeom>
              <a:solidFill>
                <a:srgbClr val="D4D3D3"/>
              </a:solidFill>
              <a:ln w="9525">
                <a:noFill/>
                <a:round/>
                <a:headEnd/>
                <a:tailEnd/>
              </a:ln>
            </p:spPr>
            <p:txBody>
              <a:bodyPr/>
              <a:lstStyle/>
              <a:p>
                <a:endParaRPr lang="hu-HU"/>
              </a:p>
            </p:txBody>
          </p:sp>
          <p:sp>
            <p:nvSpPr>
              <p:cNvPr id="74082" name="Freeform 306"/>
              <p:cNvSpPr>
                <a:spLocks/>
              </p:cNvSpPr>
              <p:nvPr/>
            </p:nvSpPr>
            <p:spPr bwMode="auto">
              <a:xfrm>
                <a:off x="1330" y="1929"/>
                <a:ext cx="33" cy="49"/>
              </a:xfrm>
              <a:custGeom>
                <a:avLst/>
                <a:gdLst>
                  <a:gd name="T0" fmla="*/ 33 w 33"/>
                  <a:gd name="T1" fmla="*/ 1 h 49"/>
                  <a:gd name="T2" fmla="*/ 3 w 33"/>
                  <a:gd name="T3" fmla="*/ 49 h 49"/>
                  <a:gd name="T4" fmla="*/ 0 w 33"/>
                  <a:gd name="T5" fmla="*/ 48 h 49"/>
                  <a:gd name="T6" fmla="*/ 30 w 33"/>
                  <a:gd name="T7" fmla="*/ 0 h 49"/>
                  <a:gd name="T8" fmla="*/ 33 w 33"/>
                  <a:gd name="T9" fmla="*/ 1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3" y="1"/>
                    </a:moveTo>
                    <a:lnTo>
                      <a:pt x="3" y="49"/>
                    </a:lnTo>
                    <a:lnTo>
                      <a:pt x="0" y="48"/>
                    </a:lnTo>
                    <a:lnTo>
                      <a:pt x="30" y="0"/>
                    </a:lnTo>
                    <a:lnTo>
                      <a:pt x="33" y="1"/>
                    </a:lnTo>
                    <a:close/>
                  </a:path>
                </a:pathLst>
              </a:custGeom>
              <a:solidFill>
                <a:srgbClr val="D8D8D7"/>
              </a:solidFill>
              <a:ln w="9525">
                <a:noFill/>
                <a:round/>
                <a:headEnd/>
                <a:tailEnd/>
              </a:ln>
            </p:spPr>
            <p:txBody>
              <a:bodyPr/>
              <a:lstStyle/>
              <a:p>
                <a:endParaRPr lang="hu-HU"/>
              </a:p>
            </p:txBody>
          </p:sp>
          <p:sp>
            <p:nvSpPr>
              <p:cNvPr id="74083" name="Freeform 307"/>
              <p:cNvSpPr>
                <a:spLocks/>
              </p:cNvSpPr>
              <p:nvPr/>
            </p:nvSpPr>
            <p:spPr bwMode="auto">
              <a:xfrm>
                <a:off x="1329" y="1929"/>
                <a:ext cx="32" cy="48"/>
              </a:xfrm>
              <a:custGeom>
                <a:avLst/>
                <a:gdLst>
                  <a:gd name="T0" fmla="*/ 32 w 32"/>
                  <a:gd name="T1" fmla="*/ 1 h 48"/>
                  <a:gd name="T2" fmla="*/ 3 w 32"/>
                  <a:gd name="T3" fmla="*/ 48 h 48"/>
                  <a:gd name="T4" fmla="*/ 0 w 32"/>
                  <a:gd name="T5" fmla="*/ 46 h 48"/>
                  <a:gd name="T6" fmla="*/ 29 w 32"/>
                  <a:gd name="T7" fmla="*/ 0 h 48"/>
                  <a:gd name="T8" fmla="*/ 32 w 32"/>
                  <a:gd name="T9" fmla="*/ 1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1"/>
                    </a:moveTo>
                    <a:lnTo>
                      <a:pt x="3" y="48"/>
                    </a:lnTo>
                    <a:lnTo>
                      <a:pt x="0" y="46"/>
                    </a:lnTo>
                    <a:lnTo>
                      <a:pt x="29" y="0"/>
                    </a:lnTo>
                    <a:lnTo>
                      <a:pt x="32" y="1"/>
                    </a:lnTo>
                    <a:close/>
                  </a:path>
                </a:pathLst>
              </a:custGeom>
              <a:solidFill>
                <a:srgbClr val="DBDBDA"/>
              </a:solidFill>
              <a:ln w="9525">
                <a:noFill/>
                <a:round/>
                <a:headEnd/>
                <a:tailEnd/>
              </a:ln>
            </p:spPr>
            <p:txBody>
              <a:bodyPr/>
              <a:lstStyle/>
              <a:p>
                <a:endParaRPr lang="hu-HU"/>
              </a:p>
            </p:txBody>
          </p:sp>
          <p:sp>
            <p:nvSpPr>
              <p:cNvPr id="74084" name="Freeform 308"/>
              <p:cNvSpPr>
                <a:spLocks/>
              </p:cNvSpPr>
              <p:nvPr/>
            </p:nvSpPr>
            <p:spPr bwMode="auto">
              <a:xfrm>
                <a:off x="1327" y="1927"/>
                <a:ext cx="33" cy="50"/>
              </a:xfrm>
              <a:custGeom>
                <a:avLst/>
                <a:gdLst>
                  <a:gd name="T0" fmla="*/ 33 w 33"/>
                  <a:gd name="T1" fmla="*/ 2 h 50"/>
                  <a:gd name="T2" fmla="*/ 3 w 33"/>
                  <a:gd name="T3" fmla="*/ 50 h 50"/>
                  <a:gd name="T4" fmla="*/ 0 w 33"/>
                  <a:gd name="T5" fmla="*/ 48 h 50"/>
                  <a:gd name="T6" fmla="*/ 31 w 33"/>
                  <a:gd name="T7" fmla="*/ 0 h 50"/>
                  <a:gd name="T8" fmla="*/ 33 w 33"/>
                  <a:gd name="T9" fmla="*/ 2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3" y="2"/>
                    </a:moveTo>
                    <a:lnTo>
                      <a:pt x="3" y="50"/>
                    </a:lnTo>
                    <a:lnTo>
                      <a:pt x="0" y="48"/>
                    </a:lnTo>
                    <a:lnTo>
                      <a:pt x="31" y="0"/>
                    </a:lnTo>
                    <a:lnTo>
                      <a:pt x="33" y="2"/>
                    </a:lnTo>
                    <a:close/>
                  </a:path>
                </a:pathLst>
              </a:custGeom>
              <a:solidFill>
                <a:srgbClr val="DFDFDE"/>
              </a:solidFill>
              <a:ln w="9525">
                <a:noFill/>
                <a:round/>
                <a:headEnd/>
                <a:tailEnd/>
              </a:ln>
            </p:spPr>
            <p:txBody>
              <a:bodyPr/>
              <a:lstStyle/>
              <a:p>
                <a:endParaRPr lang="hu-HU"/>
              </a:p>
            </p:txBody>
          </p:sp>
          <p:sp>
            <p:nvSpPr>
              <p:cNvPr id="74085" name="Freeform 309"/>
              <p:cNvSpPr>
                <a:spLocks/>
              </p:cNvSpPr>
              <p:nvPr/>
            </p:nvSpPr>
            <p:spPr bwMode="auto">
              <a:xfrm>
                <a:off x="1327" y="1926"/>
                <a:ext cx="31" cy="49"/>
              </a:xfrm>
              <a:custGeom>
                <a:avLst/>
                <a:gdLst>
                  <a:gd name="T0" fmla="*/ 31 w 31"/>
                  <a:gd name="T1" fmla="*/ 3 h 49"/>
                  <a:gd name="T2" fmla="*/ 2 w 31"/>
                  <a:gd name="T3" fmla="*/ 49 h 49"/>
                  <a:gd name="T4" fmla="*/ 0 w 31"/>
                  <a:gd name="T5" fmla="*/ 48 h 49"/>
                  <a:gd name="T6" fmla="*/ 30 w 31"/>
                  <a:gd name="T7" fmla="*/ 0 h 49"/>
                  <a:gd name="T8" fmla="*/ 31 w 31"/>
                  <a:gd name="T9" fmla="*/ 3 h 49"/>
                  <a:gd name="T10" fmla="*/ 0 60000 65536"/>
                  <a:gd name="T11" fmla="*/ 0 60000 65536"/>
                  <a:gd name="T12" fmla="*/ 0 60000 65536"/>
                  <a:gd name="T13" fmla="*/ 0 60000 65536"/>
                  <a:gd name="T14" fmla="*/ 0 60000 65536"/>
                  <a:gd name="T15" fmla="*/ 0 w 31"/>
                  <a:gd name="T16" fmla="*/ 0 h 49"/>
                  <a:gd name="T17" fmla="*/ 31 w 31"/>
                  <a:gd name="T18" fmla="*/ 49 h 49"/>
                </a:gdLst>
                <a:ahLst/>
                <a:cxnLst>
                  <a:cxn ang="T10">
                    <a:pos x="T0" y="T1"/>
                  </a:cxn>
                  <a:cxn ang="T11">
                    <a:pos x="T2" y="T3"/>
                  </a:cxn>
                  <a:cxn ang="T12">
                    <a:pos x="T4" y="T5"/>
                  </a:cxn>
                  <a:cxn ang="T13">
                    <a:pos x="T6" y="T7"/>
                  </a:cxn>
                  <a:cxn ang="T14">
                    <a:pos x="T8" y="T9"/>
                  </a:cxn>
                </a:cxnLst>
                <a:rect l="T15" t="T16" r="T17" b="T18"/>
                <a:pathLst>
                  <a:path w="31" h="49">
                    <a:moveTo>
                      <a:pt x="31" y="3"/>
                    </a:moveTo>
                    <a:lnTo>
                      <a:pt x="2" y="49"/>
                    </a:lnTo>
                    <a:lnTo>
                      <a:pt x="0" y="48"/>
                    </a:lnTo>
                    <a:lnTo>
                      <a:pt x="30" y="0"/>
                    </a:lnTo>
                    <a:lnTo>
                      <a:pt x="31" y="3"/>
                    </a:lnTo>
                    <a:close/>
                  </a:path>
                </a:pathLst>
              </a:custGeom>
              <a:solidFill>
                <a:srgbClr val="E3E3E3"/>
              </a:solidFill>
              <a:ln w="9525">
                <a:noFill/>
                <a:round/>
                <a:headEnd/>
                <a:tailEnd/>
              </a:ln>
            </p:spPr>
            <p:txBody>
              <a:bodyPr/>
              <a:lstStyle/>
              <a:p>
                <a:endParaRPr lang="hu-HU"/>
              </a:p>
            </p:txBody>
          </p:sp>
          <p:sp>
            <p:nvSpPr>
              <p:cNvPr id="74086" name="Freeform 310"/>
              <p:cNvSpPr>
                <a:spLocks/>
              </p:cNvSpPr>
              <p:nvPr/>
            </p:nvSpPr>
            <p:spPr bwMode="auto">
              <a:xfrm>
                <a:off x="1326" y="1926"/>
                <a:ext cx="32" cy="49"/>
              </a:xfrm>
              <a:custGeom>
                <a:avLst/>
                <a:gdLst>
                  <a:gd name="T0" fmla="*/ 32 w 32"/>
                  <a:gd name="T1" fmla="*/ 1 h 49"/>
                  <a:gd name="T2" fmla="*/ 1 w 32"/>
                  <a:gd name="T3" fmla="*/ 49 h 49"/>
                  <a:gd name="T4" fmla="*/ 0 w 32"/>
                  <a:gd name="T5" fmla="*/ 46 h 49"/>
                  <a:gd name="T6" fmla="*/ 30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1" y="49"/>
                    </a:lnTo>
                    <a:lnTo>
                      <a:pt x="0" y="46"/>
                    </a:lnTo>
                    <a:lnTo>
                      <a:pt x="30" y="0"/>
                    </a:lnTo>
                    <a:lnTo>
                      <a:pt x="32" y="1"/>
                    </a:lnTo>
                    <a:close/>
                  </a:path>
                </a:pathLst>
              </a:custGeom>
              <a:solidFill>
                <a:srgbClr val="E6E5E5"/>
              </a:solidFill>
              <a:ln w="9525">
                <a:noFill/>
                <a:round/>
                <a:headEnd/>
                <a:tailEnd/>
              </a:ln>
            </p:spPr>
            <p:txBody>
              <a:bodyPr/>
              <a:lstStyle/>
              <a:p>
                <a:endParaRPr lang="hu-HU"/>
              </a:p>
            </p:txBody>
          </p:sp>
          <p:sp>
            <p:nvSpPr>
              <p:cNvPr id="74087" name="Freeform 311"/>
              <p:cNvSpPr>
                <a:spLocks/>
              </p:cNvSpPr>
              <p:nvPr/>
            </p:nvSpPr>
            <p:spPr bwMode="auto">
              <a:xfrm>
                <a:off x="1325" y="1924"/>
                <a:ext cx="32" cy="50"/>
              </a:xfrm>
              <a:custGeom>
                <a:avLst/>
                <a:gdLst>
                  <a:gd name="T0" fmla="*/ 32 w 32"/>
                  <a:gd name="T1" fmla="*/ 2 h 50"/>
                  <a:gd name="T2" fmla="*/ 2 w 32"/>
                  <a:gd name="T3" fmla="*/ 50 h 50"/>
                  <a:gd name="T4" fmla="*/ 0 w 32"/>
                  <a:gd name="T5" fmla="*/ 48 h 50"/>
                  <a:gd name="T6" fmla="*/ 29 w 32"/>
                  <a:gd name="T7" fmla="*/ 0 h 50"/>
                  <a:gd name="T8" fmla="*/ 32 w 32"/>
                  <a:gd name="T9" fmla="*/ 2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2" y="2"/>
                    </a:moveTo>
                    <a:lnTo>
                      <a:pt x="2" y="50"/>
                    </a:lnTo>
                    <a:lnTo>
                      <a:pt x="0" y="48"/>
                    </a:lnTo>
                    <a:lnTo>
                      <a:pt x="29" y="0"/>
                    </a:lnTo>
                    <a:lnTo>
                      <a:pt x="32" y="2"/>
                    </a:lnTo>
                    <a:close/>
                  </a:path>
                </a:pathLst>
              </a:custGeom>
              <a:solidFill>
                <a:srgbClr val="E9E9E9"/>
              </a:solidFill>
              <a:ln w="9525">
                <a:noFill/>
                <a:round/>
                <a:headEnd/>
                <a:tailEnd/>
              </a:ln>
            </p:spPr>
            <p:txBody>
              <a:bodyPr/>
              <a:lstStyle/>
              <a:p>
                <a:endParaRPr lang="hu-HU"/>
              </a:p>
            </p:txBody>
          </p:sp>
          <p:sp>
            <p:nvSpPr>
              <p:cNvPr id="74088" name="Freeform 312"/>
              <p:cNvSpPr>
                <a:spLocks/>
              </p:cNvSpPr>
              <p:nvPr/>
            </p:nvSpPr>
            <p:spPr bwMode="auto">
              <a:xfrm>
                <a:off x="1323" y="1924"/>
                <a:ext cx="33" cy="48"/>
              </a:xfrm>
              <a:custGeom>
                <a:avLst/>
                <a:gdLst>
                  <a:gd name="T0" fmla="*/ 33 w 33"/>
                  <a:gd name="T1" fmla="*/ 2 h 48"/>
                  <a:gd name="T2" fmla="*/ 3 w 33"/>
                  <a:gd name="T3" fmla="*/ 48 h 48"/>
                  <a:gd name="T4" fmla="*/ 0 w 33"/>
                  <a:gd name="T5" fmla="*/ 47 h 48"/>
                  <a:gd name="T6" fmla="*/ 30 w 33"/>
                  <a:gd name="T7" fmla="*/ 0 h 48"/>
                  <a:gd name="T8" fmla="*/ 33 w 33"/>
                  <a:gd name="T9" fmla="*/ 2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2"/>
                    </a:moveTo>
                    <a:lnTo>
                      <a:pt x="3" y="48"/>
                    </a:lnTo>
                    <a:lnTo>
                      <a:pt x="0" y="47"/>
                    </a:lnTo>
                    <a:lnTo>
                      <a:pt x="30" y="0"/>
                    </a:lnTo>
                    <a:lnTo>
                      <a:pt x="33" y="2"/>
                    </a:lnTo>
                    <a:close/>
                  </a:path>
                </a:pathLst>
              </a:custGeom>
              <a:solidFill>
                <a:srgbClr val="F0F0EF"/>
              </a:solidFill>
              <a:ln w="9525">
                <a:noFill/>
                <a:round/>
                <a:headEnd/>
                <a:tailEnd/>
              </a:ln>
            </p:spPr>
            <p:txBody>
              <a:bodyPr/>
              <a:lstStyle/>
              <a:p>
                <a:endParaRPr lang="hu-HU"/>
              </a:p>
            </p:txBody>
          </p:sp>
          <p:sp>
            <p:nvSpPr>
              <p:cNvPr id="74089" name="Freeform 313"/>
              <p:cNvSpPr>
                <a:spLocks/>
              </p:cNvSpPr>
              <p:nvPr/>
            </p:nvSpPr>
            <p:spPr bwMode="auto">
              <a:xfrm>
                <a:off x="1322" y="1923"/>
                <a:ext cx="32" cy="49"/>
              </a:xfrm>
              <a:custGeom>
                <a:avLst/>
                <a:gdLst>
                  <a:gd name="T0" fmla="*/ 32 w 32"/>
                  <a:gd name="T1" fmla="*/ 1 h 49"/>
                  <a:gd name="T2" fmla="*/ 3 w 32"/>
                  <a:gd name="T3" fmla="*/ 49 h 49"/>
                  <a:gd name="T4" fmla="*/ 0 w 32"/>
                  <a:gd name="T5" fmla="*/ 48 h 49"/>
                  <a:gd name="T6" fmla="*/ 29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3" y="49"/>
                    </a:lnTo>
                    <a:lnTo>
                      <a:pt x="0" y="48"/>
                    </a:lnTo>
                    <a:lnTo>
                      <a:pt x="29" y="0"/>
                    </a:lnTo>
                    <a:lnTo>
                      <a:pt x="32" y="1"/>
                    </a:lnTo>
                    <a:close/>
                  </a:path>
                </a:pathLst>
              </a:custGeom>
              <a:solidFill>
                <a:srgbClr val="F2F2F2"/>
              </a:solidFill>
              <a:ln w="9525">
                <a:noFill/>
                <a:round/>
                <a:headEnd/>
                <a:tailEnd/>
              </a:ln>
            </p:spPr>
            <p:txBody>
              <a:bodyPr/>
              <a:lstStyle/>
              <a:p>
                <a:endParaRPr lang="hu-HU"/>
              </a:p>
            </p:txBody>
          </p:sp>
          <p:sp>
            <p:nvSpPr>
              <p:cNvPr id="74090" name="Freeform 314"/>
              <p:cNvSpPr>
                <a:spLocks/>
              </p:cNvSpPr>
              <p:nvPr/>
            </p:nvSpPr>
            <p:spPr bwMode="auto">
              <a:xfrm>
                <a:off x="1320" y="1923"/>
                <a:ext cx="33" cy="48"/>
              </a:xfrm>
              <a:custGeom>
                <a:avLst/>
                <a:gdLst>
                  <a:gd name="T0" fmla="*/ 33 w 33"/>
                  <a:gd name="T1" fmla="*/ 1 h 48"/>
                  <a:gd name="T2" fmla="*/ 3 w 33"/>
                  <a:gd name="T3" fmla="*/ 48 h 48"/>
                  <a:gd name="T4" fmla="*/ 0 w 33"/>
                  <a:gd name="T5" fmla="*/ 46 h 48"/>
                  <a:gd name="T6" fmla="*/ 31 w 33"/>
                  <a:gd name="T7" fmla="*/ 0 h 48"/>
                  <a:gd name="T8" fmla="*/ 33 w 33"/>
                  <a:gd name="T9" fmla="*/ 1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1"/>
                    </a:moveTo>
                    <a:lnTo>
                      <a:pt x="3" y="48"/>
                    </a:lnTo>
                    <a:lnTo>
                      <a:pt x="0" y="46"/>
                    </a:lnTo>
                    <a:lnTo>
                      <a:pt x="31" y="0"/>
                    </a:lnTo>
                    <a:lnTo>
                      <a:pt x="33" y="1"/>
                    </a:lnTo>
                    <a:close/>
                  </a:path>
                </a:pathLst>
              </a:custGeom>
              <a:solidFill>
                <a:srgbClr val="F6F6F6"/>
              </a:solidFill>
              <a:ln w="9525">
                <a:noFill/>
                <a:round/>
                <a:headEnd/>
                <a:tailEnd/>
              </a:ln>
            </p:spPr>
            <p:txBody>
              <a:bodyPr/>
              <a:lstStyle/>
              <a:p>
                <a:endParaRPr lang="hu-HU"/>
              </a:p>
            </p:txBody>
          </p:sp>
          <p:sp>
            <p:nvSpPr>
              <p:cNvPr id="74091" name="Freeform 315"/>
              <p:cNvSpPr>
                <a:spLocks/>
              </p:cNvSpPr>
              <p:nvPr/>
            </p:nvSpPr>
            <p:spPr bwMode="auto">
              <a:xfrm>
                <a:off x="1320" y="1922"/>
                <a:ext cx="31" cy="49"/>
              </a:xfrm>
              <a:custGeom>
                <a:avLst/>
                <a:gdLst>
                  <a:gd name="T0" fmla="*/ 31 w 31"/>
                  <a:gd name="T1" fmla="*/ 1 h 49"/>
                  <a:gd name="T2" fmla="*/ 2 w 31"/>
                  <a:gd name="T3" fmla="*/ 49 h 49"/>
                  <a:gd name="T4" fmla="*/ 0 w 31"/>
                  <a:gd name="T5" fmla="*/ 47 h 49"/>
                  <a:gd name="T6" fmla="*/ 30 w 31"/>
                  <a:gd name="T7" fmla="*/ 0 h 49"/>
                  <a:gd name="T8" fmla="*/ 31 w 31"/>
                  <a:gd name="T9" fmla="*/ 1 h 49"/>
                  <a:gd name="T10" fmla="*/ 0 60000 65536"/>
                  <a:gd name="T11" fmla="*/ 0 60000 65536"/>
                  <a:gd name="T12" fmla="*/ 0 60000 65536"/>
                  <a:gd name="T13" fmla="*/ 0 60000 65536"/>
                  <a:gd name="T14" fmla="*/ 0 60000 65536"/>
                  <a:gd name="T15" fmla="*/ 0 w 31"/>
                  <a:gd name="T16" fmla="*/ 0 h 49"/>
                  <a:gd name="T17" fmla="*/ 31 w 31"/>
                  <a:gd name="T18" fmla="*/ 49 h 49"/>
                </a:gdLst>
                <a:ahLst/>
                <a:cxnLst>
                  <a:cxn ang="T10">
                    <a:pos x="T0" y="T1"/>
                  </a:cxn>
                  <a:cxn ang="T11">
                    <a:pos x="T2" y="T3"/>
                  </a:cxn>
                  <a:cxn ang="T12">
                    <a:pos x="T4" y="T5"/>
                  </a:cxn>
                  <a:cxn ang="T13">
                    <a:pos x="T6" y="T7"/>
                  </a:cxn>
                  <a:cxn ang="T14">
                    <a:pos x="T8" y="T9"/>
                  </a:cxn>
                </a:cxnLst>
                <a:rect l="T15" t="T16" r="T17" b="T18"/>
                <a:pathLst>
                  <a:path w="31" h="49">
                    <a:moveTo>
                      <a:pt x="31" y="1"/>
                    </a:moveTo>
                    <a:lnTo>
                      <a:pt x="2" y="49"/>
                    </a:lnTo>
                    <a:lnTo>
                      <a:pt x="0" y="47"/>
                    </a:lnTo>
                    <a:lnTo>
                      <a:pt x="30" y="0"/>
                    </a:lnTo>
                    <a:lnTo>
                      <a:pt x="31" y="1"/>
                    </a:lnTo>
                    <a:close/>
                  </a:path>
                </a:pathLst>
              </a:custGeom>
              <a:solidFill>
                <a:srgbClr val="F8F8F8"/>
              </a:solidFill>
              <a:ln w="9525">
                <a:noFill/>
                <a:round/>
                <a:headEnd/>
                <a:tailEnd/>
              </a:ln>
            </p:spPr>
            <p:txBody>
              <a:bodyPr/>
              <a:lstStyle/>
              <a:p>
                <a:endParaRPr lang="hu-HU"/>
              </a:p>
            </p:txBody>
          </p:sp>
          <p:sp>
            <p:nvSpPr>
              <p:cNvPr id="74092" name="Freeform 316"/>
              <p:cNvSpPr>
                <a:spLocks/>
              </p:cNvSpPr>
              <p:nvPr/>
            </p:nvSpPr>
            <p:spPr bwMode="auto">
              <a:xfrm>
                <a:off x="1319" y="1922"/>
                <a:ext cx="32" cy="47"/>
              </a:xfrm>
              <a:custGeom>
                <a:avLst/>
                <a:gdLst>
                  <a:gd name="T0" fmla="*/ 32 w 32"/>
                  <a:gd name="T1" fmla="*/ 1 h 47"/>
                  <a:gd name="T2" fmla="*/ 1 w 32"/>
                  <a:gd name="T3" fmla="*/ 47 h 47"/>
                  <a:gd name="T4" fmla="*/ 0 w 32"/>
                  <a:gd name="T5" fmla="*/ 46 h 47"/>
                  <a:gd name="T6" fmla="*/ 30 w 32"/>
                  <a:gd name="T7" fmla="*/ 0 h 47"/>
                  <a:gd name="T8" fmla="*/ 32 w 32"/>
                  <a:gd name="T9" fmla="*/ 1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32" y="1"/>
                    </a:moveTo>
                    <a:lnTo>
                      <a:pt x="1" y="47"/>
                    </a:lnTo>
                    <a:lnTo>
                      <a:pt x="0" y="46"/>
                    </a:lnTo>
                    <a:lnTo>
                      <a:pt x="30" y="0"/>
                    </a:lnTo>
                    <a:lnTo>
                      <a:pt x="32" y="1"/>
                    </a:lnTo>
                    <a:close/>
                  </a:path>
                </a:pathLst>
              </a:custGeom>
              <a:solidFill>
                <a:srgbClr val="FCFCFC"/>
              </a:solidFill>
              <a:ln w="9525">
                <a:noFill/>
                <a:round/>
                <a:headEnd/>
                <a:tailEnd/>
              </a:ln>
            </p:spPr>
            <p:txBody>
              <a:bodyPr/>
              <a:lstStyle/>
              <a:p>
                <a:endParaRPr lang="hu-HU"/>
              </a:p>
            </p:txBody>
          </p:sp>
          <p:sp>
            <p:nvSpPr>
              <p:cNvPr id="74093" name="Freeform 317"/>
              <p:cNvSpPr>
                <a:spLocks/>
              </p:cNvSpPr>
              <p:nvPr/>
            </p:nvSpPr>
            <p:spPr bwMode="auto">
              <a:xfrm>
                <a:off x="1318" y="1920"/>
                <a:ext cx="32" cy="49"/>
              </a:xfrm>
              <a:custGeom>
                <a:avLst/>
                <a:gdLst>
                  <a:gd name="T0" fmla="*/ 32 w 32"/>
                  <a:gd name="T1" fmla="*/ 2 h 49"/>
                  <a:gd name="T2" fmla="*/ 2 w 32"/>
                  <a:gd name="T3" fmla="*/ 49 h 49"/>
                  <a:gd name="T4" fmla="*/ 0 w 32"/>
                  <a:gd name="T5" fmla="*/ 48 h 49"/>
                  <a:gd name="T6" fmla="*/ 29 w 32"/>
                  <a:gd name="T7" fmla="*/ 0 h 49"/>
                  <a:gd name="T8" fmla="*/ 32 w 32"/>
                  <a:gd name="T9" fmla="*/ 2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2"/>
                    </a:moveTo>
                    <a:lnTo>
                      <a:pt x="2" y="49"/>
                    </a:lnTo>
                    <a:lnTo>
                      <a:pt x="0" y="48"/>
                    </a:lnTo>
                    <a:lnTo>
                      <a:pt x="29" y="0"/>
                    </a:lnTo>
                    <a:lnTo>
                      <a:pt x="32" y="2"/>
                    </a:lnTo>
                    <a:close/>
                  </a:path>
                </a:pathLst>
              </a:custGeom>
              <a:solidFill>
                <a:srgbClr val="FFFFFF"/>
              </a:solidFill>
              <a:ln w="9525">
                <a:noFill/>
                <a:round/>
                <a:headEnd/>
                <a:tailEnd/>
              </a:ln>
            </p:spPr>
            <p:txBody>
              <a:bodyPr/>
              <a:lstStyle/>
              <a:p>
                <a:endParaRPr lang="hu-HU"/>
              </a:p>
            </p:txBody>
          </p:sp>
          <p:sp>
            <p:nvSpPr>
              <p:cNvPr id="74094" name="Freeform 318"/>
              <p:cNvSpPr>
                <a:spLocks/>
              </p:cNvSpPr>
              <p:nvPr/>
            </p:nvSpPr>
            <p:spPr bwMode="auto">
              <a:xfrm>
                <a:off x="1316" y="1920"/>
                <a:ext cx="33" cy="48"/>
              </a:xfrm>
              <a:custGeom>
                <a:avLst/>
                <a:gdLst>
                  <a:gd name="T0" fmla="*/ 33 w 33"/>
                  <a:gd name="T1" fmla="*/ 2 h 48"/>
                  <a:gd name="T2" fmla="*/ 3 w 33"/>
                  <a:gd name="T3" fmla="*/ 48 h 48"/>
                  <a:gd name="T4" fmla="*/ 0 w 33"/>
                  <a:gd name="T5" fmla="*/ 47 h 48"/>
                  <a:gd name="T6" fmla="*/ 30 w 33"/>
                  <a:gd name="T7" fmla="*/ 0 h 48"/>
                  <a:gd name="T8" fmla="*/ 33 w 33"/>
                  <a:gd name="T9" fmla="*/ 2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2"/>
                    </a:moveTo>
                    <a:lnTo>
                      <a:pt x="3" y="48"/>
                    </a:lnTo>
                    <a:lnTo>
                      <a:pt x="0" y="47"/>
                    </a:lnTo>
                    <a:lnTo>
                      <a:pt x="30" y="0"/>
                    </a:lnTo>
                    <a:lnTo>
                      <a:pt x="33" y="2"/>
                    </a:lnTo>
                    <a:close/>
                  </a:path>
                </a:pathLst>
              </a:custGeom>
              <a:solidFill>
                <a:srgbClr val="FDFDFD"/>
              </a:solidFill>
              <a:ln w="9525">
                <a:noFill/>
                <a:round/>
                <a:headEnd/>
                <a:tailEnd/>
              </a:ln>
            </p:spPr>
            <p:txBody>
              <a:bodyPr/>
              <a:lstStyle/>
              <a:p>
                <a:endParaRPr lang="hu-HU"/>
              </a:p>
            </p:txBody>
          </p:sp>
          <p:sp>
            <p:nvSpPr>
              <p:cNvPr id="74095" name="Freeform 319"/>
              <p:cNvSpPr>
                <a:spLocks/>
              </p:cNvSpPr>
              <p:nvPr/>
            </p:nvSpPr>
            <p:spPr bwMode="auto">
              <a:xfrm>
                <a:off x="1315" y="1919"/>
                <a:ext cx="32" cy="49"/>
              </a:xfrm>
              <a:custGeom>
                <a:avLst/>
                <a:gdLst>
                  <a:gd name="T0" fmla="*/ 32 w 32"/>
                  <a:gd name="T1" fmla="*/ 1 h 49"/>
                  <a:gd name="T2" fmla="*/ 3 w 32"/>
                  <a:gd name="T3" fmla="*/ 49 h 49"/>
                  <a:gd name="T4" fmla="*/ 0 w 32"/>
                  <a:gd name="T5" fmla="*/ 48 h 49"/>
                  <a:gd name="T6" fmla="*/ 29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3" y="49"/>
                    </a:lnTo>
                    <a:lnTo>
                      <a:pt x="0" y="48"/>
                    </a:lnTo>
                    <a:lnTo>
                      <a:pt x="29" y="0"/>
                    </a:lnTo>
                    <a:lnTo>
                      <a:pt x="32" y="1"/>
                    </a:lnTo>
                    <a:close/>
                  </a:path>
                </a:pathLst>
              </a:custGeom>
              <a:solidFill>
                <a:srgbClr val="F9F9F9"/>
              </a:solidFill>
              <a:ln w="9525">
                <a:noFill/>
                <a:round/>
                <a:headEnd/>
                <a:tailEnd/>
              </a:ln>
            </p:spPr>
            <p:txBody>
              <a:bodyPr/>
              <a:lstStyle/>
              <a:p>
                <a:endParaRPr lang="hu-HU"/>
              </a:p>
            </p:txBody>
          </p:sp>
          <p:sp>
            <p:nvSpPr>
              <p:cNvPr id="74096" name="Freeform 320"/>
              <p:cNvSpPr>
                <a:spLocks/>
              </p:cNvSpPr>
              <p:nvPr/>
            </p:nvSpPr>
            <p:spPr bwMode="auto">
              <a:xfrm>
                <a:off x="1313" y="1919"/>
                <a:ext cx="33" cy="48"/>
              </a:xfrm>
              <a:custGeom>
                <a:avLst/>
                <a:gdLst>
                  <a:gd name="T0" fmla="*/ 33 w 33"/>
                  <a:gd name="T1" fmla="*/ 1 h 48"/>
                  <a:gd name="T2" fmla="*/ 3 w 33"/>
                  <a:gd name="T3" fmla="*/ 48 h 48"/>
                  <a:gd name="T4" fmla="*/ 0 w 33"/>
                  <a:gd name="T5" fmla="*/ 46 h 48"/>
                  <a:gd name="T6" fmla="*/ 30 w 33"/>
                  <a:gd name="T7" fmla="*/ 0 h 48"/>
                  <a:gd name="T8" fmla="*/ 33 w 33"/>
                  <a:gd name="T9" fmla="*/ 1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1"/>
                    </a:moveTo>
                    <a:lnTo>
                      <a:pt x="3" y="48"/>
                    </a:lnTo>
                    <a:lnTo>
                      <a:pt x="0" y="46"/>
                    </a:lnTo>
                    <a:lnTo>
                      <a:pt x="30" y="0"/>
                    </a:lnTo>
                    <a:lnTo>
                      <a:pt x="33" y="1"/>
                    </a:lnTo>
                    <a:close/>
                  </a:path>
                </a:pathLst>
              </a:custGeom>
              <a:solidFill>
                <a:srgbClr val="F7F7F7"/>
              </a:solidFill>
              <a:ln w="9525">
                <a:noFill/>
                <a:round/>
                <a:headEnd/>
                <a:tailEnd/>
              </a:ln>
            </p:spPr>
            <p:txBody>
              <a:bodyPr/>
              <a:lstStyle/>
              <a:p>
                <a:endParaRPr lang="hu-HU"/>
              </a:p>
            </p:txBody>
          </p:sp>
          <p:sp>
            <p:nvSpPr>
              <p:cNvPr id="74097" name="Freeform 321"/>
              <p:cNvSpPr>
                <a:spLocks/>
              </p:cNvSpPr>
              <p:nvPr/>
            </p:nvSpPr>
            <p:spPr bwMode="auto">
              <a:xfrm>
                <a:off x="1312" y="1917"/>
                <a:ext cx="32" cy="50"/>
              </a:xfrm>
              <a:custGeom>
                <a:avLst/>
                <a:gdLst>
                  <a:gd name="T0" fmla="*/ 32 w 32"/>
                  <a:gd name="T1" fmla="*/ 2 h 50"/>
                  <a:gd name="T2" fmla="*/ 3 w 32"/>
                  <a:gd name="T3" fmla="*/ 50 h 50"/>
                  <a:gd name="T4" fmla="*/ 0 w 32"/>
                  <a:gd name="T5" fmla="*/ 48 h 50"/>
                  <a:gd name="T6" fmla="*/ 31 w 32"/>
                  <a:gd name="T7" fmla="*/ 0 h 50"/>
                  <a:gd name="T8" fmla="*/ 32 w 32"/>
                  <a:gd name="T9" fmla="*/ 2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2" y="2"/>
                    </a:moveTo>
                    <a:lnTo>
                      <a:pt x="3" y="50"/>
                    </a:lnTo>
                    <a:lnTo>
                      <a:pt x="0" y="48"/>
                    </a:lnTo>
                    <a:lnTo>
                      <a:pt x="31" y="0"/>
                    </a:lnTo>
                    <a:lnTo>
                      <a:pt x="32" y="2"/>
                    </a:lnTo>
                    <a:close/>
                  </a:path>
                </a:pathLst>
              </a:custGeom>
              <a:solidFill>
                <a:srgbClr val="F3F3F3"/>
              </a:solidFill>
              <a:ln w="9525">
                <a:noFill/>
                <a:round/>
                <a:headEnd/>
                <a:tailEnd/>
              </a:ln>
            </p:spPr>
            <p:txBody>
              <a:bodyPr/>
              <a:lstStyle/>
              <a:p>
                <a:endParaRPr lang="hu-HU"/>
              </a:p>
            </p:txBody>
          </p:sp>
          <p:sp>
            <p:nvSpPr>
              <p:cNvPr id="74098" name="Freeform 322"/>
              <p:cNvSpPr>
                <a:spLocks/>
              </p:cNvSpPr>
              <p:nvPr/>
            </p:nvSpPr>
            <p:spPr bwMode="auto">
              <a:xfrm>
                <a:off x="1312" y="1916"/>
                <a:ext cx="31" cy="49"/>
              </a:xfrm>
              <a:custGeom>
                <a:avLst/>
                <a:gdLst>
                  <a:gd name="T0" fmla="*/ 31 w 31"/>
                  <a:gd name="T1" fmla="*/ 3 h 49"/>
                  <a:gd name="T2" fmla="*/ 1 w 31"/>
                  <a:gd name="T3" fmla="*/ 49 h 49"/>
                  <a:gd name="T4" fmla="*/ 0 w 31"/>
                  <a:gd name="T5" fmla="*/ 48 h 49"/>
                  <a:gd name="T6" fmla="*/ 30 w 31"/>
                  <a:gd name="T7" fmla="*/ 0 h 49"/>
                  <a:gd name="T8" fmla="*/ 31 w 31"/>
                  <a:gd name="T9" fmla="*/ 3 h 49"/>
                  <a:gd name="T10" fmla="*/ 0 60000 65536"/>
                  <a:gd name="T11" fmla="*/ 0 60000 65536"/>
                  <a:gd name="T12" fmla="*/ 0 60000 65536"/>
                  <a:gd name="T13" fmla="*/ 0 60000 65536"/>
                  <a:gd name="T14" fmla="*/ 0 60000 65536"/>
                  <a:gd name="T15" fmla="*/ 0 w 31"/>
                  <a:gd name="T16" fmla="*/ 0 h 49"/>
                  <a:gd name="T17" fmla="*/ 31 w 31"/>
                  <a:gd name="T18" fmla="*/ 49 h 49"/>
                </a:gdLst>
                <a:ahLst/>
                <a:cxnLst>
                  <a:cxn ang="T10">
                    <a:pos x="T0" y="T1"/>
                  </a:cxn>
                  <a:cxn ang="T11">
                    <a:pos x="T2" y="T3"/>
                  </a:cxn>
                  <a:cxn ang="T12">
                    <a:pos x="T4" y="T5"/>
                  </a:cxn>
                  <a:cxn ang="T13">
                    <a:pos x="T6" y="T7"/>
                  </a:cxn>
                  <a:cxn ang="T14">
                    <a:pos x="T8" y="T9"/>
                  </a:cxn>
                </a:cxnLst>
                <a:rect l="T15" t="T16" r="T17" b="T18"/>
                <a:pathLst>
                  <a:path w="31" h="49">
                    <a:moveTo>
                      <a:pt x="31" y="3"/>
                    </a:moveTo>
                    <a:lnTo>
                      <a:pt x="1" y="49"/>
                    </a:lnTo>
                    <a:lnTo>
                      <a:pt x="0" y="48"/>
                    </a:lnTo>
                    <a:lnTo>
                      <a:pt x="30" y="0"/>
                    </a:lnTo>
                    <a:lnTo>
                      <a:pt x="31" y="3"/>
                    </a:lnTo>
                    <a:close/>
                  </a:path>
                </a:pathLst>
              </a:custGeom>
              <a:solidFill>
                <a:srgbClr val="EDEDED"/>
              </a:solidFill>
              <a:ln w="9525">
                <a:noFill/>
                <a:round/>
                <a:headEnd/>
                <a:tailEnd/>
              </a:ln>
            </p:spPr>
            <p:txBody>
              <a:bodyPr/>
              <a:lstStyle/>
              <a:p>
                <a:endParaRPr lang="hu-HU"/>
              </a:p>
            </p:txBody>
          </p:sp>
          <p:sp>
            <p:nvSpPr>
              <p:cNvPr id="74099" name="Freeform 323"/>
              <p:cNvSpPr>
                <a:spLocks/>
              </p:cNvSpPr>
              <p:nvPr/>
            </p:nvSpPr>
            <p:spPr bwMode="auto">
              <a:xfrm>
                <a:off x="1311" y="1916"/>
                <a:ext cx="32" cy="49"/>
              </a:xfrm>
              <a:custGeom>
                <a:avLst/>
                <a:gdLst>
                  <a:gd name="T0" fmla="*/ 32 w 32"/>
                  <a:gd name="T1" fmla="*/ 1 h 49"/>
                  <a:gd name="T2" fmla="*/ 1 w 32"/>
                  <a:gd name="T3" fmla="*/ 49 h 49"/>
                  <a:gd name="T4" fmla="*/ 0 w 32"/>
                  <a:gd name="T5" fmla="*/ 46 h 49"/>
                  <a:gd name="T6" fmla="*/ 29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1" y="49"/>
                    </a:lnTo>
                    <a:lnTo>
                      <a:pt x="0" y="46"/>
                    </a:lnTo>
                    <a:lnTo>
                      <a:pt x="29" y="0"/>
                    </a:lnTo>
                    <a:lnTo>
                      <a:pt x="32" y="1"/>
                    </a:lnTo>
                    <a:close/>
                  </a:path>
                </a:pathLst>
              </a:custGeom>
              <a:solidFill>
                <a:srgbClr val="EBEBEA"/>
              </a:solidFill>
              <a:ln w="9525">
                <a:noFill/>
                <a:round/>
                <a:headEnd/>
                <a:tailEnd/>
              </a:ln>
            </p:spPr>
            <p:txBody>
              <a:bodyPr/>
              <a:lstStyle/>
              <a:p>
                <a:endParaRPr lang="hu-HU"/>
              </a:p>
            </p:txBody>
          </p:sp>
          <p:sp>
            <p:nvSpPr>
              <p:cNvPr id="74100" name="Freeform 324"/>
              <p:cNvSpPr>
                <a:spLocks/>
              </p:cNvSpPr>
              <p:nvPr/>
            </p:nvSpPr>
            <p:spPr bwMode="auto">
              <a:xfrm>
                <a:off x="1309" y="1915"/>
                <a:ext cx="33" cy="49"/>
              </a:xfrm>
              <a:custGeom>
                <a:avLst/>
                <a:gdLst>
                  <a:gd name="T0" fmla="*/ 33 w 33"/>
                  <a:gd name="T1" fmla="*/ 1 h 49"/>
                  <a:gd name="T2" fmla="*/ 3 w 33"/>
                  <a:gd name="T3" fmla="*/ 49 h 49"/>
                  <a:gd name="T4" fmla="*/ 0 w 33"/>
                  <a:gd name="T5" fmla="*/ 47 h 49"/>
                  <a:gd name="T6" fmla="*/ 30 w 33"/>
                  <a:gd name="T7" fmla="*/ 0 h 49"/>
                  <a:gd name="T8" fmla="*/ 33 w 33"/>
                  <a:gd name="T9" fmla="*/ 1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3" y="1"/>
                    </a:moveTo>
                    <a:lnTo>
                      <a:pt x="3" y="49"/>
                    </a:lnTo>
                    <a:lnTo>
                      <a:pt x="0" y="47"/>
                    </a:lnTo>
                    <a:lnTo>
                      <a:pt x="30" y="0"/>
                    </a:lnTo>
                    <a:lnTo>
                      <a:pt x="33" y="1"/>
                    </a:lnTo>
                    <a:close/>
                  </a:path>
                </a:pathLst>
              </a:custGeom>
              <a:solidFill>
                <a:srgbClr val="E7E7E7"/>
              </a:solidFill>
              <a:ln w="9525">
                <a:noFill/>
                <a:round/>
                <a:headEnd/>
                <a:tailEnd/>
              </a:ln>
            </p:spPr>
            <p:txBody>
              <a:bodyPr/>
              <a:lstStyle/>
              <a:p>
                <a:endParaRPr lang="hu-HU"/>
              </a:p>
            </p:txBody>
          </p:sp>
          <p:sp>
            <p:nvSpPr>
              <p:cNvPr id="74101" name="Freeform 325"/>
              <p:cNvSpPr>
                <a:spLocks/>
              </p:cNvSpPr>
              <p:nvPr/>
            </p:nvSpPr>
            <p:spPr bwMode="auto">
              <a:xfrm>
                <a:off x="1308" y="1915"/>
                <a:ext cx="32" cy="47"/>
              </a:xfrm>
              <a:custGeom>
                <a:avLst/>
                <a:gdLst>
                  <a:gd name="T0" fmla="*/ 32 w 32"/>
                  <a:gd name="T1" fmla="*/ 1 h 47"/>
                  <a:gd name="T2" fmla="*/ 3 w 32"/>
                  <a:gd name="T3" fmla="*/ 47 h 47"/>
                  <a:gd name="T4" fmla="*/ 0 w 32"/>
                  <a:gd name="T5" fmla="*/ 46 h 47"/>
                  <a:gd name="T6" fmla="*/ 29 w 32"/>
                  <a:gd name="T7" fmla="*/ 0 h 47"/>
                  <a:gd name="T8" fmla="*/ 32 w 32"/>
                  <a:gd name="T9" fmla="*/ 1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32" y="1"/>
                    </a:moveTo>
                    <a:lnTo>
                      <a:pt x="3" y="47"/>
                    </a:lnTo>
                    <a:lnTo>
                      <a:pt x="0" y="46"/>
                    </a:lnTo>
                    <a:lnTo>
                      <a:pt x="29" y="0"/>
                    </a:lnTo>
                    <a:lnTo>
                      <a:pt x="32" y="1"/>
                    </a:lnTo>
                    <a:close/>
                  </a:path>
                </a:pathLst>
              </a:custGeom>
              <a:solidFill>
                <a:srgbClr val="E4E4E4"/>
              </a:solidFill>
              <a:ln w="9525">
                <a:noFill/>
                <a:round/>
                <a:headEnd/>
                <a:tailEnd/>
              </a:ln>
            </p:spPr>
            <p:txBody>
              <a:bodyPr/>
              <a:lstStyle/>
              <a:p>
                <a:endParaRPr lang="hu-HU"/>
              </a:p>
            </p:txBody>
          </p:sp>
          <p:sp>
            <p:nvSpPr>
              <p:cNvPr id="74102" name="Freeform 326"/>
              <p:cNvSpPr>
                <a:spLocks/>
              </p:cNvSpPr>
              <p:nvPr/>
            </p:nvSpPr>
            <p:spPr bwMode="auto">
              <a:xfrm>
                <a:off x="1306" y="1913"/>
                <a:ext cx="33" cy="49"/>
              </a:xfrm>
              <a:custGeom>
                <a:avLst/>
                <a:gdLst>
                  <a:gd name="T0" fmla="*/ 33 w 33"/>
                  <a:gd name="T1" fmla="*/ 2 h 49"/>
                  <a:gd name="T2" fmla="*/ 3 w 33"/>
                  <a:gd name="T3" fmla="*/ 49 h 49"/>
                  <a:gd name="T4" fmla="*/ 0 w 33"/>
                  <a:gd name="T5" fmla="*/ 48 h 49"/>
                  <a:gd name="T6" fmla="*/ 30 w 33"/>
                  <a:gd name="T7" fmla="*/ 0 h 49"/>
                  <a:gd name="T8" fmla="*/ 33 w 33"/>
                  <a:gd name="T9" fmla="*/ 2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3" y="2"/>
                    </a:moveTo>
                    <a:lnTo>
                      <a:pt x="3" y="49"/>
                    </a:lnTo>
                    <a:lnTo>
                      <a:pt x="0" y="48"/>
                    </a:lnTo>
                    <a:lnTo>
                      <a:pt x="30" y="0"/>
                    </a:lnTo>
                    <a:lnTo>
                      <a:pt x="33" y="2"/>
                    </a:lnTo>
                    <a:close/>
                  </a:path>
                </a:pathLst>
              </a:custGeom>
              <a:solidFill>
                <a:srgbClr val="E0E0E0"/>
              </a:solidFill>
              <a:ln w="9525">
                <a:noFill/>
                <a:round/>
                <a:headEnd/>
                <a:tailEnd/>
              </a:ln>
            </p:spPr>
            <p:txBody>
              <a:bodyPr/>
              <a:lstStyle/>
              <a:p>
                <a:endParaRPr lang="hu-HU"/>
              </a:p>
            </p:txBody>
          </p:sp>
          <p:sp>
            <p:nvSpPr>
              <p:cNvPr id="74103" name="Freeform 327"/>
              <p:cNvSpPr>
                <a:spLocks/>
              </p:cNvSpPr>
              <p:nvPr/>
            </p:nvSpPr>
            <p:spPr bwMode="auto">
              <a:xfrm>
                <a:off x="1305" y="1913"/>
                <a:ext cx="32" cy="48"/>
              </a:xfrm>
              <a:custGeom>
                <a:avLst/>
                <a:gdLst>
                  <a:gd name="T0" fmla="*/ 32 w 32"/>
                  <a:gd name="T1" fmla="*/ 2 h 48"/>
                  <a:gd name="T2" fmla="*/ 3 w 32"/>
                  <a:gd name="T3" fmla="*/ 48 h 48"/>
                  <a:gd name="T4" fmla="*/ 0 w 32"/>
                  <a:gd name="T5" fmla="*/ 47 h 48"/>
                  <a:gd name="T6" fmla="*/ 31 w 32"/>
                  <a:gd name="T7" fmla="*/ 0 h 48"/>
                  <a:gd name="T8" fmla="*/ 32 w 32"/>
                  <a:gd name="T9" fmla="*/ 2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2"/>
                    </a:moveTo>
                    <a:lnTo>
                      <a:pt x="3" y="48"/>
                    </a:lnTo>
                    <a:lnTo>
                      <a:pt x="0" y="47"/>
                    </a:lnTo>
                    <a:lnTo>
                      <a:pt x="31" y="0"/>
                    </a:lnTo>
                    <a:lnTo>
                      <a:pt x="32" y="2"/>
                    </a:lnTo>
                    <a:close/>
                  </a:path>
                </a:pathLst>
              </a:custGeom>
              <a:solidFill>
                <a:srgbClr val="DCDCDC"/>
              </a:solidFill>
              <a:ln w="9525">
                <a:noFill/>
                <a:round/>
                <a:headEnd/>
                <a:tailEnd/>
              </a:ln>
            </p:spPr>
            <p:txBody>
              <a:bodyPr/>
              <a:lstStyle/>
              <a:p>
                <a:endParaRPr lang="hu-HU"/>
              </a:p>
            </p:txBody>
          </p:sp>
          <p:sp>
            <p:nvSpPr>
              <p:cNvPr id="74104" name="Freeform 328"/>
              <p:cNvSpPr>
                <a:spLocks/>
              </p:cNvSpPr>
              <p:nvPr/>
            </p:nvSpPr>
            <p:spPr bwMode="auto">
              <a:xfrm>
                <a:off x="1303" y="1912"/>
                <a:ext cx="33" cy="49"/>
              </a:xfrm>
              <a:custGeom>
                <a:avLst/>
                <a:gdLst>
                  <a:gd name="T0" fmla="*/ 33 w 33"/>
                  <a:gd name="T1" fmla="*/ 1 h 49"/>
                  <a:gd name="T2" fmla="*/ 3 w 33"/>
                  <a:gd name="T3" fmla="*/ 49 h 49"/>
                  <a:gd name="T4" fmla="*/ 0 w 33"/>
                  <a:gd name="T5" fmla="*/ 48 h 49"/>
                  <a:gd name="T6" fmla="*/ 31 w 33"/>
                  <a:gd name="T7" fmla="*/ 0 h 49"/>
                  <a:gd name="T8" fmla="*/ 33 w 33"/>
                  <a:gd name="T9" fmla="*/ 1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3" y="1"/>
                    </a:moveTo>
                    <a:lnTo>
                      <a:pt x="3" y="49"/>
                    </a:lnTo>
                    <a:lnTo>
                      <a:pt x="0" y="48"/>
                    </a:lnTo>
                    <a:lnTo>
                      <a:pt x="31" y="0"/>
                    </a:lnTo>
                    <a:lnTo>
                      <a:pt x="33" y="1"/>
                    </a:lnTo>
                    <a:close/>
                  </a:path>
                </a:pathLst>
              </a:custGeom>
              <a:solidFill>
                <a:srgbClr val="DAD9D9"/>
              </a:solidFill>
              <a:ln w="9525">
                <a:noFill/>
                <a:round/>
                <a:headEnd/>
                <a:tailEnd/>
              </a:ln>
            </p:spPr>
            <p:txBody>
              <a:bodyPr/>
              <a:lstStyle/>
              <a:p>
                <a:endParaRPr lang="hu-HU"/>
              </a:p>
            </p:txBody>
          </p:sp>
          <p:sp>
            <p:nvSpPr>
              <p:cNvPr id="74105" name="Freeform 329"/>
              <p:cNvSpPr>
                <a:spLocks/>
              </p:cNvSpPr>
              <p:nvPr/>
            </p:nvSpPr>
            <p:spPr bwMode="auto">
              <a:xfrm>
                <a:off x="1303" y="1912"/>
                <a:ext cx="33" cy="48"/>
              </a:xfrm>
              <a:custGeom>
                <a:avLst/>
                <a:gdLst>
                  <a:gd name="T0" fmla="*/ 33 w 33"/>
                  <a:gd name="T1" fmla="*/ 1 h 48"/>
                  <a:gd name="T2" fmla="*/ 2 w 33"/>
                  <a:gd name="T3" fmla="*/ 48 h 48"/>
                  <a:gd name="T4" fmla="*/ 0 w 33"/>
                  <a:gd name="T5" fmla="*/ 46 h 48"/>
                  <a:gd name="T6" fmla="*/ 30 w 33"/>
                  <a:gd name="T7" fmla="*/ 0 h 48"/>
                  <a:gd name="T8" fmla="*/ 33 w 33"/>
                  <a:gd name="T9" fmla="*/ 1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1"/>
                    </a:moveTo>
                    <a:lnTo>
                      <a:pt x="2" y="48"/>
                    </a:lnTo>
                    <a:lnTo>
                      <a:pt x="0" y="46"/>
                    </a:lnTo>
                    <a:lnTo>
                      <a:pt x="30" y="0"/>
                    </a:lnTo>
                    <a:lnTo>
                      <a:pt x="33" y="1"/>
                    </a:lnTo>
                    <a:close/>
                  </a:path>
                </a:pathLst>
              </a:custGeom>
              <a:solidFill>
                <a:srgbClr val="D5D5D5"/>
              </a:solidFill>
              <a:ln w="9525">
                <a:noFill/>
                <a:round/>
                <a:headEnd/>
                <a:tailEnd/>
              </a:ln>
            </p:spPr>
            <p:txBody>
              <a:bodyPr/>
              <a:lstStyle/>
              <a:p>
                <a:endParaRPr lang="hu-HU"/>
              </a:p>
            </p:txBody>
          </p:sp>
          <p:sp>
            <p:nvSpPr>
              <p:cNvPr id="74106" name="Freeform 330"/>
              <p:cNvSpPr>
                <a:spLocks/>
              </p:cNvSpPr>
              <p:nvPr/>
            </p:nvSpPr>
            <p:spPr bwMode="auto">
              <a:xfrm>
                <a:off x="1302" y="1910"/>
                <a:ext cx="32" cy="50"/>
              </a:xfrm>
              <a:custGeom>
                <a:avLst/>
                <a:gdLst>
                  <a:gd name="T0" fmla="*/ 32 w 32"/>
                  <a:gd name="T1" fmla="*/ 2 h 50"/>
                  <a:gd name="T2" fmla="*/ 1 w 32"/>
                  <a:gd name="T3" fmla="*/ 50 h 50"/>
                  <a:gd name="T4" fmla="*/ 0 w 32"/>
                  <a:gd name="T5" fmla="*/ 48 h 50"/>
                  <a:gd name="T6" fmla="*/ 30 w 32"/>
                  <a:gd name="T7" fmla="*/ 0 h 50"/>
                  <a:gd name="T8" fmla="*/ 32 w 32"/>
                  <a:gd name="T9" fmla="*/ 2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2" y="2"/>
                    </a:moveTo>
                    <a:lnTo>
                      <a:pt x="1" y="50"/>
                    </a:lnTo>
                    <a:lnTo>
                      <a:pt x="0" y="48"/>
                    </a:lnTo>
                    <a:lnTo>
                      <a:pt x="30" y="0"/>
                    </a:lnTo>
                    <a:lnTo>
                      <a:pt x="32" y="2"/>
                    </a:lnTo>
                    <a:close/>
                  </a:path>
                </a:pathLst>
              </a:custGeom>
              <a:solidFill>
                <a:srgbClr val="D3D2D2"/>
              </a:solidFill>
              <a:ln w="9525">
                <a:noFill/>
                <a:round/>
                <a:headEnd/>
                <a:tailEnd/>
              </a:ln>
            </p:spPr>
            <p:txBody>
              <a:bodyPr/>
              <a:lstStyle/>
              <a:p>
                <a:endParaRPr lang="hu-HU"/>
              </a:p>
            </p:txBody>
          </p:sp>
          <p:sp>
            <p:nvSpPr>
              <p:cNvPr id="74107" name="Freeform 331"/>
              <p:cNvSpPr>
                <a:spLocks/>
              </p:cNvSpPr>
              <p:nvPr/>
            </p:nvSpPr>
            <p:spPr bwMode="auto">
              <a:xfrm>
                <a:off x="1301" y="1910"/>
                <a:ext cx="32" cy="48"/>
              </a:xfrm>
              <a:custGeom>
                <a:avLst/>
                <a:gdLst>
                  <a:gd name="T0" fmla="*/ 32 w 32"/>
                  <a:gd name="T1" fmla="*/ 2 h 48"/>
                  <a:gd name="T2" fmla="*/ 2 w 32"/>
                  <a:gd name="T3" fmla="*/ 48 h 48"/>
                  <a:gd name="T4" fmla="*/ 0 w 32"/>
                  <a:gd name="T5" fmla="*/ 47 h 48"/>
                  <a:gd name="T6" fmla="*/ 29 w 32"/>
                  <a:gd name="T7" fmla="*/ 0 h 48"/>
                  <a:gd name="T8" fmla="*/ 32 w 32"/>
                  <a:gd name="T9" fmla="*/ 2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2"/>
                    </a:moveTo>
                    <a:lnTo>
                      <a:pt x="2" y="48"/>
                    </a:lnTo>
                    <a:lnTo>
                      <a:pt x="0" y="47"/>
                    </a:lnTo>
                    <a:lnTo>
                      <a:pt x="29" y="0"/>
                    </a:lnTo>
                    <a:lnTo>
                      <a:pt x="32" y="2"/>
                    </a:lnTo>
                    <a:close/>
                  </a:path>
                </a:pathLst>
              </a:custGeom>
              <a:solidFill>
                <a:srgbClr val="CDCDCC"/>
              </a:solidFill>
              <a:ln w="9525">
                <a:noFill/>
                <a:round/>
                <a:headEnd/>
                <a:tailEnd/>
              </a:ln>
            </p:spPr>
            <p:txBody>
              <a:bodyPr/>
              <a:lstStyle/>
              <a:p>
                <a:endParaRPr lang="hu-HU"/>
              </a:p>
            </p:txBody>
          </p:sp>
          <p:sp>
            <p:nvSpPr>
              <p:cNvPr id="74108" name="Freeform 332"/>
              <p:cNvSpPr>
                <a:spLocks/>
              </p:cNvSpPr>
              <p:nvPr/>
            </p:nvSpPr>
            <p:spPr bwMode="auto">
              <a:xfrm>
                <a:off x="1299" y="1909"/>
                <a:ext cx="33" cy="49"/>
              </a:xfrm>
              <a:custGeom>
                <a:avLst/>
                <a:gdLst>
                  <a:gd name="T0" fmla="*/ 33 w 33"/>
                  <a:gd name="T1" fmla="*/ 1 h 49"/>
                  <a:gd name="T2" fmla="*/ 3 w 33"/>
                  <a:gd name="T3" fmla="*/ 49 h 49"/>
                  <a:gd name="T4" fmla="*/ 0 w 33"/>
                  <a:gd name="T5" fmla="*/ 48 h 49"/>
                  <a:gd name="T6" fmla="*/ 30 w 33"/>
                  <a:gd name="T7" fmla="*/ 0 h 49"/>
                  <a:gd name="T8" fmla="*/ 33 w 33"/>
                  <a:gd name="T9" fmla="*/ 1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3" y="1"/>
                    </a:moveTo>
                    <a:lnTo>
                      <a:pt x="3" y="49"/>
                    </a:lnTo>
                    <a:lnTo>
                      <a:pt x="0" y="48"/>
                    </a:lnTo>
                    <a:lnTo>
                      <a:pt x="30" y="0"/>
                    </a:lnTo>
                    <a:lnTo>
                      <a:pt x="33" y="1"/>
                    </a:lnTo>
                    <a:close/>
                  </a:path>
                </a:pathLst>
              </a:custGeom>
              <a:solidFill>
                <a:srgbClr val="CBCACA"/>
              </a:solidFill>
              <a:ln w="9525">
                <a:noFill/>
                <a:round/>
                <a:headEnd/>
                <a:tailEnd/>
              </a:ln>
            </p:spPr>
            <p:txBody>
              <a:bodyPr/>
              <a:lstStyle/>
              <a:p>
                <a:endParaRPr lang="hu-HU"/>
              </a:p>
            </p:txBody>
          </p:sp>
          <p:sp>
            <p:nvSpPr>
              <p:cNvPr id="74109" name="Freeform 333"/>
              <p:cNvSpPr>
                <a:spLocks/>
              </p:cNvSpPr>
              <p:nvPr/>
            </p:nvSpPr>
            <p:spPr bwMode="auto">
              <a:xfrm>
                <a:off x="1298" y="1909"/>
                <a:ext cx="32" cy="48"/>
              </a:xfrm>
              <a:custGeom>
                <a:avLst/>
                <a:gdLst>
                  <a:gd name="T0" fmla="*/ 32 w 32"/>
                  <a:gd name="T1" fmla="*/ 1 h 48"/>
                  <a:gd name="T2" fmla="*/ 3 w 32"/>
                  <a:gd name="T3" fmla="*/ 48 h 48"/>
                  <a:gd name="T4" fmla="*/ 0 w 32"/>
                  <a:gd name="T5" fmla="*/ 46 h 48"/>
                  <a:gd name="T6" fmla="*/ 29 w 32"/>
                  <a:gd name="T7" fmla="*/ 0 h 48"/>
                  <a:gd name="T8" fmla="*/ 32 w 32"/>
                  <a:gd name="T9" fmla="*/ 1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1"/>
                    </a:moveTo>
                    <a:lnTo>
                      <a:pt x="3" y="48"/>
                    </a:lnTo>
                    <a:lnTo>
                      <a:pt x="0" y="46"/>
                    </a:lnTo>
                    <a:lnTo>
                      <a:pt x="29" y="0"/>
                    </a:lnTo>
                    <a:lnTo>
                      <a:pt x="32" y="1"/>
                    </a:lnTo>
                    <a:close/>
                  </a:path>
                </a:pathLst>
              </a:custGeom>
              <a:solidFill>
                <a:srgbClr val="C9C8C8"/>
              </a:solidFill>
              <a:ln w="9525">
                <a:noFill/>
                <a:round/>
                <a:headEnd/>
                <a:tailEnd/>
              </a:ln>
            </p:spPr>
            <p:txBody>
              <a:bodyPr/>
              <a:lstStyle/>
              <a:p>
                <a:endParaRPr lang="hu-HU"/>
              </a:p>
            </p:txBody>
          </p:sp>
          <p:sp>
            <p:nvSpPr>
              <p:cNvPr id="74110" name="Freeform 334"/>
              <p:cNvSpPr>
                <a:spLocks/>
              </p:cNvSpPr>
              <p:nvPr/>
            </p:nvSpPr>
            <p:spPr bwMode="auto">
              <a:xfrm>
                <a:off x="1296" y="1908"/>
                <a:ext cx="33" cy="49"/>
              </a:xfrm>
              <a:custGeom>
                <a:avLst/>
                <a:gdLst>
                  <a:gd name="T0" fmla="*/ 33 w 33"/>
                  <a:gd name="T1" fmla="*/ 1 h 49"/>
                  <a:gd name="T2" fmla="*/ 3 w 33"/>
                  <a:gd name="T3" fmla="*/ 49 h 49"/>
                  <a:gd name="T4" fmla="*/ 0 w 33"/>
                  <a:gd name="T5" fmla="*/ 47 h 49"/>
                  <a:gd name="T6" fmla="*/ 31 w 33"/>
                  <a:gd name="T7" fmla="*/ 0 h 49"/>
                  <a:gd name="T8" fmla="*/ 33 w 33"/>
                  <a:gd name="T9" fmla="*/ 1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3" y="1"/>
                    </a:moveTo>
                    <a:lnTo>
                      <a:pt x="3" y="49"/>
                    </a:lnTo>
                    <a:lnTo>
                      <a:pt x="0" y="47"/>
                    </a:lnTo>
                    <a:lnTo>
                      <a:pt x="31" y="0"/>
                    </a:lnTo>
                    <a:lnTo>
                      <a:pt x="33" y="1"/>
                    </a:lnTo>
                    <a:close/>
                  </a:path>
                </a:pathLst>
              </a:custGeom>
              <a:solidFill>
                <a:srgbClr val="C6C5C5"/>
              </a:solidFill>
              <a:ln w="9525">
                <a:noFill/>
                <a:round/>
                <a:headEnd/>
                <a:tailEnd/>
              </a:ln>
            </p:spPr>
            <p:txBody>
              <a:bodyPr/>
              <a:lstStyle/>
              <a:p>
                <a:endParaRPr lang="hu-HU"/>
              </a:p>
            </p:txBody>
          </p:sp>
          <p:sp>
            <p:nvSpPr>
              <p:cNvPr id="74111" name="Freeform 335"/>
              <p:cNvSpPr>
                <a:spLocks/>
              </p:cNvSpPr>
              <p:nvPr/>
            </p:nvSpPr>
            <p:spPr bwMode="auto">
              <a:xfrm>
                <a:off x="1296" y="1908"/>
                <a:ext cx="31" cy="47"/>
              </a:xfrm>
              <a:custGeom>
                <a:avLst/>
                <a:gdLst>
                  <a:gd name="T0" fmla="*/ 31 w 31"/>
                  <a:gd name="T1" fmla="*/ 1 h 47"/>
                  <a:gd name="T2" fmla="*/ 2 w 31"/>
                  <a:gd name="T3" fmla="*/ 47 h 47"/>
                  <a:gd name="T4" fmla="*/ 0 w 31"/>
                  <a:gd name="T5" fmla="*/ 46 h 47"/>
                  <a:gd name="T6" fmla="*/ 30 w 31"/>
                  <a:gd name="T7" fmla="*/ 0 h 47"/>
                  <a:gd name="T8" fmla="*/ 31 w 31"/>
                  <a:gd name="T9" fmla="*/ 1 h 47"/>
                  <a:gd name="T10" fmla="*/ 0 60000 65536"/>
                  <a:gd name="T11" fmla="*/ 0 60000 65536"/>
                  <a:gd name="T12" fmla="*/ 0 60000 65536"/>
                  <a:gd name="T13" fmla="*/ 0 60000 65536"/>
                  <a:gd name="T14" fmla="*/ 0 60000 65536"/>
                  <a:gd name="T15" fmla="*/ 0 w 31"/>
                  <a:gd name="T16" fmla="*/ 0 h 47"/>
                  <a:gd name="T17" fmla="*/ 31 w 31"/>
                  <a:gd name="T18" fmla="*/ 47 h 47"/>
                </a:gdLst>
                <a:ahLst/>
                <a:cxnLst>
                  <a:cxn ang="T10">
                    <a:pos x="T0" y="T1"/>
                  </a:cxn>
                  <a:cxn ang="T11">
                    <a:pos x="T2" y="T3"/>
                  </a:cxn>
                  <a:cxn ang="T12">
                    <a:pos x="T4" y="T5"/>
                  </a:cxn>
                  <a:cxn ang="T13">
                    <a:pos x="T6" y="T7"/>
                  </a:cxn>
                  <a:cxn ang="T14">
                    <a:pos x="T8" y="T9"/>
                  </a:cxn>
                </a:cxnLst>
                <a:rect l="T15" t="T16" r="T17" b="T18"/>
                <a:pathLst>
                  <a:path w="31" h="47">
                    <a:moveTo>
                      <a:pt x="31" y="1"/>
                    </a:moveTo>
                    <a:lnTo>
                      <a:pt x="2" y="47"/>
                    </a:lnTo>
                    <a:lnTo>
                      <a:pt x="0" y="46"/>
                    </a:lnTo>
                    <a:lnTo>
                      <a:pt x="30" y="0"/>
                    </a:lnTo>
                    <a:lnTo>
                      <a:pt x="31" y="1"/>
                    </a:lnTo>
                    <a:close/>
                  </a:path>
                </a:pathLst>
              </a:custGeom>
              <a:solidFill>
                <a:srgbClr val="C3C3C2"/>
              </a:solidFill>
              <a:ln w="9525">
                <a:noFill/>
                <a:round/>
                <a:headEnd/>
                <a:tailEnd/>
              </a:ln>
            </p:spPr>
            <p:txBody>
              <a:bodyPr/>
              <a:lstStyle/>
              <a:p>
                <a:endParaRPr lang="hu-HU"/>
              </a:p>
            </p:txBody>
          </p:sp>
          <p:sp>
            <p:nvSpPr>
              <p:cNvPr id="74112" name="Freeform 336"/>
              <p:cNvSpPr>
                <a:spLocks/>
              </p:cNvSpPr>
              <p:nvPr/>
            </p:nvSpPr>
            <p:spPr bwMode="auto">
              <a:xfrm>
                <a:off x="1295" y="1906"/>
                <a:ext cx="32" cy="49"/>
              </a:xfrm>
              <a:custGeom>
                <a:avLst/>
                <a:gdLst>
                  <a:gd name="T0" fmla="*/ 32 w 32"/>
                  <a:gd name="T1" fmla="*/ 2 h 49"/>
                  <a:gd name="T2" fmla="*/ 1 w 32"/>
                  <a:gd name="T3" fmla="*/ 49 h 49"/>
                  <a:gd name="T4" fmla="*/ 0 w 32"/>
                  <a:gd name="T5" fmla="*/ 47 h 49"/>
                  <a:gd name="T6" fmla="*/ 30 w 32"/>
                  <a:gd name="T7" fmla="*/ 0 h 49"/>
                  <a:gd name="T8" fmla="*/ 32 w 32"/>
                  <a:gd name="T9" fmla="*/ 2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2"/>
                    </a:moveTo>
                    <a:lnTo>
                      <a:pt x="1" y="49"/>
                    </a:lnTo>
                    <a:lnTo>
                      <a:pt x="0" y="47"/>
                    </a:lnTo>
                    <a:lnTo>
                      <a:pt x="30" y="0"/>
                    </a:lnTo>
                    <a:lnTo>
                      <a:pt x="32" y="2"/>
                    </a:lnTo>
                    <a:close/>
                  </a:path>
                </a:pathLst>
              </a:custGeom>
              <a:solidFill>
                <a:srgbClr val="C1C1C0"/>
              </a:solidFill>
              <a:ln w="9525">
                <a:noFill/>
                <a:round/>
                <a:headEnd/>
                <a:tailEnd/>
              </a:ln>
            </p:spPr>
            <p:txBody>
              <a:bodyPr/>
              <a:lstStyle/>
              <a:p>
                <a:endParaRPr lang="hu-HU"/>
              </a:p>
            </p:txBody>
          </p:sp>
          <p:sp>
            <p:nvSpPr>
              <p:cNvPr id="74113" name="Freeform 337"/>
              <p:cNvSpPr>
                <a:spLocks/>
              </p:cNvSpPr>
              <p:nvPr/>
            </p:nvSpPr>
            <p:spPr bwMode="auto">
              <a:xfrm>
                <a:off x="1294" y="1905"/>
                <a:ext cx="32" cy="49"/>
              </a:xfrm>
              <a:custGeom>
                <a:avLst/>
                <a:gdLst>
                  <a:gd name="T0" fmla="*/ 32 w 32"/>
                  <a:gd name="T1" fmla="*/ 3 h 49"/>
                  <a:gd name="T2" fmla="*/ 2 w 32"/>
                  <a:gd name="T3" fmla="*/ 49 h 49"/>
                  <a:gd name="T4" fmla="*/ 0 w 32"/>
                  <a:gd name="T5" fmla="*/ 48 h 49"/>
                  <a:gd name="T6" fmla="*/ 29 w 32"/>
                  <a:gd name="T7" fmla="*/ 0 h 49"/>
                  <a:gd name="T8" fmla="*/ 32 w 32"/>
                  <a:gd name="T9" fmla="*/ 3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3"/>
                    </a:moveTo>
                    <a:lnTo>
                      <a:pt x="2" y="49"/>
                    </a:lnTo>
                    <a:lnTo>
                      <a:pt x="0" y="48"/>
                    </a:lnTo>
                    <a:lnTo>
                      <a:pt x="29" y="0"/>
                    </a:lnTo>
                    <a:lnTo>
                      <a:pt x="32" y="3"/>
                    </a:lnTo>
                    <a:close/>
                  </a:path>
                </a:pathLst>
              </a:custGeom>
              <a:solidFill>
                <a:srgbClr val="BEBEBD"/>
              </a:solidFill>
              <a:ln w="9525">
                <a:noFill/>
                <a:round/>
                <a:headEnd/>
                <a:tailEnd/>
              </a:ln>
            </p:spPr>
            <p:txBody>
              <a:bodyPr/>
              <a:lstStyle/>
              <a:p>
                <a:endParaRPr lang="hu-HU"/>
              </a:p>
            </p:txBody>
          </p:sp>
          <p:sp>
            <p:nvSpPr>
              <p:cNvPr id="74114" name="Freeform 338"/>
              <p:cNvSpPr>
                <a:spLocks/>
              </p:cNvSpPr>
              <p:nvPr/>
            </p:nvSpPr>
            <p:spPr bwMode="auto">
              <a:xfrm>
                <a:off x="1292" y="1905"/>
                <a:ext cx="33" cy="48"/>
              </a:xfrm>
              <a:custGeom>
                <a:avLst/>
                <a:gdLst>
                  <a:gd name="T0" fmla="*/ 33 w 33"/>
                  <a:gd name="T1" fmla="*/ 1 h 48"/>
                  <a:gd name="T2" fmla="*/ 3 w 33"/>
                  <a:gd name="T3" fmla="*/ 48 h 48"/>
                  <a:gd name="T4" fmla="*/ 0 w 33"/>
                  <a:gd name="T5" fmla="*/ 46 h 48"/>
                  <a:gd name="T6" fmla="*/ 30 w 33"/>
                  <a:gd name="T7" fmla="*/ 0 h 48"/>
                  <a:gd name="T8" fmla="*/ 33 w 33"/>
                  <a:gd name="T9" fmla="*/ 1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1"/>
                    </a:moveTo>
                    <a:lnTo>
                      <a:pt x="3" y="48"/>
                    </a:lnTo>
                    <a:lnTo>
                      <a:pt x="0" y="46"/>
                    </a:lnTo>
                    <a:lnTo>
                      <a:pt x="30" y="0"/>
                    </a:lnTo>
                    <a:lnTo>
                      <a:pt x="33" y="1"/>
                    </a:lnTo>
                    <a:close/>
                  </a:path>
                </a:pathLst>
              </a:custGeom>
              <a:solidFill>
                <a:srgbClr val="BCBCBB"/>
              </a:solidFill>
              <a:ln w="9525">
                <a:noFill/>
                <a:round/>
                <a:headEnd/>
                <a:tailEnd/>
              </a:ln>
            </p:spPr>
            <p:txBody>
              <a:bodyPr/>
              <a:lstStyle/>
              <a:p>
                <a:endParaRPr lang="hu-HU"/>
              </a:p>
            </p:txBody>
          </p:sp>
          <p:sp>
            <p:nvSpPr>
              <p:cNvPr id="74115" name="Freeform 339"/>
              <p:cNvSpPr>
                <a:spLocks/>
              </p:cNvSpPr>
              <p:nvPr/>
            </p:nvSpPr>
            <p:spPr bwMode="auto">
              <a:xfrm>
                <a:off x="1291" y="1903"/>
                <a:ext cx="32" cy="50"/>
              </a:xfrm>
              <a:custGeom>
                <a:avLst/>
                <a:gdLst>
                  <a:gd name="T0" fmla="*/ 32 w 32"/>
                  <a:gd name="T1" fmla="*/ 2 h 50"/>
                  <a:gd name="T2" fmla="*/ 3 w 32"/>
                  <a:gd name="T3" fmla="*/ 50 h 50"/>
                  <a:gd name="T4" fmla="*/ 0 w 32"/>
                  <a:gd name="T5" fmla="*/ 48 h 50"/>
                  <a:gd name="T6" fmla="*/ 29 w 32"/>
                  <a:gd name="T7" fmla="*/ 0 h 50"/>
                  <a:gd name="T8" fmla="*/ 32 w 32"/>
                  <a:gd name="T9" fmla="*/ 2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2" y="2"/>
                    </a:moveTo>
                    <a:lnTo>
                      <a:pt x="3" y="50"/>
                    </a:lnTo>
                    <a:lnTo>
                      <a:pt x="0" y="48"/>
                    </a:lnTo>
                    <a:lnTo>
                      <a:pt x="29" y="0"/>
                    </a:lnTo>
                    <a:lnTo>
                      <a:pt x="32" y="2"/>
                    </a:lnTo>
                    <a:close/>
                  </a:path>
                </a:pathLst>
              </a:custGeom>
              <a:solidFill>
                <a:srgbClr val="B9B9B8"/>
              </a:solidFill>
              <a:ln w="9525">
                <a:noFill/>
                <a:round/>
                <a:headEnd/>
                <a:tailEnd/>
              </a:ln>
            </p:spPr>
            <p:txBody>
              <a:bodyPr/>
              <a:lstStyle/>
              <a:p>
                <a:endParaRPr lang="hu-HU"/>
              </a:p>
            </p:txBody>
          </p:sp>
          <p:sp>
            <p:nvSpPr>
              <p:cNvPr id="74116" name="Freeform 340"/>
              <p:cNvSpPr>
                <a:spLocks/>
              </p:cNvSpPr>
              <p:nvPr/>
            </p:nvSpPr>
            <p:spPr bwMode="auto">
              <a:xfrm>
                <a:off x="1289" y="1903"/>
                <a:ext cx="33" cy="48"/>
              </a:xfrm>
              <a:custGeom>
                <a:avLst/>
                <a:gdLst>
                  <a:gd name="T0" fmla="*/ 33 w 33"/>
                  <a:gd name="T1" fmla="*/ 2 h 48"/>
                  <a:gd name="T2" fmla="*/ 3 w 33"/>
                  <a:gd name="T3" fmla="*/ 48 h 48"/>
                  <a:gd name="T4" fmla="*/ 0 w 33"/>
                  <a:gd name="T5" fmla="*/ 47 h 48"/>
                  <a:gd name="T6" fmla="*/ 30 w 33"/>
                  <a:gd name="T7" fmla="*/ 0 h 48"/>
                  <a:gd name="T8" fmla="*/ 33 w 33"/>
                  <a:gd name="T9" fmla="*/ 2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2"/>
                    </a:moveTo>
                    <a:lnTo>
                      <a:pt x="3" y="48"/>
                    </a:lnTo>
                    <a:lnTo>
                      <a:pt x="0" y="47"/>
                    </a:lnTo>
                    <a:lnTo>
                      <a:pt x="30" y="0"/>
                    </a:lnTo>
                    <a:lnTo>
                      <a:pt x="33" y="2"/>
                    </a:lnTo>
                    <a:close/>
                  </a:path>
                </a:pathLst>
              </a:custGeom>
              <a:solidFill>
                <a:srgbClr val="B7B7B6"/>
              </a:solidFill>
              <a:ln w="9525">
                <a:noFill/>
                <a:round/>
                <a:headEnd/>
                <a:tailEnd/>
              </a:ln>
            </p:spPr>
            <p:txBody>
              <a:bodyPr/>
              <a:lstStyle/>
              <a:p>
                <a:endParaRPr lang="hu-HU"/>
              </a:p>
            </p:txBody>
          </p:sp>
          <p:sp>
            <p:nvSpPr>
              <p:cNvPr id="74117" name="Freeform 341"/>
              <p:cNvSpPr>
                <a:spLocks/>
              </p:cNvSpPr>
              <p:nvPr/>
            </p:nvSpPr>
            <p:spPr bwMode="auto">
              <a:xfrm>
                <a:off x="1288" y="1902"/>
                <a:ext cx="32" cy="49"/>
              </a:xfrm>
              <a:custGeom>
                <a:avLst/>
                <a:gdLst>
                  <a:gd name="T0" fmla="*/ 32 w 32"/>
                  <a:gd name="T1" fmla="*/ 1 h 49"/>
                  <a:gd name="T2" fmla="*/ 3 w 32"/>
                  <a:gd name="T3" fmla="*/ 49 h 49"/>
                  <a:gd name="T4" fmla="*/ 0 w 32"/>
                  <a:gd name="T5" fmla="*/ 48 h 49"/>
                  <a:gd name="T6" fmla="*/ 31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3" y="49"/>
                    </a:lnTo>
                    <a:lnTo>
                      <a:pt x="0" y="48"/>
                    </a:lnTo>
                    <a:lnTo>
                      <a:pt x="31" y="0"/>
                    </a:lnTo>
                    <a:lnTo>
                      <a:pt x="32" y="1"/>
                    </a:lnTo>
                    <a:close/>
                  </a:path>
                </a:pathLst>
              </a:custGeom>
              <a:solidFill>
                <a:srgbClr val="B2B1B1"/>
              </a:solidFill>
              <a:ln w="9525">
                <a:noFill/>
                <a:round/>
                <a:headEnd/>
                <a:tailEnd/>
              </a:ln>
            </p:spPr>
            <p:txBody>
              <a:bodyPr/>
              <a:lstStyle/>
              <a:p>
                <a:endParaRPr lang="hu-HU"/>
              </a:p>
            </p:txBody>
          </p:sp>
          <p:sp>
            <p:nvSpPr>
              <p:cNvPr id="74118" name="Freeform 342"/>
              <p:cNvSpPr>
                <a:spLocks/>
              </p:cNvSpPr>
              <p:nvPr/>
            </p:nvSpPr>
            <p:spPr bwMode="auto">
              <a:xfrm>
                <a:off x="1288" y="1902"/>
                <a:ext cx="31" cy="48"/>
              </a:xfrm>
              <a:custGeom>
                <a:avLst/>
                <a:gdLst>
                  <a:gd name="T0" fmla="*/ 31 w 31"/>
                  <a:gd name="T1" fmla="*/ 1 h 48"/>
                  <a:gd name="T2" fmla="*/ 1 w 31"/>
                  <a:gd name="T3" fmla="*/ 48 h 48"/>
                  <a:gd name="T4" fmla="*/ 0 w 31"/>
                  <a:gd name="T5" fmla="*/ 46 h 48"/>
                  <a:gd name="T6" fmla="*/ 30 w 31"/>
                  <a:gd name="T7" fmla="*/ 0 h 48"/>
                  <a:gd name="T8" fmla="*/ 31 w 31"/>
                  <a:gd name="T9" fmla="*/ 1 h 48"/>
                  <a:gd name="T10" fmla="*/ 0 60000 65536"/>
                  <a:gd name="T11" fmla="*/ 0 60000 65536"/>
                  <a:gd name="T12" fmla="*/ 0 60000 65536"/>
                  <a:gd name="T13" fmla="*/ 0 60000 65536"/>
                  <a:gd name="T14" fmla="*/ 0 60000 65536"/>
                  <a:gd name="T15" fmla="*/ 0 w 31"/>
                  <a:gd name="T16" fmla="*/ 0 h 48"/>
                  <a:gd name="T17" fmla="*/ 31 w 31"/>
                  <a:gd name="T18" fmla="*/ 48 h 48"/>
                </a:gdLst>
                <a:ahLst/>
                <a:cxnLst>
                  <a:cxn ang="T10">
                    <a:pos x="T0" y="T1"/>
                  </a:cxn>
                  <a:cxn ang="T11">
                    <a:pos x="T2" y="T3"/>
                  </a:cxn>
                  <a:cxn ang="T12">
                    <a:pos x="T4" y="T5"/>
                  </a:cxn>
                  <a:cxn ang="T13">
                    <a:pos x="T6" y="T7"/>
                  </a:cxn>
                  <a:cxn ang="T14">
                    <a:pos x="T8" y="T9"/>
                  </a:cxn>
                </a:cxnLst>
                <a:rect l="T15" t="T16" r="T17" b="T18"/>
                <a:pathLst>
                  <a:path w="31" h="48">
                    <a:moveTo>
                      <a:pt x="31" y="1"/>
                    </a:moveTo>
                    <a:lnTo>
                      <a:pt x="1" y="48"/>
                    </a:lnTo>
                    <a:lnTo>
                      <a:pt x="0" y="46"/>
                    </a:lnTo>
                    <a:lnTo>
                      <a:pt x="30" y="0"/>
                    </a:lnTo>
                    <a:lnTo>
                      <a:pt x="31" y="1"/>
                    </a:lnTo>
                    <a:close/>
                  </a:path>
                </a:pathLst>
              </a:custGeom>
              <a:solidFill>
                <a:srgbClr val="AFAEAE"/>
              </a:solidFill>
              <a:ln w="9525">
                <a:noFill/>
                <a:round/>
                <a:headEnd/>
                <a:tailEnd/>
              </a:ln>
            </p:spPr>
            <p:txBody>
              <a:bodyPr/>
              <a:lstStyle/>
              <a:p>
                <a:endParaRPr lang="hu-HU"/>
              </a:p>
            </p:txBody>
          </p:sp>
          <p:sp>
            <p:nvSpPr>
              <p:cNvPr id="74119" name="Freeform 343"/>
              <p:cNvSpPr>
                <a:spLocks/>
              </p:cNvSpPr>
              <p:nvPr/>
            </p:nvSpPr>
            <p:spPr bwMode="auto">
              <a:xfrm>
                <a:off x="1287" y="1900"/>
                <a:ext cx="32" cy="50"/>
              </a:xfrm>
              <a:custGeom>
                <a:avLst/>
                <a:gdLst>
                  <a:gd name="T0" fmla="*/ 32 w 32"/>
                  <a:gd name="T1" fmla="*/ 2 h 50"/>
                  <a:gd name="T2" fmla="*/ 1 w 32"/>
                  <a:gd name="T3" fmla="*/ 50 h 50"/>
                  <a:gd name="T4" fmla="*/ 0 w 32"/>
                  <a:gd name="T5" fmla="*/ 48 h 50"/>
                  <a:gd name="T6" fmla="*/ 29 w 32"/>
                  <a:gd name="T7" fmla="*/ 0 h 50"/>
                  <a:gd name="T8" fmla="*/ 32 w 32"/>
                  <a:gd name="T9" fmla="*/ 2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2" y="2"/>
                    </a:moveTo>
                    <a:lnTo>
                      <a:pt x="1" y="50"/>
                    </a:lnTo>
                    <a:lnTo>
                      <a:pt x="0" y="48"/>
                    </a:lnTo>
                    <a:lnTo>
                      <a:pt x="29" y="0"/>
                    </a:lnTo>
                    <a:lnTo>
                      <a:pt x="32" y="2"/>
                    </a:lnTo>
                    <a:close/>
                  </a:path>
                </a:pathLst>
              </a:custGeom>
              <a:solidFill>
                <a:srgbClr val="ADACAB"/>
              </a:solidFill>
              <a:ln w="9525">
                <a:noFill/>
                <a:round/>
                <a:headEnd/>
                <a:tailEnd/>
              </a:ln>
            </p:spPr>
            <p:txBody>
              <a:bodyPr/>
              <a:lstStyle/>
              <a:p>
                <a:endParaRPr lang="hu-HU"/>
              </a:p>
            </p:txBody>
          </p:sp>
          <p:sp>
            <p:nvSpPr>
              <p:cNvPr id="74120" name="Freeform 344"/>
              <p:cNvSpPr>
                <a:spLocks/>
              </p:cNvSpPr>
              <p:nvPr/>
            </p:nvSpPr>
            <p:spPr bwMode="auto">
              <a:xfrm>
                <a:off x="1285" y="1900"/>
                <a:ext cx="33" cy="48"/>
              </a:xfrm>
              <a:custGeom>
                <a:avLst/>
                <a:gdLst>
                  <a:gd name="T0" fmla="*/ 33 w 33"/>
                  <a:gd name="T1" fmla="*/ 2 h 48"/>
                  <a:gd name="T2" fmla="*/ 3 w 33"/>
                  <a:gd name="T3" fmla="*/ 48 h 48"/>
                  <a:gd name="T4" fmla="*/ 0 w 33"/>
                  <a:gd name="T5" fmla="*/ 47 h 48"/>
                  <a:gd name="T6" fmla="*/ 30 w 33"/>
                  <a:gd name="T7" fmla="*/ 0 h 48"/>
                  <a:gd name="T8" fmla="*/ 33 w 33"/>
                  <a:gd name="T9" fmla="*/ 2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2"/>
                    </a:moveTo>
                    <a:lnTo>
                      <a:pt x="3" y="48"/>
                    </a:lnTo>
                    <a:lnTo>
                      <a:pt x="0" y="47"/>
                    </a:lnTo>
                    <a:lnTo>
                      <a:pt x="30" y="0"/>
                    </a:lnTo>
                    <a:lnTo>
                      <a:pt x="33" y="2"/>
                    </a:lnTo>
                    <a:close/>
                  </a:path>
                </a:pathLst>
              </a:custGeom>
              <a:solidFill>
                <a:srgbClr val="ABAAA9"/>
              </a:solidFill>
              <a:ln w="9525">
                <a:noFill/>
                <a:round/>
                <a:headEnd/>
                <a:tailEnd/>
              </a:ln>
            </p:spPr>
            <p:txBody>
              <a:bodyPr/>
              <a:lstStyle/>
              <a:p>
                <a:endParaRPr lang="hu-HU"/>
              </a:p>
            </p:txBody>
          </p:sp>
          <p:sp>
            <p:nvSpPr>
              <p:cNvPr id="74121" name="Freeform 345"/>
              <p:cNvSpPr>
                <a:spLocks/>
              </p:cNvSpPr>
              <p:nvPr/>
            </p:nvSpPr>
            <p:spPr bwMode="auto">
              <a:xfrm>
                <a:off x="1284" y="1899"/>
                <a:ext cx="32" cy="49"/>
              </a:xfrm>
              <a:custGeom>
                <a:avLst/>
                <a:gdLst>
                  <a:gd name="T0" fmla="*/ 32 w 32"/>
                  <a:gd name="T1" fmla="*/ 1 h 49"/>
                  <a:gd name="T2" fmla="*/ 3 w 32"/>
                  <a:gd name="T3" fmla="*/ 49 h 49"/>
                  <a:gd name="T4" fmla="*/ 0 w 32"/>
                  <a:gd name="T5" fmla="*/ 48 h 49"/>
                  <a:gd name="T6" fmla="*/ 29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3" y="49"/>
                    </a:lnTo>
                    <a:lnTo>
                      <a:pt x="0" y="48"/>
                    </a:lnTo>
                    <a:lnTo>
                      <a:pt x="29" y="0"/>
                    </a:lnTo>
                    <a:lnTo>
                      <a:pt x="32" y="1"/>
                    </a:lnTo>
                    <a:close/>
                  </a:path>
                </a:pathLst>
              </a:custGeom>
              <a:solidFill>
                <a:srgbClr val="A8A8A7"/>
              </a:solidFill>
              <a:ln w="9525">
                <a:noFill/>
                <a:round/>
                <a:headEnd/>
                <a:tailEnd/>
              </a:ln>
            </p:spPr>
            <p:txBody>
              <a:bodyPr/>
              <a:lstStyle/>
              <a:p>
                <a:endParaRPr lang="hu-HU"/>
              </a:p>
            </p:txBody>
          </p:sp>
          <p:sp>
            <p:nvSpPr>
              <p:cNvPr id="74122" name="Freeform 346"/>
              <p:cNvSpPr>
                <a:spLocks/>
              </p:cNvSpPr>
              <p:nvPr/>
            </p:nvSpPr>
            <p:spPr bwMode="auto">
              <a:xfrm>
                <a:off x="1282" y="1899"/>
                <a:ext cx="33" cy="48"/>
              </a:xfrm>
              <a:custGeom>
                <a:avLst/>
                <a:gdLst>
                  <a:gd name="T0" fmla="*/ 33 w 33"/>
                  <a:gd name="T1" fmla="*/ 1 h 48"/>
                  <a:gd name="T2" fmla="*/ 3 w 33"/>
                  <a:gd name="T3" fmla="*/ 48 h 48"/>
                  <a:gd name="T4" fmla="*/ 0 w 33"/>
                  <a:gd name="T5" fmla="*/ 47 h 48"/>
                  <a:gd name="T6" fmla="*/ 30 w 33"/>
                  <a:gd name="T7" fmla="*/ 0 h 48"/>
                  <a:gd name="T8" fmla="*/ 33 w 33"/>
                  <a:gd name="T9" fmla="*/ 1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1"/>
                    </a:moveTo>
                    <a:lnTo>
                      <a:pt x="3" y="48"/>
                    </a:lnTo>
                    <a:lnTo>
                      <a:pt x="0" y="47"/>
                    </a:lnTo>
                    <a:lnTo>
                      <a:pt x="30" y="0"/>
                    </a:lnTo>
                    <a:lnTo>
                      <a:pt x="33" y="1"/>
                    </a:lnTo>
                    <a:close/>
                  </a:path>
                </a:pathLst>
              </a:custGeom>
              <a:solidFill>
                <a:srgbClr val="A7A6A6"/>
              </a:solidFill>
              <a:ln w="9525">
                <a:noFill/>
                <a:round/>
                <a:headEnd/>
                <a:tailEnd/>
              </a:ln>
            </p:spPr>
            <p:txBody>
              <a:bodyPr/>
              <a:lstStyle/>
              <a:p>
                <a:endParaRPr lang="hu-HU"/>
              </a:p>
            </p:txBody>
          </p:sp>
          <p:sp>
            <p:nvSpPr>
              <p:cNvPr id="74123" name="Freeform 347"/>
              <p:cNvSpPr>
                <a:spLocks/>
              </p:cNvSpPr>
              <p:nvPr/>
            </p:nvSpPr>
            <p:spPr bwMode="auto">
              <a:xfrm>
                <a:off x="1281" y="1898"/>
                <a:ext cx="32" cy="49"/>
              </a:xfrm>
              <a:custGeom>
                <a:avLst/>
                <a:gdLst>
                  <a:gd name="T0" fmla="*/ 32 w 32"/>
                  <a:gd name="T1" fmla="*/ 1 h 49"/>
                  <a:gd name="T2" fmla="*/ 3 w 32"/>
                  <a:gd name="T3" fmla="*/ 49 h 49"/>
                  <a:gd name="T4" fmla="*/ 0 w 32"/>
                  <a:gd name="T5" fmla="*/ 48 h 49"/>
                  <a:gd name="T6" fmla="*/ 31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3" y="49"/>
                    </a:lnTo>
                    <a:lnTo>
                      <a:pt x="0" y="48"/>
                    </a:lnTo>
                    <a:lnTo>
                      <a:pt x="31" y="0"/>
                    </a:lnTo>
                    <a:lnTo>
                      <a:pt x="32" y="1"/>
                    </a:lnTo>
                    <a:close/>
                  </a:path>
                </a:pathLst>
              </a:custGeom>
              <a:solidFill>
                <a:srgbClr val="A5A4A3"/>
              </a:solidFill>
              <a:ln w="9525">
                <a:noFill/>
                <a:round/>
                <a:headEnd/>
                <a:tailEnd/>
              </a:ln>
            </p:spPr>
            <p:txBody>
              <a:bodyPr/>
              <a:lstStyle/>
              <a:p>
                <a:endParaRPr lang="hu-HU"/>
              </a:p>
            </p:txBody>
          </p:sp>
          <p:sp>
            <p:nvSpPr>
              <p:cNvPr id="74124" name="Freeform 348"/>
              <p:cNvSpPr>
                <a:spLocks/>
              </p:cNvSpPr>
              <p:nvPr/>
            </p:nvSpPr>
            <p:spPr bwMode="auto">
              <a:xfrm>
                <a:off x="1280" y="1898"/>
                <a:ext cx="32" cy="48"/>
              </a:xfrm>
              <a:custGeom>
                <a:avLst/>
                <a:gdLst>
                  <a:gd name="T0" fmla="*/ 32 w 32"/>
                  <a:gd name="T1" fmla="*/ 1 h 48"/>
                  <a:gd name="T2" fmla="*/ 2 w 32"/>
                  <a:gd name="T3" fmla="*/ 48 h 48"/>
                  <a:gd name="T4" fmla="*/ 0 w 32"/>
                  <a:gd name="T5" fmla="*/ 46 h 48"/>
                  <a:gd name="T6" fmla="*/ 31 w 32"/>
                  <a:gd name="T7" fmla="*/ 0 h 48"/>
                  <a:gd name="T8" fmla="*/ 32 w 32"/>
                  <a:gd name="T9" fmla="*/ 1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1"/>
                    </a:moveTo>
                    <a:lnTo>
                      <a:pt x="2" y="48"/>
                    </a:lnTo>
                    <a:lnTo>
                      <a:pt x="0" y="46"/>
                    </a:lnTo>
                    <a:lnTo>
                      <a:pt x="31" y="0"/>
                    </a:lnTo>
                    <a:lnTo>
                      <a:pt x="32" y="1"/>
                    </a:lnTo>
                    <a:close/>
                  </a:path>
                </a:pathLst>
              </a:custGeom>
              <a:solidFill>
                <a:srgbClr val="A3A2A2"/>
              </a:solidFill>
              <a:ln w="9525">
                <a:noFill/>
                <a:round/>
                <a:headEnd/>
                <a:tailEnd/>
              </a:ln>
            </p:spPr>
            <p:txBody>
              <a:bodyPr/>
              <a:lstStyle/>
              <a:p>
                <a:endParaRPr lang="hu-HU"/>
              </a:p>
            </p:txBody>
          </p:sp>
          <p:sp>
            <p:nvSpPr>
              <p:cNvPr id="74125" name="Freeform 349"/>
              <p:cNvSpPr>
                <a:spLocks/>
              </p:cNvSpPr>
              <p:nvPr/>
            </p:nvSpPr>
            <p:spPr bwMode="auto">
              <a:xfrm>
                <a:off x="1280" y="1896"/>
                <a:ext cx="32" cy="50"/>
              </a:xfrm>
              <a:custGeom>
                <a:avLst/>
                <a:gdLst>
                  <a:gd name="T0" fmla="*/ 32 w 32"/>
                  <a:gd name="T1" fmla="*/ 2 h 50"/>
                  <a:gd name="T2" fmla="*/ 1 w 32"/>
                  <a:gd name="T3" fmla="*/ 50 h 50"/>
                  <a:gd name="T4" fmla="*/ 0 w 32"/>
                  <a:gd name="T5" fmla="*/ 47 h 50"/>
                  <a:gd name="T6" fmla="*/ 29 w 32"/>
                  <a:gd name="T7" fmla="*/ 0 h 50"/>
                  <a:gd name="T8" fmla="*/ 32 w 32"/>
                  <a:gd name="T9" fmla="*/ 2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2" y="2"/>
                    </a:moveTo>
                    <a:lnTo>
                      <a:pt x="1" y="50"/>
                    </a:lnTo>
                    <a:lnTo>
                      <a:pt x="0" y="47"/>
                    </a:lnTo>
                    <a:lnTo>
                      <a:pt x="29" y="0"/>
                    </a:lnTo>
                    <a:lnTo>
                      <a:pt x="32" y="2"/>
                    </a:lnTo>
                    <a:close/>
                  </a:path>
                </a:pathLst>
              </a:custGeom>
              <a:solidFill>
                <a:srgbClr val="A1A09F"/>
              </a:solidFill>
              <a:ln w="9525">
                <a:noFill/>
                <a:round/>
                <a:headEnd/>
                <a:tailEnd/>
              </a:ln>
            </p:spPr>
            <p:txBody>
              <a:bodyPr/>
              <a:lstStyle/>
              <a:p>
                <a:endParaRPr lang="hu-HU"/>
              </a:p>
            </p:txBody>
          </p:sp>
          <p:sp>
            <p:nvSpPr>
              <p:cNvPr id="74126" name="Freeform 350"/>
              <p:cNvSpPr>
                <a:spLocks/>
              </p:cNvSpPr>
              <p:nvPr/>
            </p:nvSpPr>
            <p:spPr bwMode="auto">
              <a:xfrm>
                <a:off x="1278" y="1895"/>
                <a:ext cx="33" cy="49"/>
              </a:xfrm>
              <a:custGeom>
                <a:avLst/>
                <a:gdLst>
                  <a:gd name="T0" fmla="*/ 33 w 33"/>
                  <a:gd name="T1" fmla="*/ 3 h 49"/>
                  <a:gd name="T2" fmla="*/ 2 w 33"/>
                  <a:gd name="T3" fmla="*/ 49 h 49"/>
                  <a:gd name="T4" fmla="*/ 0 w 33"/>
                  <a:gd name="T5" fmla="*/ 48 h 49"/>
                  <a:gd name="T6" fmla="*/ 30 w 33"/>
                  <a:gd name="T7" fmla="*/ 0 h 49"/>
                  <a:gd name="T8" fmla="*/ 33 w 33"/>
                  <a:gd name="T9" fmla="*/ 3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3" y="3"/>
                    </a:moveTo>
                    <a:lnTo>
                      <a:pt x="2" y="49"/>
                    </a:lnTo>
                    <a:lnTo>
                      <a:pt x="0" y="48"/>
                    </a:lnTo>
                    <a:lnTo>
                      <a:pt x="30" y="0"/>
                    </a:lnTo>
                    <a:lnTo>
                      <a:pt x="33" y="3"/>
                    </a:lnTo>
                    <a:close/>
                  </a:path>
                </a:pathLst>
              </a:custGeom>
              <a:solidFill>
                <a:srgbClr val="9D9C9B"/>
              </a:solidFill>
              <a:ln w="9525">
                <a:noFill/>
                <a:round/>
                <a:headEnd/>
                <a:tailEnd/>
              </a:ln>
            </p:spPr>
            <p:txBody>
              <a:bodyPr/>
              <a:lstStyle/>
              <a:p>
                <a:endParaRPr lang="hu-HU"/>
              </a:p>
            </p:txBody>
          </p:sp>
          <p:sp>
            <p:nvSpPr>
              <p:cNvPr id="74127" name="Freeform 351"/>
              <p:cNvSpPr>
                <a:spLocks/>
              </p:cNvSpPr>
              <p:nvPr/>
            </p:nvSpPr>
            <p:spPr bwMode="auto">
              <a:xfrm>
                <a:off x="1277" y="1895"/>
                <a:ext cx="32" cy="48"/>
              </a:xfrm>
              <a:custGeom>
                <a:avLst/>
                <a:gdLst>
                  <a:gd name="T0" fmla="*/ 32 w 32"/>
                  <a:gd name="T1" fmla="*/ 1 h 48"/>
                  <a:gd name="T2" fmla="*/ 3 w 32"/>
                  <a:gd name="T3" fmla="*/ 48 h 48"/>
                  <a:gd name="T4" fmla="*/ 0 w 32"/>
                  <a:gd name="T5" fmla="*/ 46 h 48"/>
                  <a:gd name="T6" fmla="*/ 29 w 32"/>
                  <a:gd name="T7" fmla="*/ 0 h 48"/>
                  <a:gd name="T8" fmla="*/ 32 w 32"/>
                  <a:gd name="T9" fmla="*/ 1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1"/>
                    </a:moveTo>
                    <a:lnTo>
                      <a:pt x="3" y="48"/>
                    </a:lnTo>
                    <a:lnTo>
                      <a:pt x="0" y="46"/>
                    </a:lnTo>
                    <a:lnTo>
                      <a:pt x="29" y="0"/>
                    </a:lnTo>
                    <a:lnTo>
                      <a:pt x="32" y="1"/>
                    </a:lnTo>
                    <a:close/>
                  </a:path>
                </a:pathLst>
              </a:custGeom>
              <a:solidFill>
                <a:srgbClr val="9B9A9A"/>
              </a:solidFill>
              <a:ln w="9525">
                <a:noFill/>
                <a:round/>
                <a:headEnd/>
                <a:tailEnd/>
              </a:ln>
            </p:spPr>
            <p:txBody>
              <a:bodyPr/>
              <a:lstStyle/>
              <a:p>
                <a:endParaRPr lang="hu-HU"/>
              </a:p>
            </p:txBody>
          </p:sp>
          <p:sp>
            <p:nvSpPr>
              <p:cNvPr id="74128" name="Freeform 352"/>
              <p:cNvSpPr>
                <a:spLocks/>
              </p:cNvSpPr>
              <p:nvPr/>
            </p:nvSpPr>
            <p:spPr bwMode="auto">
              <a:xfrm>
                <a:off x="1275" y="1893"/>
                <a:ext cx="33" cy="50"/>
              </a:xfrm>
              <a:custGeom>
                <a:avLst/>
                <a:gdLst>
                  <a:gd name="T0" fmla="*/ 33 w 33"/>
                  <a:gd name="T1" fmla="*/ 2 h 50"/>
                  <a:gd name="T2" fmla="*/ 3 w 33"/>
                  <a:gd name="T3" fmla="*/ 50 h 50"/>
                  <a:gd name="T4" fmla="*/ 0 w 33"/>
                  <a:gd name="T5" fmla="*/ 48 h 50"/>
                  <a:gd name="T6" fmla="*/ 30 w 33"/>
                  <a:gd name="T7" fmla="*/ 0 h 50"/>
                  <a:gd name="T8" fmla="*/ 33 w 33"/>
                  <a:gd name="T9" fmla="*/ 2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3" y="2"/>
                    </a:moveTo>
                    <a:lnTo>
                      <a:pt x="3" y="50"/>
                    </a:lnTo>
                    <a:lnTo>
                      <a:pt x="0" y="48"/>
                    </a:lnTo>
                    <a:lnTo>
                      <a:pt x="30" y="0"/>
                    </a:lnTo>
                    <a:lnTo>
                      <a:pt x="33" y="2"/>
                    </a:lnTo>
                    <a:close/>
                  </a:path>
                </a:pathLst>
              </a:custGeom>
              <a:solidFill>
                <a:srgbClr val="999897"/>
              </a:solidFill>
              <a:ln w="9525">
                <a:noFill/>
                <a:round/>
                <a:headEnd/>
                <a:tailEnd/>
              </a:ln>
            </p:spPr>
            <p:txBody>
              <a:bodyPr/>
              <a:lstStyle/>
              <a:p>
                <a:endParaRPr lang="hu-HU"/>
              </a:p>
            </p:txBody>
          </p:sp>
          <p:sp>
            <p:nvSpPr>
              <p:cNvPr id="74129" name="Freeform 353"/>
              <p:cNvSpPr>
                <a:spLocks/>
              </p:cNvSpPr>
              <p:nvPr/>
            </p:nvSpPr>
            <p:spPr bwMode="auto">
              <a:xfrm>
                <a:off x="1274" y="1893"/>
                <a:ext cx="32" cy="48"/>
              </a:xfrm>
              <a:custGeom>
                <a:avLst/>
                <a:gdLst>
                  <a:gd name="T0" fmla="*/ 32 w 32"/>
                  <a:gd name="T1" fmla="*/ 2 h 48"/>
                  <a:gd name="T2" fmla="*/ 3 w 32"/>
                  <a:gd name="T3" fmla="*/ 48 h 48"/>
                  <a:gd name="T4" fmla="*/ 0 w 32"/>
                  <a:gd name="T5" fmla="*/ 47 h 48"/>
                  <a:gd name="T6" fmla="*/ 29 w 32"/>
                  <a:gd name="T7" fmla="*/ 0 h 48"/>
                  <a:gd name="T8" fmla="*/ 32 w 32"/>
                  <a:gd name="T9" fmla="*/ 2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2"/>
                    </a:moveTo>
                    <a:lnTo>
                      <a:pt x="3" y="48"/>
                    </a:lnTo>
                    <a:lnTo>
                      <a:pt x="0" y="47"/>
                    </a:lnTo>
                    <a:lnTo>
                      <a:pt x="29" y="0"/>
                    </a:lnTo>
                    <a:lnTo>
                      <a:pt x="32" y="2"/>
                    </a:lnTo>
                    <a:close/>
                  </a:path>
                </a:pathLst>
              </a:custGeom>
              <a:solidFill>
                <a:srgbClr val="969595"/>
              </a:solidFill>
              <a:ln w="9525">
                <a:noFill/>
                <a:round/>
                <a:headEnd/>
                <a:tailEnd/>
              </a:ln>
            </p:spPr>
            <p:txBody>
              <a:bodyPr/>
              <a:lstStyle/>
              <a:p>
                <a:endParaRPr lang="hu-HU"/>
              </a:p>
            </p:txBody>
          </p:sp>
          <p:sp>
            <p:nvSpPr>
              <p:cNvPr id="74130" name="Freeform 354"/>
              <p:cNvSpPr>
                <a:spLocks/>
              </p:cNvSpPr>
              <p:nvPr/>
            </p:nvSpPr>
            <p:spPr bwMode="auto">
              <a:xfrm>
                <a:off x="1272" y="1892"/>
                <a:ext cx="33" cy="49"/>
              </a:xfrm>
              <a:custGeom>
                <a:avLst/>
                <a:gdLst>
                  <a:gd name="T0" fmla="*/ 33 w 33"/>
                  <a:gd name="T1" fmla="*/ 1 h 49"/>
                  <a:gd name="T2" fmla="*/ 3 w 33"/>
                  <a:gd name="T3" fmla="*/ 49 h 49"/>
                  <a:gd name="T4" fmla="*/ 0 w 33"/>
                  <a:gd name="T5" fmla="*/ 48 h 49"/>
                  <a:gd name="T6" fmla="*/ 31 w 33"/>
                  <a:gd name="T7" fmla="*/ 0 h 49"/>
                  <a:gd name="T8" fmla="*/ 33 w 33"/>
                  <a:gd name="T9" fmla="*/ 1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3" y="1"/>
                    </a:moveTo>
                    <a:lnTo>
                      <a:pt x="3" y="49"/>
                    </a:lnTo>
                    <a:lnTo>
                      <a:pt x="0" y="48"/>
                    </a:lnTo>
                    <a:lnTo>
                      <a:pt x="31" y="0"/>
                    </a:lnTo>
                    <a:lnTo>
                      <a:pt x="33" y="1"/>
                    </a:lnTo>
                    <a:close/>
                  </a:path>
                </a:pathLst>
              </a:custGeom>
              <a:solidFill>
                <a:srgbClr val="959493"/>
              </a:solidFill>
              <a:ln w="9525">
                <a:noFill/>
                <a:round/>
                <a:headEnd/>
                <a:tailEnd/>
              </a:ln>
            </p:spPr>
            <p:txBody>
              <a:bodyPr/>
              <a:lstStyle/>
              <a:p>
                <a:endParaRPr lang="hu-HU"/>
              </a:p>
            </p:txBody>
          </p:sp>
          <p:sp>
            <p:nvSpPr>
              <p:cNvPr id="74131" name="Freeform 355"/>
              <p:cNvSpPr>
                <a:spLocks/>
              </p:cNvSpPr>
              <p:nvPr/>
            </p:nvSpPr>
            <p:spPr bwMode="auto">
              <a:xfrm>
                <a:off x="1272" y="1892"/>
                <a:ext cx="31" cy="48"/>
              </a:xfrm>
              <a:custGeom>
                <a:avLst/>
                <a:gdLst>
                  <a:gd name="T0" fmla="*/ 31 w 31"/>
                  <a:gd name="T1" fmla="*/ 1 h 48"/>
                  <a:gd name="T2" fmla="*/ 2 w 31"/>
                  <a:gd name="T3" fmla="*/ 48 h 48"/>
                  <a:gd name="T4" fmla="*/ 0 w 31"/>
                  <a:gd name="T5" fmla="*/ 47 h 48"/>
                  <a:gd name="T6" fmla="*/ 30 w 31"/>
                  <a:gd name="T7" fmla="*/ 0 h 48"/>
                  <a:gd name="T8" fmla="*/ 31 w 31"/>
                  <a:gd name="T9" fmla="*/ 1 h 48"/>
                  <a:gd name="T10" fmla="*/ 0 60000 65536"/>
                  <a:gd name="T11" fmla="*/ 0 60000 65536"/>
                  <a:gd name="T12" fmla="*/ 0 60000 65536"/>
                  <a:gd name="T13" fmla="*/ 0 60000 65536"/>
                  <a:gd name="T14" fmla="*/ 0 60000 65536"/>
                  <a:gd name="T15" fmla="*/ 0 w 31"/>
                  <a:gd name="T16" fmla="*/ 0 h 48"/>
                  <a:gd name="T17" fmla="*/ 31 w 31"/>
                  <a:gd name="T18" fmla="*/ 48 h 48"/>
                </a:gdLst>
                <a:ahLst/>
                <a:cxnLst>
                  <a:cxn ang="T10">
                    <a:pos x="T0" y="T1"/>
                  </a:cxn>
                  <a:cxn ang="T11">
                    <a:pos x="T2" y="T3"/>
                  </a:cxn>
                  <a:cxn ang="T12">
                    <a:pos x="T4" y="T5"/>
                  </a:cxn>
                  <a:cxn ang="T13">
                    <a:pos x="T6" y="T7"/>
                  </a:cxn>
                  <a:cxn ang="T14">
                    <a:pos x="T8" y="T9"/>
                  </a:cxn>
                </a:cxnLst>
                <a:rect l="T15" t="T16" r="T17" b="T18"/>
                <a:pathLst>
                  <a:path w="31" h="48">
                    <a:moveTo>
                      <a:pt x="31" y="1"/>
                    </a:moveTo>
                    <a:lnTo>
                      <a:pt x="2" y="48"/>
                    </a:lnTo>
                    <a:lnTo>
                      <a:pt x="0" y="47"/>
                    </a:lnTo>
                    <a:lnTo>
                      <a:pt x="30" y="0"/>
                    </a:lnTo>
                    <a:lnTo>
                      <a:pt x="31" y="1"/>
                    </a:lnTo>
                    <a:close/>
                  </a:path>
                </a:pathLst>
              </a:custGeom>
              <a:solidFill>
                <a:srgbClr val="929190"/>
              </a:solidFill>
              <a:ln w="9525">
                <a:noFill/>
                <a:round/>
                <a:headEnd/>
                <a:tailEnd/>
              </a:ln>
            </p:spPr>
            <p:txBody>
              <a:bodyPr/>
              <a:lstStyle/>
              <a:p>
                <a:endParaRPr lang="hu-HU"/>
              </a:p>
            </p:txBody>
          </p:sp>
          <p:sp>
            <p:nvSpPr>
              <p:cNvPr id="74132" name="Freeform 356"/>
              <p:cNvSpPr>
                <a:spLocks/>
              </p:cNvSpPr>
              <p:nvPr/>
            </p:nvSpPr>
            <p:spPr bwMode="auto">
              <a:xfrm>
                <a:off x="1271" y="1891"/>
                <a:ext cx="32" cy="49"/>
              </a:xfrm>
              <a:custGeom>
                <a:avLst/>
                <a:gdLst>
                  <a:gd name="T0" fmla="*/ 32 w 32"/>
                  <a:gd name="T1" fmla="*/ 1 h 49"/>
                  <a:gd name="T2" fmla="*/ 1 w 32"/>
                  <a:gd name="T3" fmla="*/ 49 h 49"/>
                  <a:gd name="T4" fmla="*/ 0 w 32"/>
                  <a:gd name="T5" fmla="*/ 48 h 49"/>
                  <a:gd name="T6" fmla="*/ 30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1" y="49"/>
                    </a:lnTo>
                    <a:lnTo>
                      <a:pt x="0" y="48"/>
                    </a:lnTo>
                    <a:lnTo>
                      <a:pt x="30" y="0"/>
                    </a:lnTo>
                    <a:lnTo>
                      <a:pt x="32" y="1"/>
                    </a:lnTo>
                    <a:close/>
                  </a:path>
                </a:pathLst>
              </a:custGeom>
              <a:solidFill>
                <a:srgbClr val="908F8F"/>
              </a:solidFill>
              <a:ln w="9525">
                <a:noFill/>
                <a:round/>
                <a:headEnd/>
                <a:tailEnd/>
              </a:ln>
            </p:spPr>
            <p:txBody>
              <a:bodyPr/>
              <a:lstStyle/>
              <a:p>
                <a:endParaRPr lang="hu-HU"/>
              </a:p>
            </p:txBody>
          </p:sp>
          <p:sp>
            <p:nvSpPr>
              <p:cNvPr id="74133" name="Freeform 357"/>
              <p:cNvSpPr>
                <a:spLocks/>
              </p:cNvSpPr>
              <p:nvPr/>
            </p:nvSpPr>
            <p:spPr bwMode="auto">
              <a:xfrm>
                <a:off x="1270" y="1891"/>
                <a:ext cx="32" cy="48"/>
              </a:xfrm>
              <a:custGeom>
                <a:avLst/>
                <a:gdLst>
                  <a:gd name="T0" fmla="*/ 32 w 32"/>
                  <a:gd name="T1" fmla="*/ 1 h 48"/>
                  <a:gd name="T2" fmla="*/ 2 w 32"/>
                  <a:gd name="T3" fmla="*/ 48 h 48"/>
                  <a:gd name="T4" fmla="*/ 0 w 32"/>
                  <a:gd name="T5" fmla="*/ 46 h 48"/>
                  <a:gd name="T6" fmla="*/ 29 w 32"/>
                  <a:gd name="T7" fmla="*/ 0 h 48"/>
                  <a:gd name="T8" fmla="*/ 32 w 32"/>
                  <a:gd name="T9" fmla="*/ 1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1"/>
                    </a:moveTo>
                    <a:lnTo>
                      <a:pt x="2" y="48"/>
                    </a:lnTo>
                    <a:lnTo>
                      <a:pt x="0" y="46"/>
                    </a:lnTo>
                    <a:lnTo>
                      <a:pt x="29" y="0"/>
                    </a:lnTo>
                    <a:lnTo>
                      <a:pt x="32" y="1"/>
                    </a:lnTo>
                    <a:close/>
                  </a:path>
                </a:pathLst>
              </a:custGeom>
              <a:solidFill>
                <a:srgbClr val="8E8D8D"/>
              </a:solidFill>
              <a:ln w="9525">
                <a:noFill/>
                <a:round/>
                <a:headEnd/>
                <a:tailEnd/>
              </a:ln>
            </p:spPr>
            <p:txBody>
              <a:bodyPr/>
              <a:lstStyle/>
              <a:p>
                <a:endParaRPr lang="hu-HU"/>
              </a:p>
            </p:txBody>
          </p:sp>
          <p:sp>
            <p:nvSpPr>
              <p:cNvPr id="74134" name="Freeform 358"/>
              <p:cNvSpPr>
                <a:spLocks/>
              </p:cNvSpPr>
              <p:nvPr/>
            </p:nvSpPr>
            <p:spPr bwMode="auto">
              <a:xfrm>
                <a:off x="1268" y="1889"/>
                <a:ext cx="33" cy="50"/>
              </a:xfrm>
              <a:custGeom>
                <a:avLst/>
                <a:gdLst>
                  <a:gd name="T0" fmla="*/ 33 w 33"/>
                  <a:gd name="T1" fmla="*/ 2 h 50"/>
                  <a:gd name="T2" fmla="*/ 3 w 33"/>
                  <a:gd name="T3" fmla="*/ 50 h 50"/>
                  <a:gd name="T4" fmla="*/ 0 w 33"/>
                  <a:gd name="T5" fmla="*/ 48 h 50"/>
                  <a:gd name="T6" fmla="*/ 30 w 33"/>
                  <a:gd name="T7" fmla="*/ 0 h 50"/>
                  <a:gd name="T8" fmla="*/ 33 w 33"/>
                  <a:gd name="T9" fmla="*/ 2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3" y="2"/>
                    </a:moveTo>
                    <a:lnTo>
                      <a:pt x="3" y="50"/>
                    </a:lnTo>
                    <a:lnTo>
                      <a:pt x="0" y="48"/>
                    </a:lnTo>
                    <a:lnTo>
                      <a:pt x="30" y="0"/>
                    </a:lnTo>
                    <a:lnTo>
                      <a:pt x="33" y="2"/>
                    </a:lnTo>
                    <a:close/>
                  </a:path>
                </a:pathLst>
              </a:custGeom>
              <a:solidFill>
                <a:srgbClr val="8D8C8B"/>
              </a:solidFill>
              <a:ln w="9525">
                <a:noFill/>
                <a:round/>
                <a:headEnd/>
                <a:tailEnd/>
              </a:ln>
            </p:spPr>
            <p:txBody>
              <a:bodyPr/>
              <a:lstStyle/>
              <a:p>
                <a:endParaRPr lang="hu-HU"/>
              </a:p>
            </p:txBody>
          </p:sp>
          <p:sp>
            <p:nvSpPr>
              <p:cNvPr id="74135" name="Freeform 359"/>
              <p:cNvSpPr>
                <a:spLocks/>
              </p:cNvSpPr>
              <p:nvPr/>
            </p:nvSpPr>
            <p:spPr bwMode="auto">
              <a:xfrm>
                <a:off x="1267" y="1889"/>
                <a:ext cx="32" cy="48"/>
              </a:xfrm>
              <a:custGeom>
                <a:avLst/>
                <a:gdLst>
                  <a:gd name="T0" fmla="*/ 32 w 32"/>
                  <a:gd name="T1" fmla="*/ 2 h 48"/>
                  <a:gd name="T2" fmla="*/ 3 w 32"/>
                  <a:gd name="T3" fmla="*/ 48 h 48"/>
                  <a:gd name="T4" fmla="*/ 0 w 32"/>
                  <a:gd name="T5" fmla="*/ 47 h 48"/>
                  <a:gd name="T6" fmla="*/ 29 w 32"/>
                  <a:gd name="T7" fmla="*/ 0 h 48"/>
                  <a:gd name="T8" fmla="*/ 32 w 32"/>
                  <a:gd name="T9" fmla="*/ 2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2"/>
                    </a:moveTo>
                    <a:lnTo>
                      <a:pt x="3" y="48"/>
                    </a:lnTo>
                    <a:lnTo>
                      <a:pt x="0" y="47"/>
                    </a:lnTo>
                    <a:lnTo>
                      <a:pt x="29" y="0"/>
                    </a:lnTo>
                    <a:lnTo>
                      <a:pt x="32" y="2"/>
                    </a:lnTo>
                    <a:close/>
                  </a:path>
                </a:pathLst>
              </a:custGeom>
              <a:solidFill>
                <a:srgbClr val="8B8A89"/>
              </a:solidFill>
              <a:ln w="9525">
                <a:noFill/>
                <a:round/>
                <a:headEnd/>
                <a:tailEnd/>
              </a:ln>
            </p:spPr>
            <p:txBody>
              <a:bodyPr/>
              <a:lstStyle/>
              <a:p>
                <a:endParaRPr lang="hu-HU"/>
              </a:p>
            </p:txBody>
          </p:sp>
          <p:sp>
            <p:nvSpPr>
              <p:cNvPr id="74136" name="Freeform 360"/>
              <p:cNvSpPr>
                <a:spLocks/>
              </p:cNvSpPr>
              <p:nvPr/>
            </p:nvSpPr>
            <p:spPr bwMode="auto">
              <a:xfrm>
                <a:off x="1265" y="1888"/>
                <a:ext cx="33" cy="49"/>
              </a:xfrm>
              <a:custGeom>
                <a:avLst/>
                <a:gdLst>
                  <a:gd name="T0" fmla="*/ 33 w 33"/>
                  <a:gd name="T1" fmla="*/ 1 h 49"/>
                  <a:gd name="T2" fmla="*/ 3 w 33"/>
                  <a:gd name="T3" fmla="*/ 49 h 49"/>
                  <a:gd name="T4" fmla="*/ 0 w 33"/>
                  <a:gd name="T5" fmla="*/ 48 h 49"/>
                  <a:gd name="T6" fmla="*/ 30 w 33"/>
                  <a:gd name="T7" fmla="*/ 0 h 49"/>
                  <a:gd name="T8" fmla="*/ 33 w 33"/>
                  <a:gd name="T9" fmla="*/ 1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3" y="1"/>
                    </a:moveTo>
                    <a:lnTo>
                      <a:pt x="3" y="49"/>
                    </a:lnTo>
                    <a:lnTo>
                      <a:pt x="0" y="48"/>
                    </a:lnTo>
                    <a:lnTo>
                      <a:pt x="30" y="0"/>
                    </a:lnTo>
                    <a:lnTo>
                      <a:pt x="33" y="1"/>
                    </a:lnTo>
                    <a:close/>
                  </a:path>
                </a:pathLst>
              </a:custGeom>
              <a:solidFill>
                <a:srgbClr val="888786"/>
              </a:solidFill>
              <a:ln w="9525">
                <a:noFill/>
                <a:round/>
                <a:headEnd/>
                <a:tailEnd/>
              </a:ln>
            </p:spPr>
            <p:txBody>
              <a:bodyPr/>
              <a:lstStyle/>
              <a:p>
                <a:endParaRPr lang="hu-HU"/>
              </a:p>
            </p:txBody>
          </p:sp>
          <p:sp>
            <p:nvSpPr>
              <p:cNvPr id="74137" name="Freeform 361"/>
              <p:cNvSpPr>
                <a:spLocks/>
              </p:cNvSpPr>
              <p:nvPr/>
            </p:nvSpPr>
            <p:spPr bwMode="auto">
              <a:xfrm>
                <a:off x="1264" y="1888"/>
                <a:ext cx="32" cy="48"/>
              </a:xfrm>
              <a:custGeom>
                <a:avLst/>
                <a:gdLst>
                  <a:gd name="T0" fmla="*/ 32 w 32"/>
                  <a:gd name="T1" fmla="*/ 1 h 48"/>
                  <a:gd name="T2" fmla="*/ 3 w 32"/>
                  <a:gd name="T3" fmla="*/ 48 h 48"/>
                  <a:gd name="T4" fmla="*/ 0 w 32"/>
                  <a:gd name="T5" fmla="*/ 46 h 48"/>
                  <a:gd name="T6" fmla="*/ 31 w 32"/>
                  <a:gd name="T7" fmla="*/ 0 h 48"/>
                  <a:gd name="T8" fmla="*/ 32 w 32"/>
                  <a:gd name="T9" fmla="*/ 1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1"/>
                    </a:moveTo>
                    <a:lnTo>
                      <a:pt x="3" y="48"/>
                    </a:lnTo>
                    <a:lnTo>
                      <a:pt x="0" y="46"/>
                    </a:lnTo>
                    <a:lnTo>
                      <a:pt x="31" y="0"/>
                    </a:lnTo>
                    <a:lnTo>
                      <a:pt x="32" y="1"/>
                    </a:lnTo>
                    <a:close/>
                  </a:path>
                </a:pathLst>
              </a:custGeom>
              <a:solidFill>
                <a:srgbClr val="878585"/>
              </a:solidFill>
              <a:ln w="9525">
                <a:noFill/>
                <a:round/>
                <a:headEnd/>
                <a:tailEnd/>
              </a:ln>
            </p:spPr>
            <p:txBody>
              <a:bodyPr/>
              <a:lstStyle/>
              <a:p>
                <a:endParaRPr lang="hu-HU"/>
              </a:p>
            </p:txBody>
          </p:sp>
          <p:sp>
            <p:nvSpPr>
              <p:cNvPr id="74138" name="Freeform 362"/>
              <p:cNvSpPr>
                <a:spLocks/>
              </p:cNvSpPr>
              <p:nvPr/>
            </p:nvSpPr>
            <p:spPr bwMode="auto">
              <a:xfrm>
                <a:off x="1264" y="1886"/>
                <a:ext cx="31" cy="50"/>
              </a:xfrm>
              <a:custGeom>
                <a:avLst/>
                <a:gdLst>
                  <a:gd name="T0" fmla="*/ 31 w 31"/>
                  <a:gd name="T1" fmla="*/ 2 h 50"/>
                  <a:gd name="T2" fmla="*/ 1 w 31"/>
                  <a:gd name="T3" fmla="*/ 50 h 50"/>
                  <a:gd name="T4" fmla="*/ 0 w 31"/>
                  <a:gd name="T5" fmla="*/ 47 h 50"/>
                  <a:gd name="T6" fmla="*/ 30 w 31"/>
                  <a:gd name="T7" fmla="*/ 0 h 50"/>
                  <a:gd name="T8" fmla="*/ 31 w 31"/>
                  <a:gd name="T9" fmla="*/ 2 h 50"/>
                  <a:gd name="T10" fmla="*/ 0 60000 65536"/>
                  <a:gd name="T11" fmla="*/ 0 60000 65536"/>
                  <a:gd name="T12" fmla="*/ 0 60000 65536"/>
                  <a:gd name="T13" fmla="*/ 0 60000 65536"/>
                  <a:gd name="T14" fmla="*/ 0 60000 65536"/>
                  <a:gd name="T15" fmla="*/ 0 w 31"/>
                  <a:gd name="T16" fmla="*/ 0 h 50"/>
                  <a:gd name="T17" fmla="*/ 31 w 31"/>
                  <a:gd name="T18" fmla="*/ 50 h 50"/>
                </a:gdLst>
                <a:ahLst/>
                <a:cxnLst>
                  <a:cxn ang="T10">
                    <a:pos x="T0" y="T1"/>
                  </a:cxn>
                  <a:cxn ang="T11">
                    <a:pos x="T2" y="T3"/>
                  </a:cxn>
                  <a:cxn ang="T12">
                    <a:pos x="T4" y="T5"/>
                  </a:cxn>
                  <a:cxn ang="T13">
                    <a:pos x="T6" y="T7"/>
                  </a:cxn>
                  <a:cxn ang="T14">
                    <a:pos x="T8" y="T9"/>
                  </a:cxn>
                </a:cxnLst>
                <a:rect l="T15" t="T16" r="T17" b="T18"/>
                <a:pathLst>
                  <a:path w="31" h="50">
                    <a:moveTo>
                      <a:pt x="31" y="2"/>
                    </a:moveTo>
                    <a:lnTo>
                      <a:pt x="1" y="50"/>
                    </a:lnTo>
                    <a:lnTo>
                      <a:pt x="0" y="47"/>
                    </a:lnTo>
                    <a:lnTo>
                      <a:pt x="30" y="0"/>
                    </a:lnTo>
                    <a:lnTo>
                      <a:pt x="31" y="2"/>
                    </a:lnTo>
                    <a:close/>
                  </a:path>
                </a:pathLst>
              </a:custGeom>
              <a:solidFill>
                <a:srgbClr val="848382"/>
              </a:solidFill>
              <a:ln w="9525">
                <a:noFill/>
                <a:round/>
                <a:headEnd/>
                <a:tailEnd/>
              </a:ln>
            </p:spPr>
            <p:txBody>
              <a:bodyPr/>
              <a:lstStyle/>
              <a:p>
                <a:endParaRPr lang="hu-HU"/>
              </a:p>
            </p:txBody>
          </p:sp>
          <p:sp>
            <p:nvSpPr>
              <p:cNvPr id="74139" name="Freeform 363"/>
              <p:cNvSpPr>
                <a:spLocks/>
              </p:cNvSpPr>
              <p:nvPr/>
            </p:nvSpPr>
            <p:spPr bwMode="auto">
              <a:xfrm>
                <a:off x="1263" y="1885"/>
                <a:ext cx="32" cy="49"/>
              </a:xfrm>
              <a:custGeom>
                <a:avLst/>
                <a:gdLst>
                  <a:gd name="T0" fmla="*/ 32 w 32"/>
                  <a:gd name="T1" fmla="*/ 3 h 49"/>
                  <a:gd name="T2" fmla="*/ 1 w 32"/>
                  <a:gd name="T3" fmla="*/ 49 h 49"/>
                  <a:gd name="T4" fmla="*/ 0 w 32"/>
                  <a:gd name="T5" fmla="*/ 48 h 49"/>
                  <a:gd name="T6" fmla="*/ 29 w 32"/>
                  <a:gd name="T7" fmla="*/ 0 h 49"/>
                  <a:gd name="T8" fmla="*/ 32 w 32"/>
                  <a:gd name="T9" fmla="*/ 3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3"/>
                    </a:moveTo>
                    <a:lnTo>
                      <a:pt x="1" y="49"/>
                    </a:lnTo>
                    <a:lnTo>
                      <a:pt x="0" y="48"/>
                    </a:lnTo>
                    <a:lnTo>
                      <a:pt x="29" y="0"/>
                    </a:lnTo>
                    <a:lnTo>
                      <a:pt x="32" y="3"/>
                    </a:lnTo>
                    <a:close/>
                  </a:path>
                </a:pathLst>
              </a:custGeom>
              <a:solidFill>
                <a:srgbClr val="828180"/>
              </a:solidFill>
              <a:ln w="9525">
                <a:noFill/>
                <a:round/>
                <a:headEnd/>
                <a:tailEnd/>
              </a:ln>
            </p:spPr>
            <p:txBody>
              <a:bodyPr/>
              <a:lstStyle/>
              <a:p>
                <a:endParaRPr lang="hu-HU"/>
              </a:p>
            </p:txBody>
          </p:sp>
          <p:sp>
            <p:nvSpPr>
              <p:cNvPr id="74140" name="Freeform 364"/>
              <p:cNvSpPr>
                <a:spLocks/>
              </p:cNvSpPr>
              <p:nvPr/>
            </p:nvSpPr>
            <p:spPr bwMode="auto">
              <a:xfrm>
                <a:off x="1261" y="1885"/>
                <a:ext cx="33" cy="48"/>
              </a:xfrm>
              <a:custGeom>
                <a:avLst/>
                <a:gdLst>
                  <a:gd name="T0" fmla="*/ 33 w 33"/>
                  <a:gd name="T1" fmla="*/ 1 h 48"/>
                  <a:gd name="T2" fmla="*/ 3 w 33"/>
                  <a:gd name="T3" fmla="*/ 48 h 48"/>
                  <a:gd name="T4" fmla="*/ 0 w 33"/>
                  <a:gd name="T5" fmla="*/ 46 h 48"/>
                  <a:gd name="T6" fmla="*/ 30 w 33"/>
                  <a:gd name="T7" fmla="*/ 0 h 48"/>
                  <a:gd name="T8" fmla="*/ 33 w 33"/>
                  <a:gd name="T9" fmla="*/ 1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1"/>
                    </a:moveTo>
                    <a:lnTo>
                      <a:pt x="3" y="48"/>
                    </a:lnTo>
                    <a:lnTo>
                      <a:pt x="0" y="46"/>
                    </a:lnTo>
                    <a:lnTo>
                      <a:pt x="30" y="0"/>
                    </a:lnTo>
                    <a:lnTo>
                      <a:pt x="33" y="1"/>
                    </a:lnTo>
                    <a:close/>
                  </a:path>
                </a:pathLst>
              </a:custGeom>
              <a:solidFill>
                <a:srgbClr val="81807F"/>
              </a:solidFill>
              <a:ln w="9525">
                <a:noFill/>
                <a:round/>
                <a:headEnd/>
                <a:tailEnd/>
              </a:ln>
            </p:spPr>
            <p:txBody>
              <a:bodyPr/>
              <a:lstStyle/>
              <a:p>
                <a:endParaRPr lang="hu-HU"/>
              </a:p>
            </p:txBody>
          </p:sp>
          <p:sp>
            <p:nvSpPr>
              <p:cNvPr id="74141" name="Freeform 365"/>
              <p:cNvSpPr>
                <a:spLocks/>
              </p:cNvSpPr>
              <p:nvPr/>
            </p:nvSpPr>
            <p:spPr bwMode="auto">
              <a:xfrm>
                <a:off x="1260" y="1884"/>
                <a:ext cx="32" cy="49"/>
              </a:xfrm>
              <a:custGeom>
                <a:avLst/>
                <a:gdLst>
                  <a:gd name="T0" fmla="*/ 32 w 32"/>
                  <a:gd name="T1" fmla="*/ 1 h 49"/>
                  <a:gd name="T2" fmla="*/ 3 w 32"/>
                  <a:gd name="T3" fmla="*/ 49 h 49"/>
                  <a:gd name="T4" fmla="*/ 0 w 32"/>
                  <a:gd name="T5" fmla="*/ 47 h 49"/>
                  <a:gd name="T6" fmla="*/ 29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3" y="49"/>
                    </a:lnTo>
                    <a:lnTo>
                      <a:pt x="0" y="47"/>
                    </a:lnTo>
                    <a:lnTo>
                      <a:pt x="29" y="0"/>
                    </a:lnTo>
                    <a:lnTo>
                      <a:pt x="32" y="1"/>
                    </a:lnTo>
                    <a:close/>
                  </a:path>
                </a:pathLst>
              </a:custGeom>
              <a:solidFill>
                <a:srgbClr val="7F7D7D"/>
              </a:solidFill>
              <a:ln w="9525">
                <a:noFill/>
                <a:round/>
                <a:headEnd/>
                <a:tailEnd/>
              </a:ln>
            </p:spPr>
            <p:txBody>
              <a:bodyPr/>
              <a:lstStyle/>
              <a:p>
                <a:endParaRPr lang="hu-HU"/>
              </a:p>
            </p:txBody>
          </p:sp>
          <p:sp>
            <p:nvSpPr>
              <p:cNvPr id="74142" name="Freeform 366"/>
              <p:cNvSpPr>
                <a:spLocks/>
              </p:cNvSpPr>
              <p:nvPr/>
            </p:nvSpPr>
            <p:spPr bwMode="auto">
              <a:xfrm>
                <a:off x="1258" y="1884"/>
                <a:ext cx="33" cy="47"/>
              </a:xfrm>
              <a:custGeom>
                <a:avLst/>
                <a:gdLst>
                  <a:gd name="T0" fmla="*/ 33 w 33"/>
                  <a:gd name="T1" fmla="*/ 1 h 47"/>
                  <a:gd name="T2" fmla="*/ 3 w 33"/>
                  <a:gd name="T3" fmla="*/ 47 h 47"/>
                  <a:gd name="T4" fmla="*/ 0 w 33"/>
                  <a:gd name="T5" fmla="*/ 46 h 47"/>
                  <a:gd name="T6" fmla="*/ 30 w 33"/>
                  <a:gd name="T7" fmla="*/ 0 h 47"/>
                  <a:gd name="T8" fmla="*/ 33 w 33"/>
                  <a:gd name="T9" fmla="*/ 1 h 47"/>
                  <a:gd name="T10" fmla="*/ 0 60000 65536"/>
                  <a:gd name="T11" fmla="*/ 0 60000 65536"/>
                  <a:gd name="T12" fmla="*/ 0 60000 65536"/>
                  <a:gd name="T13" fmla="*/ 0 60000 65536"/>
                  <a:gd name="T14" fmla="*/ 0 60000 65536"/>
                  <a:gd name="T15" fmla="*/ 0 w 33"/>
                  <a:gd name="T16" fmla="*/ 0 h 47"/>
                  <a:gd name="T17" fmla="*/ 33 w 33"/>
                  <a:gd name="T18" fmla="*/ 47 h 47"/>
                </a:gdLst>
                <a:ahLst/>
                <a:cxnLst>
                  <a:cxn ang="T10">
                    <a:pos x="T0" y="T1"/>
                  </a:cxn>
                  <a:cxn ang="T11">
                    <a:pos x="T2" y="T3"/>
                  </a:cxn>
                  <a:cxn ang="T12">
                    <a:pos x="T4" y="T5"/>
                  </a:cxn>
                  <a:cxn ang="T13">
                    <a:pos x="T6" y="T7"/>
                  </a:cxn>
                  <a:cxn ang="T14">
                    <a:pos x="T8" y="T9"/>
                  </a:cxn>
                </a:cxnLst>
                <a:rect l="T15" t="T16" r="T17" b="T18"/>
                <a:pathLst>
                  <a:path w="33" h="47">
                    <a:moveTo>
                      <a:pt x="33" y="1"/>
                    </a:moveTo>
                    <a:lnTo>
                      <a:pt x="3" y="47"/>
                    </a:lnTo>
                    <a:lnTo>
                      <a:pt x="0" y="46"/>
                    </a:lnTo>
                    <a:lnTo>
                      <a:pt x="30" y="0"/>
                    </a:lnTo>
                    <a:lnTo>
                      <a:pt x="33" y="1"/>
                    </a:lnTo>
                    <a:close/>
                  </a:path>
                </a:pathLst>
              </a:custGeom>
              <a:solidFill>
                <a:srgbClr val="7D7C7B"/>
              </a:solidFill>
              <a:ln w="9525">
                <a:noFill/>
                <a:round/>
                <a:headEnd/>
                <a:tailEnd/>
              </a:ln>
            </p:spPr>
            <p:txBody>
              <a:bodyPr/>
              <a:lstStyle/>
              <a:p>
                <a:endParaRPr lang="hu-HU"/>
              </a:p>
            </p:txBody>
          </p:sp>
          <p:sp>
            <p:nvSpPr>
              <p:cNvPr id="74143" name="Freeform 367"/>
              <p:cNvSpPr>
                <a:spLocks/>
              </p:cNvSpPr>
              <p:nvPr/>
            </p:nvSpPr>
            <p:spPr bwMode="auto">
              <a:xfrm>
                <a:off x="1257" y="1882"/>
                <a:ext cx="32" cy="49"/>
              </a:xfrm>
              <a:custGeom>
                <a:avLst/>
                <a:gdLst>
                  <a:gd name="T0" fmla="*/ 32 w 32"/>
                  <a:gd name="T1" fmla="*/ 2 h 49"/>
                  <a:gd name="T2" fmla="*/ 3 w 32"/>
                  <a:gd name="T3" fmla="*/ 49 h 49"/>
                  <a:gd name="T4" fmla="*/ 0 w 32"/>
                  <a:gd name="T5" fmla="*/ 48 h 49"/>
                  <a:gd name="T6" fmla="*/ 31 w 32"/>
                  <a:gd name="T7" fmla="*/ 0 h 49"/>
                  <a:gd name="T8" fmla="*/ 32 w 32"/>
                  <a:gd name="T9" fmla="*/ 2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2"/>
                    </a:moveTo>
                    <a:lnTo>
                      <a:pt x="3" y="49"/>
                    </a:lnTo>
                    <a:lnTo>
                      <a:pt x="0" y="48"/>
                    </a:lnTo>
                    <a:lnTo>
                      <a:pt x="31" y="0"/>
                    </a:lnTo>
                    <a:lnTo>
                      <a:pt x="32" y="2"/>
                    </a:lnTo>
                    <a:close/>
                  </a:path>
                </a:pathLst>
              </a:custGeom>
              <a:solidFill>
                <a:srgbClr val="7B7A79"/>
              </a:solidFill>
              <a:ln w="9525">
                <a:noFill/>
                <a:round/>
                <a:headEnd/>
                <a:tailEnd/>
              </a:ln>
            </p:spPr>
            <p:txBody>
              <a:bodyPr/>
              <a:lstStyle/>
              <a:p>
                <a:endParaRPr lang="hu-HU"/>
              </a:p>
            </p:txBody>
          </p:sp>
          <p:sp>
            <p:nvSpPr>
              <p:cNvPr id="74144" name="Freeform 368"/>
              <p:cNvSpPr>
                <a:spLocks/>
              </p:cNvSpPr>
              <p:nvPr/>
            </p:nvSpPr>
            <p:spPr bwMode="auto">
              <a:xfrm>
                <a:off x="1256" y="1882"/>
                <a:ext cx="32" cy="48"/>
              </a:xfrm>
              <a:custGeom>
                <a:avLst/>
                <a:gdLst>
                  <a:gd name="T0" fmla="*/ 32 w 32"/>
                  <a:gd name="T1" fmla="*/ 2 h 48"/>
                  <a:gd name="T2" fmla="*/ 2 w 32"/>
                  <a:gd name="T3" fmla="*/ 48 h 48"/>
                  <a:gd name="T4" fmla="*/ 0 w 32"/>
                  <a:gd name="T5" fmla="*/ 47 h 48"/>
                  <a:gd name="T6" fmla="*/ 31 w 32"/>
                  <a:gd name="T7" fmla="*/ 0 h 48"/>
                  <a:gd name="T8" fmla="*/ 32 w 32"/>
                  <a:gd name="T9" fmla="*/ 2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2"/>
                    </a:moveTo>
                    <a:lnTo>
                      <a:pt x="2" y="48"/>
                    </a:lnTo>
                    <a:lnTo>
                      <a:pt x="0" y="47"/>
                    </a:lnTo>
                    <a:lnTo>
                      <a:pt x="31" y="0"/>
                    </a:lnTo>
                    <a:lnTo>
                      <a:pt x="32" y="2"/>
                    </a:lnTo>
                    <a:close/>
                  </a:path>
                </a:pathLst>
              </a:custGeom>
              <a:solidFill>
                <a:srgbClr val="797877"/>
              </a:solidFill>
              <a:ln w="9525">
                <a:noFill/>
                <a:round/>
                <a:headEnd/>
                <a:tailEnd/>
              </a:ln>
            </p:spPr>
            <p:txBody>
              <a:bodyPr/>
              <a:lstStyle/>
              <a:p>
                <a:endParaRPr lang="hu-HU"/>
              </a:p>
            </p:txBody>
          </p:sp>
          <p:sp>
            <p:nvSpPr>
              <p:cNvPr id="74145" name="Freeform 369"/>
              <p:cNvSpPr>
                <a:spLocks/>
              </p:cNvSpPr>
              <p:nvPr/>
            </p:nvSpPr>
            <p:spPr bwMode="auto">
              <a:xfrm>
                <a:off x="1256" y="1881"/>
                <a:ext cx="32" cy="49"/>
              </a:xfrm>
              <a:custGeom>
                <a:avLst/>
                <a:gdLst>
                  <a:gd name="T0" fmla="*/ 32 w 32"/>
                  <a:gd name="T1" fmla="*/ 1 h 49"/>
                  <a:gd name="T2" fmla="*/ 1 w 32"/>
                  <a:gd name="T3" fmla="*/ 49 h 49"/>
                  <a:gd name="T4" fmla="*/ 0 w 32"/>
                  <a:gd name="T5" fmla="*/ 48 h 49"/>
                  <a:gd name="T6" fmla="*/ 29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1" y="49"/>
                    </a:lnTo>
                    <a:lnTo>
                      <a:pt x="0" y="48"/>
                    </a:lnTo>
                    <a:lnTo>
                      <a:pt x="29" y="0"/>
                    </a:lnTo>
                    <a:lnTo>
                      <a:pt x="32" y="1"/>
                    </a:lnTo>
                    <a:close/>
                  </a:path>
                </a:pathLst>
              </a:custGeom>
              <a:solidFill>
                <a:srgbClr val="767473"/>
              </a:solidFill>
              <a:ln w="9525">
                <a:noFill/>
                <a:round/>
                <a:headEnd/>
                <a:tailEnd/>
              </a:ln>
            </p:spPr>
            <p:txBody>
              <a:bodyPr/>
              <a:lstStyle/>
              <a:p>
                <a:endParaRPr lang="hu-HU"/>
              </a:p>
            </p:txBody>
          </p:sp>
          <p:sp>
            <p:nvSpPr>
              <p:cNvPr id="74146" name="Freeform 370"/>
              <p:cNvSpPr>
                <a:spLocks/>
              </p:cNvSpPr>
              <p:nvPr/>
            </p:nvSpPr>
            <p:spPr bwMode="auto">
              <a:xfrm>
                <a:off x="1254" y="1881"/>
                <a:ext cx="33" cy="48"/>
              </a:xfrm>
              <a:custGeom>
                <a:avLst/>
                <a:gdLst>
                  <a:gd name="T0" fmla="*/ 33 w 33"/>
                  <a:gd name="T1" fmla="*/ 1 h 48"/>
                  <a:gd name="T2" fmla="*/ 2 w 33"/>
                  <a:gd name="T3" fmla="*/ 48 h 48"/>
                  <a:gd name="T4" fmla="*/ 0 w 33"/>
                  <a:gd name="T5" fmla="*/ 46 h 48"/>
                  <a:gd name="T6" fmla="*/ 30 w 33"/>
                  <a:gd name="T7" fmla="*/ 0 h 48"/>
                  <a:gd name="T8" fmla="*/ 33 w 33"/>
                  <a:gd name="T9" fmla="*/ 1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1"/>
                    </a:moveTo>
                    <a:lnTo>
                      <a:pt x="2" y="48"/>
                    </a:lnTo>
                    <a:lnTo>
                      <a:pt x="0" y="46"/>
                    </a:lnTo>
                    <a:lnTo>
                      <a:pt x="30" y="0"/>
                    </a:lnTo>
                    <a:lnTo>
                      <a:pt x="33" y="1"/>
                    </a:lnTo>
                    <a:close/>
                  </a:path>
                </a:pathLst>
              </a:custGeom>
              <a:solidFill>
                <a:srgbClr val="747271"/>
              </a:solidFill>
              <a:ln w="9525">
                <a:noFill/>
                <a:round/>
                <a:headEnd/>
                <a:tailEnd/>
              </a:ln>
            </p:spPr>
            <p:txBody>
              <a:bodyPr/>
              <a:lstStyle/>
              <a:p>
                <a:endParaRPr lang="hu-HU"/>
              </a:p>
            </p:txBody>
          </p:sp>
          <p:sp>
            <p:nvSpPr>
              <p:cNvPr id="74147" name="Freeform 371"/>
              <p:cNvSpPr>
                <a:spLocks/>
              </p:cNvSpPr>
              <p:nvPr/>
            </p:nvSpPr>
            <p:spPr bwMode="auto">
              <a:xfrm>
                <a:off x="1253" y="1879"/>
                <a:ext cx="32" cy="50"/>
              </a:xfrm>
              <a:custGeom>
                <a:avLst/>
                <a:gdLst>
                  <a:gd name="T0" fmla="*/ 32 w 32"/>
                  <a:gd name="T1" fmla="*/ 2 h 50"/>
                  <a:gd name="T2" fmla="*/ 3 w 32"/>
                  <a:gd name="T3" fmla="*/ 50 h 50"/>
                  <a:gd name="T4" fmla="*/ 0 w 32"/>
                  <a:gd name="T5" fmla="*/ 48 h 50"/>
                  <a:gd name="T6" fmla="*/ 29 w 32"/>
                  <a:gd name="T7" fmla="*/ 0 h 50"/>
                  <a:gd name="T8" fmla="*/ 32 w 32"/>
                  <a:gd name="T9" fmla="*/ 2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2" y="2"/>
                    </a:moveTo>
                    <a:lnTo>
                      <a:pt x="3" y="50"/>
                    </a:lnTo>
                    <a:lnTo>
                      <a:pt x="0" y="48"/>
                    </a:lnTo>
                    <a:lnTo>
                      <a:pt x="29" y="0"/>
                    </a:lnTo>
                    <a:lnTo>
                      <a:pt x="32" y="2"/>
                    </a:lnTo>
                    <a:close/>
                  </a:path>
                </a:pathLst>
              </a:custGeom>
              <a:solidFill>
                <a:srgbClr val="727070"/>
              </a:solidFill>
              <a:ln w="9525">
                <a:noFill/>
                <a:round/>
                <a:headEnd/>
                <a:tailEnd/>
              </a:ln>
            </p:spPr>
            <p:txBody>
              <a:bodyPr/>
              <a:lstStyle/>
              <a:p>
                <a:endParaRPr lang="hu-HU"/>
              </a:p>
            </p:txBody>
          </p:sp>
          <p:sp>
            <p:nvSpPr>
              <p:cNvPr id="74148" name="Freeform 372"/>
              <p:cNvSpPr>
                <a:spLocks/>
              </p:cNvSpPr>
              <p:nvPr/>
            </p:nvSpPr>
            <p:spPr bwMode="auto">
              <a:xfrm>
                <a:off x="1251" y="1879"/>
                <a:ext cx="33" cy="48"/>
              </a:xfrm>
              <a:custGeom>
                <a:avLst/>
                <a:gdLst>
                  <a:gd name="T0" fmla="*/ 33 w 33"/>
                  <a:gd name="T1" fmla="*/ 2 h 48"/>
                  <a:gd name="T2" fmla="*/ 3 w 33"/>
                  <a:gd name="T3" fmla="*/ 48 h 48"/>
                  <a:gd name="T4" fmla="*/ 0 w 33"/>
                  <a:gd name="T5" fmla="*/ 47 h 48"/>
                  <a:gd name="T6" fmla="*/ 30 w 33"/>
                  <a:gd name="T7" fmla="*/ 0 h 48"/>
                  <a:gd name="T8" fmla="*/ 33 w 33"/>
                  <a:gd name="T9" fmla="*/ 2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2"/>
                    </a:moveTo>
                    <a:lnTo>
                      <a:pt x="3" y="48"/>
                    </a:lnTo>
                    <a:lnTo>
                      <a:pt x="0" y="47"/>
                    </a:lnTo>
                    <a:lnTo>
                      <a:pt x="30" y="0"/>
                    </a:lnTo>
                    <a:lnTo>
                      <a:pt x="33" y="2"/>
                    </a:lnTo>
                    <a:close/>
                  </a:path>
                </a:pathLst>
              </a:custGeom>
              <a:solidFill>
                <a:srgbClr val="716F6E"/>
              </a:solidFill>
              <a:ln w="9525">
                <a:noFill/>
                <a:round/>
                <a:headEnd/>
                <a:tailEnd/>
              </a:ln>
            </p:spPr>
            <p:txBody>
              <a:bodyPr/>
              <a:lstStyle/>
              <a:p>
                <a:endParaRPr lang="hu-HU"/>
              </a:p>
            </p:txBody>
          </p:sp>
          <p:sp>
            <p:nvSpPr>
              <p:cNvPr id="74149" name="Freeform 373"/>
              <p:cNvSpPr>
                <a:spLocks/>
              </p:cNvSpPr>
              <p:nvPr/>
            </p:nvSpPr>
            <p:spPr bwMode="auto">
              <a:xfrm>
                <a:off x="1250" y="1878"/>
                <a:ext cx="32" cy="49"/>
              </a:xfrm>
              <a:custGeom>
                <a:avLst/>
                <a:gdLst>
                  <a:gd name="T0" fmla="*/ 32 w 32"/>
                  <a:gd name="T1" fmla="*/ 1 h 49"/>
                  <a:gd name="T2" fmla="*/ 3 w 32"/>
                  <a:gd name="T3" fmla="*/ 49 h 49"/>
                  <a:gd name="T4" fmla="*/ 0 w 32"/>
                  <a:gd name="T5" fmla="*/ 48 h 49"/>
                  <a:gd name="T6" fmla="*/ 30 w 32"/>
                  <a:gd name="T7" fmla="*/ 0 h 49"/>
                  <a:gd name="T8" fmla="*/ 32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2" y="1"/>
                    </a:moveTo>
                    <a:lnTo>
                      <a:pt x="3" y="49"/>
                    </a:lnTo>
                    <a:lnTo>
                      <a:pt x="0" y="48"/>
                    </a:lnTo>
                    <a:lnTo>
                      <a:pt x="30" y="0"/>
                    </a:lnTo>
                    <a:lnTo>
                      <a:pt x="32" y="1"/>
                    </a:lnTo>
                    <a:close/>
                  </a:path>
                </a:pathLst>
              </a:custGeom>
              <a:solidFill>
                <a:srgbClr val="6F6D6C"/>
              </a:solidFill>
              <a:ln w="9525">
                <a:noFill/>
                <a:round/>
                <a:headEnd/>
                <a:tailEnd/>
              </a:ln>
            </p:spPr>
            <p:txBody>
              <a:bodyPr/>
              <a:lstStyle/>
              <a:p>
                <a:endParaRPr lang="hu-HU"/>
              </a:p>
            </p:txBody>
          </p:sp>
          <p:sp>
            <p:nvSpPr>
              <p:cNvPr id="74150" name="Freeform 374"/>
              <p:cNvSpPr>
                <a:spLocks/>
              </p:cNvSpPr>
              <p:nvPr/>
            </p:nvSpPr>
            <p:spPr bwMode="auto">
              <a:xfrm>
                <a:off x="1249" y="1878"/>
                <a:ext cx="32" cy="48"/>
              </a:xfrm>
              <a:custGeom>
                <a:avLst/>
                <a:gdLst>
                  <a:gd name="T0" fmla="*/ 32 w 32"/>
                  <a:gd name="T1" fmla="*/ 1 h 48"/>
                  <a:gd name="T2" fmla="*/ 2 w 32"/>
                  <a:gd name="T3" fmla="*/ 48 h 48"/>
                  <a:gd name="T4" fmla="*/ 0 w 32"/>
                  <a:gd name="T5" fmla="*/ 46 h 48"/>
                  <a:gd name="T6" fmla="*/ 31 w 32"/>
                  <a:gd name="T7" fmla="*/ 0 h 48"/>
                  <a:gd name="T8" fmla="*/ 32 w 32"/>
                  <a:gd name="T9" fmla="*/ 1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1"/>
                    </a:moveTo>
                    <a:lnTo>
                      <a:pt x="2" y="48"/>
                    </a:lnTo>
                    <a:lnTo>
                      <a:pt x="0" y="46"/>
                    </a:lnTo>
                    <a:lnTo>
                      <a:pt x="31" y="0"/>
                    </a:lnTo>
                    <a:lnTo>
                      <a:pt x="32" y="1"/>
                    </a:lnTo>
                    <a:close/>
                  </a:path>
                </a:pathLst>
              </a:custGeom>
              <a:solidFill>
                <a:srgbClr val="6E6C6B"/>
              </a:solidFill>
              <a:ln w="9525">
                <a:noFill/>
                <a:round/>
                <a:headEnd/>
                <a:tailEnd/>
              </a:ln>
            </p:spPr>
            <p:txBody>
              <a:bodyPr/>
              <a:lstStyle/>
              <a:p>
                <a:endParaRPr lang="hu-HU"/>
              </a:p>
            </p:txBody>
          </p:sp>
          <p:sp>
            <p:nvSpPr>
              <p:cNvPr id="74151" name="Freeform 375"/>
              <p:cNvSpPr>
                <a:spLocks/>
              </p:cNvSpPr>
              <p:nvPr/>
            </p:nvSpPr>
            <p:spPr bwMode="auto">
              <a:xfrm>
                <a:off x="1249" y="1877"/>
                <a:ext cx="31" cy="49"/>
              </a:xfrm>
              <a:custGeom>
                <a:avLst/>
                <a:gdLst>
                  <a:gd name="T0" fmla="*/ 31 w 31"/>
                  <a:gd name="T1" fmla="*/ 1 h 49"/>
                  <a:gd name="T2" fmla="*/ 1 w 31"/>
                  <a:gd name="T3" fmla="*/ 49 h 49"/>
                  <a:gd name="T4" fmla="*/ 0 w 31"/>
                  <a:gd name="T5" fmla="*/ 46 h 49"/>
                  <a:gd name="T6" fmla="*/ 29 w 31"/>
                  <a:gd name="T7" fmla="*/ 0 h 49"/>
                  <a:gd name="T8" fmla="*/ 31 w 31"/>
                  <a:gd name="T9" fmla="*/ 1 h 49"/>
                  <a:gd name="T10" fmla="*/ 0 60000 65536"/>
                  <a:gd name="T11" fmla="*/ 0 60000 65536"/>
                  <a:gd name="T12" fmla="*/ 0 60000 65536"/>
                  <a:gd name="T13" fmla="*/ 0 60000 65536"/>
                  <a:gd name="T14" fmla="*/ 0 60000 65536"/>
                  <a:gd name="T15" fmla="*/ 0 w 31"/>
                  <a:gd name="T16" fmla="*/ 0 h 49"/>
                  <a:gd name="T17" fmla="*/ 31 w 31"/>
                  <a:gd name="T18" fmla="*/ 49 h 49"/>
                </a:gdLst>
                <a:ahLst/>
                <a:cxnLst>
                  <a:cxn ang="T10">
                    <a:pos x="T0" y="T1"/>
                  </a:cxn>
                  <a:cxn ang="T11">
                    <a:pos x="T2" y="T3"/>
                  </a:cxn>
                  <a:cxn ang="T12">
                    <a:pos x="T4" y="T5"/>
                  </a:cxn>
                  <a:cxn ang="T13">
                    <a:pos x="T6" y="T7"/>
                  </a:cxn>
                  <a:cxn ang="T14">
                    <a:pos x="T8" y="T9"/>
                  </a:cxn>
                </a:cxnLst>
                <a:rect l="T15" t="T16" r="T17" b="T18"/>
                <a:pathLst>
                  <a:path w="31" h="49">
                    <a:moveTo>
                      <a:pt x="31" y="1"/>
                    </a:moveTo>
                    <a:lnTo>
                      <a:pt x="1" y="49"/>
                    </a:lnTo>
                    <a:lnTo>
                      <a:pt x="0" y="46"/>
                    </a:lnTo>
                    <a:lnTo>
                      <a:pt x="29" y="0"/>
                    </a:lnTo>
                    <a:lnTo>
                      <a:pt x="31" y="1"/>
                    </a:lnTo>
                    <a:close/>
                  </a:path>
                </a:pathLst>
              </a:custGeom>
              <a:solidFill>
                <a:srgbClr val="6C6A69"/>
              </a:solidFill>
              <a:ln w="9525">
                <a:noFill/>
                <a:round/>
                <a:headEnd/>
                <a:tailEnd/>
              </a:ln>
            </p:spPr>
            <p:txBody>
              <a:bodyPr/>
              <a:lstStyle/>
              <a:p>
                <a:endParaRPr lang="hu-HU"/>
              </a:p>
            </p:txBody>
          </p:sp>
          <p:sp>
            <p:nvSpPr>
              <p:cNvPr id="74152" name="Freeform 376"/>
              <p:cNvSpPr>
                <a:spLocks/>
              </p:cNvSpPr>
              <p:nvPr/>
            </p:nvSpPr>
            <p:spPr bwMode="auto">
              <a:xfrm>
                <a:off x="1247" y="1875"/>
                <a:ext cx="33" cy="49"/>
              </a:xfrm>
              <a:custGeom>
                <a:avLst/>
                <a:gdLst>
                  <a:gd name="T0" fmla="*/ 33 w 33"/>
                  <a:gd name="T1" fmla="*/ 3 h 49"/>
                  <a:gd name="T2" fmla="*/ 2 w 33"/>
                  <a:gd name="T3" fmla="*/ 49 h 49"/>
                  <a:gd name="T4" fmla="*/ 0 w 33"/>
                  <a:gd name="T5" fmla="*/ 48 h 49"/>
                  <a:gd name="T6" fmla="*/ 30 w 33"/>
                  <a:gd name="T7" fmla="*/ 0 h 49"/>
                  <a:gd name="T8" fmla="*/ 33 w 33"/>
                  <a:gd name="T9" fmla="*/ 3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3" y="3"/>
                    </a:moveTo>
                    <a:lnTo>
                      <a:pt x="2" y="49"/>
                    </a:lnTo>
                    <a:lnTo>
                      <a:pt x="0" y="48"/>
                    </a:lnTo>
                    <a:lnTo>
                      <a:pt x="30" y="0"/>
                    </a:lnTo>
                    <a:lnTo>
                      <a:pt x="33" y="3"/>
                    </a:lnTo>
                    <a:close/>
                  </a:path>
                </a:pathLst>
              </a:custGeom>
              <a:solidFill>
                <a:srgbClr val="6A6867"/>
              </a:solidFill>
              <a:ln w="9525">
                <a:noFill/>
                <a:round/>
                <a:headEnd/>
                <a:tailEnd/>
              </a:ln>
            </p:spPr>
            <p:txBody>
              <a:bodyPr/>
              <a:lstStyle/>
              <a:p>
                <a:endParaRPr lang="hu-HU"/>
              </a:p>
            </p:txBody>
          </p:sp>
          <p:sp>
            <p:nvSpPr>
              <p:cNvPr id="74153" name="Freeform 377"/>
              <p:cNvSpPr>
                <a:spLocks/>
              </p:cNvSpPr>
              <p:nvPr/>
            </p:nvSpPr>
            <p:spPr bwMode="auto">
              <a:xfrm>
                <a:off x="1246" y="1875"/>
                <a:ext cx="32" cy="48"/>
              </a:xfrm>
              <a:custGeom>
                <a:avLst/>
                <a:gdLst>
                  <a:gd name="T0" fmla="*/ 32 w 32"/>
                  <a:gd name="T1" fmla="*/ 2 h 48"/>
                  <a:gd name="T2" fmla="*/ 3 w 32"/>
                  <a:gd name="T3" fmla="*/ 48 h 48"/>
                  <a:gd name="T4" fmla="*/ 0 w 32"/>
                  <a:gd name="T5" fmla="*/ 47 h 48"/>
                  <a:gd name="T6" fmla="*/ 29 w 32"/>
                  <a:gd name="T7" fmla="*/ 0 h 48"/>
                  <a:gd name="T8" fmla="*/ 32 w 32"/>
                  <a:gd name="T9" fmla="*/ 2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2"/>
                    </a:moveTo>
                    <a:lnTo>
                      <a:pt x="3" y="48"/>
                    </a:lnTo>
                    <a:lnTo>
                      <a:pt x="0" y="47"/>
                    </a:lnTo>
                    <a:lnTo>
                      <a:pt x="29" y="0"/>
                    </a:lnTo>
                    <a:lnTo>
                      <a:pt x="32" y="2"/>
                    </a:lnTo>
                    <a:close/>
                  </a:path>
                </a:pathLst>
              </a:custGeom>
              <a:solidFill>
                <a:srgbClr val="686665"/>
              </a:solidFill>
              <a:ln w="9525">
                <a:noFill/>
                <a:round/>
                <a:headEnd/>
                <a:tailEnd/>
              </a:ln>
            </p:spPr>
            <p:txBody>
              <a:bodyPr/>
              <a:lstStyle/>
              <a:p>
                <a:endParaRPr lang="hu-HU"/>
              </a:p>
            </p:txBody>
          </p:sp>
          <p:sp>
            <p:nvSpPr>
              <p:cNvPr id="74154" name="Freeform 378"/>
              <p:cNvSpPr>
                <a:spLocks/>
              </p:cNvSpPr>
              <p:nvPr/>
            </p:nvSpPr>
            <p:spPr bwMode="auto">
              <a:xfrm>
                <a:off x="1244" y="1874"/>
                <a:ext cx="33" cy="49"/>
              </a:xfrm>
              <a:custGeom>
                <a:avLst/>
                <a:gdLst>
                  <a:gd name="T0" fmla="*/ 33 w 33"/>
                  <a:gd name="T1" fmla="*/ 1 h 49"/>
                  <a:gd name="T2" fmla="*/ 3 w 33"/>
                  <a:gd name="T3" fmla="*/ 49 h 49"/>
                  <a:gd name="T4" fmla="*/ 0 w 33"/>
                  <a:gd name="T5" fmla="*/ 48 h 49"/>
                  <a:gd name="T6" fmla="*/ 30 w 33"/>
                  <a:gd name="T7" fmla="*/ 0 h 49"/>
                  <a:gd name="T8" fmla="*/ 33 w 33"/>
                  <a:gd name="T9" fmla="*/ 1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3" y="1"/>
                    </a:moveTo>
                    <a:lnTo>
                      <a:pt x="3" y="49"/>
                    </a:lnTo>
                    <a:lnTo>
                      <a:pt x="0" y="48"/>
                    </a:lnTo>
                    <a:lnTo>
                      <a:pt x="30" y="0"/>
                    </a:lnTo>
                    <a:lnTo>
                      <a:pt x="33" y="1"/>
                    </a:lnTo>
                    <a:close/>
                  </a:path>
                </a:pathLst>
              </a:custGeom>
              <a:solidFill>
                <a:srgbClr val="676563"/>
              </a:solidFill>
              <a:ln w="9525">
                <a:noFill/>
                <a:round/>
                <a:headEnd/>
                <a:tailEnd/>
              </a:ln>
            </p:spPr>
            <p:txBody>
              <a:bodyPr/>
              <a:lstStyle/>
              <a:p>
                <a:endParaRPr lang="hu-HU"/>
              </a:p>
            </p:txBody>
          </p:sp>
          <p:sp>
            <p:nvSpPr>
              <p:cNvPr id="74155" name="Freeform 379"/>
              <p:cNvSpPr>
                <a:spLocks/>
              </p:cNvSpPr>
              <p:nvPr/>
            </p:nvSpPr>
            <p:spPr bwMode="auto">
              <a:xfrm>
                <a:off x="1243" y="1874"/>
                <a:ext cx="32" cy="48"/>
              </a:xfrm>
              <a:custGeom>
                <a:avLst/>
                <a:gdLst>
                  <a:gd name="T0" fmla="*/ 32 w 32"/>
                  <a:gd name="T1" fmla="*/ 1 h 48"/>
                  <a:gd name="T2" fmla="*/ 3 w 32"/>
                  <a:gd name="T3" fmla="*/ 48 h 48"/>
                  <a:gd name="T4" fmla="*/ 0 w 32"/>
                  <a:gd name="T5" fmla="*/ 46 h 48"/>
                  <a:gd name="T6" fmla="*/ 29 w 32"/>
                  <a:gd name="T7" fmla="*/ 0 h 48"/>
                  <a:gd name="T8" fmla="*/ 32 w 32"/>
                  <a:gd name="T9" fmla="*/ 1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1"/>
                    </a:moveTo>
                    <a:lnTo>
                      <a:pt x="3" y="48"/>
                    </a:lnTo>
                    <a:lnTo>
                      <a:pt x="0" y="46"/>
                    </a:lnTo>
                    <a:lnTo>
                      <a:pt x="29" y="0"/>
                    </a:lnTo>
                    <a:lnTo>
                      <a:pt x="32" y="1"/>
                    </a:lnTo>
                    <a:close/>
                  </a:path>
                </a:pathLst>
              </a:custGeom>
              <a:solidFill>
                <a:srgbClr val="636160"/>
              </a:solidFill>
              <a:ln w="9525">
                <a:noFill/>
                <a:round/>
                <a:headEnd/>
                <a:tailEnd/>
              </a:ln>
            </p:spPr>
            <p:txBody>
              <a:bodyPr/>
              <a:lstStyle/>
              <a:p>
                <a:endParaRPr lang="hu-HU"/>
              </a:p>
            </p:txBody>
          </p:sp>
          <p:sp>
            <p:nvSpPr>
              <p:cNvPr id="74156" name="Freeform 380"/>
              <p:cNvSpPr>
                <a:spLocks/>
              </p:cNvSpPr>
              <p:nvPr/>
            </p:nvSpPr>
            <p:spPr bwMode="auto">
              <a:xfrm>
                <a:off x="1227" y="1854"/>
                <a:ext cx="57" cy="89"/>
              </a:xfrm>
              <a:custGeom>
                <a:avLst/>
                <a:gdLst>
                  <a:gd name="T0" fmla="*/ 47 w 57"/>
                  <a:gd name="T1" fmla="*/ 20 h 89"/>
                  <a:gd name="T2" fmla="*/ 17 w 57"/>
                  <a:gd name="T3" fmla="*/ 68 h 89"/>
                  <a:gd name="T4" fmla="*/ 16 w 57"/>
                  <a:gd name="T5" fmla="*/ 66 h 89"/>
                  <a:gd name="T6" fmla="*/ 2 w 57"/>
                  <a:gd name="T7" fmla="*/ 89 h 89"/>
                  <a:gd name="T8" fmla="*/ 0 w 57"/>
                  <a:gd name="T9" fmla="*/ 87 h 89"/>
                  <a:gd name="T10" fmla="*/ 57 w 57"/>
                  <a:gd name="T11" fmla="*/ 0 h 89"/>
                  <a:gd name="T12" fmla="*/ 57 w 57"/>
                  <a:gd name="T13" fmla="*/ 0 h 89"/>
                  <a:gd name="T14" fmla="*/ 45 w 57"/>
                  <a:gd name="T15" fmla="*/ 20 h 89"/>
                  <a:gd name="T16" fmla="*/ 47 w 57"/>
                  <a:gd name="T17" fmla="*/ 20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89"/>
                  <a:gd name="T29" fmla="*/ 57 w 57"/>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89">
                    <a:moveTo>
                      <a:pt x="47" y="20"/>
                    </a:moveTo>
                    <a:lnTo>
                      <a:pt x="17" y="68"/>
                    </a:lnTo>
                    <a:lnTo>
                      <a:pt x="16" y="66"/>
                    </a:lnTo>
                    <a:lnTo>
                      <a:pt x="2" y="89"/>
                    </a:lnTo>
                    <a:lnTo>
                      <a:pt x="0" y="87"/>
                    </a:lnTo>
                    <a:lnTo>
                      <a:pt x="57" y="0"/>
                    </a:lnTo>
                    <a:lnTo>
                      <a:pt x="45" y="20"/>
                    </a:lnTo>
                    <a:lnTo>
                      <a:pt x="47" y="20"/>
                    </a:lnTo>
                    <a:close/>
                  </a:path>
                </a:pathLst>
              </a:custGeom>
              <a:solidFill>
                <a:srgbClr val="615E5D"/>
              </a:solidFill>
              <a:ln w="9525">
                <a:noFill/>
                <a:round/>
                <a:headEnd/>
                <a:tailEnd/>
              </a:ln>
            </p:spPr>
            <p:txBody>
              <a:bodyPr/>
              <a:lstStyle/>
              <a:p>
                <a:endParaRPr lang="hu-HU"/>
              </a:p>
            </p:txBody>
          </p:sp>
          <p:sp>
            <p:nvSpPr>
              <p:cNvPr id="74157" name="Freeform 381"/>
              <p:cNvSpPr>
                <a:spLocks/>
              </p:cNvSpPr>
              <p:nvPr/>
            </p:nvSpPr>
            <p:spPr bwMode="auto">
              <a:xfrm>
                <a:off x="1227" y="1854"/>
                <a:ext cx="57" cy="89"/>
              </a:xfrm>
              <a:custGeom>
                <a:avLst/>
                <a:gdLst>
                  <a:gd name="T0" fmla="*/ 45 w 57"/>
                  <a:gd name="T1" fmla="*/ 20 h 89"/>
                  <a:gd name="T2" fmla="*/ 16 w 57"/>
                  <a:gd name="T3" fmla="*/ 66 h 89"/>
                  <a:gd name="T4" fmla="*/ 16 w 57"/>
                  <a:gd name="T5" fmla="*/ 66 h 89"/>
                  <a:gd name="T6" fmla="*/ 2 w 57"/>
                  <a:gd name="T7" fmla="*/ 89 h 89"/>
                  <a:gd name="T8" fmla="*/ 0 w 57"/>
                  <a:gd name="T9" fmla="*/ 86 h 89"/>
                  <a:gd name="T10" fmla="*/ 54 w 57"/>
                  <a:gd name="T11" fmla="*/ 1 h 89"/>
                  <a:gd name="T12" fmla="*/ 57 w 57"/>
                  <a:gd name="T13" fmla="*/ 0 h 89"/>
                  <a:gd name="T14" fmla="*/ 45 w 57"/>
                  <a:gd name="T15" fmla="*/ 20 h 89"/>
                  <a:gd name="T16" fmla="*/ 45 w 57"/>
                  <a:gd name="T17" fmla="*/ 20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89"/>
                  <a:gd name="T29" fmla="*/ 57 w 57"/>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89">
                    <a:moveTo>
                      <a:pt x="45" y="20"/>
                    </a:moveTo>
                    <a:lnTo>
                      <a:pt x="16" y="66"/>
                    </a:lnTo>
                    <a:lnTo>
                      <a:pt x="2" y="89"/>
                    </a:lnTo>
                    <a:lnTo>
                      <a:pt x="0" y="86"/>
                    </a:lnTo>
                    <a:lnTo>
                      <a:pt x="54" y="1"/>
                    </a:lnTo>
                    <a:lnTo>
                      <a:pt x="57" y="0"/>
                    </a:lnTo>
                    <a:lnTo>
                      <a:pt x="45" y="20"/>
                    </a:lnTo>
                    <a:close/>
                  </a:path>
                </a:pathLst>
              </a:custGeom>
              <a:solidFill>
                <a:srgbClr val="5E5C5B"/>
              </a:solidFill>
              <a:ln w="9525">
                <a:noFill/>
                <a:round/>
                <a:headEnd/>
                <a:tailEnd/>
              </a:ln>
            </p:spPr>
            <p:txBody>
              <a:bodyPr/>
              <a:lstStyle/>
              <a:p>
                <a:endParaRPr lang="hu-HU"/>
              </a:p>
            </p:txBody>
          </p:sp>
          <p:sp>
            <p:nvSpPr>
              <p:cNvPr id="74158" name="Freeform 382"/>
              <p:cNvSpPr>
                <a:spLocks/>
              </p:cNvSpPr>
              <p:nvPr/>
            </p:nvSpPr>
            <p:spPr bwMode="auto">
              <a:xfrm>
                <a:off x="1227" y="1854"/>
                <a:ext cx="57" cy="87"/>
              </a:xfrm>
              <a:custGeom>
                <a:avLst/>
                <a:gdLst>
                  <a:gd name="T0" fmla="*/ 57 w 57"/>
                  <a:gd name="T1" fmla="*/ 0 h 87"/>
                  <a:gd name="T2" fmla="*/ 0 w 57"/>
                  <a:gd name="T3" fmla="*/ 87 h 87"/>
                  <a:gd name="T4" fmla="*/ 0 w 57"/>
                  <a:gd name="T5" fmla="*/ 85 h 87"/>
                  <a:gd name="T6" fmla="*/ 53 w 57"/>
                  <a:gd name="T7" fmla="*/ 1 h 87"/>
                  <a:gd name="T8" fmla="*/ 57 w 57"/>
                  <a:gd name="T9" fmla="*/ 0 h 87"/>
                  <a:gd name="T10" fmla="*/ 0 60000 65536"/>
                  <a:gd name="T11" fmla="*/ 0 60000 65536"/>
                  <a:gd name="T12" fmla="*/ 0 60000 65536"/>
                  <a:gd name="T13" fmla="*/ 0 60000 65536"/>
                  <a:gd name="T14" fmla="*/ 0 60000 65536"/>
                  <a:gd name="T15" fmla="*/ 0 w 57"/>
                  <a:gd name="T16" fmla="*/ 0 h 87"/>
                  <a:gd name="T17" fmla="*/ 57 w 57"/>
                  <a:gd name="T18" fmla="*/ 87 h 87"/>
                </a:gdLst>
                <a:ahLst/>
                <a:cxnLst>
                  <a:cxn ang="T10">
                    <a:pos x="T0" y="T1"/>
                  </a:cxn>
                  <a:cxn ang="T11">
                    <a:pos x="T2" y="T3"/>
                  </a:cxn>
                  <a:cxn ang="T12">
                    <a:pos x="T4" y="T5"/>
                  </a:cxn>
                  <a:cxn ang="T13">
                    <a:pos x="T6" y="T7"/>
                  </a:cxn>
                  <a:cxn ang="T14">
                    <a:pos x="T8" y="T9"/>
                  </a:cxn>
                </a:cxnLst>
                <a:rect l="T15" t="T16" r="T17" b="T18"/>
                <a:pathLst>
                  <a:path w="57" h="87">
                    <a:moveTo>
                      <a:pt x="57" y="0"/>
                    </a:moveTo>
                    <a:lnTo>
                      <a:pt x="0" y="87"/>
                    </a:lnTo>
                    <a:lnTo>
                      <a:pt x="0" y="85"/>
                    </a:lnTo>
                    <a:lnTo>
                      <a:pt x="53" y="1"/>
                    </a:lnTo>
                    <a:lnTo>
                      <a:pt x="57" y="0"/>
                    </a:lnTo>
                    <a:close/>
                  </a:path>
                </a:pathLst>
              </a:custGeom>
              <a:solidFill>
                <a:srgbClr val="5D5A59"/>
              </a:solidFill>
              <a:ln w="9525">
                <a:noFill/>
                <a:round/>
                <a:headEnd/>
                <a:tailEnd/>
              </a:ln>
            </p:spPr>
            <p:txBody>
              <a:bodyPr/>
              <a:lstStyle/>
              <a:p>
                <a:endParaRPr lang="hu-HU"/>
              </a:p>
            </p:txBody>
          </p:sp>
          <p:sp>
            <p:nvSpPr>
              <p:cNvPr id="74159" name="Freeform 383"/>
              <p:cNvSpPr>
                <a:spLocks/>
              </p:cNvSpPr>
              <p:nvPr/>
            </p:nvSpPr>
            <p:spPr bwMode="auto">
              <a:xfrm>
                <a:off x="1226" y="1855"/>
                <a:ext cx="55" cy="85"/>
              </a:xfrm>
              <a:custGeom>
                <a:avLst/>
                <a:gdLst>
                  <a:gd name="T0" fmla="*/ 55 w 55"/>
                  <a:gd name="T1" fmla="*/ 0 h 85"/>
                  <a:gd name="T2" fmla="*/ 1 w 55"/>
                  <a:gd name="T3" fmla="*/ 85 h 85"/>
                  <a:gd name="T4" fmla="*/ 0 w 55"/>
                  <a:gd name="T5" fmla="*/ 82 h 85"/>
                  <a:gd name="T6" fmla="*/ 52 w 55"/>
                  <a:gd name="T7" fmla="*/ 0 h 85"/>
                  <a:gd name="T8" fmla="*/ 55 w 55"/>
                  <a:gd name="T9" fmla="*/ 0 h 85"/>
                  <a:gd name="T10" fmla="*/ 0 60000 65536"/>
                  <a:gd name="T11" fmla="*/ 0 60000 65536"/>
                  <a:gd name="T12" fmla="*/ 0 60000 65536"/>
                  <a:gd name="T13" fmla="*/ 0 60000 65536"/>
                  <a:gd name="T14" fmla="*/ 0 60000 65536"/>
                  <a:gd name="T15" fmla="*/ 0 w 55"/>
                  <a:gd name="T16" fmla="*/ 0 h 85"/>
                  <a:gd name="T17" fmla="*/ 55 w 55"/>
                  <a:gd name="T18" fmla="*/ 85 h 85"/>
                </a:gdLst>
                <a:ahLst/>
                <a:cxnLst>
                  <a:cxn ang="T10">
                    <a:pos x="T0" y="T1"/>
                  </a:cxn>
                  <a:cxn ang="T11">
                    <a:pos x="T2" y="T3"/>
                  </a:cxn>
                  <a:cxn ang="T12">
                    <a:pos x="T4" y="T5"/>
                  </a:cxn>
                  <a:cxn ang="T13">
                    <a:pos x="T6" y="T7"/>
                  </a:cxn>
                  <a:cxn ang="T14">
                    <a:pos x="T8" y="T9"/>
                  </a:cxn>
                </a:cxnLst>
                <a:rect l="T15" t="T16" r="T17" b="T18"/>
                <a:pathLst>
                  <a:path w="55" h="85">
                    <a:moveTo>
                      <a:pt x="55" y="0"/>
                    </a:moveTo>
                    <a:lnTo>
                      <a:pt x="1" y="85"/>
                    </a:lnTo>
                    <a:lnTo>
                      <a:pt x="0" y="82"/>
                    </a:lnTo>
                    <a:lnTo>
                      <a:pt x="52" y="0"/>
                    </a:lnTo>
                    <a:lnTo>
                      <a:pt x="55" y="0"/>
                    </a:lnTo>
                    <a:close/>
                  </a:path>
                </a:pathLst>
              </a:custGeom>
              <a:solidFill>
                <a:srgbClr val="5B5957"/>
              </a:solidFill>
              <a:ln w="9525">
                <a:noFill/>
                <a:round/>
                <a:headEnd/>
                <a:tailEnd/>
              </a:ln>
            </p:spPr>
            <p:txBody>
              <a:bodyPr/>
              <a:lstStyle/>
              <a:p>
                <a:endParaRPr lang="hu-HU"/>
              </a:p>
            </p:txBody>
          </p:sp>
          <p:sp>
            <p:nvSpPr>
              <p:cNvPr id="74160" name="Freeform 384"/>
              <p:cNvSpPr>
                <a:spLocks/>
              </p:cNvSpPr>
              <p:nvPr/>
            </p:nvSpPr>
            <p:spPr bwMode="auto">
              <a:xfrm>
                <a:off x="1226" y="1855"/>
                <a:ext cx="54" cy="84"/>
              </a:xfrm>
              <a:custGeom>
                <a:avLst/>
                <a:gdLst>
                  <a:gd name="T0" fmla="*/ 54 w 54"/>
                  <a:gd name="T1" fmla="*/ 0 h 84"/>
                  <a:gd name="T2" fmla="*/ 1 w 54"/>
                  <a:gd name="T3" fmla="*/ 84 h 84"/>
                  <a:gd name="T4" fmla="*/ 0 w 54"/>
                  <a:gd name="T5" fmla="*/ 79 h 84"/>
                  <a:gd name="T6" fmla="*/ 51 w 54"/>
                  <a:gd name="T7" fmla="*/ 0 h 84"/>
                  <a:gd name="T8" fmla="*/ 54 w 54"/>
                  <a:gd name="T9" fmla="*/ 0 h 84"/>
                  <a:gd name="T10" fmla="*/ 0 60000 65536"/>
                  <a:gd name="T11" fmla="*/ 0 60000 65536"/>
                  <a:gd name="T12" fmla="*/ 0 60000 65536"/>
                  <a:gd name="T13" fmla="*/ 0 60000 65536"/>
                  <a:gd name="T14" fmla="*/ 0 60000 65536"/>
                  <a:gd name="T15" fmla="*/ 0 w 54"/>
                  <a:gd name="T16" fmla="*/ 0 h 84"/>
                  <a:gd name="T17" fmla="*/ 54 w 54"/>
                  <a:gd name="T18" fmla="*/ 84 h 84"/>
                </a:gdLst>
                <a:ahLst/>
                <a:cxnLst>
                  <a:cxn ang="T10">
                    <a:pos x="T0" y="T1"/>
                  </a:cxn>
                  <a:cxn ang="T11">
                    <a:pos x="T2" y="T3"/>
                  </a:cxn>
                  <a:cxn ang="T12">
                    <a:pos x="T4" y="T5"/>
                  </a:cxn>
                  <a:cxn ang="T13">
                    <a:pos x="T6" y="T7"/>
                  </a:cxn>
                  <a:cxn ang="T14">
                    <a:pos x="T8" y="T9"/>
                  </a:cxn>
                </a:cxnLst>
                <a:rect l="T15" t="T16" r="T17" b="T18"/>
                <a:pathLst>
                  <a:path w="54" h="84">
                    <a:moveTo>
                      <a:pt x="54" y="0"/>
                    </a:moveTo>
                    <a:lnTo>
                      <a:pt x="1" y="84"/>
                    </a:lnTo>
                    <a:lnTo>
                      <a:pt x="0" y="79"/>
                    </a:lnTo>
                    <a:lnTo>
                      <a:pt x="51" y="0"/>
                    </a:lnTo>
                    <a:lnTo>
                      <a:pt x="54" y="0"/>
                    </a:lnTo>
                    <a:close/>
                  </a:path>
                </a:pathLst>
              </a:custGeom>
              <a:solidFill>
                <a:srgbClr val="5A5756"/>
              </a:solidFill>
              <a:ln w="9525">
                <a:noFill/>
                <a:round/>
                <a:headEnd/>
                <a:tailEnd/>
              </a:ln>
            </p:spPr>
            <p:txBody>
              <a:bodyPr/>
              <a:lstStyle/>
              <a:p>
                <a:endParaRPr lang="hu-HU"/>
              </a:p>
            </p:txBody>
          </p:sp>
          <p:sp>
            <p:nvSpPr>
              <p:cNvPr id="74161" name="Freeform 385"/>
              <p:cNvSpPr>
                <a:spLocks/>
              </p:cNvSpPr>
              <p:nvPr/>
            </p:nvSpPr>
            <p:spPr bwMode="auto">
              <a:xfrm>
                <a:off x="1226" y="1855"/>
                <a:ext cx="52" cy="82"/>
              </a:xfrm>
              <a:custGeom>
                <a:avLst/>
                <a:gdLst>
                  <a:gd name="T0" fmla="*/ 52 w 52"/>
                  <a:gd name="T1" fmla="*/ 0 h 82"/>
                  <a:gd name="T2" fmla="*/ 0 w 52"/>
                  <a:gd name="T3" fmla="*/ 82 h 82"/>
                  <a:gd name="T4" fmla="*/ 0 w 52"/>
                  <a:gd name="T5" fmla="*/ 78 h 82"/>
                  <a:gd name="T6" fmla="*/ 48 w 52"/>
                  <a:gd name="T7" fmla="*/ 0 h 82"/>
                  <a:gd name="T8" fmla="*/ 52 w 52"/>
                  <a:gd name="T9" fmla="*/ 0 h 82"/>
                  <a:gd name="T10" fmla="*/ 0 60000 65536"/>
                  <a:gd name="T11" fmla="*/ 0 60000 65536"/>
                  <a:gd name="T12" fmla="*/ 0 60000 65536"/>
                  <a:gd name="T13" fmla="*/ 0 60000 65536"/>
                  <a:gd name="T14" fmla="*/ 0 60000 65536"/>
                  <a:gd name="T15" fmla="*/ 0 w 52"/>
                  <a:gd name="T16" fmla="*/ 0 h 82"/>
                  <a:gd name="T17" fmla="*/ 52 w 52"/>
                  <a:gd name="T18" fmla="*/ 82 h 82"/>
                </a:gdLst>
                <a:ahLst/>
                <a:cxnLst>
                  <a:cxn ang="T10">
                    <a:pos x="T0" y="T1"/>
                  </a:cxn>
                  <a:cxn ang="T11">
                    <a:pos x="T2" y="T3"/>
                  </a:cxn>
                  <a:cxn ang="T12">
                    <a:pos x="T4" y="T5"/>
                  </a:cxn>
                  <a:cxn ang="T13">
                    <a:pos x="T6" y="T7"/>
                  </a:cxn>
                  <a:cxn ang="T14">
                    <a:pos x="T8" y="T9"/>
                  </a:cxn>
                </a:cxnLst>
                <a:rect l="T15" t="T16" r="T17" b="T18"/>
                <a:pathLst>
                  <a:path w="52" h="82">
                    <a:moveTo>
                      <a:pt x="52" y="0"/>
                    </a:moveTo>
                    <a:lnTo>
                      <a:pt x="0" y="82"/>
                    </a:lnTo>
                    <a:lnTo>
                      <a:pt x="0" y="78"/>
                    </a:lnTo>
                    <a:lnTo>
                      <a:pt x="48" y="0"/>
                    </a:lnTo>
                    <a:lnTo>
                      <a:pt x="52" y="0"/>
                    </a:lnTo>
                    <a:close/>
                  </a:path>
                </a:pathLst>
              </a:custGeom>
              <a:solidFill>
                <a:srgbClr val="585554"/>
              </a:solidFill>
              <a:ln w="9525">
                <a:noFill/>
                <a:round/>
                <a:headEnd/>
                <a:tailEnd/>
              </a:ln>
            </p:spPr>
            <p:txBody>
              <a:bodyPr/>
              <a:lstStyle/>
              <a:p>
                <a:endParaRPr lang="hu-HU"/>
              </a:p>
            </p:txBody>
          </p:sp>
          <p:sp>
            <p:nvSpPr>
              <p:cNvPr id="74162" name="Freeform 386"/>
              <p:cNvSpPr>
                <a:spLocks/>
              </p:cNvSpPr>
              <p:nvPr/>
            </p:nvSpPr>
            <p:spPr bwMode="auto">
              <a:xfrm>
                <a:off x="1225" y="1855"/>
                <a:ext cx="52" cy="79"/>
              </a:xfrm>
              <a:custGeom>
                <a:avLst/>
                <a:gdLst>
                  <a:gd name="T0" fmla="*/ 52 w 52"/>
                  <a:gd name="T1" fmla="*/ 0 h 79"/>
                  <a:gd name="T2" fmla="*/ 1 w 52"/>
                  <a:gd name="T3" fmla="*/ 79 h 79"/>
                  <a:gd name="T4" fmla="*/ 0 w 52"/>
                  <a:gd name="T5" fmla="*/ 76 h 79"/>
                  <a:gd name="T6" fmla="*/ 47 w 52"/>
                  <a:gd name="T7" fmla="*/ 0 h 79"/>
                  <a:gd name="T8" fmla="*/ 52 w 52"/>
                  <a:gd name="T9" fmla="*/ 0 h 79"/>
                  <a:gd name="T10" fmla="*/ 0 60000 65536"/>
                  <a:gd name="T11" fmla="*/ 0 60000 65536"/>
                  <a:gd name="T12" fmla="*/ 0 60000 65536"/>
                  <a:gd name="T13" fmla="*/ 0 60000 65536"/>
                  <a:gd name="T14" fmla="*/ 0 60000 65536"/>
                  <a:gd name="T15" fmla="*/ 0 w 52"/>
                  <a:gd name="T16" fmla="*/ 0 h 79"/>
                  <a:gd name="T17" fmla="*/ 52 w 52"/>
                  <a:gd name="T18" fmla="*/ 79 h 79"/>
                </a:gdLst>
                <a:ahLst/>
                <a:cxnLst>
                  <a:cxn ang="T10">
                    <a:pos x="T0" y="T1"/>
                  </a:cxn>
                  <a:cxn ang="T11">
                    <a:pos x="T2" y="T3"/>
                  </a:cxn>
                  <a:cxn ang="T12">
                    <a:pos x="T4" y="T5"/>
                  </a:cxn>
                  <a:cxn ang="T13">
                    <a:pos x="T6" y="T7"/>
                  </a:cxn>
                  <a:cxn ang="T14">
                    <a:pos x="T8" y="T9"/>
                  </a:cxn>
                </a:cxnLst>
                <a:rect l="T15" t="T16" r="T17" b="T18"/>
                <a:pathLst>
                  <a:path w="52" h="79">
                    <a:moveTo>
                      <a:pt x="52" y="0"/>
                    </a:moveTo>
                    <a:lnTo>
                      <a:pt x="1" y="79"/>
                    </a:lnTo>
                    <a:lnTo>
                      <a:pt x="0" y="76"/>
                    </a:lnTo>
                    <a:lnTo>
                      <a:pt x="47" y="0"/>
                    </a:lnTo>
                    <a:lnTo>
                      <a:pt x="52" y="0"/>
                    </a:lnTo>
                    <a:close/>
                  </a:path>
                </a:pathLst>
              </a:custGeom>
              <a:solidFill>
                <a:srgbClr val="565452"/>
              </a:solidFill>
              <a:ln w="9525">
                <a:noFill/>
                <a:round/>
                <a:headEnd/>
                <a:tailEnd/>
              </a:ln>
            </p:spPr>
            <p:txBody>
              <a:bodyPr/>
              <a:lstStyle/>
              <a:p>
                <a:endParaRPr lang="hu-HU"/>
              </a:p>
            </p:txBody>
          </p:sp>
          <p:sp>
            <p:nvSpPr>
              <p:cNvPr id="74163" name="Freeform 387"/>
              <p:cNvSpPr>
                <a:spLocks/>
              </p:cNvSpPr>
              <p:nvPr/>
            </p:nvSpPr>
            <p:spPr bwMode="auto">
              <a:xfrm>
                <a:off x="1225" y="1855"/>
                <a:ext cx="49" cy="78"/>
              </a:xfrm>
              <a:custGeom>
                <a:avLst/>
                <a:gdLst>
                  <a:gd name="T0" fmla="*/ 49 w 49"/>
                  <a:gd name="T1" fmla="*/ 0 h 78"/>
                  <a:gd name="T2" fmla="*/ 1 w 49"/>
                  <a:gd name="T3" fmla="*/ 78 h 78"/>
                  <a:gd name="T4" fmla="*/ 0 w 49"/>
                  <a:gd name="T5" fmla="*/ 74 h 78"/>
                  <a:gd name="T6" fmla="*/ 46 w 49"/>
                  <a:gd name="T7" fmla="*/ 0 h 78"/>
                  <a:gd name="T8" fmla="*/ 49 w 49"/>
                  <a:gd name="T9" fmla="*/ 0 h 78"/>
                  <a:gd name="T10" fmla="*/ 0 60000 65536"/>
                  <a:gd name="T11" fmla="*/ 0 60000 65536"/>
                  <a:gd name="T12" fmla="*/ 0 60000 65536"/>
                  <a:gd name="T13" fmla="*/ 0 60000 65536"/>
                  <a:gd name="T14" fmla="*/ 0 60000 65536"/>
                  <a:gd name="T15" fmla="*/ 0 w 49"/>
                  <a:gd name="T16" fmla="*/ 0 h 78"/>
                  <a:gd name="T17" fmla="*/ 49 w 49"/>
                  <a:gd name="T18" fmla="*/ 78 h 78"/>
                </a:gdLst>
                <a:ahLst/>
                <a:cxnLst>
                  <a:cxn ang="T10">
                    <a:pos x="T0" y="T1"/>
                  </a:cxn>
                  <a:cxn ang="T11">
                    <a:pos x="T2" y="T3"/>
                  </a:cxn>
                  <a:cxn ang="T12">
                    <a:pos x="T4" y="T5"/>
                  </a:cxn>
                  <a:cxn ang="T13">
                    <a:pos x="T6" y="T7"/>
                  </a:cxn>
                  <a:cxn ang="T14">
                    <a:pos x="T8" y="T9"/>
                  </a:cxn>
                </a:cxnLst>
                <a:rect l="T15" t="T16" r="T17" b="T18"/>
                <a:pathLst>
                  <a:path w="49" h="78">
                    <a:moveTo>
                      <a:pt x="49" y="0"/>
                    </a:moveTo>
                    <a:lnTo>
                      <a:pt x="1" y="78"/>
                    </a:lnTo>
                    <a:lnTo>
                      <a:pt x="0" y="74"/>
                    </a:lnTo>
                    <a:lnTo>
                      <a:pt x="46" y="0"/>
                    </a:lnTo>
                    <a:lnTo>
                      <a:pt x="49" y="0"/>
                    </a:lnTo>
                    <a:close/>
                  </a:path>
                </a:pathLst>
              </a:custGeom>
              <a:solidFill>
                <a:srgbClr val="545250"/>
              </a:solidFill>
              <a:ln w="9525">
                <a:noFill/>
                <a:round/>
                <a:headEnd/>
                <a:tailEnd/>
              </a:ln>
            </p:spPr>
            <p:txBody>
              <a:bodyPr/>
              <a:lstStyle/>
              <a:p>
                <a:endParaRPr lang="hu-HU"/>
              </a:p>
            </p:txBody>
          </p:sp>
          <p:sp>
            <p:nvSpPr>
              <p:cNvPr id="74164" name="Freeform 388"/>
              <p:cNvSpPr>
                <a:spLocks/>
              </p:cNvSpPr>
              <p:nvPr/>
            </p:nvSpPr>
            <p:spPr bwMode="auto">
              <a:xfrm>
                <a:off x="1223" y="1855"/>
                <a:ext cx="49" cy="76"/>
              </a:xfrm>
              <a:custGeom>
                <a:avLst/>
                <a:gdLst>
                  <a:gd name="T0" fmla="*/ 49 w 49"/>
                  <a:gd name="T1" fmla="*/ 0 h 76"/>
                  <a:gd name="T2" fmla="*/ 2 w 49"/>
                  <a:gd name="T3" fmla="*/ 76 h 76"/>
                  <a:gd name="T4" fmla="*/ 0 w 49"/>
                  <a:gd name="T5" fmla="*/ 72 h 76"/>
                  <a:gd name="T6" fmla="*/ 47 w 49"/>
                  <a:gd name="T7" fmla="*/ 0 h 76"/>
                  <a:gd name="T8" fmla="*/ 49 w 49"/>
                  <a:gd name="T9" fmla="*/ 0 h 76"/>
                  <a:gd name="T10" fmla="*/ 0 60000 65536"/>
                  <a:gd name="T11" fmla="*/ 0 60000 65536"/>
                  <a:gd name="T12" fmla="*/ 0 60000 65536"/>
                  <a:gd name="T13" fmla="*/ 0 60000 65536"/>
                  <a:gd name="T14" fmla="*/ 0 60000 65536"/>
                  <a:gd name="T15" fmla="*/ 0 w 49"/>
                  <a:gd name="T16" fmla="*/ 0 h 76"/>
                  <a:gd name="T17" fmla="*/ 49 w 49"/>
                  <a:gd name="T18" fmla="*/ 76 h 76"/>
                </a:gdLst>
                <a:ahLst/>
                <a:cxnLst>
                  <a:cxn ang="T10">
                    <a:pos x="T0" y="T1"/>
                  </a:cxn>
                  <a:cxn ang="T11">
                    <a:pos x="T2" y="T3"/>
                  </a:cxn>
                  <a:cxn ang="T12">
                    <a:pos x="T4" y="T5"/>
                  </a:cxn>
                  <a:cxn ang="T13">
                    <a:pos x="T6" y="T7"/>
                  </a:cxn>
                  <a:cxn ang="T14">
                    <a:pos x="T8" y="T9"/>
                  </a:cxn>
                </a:cxnLst>
                <a:rect l="T15" t="T16" r="T17" b="T18"/>
                <a:pathLst>
                  <a:path w="49" h="76">
                    <a:moveTo>
                      <a:pt x="49" y="0"/>
                    </a:moveTo>
                    <a:lnTo>
                      <a:pt x="2" y="76"/>
                    </a:lnTo>
                    <a:lnTo>
                      <a:pt x="0" y="72"/>
                    </a:lnTo>
                    <a:lnTo>
                      <a:pt x="47" y="0"/>
                    </a:lnTo>
                    <a:lnTo>
                      <a:pt x="49" y="0"/>
                    </a:lnTo>
                    <a:close/>
                  </a:path>
                </a:pathLst>
              </a:custGeom>
              <a:solidFill>
                <a:srgbClr val="514E4C"/>
              </a:solidFill>
              <a:ln w="9525">
                <a:noFill/>
                <a:round/>
                <a:headEnd/>
                <a:tailEnd/>
              </a:ln>
            </p:spPr>
            <p:txBody>
              <a:bodyPr/>
              <a:lstStyle/>
              <a:p>
                <a:endParaRPr lang="hu-HU"/>
              </a:p>
            </p:txBody>
          </p:sp>
          <p:sp>
            <p:nvSpPr>
              <p:cNvPr id="74165" name="Freeform 389"/>
              <p:cNvSpPr>
                <a:spLocks/>
              </p:cNvSpPr>
              <p:nvPr/>
            </p:nvSpPr>
            <p:spPr bwMode="auto">
              <a:xfrm>
                <a:off x="1223" y="1855"/>
                <a:ext cx="48" cy="74"/>
              </a:xfrm>
              <a:custGeom>
                <a:avLst/>
                <a:gdLst>
                  <a:gd name="T0" fmla="*/ 48 w 48"/>
                  <a:gd name="T1" fmla="*/ 0 h 74"/>
                  <a:gd name="T2" fmla="*/ 2 w 48"/>
                  <a:gd name="T3" fmla="*/ 74 h 74"/>
                  <a:gd name="T4" fmla="*/ 0 w 48"/>
                  <a:gd name="T5" fmla="*/ 71 h 74"/>
                  <a:gd name="T6" fmla="*/ 44 w 48"/>
                  <a:gd name="T7" fmla="*/ 2 h 74"/>
                  <a:gd name="T8" fmla="*/ 48 w 48"/>
                  <a:gd name="T9" fmla="*/ 0 h 74"/>
                  <a:gd name="T10" fmla="*/ 0 60000 65536"/>
                  <a:gd name="T11" fmla="*/ 0 60000 65536"/>
                  <a:gd name="T12" fmla="*/ 0 60000 65536"/>
                  <a:gd name="T13" fmla="*/ 0 60000 65536"/>
                  <a:gd name="T14" fmla="*/ 0 60000 65536"/>
                  <a:gd name="T15" fmla="*/ 0 w 48"/>
                  <a:gd name="T16" fmla="*/ 0 h 74"/>
                  <a:gd name="T17" fmla="*/ 48 w 48"/>
                  <a:gd name="T18" fmla="*/ 74 h 74"/>
                </a:gdLst>
                <a:ahLst/>
                <a:cxnLst>
                  <a:cxn ang="T10">
                    <a:pos x="T0" y="T1"/>
                  </a:cxn>
                  <a:cxn ang="T11">
                    <a:pos x="T2" y="T3"/>
                  </a:cxn>
                  <a:cxn ang="T12">
                    <a:pos x="T4" y="T5"/>
                  </a:cxn>
                  <a:cxn ang="T13">
                    <a:pos x="T6" y="T7"/>
                  </a:cxn>
                  <a:cxn ang="T14">
                    <a:pos x="T8" y="T9"/>
                  </a:cxn>
                </a:cxnLst>
                <a:rect l="T15" t="T16" r="T17" b="T18"/>
                <a:pathLst>
                  <a:path w="48" h="74">
                    <a:moveTo>
                      <a:pt x="48" y="0"/>
                    </a:moveTo>
                    <a:lnTo>
                      <a:pt x="2" y="74"/>
                    </a:lnTo>
                    <a:lnTo>
                      <a:pt x="0" y="71"/>
                    </a:lnTo>
                    <a:lnTo>
                      <a:pt x="44" y="2"/>
                    </a:lnTo>
                    <a:lnTo>
                      <a:pt x="48" y="0"/>
                    </a:lnTo>
                    <a:close/>
                  </a:path>
                </a:pathLst>
              </a:custGeom>
              <a:solidFill>
                <a:srgbClr val="4E4B4A"/>
              </a:solidFill>
              <a:ln w="9525">
                <a:noFill/>
                <a:round/>
                <a:headEnd/>
                <a:tailEnd/>
              </a:ln>
            </p:spPr>
            <p:txBody>
              <a:bodyPr/>
              <a:lstStyle/>
              <a:p>
                <a:endParaRPr lang="hu-HU"/>
              </a:p>
            </p:txBody>
          </p:sp>
          <p:sp>
            <p:nvSpPr>
              <p:cNvPr id="74166" name="Freeform 390"/>
              <p:cNvSpPr>
                <a:spLocks/>
              </p:cNvSpPr>
              <p:nvPr/>
            </p:nvSpPr>
            <p:spPr bwMode="auto">
              <a:xfrm>
                <a:off x="1223" y="1855"/>
                <a:ext cx="47" cy="72"/>
              </a:xfrm>
              <a:custGeom>
                <a:avLst/>
                <a:gdLst>
                  <a:gd name="T0" fmla="*/ 47 w 47"/>
                  <a:gd name="T1" fmla="*/ 0 h 72"/>
                  <a:gd name="T2" fmla="*/ 0 w 47"/>
                  <a:gd name="T3" fmla="*/ 72 h 72"/>
                  <a:gd name="T4" fmla="*/ 0 w 47"/>
                  <a:gd name="T5" fmla="*/ 69 h 72"/>
                  <a:gd name="T6" fmla="*/ 42 w 47"/>
                  <a:gd name="T7" fmla="*/ 2 h 72"/>
                  <a:gd name="T8" fmla="*/ 47 w 47"/>
                  <a:gd name="T9" fmla="*/ 0 h 72"/>
                  <a:gd name="T10" fmla="*/ 0 60000 65536"/>
                  <a:gd name="T11" fmla="*/ 0 60000 65536"/>
                  <a:gd name="T12" fmla="*/ 0 60000 65536"/>
                  <a:gd name="T13" fmla="*/ 0 60000 65536"/>
                  <a:gd name="T14" fmla="*/ 0 60000 65536"/>
                  <a:gd name="T15" fmla="*/ 0 w 47"/>
                  <a:gd name="T16" fmla="*/ 0 h 72"/>
                  <a:gd name="T17" fmla="*/ 47 w 47"/>
                  <a:gd name="T18" fmla="*/ 72 h 72"/>
                </a:gdLst>
                <a:ahLst/>
                <a:cxnLst>
                  <a:cxn ang="T10">
                    <a:pos x="T0" y="T1"/>
                  </a:cxn>
                  <a:cxn ang="T11">
                    <a:pos x="T2" y="T3"/>
                  </a:cxn>
                  <a:cxn ang="T12">
                    <a:pos x="T4" y="T5"/>
                  </a:cxn>
                  <a:cxn ang="T13">
                    <a:pos x="T6" y="T7"/>
                  </a:cxn>
                  <a:cxn ang="T14">
                    <a:pos x="T8" y="T9"/>
                  </a:cxn>
                </a:cxnLst>
                <a:rect l="T15" t="T16" r="T17" b="T18"/>
                <a:pathLst>
                  <a:path w="47" h="72">
                    <a:moveTo>
                      <a:pt x="47" y="0"/>
                    </a:moveTo>
                    <a:lnTo>
                      <a:pt x="0" y="72"/>
                    </a:lnTo>
                    <a:lnTo>
                      <a:pt x="0" y="69"/>
                    </a:lnTo>
                    <a:lnTo>
                      <a:pt x="42" y="2"/>
                    </a:lnTo>
                    <a:lnTo>
                      <a:pt x="47" y="0"/>
                    </a:lnTo>
                    <a:close/>
                  </a:path>
                </a:pathLst>
              </a:custGeom>
              <a:solidFill>
                <a:srgbClr val="4D4A48"/>
              </a:solidFill>
              <a:ln w="9525">
                <a:noFill/>
                <a:round/>
                <a:headEnd/>
                <a:tailEnd/>
              </a:ln>
            </p:spPr>
            <p:txBody>
              <a:bodyPr/>
              <a:lstStyle/>
              <a:p>
                <a:endParaRPr lang="hu-HU"/>
              </a:p>
            </p:txBody>
          </p:sp>
          <p:sp>
            <p:nvSpPr>
              <p:cNvPr id="74167" name="Freeform 391"/>
              <p:cNvSpPr>
                <a:spLocks/>
              </p:cNvSpPr>
              <p:nvPr/>
            </p:nvSpPr>
            <p:spPr bwMode="auto">
              <a:xfrm>
                <a:off x="1222" y="1857"/>
                <a:ext cx="45" cy="69"/>
              </a:xfrm>
              <a:custGeom>
                <a:avLst/>
                <a:gdLst>
                  <a:gd name="T0" fmla="*/ 45 w 45"/>
                  <a:gd name="T1" fmla="*/ 0 h 69"/>
                  <a:gd name="T2" fmla="*/ 1 w 45"/>
                  <a:gd name="T3" fmla="*/ 69 h 69"/>
                  <a:gd name="T4" fmla="*/ 0 w 45"/>
                  <a:gd name="T5" fmla="*/ 65 h 69"/>
                  <a:gd name="T6" fmla="*/ 42 w 45"/>
                  <a:gd name="T7" fmla="*/ 0 h 69"/>
                  <a:gd name="T8" fmla="*/ 45 w 45"/>
                  <a:gd name="T9" fmla="*/ 0 h 69"/>
                  <a:gd name="T10" fmla="*/ 0 60000 65536"/>
                  <a:gd name="T11" fmla="*/ 0 60000 65536"/>
                  <a:gd name="T12" fmla="*/ 0 60000 65536"/>
                  <a:gd name="T13" fmla="*/ 0 60000 65536"/>
                  <a:gd name="T14" fmla="*/ 0 60000 65536"/>
                  <a:gd name="T15" fmla="*/ 0 w 45"/>
                  <a:gd name="T16" fmla="*/ 0 h 69"/>
                  <a:gd name="T17" fmla="*/ 45 w 45"/>
                  <a:gd name="T18" fmla="*/ 69 h 69"/>
                </a:gdLst>
                <a:ahLst/>
                <a:cxnLst>
                  <a:cxn ang="T10">
                    <a:pos x="T0" y="T1"/>
                  </a:cxn>
                  <a:cxn ang="T11">
                    <a:pos x="T2" y="T3"/>
                  </a:cxn>
                  <a:cxn ang="T12">
                    <a:pos x="T4" y="T5"/>
                  </a:cxn>
                  <a:cxn ang="T13">
                    <a:pos x="T6" y="T7"/>
                  </a:cxn>
                  <a:cxn ang="T14">
                    <a:pos x="T8" y="T9"/>
                  </a:cxn>
                </a:cxnLst>
                <a:rect l="T15" t="T16" r="T17" b="T18"/>
                <a:pathLst>
                  <a:path w="45" h="69">
                    <a:moveTo>
                      <a:pt x="45" y="0"/>
                    </a:moveTo>
                    <a:lnTo>
                      <a:pt x="1" y="69"/>
                    </a:lnTo>
                    <a:lnTo>
                      <a:pt x="0" y="65"/>
                    </a:lnTo>
                    <a:lnTo>
                      <a:pt x="42" y="0"/>
                    </a:lnTo>
                    <a:lnTo>
                      <a:pt x="45" y="0"/>
                    </a:lnTo>
                    <a:close/>
                  </a:path>
                </a:pathLst>
              </a:custGeom>
              <a:solidFill>
                <a:srgbClr val="4A4745"/>
              </a:solidFill>
              <a:ln w="9525">
                <a:noFill/>
                <a:round/>
                <a:headEnd/>
                <a:tailEnd/>
              </a:ln>
            </p:spPr>
            <p:txBody>
              <a:bodyPr/>
              <a:lstStyle/>
              <a:p>
                <a:endParaRPr lang="hu-HU"/>
              </a:p>
            </p:txBody>
          </p:sp>
          <p:sp>
            <p:nvSpPr>
              <p:cNvPr id="74168" name="Freeform 392"/>
              <p:cNvSpPr>
                <a:spLocks/>
              </p:cNvSpPr>
              <p:nvPr/>
            </p:nvSpPr>
            <p:spPr bwMode="auto">
              <a:xfrm>
                <a:off x="1222" y="1857"/>
                <a:ext cx="43" cy="67"/>
              </a:xfrm>
              <a:custGeom>
                <a:avLst/>
                <a:gdLst>
                  <a:gd name="T0" fmla="*/ 43 w 43"/>
                  <a:gd name="T1" fmla="*/ 0 h 67"/>
                  <a:gd name="T2" fmla="*/ 1 w 43"/>
                  <a:gd name="T3" fmla="*/ 67 h 67"/>
                  <a:gd name="T4" fmla="*/ 0 w 43"/>
                  <a:gd name="T5" fmla="*/ 63 h 67"/>
                  <a:gd name="T6" fmla="*/ 39 w 43"/>
                  <a:gd name="T7" fmla="*/ 0 h 67"/>
                  <a:gd name="T8" fmla="*/ 43 w 43"/>
                  <a:gd name="T9" fmla="*/ 0 h 67"/>
                  <a:gd name="T10" fmla="*/ 0 60000 65536"/>
                  <a:gd name="T11" fmla="*/ 0 60000 65536"/>
                  <a:gd name="T12" fmla="*/ 0 60000 65536"/>
                  <a:gd name="T13" fmla="*/ 0 60000 65536"/>
                  <a:gd name="T14" fmla="*/ 0 60000 65536"/>
                  <a:gd name="T15" fmla="*/ 0 w 43"/>
                  <a:gd name="T16" fmla="*/ 0 h 67"/>
                  <a:gd name="T17" fmla="*/ 43 w 43"/>
                  <a:gd name="T18" fmla="*/ 67 h 67"/>
                </a:gdLst>
                <a:ahLst/>
                <a:cxnLst>
                  <a:cxn ang="T10">
                    <a:pos x="T0" y="T1"/>
                  </a:cxn>
                  <a:cxn ang="T11">
                    <a:pos x="T2" y="T3"/>
                  </a:cxn>
                  <a:cxn ang="T12">
                    <a:pos x="T4" y="T5"/>
                  </a:cxn>
                  <a:cxn ang="T13">
                    <a:pos x="T6" y="T7"/>
                  </a:cxn>
                  <a:cxn ang="T14">
                    <a:pos x="T8" y="T9"/>
                  </a:cxn>
                </a:cxnLst>
                <a:rect l="T15" t="T16" r="T17" b="T18"/>
                <a:pathLst>
                  <a:path w="43" h="67">
                    <a:moveTo>
                      <a:pt x="43" y="0"/>
                    </a:moveTo>
                    <a:lnTo>
                      <a:pt x="1" y="67"/>
                    </a:lnTo>
                    <a:lnTo>
                      <a:pt x="0" y="63"/>
                    </a:lnTo>
                    <a:lnTo>
                      <a:pt x="39" y="0"/>
                    </a:lnTo>
                    <a:lnTo>
                      <a:pt x="43" y="0"/>
                    </a:lnTo>
                    <a:close/>
                  </a:path>
                </a:pathLst>
              </a:custGeom>
              <a:solidFill>
                <a:srgbClr val="484544"/>
              </a:solidFill>
              <a:ln w="9525">
                <a:noFill/>
                <a:round/>
                <a:headEnd/>
                <a:tailEnd/>
              </a:ln>
            </p:spPr>
            <p:txBody>
              <a:bodyPr/>
              <a:lstStyle/>
              <a:p>
                <a:endParaRPr lang="hu-HU"/>
              </a:p>
            </p:txBody>
          </p:sp>
          <p:sp>
            <p:nvSpPr>
              <p:cNvPr id="74169" name="Freeform 393"/>
              <p:cNvSpPr>
                <a:spLocks/>
              </p:cNvSpPr>
              <p:nvPr/>
            </p:nvSpPr>
            <p:spPr bwMode="auto">
              <a:xfrm>
                <a:off x="1220" y="1857"/>
                <a:ext cx="44" cy="65"/>
              </a:xfrm>
              <a:custGeom>
                <a:avLst/>
                <a:gdLst>
                  <a:gd name="T0" fmla="*/ 44 w 44"/>
                  <a:gd name="T1" fmla="*/ 0 h 65"/>
                  <a:gd name="T2" fmla="*/ 2 w 44"/>
                  <a:gd name="T3" fmla="*/ 65 h 65"/>
                  <a:gd name="T4" fmla="*/ 0 w 44"/>
                  <a:gd name="T5" fmla="*/ 62 h 65"/>
                  <a:gd name="T6" fmla="*/ 40 w 44"/>
                  <a:gd name="T7" fmla="*/ 0 h 65"/>
                  <a:gd name="T8" fmla="*/ 44 w 44"/>
                  <a:gd name="T9" fmla="*/ 0 h 65"/>
                  <a:gd name="T10" fmla="*/ 0 60000 65536"/>
                  <a:gd name="T11" fmla="*/ 0 60000 65536"/>
                  <a:gd name="T12" fmla="*/ 0 60000 65536"/>
                  <a:gd name="T13" fmla="*/ 0 60000 65536"/>
                  <a:gd name="T14" fmla="*/ 0 60000 65536"/>
                  <a:gd name="T15" fmla="*/ 0 w 44"/>
                  <a:gd name="T16" fmla="*/ 0 h 65"/>
                  <a:gd name="T17" fmla="*/ 44 w 44"/>
                  <a:gd name="T18" fmla="*/ 65 h 65"/>
                </a:gdLst>
                <a:ahLst/>
                <a:cxnLst>
                  <a:cxn ang="T10">
                    <a:pos x="T0" y="T1"/>
                  </a:cxn>
                  <a:cxn ang="T11">
                    <a:pos x="T2" y="T3"/>
                  </a:cxn>
                  <a:cxn ang="T12">
                    <a:pos x="T4" y="T5"/>
                  </a:cxn>
                  <a:cxn ang="T13">
                    <a:pos x="T6" y="T7"/>
                  </a:cxn>
                  <a:cxn ang="T14">
                    <a:pos x="T8" y="T9"/>
                  </a:cxn>
                </a:cxnLst>
                <a:rect l="T15" t="T16" r="T17" b="T18"/>
                <a:pathLst>
                  <a:path w="44" h="65">
                    <a:moveTo>
                      <a:pt x="44" y="0"/>
                    </a:moveTo>
                    <a:lnTo>
                      <a:pt x="2" y="65"/>
                    </a:lnTo>
                    <a:lnTo>
                      <a:pt x="0" y="62"/>
                    </a:lnTo>
                    <a:lnTo>
                      <a:pt x="40" y="0"/>
                    </a:lnTo>
                    <a:lnTo>
                      <a:pt x="44" y="0"/>
                    </a:lnTo>
                    <a:close/>
                  </a:path>
                </a:pathLst>
              </a:custGeom>
              <a:solidFill>
                <a:srgbClr val="464341"/>
              </a:solidFill>
              <a:ln w="9525">
                <a:noFill/>
                <a:round/>
                <a:headEnd/>
                <a:tailEnd/>
              </a:ln>
            </p:spPr>
            <p:txBody>
              <a:bodyPr/>
              <a:lstStyle/>
              <a:p>
                <a:endParaRPr lang="hu-HU"/>
              </a:p>
            </p:txBody>
          </p:sp>
          <p:sp>
            <p:nvSpPr>
              <p:cNvPr id="74170" name="Freeform 394"/>
              <p:cNvSpPr>
                <a:spLocks/>
              </p:cNvSpPr>
              <p:nvPr/>
            </p:nvSpPr>
            <p:spPr bwMode="auto">
              <a:xfrm>
                <a:off x="1220" y="1857"/>
                <a:ext cx="41" cy="63"/>
              </a:xfrm>
              <a:custGeom>
                <a:avLst/>
                <a:gdLst>
                  <a:gd name="T0" fmla="*/ 41 w 41"/>
                  <a:gd name="T1" fmla="*/ 0 h 63"/>
                  <a:gd name="T2" fmla="*/ 2 w 41"/>
                  <a:gd name="T3" fmla="*/ 63 h 63"/>
                  <a:gd name="T4" fmla="*/ 0 w 41"/>
                  <a:gd name="T5" fmla="*/ 60 h 63"/>
                  <a:gd name="T6" fmla="*/ 38 w 41"/>
                  <a:gd name="T7" fmla="*/ 0 h 63"/>
                  <a:gd name="T8" fmla="*/ 41 w 41"/>
                  <a:gd name="T9" fmla="*/ 0 h 63"/>
                  <a:gd name="T10" fmla="*/ 0 60000 65536"/>
                  <a:gd name="T11" fmla="*/ 0 60000 65536"/>
                  <a:gd name="T12" fmla="*/ 0 60000 65536"/>
                  <a:gd name="T13" fmla="*/ 0 60000 65536"/>
                  <a:gd name="T14" fmla="*/ 0 60000 65536"/>
                  <a:gd name="T15" fmla="*/ 0 w 41"/>
                  <a:gd name="T16" fmla="*/ 0 h 63"/>
                  <a:gd name="T17" fmla="*/ 41 w 41"/>
                  <a:gd name="T18" fmla="*/ 63 h 63"/>
                </a:gdLst>
                <a:ahLst/>
                <a:cxnLst>
                  <a:cxn ang="T10">
                    <a:pos x="T0" y="T1"/>
                  </a:cxn>
                  <a:cxn ang="T11">
                    <a:pos x="T2" y="T3"/>
                  </a:cxn>
                  <a:cxn ang="T12">
                    <a:pos x="T4" y="T5"/>
                  </a:cxn>
                  <a:cxn ang="T13">
                    <a:pos x="T6" y="T7"/>
                  </a:cxn>
                  <a:cxn ang="T14">
                    <a:pos x="T8" y="T9"/>
                  </a:cxn>
                </a:cxnLst>
                <a:rect l="T15" t="T16" r="T17" b="T18"/>
                <a:pathLst>
                  <a:path w="41" h="63">
                    <a:moveTo>
                      <a:pt x="41" y="0"/>
                    </a:moveTo>
                    <a:lnTo>
                      <a:pt x="2" y="63"/>
                    </a:lnTo>
                    <a:lnTo>
                      <a:pt x="0" y="60"/>
                    </a:lnTo>
                    <a:lnTo>
                      <a:pt x="38" y="0"/>
                    </a:lnTo>
                    <a:lnTo>
                      <a:pt x="41" y="0"/>
                    </a:lnTo>
                    <a:close/>
                  </a:path>
                </a:pathLst>
              </a:custGeom>
              <a:solidFill>
                <a:srgbClr val="44403F"/>
              </a:solidFill>
              <a:ln w="9525">
                <a:noFill/>
                <a:round/>
                <a:headEnd/>
                <a:tailEnd/>
              </a:ln>
            </p:spPr>
            <p:txBody>
              <a:bodyPr/>
              <a:lstStyle/>
              <a:p>
                <a:endParaRPr lang="hu-HU"/>
              </a:p>
            </p:txBody>
          </p:sp>
          <p:sp>
            <p:nvSpPr>
              <p:cNvPr id="74171" name="Freeform 395"/>
              <p:cNvSpPr>
                <a:spLocks/>
              </p:cNvSpPr>
              <p:nvPr/>
            </p:nvSpPr>
            <p:spPr bwMode="auto">
              <a:xfrm>
                <a:off x="1220" y="1857"/>
                <a:ext cx="40" cy="62"/>
              </a:xfrm>
              <a:custGeom>
                <a:avLst/>
                <a:gdLst>
                  <a:gd name="T0" fmla="*/ 40 w 40"/>
                  <a:gd name="T1" fmla="*/ 0 h 62"/>
                  <a:gd name="T2" fmla="*/ 0 w 40"/>
                  <a:gd name="T3" fmla="*/ 62 h 62"/>
                  <a:gd name="T4" fmla="*/ 0 w 40"/>
                  <a:gd name="T5" fmla="*/ 58 h 62"/>
                  <a:gd name="T6" fmla="*/ 37 w 40"/>
                  <a:gd name="T7" fmla="*/ 0 h 62"/>
                  <a:gd name="T8" fmla="*/ 40 w 40"/>
                  <a:gd name="T9" fmla="*/ 0 h 62"/>
                  <a:gd name="T10" fmla="*/ 0 60000 65536"/>
                  <a:gd name="T11" fmla="*/ 0 60000 65536"/>
                  <a:gd name="T12" fmla="*/ 0 60000 65536"/>
                  <a:gd name="T13" fmla="*/ 0 60000 65536"/>
                  <a:gd name="T14" fmla="*/ 0 60000 65536"/>
                  <a:gd name="T15" fmla="*/ 0 w 40"/>
                  <a:gd name="T16" fmla="*/ 0 h 62"/>
                  <a:gd name="T17" fmla="*/ 40 w 40"/>
                  <a:gd name="T18" fmla="*/ 62 h 62"/>
                </a:gdLst>
                <a:ahLst/>
                <a:cxnLst>
                  <a:cxn ang="T10">
                    <a:pos x="T0" y="T1"/>
                  </a:cxn>
                  <a:cxn ang="T11">
                    <a:pos x="T2" y="T3"/>
                  </a:cxn>
                  <a:cxn ang="T12">
                    <a:pos x="T4" y="T5"/>
                  </a:cxn>
                  <a:cxn ang="T13">
                    <a:pos x="T6" y="T7"/>
                  </a:cxn>
                  <a:cxn ang="T14">
                    <a:pos x="T8" y="T9"/>
                  </a:cxn>
                </a:cxnLst>
                <a:rect l="T15" t="T16" r="T17" b="T18"/>
                <a:pathLst>
                  <a:path w="40" h="62">
                    <a:moveTo>
                      <a:pt x="40" y="0"/>
                    </a:moveTo>
                    <a:lnTo>
                      <a:pt x="0" y="62"/>
                    </a:lnTo>
                    <a:lnTo>
                      <a:pt x="0" y="58"/>
                    </a:lnTo>
                    <a:lnTo>
                      <a:pt x="37" y="0"/>
                    </a:lnTo>
                    <a:lnTo>
                      <a:pt x="40" y="0"/>
                    </a:lnTo>
                    <a:close/>
                  </a:path>
                </a:pathLst>
              </a:custGeom>
              <a:solidFill>
                <a:srgbClr val="413E3C"/>
              </a:solidFill>
              <a:ln w="9525">
                <a:noFill/>
                <a:round/>
                <a:headEnd/>
                <a:tailEnd/>
              </a:ln>
            </p:spPr>
            <p:txBody>
              <a:bodyPr/>
              <a:lstStyle/>
              <a:p>
                <a:endParaRPr lang="hu-HU"/>
              </a:p>
            </p:txBody>
          </p:sp>
          <p:sp>
            <p:nvSpPr>
              <p:cNvPr id="74172" name="Freeform 396"/>
              <p:cNvSpPr>
                <a:spLocks/>
              </p:cNvSpPr>
              <p:nvPr/>
            </p:nvSpPr>
            <p:spPr bwMode="auto">
              <a:xfrm>
                <a:off x="1219" y="1857"/>
                <a:ext cx="39" cy="60"/>
              </a:xfrm>
              <a:custGeom>
                <a:avLst/>
                <a:gdLst>
                  <a:gd name="T0" fmla="*/ 39 w 39"/>
                  <a:gd name="T1" fmla="*/ 0 h 60"/>
                  <a:gd name="T2" fmla="*/ 1 w 39"/>
                  <a:gd name="T3" fmla="*/ 60 h 60"/>
                  <a:gd name="T4" fmla="*/ 0 w 39"/>
                  <a:gd name="T5" fmla="*/ 56 h 60"/>
                  <a:gd name="T6" fmla="*/ 35 w 39"/>
                  <a:gd name="T7" fmla="*/ 0 h 60"/>
                  <a:gd name="T8" fmla="*/ 39 w 39"/>
                  <a:gd name="T9" fmla="*/ 0 h 60"/>
                  <a:gd name="T10" fmla="*/ 0 60000 65536"/>
                  <a:gd name="T11" fmla="*/ 0 60000 65536"/>
                  <a:gd name="T12" fmla="*/ 0 60000 65536"/>
                  <a:gd name="T13" fmla="*/ 0 60000 65536"/>
                  <a:gd name="T14" fmla="*/ 0 60000 65536"/>
                  <a:gd name="T15" fmla="*/ 0 w 39"/>
                  <a:gd name="T16" fmla="*/ 0 h 60"/>
                  <a:gd name="T17" fmla="*/ 39 w 39"/>
                  <a:gd name="T18" fmla="*/ 60 h 60"/>
                </a:gdLst>
                <a:ahLst/>
                <a:cxnLst>
                  <a:cxn ang="T10">
                    <a:pos x="T0" y="T1"/>
                  </a:cxn>
                  <a:cxn ang="T11">
                    <a:pos x="T2" y="T3"/>
                  </a:cxn>
                  <a:cxn ang="T12">
                    <a:pos x="T4" y="T5"/>
                  </a:cxn>
                  <a:cxn ang="T13">
                    <a:pos x="T6" y="T7"/>
                  </a:cxn>
                  <a:cxn ang="T14">
                    <a:pos x="T8" y="T9"/>
                  </a:cxn>
                </a:cxnLst>
                <a:rect l="T15" t="T16" r="T17" b="T18"/>
                <a:pathLst>
                  <a:path w="39" h="60">
                    <a:moveTo>
                      <a:pt x="39" y="0"/>
                    </a:moveTo>
                    <a:lnTo>
                      <a:pt x="1" y="60"/>
                    </a:lnTo>
                    <a:lnTo>
                      <a:pt x="0" y="56"/>
                    </a:lnTo>
                    <a:lnTo>
                      <a:pt x="35" y="0"/>
                    </a:lnTo>
                    <a:lnTo>
                      <a:pt x="39" y="0"/>
                    </a:lnTo>
                    <a:close/>
                  </a:path>
                </a:pathLst>
              </a:custGeom>
              <a:solidFill>
                <a:srgbClr val="403D3B"/>
              </a:solidFill>
              <a:ln w="9525">
                <a:noFill/>
                <a:round/>
                <a:headEnd/>
                <a:tailEnd/>
              </a:ln>
            </p:spPr>
            <p:txBody>
              <a:bodyPr/>
              <a:lstStyle/>
              <a:p>
                <a:endParaRPr lang="hu-HU"/>
              </a:p>
            </p:txBody>
          </p:sp>
          <p:sp>
            <p:nvSpPr>
              <p:cNvPr id="74173" name="Freeform 397"/>
              <p:cNvSpPr>
                <a:spLocks/>
              </p:cNvSpPr>
              <p:nvPr/>
            </p:nvSpPr>
            <p:spPr bwMode="auto">
              <a:xfrm>
                <a:off x="1219" y="1857"/>
                <a:ext cx="38" cy="58"/>
              </a:xfrm>
              <a:custGeom>
                <a:avLst/>
                <a:gdLst>
                  <a:gd name="T0" fmla="*/ 38 w 38"/>
                  <a:gd name="T1" fmla="*/ 0 h 58"/>
                  <a:gd name="T2" fmla="*/ 1 w 38"/>
                  <a:gd name="T3" fmla="*/ 58 h 58"/>
                  <a:gd name="T4" fmla="*/ 0 w 38"/>
                  <a:gd name="T5" fmla="*/ 55 h 58"/>
                  <a:gd name="T6" fmla="*/ 34 w 38"/>
                  <a:gd name="T7" fmla="*/ 0 h 58"/>
                  <a:gd name="T8" fmla="*/ 38 w 38"/>
                  <a:gd name="T9" fmla="*/ 0 h 58"/>
                  <a:gd name="T10" fmla="*/ 0 60000 65536"/>
                  <a:gd name="T11" fmla="*/ 0 60000 65536"/>
                  <a:gd name="T12" fmla="*/ 0 60000 65536"/>
                  <a:gd name="T13" fmla="*/ 0 60000 65536"/>
                  <a:gd name="T14" fmla="*/ 0 60000 65536"/>
                  <a:gd name="T15" fmla="*/ 0 w 38"/>
                  <a:gd name="T16" fmla="*/ 0 h 58"/>
                  <a:gd name="T17" fmla="*/ 38 w 38"/>
                  <a:gd name="T18" fmla="*/ 58 h 58"/>
                </a:gdLst>
                <a:ahLst/>
                <a:cxnLst>
                  <a:cxn ang="T10">
                    <a:pos x="T0" y="T1"/>
                  </a:cxn>
                  <a:cxn ang="T11">
                    <a:pos x="T2" y="T3"/>
                  </a:cxn>
                  <a:cxn ang="T12">
                    <a:pos x="T4" y="T5"/>
                  </a:cxn>
                  <a:cxn ang="T13">
                    <a:pos x="T6" y="T7"/>
                  </a:cxn>
                  <a:cxn ang="T14">
                    <a:pos x="T8" y="T9"/>
                  </a:cxn>
                </a:cxnLst>
                <a:rect l="T15" t="T16" r="T17" b="T18"/>
                <a:pathLst>
                  <a:path w="38" h="58">
                    <a:moveTo>
                      <a:pt x="38" y="0"/>
                    </a:moveTo>
                    <a:lnTo>
                      <a:pt x="1" y="58"/>
                    </a:lnTo>
                    <a:lnTo>
                      <a:pt x="0" y="55"/>
                    </a:lnTo>
                    <a:lnTo>
                      <a:pt x="34" y="0"/>
                    </a:lnTo>
                    <a:lnTo>
                      <a:pt x="38" y="0"/>
                    </a:lnTo>
                    <a:close/>
                  </a:path>
                </a:pathLst>
              </a:custGeom>
              <a:solidFill>
                <a:srgbClr val="3E3A39"/>
              </a:solidFill>
              <a:ln w="9525">
                <a:noFill/>
                <a:round/>
                <a:headEnd/>
                <a:tailEnd/>
              </a:ln>
            </p:spPr>
            <p:txBody>
              <a:bodyPr/>
              <a:lstStyle/>
              <a:p>
                <a:endParaRPr lang="hu-HU"/>
              </a:p>
            </p:txBody>
          </p:sp>
          <p:sp>
            <p:nvSpPr>
              <p:cNvPr id="74174" name="Freeform 398"/>
              <p:cNvSpPr>
                <a:spLocks/>
              </p:cNvSpPr>
              <p:nvPr/>
            </p:nvSpPr>
            <p:spPr bwMode="auto">
              <a:xfrm>
                <a:off x="1218" y="1857"/>
                <a:ext cx="36" cy="56"/>
              </a:xfrm>
              <a:custGeom>
                <a:avLst/>
                <a:gdLst>
                  <a:gd name="T0" fmla="*/ 36 w 36"/>
                  <a:gd name="T1" fmla="*/ 0 h 56"/>
                  <a:gd name="T2" fmla="*/ 1 w 36"/>
                  <a:gd name="T3" fmla="*/ 56 h 56"/>
                  <a:gd name="T4" fmla="*/ 0 w 36"/>
                  <a:gd name="T5" fmla="*/ 53 h 56"/>
                  <a:gd name="T6" fmla="*/ 33 w 36"/>
                  <a:gd name="T7" fmla="*/ 1 h 56"/>
                  <a:gd name="T8" fmla="*/ 36 w 36"/>
                  <a:gd name="T9" fmla="*/ 0 h 56"/>
                  <a:gd name="T10" fmla="*/ 0 60000 65536"/>
                  <a:gd name="T11" fmla="*/ 0 60000 65536"/>
                  <a:gd name="T12" fmla="*/ 0 60000 65536"/>
                  <a:gd name="T13" fmla="*/ 0 60000 65536"/>
                  <a:gd name="T14" fmla="*/ 0 60000 65536"/>
                  <a:gd name="T15" fmla="*/ 0 w 36"/>
                  <a:gd name="T16" fmla="*/ 0 h 56"/>
                  <a:gd name="T17" fmla="*/ 36 w 36"/>
                  <a:gd name="T18" fmla="*/ 56 h 56"/>
                </a:gdLst>
                <a:ahLst/>
                <a:cxnLst>
                  <a:cxn ang="T10">
                    <a:pos x="T0" y="T1"/>
                  </a:cxn>
                  <a:cxn ang="T11">
                    <a:pos x="T2" y="T3"/>
                  </a:cxn>
                  <a:cxn ang="T12">
                    <a:pos x="T4" y="T5"/>
                  </a:cxn>
                  <a:cxn ang="T13">
                    <a:pos x="T6" y="T7"/>
                  </a:cxn>
                  <a:cxn ang="T14">
                    <a:pos x="T8" y="T9"/>
                  </a:cxn>
                </a:cxnLst>
                <a:rect l="T15" t="T16" r="T17" b="T18"/>
                <a:pathLst>
                  <a:path w="36" h="56">
                    <a:moveTo>
                      <a:pt x="36" y="0"/>
                    </a:moveTo>
                    <a:lnTo>
                      <a:pt x="1" y="56"/>
                    </a:lnTo>
                    <a:lnTo>
                      <a:pt x="0" y="53"/>
                    </a:lnTo>
                    <a:lnTo>
                      <a:pt x="33" y="1"/>
                    </a:lnTo>
                    <a:lnTo>
                      <a:pt x="36" y="0"/>
                    </a:lnTo>
                    <a:close/>
                  </a:path>
                </a:pathLst>
              </a:custGeom>
              <a:solidFill>
                <a:srgbClr val="3A3635"/>
              </a:solidFill>
              <a:ln w="9525">
                <a:noFill/>
                <a:round/>
                <a:headEnd/>
                <a:tailEnd/>
              </a:ln>
            </p:spPr>
            <p:txBody>
              <a:bodyPr/>
              <a:lstStyle/>
              <a:p>
                <a:endParaRPr lang="hu-HU"/>
              </a:p>
            </p:txBody>
          </p:sp>
          <p:sp>
            <p:nvSpPr>
              <p:cNvPr id="74175" name="Freeform 399"/>
              <p:cNvSpPr>
                <a:spLocks/>
              </p:cNvSpPr>
              <p:nvPr/>
            </p:nvSpPr>
            <p:spPr bwMode="auto">
              <a:xfrm>
                <a:off x="1218" y="1857"/>
                <a:ext cx="35" cy="55"/>
              </a:xfrm>
              <a:custGeom>
                <a:avLst/>
                <a:gdLst>
                  <a:gd name="T0" fmla="*/ 35 w 35"/>
                  <a:gd name="T1" fmla="*/ 0 h 55"/>
                  <a:gd name="T2" fmla="*/ 1 w 35"/>
                  <a:gd name="T3" fmla="*/ 55 h 55"/>
                  <a:gd name="T4" fmla="*/ 0 w 35"/>
                  <a:gd name="T5" fmla="*/ 51 h 55"/>
                  <a:gd name="T6" fmla="*/ 32 w 35"/>
                  <a:gd name="T7" fmla="*/ 1 h 55"/>
                  <a:gd name="T8" fmla="*/ 35 w 35"/>
                  <a:gd name="T9" fmla="*/ 0 h 55"/>
                  <a:gd name="T10" fmla="*/ 0 60000 65536"/>
                  <a:gd name="T11" fmla="*/ 0 60000 65536"/>
                  <a:gd name="T12" fmla="*/ 0 60000 65536"/>
                  <a:gd name="T13" fmla="*/ 0 60000 65536"/>
                  <a:gd name="T14" fmla="*/ 0 60000 65536"/>
                  <a:gd name="T15" fmla="*/ 0 w 35"/>
                  <a:gd name="T16" fmla="*/ 0 h 55"/>
                  <a:gd name="T17" fmla="*/ 35 w 35"/>
                  <a:gd name="T18" fmla="*/ 55 h 55"/>
                </a:gdLst>
                <a:ahLst/>
                <a:cxnLst>
                  <a:cxn ang="T10">
                    <a:pos x="T0" y="T1"/>
                  </a:cxn>
                  <a:cxn ang="T11">
                    <a:pos x="T2" y="T3"/>
                  </a:cxn>
                  <a:cxn ang="T12">
                    <a:pos x="T4" y="T5"/>
                  </a:cxn>
                  <a:cxn ang="T13">
                    <a:pos x="T6" y="T7"/>
                  </a:cxn>
                  <a:cxn ang="T14">
                    <a:pos x="T8" y="T9"/>
                  </a:cxn>
                </a:cxnLst>
                <a:rect l="T15" t="T16" r="T17" b="T18"/>
                <a:pathLst>
                  <a:path w="35" h="55">
                    <a:moveTo>
                      <a:pt x="35" y="0"/>
                    </a:moveTo>
                    <a:lnTo>
                      <a:pt x="1" y="55"/>
                    </a:lnTo>
                    <a:lnTo>
                      <a:pt x="0" y="51"/>
                    </a:lnTo>
                    <a:lnTo>
                      <a:pt x="32" y="1"/>
                    </a:lnTo>
                    <a:lnTo>
                      <a:pt x="35" y="0"/>
                    </a:lnTo>
                    <a:close/>
                  </a:path>
                </a:pathLst>
              </a:custGeom>
              <a:solidFill>
                <a:srgbClr val="373432"/>
              </a:solidFill>
              <a:ln w="9525">
                <a:noFill/>
                <a:round/>
                <a:headEnd/>
                <a:tailEnd/>
              </a:ln>
            </p:spPr>
            <p:txBody>
              <a:bodyPr/>
              <a:lstStyle/>
              <a:p>
                <a:endParaRPr lang="hu-HU"/>
              </a:p>
            </p:txBody>
          </p:sp>
          <p:sp>
            <p:nvSpPr>
              <p:cNvPr id="74176" name="Freeform 400"/>
              <p:cNvSpPr>
                <a:spLocks/>
              </p:cNvSpPr>
              <p:nvPr/>
            </p:nvSpPr>
            <p:spPr bwMode="auto">
              <a:xfrm>
                <a:off x="1218" y="1858"/>
                <a:ext cx="33" cy="52"/>
              </a:xfrm>
              <a:custGeom>
                <a:avLst/>
                <a:gdLst>
                  <a:gd name="T0" fmla="*/ 33 w 33"/>
                  <a:gd name="T1" fmla="*/ 0 h 52"/>
                  <a:gd name="T2" fmla="*/ 0 w 33"/>
                  <a:gd name="T3" fmla="*/ 52 h 52"/>
                  <a:gd name="T4" fmla="*/ 0 w 33"/>
                  <a:gd name="T5" fmla="*/ 48 h 52"/>
                  <a:gd name="T6" fmla="*/ 29 w 33"/>
                  <a:gd name="T7" fmla="*/ 0 h 52"/>
                  <a:gd name="T8" fmla="*/ 33 w 33"/>
                  <a:gd name="T9" fmla="*/ 0 h 52"/>
                  <a:gd name="T10" fmla="*/ 0 60000 65536"/>
                  <a:gd name="T11" fmla="*/ 0 60000 65536"/>
                  <a:gd name="T12" fmla="*/ 0 60000 65536"/>
                  <a:gd name="T13" fmla="*/ 0 60000 65536"/>
                  <a:gd name="T14" fmla="*/ 0 60000 65536"/>
                  <a:gd name="T15" fmla="*/ 0 w 33"/>
                  <a:gd name="T16" fmla="*/ 0 h 52"/>
                  <a:gd name="T17" fmla="*/ 33 w 33"/>
                  <a:gd name="T18" fmla="*/ 52 h 52"/>
                </a:gdLst>
                <a:ahLst/>
                <a:cxnLst>
                  <a:cxn ang="T10">
                    <a:pos x="T0" y="T1"/>
                  </a:cxn>
                  <a:cxn ang="T11">
                    <a:pos x="T2" y="T3"/>
                  </a:cxn>
                  <a:cxn ang="T12">
                    <a:pos x="T4" y="T5"/>
                  </a:cxn>
                  <a:cxn ang="T13">
                    <a:pos x="T6" y="T7"/>
                  </a:cxn>
                  <a:cxn ang="T14">
                    <a:pos x="T8" y="T9"/>
                  </a:cxn>
                </a:cxnLst>
                <a:rect l="T15" t="T16" r="T17" b="T18"/>
                <a:pathLst>
                  <a:path w="33" h="52">
                    <a:moveTo>
                      <a:pt x="33" y="0"/>
                    </a:moveTo>
                    <a:lnTo>
                      <a:pt x="0" y="52"/>
                    </a:lnTo>
                    <a:lnTo>
                      <a:pt x="0" y="48"/>
                    </a:lnTo>
                    <a:lnTo>
                      <a:pt x="29" y="0"/>
                    </a:lnTo>
                    <a:lnTo>
                      <a:pt x="33" y="0"/>
                    </a:lnTo>
                    <a:close/>
                  </a:path>
                </a:pathLst>
              </a:custGeom>
              <a:solidFill>
                <a:srgbClr val="363230"/>
              </a:solidFill>
              <a:ln w="9525">
                <a:noFill/>
                <a:round/>
                <a:headEnd/>
                <a:tailEnd/>
              </a:ln>
            </p:spPr>
            <p:txBody>
              <a:bodyPr/>
              <a:lstStyle/>
              <a:p>
                <a:endParaRPr lang="hu-HU"/>
              </a:p>
            </p:txBody>
          </p:sp>
          <p:sp>
            <p:nvSpPr>
              <p:cNvPr id="74177" name="Freeform 401"/>
              <p:cNvSpPr>
                <a:spLocks/>
              </p:cNvSpPr>
              <p:nvPr/>
            </p:nvSpPr>
            <p:spPr bwMode="auto">
              <a:xfrm>
                <a:off x="1216" y="1858"/>
                <a:ext cx="34" cy="50"/>
              </a:xfrm>
              <a:custGeom>
                <a:avLst/>
                <a:gdLst>
                  <a:gd name="T0" fmla="*/ 34 w 34"/>
                  <a:gd name="T1" fmla="*/ 0 h 50"/>
                  <a:gd name="T2" fmla="*/ 2 w 34"/>
                  <a:gd name="T3" fmla="*/ 50 h 50"/>
                  <a:gd name="T4" fmla="*/ 0 w 34"/>
                  <a:gd name="T5" fmla="*/ 47 h 50"/>
                  <a:gd name="T6" fmla="*/ 30 w 34"/>
                  <a:gd name="T7" fmla="*/ 0 h 50"/>
                  <a:gd name="T8" fmla="*/ 34 w 34"/>
                  <a:gd name="T9" fmla="*/ 0 h 50"/>
                  <a:gd name="T10" fmla="*/ 0 60000 65536"/>
                  <a:gd name="T11" fmla="*/ 0 60000 65536"/>
                  <a:gd name="T12" fmla="*/ 0 60000 65536"/>
                  <a:gd name="T13" fmla="*/ 0 60000 65536"/>
                  <a:gd name="T14" fmla="*/ 0 60000 65536"/>
                  <a:gd name="T15" fmla="*/ 0 w 34"/>
                  <a:gd name="T16" fmla="*/ 0 h 50"/>
                  <a:gd name="T17" fmla="*/ 34 w 34"/>
                  <a:gd name="T18" fmla="*/ 50 h 50"/>
                </a:gdLst>
                <a:ahLst/>
                <a:cxnLst>
                  <a:cxn ang="T10">
                    <a:pos x="T0" y="T1"/>
                  </a:cxn>
                  <a:cxn ang="T11">
                    <a:pos x="T2" y="T3"/>
                  </a:cxn>
                  <a:cxn ang="T12">
                    <a:pos x="T4" y="T5"/>
                  </a:cxn>
                  <a:cxn ang="T13">
                    <a:pos x="T6" y="T7"/>
                  </a:cxn>
                  <a:cxn ang="T14">
                    <a:pos x="T8" y="T9"/>
                  </a:cxn>
                </a:cxnLst>
                <a:rect l="T15" t="T16" r="T17" b="T18"/>
                <a:pathLst>
                  <a:path w="34" h="50">
                    <a:moveTo>
                      <a:pt x="34" y="0"/>
                    </a:moveTo>
                    <a:lnTo>
                      <a:pt x="2" y="50"/>
                    </a:lnTo>
                    <a:lnTo>
                      <a:pt x="0" y="47"/>
                    </a:lnTo>
                    <a:lnTo>
                      <a:pt x="30" y="0"/>
                    </a:lnTo>
                    <a:lnTo>
                      <a:pt x="34" y="0"/>
                    </a:lnTo>
                    <a:close/>
                  </a:path>
                </a:pathLst>
              </a:custGeom>
              <a:solidFill>
                <a:srgbClr val="33302E"/>
              </a:solidFill>
              <a:ln w="9525">
                <a:noFill/>
                <a:round/>
                <a:headEnd/>
                <a:tailEnd/>
              </a:ln>
            </p:spPr>
            <p:txBody>
              <a:bodyPr/>
              <a:lstStyle/>
              <a:p>
                <a:endParaRPr lang="hu-HU"/>
              </a:p>
            </p:txBody>
          </p:sp>
          <p:sp>
            <p:nvSpPr>
              <p:cNvPr id="74178" name="Freeform 402"/>
              <p:cNvSpPr>
                <a:spLocks/>
              </p:cNvSpPr>
              <p:nvPr/>
            </p:nvSpPr>
            <p:spPr bwMode="auto">
              <a:xfrm>
                <a:off x="1216" y="1858"/>
                <a:ext cx="31" cy="48"/>
              </a:xfrm>
              <a:custGeom>
                <a:avLst/>
                <a:gdLst>
                  <a:gd name="T0" fmla="*/ 31 w 31"/>
                  <a:gd name="T1" fmla="*/ 0 h 48"/>
                  <a:gd name="T2" fmla="*/ 2 w 31"/>
                  <a:gd name="T3" fmla="*/ 48 h 48"/>
                  <a:gd name="T4" fmla="*/ 0 w 31"/>
                  <a:gd name="T5" fmla="*/ 45 h 48"/>
                  <a:gd name="T6" fmla="*/ 28 w 31"/>
                  <a:gd name="T7" fmla="*/ 0 h 48"/>
                  <a:gd name="T8" fmla="*/ 31 w 31"/>
                  <a:gd name="T9" fmla="*/ 0 h 48"/>
                  <a:gd name="T10" fmla="*/ 0 60000 65536"/>
                  <a:gd name="T11" fmla="*/ 0 60000 65536"/>
                  <a:gd name="T12" fmla="*/ 0 60000 65536"/>
                  <a:gd name="T13" fmla="*/ 0 60000 65536"/>
                  <a:gd name="T14" fmla="*/ 0 60000 65536"/>
                  <a:gd name="T15" fmla="*/ 0 w 31"/>
                  <a:gd name="T16" fmla="*/ 0 h 48"/>
                  <a:gd name="T17" fmla="*/ 31 w 31"/>
                  <a:gd name="T18" fmla="*/ 48 h 48"/>
                </a:gdLst>
                <a:ahLst/>
                <a:cxnLst>
                  <a:cxn ang="T10">
                    <a:pos x="T0" y="T1"/>
                  </a:cxn>
                  <a:cxn ang="T11">
                    <a:pos x="T2" y="T3"/>
                  </a:cxn>
                  <a:cxn ang="T12">
                    <a:pos x="T4" y="T5"/>
                  </a:cxn>
                  <a:cxn ang="T13">
                    <a:pos x="T6" y="T7"/>
                  </a:cxn>
                  <a:cxn ang="T14">
                    <a:pos x="T8" y="T9"/>
                  </a:cxn>
                </a:cxnLst>
                <a:rect l="T15" t="T16" r="T17" b="T18"/>
                <a:pathLst>
                  <a:path w="31" h="48">
                    <a:moveTo>
                      <a:pt x="31" y="0"/>
                    </a:moveTo>
                    <a:lnTo>
                      <a:pt x="2" y="48"/>
                    </a:lnTo>
                    <a:lnTo>
                      <a:pt x="0" y="45"/>
                    </a:lnTo>
                    <a:lnTo>
                      <a:pt x="28" y="0"/>
                    </a:lnTo>
                    <a:lnTo>
                      <a:pt x="31" y="0"/>
                    </a:lnTo>
                    <a:close/>
                  </a:path>
                </a:pathLst>
              </a:custGeom>
              <a:solidFill>
                <a:srgbClr val="322E2C"/>
              </a:solidFill>
              <a:ln w="9525">
                <a:noFill/>
                <a:round/>
                <a:headEnd/>
                <a:tailEnd/>
              </a:ln>
            </p:spPr>
            <p:txBody>
              <a:bodyPr/>
              <a:lstStyle/>
              <a:p>
                <a:endParaRPr lang="hu-HU"/>
              </a:p>
            </p:txBody>
          </p:sp>
          <p:sp>
            <p:nvSpPr>
              <p:cNvPr id="74179" name="Freeform 403"/>
              <p:cNvSpPr>
                <a:spLocks/>
              </p:cNvSpPr>
              <p:nvPr/>
            </p:nvSpPr>
            <p:spPr bwMode="auto">
              <a:xfrm>
                <a:off x="1215" y="1858"/>
                <a:ext cx="31" cy="47"/>
              </a:xfrm>
              <a:custGeom>
                <a:avLst/>
                <a:gdLst>
                  <a:gd name="T0" fmla="*/ 31 w 31"/>
                  <a:gd name="T1" fmla="*/ 0 h 47"/>
                  <a:gd name="T2" fmla="*/ 1 w 31"/>
                  <a:gd name="T3" fmla="*/ 47 h 47"/>
                  <a:gd name="T4" fmla="*/ 0 w 31"/>
                  <a:gd name="T5" fmla="*/ 42 h 47"/>
                  <a:gd name="T6" fmla="*/ 28 w 31"/>
                  <a:gd name="T7" fmla="*/ 0 h 47"/>
                  <a:gd name="T8" fmla="*/ 31 w 31"/>
                  <a:gd name="T9" fmla="*/ 0 h 47"/>
                  <a:gd name="T10" fmla="*/ 0 60000 65536"/>
                  <a:gd name="T11" fmla="*/ 0 60000 65536"/>
                  <a:gd name="T12" fmla="*/ 0 60000 65536"/>
                  <a:gd name="T13" fmla="*/ 0 60000 65536"/>
                  <a:gd name="T14" fmla="*/ 0 60000 65536"/>
                  <a:gd name="T15" fmla="*/ 0 w 31"/>
                  <a:gd name="T16" fmla="*/ 0 h 47"/>
                  <a:gd name="T17" fmla="*/ 31 w 31"/>
                  <a:gd name="T18" fmla="*/ 47 h 47"/>
                </a:gdLst>
                <a:ahLst/>
                <a:cxnLst>
                  <a:cxn ang="T10">
                    <a:pos x="T0" y="T1"/>
                  </a:cxn>
                  <a:cxn ang="T11">
                    <a:pos x="T2" y="T3"/>
                  </a:cxn>
                  <a:cxn ang="T12">
                    <a:pos x="T4" y="T5"/>
                  </a:cxn>
                  <a:cxn ang="T13">
                    <a:pos x="T6" y="T7"/>
                  </a:cxn>
                  <a:cxn ang="T14">
                    <a:pos x="T8" y="T9"/>
                  </a:cxn>
                </a:cxnLst>
                <a:rect l="T15" t="T16" r="T17" b="T18"/>
                <a:pathLst>
                  <a:path w="31" h="47">
                    <a:moveTo>
                      <a:pt x="31" y="0"/>
                    </a:moveTo>
                    <a:lnTo>
                      <a:pt x="1" y="47"/>
                    </a:lnTo>
                    <a:lnTo>
                      <a:pt x="0" y="42"/>
                    </a:lnTo>
                    <a:lnTo>
                      <a:pt x="28" y="0"/>
                    </a:lnTo>
                    <a:lnTo>
                      <a:pt x="31" y="0"/>
                    </a:lnTo>
                    <a:close/>
                  </a:path>
                </a:pathLst>
              </a:custGeom>
              <a:solidFill>
                <a:srgbClr val="2E2B29"/>
              </a:solidFill>
              <a:ln w="9525">
                <a:noFill/>
                <a:round/>
                <a:headEnd/>
                <a:tailEnd/>
              </a:ln>
            </p:spPr>
            <p:txBody>
              <a:bodyPr/>
              <a:lstStyle/>
              <a:p>
                <a:endParaRPr lang="hu-HU"/>
              </a:p>
            </p:txBody>
          </p:sp>
          <p:sp>
            <p:nvSpPr>
              <p:cNvPr id="74180" name="Freeform 404"/>
              <p:cNvSpPr>
                <a:spLocks/>
              </p:cNvSpPr>
              <p:nvPr/>
            </p:nvSpPr>
            <p:spPr bwMode="auto">
              <a:xfrm>
                <a:off x="1215" y="1858"/>
                <a:ext cx="29" cy="45"/>
              </a:xfrm>
              <a:custGeom>
                <a:avLst/>
                <a:gdLst>
                  <a:gd name="T0" fmla="*/ 29 w 29"/>
                  <a:gd name="T1" fmla="*/ 0 h 45"/>
                  <a:gd name="T2" fmla="*/ 1 w 29"/>
                  <a:gd name="T3" fmla="*/ 45 h 45"/>
                  <a:gd name="T4" fmla="*/ 0 w 29"/>
                  <a:gd name="T5" fmla="*/ 41 h 45"/>
                  <a:gd name="T6" fmla="*/ 25 w 29"/>
                  <a:gd name="T7" fmla="*/ 0 h 45"/>
                  <a:gd name="T8" fmla="*/ 29 w 29"/>
                  <a:gd name="T9" fmla="*/ 0 h 45"/>
                  <a:gd name="T10" fmla="*/ 0 60000 65536"/>
                  <a:gd name="T11" fmla="*/ 0 60000 65536"/>
                  <a:gd name="T12" fmla="*/ 0 60000 65536"/>
                  <a:gd name="T13" fmla="*/ 0 60000 65536"/>
                  <a:gd name="T14" fmla="*/ 0 60000 65536"/>
                  <a:gd name="T15" fmla="*/ 0 w 29"/>
                  <a:gd name="T16" fmla="*/ 0 h 45"/>
                  <a:gd name="T17" fmla="*/ 29 w 29"/>
                  <a:gd name="T18" fmla="*/ 45 h 45"/>
                </a:gdLst>
                <a:ahLst/>
                <a:cxnLst>
                  <a:cxn ang="T10">
                    <a:pos x="T0" y="T1"/>
                  </a:cxn>
                  <a:cxn ang="T11">
                    <a:pos x="T2" y="T3"/>
                  </a:cxn>
                  <a:cxn ang="T12">
                    <a:pos x="T4" y="T5"/>
                  </a:cxn>
                  <a:cxn ang="T13">
                    <a:pos x="T6" y="T7"/>
                  </a:cxn>
                  <a:cxn ang="T14">
                    <a:pos x="T8" y="T9"/>
                  </a:cxn>
                </a:cxnLst>
                <a:rect l="T15" t="T16" r="T17" b="T18"/>
                <a:pathLst>
                  <a:path w="29" h="45">
                    <a:moveTo>
                      <a:pt x="29" y="0"/>
                    </a:moveTo>
                    <a:lnTo>
                      <a:pt x="1" y="45"/>
                    </a:lnTo>
                    <a:lnTo>
                      <a:pt x="0" y="41"/>
                    </a:lnTo>
                    <a:lnTo>
                      <a:pt x="25" y="0"/>
                    </a:lnTo>
                    <a:lnTo>
                      <a:pt x="29" y="0"/>
                    </a:lnTo>
                    <a:close/>
                  </a:path>
                </a:pathLst>
              </a:custGeom>
              <a:solidFill>
                <a:srgbClr val="2C2926"/>
              </a:solidFill>
              <a:ln w="9525">
                <a:noFill/>
                <a:round/>
                <a:headEnd/>
                <a:tailEnd/>
              </a:ln>
            </p:spPr>
            <p:txBody>
              <a:bodyPr/>
              <a:lstStyle/>
              <a:p>
                <a:endParaRPr lang="hu-HU"/>
              </a:p>
            </p:txBody>
          </p:sp>
          <p:sp>
            <p:nvSpPr>
              <p:cNvPr id="74181" name="Freeform 405"/>
              <p:cNvSpPr>
                <a:spLocks/>
              </p:cNvSpPr>
              <p:nvPr/>
            </p:nvSpPr>
            <p:spPr bwMode="auto">
              <a:xfrm>
                <a:off x="1215" y="1858"/>
                <a:ext cx="28" cy="42"/>
              </a:xfrm>
              <a:custGeom>
                <a:avLst/>
                <a:gdLst>
                  <a:gd name="T0" fmla="*/ 28 w 28"/>
                  <a:gd name="T1" fmla="*/ 0 h 42"/>
                  <a:gd name="T2" fmla="*/ 0 w 28"/>
                  <a:gd name="T3" fmla="*/ 42 h 42"/>
                  <a:gd name="T4" fmla="*/ 0 w 28"/>
                  <a:gd name="T5" fmla="*/ 40 h 42"/>
                  <a:gd name="T6" fmla="*/ 24 w 28"/>
                  <a:gd name="T7" fmla="*/ 0 h 42"/>
                  <a:gd name="T8" fmla="*/ 28 w 28"/>
                  <a:gd name="T9" fmla="*/ 0 h 42"/>
                  <a:gd name="T10" fmla="*/ 0 60000 65536"/>
                  <a:gd name="T11" fmla="*/ 0 60000 65536"/>
                  <a:gd name="T12" fmla="*/ 0 60000 65536"/>
                  <a:gd name="T13" fmla="*/ 0 60000 65536"/>
                  <a:gd name="T14" fmla="*/ 0 60000 65536"/>
                  <a:gd name="T15" fmla="*/ 0 w 28"/>
                  <a:gd name="T16" fmla="*/ 0 h 42"/>
                  <a:gd name="T17" fmla="*/ 28 w 28"/>
                  <a:gd name="T18" fmla="*/ 42 h 42"/>
                </a:gdLst>
                <a:ahLst/>
                <a:cxnLst>
                  <a:cxn ang="T10">
                    <a:pos x="T0" y="T1"/>
                  </a:cxn>
                  <a:cxn ang="T11">
                    <a:pos x="T2" y="T3"/>
                  </a:cxn>
                  <a:cxn ang="T12">
                    <a:pos x="T4" y="T5"/>
                  </a:cxn>
                  <a:cxn ang="T13">
                    <a:pos x="T6" y="T7"/>
                  </a:cxn>
                  <a:cxn ang="T14">
                    <a:pos x="T8" y="T9"/>
                  </a:cxn>
                </a:cxnLst>
                <a:rect l="T15" t="T16" r="T17" b="T18"/>
                <a:pathLst>
                  <a:path w="28" h="42">
                    <a:moveTo>
                      <a:pt x="28" y="0"/>
                    </a:moveTo>
                    <a:lnTo>
                      <a:pt x="0" y="42"/>
                    </a:lnTo>
                    <a:lnTo>
                      <a:pt x="0" y="40"/>
                    </a:lnTo>
                    <a:lnTo>
                      <a:pt x="24" y="0"/>
                    </a:lnTo>
                    <a:lnTo>
                      <a:pt x="28" y="0"/>
                    </a:lnTo>
                    <a:close/>
                  </a:path>
                </a:pathLst>
              </a:custGeom>
              <a:solidFill>
                <a:srgbClr val="2A2523"/>
              </a:solidFill>
              <a:ln w="9525">
                <a:noFill/>
                <a:round/>
                <a:headEnd/>
                <a:tailEnd/>
              </a:ln>
            </p:spPr>
            <p:txBody>
              <a:bodyPr/>
              <a:lstStyle/>
              <a:p>
                <a:endParaRPr lang="hu-HU"/>
              </a:p>
            </p:txBody>
          </p:sp>
          <p:sp>
            <p:nvSpPr>
              <p:cNvPr id="74182" name="Freeform 406"/>
              <p:cNvSpPr>
                <a:spLocks/>
              </p:cNvSpPr>
              <p:nvPr/>
            </p:nvSpPr>
            <p:spPr bwMode="auto">
              <a:xfrm>
                <a:off x="1213" y="1858"/>
                <a:ext cx="27" cy="41"/>
              </a:xfrm>
              <a:custGeom>
                <a:avLst/>
                <a:gdLst>
                  <a:gd name="T0" fmla="*/ 27 w 27"/>
                  <a:gd name="T1" fmla="*/ 0 h 41"/>
                  <a:gd name="T2" fmla="*/ 2 w 27"/>
                  <a:gd name="T3" fmla="*/ 41 h 41"/>
                  <a:gd name="T4" fmla="*/ 0 w 27"/>
                  <a:gd name="T5" fmla="*/ 37 h 41"/>
                  <a:gd name="T6" fmla="*/ 24 w 27"/>
                  <a:gd name="T7" fmla="*/ 2 h 41"/>
                  <a:gd name="T8" fmla="*/ 27 w 27"/>
                  <a:gd name="T9" fmla="*/ 0 h 41"/>
                  <a:gd name="T10" fmla="*/ 0 60000 65536"/>
                  <a:gd name="T11" fmla="*/ 0 60000 65536"/>
                  <a:gd name="T12" fmla="*/ 0 60000 65536"/>
                  <a:gd name="T13" fmla="*/ 0 60000 65536"/>
                  <a:gd name="T14" fmla="*/ 0 60000 65536"/>
                  <a:gd name="T15" fmla="*/ 0 w 27"/>
                  <a:gd name="T16" fmla="*/ 0 h 41"/>
                  <a:gd name="T17" fmla="*/ 27 w 27"/>
                  <a:gd name="T18" fmla="*/ 41 h 41"/>
                </a:gdLst>
                <a:ahLst/>
                <a:cxnLst>
                  <a:cxn ang="T10">
                    <a:pos x="T0" y="T1"/>
                  </a:cxn>
                  <a:cxn ang="T11">
                    <a:pos x="T2" y="T3"/>
                  </a:cxn>
                  <a:cxn ang="T12">
                    <a:pos x="T4" y="T5"/>
                  </a:cxn>
                  <a:cxn ang="T13">
                    <a:pos x="T6" y="T7"/>
                  </a:cxn>
                  <a:cxn ang="T14">
                    <a:pos x="T8" y="T9"/>
                  </a:cxn>
                </a:cxnLst>
                <a:rect l="T15" t="T16" r="T17" b="T18"/>
                <a:pathLst>
                  <a:path w="27" h="41">
                    <a:moveTo>
                      <a:pt x="27" y="0"/>
                    </a:moveTo>
                    <a:lnTo>
                      <a:pt x="2" y="41"/>
                    </a:lnTo>
                    <a:lnTo>
                      <a:pt x="0" y="37"/>
                    </a:lnTo>
                    <a:lnTo>
                      <a:pt x="24" y="2"/>
                    </a:lnTo>
                    <a:lnTo>
                      <a:pt x="27" y="0"/>
                    </a:lnTo>
                    <a:close/>
                  </a:path>
                </a:pathLst>
              </a:custGeom>
              <a:solidFill>
                <a:srgbClr val="1F1A17"/>
              </a:solidFill>
              <a:ln w="9525">
                <a:noFill/>
                <a:round/>
                <a:headEnd/>
                <a:tailEnd/>
              </a:ln>
            </p:spPr>
            <p:txBody>
              <a:bodyPr/>
              <a:lstStyle/>
              <a:p>
                <a:endParaRPr lang="hu-HU"/>
              </a:p>
            </p:txBody>
          </p:sp>
        </p:grpSp>
        <p:grpSp>
          <p:nvGrpSpPr>
            <p:cNvPr id="57351" name="Group 407"/>
            <p:cNvGrpSpPr>
              <a:grpSpLocks/>
            </p:cNvGrpSpPr>
            <p:nvPr/>
          </p:nvGrpSpPr>
          <p:grpSpPr bwMode="auto">
            <a:xfrm>
              <a:off x="1199" y="1850"/>
              <a:ext cx="1450" cy="194"/>
              <a:chOff x="1199" y="1850"/>
              <a:chExt cx="1450" cy="194"/>
            </a:xfrm>
          </p:grpSpPr>
          <p:sp>
            <p:nvSpPr>
              <p:cNvPr id="73783" name="Freeform 408"/>
              <p:cNvSpPr>
                <a:spLocks/>
              </p:cNvSpPr>
              <p:nvPr/>
            </p:nvSpPr>
            <p:spPr bwMode="auto">
              <a:xfrm>
                <a:off x="1203" y="1858"/>
                <a:ext cx="36" cy="40"/>
              </a:xfrm>
              <a:custGeom>
                <a:avLst/>
                <a:gdLst>
                  <a:gd name="T0" fmla="*/ 36 w 36"/>
                  <a:gd name="T1" fmla="*/ 0 h 40"/>
                  <a:gd name="T2" fmla="*/ 12 w 36"/>
                  <a:gd name="T3" fmla="*/ 40 h 40"/>
                  <a:gd name="T4" fmla="*/ 0 w 36"/>
                  <a:gd name="T5" fmla="*/ 4 h 40"/>
                  <a:gd name="T6" fmla="*/ 36 w 36"/>
                  <a:gd name="T7" fmla="*/ 0 h 40"/>
                  <a:gd name="T8" fmla="*/ 0 60000 65536"/>
                  <a:gd name="T9" fmla="*/ 0 60000 65536"/>
                  <a:gd name="T10" fmla="*/ 0 60000 65536"/>
                  <a:gd name="T11" fmla="*/ 0 60000 65536"/>
                  <a:gd name="T12" fmla="*/ 0 w 36"/>
                  <a:gd name="T13" fmla="*/ 0 h 40"/>
                  <a:gd name="T14" fmla="*/ 36 w 36"/>
                  <a:gd name="T15" fmla="*/ 40 h 40"/>
                </a:gdLst>
                <a:ahLst/>
                <a:cxnLst>
                  <a:cxn ang="T8">
                    <a:pos x="T0" y="T1"/>
                  </a:cxn>
                  <a:cxn ang="T9">
                    <a:pos x="T2" y="T3"/>
                  </a:cxn>
                  <a:cxn ang="T10">
                    <a:pos x="T4" y="T5"/>
                  </a:cxn>
                  <a:cxn ang="T11">
                    <a:pos x="T6" y="T7"/>
                  </a:cxn>
                </a:cxnLst>
                <a:rect l="T12" t="T13" r="T14" b="T15"/>
                <a:pathLst>
                  <a:path w="36" h="40">
                    <a:moveTo>
                      <a:pt x="36" y="0"/>
                    </a:moveTo>
                    <a:lnTo>
                      <a:pt x="12" y="40"/>
                    </a:lnTo>
                    <a:lnTo>
                      <a:pt x="0" y="4"/>
                    </a:lnTo>
                    <a:lnTo>
                      <a:pt x="36" y="0"/>
                    </a:lnTo>
                    <a:close/>
                  </a:path>
                </a:pathLst>
              </a:custGeom>
              <a:solidFill>
                <a:srgbClr val="1F1A17"/>
              </a:solidFill>
              <a:ln w="9525">
                <a:noFill/>
                <a:round/>
                <a:headEnd/>
                <a:tailEnd/>
              </a:ln>
            </p:spPr>
            <p:txBody>
              <a:bodyPr/>
              <a:lstStyle/>
              <a:p>
                <a:endParaRPr lang="hu-HU"/>
              </a:p>
            </p:txBody>
          </p:sp>
          <p:sp>
            <p:nvSpPr>
              <p:cNvPr id="73784" name="Freeform 409"/>
              <p:cNvSpPr>
                <a:spLocks/>
              </p:cNvSpPr>
              <p:nvPr/>
            </p:nvSpPr>
            <p:spPr bwMode="auto">
              <a:xfrm>
                <a:off x="1434" y="1951"/>
                <a:ext cx="36" cy="80"/>
              </a:xfrm>
              <a:custGeom>
                <a:avLst/>
                <a:gdLst>
                  <a:gd name="T0" fmla="*/ 31 w 36"/>
                  <a:gd name="T1" fmla="*/ 80 h 80"/>
                  <a:gd name="T2" fmla="*/ 34 w 36"/>
                  <a:gd name="T3" fmla="*/ 76 h 80"/>
                  <a:gd name="T4" fmla="*/ 6 w 36"/>
                  <a:gd name="T5" fmla="*/ 0 h 80"/>
                  <a:gd name="T6" fmla="*/ 0 w 36"/>
                  <a:gd name="T7" fmla="*/ 2 h 80"/>
                  <a:gd name="T8" fmla="*/ 29 w 36"/>
                  <a:gd name="T9" fmla="*/ 78 h 80"/>
                  <a:gd name="T10" fmla="*/ 31 w 36"/>
                  <a:gd name="T11" fmla="*/ 80 h 80"/>
                  <a:gd name="T12" fmla="*/ 31 w 36"/>
                  <a:gd name="T13" fmla="*/ 80 h 80"/>
                  <a:gd name="T14" fmla="*/ 36 w 36"/>
                  <a:gd name="T15" fmla="*/ 79 h 80"/>
                  <a:gd name="T16" fmla="*/ 34 w 36"/>
                  <a:gd name="T17" fmla="*/ 76 h 80"/>
                  <a:gd name="T18" fmla="*/ 31 w 36"/>
                  <a:gd name="T19" fmla="*/ 80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80"/>
                  <a:gd name="T32" fmla="*/ 36 w 36"/>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80">
                    <a:moveTo>
                      <a:pt x="31" y="80"/>
                    </a:moveTo>
                    <a:lnTo>
                      <a:pt x="34" y="76"/>
                    </a:lnTo>
                    <a:lnTo>
                      <a:pt x="6" y="0"/>
                    </a:lnTo>
                    <a:lnTo>
                      <a:pt x="0" y="2"/>
                    </a:lnTo>
                    <a:lnTo>
                      <a:pt x="29" y="78"/>
                    </a:lnTo>
                    <a:lnTo>
                      <a:pt x="31" y="80"/>
                    </a:lnTo>
                    <a:lnTo>
                      <a:pt x="36" y="79"/>
                    </a:lnTo>
                    <a:lnTo>
                      <a:pt x="34" y="76"/>
                    </a:lnTo>
                    <a:lnTo>
                      <a:pt x="31" y="80"/>
                    </a:lnTo>
                    <a:close/>
                  </a:path>
                </a:pathLst>
              </a:custGeom>
              <a:solidFill>
                <a:srgbClr val="1F1A17"/>
              </a:solidFill>
              <a:ln w="9525">
                <a:noFill/>
                <a:round/>
                <a:headEnd/>
                <a:tailEnd/>
              </a:ln>
            </p:spPr>
            <p:txBody>
              <a:bodyPr/>
              <a:lstStyle/>
              <a:p>
                <a:endParaRPr lang="hu-HU"/>
              </a:p>
            </p:txBody>
          </p:sp>
          <p:sp>
            <p:nvSpPr>
              <p:cNvPr id="73785" name="Freeform 410"/>
              <p:cNvSpPr>
                <a:spLocks/>
              </p:cNvSpPr>
              <p:nvPr/>
            </p:nvSpPr>
            <p:spPr bwMode="auto">
              <a:xfrm>
                <a:off x="1375" y="2024"/>
                <a:ext cx="90" cy="20"/>
              </a:xfrm>
              <a:custGeom>
                <a:avLst/>
                <a:gdLst>
                  <a:gd name="T0" fmla="*/ 5 w 90"/>
                  <a:gd name="T1" fmla="*/ 14 h 20"/>
                  <a:gd name="T2" fmla="*/ 7 w 90"/>
                  <a:gd name="T3" fmla="*/ 19 h 20"/>
                  <a:gd name="T4" fmla="*/ 90 w 90"/>
                  <a:gd name="T5" fmla="*/ 7 h 20"/>
                  <a:gd name="T6" fmla="*/ 90 w 90"/>
                  <a:gd name="T7" fmla="*/ 0 h 20"/>
                  <a:gd name="T8" fmla="*/ 6 w 90"/>
                  <a:gd name="T9" fmla="*/ 13 h 20"/>
                  <a:gd name="T10" fmla="*/ 5 w 90"/>
                  <a:gd name="T11" fmla="*/ 14 h 20"/>
                  <a:gd name="T12" fmla="*/ 5 w 90"/>
                  <a:gd name="T13" fmla="*/ 14 h 20"/>
                  <a:gd name="T14" fmla="*/ 0 w 90"/>
                  <a:gd name="T15" fmla="*/ 20 h 20"/>
                  <a:gd name="T16" fmla="*/ 7 w 90"/>
                  <a:gd name="T17" fmla="*/ 19 h 20"/>
                  <a:gd name="T18" fmla="*/ 5 w 90"/>
                  <a:gd name="T19" fmla="*/ 14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20"/>
                  <a:gd name="T32" fmla="*/ 90 w 90"/>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20">
                    <a:moveTo>
                      <a:pt x="5" y="14"/>
                    </a:moveTo>
                    <a:lnTo>
                      <a:pt x="7" y="19"/>
                    </a:lnTo>
                    <a:lnTo>
                      <a:pt x="90" y="7"/>
                    </a:lnTo>
                    <a:lnTo>
                      <a:pt x="90" y="0"/>
                    </a:lnTo>
                    <a:lnTo>
                      <a:pt x="6" y="13"/>
                    </a:lnTo>
                    <a:lnTo>
                      <a:pt x="5" y="14"/>
                    </a:lnTo>
                    <a:lnTo>
                      <a:pt x="0" y="20"/>
                    </a:lnTo>
                    <a:lnTo>
                      <a:pt x="7" y="19"/>
                    </a:lnTo>
                    <a:lnTo>
                      <a:pt x="5" y="14"/>
                    </a:lnTo>
                    <a:close/>
                  </a:path>
                </a:pathLst>
              </a:custGeom>
              <a:solidFill>
                <a:srgbClr val="1F1A17"/>
              </a:solidFill>
              <a:ln w="9525">
                <a:noFill/>
                <a:round/>
                <a:headEnd/>
                <a:tailEnd/>
              </a:ln>
            </p:spPr>
            <p:txBody>
              <a:bodyPr/>
              <a:lstStyle/>
              <a:p>
                <a:endParaRPr lang="hu-HU"/>
              </a:p>
            </p:txBody>
          </p:sp>
          <p:sp>
            <p:nvSpPr>
              <p:cNvPr id="73786" name="Freeform 411"/>
              <p:cNvSpPr>
                <a:spLocks/>
              </p:cNvSpPr>
              <p:nvPr/>
            </p:nvSpPr>
            <p:spPr bwMode="auto">
              <a:xfrm>
                <a:off x="1380" y="2015"/>
                <a:ext cx="21" cy="26"/>
              </a:xfrm>
              <a:custGeom>
                <a:avLst/>
                <a:gdLst>
                  <a:gd name="T0" fmla="*/ 18 w 21"/>
                  <a:gd name="T1" fmla="*/ 0 h 26"/>
                  <a:gd name="T2" fmla="*/ 14 w 21"/>
                  <a:gd name="T3" fmla="*/ 1 h 26"/>
                  <a:gd name="T4" fmla="*/ 0 w 21"/>
                  <a:gd name="T5" fmla="*/ 23 h 26"/>
                  <a:gd name="T6" fmla="*/ 5 w 21"/>
                  <a:gd name="T7" fmla="*/ 26 h 26"/>
                  <a:gd name="T8" fmla="*/ 19 w 21"/>
                  <a:gd name="T9" fmla="*/ 4 h 26"/>
                  <a:gd name="T10" fmla="*/ 18 w 21"/>
                  <a:gd name="T11" fmla="*/ 0 h 26"/>
                  <a:gd name="T12" fmla="*/ 19 w 21"/>
                  <a:gd name="T13" fmla="*/ 4 h 26"/>
                  <a:gd name="T14" fmla="*/ 21 w 21"/>
                  <a:gd name="T15" fmla="*/ 1 h 26"/>
                  <a:gd name="T16" fmla="*/ 18 w 21"/>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6"/>
                  <a:gd name="T29" fmla="*/ 21 w 21"/>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6">
                    <a:moveTo>
                      <a:pt x="18" y="0"/>
                    </a:moveTo>
                    <a:lnTo>
                      <a:pt x="14" y="1"/>
                    </a:lnTo>
                    <a:lnTo>
                      <a:pt x="0" y="23"/>
                    </a:lnTo>
                    <a:lnTo>
                      <a:pt x="5" y="26"/>
                    </a:lnTo>
                    <a:lnTo>
                      <a:pt x="19" y="4"/>
                    </a:lnTo>
                    <a:lnTo>
                      <a:pt x="18" y="0"/>
                    </a:lnTo>
                    <a:lnTo>
                      <a:pt x="19" y="4"/>
                    </a:lnTo>
                    <a:lnTo>
                      <a:pt x="21" y="1"/>
                    </a:lnTo>
                    <a:lnTo>
                      <a:pt x="18" y="0"/>
                    </a:lnTo>
                    <a:close/>
                  </a:path>
                </a:pathLst>
              </a:custGeom>
              <a:solidFill>
                <a:srgbClr val="1F1A17"/>
              </a:solidFill>
              <a:ln w="9525">
                <a:noFill/>
                <a:round/>
                <a:headEnd/>
                <a:tailEnd/>
              </a:ln>
            </p:spPr>
            <p:txBody>
              <a:bodyPr/>
              <a:lstStyle/>
              <a:p>
                <a:endParaRPr lang="hu-HU"/>
              </a:p>
            </p:txBody>
          </p:sp>
          <p:sp>
            <p:nvSpPr>
              <p:cNvPr id="73787" name="Freeform 412"/>
              <p:cNvSpPr>
                <a:spLocks/>
              </p:cNvSpPr>
              <p:nvPr/>
            </p:nvSpPr>
            <p:spPr bwMode="auto">
              <a:xfrm>
                <a:off x="1240" y="1916"/>
                <a:ext cx="158" cy="104"/>
              </a:xfrm>
              <a:custGeom>
                <a:avLst/>
                <a:gdLst>
                  <a:gd name="T0" fmla="*/ 0 w 158"/>
                  <a:gd name="T1" fmla="*/ 3 h 104"/>
                  <a:gd name="T2" fmla="*/ 1 w 158"/>
                  <a:gd name="T3" fmla="*/ 7 h 104"/>
                  <a:gd name="T4" fmla="*/ 155 w 158"/>
                  <a:gd name="T5" fmla="*/ 104 h 104"/>
                  <a:gd name="T6" fmla="*/ 158 w 158"/>
                  <a:gd name="T7" fmla="*/ 99 h 104"/>
                  <a:gd name="T8" fmla="*/ 4 w 158"/>
                  <a:gd name="T9" fmla="*/ 1 h 104"/>
                  <a:gd name="T10" fmla="*/ 0 w 158"/>
                  <a:gd name="T11" fmla="*/ 3 h 104"/>
                  <a:gd name="T12" fmla="*/ 4 w 158"/>
                  <a:gd name="T13" fmla="*/ 1 h 104"/>
                  <a:gd name="T14" fmla="*/ 1 w 158"/>
                  <a:gd name="T15" fmla="*/ 0 h 104"/>
                  <a:gd name="T16" fmla="*/ 0 w 158"/>
                  <a:gd name="T17" fmla="*/ 3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
                  <a:gd name="T28" fmla="*/ 0 h 104"/>
                  <a:gd name="T29" fmla="*/ 158 w 158"/>
                  <a:gd name="T30" fmla="*/ 104 h 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 h="104">
                    <a:moveTo>
                      <a:pt x="0" y="3"/>
                    </a:moveTo>
                    <a:lnTo>
                      <a:pt x="1" y="7"/>
                    </a:lnTo>
                    <a:lnTo>
                      <a:pt x="155" y="104"/>
                    </a:lnTo>
                    <a:lnTo>
                      <a:pt x="158" y="99"/>
                    </a:lnTo>
                    <a:lnTo>
                      <a:pt x="4" y="1"/>
                    </a:lnTo>
                    <a:lnTo>
                      <a:pt x="0" y="3"/>
                    </a:lnTo>
                    <a:lnTo>
                      <a:pt x="4" y="1"/>
                    </a:lnTo>
                    <a:lnTo>
                      <a:pt x="1" y="0"/>
                    </a:lnTo>
                    <a:lnTo>
                      <a:pt x="0" y="3"/>
                    </a:lnTo>
                    <a:close/>
                  </a:path>
                </a:pathLst>
              </a:custGeom>
              <a:solidFill>
                <a:srgbClr val="1F1A17"/>
              </a:solidFill>
              <a:ln w="9525">
                <a:noFill/>
                <a:round/>
                <a:headEnd/>
                <a:tailEnd/>
              </a:ln>
            </p:spPr>
            <p:txBody>
              <a:bodyPr/>
              <a:lstStyle/>
              <a:p>
                <a:endParaRPr lang="hu-HU"/>
              </a:p>
            </p:txBody>
          </p:sp>
          <p:sp>
            <p:nvSpPr>
              <p:cNvPr id="73788" name="Freeform 413"/>
              <p:cNvSpPr>
                <a:spLocks/>
              </p:cNvSpPr>
              <p:nvPr/>
            </p:nvSpPr>
            <p:spPr bwMode="auto">
              <a:xfrm>
                <a:off x="1226" y="1919"/>
                <a:ext cx="20" cy="31"/>
              </a:xfrm>
              <a:custGeom>
                <a:avLst/>
                <a:gdLst>
                  <a:gd name="T0" fmla="*/ 0 w 20"/>
                  <a:gd name="T1" fmla="*/ 25 h 31"/>
                  <a:gd name="T2" fmla="*/ 6 w 20"/>
                  <a:gd name="T3" fmla="*/ 25 h 31"/>
                  <a:gd name="T4" fmla="*/ 20 w 20"/>
                  <a:gd name="T5" fmla="*/ 3 h 31"/>
                  <a:gd name="T6" fmla="*/ 14 w 20"/>
                  <a:gd name="T7" fmla="*/ 0 h 31"/>
                  <a:gd name="T8" fmla="*/ 0 w 20"/>
                  <a:gd name="T9" fmla="*/ 22 h 31"/>
                  <a:gd name="T10" fmla="*/ 0 w 20"/>
                  <a:gd name="T11" fmla="*/ 25 h 31"/>
                  <a:gd name="T12" fmla="*/ 0 w 20"/>
                  <a:gd name="T13" fmla="*/ 25 h 31"/>
                  <a:gd name="T14" fmla="*/ 1 w 20"/>
                  <a:gd name="T15" fmla="*/ 31 h 31"/>
                  <a:gd name="T16" fmla="*/ 6 w 20"/>
                  <a:gd name="T17" fmla="*/ 25 h 31"/>
                  <a:gd name="T18" fmla="*/ 0 w 20"/>
                  <a:gd name="T19" fmla="*/ 25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31"/>
                  <a:gd name="T32" fmla="*/ 20 w 20"/>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31">
                    <a:moveTo>
                      <a:pt x="0" y="25"/>
                    </a:moveTo>
                    <a:lnTo>
                      <a:pt x="6" y="25"/>
                    </a:lnTo>
                    <a:lnTo>
                      <a:pt x="20" y="3"/>
                    </a:lnTo>
                    <a:lnTo>
                      <a:pt x="14" y="0"/>
                    </a:lnTo>
                    <a:lnTo>
                      <a:pt x="0" y="22"/>
                    </a:lnTo>
                    <a:lnTo>
                      <a:pt x="0" y="25"/>
                    </a:lnTo>
                    <a:lnTo>
                      <a:pt x="1" y="31"/>
                    </a:lnTo>
                    <a:lnTo>
                      <a:pt x="6" y="25"/>
                    </a:lnTo>
                    <a:lnTo>
                      <a:pt x="0" y="25"/>
                    </a:lnTo>
                    <a:close/>
                  </a:path>
                </a:pathLst>
              </a:custGeom>
              <a:solidFill>
                <a:srgbClr val="1F1A17"/>
              </a:solidFill>
              <a:ln w="9525">
                <a:noFill/>
                <a:round/>
                <a:headEnd/>
                <a:tailEnd/>
              </a:ln>
            </p:spPr>
            <p:txBody>
              <a:bodyPr/>
              <a:lstStyle/>
              <a:p>
                <a:endParaRPr lang="hu-HU"/>
              </a:p>
            </p:txBody>
          </p:sp>
          <p:sp>
            <p:nvSpPr>
              <p:cNvPr id="73789" name="Freeform 414"/>
              <p:cNvSpPr>
                <a:spLocks/>
              </p:cNvSpPr>
              <p:nvPr/>
            </p:nvSpPr>
            <p:spPr bwMode="auto">
              <a:xfrm>
                <a:off x="1199" y="1860"/>
                <a:ext cx="33" cy="84"/>
              </a:xfrm>
              <a:custGeom>
                <a:avLst/>
                <a:gdLst>
                  <a:gd name="T0" fmla="*/ 4 w 33"/>
                  <a:gd name="T1" fmla="*/ 0 h 84"/>
                  <a:gd name="T2" fmla="*/ 2 w 33"/>
                  <a:gd name="T3" fmla="*/ 4 h 84"/>
                  <a:gd name="T4" fmla="*/ 27 w 33"/>
                  <a:gd name="T5" fmla="*/ 84 h 84"/>
                  <a:gd name="T6" fmla="*/ 33 w 33"/>
                  <a:gd name="T7" fmla="*/ 81 h 84"/>
                  <a:gd name="T8" fmla="*/ 7 w 33"/>
                  <a:gd name="T9" fmla="*/ 1 h 84"/>
                  <a:gd name="T10" fmla="*/ 4 w 33"/>
                  <a:gd name="T11" fmla="*/ 0 h 84"/>
                  <a:gd name="T12" fmla="*/ 4 w 33"/>
                  <a:gd name="T13" fmla="*/ 0 h 84"/>
                  <a:gd name="T14" fmla="*/ 0 w 33"/>
                  <a:gd name="T15" fmla="*/ 0 h 84"/>
                  <a:gd name="T16" fmla="*/ 2 w 33"/>
                  <a:gd name="T17" fmla="*/ 4 h 84"/>
                  <a:gd name="T18" fmla="*/ 4 w 33"/>
                  <a:gd name="T19" fmla="*/ 0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84"/>
                  <a:gd name="T32" fmla="*/ 33 w 33"/>
                  <a:gd name="T33" fmla="*/ 84 h 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84">
                    <a:moveTo>
                      <a:pt x="4" y="0"/>
                    </a:moveTo>
                    <a:lnTo>
                      <a:pt x="2" y="4"/>
                    </a:lnTo>
                    <a:lnTo>
                      <a:pt x="27" y="84"/>
                    </a:lnTo>
                    <a:lnTo>
                      <a:pt x="33" y="81"/>
                    </a:lnTo>
                    <a:lnTo>
                      <a:pt x="7" y="1"/>
                    </a:lnTo>
                    <a:lnTo>
                      <a:pt x="4" y="0"/>
                    </a:lnTo>
                    <a:lnTo>
                      <a:pt x="0" y="0"/>
                    </a:lnTo>
                    <a:lnTo>
                      <a:pt x="2" y="4"/>
                    </a:lnTo>
                    <a:lnTo>
                      <a:pt x="4" y="0"/>
                    </a:lnTo>
                    <a:close/>
                  </a:path>
                </a:pathLst>
              </a:custGeom>
              <a:solidFill>
                <a:srgbClr val="1F1A17"/>
              </a:solidFill>
              <a:ln w="9525">
                <a:noFill/>
                <a:round/>
                <a:headEnd/>
                <a:tailEnd/>
              </a:ln>
            </p:spPr>
            <p:txBody>
              <a:bodyPr/>
              <a:lstStyle/>
              <a:p>
                <a:endParaRPr lang="hu-HU"/>
              </a:p>
            </p:txBody>
          </p:sp>
          <p:sp>
            <p:nvSpPr>
              <p:cNvPr id="73790" name="Freeform 415"/>
              <p:cNvSpPr>
                <a:spLocks/>
              </p:cNvSpPr>
              <p:nvPr/>
            </p:nvSpPr>
            <p:spPr bwMode="auto">
              <a:xfrm>
                <a:off x="1203" y="1851"/>
                <a:ext cx="88" cy="14"/>
              </a:xfrm>
              <a:custGeom>
                <a:avLst/>
                <a:gdLst>
                  <a:gd name="T0" fmla="*/ 84 w 88"/>
                  <a:gd name="T1" fmla="*/ 6 h 14"/>
                  <a:gd name="T2" fmla="*/ 81 w 88"/>
                  <a:gd name="T3" fmla="*/ 0 h 14"/>
                  <a:gd name="T4" fmla="*/ 0 w 88"/>
                  <a:gd name="T5" fmla="*/ 9 h 14"/>
                  <a:gd name="T6" fmla="*/ 0 w 88"/>
                  <a:gd name="T7" fmla="*/ 14 h 14"/>
                  <a:gd name="T8" fmla="*/ 82 w 88"/>
                  <a:gd name="T9" fmla="*/ 7 h 14"/>
                  <a:gd name="T10" fmla="*/ 84 w 88"/>
                  <a:gd name="T11" fmla="*/ 6 h 14"/>
                  <a:gd name="T12" fmla="*/ 84 w 88"/>
                  <a:gd name="T13" fmla="*/ 6 h 14"/>
                  <a:gd name="T14" fmla="*/ 88 w 88"/>
                  <a:gd name="T15" fmla="*/ 0 h 14"/>
                  <a:gd name="T16" fmla="*/ 81 w 88"/>
                  <a:gd name="T17" fmla="*/ 0 h 14"/>
                  <a:gd name="T18" fmla="*/ 84 w 88"/>
                  <a:gd name="T19" fmla="*/ 6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14"/>
                  <a:gd name="T32" fmla="*/ 88 w 88"/>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14">
                    <a:moveTo>
                      <a:pt x="84" y="6"/>
                    </a:moveTo>
                    <a:lnTo>
                      <a:pt x="81" y="0"/>
                    </a:lnTo>
                    <a:lnTo>
                      <a:pt x="0" y="9"/>
                    </a:lnTo>
                    <a:lnTo>
                      <a:pt x="0" y="14"/>
                    </a:lnTo>
                    <a:lnTo>
                      <a:pt x="82" y="7"/>
                    </a:lnTo>
                    <a:lnTo>
                      <a:pt x="84" y="6"/>
                    </a:lnTo>
                    <a:lnTo>
                      <a:pt x="88" y="0"/>
                    </a:lnTo>
                    <a:lnTo>
                      <a:pt x="81" y="0"/>
                    </a:lnTo>
                    <a:lnTo>
                      <a:pt x="84" y="6"/>
                    </a:lnTo>
                    <a:close/>
                  </a:path>
                </a:pathLst>
              </a:custGeom>
              <a:solidFill>
                <a:srgbClr val="1F1A17"/>
              </a:solidFill>
              <a:ln w="9525">
                <a:noFill/>
                <a:round/>
                <a:headEnd/>
                <a:tailEnd/>
              </a:ln>
            </p:spPr>
            <p:txBody>
              <a:bodyPr/>
              <a:lstStyle/>
              <a:p>
                <a:endParaRPr lang="hu-HU"/>
              </a:p>
            </p:txBody>
          </p:sp>
          <p:sp>
            <p:nvSpPr>
              <p:cNvPr id="73791" name="Freeform 416"/>
              <p:cNvSpPr>
                <a:spLocks/>
              </p:cNvSpPr>
              <p:nvPr/>
            </p:nvSpPr>
            <p:spPr bwMode="auto">
              <a:xfrm>
                <a:off x="1268" y="1853"/>
                <a:ext cx="19" cy="22"/>
              </a:xfrm>
              <a:custGeom>
                <a:avLst/>
                <a:gdLst>
                  <a:gd name="T0" fmla="*/ 3 w 19"/>
                  <a:gd name="T1" fmla="*/ 22 h 22"/>
                  <a:gd name="T2" fmla="*/ 7 w 19"/>
                  <a:gd name="T3" fmla="*/ 22 h 22"/>
                  <a:gd name="T4" fmla="*/ 19 w 19"/>
                  <a:gd name="T5" fmla="*/ 4 h 22"/>
                  <a:gd name="T6" fmla="*/ 13 w 19"/>
                  <a:gd name="T7" fmla="*/ 0 h 22"/>
                  <a:gd name="T8" fmla="*/ 2 w 19"/>
                  <a:gd name="T9" fmla="*/ 18 h 22"/>
                  <a:gd name="T10" fmla="*/ 3 w 19"/>
                  <a:gd name="T11" fmla="*/ 22 h 22"/>
                  <a:gd name="T12" fmla="*/ 2 w 19"/>
                  <a:gd name="T13" fmla="*/ 18 h 22"/>
                  <a:gd name="T14" fmla="*/ 0 w 19"/>
                  <a:gd name="T15" fmla="*/ 21 h 22"/>
                  <a:gd name="T16" fmla="*/ 3 w 19"/>
                  <a:gd name="T17" fmla="*/ 22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2"/>
                  <a:gd name="T29" fmla="*/ 19 w 19"/>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2">
                    <a:moveTo>
                      <a:pt x="3" y="22"/>
                    </a:moveTo>
                    <a:lnTo>
                      <a:pt x="7" y="22"/>
                    </a:lnTo>
                    <a:lnTo>
                      <a:pt x="19" y="4"/>
                    </a:lnTo>
                    <a:lnTo>
                      <a:pt x="13" y="0"/>
                    </a:lnTo>
                    <a:lnTo>
                      <a:pt x="2" y="18"/>
                    </a:lnTo>
                    <a:lnTo>
                      <a:pt x="3" y="22"/>
                    </a:lnTo>
                    <a:lnTo>
                      <a:pt x="2" y="18"/>
                    </a:lnTo>
                    <a:lnTo>
                      <a:pt x="0" y="21"/>
                    </a:lnTo>
                    <a:lnTo>
                      <a:pt x="3" y="22"/>
                    </a:lnTo>
                    <a:close/>
                  </a:path>
                </a:pathLst>
              </a:custGeom>
              <a:solidFill>
                <a:srgbClr val="1F1A17"/>
              </a:solidFill>
              <a:ln w="9525">
                <a:noFill/>
                <a:round/>
                <a:headEnd/>
                <a:tailEnd/>
              </a:ln>
            </p:spPr>
            <p:txBody>
              <a:bodyPr/>
              <a:lstStyle/>
              <a:p>
                <a:endParaRPr lang="hu-HU"/>
              </a:p>
            </p:txBody>
          </p:sp>
          <p:sp>
            <p:nvSpPr>
              <p:cNvPr id="73792" name="Freeform 417"/>
              <p:cNvSpPr>
                <a:spLocks/>
              </p:cNvSpPr>
              <p:nvPr/>
            </p:nvSpPr>
            <p:spPr bwMode="auto">
              <a:xfrm>
                <a:off x="1271" y="1871"/>
                <a:ext cx="158" cy="104"/>
              </a:xfrm>
              <a:custGeom>
                <a:avLst/>
                <a:gdLst>
                  <a:gd name="T0" fmla="*/ 158 w 158"/>
                  <a:gd name="T1" fmla="*/ 101 h 104"/>
                  <a:gd name="T2" fmla="*/ 156 w 158"/>
                  <a:gd name="T3" fmla="*/ 97 h 104"/>
                  <a:gd name="T4" fmla="*/ 3 w 158"/>
                  <a:gd name="T5" fmla="*/ 0 h 104"/>
                  <a:gd name="T6" fmla="*/ 0 w 158"/>
                  <a:gd name="T7" fmla="*/ 4 h 104"/>
                  <a:gd name="T8" fmla="*/ 154 w 158"/>
                  <a:gd name="T9" fmla="*/ 101 h 104"/>
                  <a:gd name="T10" fmla="*/ 158 w 158"/>
                  <a:gd name="T11" fmla="*/ 101 h 104"/>
                  <a:gd name="T12" fmla="*/ 154 w 158"/>
                  <a:gd name="T13" fmla="*/ 101 h 104"/>
                  <a:gd name="T14" fmla="*/ 156 w 158"/>
                  <a:gd name="T15" fmla="*/ 104 h 104"/>
                  <a:gd name="T16" fmla="*/ 158 w 158"/>
                  <a:gd name="T17" fmla="*/ 101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
                  <a:gd name="T28" fmla="*/ 0 h 104"/>
                  <a:gd name="T29" fmla="*/ 158 w 158"/>
                  <a:gd name="T30" fmla="*/ 104 h 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 h="104">
                    <a:moveTo>
                      <a:pt x="158" y="101"/>
                    </a:moveTo>
                    <a:lnTo>
                      <a:pt x="156" y="97"/>
                    </a:lnTo>
                    <a:lnTo>
                      <a:pt x="3" y="0"/>
                    </a:lnTo>
                    <a:lnTo>
                      <a:pt x="0" y="4"/>
                    </a:lnTo>
                    <a:lnTo>
                      <a:pt x="154" y="101"/>
                    </a:lnTo>
                    <a:lnTo>
                      <a:pt x="158" y="101"/>
                    </a:lnTo>
                    <a:lnTo>
                      <a:pt x="154" y="101"/>
                    </a:lnTo>
                    <a:lnTo>
                      <a:pt x="156" y="104"/>
                    </a:lnTo>
                    <a:lnTo>
                      <a:pt x="158" y="101"/>
                    </a:lnTo>
                    <a:close/>
                  </a:path>
                </a:pathLst>
              </a:custGeom>
              <a:solidFill>
                <a:srgbClr val="1F1A17"/>
              </a:solidFill>
              <a:ln w="9525">
                <a:noFill/>
                <a:round/>
                <a:headEnd/>
                <a:tailEnd/>
              </a:ln>
            </p:spPr>
            <p:txBody>
              <a:bodyPr/>
              <a:lstStyle/>
              <a:p>
                <a:endParaRPr lang="hu-HU"/>
              </a:p>
            </p:txBody>
          </p:sp>
          <p:sp>
            <p:nvSpPr>
              <p:cNvPr id="73793" name="Freeform 418"/>
              <p:cNvSpPr>
                <a:spLocks/>
              </p:cNvSpPr>
              <p:nvPr/>
            </p:nvSpPr>
            <p:spPr bwMode="auto">
              <a:xfrm>
                <a:off x="1423" y="1944"/>
                <a:ext cx="17" cy="28"/>
              </a:xfrm>
              <a:custGeom>
                <a:avLst/>
                <a:gdLst>
                  <a:gd name="T0" fmla="*/ 17 w 17"/>
                  <a:gd name="T1" fmla="*/ 7 h 28"/>
                  <a:gd name="T2" fmla="*/ 11 w 17"/>
                  <a:gd name="T3" fmla="*/ 6 h 28"/>
                  <a:gd name="T4" fmla="*/ 0 w 17"/>
                  <a:gd name="T5" fmla="*/ 24 h 28"/>
                  <a:gd name="T6" fmla="*/ 6 w 17"/>
                  <a:gd name="T7" fmla="*/ 28 h 28"/>
                  <a:gd name="T8" fmla="*/ 17 w 17"/>
                  <a:gd name="T9" fmla="*/ 10 h 28"/>
                  <a:gd name="T10" fmla="*/ 17 w 17"/>
                  <a:gd name="T11" fmla="*/ 7 h 28"/>
                  <a:gd name="T12" fmla="*/ 17 w 17"/>
                  <a:gd name="T13" fmla="*/ 7 h 28"/>
                  <a:gd name="T14" fmla="*/ 16 w 17"/>
                  <a:gd name="T15" fmla="*/ 0 h 28"/>
                  <a:gd name="T16" fmla="*/ 11 w 17"/>
                  <a:gd name="T17" fmla="*/ 6 h 28"/>
                  <a:gd name="T18" fmla="*/ 17 w 17"/>
                  <a:gd name="T19" fmla="*/ 7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8"/>
                  <a:gd name="T32" fmla="*/ 17 w 17"/>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8">
                    <a:moveTo>
                      <a:pt x="17" y="7"/>
                    </a:moveTo>
                    <a:lnTo>
                      <a:pt x="11" y="6"/>
                    </a:lnTo>
                    <a:lnTo>
                      <a:pt x="0" y="24"/>
                    </a:lnTo>
                    <a:lnTo>
                      <a:pt x="6" y="28"/>
                    </a:lnTo>
                    <a:lnTo>
                      <a:pt x="17" y="10"/>
                    </a:lnTo>
                    <a:lnTo>
                      <a:pt x="17" y="7"/>
                    </a:lnTo>
                    <a:lnTo>
                      <a:pt x="16" y="0"/>
                    </a:lnTo>
                    <a:lnTo>
                      <a:pt x="11" y="6"/>
                    </a:lnTo>
                    <a:lnTo>
                      <a:pt x="17" y="7"/>
                    </a:lnTo>
                    <a:close/>
                  </a:path>
                </a:pathLst>
              </a:custGeom>
              <a:solidFill>
                <a:srgbClr val="1F1A17"/>
              </a:solidFill>
              <a:ln w="9525">
                <a:noFill/>
                <a:round/>
                <a:headEnd/>
                <a:tailEnd/>
              </a:ln>
            </p:spPr>
            <p:txBody>
              <a:bodyPr/>
              <a:lstStyle/>
              <a:p>
                <a:endParaRPr lang="hu-HU"/>
              </a:p>
            </p:txBody>
          </p:sp>
          <p:sp>
            <p:nvSpPr>
              <p:cNvPr id="73794" name="Freeform 419"/>
              <p:cNvSpPr>
                <a:spLocks/>
              </p:cNvSpPr>
              <p:nvPr/>
            </p:nvSpPr>
            <p:spPr bwMode="auto">
              <a:xfrm>
                <a:off x="2609" y="1861"/>
                <a:ext cx="36" cy="38"/>
              </a:xfrm>
              <a:custGeom>
                <a:avLst/>
                <a:gdLst>
                  <a:gd name="T0" fmla="*/ 24 w 36"/>
                  <a:gd name="T1" fmla="*/ 38 h 38"/>
                  <a:gd name="T2" fmla="*/ 0 w 36"/>
                  <a:gd name="T3" fmla="*/ 0 h 38"/>
                  <a:gd name="T4" fmla="*/ 36 w 36"/>
                  <a:gd name="T5" fmla="*/ 6 h 38"/>
                  <a:gd name="T6" fmla="*/ 24 w 36"/>
                  <a:gd name="T7" fmla="*/ 38 h 38"/>
                  <a:gd name="T8" fmla="*/ 0 60000 65536"/>
                  <a:gd name="T9" fmla="*/ 0 60000 65536"/>
                  <a:gd name="T10" fmla="*/ 0 60000 65536"/>
                  <a:gd name="T11" fmla="*/ 0 60000 65536"/>
                  <a:gd name="T12" fmla="*/ 0 w 36"/>
                  <a:gd name="T13" fmla="*/ 0 h 38"/>
                  <a:gd name="T14" fmla="*/ 36 w 36"/>
                  <a:gd name="T15" fmla="*/ 38 h 38"/>
                </a:gdLst>
                <a:ahLst/>
                <a:cxnLst>
                  <a:cxn ang="T8">
                    <a:pos x="T0" y="T1"/>
                  </a:cxn>
                  <a:cxn ang="T9">
                    <a:pos x="T2" y="T3"/>
                  </a:cxn>
                  <a:cxn ang="T10">
                    <a:pos x="T4" y="T5"/>
                  </a:cxn>
                  <a:cxn ang="T11">
                    <a:pos x="T6" y="T7"/>
                  </a:cxn>
                </a:cxnLst>
                <a:rect l="T12" t="T13" r="T14" b="T15"/>
                <a:pathLst>
                  <a:path w="36" h="38">
                    <a:moveTo>
                      <a:pt x="24" y="38"/>
                    </a:moveTo>
                    <a:lnTo>
                      <a:pt x="0" y="0"/>
                    </a:lnTo>
                    <a:lnTo>
                      <a:pt x="36" y="6"/>
                    </a:lnTo>
                    <a:lnTo>
                      <a:pt x="24" y="38"/>
                    </a:lnTo>
                    <a:close/>
                  </a:path>
                </a:pathLst>
              </a:custGeom>
              <a:solidFill>
                <a:srgbClr val="1F1A17"/>
              </a:solidFill>
              <a:ln w="9525">
                <a:noFill/>
                <a:round/>
                <a:headEnd/>
                <a:tailEnd/>
              </a:ln>
            </p:spPr>
            <p:txBody>
              <a:bodyPr/>
              <a:lstStyle/>
              <a:p>
                <a:endParaRPr lang="hu-HU"/>
              </a:p>
            </p:txBody>
          </p:sp>
          <p:sp>
            <p:nvSpPr>
              <p:cNvPr id="73795" name="Freeform 420"/>
              <p:cNvSpPr>
                <a:spLocks/>
              </p:cNvSpPr>
              <p:nvPr/>
            </p:nvSpPr>
            <p:spPr bwMode="auto">
              <a:xfrm>
                <a:off x="2608" y="1861"/>
                <a:ext cx="25" cy="39"/>
              </a:xfrm>
              <a:custGeom>
                <a:avLst/>
                <a:gdLst>
                  <a:gd name="T0" fmla="*/ 3 w 25"/>
                  <a:gd name="T1" fmla="*/ 0 h 39"/>
                  <a:gd name="T2" fmla="*/ 25 w 25"/>
                  <a:gd name="T3" fmla="*/ 37 h 39"/>
                  <a:gd name="T4" fmla="*/ 24 w 25"/>
                  <a:gd name="T5" fmla="*/ 39 h 39"/>
                  <a:gd name="T6" fmla="*/ 0 w 25"/>
                  <a:gd name="T7" fmla="*/ 0 h 39"/>
                  <a:gd name="T8" fmla="*/ 3 w 25"/>
                  <a:gd name="T9" fmla="*/ 0 h 39"/>
                  <a:gd name="T10" fmla="*/ 0 60000 65536"/>
                  <a:gd name="T11" fmla="*/ 0 60000 65536"/>
                  <a:gd name="T12" fmla="*/ 0 60000 65536"/>
                  <a:gd name="T13" fmla="*/ 0 60000 65536"/>
                  <a:gd name="T14" fmla="*/ 0 60000 65536"/>
                  <a:gd name="T15" fmla="*/ 0 w 25"/>
                  <a:gd name="T16" fmla="*/ 0 h 39"/>
                  <a:gd name="T17" fmla="*/ 25 w 25"/>
                  <a:gd name="T18" fmla="*/ 39 h 39"/>
                </a:gdLst>
                <a:ahLst/>
                <a:cxnLst>
                  <a:cxn ang="T10">
                    <a:pos x="T0" y="T1"/>
                  </a:cxn>
                  <a:cxn ang="T11">
                    <a:pos x="T2" y="T3"/>
                  </a:cxn>
                  <a:cxn ang="T12">
                    <a:pos x="T4" y="T5"/>
                  </a:cxn>
                  <a:cxn ang="T13">
                    <a:pos x="T6" y="T7"/>
                  </a:cxn>
                  <a:cxn ang="T14">
                    <a:pos x="T8" y="T9"/>
                  </a:cxn>
                </a:cxnLst>
                <a:rect l="T15" t="T16" r="T17" b="T18"/>
                <a:pathLst>
                  <a:path w="25" h="39">
                    <a:moveTo>
                      <a:pt x="3" y="0"/>
                    </a:moveTo>
                    <a:lnTo>
                      <a:pt x="25" y="37"/>
                    </a:lnTo>
                    <a:lnTo>
                      <a:pt x="24" y="39"/>
                    </a:lnTo>
                    <a:lnTo>
                      <a:pt x="0" y="0"/>
                    </a:lnTo>
                    <a:lnTo>
                      <a:pt x="3" y="0"/>
                    </a:lnTo>
                    <a:close/>
                  </a:path>
                </a:pathLst>
              </a:custGeom>
              <a:solidFill>
                <a:srgbClr val="1F1A17"/>
              </a:solidFill>
              <a:ln w="9525">
                <a:noFill/>
                <a:round/>
                <a:headEnd/>
                <a:tailEnd/>
              </a:ln>
            </p:spPr>
            <p:txBody>
              <a:bodyPr/>
              <a:lstStyle/>
              <a:p>
                <a:endParaRPr lang="hu-HU"/>
              </a:p>
            </p:txBody>
          </p:sp>
          <p:sp>
            <p:nvSpPr>
              <p:cNvPr id="73796" name="Freeform 421"/>
              <p:cNvSpPr>
                <a:spLocks/>
              </p:cNvSpPr>
              <p:nvPr/>
            </p:nvSpPr>
            <p:spPr bwMode="auto">
              <a:xfrm>
                <a:off x="2605" y="1861"/>
                <a:ext cx="28" cy="41"/>
              </a:xfrm>
              <a:custGeom>
                <a:avLst/>
                <a:gdLst>
                  <a:gd name="T0" fmla="*/ 4 w 28"/>
                  <a:gd name="T1" fmla="*/ 0 h 41"/>
                  <a:gd name="T2" fmla="*/ 28 w 28"/>
                  <a:gd name="T3" fmla="*/ 38 h 41"/>
                  <a:gd name="T4" fmla="*/ 27 w 28"/>
                  <a:gd name="T5" fmla="*/ 41 h 41"/>
                  <a:gd name="T6" fmla="*/ 0 w 28"/>
                  <a:gd name="T7" fmla="*/ 0 h 41"/>
                  <a:gd name="T8" fmla="*/ 4 w 28"/>
                  <a:gd name="T9" fmla="*/ 0 h 41"/>
                  <a:gd name="T10" fmla="*/ 0 60000 65536"/>
                  <a:gd name="T11" fmla="*/ 0 60000 65536"/>
                  <a:gd name="T12" fmla="*/ 0 60000 65536"/>
                  <a:gd name="T13" fmla="*/ 0 60000 65536"/>
                  <a:gd name="T14" fmla="*/ 0 60000 65536"/>
                  <a:gd name="T15" fmla="*/ 0 w 28"/>
                  <a:gd name="T16" fmla="*/ 0 h 41"/>
                  <a:gd name="T17" fmla="*/ 28 w 28"/>
                  <a:gd name="T18" fmla="*/ 41 h 41"/>
                </a:gdLst>
                <a:ahLst/>
                <a:cxnLst>
                  <a:cxn ang="T10">
                    <a:pos x="T0" y="T1"/>
                  </a:cxn>
                  <a:cxn ang="T11">
                    <a:pos x="T2" y="T3"/>
                  </a:cxn>
                  <a:cxn ang="T12">
                    <a:pos x="T4" y="T5"/>
                  </a:cxn>
                  <a:cxn ang="T13">
                    <a:pos x="T6" y="T7"/>
                  </a:cxn>
                  <a:cxn ang="T14">
                    <a:pos x="T8" y="T9"/>
                  </a:cxn>
                </a:cxnLst>
                <a:rect l="T15" t="T16" r="T17" b="T18"/>
                <a:pathLst>
                  <a:path w="28" h="41">
                    <a:moveTo>
                      <a:pt x="4" y="0"/>
                    </a:moveTo>
                    <a:lnTo>
                      <a:pt x="28" y="38"/>
                    </a:lnTo>
                    <a:lnTo>
                      <a:pt x="27" y="41"/>
                    </a:lnTo>
                    <a:lnTo>
                      <a:pt x="0" y="0"/>
                    </a:lnTo>
                    <a:lnTo>
                      <a:pt x="4" y="0"/>
                    </a:lnTo>
                    <a:close/>
                  </a:path>
                </a:pathLst>
              </a:custGeom>
              <a:solidFill>
                <a:srgbClr val="221D1B"/>
              </a:solidFill>
              <a:ln w="9525">
                <a:noFill/>
                <a:round/>
                <a:headEnd/>
                <a:tailEnd/>
              </a:ln>
            </p:spPr>
            <p:txBody>
              <a:bodyPr/>
              <a:lstStyle/>
              <a:p>
                <a:endParaRPr lang="hu-HU"/>
              </a:p>
            </p:txBody>
          </p:sp>
          <p:sp>
            <p:nvSpPr>
              <p:cNvPr id="73797" name="Freeform 422"/>
              <p:cNvSpPr>
                <a:spLocks/>
              </p:cNvSpPr>
              <p:nvPr/>
            </p:nvSpPr>
            <p:spPr bwMode="auto">
              <a:xfrm>
                <a:off x="2604" y="1861"/>
                <a:ext cx="28" cy="42"/>
              </a:xfrm>
              <a:custGeom>
                <a:avLst/>
                <a:gdLst>
                  <a:gd name="T0" fmla="*/ 4 w 28"/>
                  <a:gd name="T1" fmla="*/ 0 h 42"/>
                  <a:gd name="T2" fmla="*/ 28 w 28"/>
                  <a:gd name="T3" fmla="*/ 39 h 42"/>
                  <a:gd name="T4" fmla="*/ 26 w 28"/>
                  <a:gd name="T5" fmla="*/ 42 h 42"/>
                  <a:gd name="T6" fmla="*/ 0 w 28"/>
                  <a:gd name="T7" fmla="*/ 0 h 42"/>
                  <a:gd name="T8" fmla="*/ 4 w 28"/>
                  <a:gd name="T9" fmla="*/ 0 h 42"/>
                  <a:gd name="T10" fmla="*/ 0 60000 65536"/>
                  <a:gd name="T11" fmla="*/ 0 60000 65536"/>
                  <a:gd name="T12" fmla="*/ 0 60000 65536"/>
                  <a:gd name="T13" fmla="*/ 0 60000 65536"/>
                  <a:gd name="T14" fmla="*/ 0 60000 65536"/>
                  <a:gd name="T15" fmla="*/ 0 w 28"/>
                  <a:gd name="T16" fmla="*/ 0 h 42"/>
                  <a:gd name="T17" fmla="*/ 28 w 28"/>
                  <a:gd name="T18" fmla="*/ 42 h 42"/>
                </a:gdLst>
                <a:ahLst/>
                <a:cxnLst>
                  <a:cxn ang="T10">
                    <a:pos x="T0" y="T1"/>
                  </a:cxn>
                  <a:cxn ang="T11">
                    <a:pos x="T2" y="T3"/>
                  </a:cxn>
                  <a:cxn ang="T12">
                    <a:pos x="T4" y="T5"/>
                  </a:cxn>
                  <a:cxn ang="T13">
                    <a:pos x="T6" y="T7"/>
                  </a:cxn>
                  <a:cxn ang="T14">
                    <a:pos x="T8" y="T9"/>
                  </a:cxn>
                </a:cxnLst>
                <a:rect l="T15" t="T16" r="T17" b="T18"/>
                <a:pathLst>
                  <a:path w="28" h="42">
                    <a:moveTo>
                      <a:pt x="4" y="0"/>
                    </a:moveTo>
                    <a:lnTo>
                      <a:pt x="28" y="39"/>
                    </a:lnTo>
                    <a:lnTo>
                      <a:pt x="26" y="42"/>
                    </a:lnTo>
                    <a:lnTo>
                      <a:pt x="0" y="0"/>
                    </a:lnTo>
                    <a:lnTo>
                      <a:pt x="4" y="0"/>
                    </a:lnTo>
                    <a:close/>
                  </a:path>
                </a:pathLst>
              </a:custGeom>
              <a:solidFill>
                <a:srgbClr val="26211F"/>
              </a:solidFill>
              <a:ln w="9525">
                <a:noFill/>
                <a:round/>
                <a:headEnd/>
                <a:tailEnd/>
              </a:ln>
            </p:spPr>
            <p:txBody>
              <a:bodyPr/>
              <a:lstStyle/>
              <a:p>
                <a:endParaRPr lang="hu-HU"/>
              </a:p>
            </p:txBody>
          </p:sp>
          <p:sp>
            <p:nvSpPr>
              <p:cNvPr id="73798" name="Freeform 423"/>
              <p:cNvSpPr>
                <a:spLocks/>
              </p:cNvSpPr>
              <p:nvPr/>
            </p:nvSpPr>
            <p:spPr bwMode="auto">
              <a:xfrm>
                <a:off x="2602" y="1861"/>
                <a:ext cx="30" cy="45"/>
              </a:xfrm>
              <a:custGeom>
                <a:avLst/>
                <a:gdLst>
                  <a:gd name="T0" fmla="*/ 3 w 30"/>
                  <a:gd name="T1" fmla="*/ 0 h 45"/>
                  <a:gd name="T2" fmla="*/ 30 w 30"/>
                  <a:gd name="T3" fmla="*/ 41 h 45"/>
                  <a:gd name="T4" fmla="*/ 28 w 30"/>
                  <a:gd name="T5" fmla="*/ 45 h 45"/>
                  <a:gd name="T6" fmla="*/ 0 w 30"/>
                  <a:gd name="T7" fmla="*/ 0 h 45"/>
                  <a:gd name="T8" fmla="*/ 3 w 30"/>
                  <a:gd name="T9" fmla="*/ 0 h 45"/>
                  <a:gd name="T10" fmla="*/ 0 60000 65536"/>
                  <a:gd name="T11" fmla="*/ 0 60000 65536"/>
                  <a:gd name="T12" fmla="*/ 0 60000 65536"/>
                  <a:gd name="T13" fmla="*/ 0 60000 65536"/>
                  <a:gd name="T14" fmla="*/ 0 60000 65536"/>
                  <a:gd name="T15" fmla="*/ 0 w 30"/>
                  <a:gd name="T16" fmla="*/ 0 h 45"/>
                  <a:gd name="T17" fmla="*/ 30 w 30"/>
                  <a:gd name="T18" fmla="*/ 45 h 45"/>
                </a:gdLst>
                <a:ahLst/>
                <a:cxnLst>
                  <a:cxn ang="T10">
                    <a:pos x="T0" y="T1"/>
                  </a:cxn>
                  <a:cxn ang="T11">
                    <a:pos x="T2" y="T3"/>
                  </a:cxn>
                  <a:cxn ang="T12">
                    <a:pos x="T4" y="T5"/>
                  </a:cxn>
                  <a:cxn ang="T13">
                    <a:pos x="T6" y="T7"/>
                  </a:cxn>
                  <a:cxn ang="T14">
                    <a:pos x="T8" y="T9"/>
                  </a:cxn>
                </a:cxnLst>
                <a:rect l="T15" t="T16" r="T17" b="T18"/>
                <a:pathLst>
                  <a:path w="30" h="45">
                    <a:moveTo>
                      <a:pt x="3" y="0"/>
                    </a:moveTo>
                    <a:lnTo>
                      <a:pt x="30" y="41"/>
                    </a:lnTo>
                    <a:lnTo>
                      <a:pt x="28" y="45"/>
                    </a:lnTo>
                    <a:lnTo>
                      <a:pt x="0" y="0"/>
                    </a:lnTo>
                    <a:lnTo>
                      <a:pt x="3" y="0"/>
                    </a:lnTo>
                    <a:close/>
                  </a:path>
                </a:pathLst>
              </a:custGeom>
              <a:solidFill>
                <a:srgbClr val="282422"/>
              </a:solidFill>
              <a:ln w="9525">
                <a:noFill/>
                <a:round/>
                <a:headEnd/>
                <a:tailEnd/>
              </a:ln>
            </p:spPr>
            <p:txBody>
              <a:bodyPr/>
              <a:lstStyle/>
              <a:p>
                <a:endParaRPr lang="hu-HU"/>
              </a:p>
            </p:txBody>
          </p:sp>
          <p:sp>
            <p:nvSpPr>
              <p:cNvPr id="73799" name="Freeform 424"/>
              <p:cNvSpPr>
                <a:spLocks/>
              </p:cNvSpPr>
              <p:nvPr/>
            </p:nvSpPr>
            <p:spPr bwMode="auto">
              <a:xfrm>
                <a:off x="2599" y="1860"/>
                <a:ext cx="31" cy="48"/>
              </a:xfrm>
              <a:custGeom>
                <a:avLst/>
                <a:gdLst>
                  <a:gd name="T0" fmla="*/ 5 w 31"/>
                  <a:gd name="T1" fmla="*/ 1 h 48"/>
                  <a:gd name="T2" fmla="*/ 31 w 31"/>
                  <a:gd name="T3" fmla="*/ 43 h 48"/>
                  <a:gd name="T4" fmla="*/ 31 w 31"/>
                  <a:gd name="T5" fmla="*/ 48 h 48"/>
                  <a:gd name="T6" fmla="*/ 0 w 31"/>
                  <a:gd name="T7" fmla="*/ 0 h 48"/>
                  <a:gd name="T8" fmla="*/ 5 w 31"/>
                  <a:gd name="T9" fmla="*/ 1 h 48"/>
                  <a:gd name="T10" fmla="*/ 0 60000 65536"/>
                  <a:gd name="T11" fmla="*/ 0 60000 65536"/>
                  <a:gd name="T12" fmla="*/ 0 60000 65536"/>
                  <a:gd name="T13" fmla="*/ 0 60000 65536"/>
                  <a:gd name="T14" fmla="*/ 0 60000 65536"/>
                  <a:gd name="T15" fmla="*/ 0 w 31"/>
                  <a:gd name="T16" fmla="*/ 0 h 48"/>
                  <a:gd name="T17" fmla="*/ 31 w 31"/>
                  <a:gd name="T18" fmla="*/ 48 h 48"/>
                </a:gdLst>
                <a:ahLst/>
                <a:cxnLst>
                  <a:cxn ang="T10">
                    <a:pos x="T0" y="T1"/>
                  </a:cxn>
                  <a:cxn ang="T11">
                    <a:pos x="T2" y="T3"/>
                  </a:cxn>
                  <a:cxn ang="T12">
                    <a:pos x="T4" y="T5"/>
                  </a:cxn>
                  <a:cxn ang="T13">
                    <a:pos x="T6" y="T7"/>
                  </a:cxn>
                  <a:cxn ang="T14">
                    <a:pos x="T8" y="T9"/>
                  </a:cxn>
                </a:cxnLst>
                <a:rect l="T15" t="T16" r="T17" b="T18"/>
                <a:pathLst>
                  <a:path w="31" h="48">
                    <a:moveTo>
                      <a:pt x="5" y="1"/>
                    </a:moveTo>
                    <a:lnTo>
                      <a:pt x="31" y="43"/>
                    </a:lnTo>
                    <a:lnTo>
                      <a:pt x="31" y="48"/>
                    </a:lnTo>
                    <a:lnTo>
                      <a:pt x="0" y="0"/>
                    </a:lnTo>
                    <a:lnTo>
                      <a:pt x="5" y="1"/>
                    </a:lnTo>
                    <a:close/>
                  </a:path>
                </a:pathLst>
              </a:custGeom>
              <a:solidFill>
                <a:srgbClr val="2C2726"/>
              </a:solidFill>
              <a:ln w="9525">
                <a:noFill/>
                <a:round/>
                <a:headEnd/>
                <a:tailEnd/>
              </a:ln>
            </p:spPr>
            <p:txBody>
              <a:bodyPr/>
              <a:lstStyle/>
              <a:p>
                <a:endParaRPr lang="hu-HU"/>
              </a:p>
            </p:txBody>
          </p:sp>
          <p:sp>
            <p:nvSpPr>
              <p:cNvPr id="73800" name="Freeform 425"/>
              <p:cNvSpPr>
                <a:spLocks/>
              </p:cNvSpPr>
              <p:nvPr/>
            </p:nvSpPr>
            <p:spPr bwMode="auto">
              <a:xfrm>
                <a:off x="2598" y="1860"/>
                <a:ext cx="32" cy="49"/>
              </a:xfrm>
              <a:custGeom>
                <a:avLst/>
                <a:gdLst>
                  <a:gd name="T0" fmla="*/ 4 w 32"/>
                  <a:gd name="T1" fmla="*/ 1 h 49"/>
                  <a:gd name="T2" fmla="*/ 32 w 32"/>
                  <a:gd name="T3" fmla="*/ 46 h 49"/>
                  <a:gd name="T4" fmla="*/ 31 w 32"/>
                  <a:gd name="T5" fmla="*/ 49 h 49"/>
                  <a:gd name="T6" fmla="*/ 0 w 32"/>
                  <a:gd name="T7" fmla="*/ 0 h 49"/>
                  <a:gd name="T8" fmla="*/ 4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4" y="1"/>
                    </a:moveTo>
                    <a:lnTo>
                      <a:pt x="32" y="46"/>
                    </a:lnTo>
                    <a:lnTo>
                      <a:pt x="31" y="49"/>
                    </a:lnTo>
                    <a:lnTo>
                      <a:pt x="0" y="0"/>
                    </a:lnTo>
                    <a:lnTo>
                      <a:pt x="4" y="1"/>
                    </a:lnTo>
                    <a:close/>
                  </a:path>
                </a:pathLst>
              </a:custGeom>
              <a:solidFill>
                <a:srgbClr val="2E2A27"/>
              </a:solidFill>
              <a:ln w="9525">
                <a:noFill/>
                <a:round/>
                <a:headEnd/>
                <a:tailEnd/>
              </a:ln>
            </p:spPr>
            <p:txBody>
              <a:bodyPr/>
              <a:lstStyle/>
              <a:p>
                <a:endParaRPr lang="hu-HU"/>
              </a:p>
            </p:txBody>
          </p:sp>
          <p:sp>
            <p:nvSpPr>
              <p:cNvPr id="73801" name="Freeform 426"/>
              <p:cNvSpPr>
                <a:spLocks/>
              </p:cNvSpPr>
              <p:nvPr/>
            </p:nvSpPr>
            <p:spPr bwMode="auto">
              <a:xfrm>
                <a:off x="2597" y="1860"/>
                <a:ext cx="33" cy="50"/>
              </a:xfrm>
              <a:custGeom>
                <a:avLst/>
                <a:gdLst>
                  <a:gd name="T0" fmla="*/ 2 w 33"/>
                  <a:gd name="T1" fmla="*/ 0 h 50"/>
                  <a:gd name="T2" fmla="*/ 33 w 33"/>
                  <a:gd name="T3" fmla="*/ 48 h 50"/>
                  <a:gd name="T4" fmla="*/ 32 w 33"/>
                  <a:gd name="T5" fmla="*/ 50 h 50"/>
                  <a:gd name="T6" fmla="*/ 0 w 33"/>
                  <a:gd name="T7" fmla="*/ 0 h 50"/>
                  <a:gd name="T8" fmla="*/ 2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2" y="0"/>
                    </a:moveTo>
                    <a:lnTo>
                      <a:pt x="33" y="48"/>
                    </a:lnTo>
                    <a:lnTo>
                      <a:pt x="32" y="50"/>
                    </a:lnTo>
                    <a:lnTo>
                      <a:pt x="0" y="0"/>
                    </a:lnTo>
                    <a:lnTo>
                      <a:pt x="2" y="0"/>
                    </a:lnTo>
                    <a:close/>
                  </a:path>
                </a:pathLst>
              </a:custGeom>
              <a:solidFill>
                <a:srgbClr val="302C2B"/>
              </a:solidFill>
              <a:ln w="9525">
                <a:noFill/>
                <a:round/>
                <a:headEnd/>
                <a:tailEnd/>
              </a:ln>
            </p:spPr>
            <p:txBody>
              <a:bodyPr/>
              <a:lstStyle/>
              <a:p>
                <a:endParaRPr lang="hu-HU"/>
              </a:p>
            </p:txBody>
          </p:sp>
          <p:sp>
            <p:nvSpPr>
              <p:cNvPr id="73802" name="Freeform 427"/>
              <p:cNvSpPr>
                <a:spLocks/>
              </p:cNvSpPr>
              <p:nvPr/>
            </p:nvSpPr>
            <p:spPr bwMode="auto">
              <a:xfrm>
                <a:off x="2595" y="1860"/>
                <a:ext cx="34" cy="52"/>
              </a:xfrm>
              <a:custGeom>
                <a:avLst/>
                <a:gdLst>
                  <a:gd name="T0" fmla="*/ 3 w 34"/>
                  <a:gd name="T1" fmla="*/ 0 h 52"/>
                  <a:gd name="T2" fmla="*/ 34 w 34"/>
                  <a:gd name="T3" fmla="*/ 49 h 52"/>
                  <a:gd name="T4" fmla="*/ 33 w 34"/>
                  <a:gd name="T5" fmla="*/ 52 h 52"/>
                  <a:gd name="T6" fmla="*/ 0 w 34"/>
                  <a:gd name="T7" fmla="*/ 0 h 52"/>
                  <a:gd name="T8" fmla="*/ 3 w 34"/>
                  <a:gd name="T9" fmla="*/ 0 h 52"/>
                  <a:gd name="T10" fmla="*/ 0 60000 65536"/>
                  <a:gd name="T11" fmla="*/ 0 60000 65536"/>
                  <a:gd name="T12" fmla="*/ 0 60000 65536"/>
                  <a:gd name="T13" fmla="*/ 0 60000 65536"/>
                  <a:gd name="T14" fmla="*/ 0 60000 65536"/>
                  <a:gd name="T15" fmla="*/ 0 w 34"/>
                  <a:gd name="T16" fmla="*/ 0 h 52"/>
                  <a:gd name="T17" fmla="*/ 34 w 34"/>
                  <a:gd name="T18" fmla="*/ 52 h 52"/>
                </a:gdLst>
                <a:ahLst/>
                <a:cxnLst>
                  <a:cxn ang="T10">
                    <a:pos x="T0" y="T1"/>
                  </a:cxn>
                  <a:cxn ang="T11">
                    <a:pos x="T2" y="T3"/>
                  </a:cxn>
                  <a:cxn ang="T12">
                    <a:pos x="T4" y="T5"/>
                  </a:cxn>
                  <a:cxn ang="T13">
                    <a:pos x="T6" y="T7"/>
                  </a:cxn>
                  <a:cxn ang="T14">
                    <a:pos x="T8" y="T9"/>
                  </a:cxn>
                </a:cxnLst>
                <a:rect l="T15" t="T16" r="T17" b="T18"/>
                <a:pathLst>
                  <a:path w="34" h="52">
                    <a:moveTo>
                      <a:pt x="3" y="0"/>
                    </a:moveTo>
                    <a:lnTo>
                      <a:pt x="34" y="49"/>
                    </a:lnTo>
                    <a:lnTo>
                      <a:pt x="33" y="52"/>
                    </a:lnTo>
                    <a:lnTo>
                      <a:pt x="0" y="0"/>
                    </a:lnTo>
                    <a:lnTo>
                      <a:pt x="3" y="0"/>
                    </a:lnTo>
                    <a:close/>
                  </a:path>
                </a:pathLst>
              </a:custGeom>
              <a:solidFill>
                <a:srgbClr val="322E2C"/>
              </a:solidFill>
              <a:ln w="9525">
                <a:noFill/>
                <a:round/>
                <a:headEnd/>
                <a:tailEnd/>
              </a:ln>
            </p:spPr>
            <p:txBody>
              <a:bodyPr/>
              <a:lstStyle/>
              <a:p>
                <a:endParaRPr lang="hu-HU"/>
              </a:p>
            </p:txBody>
          </p:sp>
          <p:sp>
            <p:nvSpPr>
              <p:cNvPr id="73803" name="Freeform 428"/>
              <p:cNvSpPr>
                <a:spLocks/>
              </p:cNvSpPr>
              <p:nvPr/>
            </p:nvSpPr>
            <p:spPr bwMode="auto">
              <a:xfrm>
                <a:off x="2592" y="1860"/>
                <a:ext cx="37" cy="53"/>
              </a:xfrm>
              <a:custGeom>
                <a:avLst/>
                <a:gdLst>
                  <a:gd name="T0" fmla="*/ 5 w 37"/>
                  <a:gd name="T1" fmla="*/ 0 h 53"/>
                  <a:gd name="T2" fmla="*/ 37 w 37"/>
                  <a:gd name="T3" fmla="*/ 50 h 53"/>
                  <a:gd name="T4" fmla="*/ 36 w 37"/>
                  <a:gd name="T5" fmla="*/ 53 h 53"/>
                  <a:gd name="T6" fmla="*/ 0 w 37"/>
                  <a:gd name="T7" fmla="*/ 0 h 53"/>
                  <a:gd name="T8" fmla="*/ 5 w 37"/>
                  <a:gd name="T9" fmla="*/ 0 h 53"/>
                  <a:gd name="T10" fmla="*/ 0 60000 65536"/>
                  <a:gd name="T11" fmla="*/ 0 60000 65536"/>
                  <a:gd name="T12" fmla="*/ 0 60000 65536"/>
                  <a:gd name="T13" fmla="*/ 0 60000 65536"/>
                  <a:gd name="T14" fmla="*/ 0 60000 65536"/>
                  <a:gd name="T15" fmla="*/ 0 w 37"/>
                  <a:gd name="T16" fmla="*/ 0 h 53"/>
                  <a:gd name="T17" fmla="*/ 37 w 37"/>
                  <a:gd name="T18" fmla="*/ 53 h 53"/>
                </a:gdLst>
                <a:ahLst/>
                <a:cxnLst>
                  <a:cxn ang="T10">
                    <a:pos x="T0" y="T1"/>
                  </a:cxn>
                  <a:cxn ang="T11">
                    <a:pos x="T2" y="T3"/>
                  </a:cxn>
                  <a:cxn ang="T12">
                    <a:pos x="T4" y="T5"/>
                  </a:cxn>
                  <a:cxn ang="T13">
                    <a:pos x="T6" y="T7"/>
                  </a:cxn>
                  <a:cxn ang="T14">
                    <a:pos x="T8" y="T9"/>
                  </a:cxn>
                </a:cxnLst>
                <a:rect l="T15" t="T16" r="T17" b="T18"/>
                <a:pathLst>
                  <a:path w="37" h="53">
                    <a:moveTo>
                      <a:pt x="5" y="0"/>
                    </a:moveTo>
                    <a:lnTo>
                      <a:pt x="37" y="50"/>
                    </a:lnTo>
                    <a:lnTo>
                      <a:pt x="36" y="53"/>
                    </a:lnTo>
                    <a:lnTo>
                      <a:pt x="0" y="0"/>
                    </a:lnTo>
                    <a:lnTo>
                      <a:pt x="5" y="0"/>
                    </a:lnTo>
                    <a:close/>
                  </a:path>
                </a:pathLst>
              </a:custGeom>
              <a:solidFill>
                <a:srgbClr val="35322F"/>
              </a:solidFill>
              <a:ln w="9525">
                <a:noFill/>
                <a:round/>
                <a:headEnd/>
                <a:tailEnd/>
              </a:ln>
            </p:spPr>
            <p:txBody>
              <a:bodyPr/>
              <a:lstStyle/>
              <a:p>
                <a:endParaRPr lang="hu-HU"/>
              </a:p>
            </p:txBody>
          </p:sp>
          <p:sp>
            <p:nvSpPr>
              <p:cNvPr id="73804" name="Freeform 429"/>
              <p:cNvSpPr>
                <a:spLocks/>
              </p:cNvSpPr>
              <p:nvPr/>
            </p:nvSpPr>
            <p:spPr bwMode="auto">
              <a:xfrm>
                <a:off x="2591" y="1858"/>
                <a:ext cx="37" cy="58"/>
              </a:xfrm>
              <a:custGeom>
                <a:avLst/>
                <a:gdLst>
                  <a:gd name="T0" fmla="*/ 4 w 37"/>
                  <a:gd name="T1" fmla="*/ 2 h 58"/>
                  <a:gd name="T2" fmla="*/ 37 w 37"/>
                  <a:gd name="T3" fmla="*/ 54 h 58"/>
                  <a:gd name="T4" fmla="*/ 35 w 37"/>
                  <a:gd name="T5" fmla="*/ 58 h 58"/>
                  <a:gd name="T6" fmla="*/ 0 w 37"/>
                  <a:gd name="T7" fmla="*/ 0 h 58"/>
                  <a:gd name="T8" fmla="*/ 4 w 37"/>
                  <a:gd name="T9" fmla="*/ 2 h 58"/>
                  <a:gd name="T10" fmla="*/ 0 60000 65536"/>
                  <a:gd name="T11" fmla="*/ 0 60000 65536"/>
                  <a:gd name="T12" fmla="*/ 0 60000 65536"/>
                  <a:gd name="T13" fmla="*/ 0 60000 65536"/>
                  <a:gd name="T14" fmla="*/ 0 60000 65536"/>
                  <a:gd name="T15" fmla="*/ 0 w 37"/>
                  <a:gd name="T16" fmla="*/ 0 h 58"/>
                  <a:gd name="T17" fmla="*/ 37 w 37"/>
                  <a:gd name="T18" fmla="*/ 58 h 58"/>
                </a:gdLst>
                <a:ahLst/>
                <a:cxnLst>
                  <a:cxn ang="T10">
                    <a:pos x="T0" y="T1"/>
                  </a:cxn>
                  <a:cxn ang="T11">
                    <a:pos x="T2" y="T3"/>
                  </a:cxn>
                  <a:cxn ang="T12">
                    <a:pos x="T4" y="T5"/>
                  </a:cxn>
                  <a:cxn ang="T13">
                    <a:pos x="T6" y="T7"/>
                  </a:cxn>
                  <a:cxn ang="T14">
                    <a:pos x="T8" y="T9"/>
                  </a:cxn>
                </a:cxnLst>
                <a:rect l="T15" t="T16" r="T17" b="T18"/>
                <a:pathLst>
                  <a:path w="37" h="58">
                    <a:moveTo>
                      <a:pt x="4" y="2"/>
                    </a:moveTo>
                    <a:lnTo>
                      <a:pt x="37" y="54"/>
                    </a:lnTo>
                    <a:lnTo>
                      <a:pt x="35" y="58"/>
                    </a:lnTo>
                    <a:lnTo>
                      <a:pt x="0" y="0"/>
                    </a:lnTo>
                    <a:lnTo>
                      <a:pt x="4" y="2"/>
                    </a:lnTo>
                    <a:close/>
                  </a:path>
                </a:pathLst>
              </a:custGeom>
              <a:solidFill>
                <a:srgbClr val="373331"/>
              </a:solidFill>
              <a:ln w="9525">
                <a:noFill/>
                <a:round/>
                <a:headEnd/>
                <a:tailEnd/>
              </a:ln>
            </p:spPr>
            <p:txBody>
              <a:bodyPr/>
              <a:lstStyle/>
              <a:p>
                <a:endParaRPr lang="hu-HU"/>
              </a:p>
            </p:txBody>
          </p:sp>
          <p:sp>
            <p:nvSpPr>
              <p:cNvPr id="73805" name="Freeform 430"/>
              <p:cNvSpPr>
                <a:spLocks/>
              </p:cNvSpPr>
              <p:nvPr/>
            </p:nvSpPr>
            <p:spPr bwMode="auto">
              <a:xfrm>
                <a:off x="2590" y="1858"/>
                <a:ext cx="38" cy="59"/>
              </a:xfrm>
              <a:custGeom>
                <a:avLst/>
                <a:gdLst>
                  <a:gd name="T0" fmla="*/ 2 w 38"/>
                  <a:gd name="T1" fmla="*/ 2 h 59"/>
                  <a:gd name="T2" fmla="*/ 38 w 38"/>
                  <a:gd name="T3" fmla="*/ 55 h 59"/>
                  <a:gd name="T4" fmla="*/ 36 w 38"/>
                  <a:gd name="T5" fmla="*/ 59 h 59"/>
                  <a:gd name="T6" fmla="*/ 0 w 38"/>
                  <a:gd name="T7" fmla="*/ 0 h 59"/>
                  <a:gd name="T8" fmla="*/ 2 w 38"/>
                  <a:gd name="T9" fmla="*/ 2 h 59"/>
                  <a:gd name="T10" fmla="*/ 0 60000 65536"/>
                  <a:gd name="T11" fmla="*/ 0 60000 65536"/>
                  <a:gd name="T12" fmla="*/ 0 60000 65536"/>
                  <a:gd name="T13" fmla="*/ 0 60000 65536"/>
                  <a:gd name="T14" fmla="*/ 0 60000 65536"/>
                  <a:gd name="T15" fmla="*/ 0 w 38"/>
                  <a:gd name="T16" fmla="*/ 0 h 59"/>
                  <a:gd name="T17" fmla="*/ 38 w 38"/>
                  <a:gd name="T18" fmla="*/ 59 h 59"/>
                </a:gdLst>
                <a:ahLst/>
                <a:cxnLst>
                  <a:cxn ang="T10">
                    <a:pos x="T0" y="T1"/>
                  </a:cxn>
                  <a:cxn ang="T11">
                    <a:pos x="T2" y="T3"/>
                  </a:cxn>
                  <a:cxn ang="T12">
                    <a:pos x="T4" y="T5"/>
                  </a:cxn>
                  <a:cxn ang="T13">
                    <a:pos x="T6" y="T7"/>
                  </a:cxn>
                  <a:cxn ang="T14">
                    <a:pos x="T8" y="T9"/>
                  </a:cxn>
                </a:cxnLst>
                <a:rect l="T15" t="T16" r="T17" b="T18"/>
                <a:pathLst>
                  <a:path w="38" h="59">
                    <a:moveTo>
                      <a:pt x="2" y="2"/>
                    </a:moveTo>
                    <a:lnTo>
                      <a:pt x="38" y="55"/>
                    </a:lnTo>
                    <a:lnTo>
                      <a:pt x="36" y="59"/>
                    </a:lnTo>
                    <a:lnTo>
                      <a:pt x="0" y="0"/>
                    </a:lnTo>
                    <a:lnTo>
                      <a:pt x="2" y="2"/>
                    </a:lnTo>
                    <a:close/>
                  </a:path>
                </a:pathLst>
              </a:custGeom>
              <a:solidFill>
                <a:srgbClr val="3C3836"/>
              </a:solidFill>
              <a:ln w="9525">
                <a:noFill/>
                <a:round/>
                <a:headEnd/>
                <a:tailEnd/>
              </a:ln>
            </p:spPr>
            <p:txBody>
              <a:bodyPr/>
              <a:lstStyle/>
              <a:p>
                <a:endParaRPr lang="hu-HU"/>
              </a:p>
            </p:txBody>
          </p:sp>
          <p:sp>
            <p:nvSpPr>
              <p:cNvPr id="73806" name="Freeform 431"/>
              <p:cNvSpPr>
                <a:spLocks/>
              </p:cNvSpPr>
              <p:nvPr/>
            </p:nvSpPr>
            <p:spPr bwMode="auto">
              <a:xfrm>
                <a:off x="2587" y="1858"/>
                <a:ext cx="39" cy="61"/>
              </a:xfrm>
              <a:custGeom>
                <a:avLst/>
                <a:gdLst>
                  <a:gd name="T0" fmla="*/ 4 w 39"/>
                  <a:gd name="T1" fmla="*/ 0 h 61"/>
                  <a:gd name="T2" fmla="*/ 39 w 39"/>
                  <a:gd name="T3" fmla="*/ 58 h 61"/>
                  <a:gd name="T4" fmla="*/ 39 w 39"/>
                  <a:gd name="T5" fmla="*/ 61 h 61"/>
                  <a:gd name="T6" fmla="*/ 0 w 39"/>
                  <a:gd name="T7" fmla="*/ 0 h 61"/>
                  <a:gd name="T8" fmla="*/ 4 w 39"/>
                  <a:gd name="T9" fmla="*/ 0 h 61"/>
                  <a:gd name="T10" fmla="*/ 0 60000 65536"/>
                  <a:gd name="T11" fmla="*/ 0 60000 65536"/>
                  <a:gd name="T12" fmla="*/ 0 60000 65536"/>
                  <a:gd name="T13" fmla="*/ 0 60000 65536"/>
                  <a:gd name="T14" fmla="*/ 0 60000 65536"/>
                  <a:gd name="T15" fmla="*/ 0 w 39"/>
                  <a:gd name="T16" fmla="*/ 0 h 61"/>
                  <a:gd name="T17" fmla="*/ 39 w 39"/>
                  <a:gd name="T18" fmla="*/ 61 h 61"/>
                </a:gdLst>
                <a:ahLst/>
                <a:cxnLst>
                  <a:cxn ang="T10">
                    <a:pos x="T0" y="T1"/>
                  </a:cxn>
                  <a:cxn ang="T11">
                    <a:pos x="T2" y="T3"/>
                  </a:cxn>
                  <a:cxn ang="T12">
                    <a:pos x="T4" y="T5"/>
                  </a:cxn>
                  <a:cxn ang="T13">
                    <a:pos x="T6" y="T7"/>
                  </a:cxn>
                  <a:cxn ang="T14">
                    <a:pos x="T8" y="T9"/>
                  </a:cxn>
                </a:cxnLst>
                <a:rect l="T15" t="T16" r="T17" b="T18"/>
                <a:pathLst>
                  <a:path w="39" h="61">
                    <a:moveTo>
                      <a:pt x="4" y="0"/>
                    </a:moveTo>
                    <a:lnTo>
                      <a:pt x="39" y="58"/>
                    </a:lnTo>
                    <a:lnTo>
                      <a:pt x="39" y="61"/>
                    </a:lnTo>
                    <a:lnTo>
                      <a:pt x="0" y="0"/>
                    </a:lnTo>
                    <a:lnTo>
                      <a:pt x="4" y="0"/>
                    </a:lnTo>
                    <a:close/>
                  </a:path>
                </a:pathLst>
              </a:custGeom>
              <a:solidFill>
                <a:srgbClr val="3D3A37"/>
              </a:solidFill>
              <a:ln w="9525">
                <a:noFill/>
                <a:round/>
                <a:headEnd/>
                <a:tailEnd/>
              </a:ln>
            </p:spPr>
            <p:txBody>
              <a:bodyPr/>
              <a:lstStyle/>
              <a:p>
                <a:endParaRPr lang="hu-HU"/>
              </a:p>
            </p:txBody>
          </p:sp>
          <p:sp>
            <p:nvSpPr>
              <p:cNvPr id="73807" name="Freeform 432"/>
              <p:cNvSpPr>
                <a:spLocks/>
              </p:cNvSpPr>
              <p:nvPr/>
            </p:nvSpPr>
            <p:spPr bwMode="auto">
              <a:xfrm>
                <a:off x="2585" y="1858"/>
                <a:ext cx="41" cy="62"/>
              </a:xfrm>
              <a:custGeom>
                <a:avLst/>
                <a:gdLst>
                  <a:gd name="T0" fmla="*/ 5 w 41"/>
                  <a:gd name="T1" fmla="*/ 0 h 62"/>
                  <a:gd name="T2" fmla="*/ 41 w 41"/>
                  <a:gd name="T3" fmla="*/ 59 h 62"/>
                  <a:gd name="T4" fmla="*/ 40 w 41"/>
                  <a:gd name="T5" fmla="*/ 62 h 62"/>
                  <a:gd name="T6" fmla="*/ 0 w 41"/>
                  <a:gd name="T7" fmla="*/ 0 h 62"/>
                  <a:gd name="T8" fmla="*/ 5 w 41"/>
                  <a:gd name="T9" fmla="*/ 0 h 62"/>
                  <a:gd name="T10" fmla="*/ 0 60000 65536"/>
                  <a:gd name="T11" fmla="*/ 0 60000 65536"/>
                  <a:gd name="T12" fmla="*/ 0 60000 65536"/>
                  <a:gd name="T13" fmla="*/ 0 60000 65536"/>
                  <a:gd name="T14" fmla="*/ 0 60000 65536"/>
                  <a:gd name="T15" fmla="*/ 0 w 41"/>
                  <a:gd name="T16" fmla="*/ 0 h 62"/>
                  <a:gd name="T17" fmla="*/ 41 w 41"/>
                  <a:gd name="T18" fmla="*/ 62 h 62"/>
                </a:gdLst>
                <a:ahLst/>
                <a:cxnLst>
                  <a:cxn ang="T10">
                    <a:pos x="T0" y="T1"/>
                  </a:cxn>
                  <a:cxn ang="T11">
                    <a:pos x="T2" y="T3"/>
                  </a:cxn>
                  <a:cxn ang="T12">
                    <a:pos x="T4" y="T5"/>
                  </a:cxn>
                  <a:cxn ang="T13">
                    <a:pos x="T6" y="T7"/>
                  </a:cxn>
                  <a:cxn ang="T14">
                    <a:pos x="T8" y="T9"/>
                  </a:cxn>
                </a:cxnLst>
                <a:rect l="T15" t="T16" r="T17" b="T18"/>
                <a:pathLst>
                  <a:path w="41" h="62">
                    <a:moveTo>
                      <a:pt x="5" y="0"/>
                    </a:moveTo>
                    <a:lnTo>
                      <a:pt x="41" y="59"/>
                    </a:lnTo>
                    <a:lnTo>
                      <a:pt x="40" y="62"/>
                    </a:lnTo>
                    <a:lnTo>
                      <a:pt x="0" y="0"/>
                    </a:lnTo>
                    <a:lnTo>
                      <a:pt x="5" y="0"/>
                    </a:lnTo>
                    <a:close/>
                  </a:path>
                </a:pathLst>
              </a:custGeom>
              <a:solidFill>
                <a:srgbClr val="3F3C3A"/>
              </a:solidFill>
              <a:ln w="9525">
                <a:noFill/>
                <a:round/>
                <a:headEnd/>
                <a:tailEnd/>
              </a:ln>
            </p:spPr>
            <p:txBody>
              <a:bodyPr/>
              <a:lstStyle/>
              <a:p>
                <a:endParaRPr lang="hu-HU"/>
              </a:p>
            </p:txBody>
          </p:sp>
          <p:sp>
            <p:nvSpPr>
              <p:cNvPr id="73808" name="Freeform 433"/>
              <p:cNvSpPr>
                <a:spLocks/>
              </p:cNvSpPr>
              <p:nvPr/>
            </p:nvSpPr>
            <p:spPr bwMode="auto">
              <a:xfrm>
                <a:off x="2584" y="1858"/>
                <a:ext cx="42" cy="64"/>
              </a:xfrm>
              <a:custGeom>
                <a:avLst/>
                <a:gdLst>
                  <a:gd name="T0" fmla="*/ 3 w 42"/>
                  <a:gd name="T1" fmla="*/ 0 h 64"/>
                  <a:gd name="T2" fmla="*/ 42 w 42"/>
                  <a:gd name="T3" fmla="*/ 61 h 64"/>
                  <a:gd name="T4" fmla="*/ 41 w 42"/>
                  <a:gd name="T5" fmla="*/ 64 h 64"/>
                  <a:gd name="T6" fmla="*/ 0 w 42"/>
                  <a:gd name="T7" fmla="*/ 0 h 64"/>
                  <a:gd name="T8" fmla="*/ 3 w 42"/>
                  <a:gd name="T9" fmla="*/ 0 h 64"/>
                  <a:gd name="T10" fmla="*/ 0 60000 65536"/>
                  <a:gd name="T11" fmla="*/ 0 60000 65536"/>
                  <a:gd name="T12" fmla="*/ 0 60000 65536"/>
                  <a:gd name="T13" fmla="*/ 0 60000 65536"/>
                  <a:gd name="T14" fmla="*/ 0 60000 65536"/>
                  <a:gd name="T15" fmla="*/ 0 w 42"/>
                  <a:gd name="T16" fmla="*/ 0 h 64"/>
                  <a:gd name="T17" fmla="*/ 42 w 42"/>
                  <a:gd name="T18" fmla="*/ 64 h 64"/>
                </a:gdLst>
                <a:ahLst/>
                <a:cxnLst>
                  <a:cxn ang="T10">
                    <a:pos x="T0" y="T1"/>
                  </a:cxn>
                  <a:cxn ang="T11">
                    <a:pos x="T2" y="T3"/>
                  </a:cxn>
                  <a:cxn ang="T12">
                    <a:pos x="T4" y="T5"/>
                  </a:cxn>
                  <a:cxn ang="T13">
                    <a:pos x="T6" y="T7"/>
                  </a:cxn>
                  <a:cxn ang="T14">
                    <a:pos x="T8" y="T9"/>
                  </a:cxn>
                </a:cxnLst>
                <a:rect l="T15" t="T16" r="T17" b="T18"/>
                <a:pathLst>
                  <a:path w="42" h="64">
                    <a:moveTo>
                      <a:pt x="3" y="0"/>
                    </a:moveTo>
                    <a:lnTo>
                      <a:pt x="42" y="61"/>
                    </a:lnTo>
                    <a:lnTo>
                      <a:pt x="41" y="64"/>
                    </a:lnTo>
                    <a:lnTo>
                      <a:pt x="0" y="0"/>
                    </a:lnTo>
                    <a:lnTo>
                      <a:pt x="3" y="0"/>
                    </a:lnTo>
                    <a:close/>
                  </a:path>
                </a:pathLst>
              </a:custGeom>
              <a:solidFill>
                <a:srgbClr val="403D3B"/>
              </a:solidFill>
              <a:ln w="9525">
                <a:noFill/>
                <a:round/>
                <a:headEnd/>
                <a:tailEnd/>
              </a:ln>
            </p:spPr>
            <p:txBody>
              <a:bodyPr/>
              <a:lstStyle/>
              <a:p>
                <a:endParaRPr lang="hu-HU"/>
              </a:p>
            </p:txBody>
          </p:sp>
          <p:sp>
            <p:nvSpPr>
              <p:cNvPr id="73809" name="Freeform 434"/>
              <p:cNvSpPr>
                <a:spLocks/>
              </p:cNvSpPr>
              <p:nvPr/>
            </p:nvSpPr>
            <p:spPr bwMode="auto">
              <a:xfrm>
                <a:off x="2581" y="1857"/>
                <a:ext cx="44" cy="67"/>
              </a:xfrm>
              <a:custGeom>
                <a:avLst/>
                <a:gdLst>
                  <a:gd name="T0" fmla="*/ 4 w 44"/>
                  <a:gd name="T1" fmla="*/ 1 h 67"/>
                  <a:gd name="T2" fmla="*/ 44 w 44"/>
                  <a:gd name="T3" fmla="*/ 63 h 67"/>
                  <a:gd name="T4" fmla="*/ 42 w 44"/>
                  <a:gd name="T5" fmla="*/ 67 h 67"/>
                  <a:gd name="T6" fmla="*/ 0 w 44"/>
                  <a:gd name="T7" fmla="*/ 0 h 67"/>
                  <a:gd name="T8" fmla="*/ 4 w 44"/>
                  <a:gd name="T9" fmla="*/ 1 h 67"/>
                  <a:gd name="T10" fmla="*/ 0 60000 65536"/>
                  <a:gd name="T11" fmla="*/ 0 60000 65536"/>
                  <a:gd name="T12" fmla="*/ 0 60000 65536"/>
                  <a:gd name="T13" fmla="*/ 0 60000 65536"/>
                  <a:gd name="T14" fmla="*/ 0 60000 65536"/>
                  <a:gd name="T15" fmla="*/ 0 w 44"/>
                  <a:gd name="T16" fmla="*/ 0 h 67"/>
                  <a:gd name="T17" fmla="*/ 44 w 44"/>
                  <a:gd name="T18" fmla="*/ 67 h 67"/>
                </a:gdLst>
                <a:ahLst/>
                <a:cxnLst>
                  <a:cxn ang="T10">
                    <a:pos x="T0" y="T1"/>
                  </a:cxn>
                  <a:cxn ang="T11">
                    <a:pos x="T2" y="T3"/>
                  </a:cxn>
                  <a:cxn ang="T12">
                    <a:pos x="T4" y="T5"/>
                  </a:cxn>
                  <a:cxn ang="T13">
                    <a:pos x="T6" y="T7"/>
                  </a:cxn>
                  <a:cxn ang="T14">
                    <a:pos x="T8" y="T9"/>
                  </a:cxn>
                </a:cxnLst>
                <a:rect l="T15" t="T16" r="T17" b="T18"/>
                <a:pathLst>
                  <a:path w="44" h="67">
                    <a:moveTo>
                      <a:pt x="4" y="1"/>
                    </a:moveTo>
                    <a:lnTo>
                      <a:pt x="44" y="63"/>
                    </a:lnTo>
                    <a:lnTo>
                      <a:pt x="42" y="67"/>
                    </a:lnTo>
                    <a:lnTo>
                      <a:pt x="0" y="0"/>
                    </a:lnTo>
                    <a:lnTo>
                      <a:pt x="4" y="1"/>
                    </a:lnTo>
                    <a:close/>
                  </a:path>
                </a:pathLst>
              </a:custGeom>
              <a:solidFill>
                <a:srgbClr val="43403E"/>
              </a:solidFill>
              <a:ln w="9525">
                <a:noFill/>
                <a:round/>
                <a:headEnd/>
                <a:tailEnd/>
              </a:ln>
            </p:spPr>
            <p:txBody>
              <a:bodyPr/>
              <a:lstStyle/>
              <a:p>
                <a:endParaRPr lang="hu-HU"/>
              </a:p>
            </p:txBody>
          </p:sp>
          <p:sp>
            <p:nvSpPr>
              <p:cNvPr id="73810" name="Freeform 435"/>
              <p:cNvSpPr>
                <a:spLocks/>
              </p:cNvSpPr>
              <p:nvPr/>
            </p:nvSpPr>
            <p:spPr bwMode="auto">
              <a:xfrm>
                <a:off x="2580" y="1857"/>
                <a:ext cx="45" cy="69"/>
              </a:xfrm>
              <a:custGeom>
                <a:avLst/>
                <a:gdLst>
                  <a:gd name="T0" fmla="*/ 4 w 45"/>
                  <a:gd name="T1" fmla="*/ 1 h 69"/>
                  <a:gd name="T2" fmla="*/ 45 w 45"/>
                  <a:gd name="T3" fmla="*/ 65 h 69"/>
                  <a:gd name="T4" fmla="*/ 43 w 45"/>
                  <a:gd name="T5" fmla="*/ 69 h 69"/>
                  <a:gd name="T6" fmla="*/ 0 w 45"/>
                  <a:gd name="T7" fmla="*/ 0 h 69"/>
                  <a:gd name="T8" fmla="*/ 4 w 45"/>
                  <a:gd name="T9" fmla="*/ 1 h 69"/>
                  <a:gd name="T10" fmla="*/ 0 60000 65536"/>
                  <a:gd name="T11" fmla="*/ 0 60000 65536"/>
                  <a:gd name="T12" fmla="*/ 0 60000 65536"/>
                  <a:gd name="T13" fmla="*/ 0 60000 65536"/>
                  <a:gd name="T14" fmla="*/ 0 60000 65536"/>
                  <a:gd name="T15" fmla="*/ 0 w 45"/>
                  <a:gd name="T16" fmla="*/ 0 h 69"/>
                  <a:gd name="T17" fmla="*/ 45 w 45"/>
                  <a:gd name="T18" fmla="*/ 69 h 69"/>
                </a:gdLst>
                <a:ahLst/>
                <a:cxnLst>
                  <a:cxn ang="T10">
                    <a:pos x="T0" y="T1"/>
                  </a:cxn>
                  <a:cxn ang="T11">
                    <a:pos x="T2" y="T3"/>
                  </a:cxn>
                  <a:cxn ang="T12">
                    <a:pos x="T4" y="T5"/>
                  </a:cxn>
                  <a:cxn ang="T13">
                    <a:pos x="T6" y="T7"/>
                  </a:cxn>
                  <a:cxn ang="T14">
                    <a:pos x="T8" y="T9"/>
                  </a:cxn>
                </a:cxnLst>
                <a:rect l="T15" t="T16" r="T17" b="T18"/>
                <a:pathLst>
                  <a:path w="45" h="69">
                    <a:moveTo>
                      <a:pt x="4" y="1"/>
                    </a:moveTo>
                    <a:lnTo>
                      <a:pt x="45" y="65"/>
                    </a:lnTo>
                    <a:lnTo>
                      <a:pt x="43" y="69"/>
                    </a:lnTo>
                    <a:lnTo>
                      <a:pt x="0" y="0"/>
                    </a:lnTo>
                    <a:lnTo>
                      <a:pt x="4" y="1"/>
                    </a:lnTo>
                    <a:close/>
                  </a:path>
                </a:pathLst>
              </a:custGeom>
              <a:solidFill>
                <a:srgbClr val="454240"/>
              </a:solidFill>
              <a:ln w="9525">
                <a:noFill/>
                <a:round/>
                <a:headEnd/>
                <a:tailEnd/>
              </a:ln>
            </p:spPr>
            <p:txBody>
              <a:bodyPr/>
              <a:lstStyle/>
              <a:p>
                <a:endParaRPr lang="hu-HU"/>
              </a:p>
            </p:txBody>
          </p:sp>
          <p:sp>
            <p:nvSpPr>
              <p:cNvPr id="73811" name="Freeform 436"/>
              <p:cNvSpPr>
                <a:spLocks/>
              </p:cNvSpPr>
              <p:nvPr/>
            </p:nvSpPr>
            <p:spPr bwMode="auto">
              <a:xfrm>
                <a:off x="2578" y="1857"/>
                <a:ext cx="45" cy="70"/>
              </a:xfrm>
              <a:custGeom>
                <a:avLst/>
                <a:gdLst>
                  <a:gd name="T0" fmla="*/ 3 w 45"/>
                  <a:gd name="T1" fmla="*/ 0 h 70"/>
                  <a:gd name="T2" fmla="*/ 45 w 45"/>
                  <a:gd name="T3" fmla="*/ 67 h 70"/>
                  <a:gd name="T4" fmla="*/ 44 w 45"/>
                  <a:gd name="T5" fmla="*/ 70 h 70"/>
                  <a:gd name="T6" fmla="*/ 0 w 45"/>
                  <a:gd name="T7" fmla="*/ 0 h 70"/>
                  <a:gd name="T8" fmla="*/ 3 w 45"/>
                  <a:gd name="T9" fmla="*/ 0 h 70"/>
                  <a:gd name="T10" fmla="*/ 0 60000 65536"/>
                  <a:gd name="T11" fmla="*/ 0 60000 65536"/>
                  <a:gd name="T12" fmla="*/ 0 60000 65536"/>
                  <a:gd name="T13" fmla="*/ 0 60000 65536"/>
                  <a:gd name="T14" fmla="*/ 0 60000 65536"/>
                  <a:gd name="T15" fmla="*/ 0 w 45"/>
                  <a:gd name="T16" fmla="*/ 0 h 70"/>
                  <a:gd name="T17" fmla="*/ 45 w 45"/>
                  <a:gd name="T18" fmla="*/ 70 h 70"/>
                </a:gdLst>
                <a:ahLst/>
                <a:cxnLst>
                  <a:cxn ang="T10">
                    <a:pos x="T0" y="T1"/>
                  </a:cxn>
                  <a:cxn ang="T11">
                    <a:pos x="T2" y="T3"/>
                  </a:cxn>
                  <a:cxn ang="T12">
                    <a:pos x="T4" y="T5"/>
                  </a:cxn>
                  <a:cxn ang="T13">
                    <a:pos x="T6" y="T7"/>
                  </a:cxn>
                  <a:cxn ang="T14">
                    <a:pos x="T8" y="T9"/>
                  </a:cxn>
                </a:cxnLst>
                <a:rect l="T15" t="T16" r="T17" b="T18"/>
                <a:pathLst>
                  <a:path w="45" h="70">
                    <a:moveTo>
                      <a:pt x="3" y="0"/>
                    </a:moveTo>
                    <a:lnTo>
                      <a:pt x="45" y="67"/>
                    </a:lnTo>
                    <a:lnTo>
                      <a:pt x="44" y="70"/>
                    </a:lnTo>
                    <a:lnTo>
                      <a:pt x="0" y="0"/>
                    </a:lnTo>
                    <a:lnTo>
                      <a:pt x="3" y="0"/>
                    </a:lnTo>
                    <a:close/>
                  </a:path>
                </a:pathLst>
              </a:custGeom>
              <a:solidFill>
                <a:srgbClr val="474443"/>
              </a:solidFill>
              <a:ln w="9525">
                <a:noFill/>
                <a:round/>
                <a:headEnd/>
                <a:tailEnd/>
              </a:ln>
            </p:spPr>
            <p:txBody>
              <a:bodyPr/>
              <a:lstStyle/>
              <a:p>
                <a:endParaRPr lang="hu-HU"/>
              </a:p>
            </p:txBody>
          </p:sp>
          <p:sp>
            <p:nvSpPr>
              <p:cNvPr id="73812" name="Freeform 437"/>
              <p:cNvSpPr>
                <a:spLocks/>
              </p:cNvSpPr>
              <p:nvPr/>
            </p:nvSpPr>
            <p:spPr bwMode="auto">
              <a:xfrm>
                <a:off x="2576" y="1857"/>
                <a:ext cx="47" cy="72"/>
              </a:xfrm>
              <a:custGeom>
                <a:avLst/>
                <a:gdLst>
                  <a:gd name="T0" fmla="*/ 4 w 47"/>
                  <a:gd name="T1" fmla="*/ 0 h 72"/>
                  <a:gd name="T2" fmla="*/ 47 w 47"/>
                  <a:gd name="T3" fmla="*/ 69 h 72"/>
                  <a:gd name="T4" fmla="*/ 46 w 47"/>
                  <a:gd name="T5" fmla="*/ 72 h 72"/>
                  <a:gd name="T6" fmla="*/ 0 w 47"/>
                  <a:gd name="T7" fmla="*/ 0 h 72"/>
                  <a:gd name="T8" fmla="*/ 4 w 47"/>
                  <a:gd name="T9" fmla="*/ 0 h 72"/>
                  <a:gd name="T10" fmla="*/ 0 60000 65536"/>
                  <a:gd name="T11" fmla="*/ 0 60000 65536"/>
                  <a:gd name="T12" fmla="*/ 0 60000 65536"/>
                  <a:gd name="T13" fmla="*/ 0 60000 65536"/>
                  <a:gd name="T14" fmla="*/ 0 60000 65536"/>
                  <a:gd name="T15" fmla="*/ 0 w 47"/>
                  <a:gd name="T16" fmla="*/ 0 h 72"/>
                  <a:gd name="T17" fmla="*/ 47 w 47"/>
                  <a:gd name="T18" fmla="*/ 72 h 72"/>
                </a:gdLst>
                <a:ahLst/>
                <a:cxnLst>
                  <a:cxn ang="T10">
                    <a:pos x="T0" y="T1"/>
                  </a:cxn>
                  <a:cxn ang="T11">
                    <a:pos x="T2" y="T3"/>
                  </a:cxn>
                  <a:cxn ang="T12">
                    <a:pos x="T4" y="T5"/>
                  </a:cxn>
                  <a:cxn ang="T13">
                    <a:pos x="T6" y="T7"/>
                  </a:cxn>
                  <a:cxn ang="T14">
                    <a:pos x="T8" y="T9"/>
                  </a:cxn>
                </a:cxnLst>
                <a:rect l="T15" t="T16" r="T17" b="T18"/>
                <a:pathLst>
                  <a:path w="47" h="72">
                    <a:moveTo>
                      <a:pt x="4" y="0"/>
                    </a:moveTo>
                    <a:lnTo>
                      <a:pt x="47" y="69"/>
                    </a:lnTo>
                    <a:lnTo>
                      <a:pt x="46" y="72"/>
                    </a:lnTo>
                    <a:lnTo>
                      <a:pt x="0" y="0"/>
                    </a:lnTo>
                    <a:lnTo>
                      <a:pt x="4" y="0"/>
                    </a:lnTo>
                    <a:close/>
                  </a:path>
                </a:pathLst>
              </a:custGeom>
              <a:solidFill>
                <a:srgbClr val="494644"/>
              </a:solidFill>
              <a:ln w="9525">
                <a:noFill/>
                <a:round/>
                <a:headEnd/>
                <a:tailEnd/>
              </a:ln>
            </p:spPr>
            <p:txBody>
              <a:bodyPr/>
              <a:lstStyle/>
              <a:p>
                <a:endParaRPr lang="hu-HU"/>
              </a:p>
            </p:txBody>
          </p:sp>
          <p:sp>
            <p:nvSpPr>
              <p:cNvPr id="73813" name="Freeform 438"/>
              <p:cNvSpPr>
                <a:spLocks/>
              </p:cNvSpPr>
              <p:nvPr/>
            </p:nvSpPr>
            <p:spPr bwMode="auto">
              <a:xfrm>
                <a:off x="2574" y="1857"/>
                <a:ext cx="48" cy="73"/>
              </a:xfrm>
              <a:custGeom>
                <a:avLst/>
                <a:gdLst>
                  <a:gd name="T0" fmla="*/ 4 w 48"/>
                  <a:gd name="T1" fmla="*/ 0 h 73"/>
                  <a:gd name="T2" fmla="*/ 48 w 48"/>
                  <a:gd name="T3" fmla="*/ 70 h 73"/>
                  <a:gd name="T4" fmla="*/ 48 w 48"/>
                  <a:gd name="T5" fmla="*/ 73 h 73"/>
                  <a:gd name="T6" fmla="*/ 0 w 48"/>
                  <a:gd name="T7" fmla="*/ 0 h 73"/>
                  <a:gd name="T8" fmla="*/ 4 w 48"/>
                  <a:gd name="T9" fmla="*/ 0 h 73"/>
                  <a:gd name="T10" fmla="*/ 0 60000 65536"/>
                  <a:gd name="T11" fmla="*/ 0 60000 65536"/>
                  <a:gd name="T12" fmla="*/ 0 60000 65536"/>
                  <a:gd name="T13" fmla="*/ 0 60000 65536"/>
                  <a:gd name="T14" fmla="*/ 0 60000 65536"/>
                  <a:gd name="T15" fmla="*/ 0 w 48"/>
                  <a:gd name="T16" fmla="*/ 0 h 73"/>
                  <a:gd name="T17" fmla="*/ 48 w 48"/>
                  <a:gd name="T18" fmla="*/ 73 h 73"/>
                </a:gdLst>
                <a:ahLst/>
                <a:cxnLst>
                  <a:cxn ang="T10">
                    <a:pos x="T0" y="T1"/>
                  </a:cxn>
                  <a:cxn ang="T11">
                    <a:pos x="T2" y="T3"/>
                  </a:cxn>
                  <a:cxn ang="T12">
                    <a:pos x="T4" y="T5"/>
                  </a:cxn>
                  <a:cxn ang="T13">
                    <a:pos x="T6" y="T7"/>
                  </a:cxn>
                  <a:cxn ang="T14">
                    <a:pos x="T8" y="T9"/>
                  </a:cxn>
                </a:cxnLst>
                <a:rect l="T15" t="T16" r="T17" b="T18"/>
                <a:pathLst>
                  <a:path w="48" h="73">
                    <a:moveTo>
                      <a:pt x="4" y="0"/>
                    </a:moveTo>
                    <a:lnTo>
                      <a:pt x="48" y="70"/>
                    </a:lnTo>
                    <a:lnTo>
                      <a:pt x="48" y="73"/>
                    </a:lnTo>
                    <a:lnTo>
                      <a:pt x="0" y="0"/>
                    </a:lnTo>
                    <a:lnTo>
                      <a:pt x="4" y="0"/>
                    </a:lnTo>
                    <a:close/>
                  </a:path>
                </a:pathLst>
              </a:custGeom>
              <a:solidFill>
                <a:srgbClr val="4C4947"/>
              </a:solidFill>
              <a:ln w="9525">
                <a:noFill/>
                <a:round/>
                <a:headEnd/>
                <a:tailEnd/>
              </a:ln>
            </p:spPr>
            <p:txBody>
              <a:bodyPr/>
              <a:lstStyle/>
              <a:p>
                <a:endParaRPr lang="hu-HU"/>
              </a:p>
            </p:txBody>
          </p:sp>
          <p:sp>
            <p:nvSpPr>
              <p:cNvPr id="73814" name="Freeform 439"/>
              <p:cNvSpPr>
                <a:spLocks/>
              </p:cNvSpPr>
              <p:nvPr/>
            </p:nvSpPr>
            <p:spPr bwMode="auto">
              <a:xfrm>
                <a:off x="2573" y="1857"/>
                <a:ext cx="49" cy="76"/>
              </a:xfrm>
              <a:custGeom>
                <a:avLst/>
                <a:gdLst>
                  <a:gd name="T0" fmla="*/ 3 w 49"/>
                  <a:gd name="T1" fmla="*/ 0 h 76"/>
                  <a:gd name="T2" fmla="*/ 49 w 49"/>
                  <a:gd name="T3" fmla="*/ 72 h 76"/>
                  <a:gd name="T4" fmla="*/ 48 w 49"/>
                  <a:gd name="T5" fmla="*/ 76 h 76"/>
                  <a:gd name="T6" fmla="*/ 0 w 49"/>
                  <a:gd name="T7" fmla="*/ 0 h 76"/>
                  <a:gd name="T8" fmla="*/ 3 w 49"/>
                  <a:gd name="T9" fmla="*/ 0 h 76"/>
                  <a:gd name="T10" fmla="*/ 0 60000 65536"/>
                  <a:gd name="T11" fmla="*/ 0 60000 65536"/>
                  <a:gd name="T12" fmla="*/ 0 60000 65536"/>
                  <a:gd name="T13" fmla="*/ 0 60000 65536"/>
                  <a:gd name="T14" fmla="*/ 0 60000 65536"/>
                  <a:gd name="T15" fmla="*/ 0 w 49"/>
                  <a:gd name="T16" fmla="*/ 0 h 76"/>
                  <a:gd name="T17" fmla="*/ 49 w 49"/>
                  <a:gd name="T18" fmla="*/ 76 h 76"/>
                </a:gdLst>
                <a:ahLst/>
                <a:cxnLst>
                  <a:cxn ang="T10">
                    <a:pos x="T0" y="T1"/>
                  </a:cxn>
                  <a:cxn ang="T11">
                    <a:pos x="T2" y="T3"/>
                  </a:cxn>
                  <a:cxn ang="T12">
                    <a:pos x="T4" y="T5"/>
                  </a:cxn>
                  <a:cxn ang="T13">
                    <a:pos x="T6" y="T7"/>
                  </a:cxn>
                  <a:cxn ang="T14">
                    <a:pos x="T8" y="T9"/>
                  </a:cxn>
                </a:cxnLst>
                <a:rect l="T15" t="T16" r="T17" b="T18"/>
                <a:pathLst>
                  <a:path w="49" h="76">
                    <a:moveTo>
                      <a:pt x="3" y="0"/>
                    </a:moveTo>
                    <a:lnTo>
                      <a:pt x="49" y="72"/>
                    </a:lnTo>
                    <a:lnTo>
                      <a:pt x="48" y="76"/>
                    </a:lnTo>
                    <a:lnTo>
                      <a:pt x="0" y="0"/>
                    </a:lnTo>
                    <a:lnTo>
                      <a:pt x="3" y="0"/>
                    </a:lnTo>
                    <a:close/>
                  </a:path>
                </a:pathLst>
              </a:custGeom>
              <a:solidFill>
                <a:srgbClr val="4E4B4A"/>
              </a:solidFill>
              <a:ln w="9525">
                <a:noFill/>
                <a:round/>
                <a:headEnd/>
                <a:tailEnd/>
              </a:ln>
            </p:spPr>
            <p:txBody>
              <a:bodyPr/>
              <a:lstStyle/>
              <a:p>
                <a:endParaRPr lang="hu-HU"/>
              </a:p>
            </p:txBody>
          </p:sp>
          <p:sp>
            <p:nvSpPr>
              <p:cNvPr id="73815" name="Freeform 440"/>
              <p:cNvSpPr>
                <a:spLocks/>
              </p:cNvSpPr>
              <p:nvPr/>
            </p:nvSpPr>
            <p:spPr bwMode="auto">
              <a:xfrm>
                <a:off x="2570" y="1855"/>
                <a:ext cx="52" cy="79"/>
              </a:xfrm>
              <a:custGeom>
                <a:avLst/>
                <a:gdLst>
                  <a:gd name="T0" fmla="*/ 4 w 52"/>
                  <a:gd name="T1" fmla="*/ 2 h 79"/>
                  <a:gd name="T2" fmla="*/ 52 w 52"/>
                  <a:gd name="T3" fmla="*/ 75 h 79"/>
                  <a:gd name="T4" fmla="*/ 51 w 52"/>
                  <a:gd name="T5" fmla="*/ 79 h 79"/>
                  <a:gd name="T6" fmla="*/ 0 w 52"/>
                  <a:gd name="T7" fmla="*/ 0 h 79"/>
                  <a:gd name="T8" fmla="*/ 4 w 52"/>
                  <a:gd name="T9" fmla="*/ 2 h 79"/>
                  <a:gd name="T10" fmla="*/ 0 60000 65536"/>
                  <a:gd name="T11" fmla="*/ 0 60000 65536"/>
                  <a:gd name="T12" fmla="*/ 0 60000 65536"/>
                  <a:gd name="T13" fmla="*/ 0 60000 65536"/>
                  <a:gd name="T14" fmla="*/ 0 60000 65536"/>
                  <a:gd name="T15" fmla="*/ 0 w 52"/>
                  <a:gd name="T16" fmla="*/ 0 h 79"/>
                  <a:gd name="T17" fmla="*/ 52 w 52"/>
                  <a:gd name="T18" fmla="*/ 79 h 79"/>
                </a:gdLst>
                <a:ahLst/>
                <a:cxnLst>
                  <a:cxn ang="T10">
                    <a:pos x="T0" y="T1"/>
                  </a:cxn>
                  <a:cxn ang="T11">
                    <a:pos x="T2" y="T3"/>
                  </a:cxn>
                  <a:cxn ang="T12">
                    <a:pos x="T4" y="T5"/>
                  </a:cxn>
                  <a:cxn ang="T13">
                    <a:pos x="T6" y="T7"/>
                  </a:cxn>
                  <a:cxn ang="T14">
                    <a:pos x="T8" y="T9"/>
                  </a:cxn>
                </a:cxnLst>
                <a:rect l="T15" t="T16" r="T17" b="T18"/>
                <a:pathLst>
                  <a:path w="52" h="79">
                    <a:moveTo>
                      <a:pt x="4" y="2"/>
                    </a:moveTo>
                    <a:lnTo>
                      <a:pt x="52" y="75"/>
                    </a:lnTo>
                    <a:lnTo>
                      <a:pt x="51" y="79"/>
                    </a:lnTo>
                    <a:lnTo>
                      <a:pt x="0" y="0"/>
                    </a:lnTo>
                    <a:lnTo>
                      <a:pt x="4" y="2"/>
                    </a:lnTo>
                    <a:close/>
                  </a:path>
                </a:pathLst>
              </a:custGeom>
              <a:solidFill>
                <a:srgbClr val="524F4E"/>
              </a:solidFill>
              <a:ln w="9525">
                <a:noFill/>
                <a:round/>
                <a:headEnd/>
                <a:tailEnd/>
              </a:ln>
            </p:spPr>
            <p:txBody>
              <a:bodyPr/>
              <a:lstStyle/>
              <a:p>
                <a:endParaRPr lang="hu-HU"/>
              </a:p>
            </p:txBody>
          </p:sp>
          <p:sp>
            <p:nvSpPr>
              <p:cNvPr id="73816" name="Freeform 441"/>
              <p:cNvSpPr>
                <a:spLocks/>
              </p:cNvSpPr>
              <p:nvPr/>
            </p:nvSpPr>
            <p:spPr bwMode="auto">
              <a:xfrm>
                <a:off x="2568" y="1855"/>
                <a:ext cx="53" cy="81"/>
              </a:xfrm>
              <a:custGeom>
                <a:avLst/>
                <a:gdLst>
                  <a:gd name="T0" fmla="*/ 5 w 53"/>
                  <a:gd name="T1" fmla="*/ 2 h 81"/>
                  <a:gd name="T2" fmla="*/ 53 w 53"/>
                  <a:gd name="T3" fmla="*/ 78 h 81"/>
                  <a:gd name="T4" fmla="*/ 51 w 53"/>
                  <a:gd name="T5" fmla="*/ 81 h 81"/>
                  <a:gd name="T6" fmla="*/ 0 w 53"/>
                  <a:gd name="T7" fmla="*/ 0 h 81"/>
                  <a:gd name="T8" fmla="*/ 5 w 53"/>
                  <a:gd name="T9" fmla="*/ 2 h 81"/>
                  <a:gd name="T10" fmla="*/ 0 60000 65536"/>
                  <a:gd name="T11" fmla="*/ 0 60000 65536"/>
                  <a:gd name="T12" fmla="*/ 0 60000 65536"/>
                  <a:gd name="T13" fmla="*/ 0 60000 65536"/>
                  <a:gd name="T14" fmla="*/ 0 60000 65536"/>
                  <a:gd name="T15" fmla="*/ 0 w 53"/>
                  <a:gd name="T16" fmla="*/ 0 h 81"/>
                  <a:gd name="T17" fmla="*/ 53 w 53"/>
                  <a:gd name="T18" fmla="*/ 81 h 81"/>
                </a:gdLst>
                <a:ahLst/>
                <a:cxnLst>
                  <a:cxn ang="T10">
                    <a:pos x="T0" y="T1"/>
                  </a:cxn>
                  <a:cxn ang="T11">
                    <a:pos x="T2" y="T3"/>
                  </a:cxn>
                  <a:cxn ang="T12">
                    <a:pos x="T4" y="T5"/>
                  </a:cxn>
                  <a:cxn ang="T13">
                    <a:pos x="T6" y="T7"/>
                  </a:cxn>
                  <a:cxn ang="T14">
                    <a:pos x="T8" y="T9"/>
                  </a:cxn>
                </a:cxnLst>
                <a:rect l="T15" t="T16" r="T17" b="T18"/>
                <a:pathLst>
                  <a:path w="53" h="81">
                    <a:moveTo>
                      <a:pt x="5" y="2"/>
                    </a:moveTo>
                    <a:lnTo>
                      <a:pt x="53" y="78"/>
                    </a:lnTo>
                    <a:lnTo>
                      <a:pt x="51" y="81"/>
                    </a:lnTo>
                    <a:lnTo>
                      <a:pt x="0" y="0"/>
                    </a:lnTo>
                    <a:lnTo>
                      <a:pt x="5" y="2"/>
                    </a:lnTo>
                    <a:close/>
                  </a:path>
                </a:pathLst>
              </a:custGeom>
              <a:solidFill>
                <a:srgbClr val="53514F"/>
              </a:solidFill>
              <a:ln w="9525">
                <a:noFill/>
                <a:round/>
                <a:headEnd/>
                <a:tailEnd/>
              </a:ln>
            </p:spPr>
            <p:txBody>
              <a:bodyPr/>
              <a:lstStyle/>
              <a:p>
                <a:endParaRPr lang="hu-HU"/>
              </a:p>
            </p:txBody>
          </p:sp>
          <p:sp>
            <p:nvSpPr>
              <p:cNvPr id="73817" name="Freeform 442"/>
              <p:cNvSpPr>
                <a:spLocks/>
              </p:cNvSpPr>
              <p:nvPr/>
            </p:nvSpPr>
            <p:spPr bwMode="auto">
              <a:xfrm>
                <a:off x="2567" y="1855"/>
                <a:ext cx="54" cy="82"/>
              </a:xfrm>
              <a:custGeom>
                <a:avLst/>
                <a:gdLst>
                  <a:gd name="T0" fmla="*/ 3 w 54"/>
                  <a:gd name="T1" fmla="*/ 0 h 82"/>
                  <a:gd name="T2" fmla="*/ 54 w 54"/>
                  <a:gd name="T3" fmla="*/ 79 h 82"/>
                  <a:gd name="T4" fmla="*/ 52 w 54"/>
                  <a:gd name="T5" fmla="*/ 82 h 82"/>
                  <a:gd name="T6" fmla="*/ 0 w 54"/>
                  <a:gd name="T7" fmla="*/ 0 h 82"/>
                  <a:gd name="T8" fmla="*/ 3 w 54"/>
                  <a:gd name="T9" fmla="*/ 0 h 82"/>
                  <a:gd name="T10" fmla="*/ 0 60000 65536"/>
                  <a:gd name="T11" fmla="*/ 0 60000 65536"/>
                  <a:gd name="T12" fmla="*/ 0 60000 65536"/>
                  <a:gd name="T13" fmla="*/ 0 60000 65536"/>
                  <a:gd name="T14" fmla="*/ 0 60000 65536"/>
                  <a:gd name="T15" fmla="*/ 0 w 54"/>
                  <a:gd name="T16" fmla="*/ 0 h 82"/>
                  <a:gd name="T17" fmla="*/ 54 w 54"/>
                  <a:gd name="T18" fmla="*/ 82 h 82"/>
                </a:gdLst>
                <a:ahLst/>
                <a:cxnLst>
                  <a:cxn ang="T10">
                    <a:pos x="T0" y="T1"/>
                  </a:cxn>
                  <a:cxn ang="T11">
                    <a:pos x="T2" y="T3"/>
                  </a:cxn>
                  <a:cxn ang="T12">
                    <a:pos x="T4" y="T5"/>
                  </a:cxn>
                  <a:cxn ang="T13">
                    <a:pos x="T6" y="T7"/>
                  </a:cxn>
                  <a:cxn ang="T14">
                    <a:pos x="T8" y="T9"/>
                  </a:cxn>
                </a:cxnLst>
                <a:rect l="T15" t="T16" r="T17" b="T18"/>
                <a:pathLst>
                  <a:path w="54" h="82">
                    <a:moveTo>
                      <a:pt x="3" y="0"/>
                    </a:moveTo>
                    <a:lnTo>
                      <a:pt x="54" y="79"/>
                    </a:lnTo>
                    <a:lnTo>
                      <a:pt x="52" y="82"/>
                    </a:lnTo>
                    <a:lnTo>
                      <a:pt x="0" y="0"/>
                    </a:lnTo>
                    <a:lnTo>
                      <a:pt x="3" y="0"/>
                    </a:lnTo>
                    <a:close/>
                  </a:path>
                </a:pathLst>
              </a:custGeom>
              <a:solidFill>
                <a:srgbClr val="565352"/>
              </a:solidFill>
              <a:ln w="9525">
                <a:noFill/>
                <a:round/>
                <a:headEnd/>
                <a:tailEnd/>
              </a:ln>
            </p:spPr>
            <p:txBody>
              <a:bodyPr/>
              <a:lstStyle/>
              <a:p>
                <a:endParaRPr lang="hu-HU"/>
              </a:p>
            </p:txBody>
          </p:sp>
          <p:sp>
            <p:nvSpPr>
              <p:cNvPr id="73818" name="Freeform 443"/>
              <p:cNvSpPr>
                <a:spLocks/>
              </p:cNvSpPr>
              <p:nvPr/>
            </p:nvSpPr>
            <p:spPr bwMode="auto">
              <a:xfrm>
                <a:off x="2566" y="1855"/>
                <a:ext cx="53" cy="84"/>
              </a:xfrm>
              <a:custGeom>
                <a:avLst/>
                <a:gdLst>
                  <a:gd name="T0" fmla="*/ 2 w 53"/>
                  <a:gd name="T1" fmla="*/ 0 h 84"/>
                  <a:gd name="T2" fmla="*/ 53 w 53"/>
                  <a:gd name="T3" fmla="*/ 81 h 84"/>
                  <a:gd name="T4" fmla="*/ 52 w 53"/>
                  <a:gd name="T5" fmla="*/ 84 h 84"/>
                  <a:gd name="T6" fmla="*/ 0 w 53"/>
                  <a:gd name="T7" fmla="*/ 0 h 84"/>
                  <a:gd name="T8" fmla="*/ 2 w 53"/>
                  <a:gd name="T9" fmla="*/ 0 h 84"/>
                  <a:gd name="T10" fmla="*/ 0 60000 65536"/>
                  <a:gd name="T11" fmla="*/ 0 60000 65536"/>
                  <a:gd name="T12" fmla="*/ 0 60000 65536"/>
                  <a:gd name="T13" fmla="*/ 0 60000 65536"/>
                  <a:gd name="T14" fmla="*/ 0 60000 65536"/>
                  <a:gd name="T15" fmla="*/ 0 w 53"/>
                  <a:gd name="T16" fmla="*/ 0 h 84"/>
                  <a:gd name="T17" fmla="*/ 53 w 53"/>
                  <a:gd name="T18" fmla="*/ 84 h 84"/>
                </a:gdLst>
                <a:ahLst/>
                <a:cxnLst>
                  <a:cxn ang="T10">
                    <a:pos x="T0" y="T1"/>
                  </a:cxn>
                  <a:cxn ang="T11">
                    <a:pos x="T2" y="T3"/>
                  </a:cxn>
                  <a:cxn ang="T12">
                    <a:pos x="T4" y="T5"/>
                  </a:cxn>
                  <a:cxn ang="T13">
                    <a:pos x="T6" y="T7"/>
                  </a:cxn>
                  <a:cxn ang="T14">
                    <a:pos x="T8" y="T9"/>
                  </a:cxn>
                </a:cxnLst>
                <a:rect l="T15" t="T16" r="T17" b="T18"/>
                <a:pathLst>
                  <a:path w="53" h="84">
                    <a:moveTo>
                      <a:pt x="2" y="0"/>
                    </a:moveTo>
                    <a:lnTo>
                      <a:pt x="53" y="81"/>
                    </a:lnTo>
                    <a:lnTo>
                      <a:pt x="52" y="84"/>
                    </a:lnTo>
                    <a:lnTo>
                      <a:pt x="0" y="0"/>
                    </a:lnTo>
                    <a:lnTo>
                      <a:pt x="2" y="0"/>
                    </a:lnTo>
                    <a:close/>
                  </a:path>
                </a:pathLst>
              </a:custGeom>
              <a:solidFill>
                <a:srgbClr val="575453"/>
              </a:solidFill>
              <a:ln w="9525">
                <a:noFill/>
                <a:round/>
                <a:headEnd/>
                <a:tailEnd/>
              </a:ln>
            </p:spPr>
            <p:txBody>
              <a:bodyPr/>
              <a:lstStyle/>
              <a:p>
                <a:endParaRPr lang="hu-HU"/>
              </a:p>
            </p:txBody>
          </p:sp>
          <p:sp>
            <p:nvSpPr>
              <p:cNvPr id="73819" name="Freeform 444"/>
              <p:cNvSpPr>
                <a:spLocks/>
              </p:cNvSpPr>
              <p:nvPr/>
            </p:nvSpPr>
            <p:spPr bwMode="auto">
              <a:xfrm>
                <a:off x="2563" y="1855"/>
                <a:ext cx="56" cy="86"/>
              </a:xfrm>
              <a:custGeom>
                <a:avLst/>
                <a:gdLst>
                  <a:gd name="T0" fmla="*/ 4 w 56"/>
                  <a:gd name="T1" fmla="*/ 0 h 86"/>
                  <a:gd name="T2" fmla="*/ 56 w 56"/>
                  <a:gd name="T3" fmla="*/ 82 h 86"/>
                  <a:gd name="T4" fmla="*/ 55 w 56"/>
                  <a:gd name="T5" fmla="*/ 86 h 86"/>
                  <a:gd name="T6" fmla="*/ 0 w 56"/>
                  <a:gd name="T7" fmla="*/ 0 h 86"/>
                  <a:gd name="T8" fmla="*/ 4 w 56"/>
                  <a:gd name="T9" fmla="*/ 0 h 86"/>
                  <a:gd name="T10" fmla="*/ 0 60000 65536"/>
                  <a:gd name="T11" fmla="*/ 0 60000 65536"/>
                  <a:gd name="T12" fmla="*/ 0 60000 65536"/>
                  <a:gd name="T13" fmla="*/ 0 60000 65536"/>
                  <a:gd name="T14" fmla="*/ 0 60000 65536"/>
                  <a:gd name="T15" fmla="*/ 0 w 56"/>
                  <a:gd name="T16" fmla="*/ 0 h 86"/>
                  <a:gd name="T17" fmla="*/ 56 w 56"/>
                  <a:gd name="T18" fmla="*/ 86 h 86"/>
                </a:gdLst>
                <a:ahLst/>
                <a:cxnLst>
                  <a:cxn ang="T10">
                    <a:pos x="T0" y="T1"/>
                  </a:cxn>
                  <a:cxn ang="T11">
                    <a:pos x="T2" y="T3"/>
                  </a:cxn>
                  <a:cxn ang="T12">
                    <a:pos x="T4" y="T5"/>
                  </a:cxn>
                  <a:cxn ang="T13">
                    <a:pos x="T6" y="T7"/>
                  </a:cxn>
                  <a:cxn ang="T14">
                    <a:pos x="T8" y="T9"/>
                  </a:cxn>
                </a:cxnLst>
                <a:rect l="T15" t="T16" r="T17" b="T18"/>
                <a:pathLst>
                  <a:path w="56" h="86">
                    <a:moveTo>
                      <a:pt x="4" y="0"/>
                    </a:moveTo>
                    <a:lnTo>
                      <a:pt x="56" y="82"/>
                    </a:lnTo>
                    <a:lnTo>
                      <a:pt x="55" y="86"/>
                    </a:lnTo>
                    <a:lnTo>
                      <a:pt x="0" y="0"/>
                    </a:lnTo>
                    <a:lnTo>
                      <a:pt x="4" y="0"/>
                    </a:lnTo>
                    <a:close/>
                  </a:path>
                </a:pathLst>
              </a:custGeom>
              <a:solidFill>
                <a:srgbClr val="595755"/>
              </a:solidFill>
              <a:ln w="9525">
                <a:noFill/>
                <a:round/>
                <a:headEnd/>
                <a:tailEnd/>
              </a:ln>
            </p:spPr>
            <p:txBody>
              <a:bodyPr/>
              <a:lstStyle/>
              <a:p>
                <a:endParaRPr lang="hu-HU"/>
              </a:p>
            </p:txBody>
          </p:sp>
          <p:sp>
            <p:nvSpPr>
              <p:cNvPr id="73820" name="Freeform 445"/>
              <p:cNvSpPr>
                <a:spLocks/>
              </p:cNvSpPr>
              <p:nvPr/>
            </p:nvSpPr>
            <p:spPr bwMode="auto">
              <a:xfrm>
                <a:off x="2561" y="1854"/>
                <a:ext cx="57" cy="89"/>
              </a:xfrm>
              <a:custGeom>
                <a:avLst/>
                <a:gdLst>
                  <a:gd name="T0" fmla="*/ 5 w 57"/>
                  <a:gd name="T1" fmla="*/ 1 h 89"/>
                  <a:gd name="T2" fmla="*/ 57 w 57"/>
                  <a:gd name="T3" fmla="*/ 85 h 89"/>
                  <a:gd name="T4" fmla="*/ 55 w 57"/>
                  <a:gd name="T5" fmla="*/ 89 h 89"/>
                  <a:gd name="T6" fmla="*/ 0 w 57"/>
                  <a:gd name="T7" fmla="*/ 0 h 89"/>
                  <a:gd name="T8" fmla="*/ 5 w 57"/>
                  <a:gd name="T9" fmla="*/ 1 h 89"/>
                  <a:gd name="T10" fmla="*/ 0 60000 65536"/>
                  <a:gd name="T11" fmla="*/ 0 60000 65536"/>
                  <a:gd name="T12" fmla="*/ 0 60000 65536"/>
                  <a:gd name="T13" fmla="*/ 0 60000 65536"/>
                  <a:gd name="T14" fmla="*/ 0 60000 65536"/>
                  <a:gd name="T15" fmla="*/ 0 w 57"/>
                  <a:gd name="T16" fmla="*/ 0 h 89"/>
                  <a:gd name="T17" fmla="*/ 57 w 57"/>
                  <a:gd name="T18" fmla="*/ 89 h 89"/>
                </a:gdLst>
                <a:ahLst/>
                <a:cxnLst>
                  <a:cxn ang="T10">
                    <a:pos x="T0" y="T1"/>
                  </a:cxn>
                  <a:cxn ang="T11">
                    <a:pos x="T2" y="T3"/>
                  </a:cxn>
                  <a:cxn ang="T12">
                    <a:pos x="T4" y="T5"/>
                  </a:cxn>
                  <a:cxn ang="T13">
                    <a:pos x="T6" y="T7"/>
                  </a:cxn>
                  <a:cxn ang="T14">
                    <a:pos x="T8" y="T9"/>
                  </a:cxn>
                </a:cxnLst>
                <a:rect l="T15" t="T16" r="T17" b="T18"/>
                <a:pathLst>
                  <a:path w="57" h="89">
                    <a:moveTo>
                      <a:pt x="5" y="1"/>
                    </a:moveTo>
                    <a:lnTo>
                      <a:pt x="57" y="85"/>
                    </a:lnTo>
                    <a:lnTo>
                      <a:pt x="55" y="89"/>
                    </a:lnTo>
                    <a:lnTo>
                      <a:pt x="0" y="0"/>
                    </a:lnTo>
                    <a:lnTo>
                      <a:pt x="5" y="1"/>
                    </a:lnTo>
                    <a:close/>
                  </a:path>
                </a:pathLst>
              </a:custGeom>
              <a:solidFill>
                <a:srgbClr val="5A5857"/>
              </a:solidFill>
              <a:ln w="9525">
                <a:noFill/>
                <a:round/>
                <a:headEnd/>
                <a:tailEnd/>
              </a:ln>
            </p:spPr>
            <p:txBody>
              <a:bodyPr/>
              <a:lstStyle/>
              <a:p>
                <a:endParaRPr lang="hu-HU"/>
              </a:p>
            </p:txBody>
          </p:sp>
          <p:sp>
            <p:nvSpPr>
              <p:cNvPr id="73821" name="Freeform 446"/>
              <p:cNvSpPr>
                <a:spLocks/>
              </p:cNvSpPr>
              <p:nvPr/>
            </p:nvSpPr>
            <p:spPr bwMode="auto">
              <a:xfrm>
                <a:off x="2561" y="1854"/>
                <a:ext cx="57" cy="89"/>
              </a:xfrm>
              <a:custGeom>
                <a:avLst/>
                <a:gdLst>
                  <a:gd name="T0" fmla="*/ 2 w 57"/>
                  <a:gd name="T1" fmla="*/ 1 h 89"/>
                  <a:gd name="T2" fmla="*/ 57 w 57"/>
                  <a:gd name="T3" fmla="*/ 87 h 89"/>
                  <a:gd name="T4" fmla="*/ 55 w 57"/>
                  <a:gd name="T5" fmla="*/ 89 h 89"/>
                  <a:gd name="T6" fmla="*/ 44 w 57"/>
                  <a:gd name="T7" fmla="*/ 70 h 89"/>
                  <a:gd name="T8" fmla="*/ 43 w 57"/>
                  <a:gd name="T9" fmla="*/ 70 h 89"/>
                  <a:gd name="T10" fmla="*/ 13 w 57"/>
                  <a:gd name="T11" fmla="*/ 24 h 89"/>
                  <a:gd name="T12" fmla="*/ 15 w 57"/>
                  <a:gd name="T13" fmla="*/ 23 h 89"/>
                  <a:gd name="T14" fmla="*/ 0 w 57"/>
                  <a:gd name="T15" fmla="*/ 0 h 89"/>
                  <a:gd name="T16" fmla="*/ 2 w 57"/>
                  <a:gd name="T17" fmla="*/ 1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89"/>
                  <a:gd name="T29" fmla="*/ 57 w 57"/>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89">
                    <a:moveTo>
                      <a:pt x="2" y="1"/>
                    </a:moveTo>
                    <a:lnTo>
                      <a:pt x="57" y="87"/>
                    </a:lnTo>
                    <a:lnTo>
                      <a:pt x="55" y="89"/>
                    </a:lnTo>
                    <a:lnTo>
                      <a:pt x="44" y="70"/>
                    </a:lnTo>
                    <a:lnTo>
                      <a:pt x="43" y="70"/>
                    </a:lnTo>
                    <a:lnTo>
                      <a:pt x="13" y="24"/>
                    </a:lnTo>
                    <a:lnTo>
                      <a:pt x="15" y="23"/>
                    </a:lnTo>
                    <a:lnTo>
                      <a:pt x="0" y="0"/>
                    </a:lnTo>
                    <a:lnTo>
                      <a:pt x="2" y="1"/>
                    </a:lnTo>
                    <a:close/>
                  </a:path>
                </a:pathLst>
              </a:custGeom>
              <a:solidFill>
                <a:srgbClr val="5C5A59"/>
              </a:solidFill>
              <a:ln w="9525">
                <a:noFill/>
                <a:round/>
                <a:headEnd/>
                <a:tailEnd/>
              </a:ln>
            </p:spPr>
            <p:txBody>
              <a:bodyPr/>
              <a:lstStyle/>
              <a:p>
                <a:endParaRPr lang="hu-HU"/>
              </a:p>
            </p:txBody>
          </p:sp>
          <p:sp>
            <p:nvSpPr>
              <p:cNvPr id="73822" name="Freeform 447"/>
              <p:cNvSpPr>
                <a:spLocks/>
              </p:cNvSpPr>
              <p:nvPr/>
            </p:nvSpPr>
            <p:spPr bwMode="auto">
              <a:xfrm>
                <a:off x="2561" y="1854"/>
                <a:ext cx="55" cy="89"/>
              </a:xfrm>
              <a:custGeom>
                <a:avLst/>
                <a:gdLst>
                  <a:gd name="T0" fmla="*/ 0 w 55"/>
                  <a:gd name="T1" fmla="*/ 0 h 89"/>
                  <a:gd name="T2" fmla="*/ 55 w 55"/>
                  <a:gd name="T3" fmla="*/ 89 h 89"/>
                  <a:gd name="T4" fmla="*/ 55 w 55"/>
                  <a:gd name="T5" fmla="*/ 89 h 89"/>
                  <a:gd name="T6" fmla="*/ 44 w 55"/>
                  <a:gd name="T7" fmla="*/ 70 h 89"/>
                  <a:gd name="T8" fmla="*/ 41 w 55"/>
                  <a:gd name="T9" fmla="*/ 72 h 89"/>
                  <a:gd name="T10" fmla="*/ 12 w 55"/>
                  <a:gd name="T11" fmla="*/ 24 h 89"/>
                  <a:gd name="T12" fmla="*/ 15 w 55"/>
                  <a:gd name="T13" fmla="*/ 23 h 89"/>
                  <a:gd name="T14" fmla="*/ 0 w 55"/>
                  <a:gd name="T15" fmla="*/ 0 h 89"/>
                  <a:gd name="T16" fmla="*/ 0 w 55"/>
                  <a:gd name="T17" fmla="*/ 0 h 89"/>
                  <a:gd name="T18" fmla="*/ 0 w 55"/>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89"/>
                  <a:gd name="T32" fmla="*/ 55 w 5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89">
                    <a:moveTo>
                      <a:pt x="0" y="0"/>
                    </a:moveTo>
                    <a:lnTo>
                      <a:pt x="55" y="89"/>
                    </a:lnTo>
                    <a:lnTo>
                      <a:pt x="44" y="70"/>
                    </a:lnTo>
                    <a:lnTo>
                      <a:pt x="41" y="72"/>
                    </a:lnTo>
                    <a:lnTo>
                      <a:pt x="12" y="24"/>
                    </a:lnTo>
                    <a:lnTo>
                      <a:pt x="15" y="23"/>
                    </a:lnTo>
                    <a:lnTo>
                      <a:pt x="0" y="0"/>
                    </a:lnTo>
                    <a:close/>
                  </a:path>
                </a:pathLst>
              </a:custGeom>
              <a:solidFill>
                <a:srgbClr val="5D5B5A"/>
              </a:solidFill>
              <a:ln w="9525">
                <a:noFill/>
                <a:round/>
                <a:headEnd/>
                <a:tailEnd/>
              </a:ln>
            </p:spPr>
            <p:txBody>
              <a:bodyPr/>
              <a:lstStyle/>
              <a:p>
                <a:endParaRPr lang="hu-HU"/>
              </a:p>
            </p:txBody>
          </p:sp>
          <p:sp>
            <p:nvSpPr>
              <p:cNvPr id="73823" name="Freeform 448"/>
              <p:cNvSpPr>
                <a:spLocks/>
              </p:cNvSpPr>
              <p:nvPr/>
            </p:nvSpPr>
            <p:spPr bwMode="auto">
              <a:xfrm>
                <a:off x="2571" y="1878"/>
                <a:ext cx="33" cy="48"/>
              </a:xfrm>
              <a:custGeom>
                <a:avLst/>
                <a:gdLst>
                  <a:gd name="T0" fmla="*/ 3 w 33"/>
                  <a:gd name="T1" fmla="*/ 0 h 48"/>
                  <a:gd name="T2" fmla="*/ 33 w 33"/>
                  <a:gd name="T3" fmla="*/ 46 h 48"/>
                  <a:gd name="T4" fmla="*/ 31 w 33"/>
                  <a:gd name="T5" fmla="*/ 48 h 48"/>
                  <a:gd name="T6" fmla="*/ 0 w 33"/>
                  <a:gd name="T7" fmla="*/ 1 h 48"/>
                  <a:gd name="T8" fmla="*/ 3 w 33"/>
                  <a:gd name="T9" fmla="*/ 0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 y="0"/>
                    </a:moveTo>
                    <a:lnTo>
                      <a:pt x="33" y="46"/>
                    </a:lnTo>
                    <a:lnTo>
                      <a:pt x="31" y="48"/>
                    </a:lnTo>
                    <a:lnTo>
                      <a:pt x="0" y="1"/>
                    </a:lnTo>
                    <a:lnTo>
                      <a:pt x="3" y="0"/>
                    </a:lnTo>
                    <a:close/>
                  </a:path>
                </a:pathLst>
              </a:custGeom>
              <a:solidFill>
                <a:srgbClr val="605E5D"/>
              </a:solidFill>
              <a:ln w="9525">
                <a:noFill/>
                <a:round/>
                <a:headEnd/>
                <a:tailEnd/>
              </a:ln>
            </p:spPr>
            <p:txBody>
              <a:bodyPr/>
              <a:lstStyle/>
              <a:p>
                <a:endParaRPr lang="hu-HU"/>
              </a:p>
            </p:txBody>
          </p:sp>
          <p:sp>
            <p:nvSpPr>
              <p:cNvPr id="73824" name="Freeform 449"/>
              <p:cNvSpPr>
                <a:spLocks/>
              </p:cNvSpPr>
              <p:nvPr/>
            </p:nvSpPr>
            <p:spPr bwMode="auto">
              <a:xfrm>
                <a:off x="2571" y="1878"/>
                <a:ext cx="31" cy="49"/>
              </a:xfrm>
              <a:custGeom>
                <a:avLst/>
                <a:gdLst>
                  <a:gd name="T0" fmla="*/ 2 w 31"/>
                  <a:gd name="T1" fmla="*/ 0 h 49"/>
                  <a:gd name="T2" fmla="*/ 31 w 31"/>
                  <a:gd name="T3" fmla="*/ 48 h 49"/>
                  <a:gd name="T4" fmla="*/ 30 w 31"/>
                  <a:gd name="T5" fmla="*/ 49 h 49"/>
                  <a:gd name="T6" fmla="*/ 0 w 31"/>
                  <a:gd name="T7" fmla="*/ 1 h 49"/>
                  <a:gd name="T8" fmla="*/ 2 w 31"/>
                  <a:gd name="T9" fmla="*/ 0 h 49"/>
                  <a:gd name="T10" fmla="*/ 0 60000 65536"/>
                  <a:gd name="T11" fmla="*/ 0 60000 65536"/>
                  <a:gd name="T12" fmla="*/ 0 60000 65536"/>
                  <a:gd name="T13" fmla="*/ 0 60000 65536"/>
                  <a:gd name="T14" fmla="*/ 0 60000 65536"/>
                  <a:gd name="T15" fmla="*/ 0 w 31"/>
                  <a:gd name="T16" fmla="*/ 0 h 49"/>
                  <a:gd name="T17" fmla="*/ 31 w 31"/>
                  <a:gd name="T18" fmla="*/ 49 h 49"/>
                </a:gdLst>
                <a:ahLst/>
                <a:cxnLst>
                  <a:cxn ang="T10">
                    <a:pos x="T0" y="T1"/>
                  </a:cxn>
                  <a:cxn ang="T11">
                    <a:pos x="T2" y="T3"/>
                  </a:cxn>
                  <a:cxn ang="T12">
                    <a:pos x="T4" y="T5"/>
                  </a:cxn>
                  <a:cxn ang="T13">
                    <a:pos x="T6" y="T7"/>
                  </a:cxn>
                  <a:cxn ang="T14">
                    <a:pos x="T8" y="T9"/>
                  </a:cxn>
                </a:cxnLst>
                <a:rect l="T15" t="T16" r="T17" b="T18"/>
                <a:pathLst>
                  <a:path w="31" h="49">
                    <a:moveTo>
                      <a:pt x="2" y="0"/>
                    </a:moveTo>
                    <a:lnTo>
                      <a:pt x="31" y="48"/>
                    </a:lnTo>
                    <a:lnTo>
                      <a:pt x="30" y="49"/>
                    </a:lnTo>
                    <a:lnTo>
                      <a:pt x="0" y="1"/>
                    </a:lnTo>
                    <a:lnTo>
                      <a:pt x="2" y="0"/>
                    </a:lnTo>
                    <a:close/>
                  </a:path>
                </a:pathLst>
              </a:custGeom>
              <a:solidFill>
                <a:srgbClr val="646260"/>
              </a:solidFill>
              <a:ln w="9525">
                <a:noFill/>
                <a:round/>
                <a:headEnd/>
                <a:tailEnd/>
              </a:ln>
            </p:spPr>
            <p:txBody>
              <a:bodyPr/>
              <a:lstStyle/>
              <a:p>
                <a:endParaRPr lang="hu-HU"/>
              </a:p>
            </p:txBody>
          </p:sp>
          <p:sp>
            <p:nvSpPr>
              <p:cNvPr id="73825" name="Freeform 450"/>
              <p:cNvSpPr>
                <a:spLocks/>
              </p:cNvSpPr>
              <p:nvPr/>
            </p:nvSpPr>
            <p:spPr bwMode="auto">
              <a:xfrm>
                <a:off x="2570" y="1879"/>
                <a:ext cx="32" cy="48"/>
              </a:xfrm>
              <a:custGeom>
                <a:avLst/>
                <a:gdLst>
                  <a:gd name="T0" fmla="*/ 1 w 32"/>
                  <a:gd name="T1" fmla="*/ 0 h 48"/>
                  <a:gd name="T2" fmla="*/ 32 w 32"/>
                  <a:gd name="T3" fmla="*/ 47 h 48"/>
                  <a:gd name="T4" fmla="*/ 29 w 32"/>
                  <a:gd name="T5" fmla="*/ 48 h 48"/>
                  <a:gd name="T6" fmla="*/ 0 w 32"/>
                  <a:gd name="T7" fmla="*/ 2 h 48"/>
                  <a:gd name="T8" fmla="*/ 1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1" y="0"/>
                    </a:moveTo>
                    <a:lnTo>
                      <a:pt x="32" y="47"/>
                    </a:lnTo>
                    <a:lnTo>
                      <a:pt x="29" y="48"/>
                    </a:lnTo>
                    <a:lnTo>
                      <a:pt x="0" y="2"/>
                    </a:lnTo>
                    <a:lnTo>
                      <a:pt x="1" y="0"/>
                    </a:lnTo>
                    <a:close/>
                  </a:path>
                </a:pathLst>
              </a:custGeom>
              <a:solidFill>
                <a:srgbClr val="666463"/>
              </a:solidFill>
              <a:ln w="9525">
                <a:noFill/>
                <a:round/>
                <a:headEnd/>
                <a:tailEnd/>
              </a:ln>
            </p:spPr>
            <p:txBody>
              <a:bodyPr/>
              <a:lstStyle/>
              <a:p>
                <a:endParaRPr lang="hu-HU"/>
              </a:p>
            </p:txBody>
          </p:sp>
          <p:sp>
            <p:nvSpPr>
              <p:cNvPr id="73826" name="Freeform 451"/>
              <p:cNvSpPr>
                <a:spLocks/>
              </p:cNvSpPr>
              <p:nvPr/>
            </p:nvSpPr>
            <p:spPr bwMode="auto">
              <a:xfrm>
                <a:off x="2568" y="1879"/>
                <a:ext cx="33" cy="50"/>
              </a:xfrm>
              <a:custGeom>
                <a:avLst/>
                <a:gdLst>
                  <a:gd name="T0" fmla="*/ 3 w 33"/>
                  <a:gd name="T1" fmla="*/ 0 h 50"/>
                  <a:gd name="T2" fmla="*/ 33 w 33"/>
                  <a:gd name="T3" fmla="*/ 48 h 50"/>
                  <a:gd name="T4" fmla="*/ 30 w 33"/>
                  <a:gd name="T5" fmla="*/ 50 h 50"/>
                  <a:gd name="T6" fmla="*/ 0 w 33"/>
                  <a:gd name="T7" fmla="*/ 2 h 50"/>
                  <a:gd name="T8" fmla="*/ 3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 y="0"/>
                    </a:moveTo>
                    <a:lnTo>
                      <a:pt x="33" y="48"/>
                    </a:lnTo>
                    <a:lnTo>
                      <a:pt x="30" y="50"/>
                    </a:lnTo>
                    <a:lnTo>
                      <a:pt x="0" y="2"/>
                    </a:lnTo>
                    <a:lnTo>
                      <a:pt x="3" y="0"/>
                    </a:lnTo>
                    <a:close/>
                  </a:path>
                </a:pathLst>
              </a:custGeom>
              <a:solidFill>
                <a:srgbClr val="686564"/>
              </a:solidFill>
              <a:ln w="9525">
                <a:noFill/>
                <a:round/>
                <a:headEnd/>
                <a:tailEnd/>
              </a:ln>
            </p:spPr>
            <p:txBody>
              <a:bodyPr/>
              <a:lstStyle/>
              <a:p>
                <a:endParaRPr lang="hu-HU"/>
              </a:p>
            </p:txBody>
          </p:sp>
          <p:sp>
            <p:nvSpPr>
              <p:cNvPr id="73827" name="Freeform 452"/>
              <p:cNvSpPr>
                <a:spLocks/>
              </p:cNvSpPr>
              <p:nvPr/>
            </p:nvSpPr>
            <p:spPr bwMode="auto">
              <a:xfrm>
                <a:off x="2567" y="1881"/>
                <a:ext cx="32" cy="48"/>
              </a:xfrm>
              <a:custGeom>
                <a:avLst/>
                <a:gdLst>
                  <a:gd name="T0" fmla="*/ 3 w 32"/>
                  <a:gd name="T1" fmla="*/ 0 h 48"/>
                  <a:gd name="T2" fmla="*/ 32 w 32"/>
                  <a:gd name="T3" fmla="*/ 46 h 48"/>
                  <a:gd name="T4" fmla="*/ 30 w 32"/>
                  <a:gd name="T5" fmla="*/ 48 h 48"/>
                  <a:gd name="T6" fmla="*/ 0 w 32"/>
                  <a:gd name="T7" fmla="*/ 1 h 48"/>
                  <a:gd name="T8" fmla="*/ 3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 y="0"/>
                    </a:moveTo>
                    <a:lnTo>
                      <a:pt x="32" y="46"/>
                    </a:lnTo>
                    <a:lnTo>
                      <a:pt x="30" y="48"/>
                    </a:lnTo>
                    <a:lnTo>
                      <a:pt x="0" y="1"/>
                    </a:lnTo>
                    <a:lnTo>
                      <a:pt x="3" y="0"/>
                    </a:lnTo>
                    <a:close/>
                  </a:path>
                </a:pathLst>
              </a:custGeom>
              <a:solidFill>
                <a:srgbClr val="6A6866"/>
              </a:solidFill>
              <a:ln w="9525">
                <a:noFill/>
                <a:round/>
                <a:headEnd/>
                <a:tailEnd/>
              </a:ln>
            </p:spPr>
            <p:txBody>
              <a:bodyPr/>
              <a:lstStyle/>
              <a:p>
                <a:endParaRPr lang="hu-HU"/>
              </a:p>
            </p:txBody>
          </p:sp>
          <p:sp>
            <p:nvSpPr>
              <p:cNvPr id="73828" name="Freeform 453"/>
              <p:cNvSpPr>
                <a:spLocks/>
              </p:cNvSpPr>
              <p:nvPr/>
            </p:nvSpPr>
            <p:spPr bwMode="auto">
              <a:xfrm>
                <a:off x="2566" y="1881"/>
                <a:ext cx="32" cy="49"/>
              </a:xfrm>
              <a:custGeom>
                <a:avLst/>
                <a:gdLst>
                  <a:gd name="T0" fmla="*/ 2 w 32"/>
                  <a:gd name="T1" fmla="*/ 0 h 49"/>
                  <a:gd name="T2" fmla="*/ 32 w 32"/>
                  <a:gd name="T3" fmla="*/ 48 h 49"/>
                  <a:gd name="T4" fmla="*/ 29 w 32"/>
                  <a:gd name="T5" fmla="*/ 49 h 49"/>
                  <a:gd name="T6" fmla="*/ 0 w 32"/>
                  <a:gd name="T7" fmla="*/ 3 h 49"/>
                  <a:gd name="T8" fmla="*/ 2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2" y="0"/>
                    </a:moveTo>
                    <a:lnTo>
                      <a:pt x="32" y="48"/>
                    </a:lnTo>
                    <a:lnTo>
                      <a:pt x="29" y="49"/>
                    </a:lnTo>
                    <a:lnTo>
                      <a:pt x="0" y="3"/>
                    </a:lnTo>
                    <a:lnTo>
                      <a:pt x="2" y="0"/>
                    </a:lnTo>
                    <a:close/>
                  </a:path>
                </a:pathLst>
              </a:custGeom>
              <a:solidFill>
                <a:srgbClr val="6B6968"/>
              </a:solidFill>
              <a:ln w="9525">
                <a:noFill/>
                <a:round/>
                <a:headEnd/>
                <a:tailEnd/>
              </a:ln>
            </p:spPr>
            <p:txBody>
              <a:bodyPr/>
              <a:lstStyle/>
              <a:p>
                <a:endParaRPr lang="hu-HU"/>
              </a:p>
            </p:txBody>
          </p:sp>
          <p:sp>
            <p:nvSpPr>
              <p:cNvPr id="73829" name="Freeform 454"/>
              <p:cNvSpPr>
                <a:spLocks/>
              </p:cNvSpPr>
              <p:nvPr/>
            </p:nvSpPr>
            <p:spPr bwMode="auto">
              <a:xfrm>
                <a:off x="2564" y="1882"/>
                <a:ext cx="33" cy="49"/>
              </a:xfrm>
              <a:custGeom>
                <a:avLst/>
                <a:gdLst>
                  <a:gd name="T0" fmla="*/ 3 w 33"/>
                  <a:gd name="T1" fmla="*/ 0 h 49"/>
                  <a:gd name="T2" fmla="*/ 33 w 33"/>
                  <a:gd name="T3" fmla="*/ 47 h 49"/>
                  <a:gd name="T4" fmla="*/ 31 w 33"/>
                  <a:gd name="T5" fmla="*/ 49 h 49"/>
                  <a:gd name="T6" fmla="*/ 0 w 33"/>
                  <a:gd name="T7" fmla="*/ 2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7"/>
                    </a:lnTo>
                    <a:lnTo>
                      <a:pt x="31" y="49"/>
                    </a:lnTo>
                    <a:lnTo>
                      <a:pt x="0" y="2"/>
                    </a:lnTo>
                    <a:lnTo>
                      <a:pt x="3" y="0"/>
                    </a:lnTo>
                    <a:close/>
                  </a:path>
                </a:pathLst>
              </a:custGeom>
              <a:solidFill>
                <a:srgbClr val="6D6B6A"/>
              </a:solidFill>
              <a:ln w="9525">
                <a:noFill/>
                <a:round/>
                <a:headEnd/>
                <a:tailEnd/>
              </a:ln>
            </p:spPr>
            <p:txBody>
              <a:bodyPr/>
              <a:lstStyle/>
              <a:p>
                <a:endParaRPr lang="hu-HU"/>
              </a:p>
            </p:txBody>
          </p:sp>
          <p:sp>
            <p:nvSpPr>
              <p:cNvPr id="73830" name="Freeform 455"/>
              <p:cNvSpPr>
                <a:spLocks/>
              </p:cNvSpPr>
              <p:nvPr/>
            </p:nvSpPr>
            <p:spPr bwMode="auto">
              <a:xfrm>
                <a:off x="2563" y="1884"/>
                <a:ext cx="32" cy="47"/>
              </a:xfrm>
              <a:custGeom>
                <a:avLst/>
                <a:gdLst>
                  <a:gd name="T0" fmla="*/ 3 w 32"/>
                  <a:gd name="T1" fmla="*/ 0 h 47"/>
                  <a:gd name="T2" fmla="*/ 32 w 32"/>
                  <a:gd name="T3" fmla="*/ 46 h 47"/>
                  <a:gd name="T4" fmla="*/ 31 w 32"/>
                  <a:gd name="T5" fmla="*/ 47 h 47"/>
                  <a:gd name="T6" fmla="*/ 0 w 32"/>
                  <a:gd name="T7" fmla="*/ 1 h 47"/>
                  <a:gd name="T8" fmla="*/ 3 w 32"/>
                  <a:gd name="T9" fmla="*/ 0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3" y="0"/>
                    </a:moveTo>
                    <a:lnTo>
                      <a:pt x="32" y="46"/>
                    </a:lnTo>
                    <a:lnTo>
                      <a:pt x="31" y="47"/>
                    </a:lnTo>
                    <a:lnTo>
                      <a:pt x="0" y="1"/>
                    </a:lnTo>
                    <a:lnTo>
                      <a:pt x="3" y="0"/>
                    </a:lnTo>
                    <a:close/>
                  </a:path>
                </a:pathLst>
              </a:custGeom>
              <a:solidFill>
                <a:srgbClr val="6E6D6C"/>
              </a:solidFill>
              <a:ln w="9525">
                <a:noFill/>
                <a:round/>
                <a:headEnd/>
                <a:tailEnd/>
              </a:ln>
            </p:spPr>
            <p:txBody>
              <a:bodyPr/>
              <a:lstStyle/>
              <a:p>
                <a:endParaRPr lang="hu-HU"/>
              </a:p>
            </p:txBody>
          </p:sp>
          <p:sp>
            <p:nvSpPr>
              <p:cNvPr id="73831" name="Freeform 456"/>
              <p:cNvSpPr>
                <a:spLocks/>
              </p:cNvSpPr>
              <p:nvPr/>
            </p:nvSpPr>
            <p:spPr bwMode="auto">
              <a:xfrm>
                <a:off x="2563" y="1884"/>
                <a:ext cx="32" cy="49"/>
              </a:xfrm>
              <a:custGeom>
                <a:avLst/>
                <a:gdLst>
                  <a:gd name="T0" fmla="*/ 1 w 32"/>
                  <a:gd name="T1" fmla="*/ 0 h 49"/>
                  <a:gd name="T2" fmla="*/ 32 w 32"/>
                  <a:gd name="T3" fmla="*/ 47 h 49"/>
                  <a:gd name="T4" fmla="*/ 29 w 32"/>
                  <a:gd name="T5" fmla="*/ 49 h 49"/>
                  <a:gd name="T6" fmla="*/ 0 w 32"/>
                  <a:gd name="T7" fmla="*/ 1 h 49"/>
                  <a:gd name="T8" fmla="*/ 1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1" y="0"/>
                    </a:moveTo>
                    <a:lnTo>
                      <a:pt x="32" y="47"/>
                    </a:lnTo>
                    <a:lnTo>
                      <a:pt x="29" y="49"/>
                    </a:lnTo>
                    <a:lnTo>
                      <a:pt x="0" y="1"/>
                    </a:lnTo>
                    <a:lnTo>
                      <a:pt x="1" y="0"/>
                    </a:lnTo>
                    <a:close/>
                  </a:path>
                </a:pathLst>
              </a:custGeom>
              <a:solidFill>
                <a:srgbClr val="706F6E"/>
              </a:solidFill>
              <a:ln w="9525">
                <a:noFill/>
                <a:round/>
                <a:headEnd/>
                <a:tailEnd/>
              </a:ln>
            </p:spPr>
            <p:txBody>
              <a:bodyPr/>
              <a:lstStyle/>
              <a:p>
                <a:endParaRPr lang="hu-HU"/>
              </a:p>
            </p:txBody>
          </p:sp>
          <p:sp>
            <p:nvSpPr>
              <p:cNvPr id="73832" name="Freeform 457"/>
              <p:cNvSpPr>
                <a:spLocks/>
              </p:cNvSpPr>
              <p:nvPr/>
            </p:nvSpPr>
            <p:spPr bwMode="auto">
              <a:xfrm>
                <a:off x="2561" y="1885"/>
                <a:ext cx="33" cy="48"/>
              </a:xfrm>
              <a:custGeom>
                <a:avLst/>
                <a:gdLst>
                  <a:gd name="T0" fmla="*/ 2 w 33"/>
                  <a:gd name="T1" fmla="*/ 0 h 48"/>
                  <a:gd name="T2" fmla="*/ 33 w 33"/>
                  <a:gd name="T3" fmla="*/ 46 h 48"/>
                  <a:gd name="T4" fmla="*/ 30 w 33"/>
                  <a:gd name="T5" fmla="*/ 48 h 48"/>
                  <a:gd name="T6" fmla="*/ 0 w 33"/>
                  <a:gd name="T7" fmla="*/ 1 h 48"/>
                  <a:gd name="T8" fmla="*/ 2 w 33"/>
                  <a:gd name="T9" fmla="*/ 0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2" y="0"/>
                    </a:moveTo>
                    <a:lnTo>
                      <a:pt x="33" y="46"/>
                    </a:lnTo>
                    <a:lnTo>
                      <a:pt x="30" y="48"/>
                    </a:lnTo>
                    <a:lnTo>
                      <a:pt x="0" y="1"/>
                    </a:lnTo>
                    <a:lnTo>
                      <a:pt x="2" y="0"/>
                    </a:lnTo>
                    <a:close/>
                  </a:path>
                </a:pathLst>
              </a:custGeom>
              <a:solidFill>
                <a:srgbClr val="727070"/>
              </a:solidFill>
              <a:ln w="9525">
                <a:noFill/>
                <a:round/>
                <a:headEnd/>
                <a:tailEnd/>
              </a:ln>
            </p:spPr>
            <p:txBody>
              <a:bodyPr/>
              <a:lstStyle/>
              <a:p>
                <a:endParaRPr lang="hu-HU"/>
              </a:p>
            </p:txBody>
          </p:sp>
          <p:sp>
            <p:nvSpPr>
              <p:cNvPr id="73833" name="Freeform 458"/>
              <p:cNvSpPr>
                <a:spLocks/>
              </p:cNvSpPr>
              <p:nvPr/>
            </p:nvSpPr>
            <p:spPr bwMode="auto">
              <a:xfrm>
                <a:off x="2560" y="1885"/>
                <a:ext cx="32" cy="49"/>
              </a:xfrm>
              <a:custGeom>
                <a:avLst/>
                <a:gdLst>
                  <a:gd name="T0" fmla="*/ 3 w 32"/>
                  <a:gd name="T1" fmla="*/ 0 h 49"/>
                  <a:gd name="T2" fmla="*/ 32 w 32"/>
                  <a:gd name="T3" fmla="*/ 48 h 49"/>
                  <a:gd name="T4" fmla="*/ 30 w 32"/>
                  <a:gd name="T5" fmla="*/ 49 h 49"/>
                  <a:gd name="T6" fmla="*/ 0 w 32"/>
                  <a:gd name="T7" fmla="*/ 1 h 49"/>
                  <a:gd name="T8" fmla="*/ 3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 y="0"/>
                    </a:moveTo>
                    <a:lnTo>
                      <a:pt x="32" y="48"/>
                    </a:lnTo>
                    <a:lnTo>
                      <a:pt x="30" y="49"/>
                    </a:lnTo>
                    <a:lnTo>
                      <a:pt x="0" y="1"/>
                    </a:lnTo>
                    <a:lnTo>
                      <a:pt x="3" y="0"/>
                    </a:lnTo>
                    <a:close/>
                  </a:path>
                </a:pathLst>
              </a:custGeom>
              <a:solidFill>
                <a:srgbClr val="737271"/>
              </a:solidFill>
              <a:ln w="9525">
                <a:noFill/>
                <a:round/>
                <a:headEnd/>
                <a:tailEnd/>
              </a:ln>
            </p:spPr>
            <p:txBody>
              <a:bodyPr/>
              <a:lstStyle/>
              <a:p>
                <a:endParaRPr lang="hu-HU"/>
              </a:p>
            </p:txBody>
          </p:sp>
          <p:sp>
            <p:nvSpPr>
              <p:cNvPr id="73834" name="Freeform 459"/>
              <p:cNvSpPr>
                <a:spLocks/>
              </p:cNvSpPr>
              <p:nvPr/>
            </p:nvSpPr>
            <p:spPr bwMode="auto">
              <a:xfrm>
                <a:off x="2559" y="1886"/>
                <a:ext cx="32" cy="48"/>
              </a:xfrm>
              <a:custGeom>
                <a:avLst/>
                <a:gdLst>
                  <a:gd name="T0" fmla="*/ 2 w 32"/>
                  <a:gd name="T1" fmla="*/ 0 h 48"/>
                  <a:gd name="T2" fmla="*/ 32 w 32"/>
                  <a:gd name="T3" fmla="*/ 47 h 48"/>
                  <a:gd name="T4" fmla="*/ 29 w 32"/>
                  <a:gd name="T5" fmla="*/ 48 h 48"/>
                  <a:gd name="T6" fmla="*/ 0 w 32"/>
                  <a:gd name="T7" fmla="*/ 2 h 48"/>
                  <a:gd name="T8" fmla="*/ 2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2" y="0"/>
                    </a:moveTo>
                    <a:lnTo>
                      <a:pt x="32" y="47"/>
                    </a:lnTo>
                    <a:lnTo>
                      <a:pt x="29" y="48"/>
                    </a:lnTo>
                    <a:lnTo>
                      <a:pt x="0" y="2"/>
                    </a:lnTo>
                    <a:lnTo>
                      <a:pt x="2" y="0"/>
                    </a:lnTo>
                    <a:close/>
                  </a:path>
                </a:pathLst>
              </a:custGeom>
              <a:solidFill>
                <a:srgbClr val="767574"/>
              </a:solidFill>
              <a:ln w="9525">
                <a:noFill/>
                <a:round/>
                <a:headEnd/>
                <a:tailEnd/>
              </a:ln>
            </p:spPr>
            <p:txBody>
              <a:bodyPr/>
              <a:lstStyle/>
              <a:p>
                <a:endParaRPr lang="hu-HU"/>
              </a:p>
            </p:txBody>
          </p:sp>
          <p:sp>
            <p:nvSpPr>
              <p:cNvPr id="73835" name="Freeform 460"/>
              <p:cNvSpPr>
                <a:spLocks/>
              </p:cNvSpPr>
              <p:nvPr/>
            </p:nvSpPr>
            <p:spPr bwMode="auto">
              <a:xfrm>
                <a:off x="2557" y="1886"/>
                <a:ext cx="33" cy="50"/>
              </a:xfrm>
              <a:custGeom>
                <a:avLst/>
                <a:gdLst>
                  <a:gd name="T0" fmla="*/ 3 w 33"/>
                  <a:gd name="T1" fmla="*/ 0 h 50"/>
                  <a:gd name="T2" fmla="*/ 33 w 33"/>
                  <a:gd name="T3" fmla="*/ 48 h 50"/>
                  <a:gd name="T4" fmla="*/ 30 w 33"/>
                  <a:gd name="T5" fmla="*/ 50 h 50"/>
                  <a:gd name="T6" fmla="*/ 0 w 33"/>
                  <a:gd name="T7" fmla="*/ 2 h 50"/>
                  <a:gd name="T8" fmla="*/ 3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 y="0"/>
                    </a:moveTo>
                    <a:lnTo>
                      <a:pt x="33" y="48"/>
                    </a:lnTo>
                    <a:lnTo>
                      <a:pt x="30" y="50"/>
                    </a:lnTo>
                    <a:lnTo>
                      <a:pt x="0" y="2"/>
                    </a:lnTo>
                    <a:lnTo>
                      <a:pt x="3" y="0"/>
                    </a:lnTo>
                    <a:close/>
                  </a:path>
                </a:pathLst>
              </a:custGeom>
              <a:solidFill>
                <a:srgbClr val="797776"/>
              </a:solidFill>
              <a:ln w="9525">
                <a:noFill/>
                <a:round/>
                <a:headEnd/>
                <a:tailEnd/>
              </a:ln>
            </p:spPr>
            <p:txBody>
              <a:bodyPr/>
              <a:lstStyle/>
              <a:p>
                <a:endParaRPr lang="hu-HU"/>
              </a:p>
            </p:txBody>
          </p:sp>
          <p:sp>
            <p:nvSpPr>
              <p:cNvPr id="73836" name="Freeform 461"/>
              <p:cNvSpPr>
                <a:spLocks/>
              </p:cNvSpPr>
              <p:nvPr/>
            </p:nvSpPr>
            <p:spPr bwMode="auto">
              <a:xfrm>
                <a:off x="2556" y="1888"/>
                <a:ext cx="32" cy="48"/>
              </a:xfrm>
              <a:custGeom>
                <a:avLst/>
                <a:gdLst>
                  <a:gd name="T0" fmla="*/ 3 w 32"/>
                  <a:gd name="T1" fmla="*/ 0 h 48"/>
                  <a:gd name="T2" fmla="*/ 32 w 32"/>
                  <a:gd name="T3" fmla="*/ 46 h 48"/>
                  <a:gd name="T4" fmla="*/ 31 w 32"/>
                  <a:gd name="T5" fmla="*/ 48 h 48"/>
                  <a:gd name="T6" fmla="*/ 0 w 32"/>
                  <a:gd name="T7" fmla="*/ 1 h 48"/>
                  <a:gd name="T8" fmla="*/ 3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 y="0"/>
                    </a:moveTo>
                    <a:lnTo>
                      <a:pt x="32" y="46"/>
                    </a:lnTo>
                    <a:lnTo>
                      <a:pt x="31" y="48"/>
                    </a:lnTo>
                    <a:lnTo>
                      <a:pt x="0" y="1"/>
                    </a:lnTo>
                    <a:lnTo>
                      <a:pt x="3" y="0"/>
                    </a:lnTo>
                    <a:close/>
                  </a:path>
                </a:pathLst>
              </a:custGeom>
              <a:solidFill>
                <a:srgbClr val="7A7978"/>
              </a:solidFill>
              <a:ln w="9525">
                <a:noFill/>
                <a:round/>
                <a:headEnd/>
                <a:tailEnd/>
              </a:ln>
            </p:spPr>
            <p:txBody>
              <a:bodyPr/>
              <a:lstStyle/>
              <a:p>
                <a:endParaRPr lang="hu-HU"/>
              </a:p>
            </p:txBody>
          </p:sp>
          <p:sp>
            <p:nvSpPr>
              <p:cNvPr id="73837" name="Freeform 462"/>
              <p:cNvSpPr>
                <a:spLocks/>
              </p:cNvSpPr>
              <p:nvPr/>
            </p:nvSpPr>
            <p:spPr bwMode="auto">
              <a:xfrm>
                <a:off x="2556" y="1888"/>
                <a:ext cx="31" cy="49"/>
              </a:xfrm>
              <a:custGeom>
                <a:avLst/>
                <a:gdLst>
                  <a:gd name="T0" fmla="*/ 1 w 31"/>
                  <a:gd name="T1" fmla="*/ 0 h 49"/>
                  <a:gd name="T2" fmla="*/ 31 w 31"/>
                  <a:gd name="T3" fmla="*/ 48 h 49"/>
                  <a:gd name="T4" fmla="*/ 29 w 31"/>
                  <a:gd name="T5" fmla="*/ 49 h 49"/>
                  <a:gd name="T6" fmla="*/ 0 w 31"/>
                  <a:gd name="T7" fmla="*/ 1 h 49"/>
                  <a:gd name="T8" fmla="*/ 1 w 31"/>
                  <a:gd name="T9" fmla="*/ 0 h 49"/>
                  <a:gd name="T10" fmla="*/ 0 60000 65536"/>
                  <a:gd name="T11" fmla="*/ 0 60000 65536"/>
                  <a:gd name="T12" fmla="*/ 0 60000 65536"/>
                  <a:gd name="T13" fmla="*/ 0 60000 65536"/>
                  <a:gd name="T14" fmla="*/ 0 60000 65536"/>
                  <a:gd name="T15" fmla="*/ 0 w 31"/>
                  <a:gd name="T16" fmla="*/ 0 h 49"/>
                  <a:gd name="T17" fmla="*/ 31 w 31"/>
                  <a:gd name="T18" fmla="*/ 49 h 49"/>
                </a:gdLst>
                <a:ahLst/>
                <a:cxnLst>
                  <a:cxn ang="T10">
                    <a:pos x="T0" y="T1"/>
                  </a:cxn>
                  <a:cxn ang="T11">
                    <a:pos x="T2" y="T3"/>
                  </a:cxn>
                  <a:cxn ang="T12">
                    <a:pos x="T4" y="T5"/>
                  </a:cxn>
                  <a:cxn ang="T13">
                    <a:pos x="T6" y="T7"/>
                  </a:cxn>
                  <a:cxn ang="T14">
                    <a:pos x="T8" y="T9"/>
                  </a:cxn>
                </a:cxnLst>
                <a:rect l="T15" t="T16" r="T17" b="T18"/>
                <a:pathLst>
                  <a:path w="31" h="49">
                    <a:moveTo>
                      <a:pt x="1" y="0"/>
                    </a:moveTo>
                    <a:lnTo>
                      <a:pt x="31" y="48"/>
                    </a:lnTo>
                    <a:lnTo>
                      <a:pt x="29" y="49"/>
                    </a:lnTo>
                    <a:lnTo>
                      <a:pt x="0" y="1"/>
                    </a:lnTo>
                    <a:lnTo>
                      <a:pt x="1" y="0"/>
                    </a:lnTo>
                    <a:close/>
                  </a:path>
                </a:pathLst>
              </a:custGeom>
              <a:solidFill>
                <a:srgbClr val="7D7B7A"/>
              </a:solidFill>
              <a:ln w="9525">
                <a:noFill/>
                <a:round/>
                <a:headEnd/>
                <a:tailEnd/>
              </a:ln>
            </p:spPr>
            <p:txBody>
              <a:bodyPr/>
              <a:lstStyle/>
              <a:p>
                <a:endParaRPr lang="hu-HU"/>
              </a:p>
            </p:txBody>
          </p:sp>
          <p:sp>
            <p:nvSpPr>
              <p:cNvPr id="73838" name="Freeform 463"/>
              <p:cNvSpPr>
                <a:spLocks/>
              </p:cNvSpPr>
              <p:nvPr/>
            </p:nvSpPr>
            <p:spPr bwMode="auto">
              <a:xfrm>
                <a:off x="2554" y="1889"/>
                <a:ext cx="33" cy="48"/>
              </a:xfrm>
              <a:custGeom>
                <a:avLst/>
                <a:gdLst>
                  <a:gd name="T0" fmla="*/ 2 w 33"/>
                  <a:gd name="T1" fmla="*/ 0 h 48"/>
                  <a:gd name="T2" fmla="*/ 33 w 33"/>
                  <a:gd name="T3" fmla="*/ 47 h 48"/>
                  <a:gd name="T4" fmla="*/ 30 w 33"/>
                  <a:gd name="T5" fmla="*/ 48 h 48"/>
                  <a:gd name="T6" fmla="*/ 0 w 33"/>
                  <a:gd name="T7" fmla="*/ 2 h 48"/>
                  <a:gd name="T8" fmla="*/ 2 w 33"/>
                  <a:gd name="T9" fmla="*/ 0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2" y="0"/>
                    </a:moveTo>
                    <a:lnTo>
                      <a:pt x="33" y="47"/>
                    </a:lnTo>
                    <a:lnTo>
                      <a:pt x="30" y="48"/>
                    </a:lnTo>
                    <a:lnTo>
                      <a:pt x="0" y="2"/>
                    </a:lnTo>
                    <a:lnTo>
                      <a:pt x="2" y="0"/>
                    </a:lnTo>
                    <a:close/>
                  </a:path>
                </a:pathLst>
              </a:custGeom>
              <a:solidFill>
                <a:srgbClr val="7E7D7C"/>
              </a:solidFill>
              <a:ln w="9525">
                <a:noFill/>
                <a:round/>
                <a:headEnd/>
                <a:tailEnd/>
              </a:ln>
            </p:spPr>
            <p:txBody>
              <a:bodyPr/>
              <a:lstStyle/>
              <a:p>
                <a:endParaRPr lang="hu-HU"/>
              </a:p>
            </p:txBody>
          </p:sp>
          <p:sp>
            <p:nvSpPr>
              <p:cNvPr id="73839" name="Freeform 464"/>
              <p:cNvSpPr>
                <a:spLocks/>
              </p:cNvSpPr>
              <p:nvPr/>
            </p:nvSpPr>
            <p:spPr bwMode="auto">
              <a:xfrm>
                <a:off x="2553" y="1889"/>
                <a:ext cx="32" cy="50"/>
              </a:xfrm>
              <a:custGeom>
                <a:avLst/>
                <a:gdLst>
                  <a:gd name="T0" fmla="*/ 3 w 32"/>
                  <a:gd name="T1" fmla="*/ 0 h 50"/>
                  <a:gd name="T2" fmla="*/ 32 w 32"/>
                  <a:gd name="T3" fmla="*/ 48 h 50"/>
                  <a:gd name="T4" fmla="*/ 30 w 32"/>
                  <a:gd name="T5" fmla="*/ 50 h 50"/>
                  <a:gd name="T6" fmla="*/ 0 w 32"/>
                  <a:gd name="T7" fmla="*/ 2 h 50"/>
                  <a:gd name="T8" fmla="*/ 3 w 32"/>
                  <a:gd name="T9" fmla="*/ 0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 y="0"/>
                    </a:moveTo>
                    <a:lnTo>
                      <a:pt x="32" y="48"/>
                    </a:lnTo>
                    <a:lnTo>
                      <a:pt x="30" y="50"/>
                    </a:lnTo>
                    <a:lnTo>
                      <a:pt x="0" y="2"/>
                    </a:lnTo>
                    <a:lnTo>
                      <a:pt x="3" y="0"/>
                    </a:lnTo>
                    <a:close/>
                  </a:path>
                </a:pathLst>
              </a:custGeom>
              <a:solidFill>
                <a:srgbClr val="807F7E"/>
              </a:solidFill>
              <a:ln w="9525">
                <a:noFill/>
                <a:round/>
                <a:headEnd/>
                <a:tailEnd/>
              </a:ln>
            </p:spPr>
            <p:txBody>
              <a:bodyPr/>
              <a:lstStyle/>
              <a:p>
                <a:endParaRPr lang="hu-HU"/>
              </a:p>
            </p:txBody>
          </p:sp>
          <p:sp>
            <p:nvSpPr>
              <p:cNvPr id="73840" name="Freeform 465"/>
              <p:cNvSpPr>
                <a:spLocks/>
              </p:cNvSpPr>
              <p:nvPr/>
            </p:nvSpPr>
            <p:spPr bwMode="auto">
              <a:xfrm>
                <a:off x="2552" y="1891"/>
                <a:ext cx="32" cy="48"/>
              </a:xfrm>
              <a:custGeom>
                <a:avLst/>
                <a:gdLst>
                  <a:gd name="T0" fmla="*/ 2 w 32"/>
                  <a:gd name="T1" fmla="*/ 0 h 48"/>
                  <a:gd name="T2" fmla="*/ 32 w 32"/>
                  <a:gd name="T3" fmla="*/ 46 h 48"/>
                  <a:gd name="T4" fmla="*/ 29 w 32"/>
                  <a:gd name="T5" fmla="*/ 48 h 48"/>
                  <a:gd name="T6" fmla="*/ 0 w 32"/>
                  <a:gd name="T7" fmla="*/ 1 h 48"/>
                  <a:gd name="T8" fmla="*/ 2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2" y="0"/>
                    </a:moveTo>
                    <a:lnTo>
                      <a:pt x="32" y="46"/>
                    </a:lnTo>
                    <a:lnTo>
                      <a:pt x="29" y="48"/>
                    </a:lnTo>
                    <a:lnTo>
                      <a:pt x="0" y="1"/>
                    </a:lnTo>
                    <a:lnTo>
                      <a:pt x="2" y="0"/>
                    </a:lnTo>
                    <a:close/>
                  </a:path>
                </a:pathLst>
              </a:custGeom>
              <a:solidFill>
                <a:srgbClr val="82807F"/>
              </a:solidFill>
              <a:ln w="9525">
                <a:noFill/>
                <a:round/>
                <a:headEnd/>
                <a:tailEnd/>
              </a:ln>
            </p:spPr>
            <p:txBody>
              <a:bodyPr/>
              <a:lstStyle/>
              <a:p>
                <a:endParaRPr lang="hu-HU"/>
              </a:p>
            </p:txBody>
          </p:sp>
          <p:sp>
            <p:nvSpPr>
              <p:cNvPr id="73841" name="Freeform 466"/>
              <p:cNvSpPr>
                <a:spLocks/>
              </p:cNvSpPr>
              <p:nvPr/>
            </p:nvSpPr>
            <p:spPr bwMode="auto">
              <a:xfrm>
                <a:off x="2550" y="1891"/>
                <a:ext cx="33" cy="49"/>
              </a:xfrm>
              <a:custGeom>
                <a:avLst/>
                <a:gdLst>
                  <a:gd name="T0" fmla="*/ 3 w 33"/>
                  <a:gd name="T1" fmla="*/ 0 h 49"/>
                  <a:gd name="T2" fmla="*/ 33 w 33"/>
                  <a:gd name="T3" fmla="*/ 48 h 49"/>
                  <a:gd name="T4" fmla="*/ 30 w 33"/>
                  <a:gd name="T5" fmla="*/ 49 h 49"/>
                  <a:gd name="T6" fmla="*/ 0 w 33"/>
                  <a:gd name="T7" fmla="*/ 1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8"/>
                    </a:lnTo>
                    <a:lnTo>
                      <a:pt x="30" y="49"/>
                    </a:lnTo>
                    <a:lnTo>
                      <a:pt x="0" y="1"/>
                    </a:lnTo>
                    <a:lnTo>
                      <a:pt x="3" y="0"/>
                    </a:lnTo>
                    <a:close/>
                  </a:path>
                </a:pathLst>
              </a:custGeom>
              <a:solidFill>
                <a:srgbClr val="848282"/>
              </a:solidFill>
              <a:ln w="9525">
                <a:noFill/>
                <a:round/>
                <a:headEnd/>
                <a:tailEnd/>
              </a:ln>
            </p:spPr>
            <p:txBody>
              <a:bodyPr/>
              <a:lstStyle/>
              <a:p>
                <a:endParaRPr lang="hu-HU"/>
              </a:p>
            </p:txBody>
          </p:sp>
          <p:sp>
            <p:nvSpPr>
              <p:cNvPr id="73842" name="Freeform 467"/>
              <p:cNvSpPr>
                <a:spLocks/>
              </p:cNvSpPr>
              <p:nvPr/>
            </p:nvSpPr>
            <p:spPr bwMode="auto">
              <a:xfrm>
                <a:off x="2549" y="1892"/>
                <a:ext cx="32" cy="49"/>
              </a:xfrm>
              <a:custGeom>
                <a:avLst/>
                <a:gdLst>
                  <a:gd name="T0" fmla="*/ 3 w 32"/>
                  <a:gd name="T1" fmla="*/ 0 h 49"/>
                  <a:gd name="T2" fmla="*/ 32 w 32"/>
                  <a:gd name="T3" fmla="*/ 47 h 49"/>
                  <a:gd name="T4" fmla="*/ 29 w 32"/>
                  <a:gd name="T5" fmla="*/ 49 h 49"/>
                  <a:gd name="T6" fmla="*/ 0 w 32"/>
                  <a:gd name="T7" fmla="*/ 1 h 49"/>
                  <a:gd name="T8" fmla="*/ 3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 y="0"/>
                    </a:moveTo>
                    <a:lnTo>
                      <a:pt x="32" y="47"/>
                    </a:lnTo>
                    <a:lnTo>
                      <a:pt x="29" y="49"/>
                    </a:lnTo>
                    <a:lnTo>
                      <a:pt x="0" y="1"/>
                    </a:lnTo>
                    <a:lnTo>
                      <a:pt x="3" y="0"/>
                    </a:lnTo>
                    <a:close/>
                  </a:path>
                </a:pathLst>
              </a:custGeom>
              <a:solidFill>
                <a:srgbClr val="868584"/>
              </a:solidFill>
              <a:ln w="9525">
                <a:noFill/>
                <a:round/>
                <a:headEnd/>
                <a:tailEnd/>
              </a:ln>
            </p:spPr>
            <p:txBody>
              <a:bodyPr/>
              <a:lstStyle/>
              <a:p>
                <a:endParaRPr lang="hu-HU"/>
              </a:p>
            </p:txBody>
          </p:sp>
          <p:sp>
            <p:nvSpPr>
              <p:cNvPr id="73843" name="Freeform 468"/>
              <p:cNvSpPr>
                <a:spLocks/>
              </p:cNvSpPr>
              <p:nvPr/>
            </p:nvSpPr>
            <p:spPr bwMode="auto">
              <a:xfrm>
                <a:off x="2547" y="1892"/>
                <a:ext cx="33" cy="49"/>
              </a:xfrm>
              <a:custGeom>
                <a:avLst/>
                <a:gdLst>
                  <a:gd name="T0" fmla="*/ 3 w 33"/>
                  <a:gd name="T1" fmla="*/ 0 h 49"/>
                  <a:gd name="T2" fmla="*/ 33 w 33"/>
                  <a:gd name="T3" fmla="*/ 48 h 49"/>
                  <a:gd name="T4" fmla="*/ 31 w 33"/>
                  <a:gd name="T5" fmla="*/ 49 h 49"/>
                  <a:gd name="T6" fmla="*/ 0 w 33"/>
                  <a:gd name="T7" fmla="*/ 3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8"/>
                    </a:lnTo>
                    <a:lnTo>
                      <a:pt x="31" y="49"/>
                    </a:lnTo>
                    <a:lnTo>
                      <a:pt x="0" y="3"/>
                    </a:lnTo>
                    <a:lnTo>
                      <a:pt x="3" y="0"/>
                    </a:lnTo>
                    <a:close/>
                  </a:path>
                </a:pathLst>
              </a:custGeom>
              <a:solidFill>
                <a:srgbClr val="898887"/>
              </a:solidFill>
              <a:ln w="9525">
                <a:noFill/>
                <a:round/>
                <a:headEnd/>
                <a:tailEnd/>
              </a:ln>
            </p:spPr>
            <p:txBody>
              <a:bodyPr/>
              <a:lstStyle/>
              <a:p>
                <a:endParaRPr lang="hu-HU"/>
              </a:p>
            </p:txBody>
          </p:sp>
          <p:sp>
            <p:nvSpPr>
              <p:cNvPr id="73844" name="Freeform 469"/>
              <p:cNvSpPr>
                <a:spLocks/>
              </p:cNvSpPr>
              <p:nvPr/>
            </p:nvSpPr>
            <p:spPr bwMode="auto">
              <a:xfrm>
                <a:off x="2547" y="1893"/>
                <a:ext cx="31" cy="50"/>
              </a:xfrm>
              <a:custGeom>
                <a:avLst/>
                <a:gdLst>
                  <a:gd name="T0" fmla="*/ 2 w 31"/>
                  <a:gd name="T1" fmla="*/ 0 h 50"/>
                  <a:gd name="T2" fmla="*/ 31 w 31"/>
                  <a:gd name="T3" fmla="*/ 48 h 50"/>
                  <a:gd name="T4" fmla="*/ 30 w 31"/>
                  <a:gd name="T5" fmla="*/ 50 h 50"/>
                  <a:gd name="T6" fmla="*/ 0 w 31"/>
                  <a:gd name="T7" fmla="*/ 2 h 50"/>
                  <a:gd name="T8" fmla="*/ 2 w 31"/>
                  <a:gd name="T9" fmla="*/ 0 h 50"/>
                  <a:gd name="T10" fmla="*/ 0 60000 65536"/>
                  <a:gd name="T11" fmla="*/ 0 60000 65536"/>
                  <a:gd name="T12" fmla="*/ 0 60000 65536"/>
                  <a:gd name="T13" fmla="*/ 0 60000 65536"/>
                  <a:gd name="T14" fmla="*/ 0 60000 65536"/>
                  <a:gd name="T15" fmla="*/ 0 w 31"/>
                  <a:gd name="T16" fmla="*/ 0 h 50"/>
                  <a:gd name="T17" fmla="*/ 31 w 31"/>
                  <a:gd name="T18" fmla="*/ 50 h 50"/>
                </a:gdLst>
                <a:ahLst/>
                <a:cxnLst>
                  <a:cxn ang="T10">
                    <a:pos x="T0" y="T1"/>
                  </a:cxn>
                  <a:cxn ang="T11">
                    <a:pos x="T2" y="T3"/>
                  </a:cxn>
                  <a:cxn ang="T12">
                    <a:pos x="T4" y="T5"/>
                  </a:cxn>
                  <a:cxn ang="T13">
                    <a:pos x="T6" y="T7"/>
                  </a:cxn>
                  <a:cxn ang="T14">
                    <a:pos x="T8" y="T9"/>
                  </a:cxn>
                </a:cxnLst>
                <a:rect l="T15" t="T16" r="T17" b="T18"/>
                <a:pathLst>
                  <a:path w="31" h="50">
                    <a:moveTo>
                      <a:pt x="2" y="0"/>
                    </a:moveTo>
                    <a:lnTo>
                      <a:pt x="31" y="48"/>
                    </a:lnTo>
                    <a:lnTo>
                      <a:pt x="30" y="50"/>
                    </a:lnTo>
                    <a:lnTo>
                      <a:pt x="0" y="2"/>
                    </a:lnTo>
                    <a:lnTo>
                      <a:pt x="2" y="0"/>
                    </a:lnTo>
                    <a:close/>
                  </a:path>
                </a:pathLst>
              </a:custGeom>
              <a:solidFill>
                <a:srgbClr val="8B8989"/>
              </a:solidFill>
              <a:ln w="9525">
                <a:noFill/>
                <a:round/>
                <a:headEnd/>
                <a:tailEnd/>
              </a:ln>
            </p:spPr>
            <p:txBody>
              <a:bodyPr/>
              <a:lstStyle/>
              <a:p>
                <a:endParaRPr lang="hu-HU"/>
              </a:p>
            </p:txBody>
          </p:sp>
          <p:sp>
            <p:nvSpPr>
              <p:cNvPr id="73845" name="Freeform 470"/>
              <p:cNvSpPr>
                <a:spLocks/>
              </p:cNvSpPr>
              <p:nvPr/>
            </p:nvSpPr>
            <p:spPr bwMode="auto">
              <a:xfrm>
                <a:off x="2546" y="1895"/>
                <a:ext cx="32" cy="48"/>
              </a:xfrm>
              <a:custGeom>
                <a:avLst/>
                <a:gdLst>
                  <a:gd name="T0" fmla="*/ 1 w 32"/>
                  <a:gd name="T1" fmla="*/ 0 h 48"/>
                  <a:gd name="T2" fmla="*/ 32 w 32"/>
                  <a:gd name="T3" fmla="*/ 46 h 48"/>
                  <a:gd name="T4" fmla="*/ 30 w 32"/>
                  <a:gd name="T5" fmla="*/ 48 h 48"/>
                  <a:gd name="T6" fmla="*/ 0 w 32"/>
                  <a:gd name="T7" fmla="*/ 1 h 48"/>
                  <a:gd name="T8" fmla="*/ 1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1" y="0"/>
                    </a:moveTo>
                    <a:lnTo>
                      <a:pt x="32" y="46"/>
                    </a:lnTo>
                    <a:lnTo>
                      <a:pt x="30" y="48"/>
                    </a:lnTo>
                    <a:lnTo>
                      <a:pt x="0" y="1"/>
                    </a:lnTo>
                    <a:lnTo>
                      <a:pt x="1" y="0"/>
                    </a:lnTo>
                    <a:close/>
                  </a:path>
                </a:pathLst>
              </a:custGeom>
              <a:solidFill>
                <a:srgbClr val="8C8B8B"/>
              </a:solidFill>
              <a:ln w="9525">
                <a:noFill/>
                <a:round/>
                <a:headEnd/>
                <a:tailEnd/>
              </a:ln>
            </p:spPr>
            <p:txBody>
              <a:bodyPr/>
              <a:lstStyle/>
              <a:p>
                <a:endParaRPr lang="hu-HU"/>
              </a:p>
            </p:txBody>
          </p:sp>
          <p:sp>
            <p:nvSpPr>
              <p:cNvPr id="73846" name="Freeform 471"/>
              <p:cNvSpPr>
                <a:spLocks/>
              </p:cNvSpPr>
              <p:nvPr/>
            </p:nvSpPr>
            <p:spPr bwMode="auto">
              <a:xfrm>
                <a:off x="2545" y="1895"/>
                <a:ext cx="32" cy="49"/>
              </a:xfrm>
              <a:custGeom>
                <a:avLst/>
                <a:gdLst>
                  <a:gd name="T0" fmla="*/ 2 w 32"/>
                  <a:gd name="T1" fmla="*/ 0 h 49"/>
                  <a:gd name="T2" fmla="*/ 32 w 32"/>
                  <a:gd name="T3" fmla="*/ 48 h 49"/>
                  <a:gd name="T4" fmla="*/ 29 w 32"/>
                  <a:gd name="T5" fmla="*/ 49 h 49"/>
                  <a:gd name="T6" fmla="*/ 0 w 32"/>
                  <a:gd name="T7" fmla="*/ 1 h 49"/>
                  <a:gd name="T8" fmla="*/ 2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2" y="0"/>
                    </a:moveTo>
                    <a:lnTo>
                      <a:pt x="32" y="48"/>
                    </a:lnTo>
                    <a:lnTo>
                      <a:pt x="29" y="49"/>
                    </a:lnTo>
                    <a:lnTo>
                      <a:pt x="0" y="1"/>
                    </a:lnTo>
                    <a:lnTo>
                      <a:pt x="2" y="0"/>
                    </a:lnTo>
                    <a:close/>
                  </a:path>
                </a:pathLst>
              </a:custGeom>
              <a:solidFill>
                <a:srgbClr val="8E8D8C"/>
              </a:solidFill>
              <a:ln w="9525">
                <a:noFill/>
                <a:round/>
                <a:headEnd/>
                <a:tailEnd/>
              </a:ln>
            </p:spPr>
            <p:txBody>
              <a:bodyPr/>
              <a:lstStyle/>
              <a:p>
                <a:endParaRPr lang="hu-HU"/>
              </a:p>
            </p:txBody>
          </p:sp>
          <p:sp>
            <p:nvSpPr>
              <p:cNvPr id="73847" name="Freeform 472"/>
              <p:cNvSpPr>
                <a:spLocks/>
              </p:cNvSpPr>
              <p:nvPr/>
            </p:nvSpPr>
            <p:spPr bwMode="auto">
              <a:xfrm>
                <a:off x="2543" y="1896"/>
                <a:ext cx="33" cy="48"/>
              </a:xfrm>
              <a:custGeom>
                <a:avLst/>
                <a:gdLst>
                  <a:gd name="T0" fmla="*/ 3 w 33"/>
                  <a:gd name="T1" fmla="*/ 0 h 48"/>
                  <a:gd name="T2" fmla="*/ 33 w 33"/>
                  <a:gd name="T3" fmla="*/ 47 h 48"/>
                  <a:gd name="T4" fmla="*/ 30 w 33"/>
                  <a:gd name="T5" fmla="*/ 48 h 48"/>
                  <a:gd name="T6" fmla="*/ 0 w 33"/>
                  <a:gd name="T7" fmla="*/ 2 h 48"/>
                  <a:gd name="T8" fmla="*/ 3 w 33"/>
                  <a:gd name="T9" fmla="*/ 0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 y="0"/>
                    </a:moveTo>
                    <a:lnTo>
                      <a:pt x="33" y="47"/>
                    </a:lnTo>
                    <a:lnTo>
                      <a:pt x="30" y="48"/>
                    </a:lnTo>
                    <a:lnTo>
                      <a:pt x="0" y="2"/>
                    </a:lnTo>
                    <a:lnTo>
                      <a:pt x="3" y="0"/>
                    </a:lnTo>
                    <a:close/>
                  </a:path>
                </a:pathLst>
              </a:custGeom>
              <a:solidFill>
                <a:srgbClr val="908F8E"/>
              </a:solidFill>
              <a:ln w="9525">
                <a:noFill/>
                <a:round/>
                <a:headEnd/>
                <a:tailEnd/>
              </a:ln>
            </p:spPr>
            <p:txBody>
              <a:bodyPr/>
              <a:lstStyle/>
              <a:p>
                <a:endParaRPr lang="hu-HU"/>
              </a:p>
            </p:txBody>
          </p:sp>
          <p:sp>
            <p:nvSpPr>
              <p:cNvPr id="73848" name="Freeform 473"/>
              <p:cNvSpPr>
                <a:spLocks/>
              </p:cNvSpPr>
              <p:nvPr/>
            </p:nvSpPr>
            <p:spPr bwMode="auto">
              <a:xfrm>
                <a:off x="2542" y="1896"/>
                <a:ext cx="32" cy="50"/>
              </a:xfrm>
              <a:custGeom>
                <a:avLst/>
                <a:gdLst>
                  <a:gd name="T0" fmla="*/ 3 w 32"/>
                  <a:gd name="T1" fmla="*/ 0 h 50"/>
                  <a:gd name="T2" fmla="*/ 32 w 32"/>
                  <a:gd name="T3" fmla="*/ 48 h 50"/>
                  <a:gd name="T4" fmla="*/ 29 w 32"/>
                  <a:gd name="T5" fmla="*/ 50 h 50"/>
                  <a:gd name="T6" fmla="*/ 0 w 32"/>
                  <a:gd name="T7" fmla="*/ 2 h 50"/>
                  <a:gd name="T8" fmla="*/ 3 w 32"/>
                  <a:gd name="T9" fmla="*/ 0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 y="0"/>
                    </a:moveTo>
                    <a:lnTo>
                      <a:pt x="32" y="48"/>
                    </a:lnTo>
                    <a:lnTo>
                      <a:pt x="29" y="50"/>
                    </a:lnTo>
                    <a:lnTo>
                      <a:pt x="0" y="2"/>
                    </a:lnTo>
                    <a:lnTo>
                      <a:pt x="3" y="0"/>
                    </a:lnTo>
                    <a:close/>
                  </a:path>
                </a:pathLst>
              </a:custGeom>
              <a:solidFill>
                <a:srgbClr val="919090"/>
              </a:solidFill>
              <a:ln w="9525">
                <a:noFill/>
                <a:round/>
                <a:headEnd/>
                <a:tailEnd/>
              </a:ln>
            </p:spPr>
            <p:txBody>
              <a:bodyPr/>
              <a:lstStyle/>
              <a:p>
                <a:endParaRPr lang="hu-HU"/>
              </a:p>
            </p:txBody>
          </p:sp>
          <p:sp>
            <p:nvSpPr>
              <p:cNvPr id="73849" name="Freeform 474"/>
              <p:cNvSpPr>
                <a:spLocks/>
              </p:cNvSpPr>
              <p:nvPr/>
            </p:nvSpPr>
            <p:spPr bwMode="auto">
              <a:xfrm>
                <a:off x="2540" y="1898"/>
                <a:ext cx="33" cy="48"/>
              </a:xfrm>
              <a:custGeom>
                <a:avLst/>
                <a:gdLst>
                  <a:gd name="T0" fmla="*/ 3 w 33"/>
                  <a:gd name="T1" fmla="*/ 0 h 48"/>
                  <a:gd name="T2" fmla="*/ 33 w 33"/>
                  <a:gd name="T3" fmla="*/ 46 h 48"/>
                  <a:gd name="T4" fmla="*/ 31 w 33"/>
                  <a:gd name="T5" fmla="*/ 48 h 48"/>
                  <a:gd name="T6" fmla="*/ 0 w 33"/>
                  <a:gd name="T7" fmla="*/ 1 h 48"/>
                  <a:gd name="T8" fmla="*/ 3 w 33"/>
                  <a:gd name="T9" fmla="*/ 0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 y="0"/>
                    </a:moveTo>
                    <a:lnTo>
                      <a:pt x="33" y="46"/>
                    </a:lnTo>
                    <a:lnTo>
                      <a:pt x="31" y="48"/>
                    </a:lnTo>
                    <a:lnTo>
                      <a:pt x="0" y="1"/>
                    </a:lnTo>
                    <a:lnTo>
                      <a:pt x="3" y="0"/>
                    </a:lnTo>
                    <a:close/>
                  </a:path>
                </a:pathLst>
              </a:custGeom>
              <a:solidFill>
                <a:srgbClr val="949392"/>
              </a:solidFill>
              <a:ln w="9525">
                <a:noFill/>
                <a:round/>
                <a:headEnd/>
                <a:tailEnd/>
              </a:ln>
            </p:spPr>
            <p:txBody>
              <a:bodyPr/>
              <a:lstStyle/>
              <a:p>
                <a:endParaRPr lang="hu-HU"/>
              </a:p>
            </p:txBody>
          </p:sp>
          <p:sp>
            <p:nvSpPr>
              <p:cNvPr id="73850" name="Freeform 475"/>
              <p:cNvSpPr>
                <a:spLocks/>
              </p:cNvSpPr>
              <p:nvPr/>
            </p:nvSpPr>
            <p:spPr bwMode="auto">
              <a:xfrm>
                <a:off x="2539" y="1898"/>
                <a:ext cx="32" cy="49"/>
              </a:xfrm>
              <a:custGeom>
                <a:avLst/>
                <a:gdLst>
                  <a:gd name="T0" fmla="*/ 3 w 32"/>
                  <a:gd name="T1" fmla="*/ 0 h 49"/>
                  <a:gd name="T2" fmla="*/ 32 w 32"/>
                  <a:gd name="T3" fmla="*/ 48 h 49"/>
                  <a:gd name="T4" fmla="*/ 31 w 32"/>
                  <a:gd name="T5" fmla="*/ 49 h 49"/>
                  <a:gd name="T6" fmla="*/ 0 w 32"/>
                  <a:gd name="T7" fmla="*/ 1 h 49"/>
                  <a:gd name="T8" fmla="*/ 3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 y="0"/>
                    </a:moveTo>
                    <a:lnTo>
                      <a:pt x="32" y="48"/>
                    </a:lnTo>
                    <a:lnTo>
                      <a:pt x="31" y="49"/>
                    </a:lnTo>
                    <a:lnTo>
                      <a:pt x="0" y="1"/>
                    </a:lnTo>
                    <a:lnTo>
                      <a:pt x="3" y="0"/>
                    </a:lnTo>
                    <a:close/>
                  </a:path>
                </a:pathLst>
              </a:custGeom>
              <a:solidFill>
                <a:srgbClr val="969595"/>
              </a:solidFill>
              <a:ln w="9525">
                <a:noFill/>
                <a:round/>
                <a:headEnd/>
                <a:tailEnd/>
              </a:ln>
            </p:spPr>
            <p:txBody>
              <a:bodyPr/>
              <a:lstStyle/>
              <a:p>
                <a:endParaRPr lang="hu-HU"/>
              </a:p>
            </p:txBody>
          </p:sp>
          <p:sp>
            <p:nvSpPr>
              <p:cNvPr id="73851" name="Freeform 476"/>
              <p:cNvSpPr>
                <a:spLocks/>
              </p:cNvSpPr>
              <p:nvPr/>
            </p:nvSpPr>
            <p:spPr bwMode="auto">
              <a:xfrm>
                <a:off x="2539" y="1899"/>
                <a:ext cx="32" cy="48"/>
              </a:xfrm>
              <a:custGeom>
                <a:avLst/>
                <a:gdLst>
                  <a:gd name="T0" fmla="*/ 1 w 32"/>
                  <a:gd name="T1" fmla="*/ 0 h 48"/>
                  <a:gd name="T2" fmla="*/ 32 w 32"/>
                  <a:gd name="T3" fmla="*/ 47 h 48"/>
                  <a:gd name="T4" fmla="*/ 29 w 32"/>
                  <a:gd name="T5" fmla="*/ 48 h 48"/>
                  <a:gd name="T6" fmla="*/ 0 w 32"/>
                  <a:gd name="T7" fmla="*/ 1 h 48"/>
                  <a:gd name="T8" fmla="*/ 1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1" y="0"/>
                    </a:moveTo>
                    <a:lnTo>
                      <a:pt x="32" y="47"/>
                    </a:lnTo>
                    <a:lnTo>
                      <a:pt x="29" y="48"/>
                    </a:lnTo>
                    <a:lnTo>
                      <a:pt x="0" y="1"/>
                    </a:lnTo>
                    <a:lnTo>
                      <a:pt x="1" y="0"/>
                    </a:lnTo>
                    <a:close/>
                  </a:path>
                </a:pathLst>
              </a:custGeom>
              <a:solidFill>
                <a:srgbClr val="989796"/>
              </a:solidFill>
              <a:ln w="9525">
                <a:noFill/>
                <a:round/>
                <a:headEnd/>
                <a:tailEnd/>
              </a:ln>
            </p:spPr>
            <p:txBody>
              <a:bodyPr/>
              <a:lstStyle/>
              <a:p>
                <a:endParaRPr lang="hu-HU"/>
              </a:p>
            </p:txBody>
          </p:sp>
          <p:sp>
            <p:nvSpPr>
              <p:cNvPr id="73852" name="Freeform 477"/>
              <p:cNvSpPr>
                <a:spLocks/>
              </p:cNvSpPr>
              <p:nvPr/>
            </p:nvSpPr>
            <p:spPr bwMode="auto">
              <a:xfrm>
                <a:off x="2537" y="1899"/>
                <a:ext cx="33" cy="49"/>
              </a:xfrm>
              <a:custGeom>
                <a:avLst/>
                <a:gdLst>
                  <a:gd name="T0" fmla="*/ 2 w 33"/>
                  <a:gd name="T1" fmla="*/ 0 h 49"/>
                  <a:gd name="T2" fmla="*/ 33 w 33"/>
                  <a:gd name="T3" fmla="*/ 48 h 49"/>
                  <a:gd name="T4" fmla="*/ 30 w 33"/>
                  <a:gd name="T5" fmla="*/ 49 h 49"/>
                  <a:gd name="T6" fmla="*/ 0 w 33"/>
                  <a:gd name="T7" fmla="*/ 1 h 49"/>
                  <a:gd name="T8" fmla="*/ 2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2" y="0"/>
                    </a:moveTo>
                    <a:lnTo>
                      <a:pt x="33" y="48"/>
                    </a:lnTo>
                    <a:lnTo>
                      <a:pt x="30" y="49"/>
                    </a:lnTo>
                    <a:lnTo>
                      <a:pt x="0" y="1"/>
                    </a:lnTo>
                    <a:lnTo>
                      <a:pt x="2" y="0"/>
                    </a:lnTo>
                    <a:close/>
                  </a:path>
                </a:pathLst>
              </a:custGeom>
              <a:solidFill>
                <a:srgbClr val="9A9A99"/>
              </a:solidFill>
              <a:ln w="9525">
                <a:noFill/>
                <a:round/>
                <a:headEnd/>
                <a:tailEnd/>
              </a:ln>
            </p:spPr>
            <p:txBody>
              <a:bodyPr/>
              <a:lstStyle/>
              <a:p>
                <a:endParaRPr lang="hu-HU"/>
              </a:p>
            </p:txBody>
          </p:sp>
          <p:sp>
            <p:nvSpPr>
              <p:cNvPr id="73853" name="Freeform 478"/>
              <p:cNvSpPr>
                <a:spLocks/>
              </p:cNvSpPr>
              <p:nvPr/>
            </p:nvSpPr>
            <p:spPr bwMode="auto">
              <a:xfrm>
                <a:off x="2536" y="1900"/>
                <a:ext cx="32" cy="48"/>
              </a:xfrm>
              <a:custGeom>
                <a:avLst/>
                <a:gdLst>
                  <a:gd name="T0" fmla="*/ 3 w 32"/>
                  <a:gd name="T1" fmla="*/ 0 h 48"/>
                  <a:gd name="T2" fmla="*/ 32 w 32"/>
                  <a:gd name="T3" fmla="*/ 47 h 48"/>
                  <a:gd name="T4" fmla="*/ 30 w 32"/>
                  <a:gd name="T5" fmla="*/ 48 h 48"/>
                  <a:gd name="T6" fmla="*/ 0 w 32"/>
                  <a:gd name="T7" fmla="*/ 2 h 48"/>
                  <a:gd name="T8" fmla="*/ 3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 y="0"/>
                    </a:moveTo>
                    <a:lnTo>
                      <a:pt x="32" y="47"/>
                    </a:lnTo>
                    <a:lnTo>
                      <a:pt x="30" y="48"/>
                    </a:lnTo>
                    <a:lnTo>
                      <a:pt x="0" y="2"/>
                    </a:lnTo>
                    <a:lnTo>
                      <a:pt x="3" y="0"/>
                    </a:lnTo>
                    <a:close/>
                  </a:path>
                </a:pathLst>
              </a:custGeom>
              <a:solidFill>
                <a:srgbClr val="9F9E9D"/>
              </a:solidFill>
              <a:ln w="9525">
                <a:noFill/>
                <a:round/>
                <a:headEnd/>
                <a:tailEnd/>
              </a:ln>
            </p:spPr>
            <p:txBody>
              <a:bodyPr/>
              <a:lstStyle/>
              <a:p>
                <a:endParaRPr lang="hu-HU"/>
              </a:p>
            </p:txBody>
          </p:sp>
          <p:sp>
            <p:nvSpPr>
              <p:cNvPr id="73854" name="Freeform 479"/>
              <p:cNvSpPr>
                <a:spLocks/>
              </p:cNvSpPr>
              <p:nvPr/>
            </p:nvSpPr>
            <p:spPr bwMode="auto">
              <a:xfrm>
                <a:off x="2535" y="1900"/>
                <a:ext cx="32" cy="50"/>
              </a:xfrm>
              <a:custGeom>
                <a:avLst/>
                <a:gdLst>
                  <a:gd name="T0" fmla="*/ 2 w 32"/>
                  <a:gd name="T1" fmla="*/ 0 h 50"/>
                  <a:gd name="T2" fmla="*/ 32 w 32"/>
                  <a:gd name="T3" fmla="*/ 48 h 50"/>
                  <a:gd name="T4" fmla="*/ 29 w 32"/>
                  <a:gd name="T5" fmla="*/ 50 h 50"/>
                  <a:gd name="T6" fmla="*/ 0 w 32"/>
                  <a:gd name="T7" fmla="*/ 2 h 50"/>
                  <a:gd name="T8" fmla="*/ 2 w 32"/>
                  <a:gd name="T9" fmla="*/ 0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2" y="0"/>
                    </a:moveTo>
                    <a:lnTo>
                      <a:pt x="32" y="48"/>
                    </a:lnTo>
                    <a:lnTo>
                      <a:pt x="29" y="50"/>
                    </a:lnTo>
                    <a:lnTo>
                      <a:pt x="0" y="2"/>
                    </a:lnTo>
                    <a:lnTo>
                      <a:pt x="2" y="0"/>
                    </a:lnTo>
                    <a:close/>
                  </a:path>
                </a:pathLst>
              </a:custGeom>
              <a:solidFill>
                <a:srgbClr val="A09F9F"/>
              </a:solidFill>
              <a:ln w="9525">
                <a:noFill/>
                <a:round/>
                <a:headEnd/>
                <a:tailEnd/>
              </a:ln>
            </p:spPr>
            <p:txBody>
              <a:bodyPr/>
              <a:lstStyle/>
              <a:p>
                <a:endParaRPr lang="hu-HU"/>
              </a:p>
            </p:txBody>
          </p:sp>
          <p:sp>
            <p:nvSpPr>
              <p:cNvPr id="73855" name="Freeform 480"/>
              <p:cNvSpPr>
                <a:spLocks/>
              </p:cNvSpPr>
              <p:nvPr/>
            </p:nvSpPr>
            <p:spPr bwMode="auto">
              <a:xfrm>
                <a:off x="2533" y="1902"/>
                <a:ext cx="33" cy="49"/>
              </a:xfrm>
              <a:custGeom>
                <a:avLst/>
                <a:gdLst>
                  <a:gd name="T0" fmla="*/ 3 w 33"/>
                  <a:gd name="T1" fmla="*/ 0 h 49"/>
                  <a:gd name="T2" fmla="*/ 33 w 33"/>
                  <a:gd name="T3" fmla="*/ 46 h 49"/>
                  <a:gd name="T4" fmla="*/ 30 w 33"/>
                  <a:gd name="T5" fmla="*/ 49 h 49"/>
                  <a:gd name="T6" fmla="*/ 0 w 33"/>
                  <a:gd name="T7" fmla="*/ 1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6"/>
                    </a:lnTo>
                    <a:lnTo>
                      <a:pt x="30" y="49"/>
                    </a:lnTo>
                    <a:lnTo>
                      <a:pt x="0" y="1"/>
                    </a:lnTo>
                    <a:lnTo>
                      <a:pt x="3" y="0"/>
                    </a:lnTo>
                    <a:close/>
                  </a:path>
                </a:pathLst>
              </a:custGeom>
              <a:solidFill>
                <a:srgbClr val="A2A2A1"/>
              </a:solidFill>
              <a:ln w="9525">
                <a:noFill/>
                <a:round/>
                <a:headEnd/>
                <a:tailEnd/>
              </a:ln>
            </p:spPr>
            <p:txBody>
              <a:bodyPr/>
              <a:lstStyle/>
              <a:p>
                <a:endParaRPr lang="hu-HU"/>
              </a:p>
            </p:txBody>
          </p:sp>
          <p:sp>
            <p:nvSpPr>
              <p:cNvPr id="73856" name="Freeform 481"/>
              <p:cNvSpPr>
                <a:spLocks/>
              </p:cNvSpPr>
              <p:nvPr/>
            </p:nvSpPr>
            <p:spPr bwMode="auto">
              <a:xfrm>
                <a:off x="2532" y="1902"/>
                <a:ext cx="32" cy="49"/>
              </a:xfrm>
              <a:custGeom>
                <a:avLst/>
                <a:gdLst>
                  <a:gd name="T0" fmla="*/ 3 w 32"/>
                  <a:gd name="T1" fmla="*/ 0 h 49"/>
                  <a:gd name="T2" fmla="*/ 32 w 32"/>
                  <a:gd name="T3" fmla="*/ 48 h 49"/>
                  <a:gd name="T4" fmla="*/ 31 w 32"/>
                  <a:gd name="T5" fmla="*/ 49 h 49"/>
                  <a:gd name="T6" fmla="*/ 0 w 32"/>
                  <a:gd name="T7" fmla="*/ 3 h 49"/>
                  <a:gd name="T8" fmla="*/ 3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 y="0"/>
                    </a:moveTo>
                    <a:lnTo>
                      <a:pt x="32" y="48"/>
                    </a:lnTo>
                    <a:lnTo>
                      <a:pt x="31" y="49"/>
                    </a:lnTo>
                    <a:lnTo>
                      <a:pt x="0" y="3"/>
                    </a:lnTo>
                    <a:lnTo>
                      <a:pt x="3" y="0"/>
                    </a:lnTo>
                    <a:close/>
                  </a:path>
                </a:pathLst>
              </a:custGeom>
              <a:solidFill>
                <a:srgbClr val="A4A3A3"/>
              </a:solidFill>
              <a:ln w="9525">
                <a:noFill/>
                <a:round/>
                <a:headEnd/>
                <a:tailEnd/>
              </a:ln>
            </p:spPr>
            <p:txBody>
              <a:bodyPr/>
              <a:lstStyle/>
              <a:p>
                <a:endParaRPr lang="hu-HU"/>
              </a:p>
            </p:txBody>
          </p:sp>
          <p:sp>
            <p:nvSpPr>
              <p:cNvPr id="73857" name="Freeform 482"/>
              <p:cNvSpPr>
                <a:spLocks/>
              </p:cNvSpPr>
              <p:nvPr/>
            </p:nvSpPr>
            <p:spPr bwMode="auto">
              <a:xfrm>
                <a:off x="2532" y="1903"/>
                <a:ext cx="31" cy="50"/>
              </a:xfrm>
              <a:custGeom>
                <a:avLst/>
                <a:gdLst>
                  <a:gd name="T0" fmla="*/ 1 w 31"/>
                  <a:gd name="T1" fmla="*/ 0 h 50"/>
                  <a:gd name="T2" fmla="*/ 31 w 31"/>
                  <a:gd name="T3" fmla="*/ 48 h 50"/>
                  <a:gd name="T4" fmla="*/ 29 w 31"/>
                  <a:gd name="T5" fmla="*/ 50 h 50"/>
                  <a:gd name="T6" fmla="*/ 0 w 31"/>
                  <a:gd name="T7" fmla="*/ 2 h 50"/>
                  <a:gd name="T8" fmla="*/ 1 w 31"/>
                  <a:gd name="T9" fmla="*/ 0 h 50"/>
                  <a:gd name="T10" fmla="*/ 0 60000 65536"/>
                  <a:gd name="T11" fmla="*/ 0 60000 65536"/>
                  <a:gd name="T12" fmla="*/ 0 60000 65536"/>
                  <a:gd name="T13" fmla="*/ 0 60000 65536"/>
                  <a:gd name="T14" fmla="*/ 0 60000 65536"/>
                  <a:gd name="T15" fmla="*/ 0 w 31"/>
                  <a:gd name="T16" fmla="*/ 0 h 50"/>
                  <a:gd name="T17" fmla="*/ 31 w 31"/>
                  <a:gd name="T18" fmla="*/ 50 h 50"/>
                </a:gdLst>
                <a:ahLst/>
                <a:cxnLst>
                  <a:cxn ang="T10">
                    <a:pos x="T0" y="T1"/>
                  </a:cxn>
                  <a:cxn ang="T11">
                    <a:pos x="T2" y="T3"/>
                  </a:cxn>
                  <a:cxn ang="T12">
                    <a:pos x="T4" y="T5"/>
                  </a:cxn>
                  <a:cxn ang="T13">
                    <a:pos x="T6" y="T7"/>
                  </a:cxn>
                  <a:cxn ang="T14">
                    <a:pos x="T8" y="T9"/>
                  </a:cxn>
                </a:cxnLst>
                <a:rect l="T15" t="T16" r="T17" b="T18"/>
                <a:pathLst>
                  <a:path w="31" h="50">
                    <a:moveTo>
                      <a:pt x="1" y="0"/>
                    </a:moveTo>
                    <a:lnTo>
                      <a:pt x="31" y="48"/>
                    </a:lnTo>
                    <a:lnTo>
                      <a:pt x="29" y="50"/>
                    </a:lnTo>
                    <a:lnTo>
                      <a:pt x="0" y="2"/>
                    </a:lnTo>
                    <a:lnTo>
                      <a:pt x="1" y="0"/>
                    </a:lnTo>
                    <a:close/>
                  </a:path>
                </a:pathLst>
              </a:custGeom>
              <a:solidFill>
                <a:srgbClr val="A6A5A5"/>
              </a:solidFill>
              <a:ln w="9525">
                <a:noFill/>
                <a:round/>
                <a:headEnd/>
                <a:tailEnd/>
              </a:ln>
            </p:spPr>
            <p:txBody>
              <a:bodyPr/>
              <a:lstStyle/>
              <a:p>
                <a:endParaRPr lang="hu-HU"/>
              </a:p>
            </p:txBody>
          </p:sp>
          <p:sp>
            <p:nvSpPr>
              <p:cNvPr id="73858" name="Freeform 483"/>
              <p:cNvSpPr>
                <a:spLocks/>
              </p:cNvSpPr>
              <p:nvPr/>
            </p:nvSpPr>
            <p:spPr bwMode="auto">
              <a:xfrm>
                <a:off x="2530" y="1905"/>
                <a:ext cx="33" cy="48"/>
              </a:xfrm>
              <a:custGeom>
                <a:avLst/>
                <a:gdLst>
                  <a:gd name="T0" fmla="*/ 2 w 33"/>
                  <a:gd name="T1" fmla="*/ 0 h 48"/>
                  <a:gd name="T2" fmla="*/ 33 w 33"/>
                  <a:gd name="T3" fmla="*/ 46 h 48"/>
                  <a:gd name="T4" fmla="*/ 30 w 33"/>
                  <a:gd name="T5" fmla="*/ 48 h 48"/>
                  <a:gd name="T6" fmla="*/ 0 w 33"/>
                  <a:gd name="T7" fmla="*/ 1 h 48"/>
                  <a:gd name="T8" fmla="*/ 2 w 33"/>
                  <a:gd name="T9" fmla="*/ 0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2" y="0"/>
                    </a:moveTo>
                    <a:lnTo>
                      <a:pt x="33" y="46"/>
                    </a:lnTo>
                    <a:lnTo>
                      <a:pt x="30" y="48"/>
                    </a:lnTo>
                    <a:lnTo>
                      <a:pt x="0" y="1"/>
                    </a:lnTo>
                    <a:lnTo>
                      <a:pt x="2" y="0"/>
                    </a:lnTo>
                    <a:close/>
                  </a:path>
                </a:pathLst>
              </a:custGeom>
              <a:solidFill>
                <a:srgbClr val="A8A7A6"/>
              </a:solidFill>
              <a:ln w="9525">
                <a:noFill/>
                <a:round/>
                <a:headEnd/>
                <a:tailEnd/>
              </a:ln>
            </p:spPr>
            <p:txBody>
              <a:bodyPr/>
              <a:lstStyle/>
              <a:p>
                <a:endParaRPr lang="hu-HU"/>
              </a:p>
            </p:txBody>
          </p:sp>
          <p:sp>
            <p:nvSpPr>
              <p:cNvPr id="73859" name="Freeform 484"/>
              <p:cNvSpPr>
                <a:spLocks/>
              </p:cNvSpPr>
              <p:nvPr/>
            </p:nvSpPr>
            <p:spPr bwMode="auto">
              <a:xfrm>
                <a:off x="2529" y="1905"/>
                <a:ext cx="32" cy="49"/>
              </a:xfrm>
              <a:custGeom>
                <a:avLst/>
                <a:gdLst>
                  <a:gd name="T0" fmla="*/ 3 w 32"/>
                  <a:gd name="T1" fmla="*/ 0 h 49"/>
                  <a:gd name="T2" fmla="*/ 32 w 32"/>
                  <a:gd name="T3" fmla="*/ 48 h 49"/>
                  <a:gd name="T4" fmla="*/ 30 w 32"/>
                  <a:gd name="T5" fmla="*/ 49 h 49"/>
                  <a:gd name="T6" fmla="*/ 0 w 32"/>
                  <a:gd name="T7" fmla="*/ 1 h 49"/>
                  <a:gd name="T8" fmla="*/ 3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 y="0"/>
                    </a:moveTo>
                    <a:lnTo>
                      <a:pt x="32" y="48"/>
                    </a:lnTo>
                    <a:lnTo>
                      <a:pt x="30" y="49"/>
                    </a:lnTo>
                    <a:lnTo>
                      <a:pt x="0" y="1"/>
                    </a:lnTo>
                    <a:lnTo>
                      <a:pt x="3" y="0"/>
                    </a:lnTo>
                    <a:close/>
                  </a:path>
                </a:pathLst>
              </a:custGeom>
              <a:solidFill>
                <a:srgbClr val="AAA9A9"/>
              </a:solidFill>
              <a:ln w="9525">
                <a:noFill/>
                <a:round/>
                <a:headEnd/>
                <a:tailEnd/>
              </a:ln>
            </p:spPr>
            <p:txBody>
              <a:bodyPr/>
              <a:lstStyle/>
              <a:p>
                <a:endParaRPr lang="hu-HU"/>
              </a:p>
            </p:txBody>
          </p:sp>
          <p:sp>
            <p:nvSpPr>
              <p:cNvPr id="73860" name="Freeform 485"/>
              <p:cNvSpPr>
                <a:spLocks/>
              </p:cNvSpPr>
              <p:nvPr/>
            </p:nvSpPr>
            <p:spPr bwMode="auto">
              <a:xfrm>
                <a:off x="2528" y="1906"/>
                <a:ext cx="32" cy="48"/>
              </a:xfrm>
              <a:custGeom>
                <a:avLst/>
                <a:gdLst>
                  <a:gd name="T0" fmla="*/ 2 w 32"/>
                  <a:gd name="T1" fmla="*/ 0 h 48"/>
                  <a:gd name="T2" fmla="*/ 32 w 32"/>
                  <a:gd name="T3" fmla="*/ 47 h 48"/>
                  <a:gd name="T4" fmla="*/ 29 w 32"/>
                  <a:gd name="T5" fmla="*/ 48 h 48"/>
                  <a:gd name="T6" fmla="*/ 0 w 32"/>
                  <a:gd name="T7" fmla="*/ 2 h 48"/>
                  <a:gd name="T8" fmla="*/ 2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2" y="0"/>
                    </a:moveTo>
                    <a:lnTo>
                      <a:pt x="32" y="47"/>
                    </a:lnTo>
                    <a:lnTo>
                      <a:pt x="29" y="48"/>
                    </a:lnTo>
                    <a:lnTo>
                      <a:pt x="0" y="2"/>
                    </a:lnTo>
                    <a:lnTo>
                      <a:pt x="2" y="0"/>
                    </a:lnTo>
                    <a:close/>
                  </a:path>
                </a:pathLst>
              </a:custGeom>
              <a:solidFill>
                <a:srgbClr val="ACABAB"/>
              </a:solidFill>
              <a:ln w="9525">
                <a:noFill/>
                <a:round/>
                <a:headEnd/>
                <a:tailEnd/>
              </a:ln>
            </p:spPr>
            <p:txBody>
              <a:bodyPr/>
              <a:lstStyle/>
              <a:p>
                <a:endParaRPr lang="hu-HU"/>
              </a:p>
            </p:txBody>
          </p:sp>
          <p:sp>
            <p:nvSpPr>
              <p:cNvPr id="73861" name="Freeform 486"/>
              <p:cNvSpPr>
                <a:spLocks/>
              </p:cNvSpPr>
              <p:nvPr/>
            </p:nvSpPr>
            <p:spPr bwMode="auto">
              <a:xfrm>
                <a:off x="2526" y="1906"/>
                <a:ext cx="33" cy="49"/>
              </a:xfrm>
              <a:custGeom>
                <a:avLst/>
                <a:gdLst>
                  <a:gd name="T0" fmla="*/ 3 w 33"/>
                  <a:gd name="T1" fmla="*/ 0 h 49"/>
                  <a:gd name="T2" fmla="*/ 33 w 33"/>
                  <a:gd name="T3" fmla="*/ 48 h 49"/>
                  <a:gd name="T4" fmla="*/ 30 w 33"/>
                  <a:gd name="T5" fmla="*/ 49 h 49"/>
                  <a:gd name="T6" fmla="*/ 0 w 33"/>
                  <a:gd name="T7" fmla="*/ 2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8"/>
                    </a:lnTo>
                    <a:lnTo>
                      <a:pt x="30" y="49"/>
                    </a:lnTo>
                    <a:lnTo>
                      <a:pt x="0" y="2"/>
                    </a:lnTo>
                    <a:lnTo>
                      <a:pt x="3" y="0"/>
                    </a:lnTo>
                    <a:close/>
                  </a:path>
                </a:pathLst>
              </a:custGeom>
              <a:solidFill>
                <a:srgbClr val="AEADAD"/>
              </a:solidFill>
              <a:ln w="9525">
                <a:noFill/>
                <a:round/>
                <a:headEnd/>
                <a:tailEnd/>
              </a:ln>
            </p:spPr>
            <p:txBody>
              <a:bodyPr/>
              <a:lstStyle/>
              <a:p>
                <a:endParaRPr lang="hu-HU"/>
              </a:p>
            </p:txBody>
          </p:sp>
          <p:sp>
            <p:nvSpPr>
              <p:cNvPr id="73862" name="Freeform 487"/>
              <p:cNvSpPr>
                <a:spLocks/>
              </p:cNvSpPr>
              <p:nvPr/>
            </p:nvSpPr>
            <p:spPr bwMode="auto">
              <a:xfrm>
                <a:off x="2525" y="1908"/>
                <a:ext cx="32" cy="47"/>
              </a:xfrm>
              <a:custGeom>
                <a:avLst/>
                <a:gdLst>
                  <a:gd name="T0" fmla="*/ 3 w 32"/>
                  <a:gd name="T1" fmla="*/ 0 h 47"/>
                  <a:gd name="T2" fmla="*/ 32 w 32"/>
                  <a:gd name="T3" fmla="*/ 46 h 47"/>
                  <a:gd name="T4" fmla="*/ 29 w 32"/>
                  <a:gd name="T5" fmla="*/ 47 h 47"/>
                  <a:gd name="T6" fmla="*/ 0 w 32"/>
                  <a:gd name="T7" fmla="*/ 1 h 47"/>
                  <a:gd name="T8" fmla="*/ 3 w 32"/>
                  <a:gd name="T9" fmla="*/ 0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3" y="0"/>
                    </a:moveTo>
                    <a:lnTo>
                      <a:pt x="32" y="46"/>
                    </a:lnTo>
                    <a:lnTo>
                      <a:pt x="29" y="47"/>
                    </a:lnTo>
                    <a:lnTo>
                      <a:pt x="0" y="1"/>
                    </a:lnTo>
                    <a:lnTo>
                      <a:pt x="3" y="0"/>
                    </a:lnTo>
                    <a:close/>
                  </a:path>
                </a:pathLst>
              </a:custGeom>
              <a:solidFill>
                <a:srgbClr val="B3B2B2"/>
              </a:solidFill>
              <a:ln w="9525">
                <a:noFill/>
                <a:round/>
                <a:headEnd/>
                <a:tailEnd/>
              </a:ln>
            </p:spPr>
            <p:txBody>
              <a:bodyPr/>
              <a:lstStyle/>
              <a:p>
                <a:endParaRPr lang="hu-HU"/>
              </a:p>
            </p:txBody>
          </p:sp>
          <p:sp>
            <p:nvSpPr>
              <p:cNvPr id="73863" name="Freeform 488"/>
              <p:cNvSpPr>
                <a:spLocks/>
              </p:cNvSpPr>
              <p:nvPr/>
            </p:nvSpPr>
            <p:spPr bwMode="auto">
              <a:xfrm>
                <a:off x="2523" y="1908"/>
                <a:ext cx="33" cy="49"/>
              </a:xfrm>
              <a:custGeom>
                <a:avLst/>
                <a:gdLst>
                  <a:gd name="T0" fmla="*/ 3 w 33"/>
                  <a:gd name="T1" fmla="*/ 0 h 49"/>
                  <a:gd name="T2" fmla="*/ 33 w 33"/>
                  <a:gd name="T3" fmla="*/ 47 h 49"/>
                  <a:gd name="T4" fmla="*/ 31 w 33"/>
                  <a:gd name="T5" fmla="*/ 49 h 49"/>
                  <a:gd name="T6" fmla="*/ 0 w 33"/>
                  <a:gd name="T7" fmla="*/ 1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7"/>
                    </a:lnTo>
                    <a:lnTo>
                      <a:pt x="31" y="49"/>
                    </a:lnTo>
                    <a:lnTo>
                      <a:pt x="0" y="1"/>
                    </a:lnTo>
                    <a:lnTo>
                      <a:pt x="3" y="0"/>
                    </a:lnTo>
                    <a:close/>
                  </a:path>
                </a:pathLst>
              </a:custGeom>
              <a:solidFill>
                <a:srgbClr val="B6B6B5"/>
              </a:solidFill>
              <a:ln w="9525">
                <a:noFill/>
                <a:round/>
                <a:headEnd/>
                <a:tailEnd/>
              </a:ln>
            </p:spPr>
            <p:txBody>
              <a:bodyPr/>
              <a:lstStyle/>
              <a:p>
                <a:endParaRPr lang="hu-HU"/>
              </a:p>
            </p:txBody>
          </p:sp>
          <p:sp>
            <p:nvSpPr>
              <p:cNvPr id="73864" name="Freeform 489"/>
              <p:cNvSpPr>
                <a:spLocks/>
              </p:cNvSpPr>
              <p:nvPr/>
            </p:nvSpPr>
            <p:spPr bwMode="auto">
              <a:xfrm>
                <a:off x="2523" y="1909"/>
                <a:ext cx="31" cy="48"/>
              </a:xfrm>
              <a:custGeom>
                <a:avLst/>
                <a:gdLst>
                  <a:gd name="T0" fmla="*/ 2 w 31"/>
                  <a:gd name="T1" fmla="*/ 0 h 48"/>
                  <a:gd name="T2" fmla="*/ 31 w 31"/>
                  <a:gd name="T3" fmla="*/ 46 h 48"/>
                  <a:gd name="T4" fmla="*/ 30 w 31"/>
                  <a:gd name="T5" fmla="*/ 48 h 48"/>
                  <a:gd name="T6" fmla="*/ 0 w 31"/>
                  <a:gd name="T7" fmla="*/ 1 h 48"/>
                  <a:gd name="T8" fmla="*/ 2 w 31"/>
                  <a:gd name="T9" fmla="*/ 0 h 48"/>
                  <a:gd name="T10" fmla="*/ 0 60000 65536"/>
                  <a:gd name="T11" fmla="*/ 0 60000 65536"/>
                  <a:gd name="T12" fmla="*/ 0 60000 65536"/>
                  <a:gd name="T13" fmla="*/ 0 60000 65536"/>
                  <a:gd name="T14" fmla="*/ 0 60000 65536"/>
                  <a:gd name="T15" fmla="*/ 0 w 31"/>
                  <a:gd name="T16" fmla="*/ 0 h 48"/>
                  <a:gd name="T17" fmla="*/ 31 w 31"/>
                  <a:gd name="T18" fmla="*/ 48 h 48"/>
                </a:gdLst>
                <a:ahLst/>
                <a:cxnLst>
                  <a:cxn ang="T10">
                    <a:pos x="T0" y="T1"/>
                  </a:cxn>
                  <a:cxn ang="T11">
                    <a:pos x="T2" y="T3"/>
                  </a:cxn>
                  <a:cxn ang="T12">
                    <a:pos x="T4" y="T5"/>
                  </a:cxn>
                  <a:cxn ang="T13">
                    <a:pos x="T6" y="T7"/>
                  </a:cxn>
                  <a:cxn ang="T14">
                    <a:pos x="T8" y="T9"/>
                  </a:cxn>
                </a:cxnLst>
                <a:rect l="T15" t="T16" r="T17" b="T18"/>
                <a:pathLst>
                  <a:path w="31" h="48">
                    <a:moveTo>
                      <a:pt x="2" y="0"/>
                    </a:moveTo>
                    <a:lnTo>
                      <a:pt x="31" y="46"/>
                    </a:lnTo>
                    <a:lnTo>
                      <a:pt x="30" y="48"/>
                    </a:lnTo>
                    <a:lnTo>
                      <a:pt x="0" y="1"/>
                    </a:lnTo>
                    <a:lnTo>
                      <a:pt x="2" y="0"/>
                    </a:lnTo>
                    <a:close/>
                  </a:path>
                </a:pathLst>
              </a:custGeom>
              <a:solidFill>
                <a:srgbClr val="B8B8B7"/>
              </a:solidFill>
              <a:ln w="9525">
                <a:noFill/>
                <a:round/>
                <a:headEnd/>
                <a:tailEnd/>
              </a:ln>
            </p:spPr>
            <p:txBody>
              <a:bodyPr/>
              <a:lstStyle/>
              <a:p>
                <a:endParaRPr lang="hu-HU"/>
              </a:p>
            </p:txBody>
          </p:sp>
          <p:sp>
            <p:nvSpPr>
              <p:cNvPr id="73865" name="Freeform 490"/>
              <p:cNvSpPr>
                <a:spLocks/>
              </p:cNvSpPr>
              <p:nvPr/>
            </p:nvSpPr>
            <p:spPr bwMode="auto">
              <a:xfrm>
                <a:off x="2522" y="1909"/>
                <a:ext cx="32" cy="49"/>
              </a:xfrm>
              <a:custGeom>
                <a:avLst/>
                <a:gdLst>
                  <a:gd name="T0" fmla="*/ 1 w 32"/>
                  <a:gd name="T1" fmla="*/ 0 h 49"/>
                  <a:gd name="T2" fmla="*/ 32 w 32"/>
                  <a:gd name="T3" fmla="*/ 48 h 49"/>
                  <a:gd name="T4" fmla="*/ 30 w 32"/>
                  <a:gd name="T5" fmla="*/ 49 h 49"/>
                  <a:gd name="T6" fmla="*/ 0 w 32"/>
                  <a:gd name="T7" fmla="*/ 1 h 49"/>
                  <a:gd name="T8" fmla="*/ 1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1" y="0"/>
                    </a:moveTo>
                    <a:lnTo>
                      <a:pt x="32" y="48"/>
                    </a:lnTo>
                    <a:lnTo>
                      <a:pt x="30" y="49"/>
                    </a:lnTo>
                    <a:lnTo>
                      <a:pt x="0" y="1"/>
                    </a:lnTo>
                    <a:lnTo>
                      <a:pt x="1" y="0"/>
                    </a:lnTo>
                    <a:close/>
                  </a:path>
                </a:pathLst>
              </a:custGeom>
              <a:solidFill>
                <a:srgbClr val="BBBBBA"/>
              </a:solidFill>
              <a:ln w="9525">
                <a:noFill/>
                <a:round/>
                <a:headEnd/>
                <a:tailEnd/>
              </a:ln>
            </p:spPr>
            <p:txBody>
              <a:bodyPr/>
              <a:lstStyle/>
              <a:p>
                <a:endParaRPr lang="hu-HU"/>
              </a:p>
            </p:txBody>
          </p:sp>
          <p:sp>
            <p:nvSpPr>
              <p:cNvPr id="73866" name="Freeform 491"/>
              <p:cNvSpPr>
                <a:spLocks/>
              </p:cNvSpPr>
              <p:nvPr/>
            </p:nvSpPr>
            <p:spPr bwMode="auto">
              <a:xfrm>
                <a:off x="2521" y="1910"/>
                <a:ext cx="32" cy="48"/>
              </a:xfrm>
              <a:custGeom>
                <a:avLst/>
                <a:gdLst>
                  <a:gd name="T0" fmla="*/ 2 w 32"/>
                  <a:gd name="T1" fmla="*/ 0 h 48"/>
                  <a:gd name="T2" fmla="*/ 32 w 32"/>
                  <a:gd name="T3" fmla="*/ 47 h 48"/>
                  <a:gd name="T4" fmla="*/ 29 w 32"/>
                  <a:gd name="T5" fmla="*/ 48 h 48"/>
                  <a:gd name="T6" fmla="*/ 0 w 32"/>
                  <a:gd name="T7" fmla="*/ 2 h 48"/>
                  <a:gd name="T8" fmla="*/ 2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2" y="0"/>
                    </a:moveTo>
                    <a:lnTo>
                      <a:pt x="32" y="47"/>
                    </a:lnTo>
                    <a:lnTo>
                      <a:pt x="29" y="48"/>
                    </a:lnTo>
                    <a:lnTo>
                      <a:pt x="0" y="2"/>
                    </a:lnTo>
                    <a:lnTo>
                      <a:pt x="2" y="0"/>
                    </a:lnTo>
                    <a:close/>
                  </a:path>
                </a:pathLst>
              </a:custGeom>
              <a:solidFill>
                <a:srgbClr val="BDBDBC"/>
              </a:solidFill>
              <a:ln w="9525">
                <a:noFill/>
                <a:round/>
                <a:headEnd/>
                <a:tailEnd/>
              </a:ln>
            </p:spPr>
            <p:txBody>
              <a:bodyPr/>
              <a:lstStyle/>
              <a:p>
                <a:endParaRPr lang="hu-HU"/>
              </a:p>
            </p:txBody>
          </p:sp>
          <p:sp>
            <p:nvSpPr>
              <p:cNvPr id="73867" name="Freeform 492"/>
              <p:cNvSpPr>
                <a:spLocks/>
              </p:cNvSpPr>
              <p:nvPr/>
            </p:nvSpPr>
            <p:spPr bwMode="auto">
              <a:xfrm>
                <a:off x="2519" y="1910"/>
                <a:ext cx="33" cy="50"/>
              </a:xfrm>
              <a:custGeom>
                <a:avLst/>
                <a:gdLst>
                  <a:gd name="T0" fmla="*/ 3 w 33"/>
                  <a:gd name="T1" fmla="*/ 0 h 50"/>
                  <a:gd name="T2" fmla="*/ 33 w 33"/>
                  <a:gd name="T3" fmla="*/ 48 h 50"/>
                  <a:gd name="T4" fmla="*/ 30 w 33"/>
                  <a:gd name="T5" fmla="*/ 50 h 50"/>
                  <a:gd name="T6" fmla="*/ 0 w 33"/>
                  <a:gd name="T7" fmla="*/ 2 h 50"/>
                  <a:gd name="T8" fmla="*/ 3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 y="0"/>
                    </a:moveTo>
                    <a:lnTo>
                      <a:pt x="33" y="48"/>
                    </a:lnTo>
                    <a:lnTo>
                      <a:pt x="30" y="50"/>
                    </a:lnTo>
                    <a:lnTo>
                      <a:pt x="0" y="2"/>
                    </a:lnTo>
                    <a:lnTo>
                      <a:pt x="3" y="0"/>
                    </a:lnTo>
                    <a:close/>
                  </a:path>
                </a:pathLst>
              </a:custGeom>
              <a:solidFill>
                <a:srgbClr val="C0C0BF"/>
              </a:solidFill>
              <a:ln w="9525">
                <a:noFill/>
                <a:round/>
                <a:headEnd/>
                <a:tailEnd/>
              </a:ln>
            </p:spPr>
            <p:txBody>
              <a:bodyPr/>
              <a:lstStyle/>
              <a:p>
                <a:endParaRPr lang="hu-HU"/>
              </a:p>
            </p:txBody>
          </p:sp>
          <p:sp>
            <p:nvSpPr>
              <p:cNvPr id="73868" name="Freeform 493"/>
              <p:cNvSpPr>
                <a:spLocks/>
              </p:cNvSpPr>
              <p:nvPr/>
            </p:nvSpPr>
            <p:spPr bwMode="auto">
              <a:xfrm>
                <a:off x="2518" y="1912"/>
                <a:ext cx="32" cy="49"/>
              </a:xfrm>
              <a:custGeom>
                <a:avLst/>
                <a:gdLst>
                  <a:gd name="T0" fmla="*/ 3 w 32"/>
                  <a:gd name="T1" fmla="*/ 0 h 49"/>
                  <a:gd name="T2" fmla="*/ 32 w 32"/>
                  <a:gd name="T3" fmla="*/ 46 h 49"/>
                  <a:gd name="T4" fmla="*/ 29 w 32"/>
                  <a:gd name="T5" fmla="*/ 49 h 49"/>
                  <a:gd name="T6" fmla="*/ 0 w 32"/>
                  <a:gd name="T7" fmla="*/ 1 h 49"/>
                  <a:gd name="T8" fmla="*/ 3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 y="0"/>
                    </a:moveTo>
                    <a:lnTo>
                      <a:pt x="32" y="46"/>
                    </a:lnTo>
                    <a:lnTo>
                      <a:pt x="29" y="49"/>
                    </a:lnTo>
                    <a:lnTo>
                      <a:pt x="0" y="1"/>
                    </a:lnTo>
                    <a:lnTo>
                      <a:pt x="3" y="0"/>
                    </a:lnTo>
                    <a:close/>
                  </a:path>
                </a:pathLst>
              </a:custGeom>
              <a:solidFill>
                <a:srgbClr val="C3C3C2"/>
              </a:solidFill>
              <a:ln w="9525">
                <a:noFill/>
                <a:round/>
                <a:headEnd/>
                <a:tailEnd/>
              </a:ln>
            </p:spPr>
            <p:txBody>
              <a:bodyPr/>
              <a:lstStyle/>
              <a:p>
                <a:endParaRPr lang="hu-HU"/>
              </a:p>
            </p:txBody>
          </p:sp>
          <p:sp>
            <p:nvSpPr>
              <p:cNvPr id="73869" name="Freeform 494"/>
              <p:cNvSpPr>
                <a:spLocks/>
              </p:cNvSpPr>
              <p:nvPr/>
            </p:nvSpPr>
            <p:spPr bwMode="auto">
              <a:xfrm>
                <a:off x="2516" y="1912"/>
                <a:ext cx="33" cy="49"/>
              </a:xfrm>
              <a:custGeom>
                <a:avLst/>
                <a:gdLst>
                  <a:gd name="T0" fmla="*/ 3 w 33"/>
                  <a:gd name="T1" fmla="*/ 0 h 49"/>
                  <a:gd name="T2" fmla="*/ 33 w 33"/>
                  <a:gd name="T3" fmla="*/ 48 h 49"/>
                  <a:gd name="T4" fmla="*/ 31 w 33"/>
                  <a:gd name="T5" fmla="*/ 49 h 49"/>
                  <a:gd name="T6" fmla="*/ 0 w 33"/>
                  <a:gd name="T7" fmla="*/ 3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8"/>
                    </a:lnTo>
                    <a:lnTo>
                      <a:pt x="31" y="49"/>
                    </a:lnTo>
                    <a:lnTo>
                      <a:pt x="0" y="3"/>
                    </a:lnTo>
                    <a:lnTo>
                      <a:pt x="3" y="0"/>
                    </a:lnTo>
                    <a:close/>
                  </a:path>
                </a:pathLst>
              </a:custGeom>
              <a:solidFill>
                <a:srgbClr val="C5C4C4"/>
              </a:solidFill>
              <a:ln w="9525">
                <a:noFill/>
                <a:round/>
                <a:headEnd/>
                <a:tailEnd/>
              </a:ln>
            </p:spPr>
            <p:txBody>
              <a:bodyPr/>
              <a:lstStyle/>
              <a:p>
                <a:endParaRPr lang="hu-HU"/>
              </a:p>
            </p:txBody>
          </p:sp>
          <p:sp>
            <p:nvSpPr>
              <p:cNvPr id="73870" name="Freeform 495"/>
              <p:cNvSpPr>
                <a:spLocks/>
              </p:cNvSpPr>
              <p:nvPr/>
            </p:nvSpPr>
            <p:spPr bwMode="auto">
              <a:xfrm>
                <a:off x="2515" y="1913"/>
                <a:ext cx="32" cy="49"/>
              </a:xfrm>
              <a:custGeom>
                <a:avLst/>
                <a:gdLst>
                  <a:gd name="T0" fmla="*/ 3 w 32"/>
                  <a:gd name="T1" fmla="*/ 0 h 49"/>
                  <a:gd name="T2" fmla="*/ 32 w 32"/>
                  <a:gd name="T3" fmla="*/ 48 h 49"/>
                  <a:gd name="T4" fmla="*/ 31 w 32"/>
                  <a:gd name="T5" fmla="*/ 49 h 49"/>
                  <a:gd name="T6" fmla="*/ 0 w 32"/>
                  <a:gd name="T7" fmla="*/ 2 h 49"/>
                  <a:gd name="T8" fmla="*/ 3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 y="0"/>
                    </a:moveTo>
                    <a:lnTo>
                      <a:pt x="32" y="48"/>
                    </a:lnTo>
                    <a:lnTo>
                      <a:pt x="31" y="49"/>
                    </a:lnTo>
                    <a:lnTo>
                      <a:pt x="0" y="2"/>
                    </a:lnTo>
                    <a:lnTo>
                      <a:pt x="3" y="0"/>
                    </a:lnTo>
                    <a:close/>
                  </a:path>
                </a:pathLst>
              </a:custGeom>
              <a:solidFill>
                <a:srgbClr val="C8C7C7"/>
              </a:solidFill>
              <a:ln w="9525">
                <a:noFill/>
                <a:round/>
                <a:headEnd/>
                <a:tailEnd/>
              </a:ln>
            </p:spPr>
            <p:txBody>
              <a:bodyPr/>
              <a:lstStyle/>
              <a:p>
                <a:endParaRPr lang="hu-HU"/>
              </a:p>
            </p:txBody>
          </p:sp>
          <p:sp>
            <p:nvSpPr>
              <p:cNvPr id="73871" name="Freeform 496"/>
              <p:cNvSpPr>
                <a:spLocks/>
              </p:cNvSpPr>
              <p:nvPr/>
            </p:nvSpPr>
            <p:spPr bwMode="auto">
              <a:xfrm>
                <a:off x="2515" y="1915"/>
                <a:ext cx="32" cy="47"/>
              </a:xfrm>
              <a:custGeom>
                <a:avLst/>
                <a:gdLst>
                  <a:gd name="T0" fmla="*/ 1 w 32"/>
                  <a:gd name="T1" fmla="*/ 0 h 47"/>
                  <a:gd name="T2" fmla="*/ 32 w 32"/>
                  <a:gd name="T3" fmla="*/ 46 h 47"/>
                  <a:gd name="T4" fmla="*/ 30 w 32"/>
                  <a:gd name="T5" fmla="*/ 47 h 47"/>
                  <a:gd name="T6" fmla="*/ 0 w 32"/>
                  <a:gd name="T7" fmla="*/ 1 h 47"/>
                  <a:gd name="T8" fmla="*/ 1 w 32"/>
                  <a:gd name="T9" fmla="*/ 0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1" y="0"/>
                    </a:moveTo>
                    <a:lnTo>
                      <a:pt x="32" y="46"/>
                    </a:lnTo>
                    <a:lnTo>
                      <a:pt x="30" y="47"/>
                    </a:lnTo>
                    <a:lnTo>
                      <a:pt x="0" y="1"/>
                    </a:lnTo>
                    <a:lnTo>
                      <a:pt x="1" y="0"/>
                    </a:lnTo>
                    <a:close/>
                  </a:path>
                </a:pathLst>
              </a:custGeom>
              <a:solidFill>
                <a:srgbClr val="CAC9C9"/>
              </a:solidFill>
              <a:ln w="9525">
                <a:noFill/>
                <a:round/>
                <a:headEnd/>
                <a:tailEnd/>
              </a:ln>
            </p:spPr>
            <p:txBody>
              <a:bodyPr/>
              <a:lstStyle/>
              <a:p>
                <a:endParaRPr lang="hu-HU"/>
              </a:p>
            </p:txBody>
          </p:sp>
          <p:sp>
            <p:nvSpPr>
              <p:cNvPr id="73872" name="Freeform 497"/>
              <p:cNvSpPr>
                <a:spLocks/>
              </p:cNvSpPr>
              <p:nvPr/>
            </p:nvSpPr>
            <p:spPr bwMode="auto">
              <a:xfrm>
                <a:off x="2514" y="1915"/>
                <a:ext cx="32" cy="49"/>
              </a:xfrm>
              <a:custGeom>
                <a:avLst/>
                <a:gdLst>
                  <a:gd name="T0" fmla="*/ 1 w 32"/>
                  <a:gd name="T1" fmla="*/ 0 h 49"/>
                  <a:gd name="T2" fmla="*/ 32 w 32"/>
                  <a:gd name="T3" fmla="*/ 47 h 49"/>
                  <a:gd name="T4" fmla="*/ 29 w 32"/>
                  <a:gd name="T5" fmla="*/ 49 h 49"/>
                  <a:gd name="T6" fmla="*/ 0 w 32"/>
                  <a:gd name="T7" fmla="*/ 1 h 49"/>
                  <a:gd name="T8" fmla="*/ 1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1" y="0"/>
                    </a:moveTo>
                    <a:lnTo>
                      <a:pt x="32" y="47"/>
                    </a:lnTo>
                    <a:lnTo>
                      <a:pt x="29" y="49"/>
                    </a:lnTo>
                    <a:lnTo>
                      <a:pt x="0" y="1"/>
                    </a:lnTo>
                    <a:lnTo>
                      <a:pt x="1" y="0"/>
                    </a:lnTo>
                    <a:close/>
                  </a:path>
                </a:pathLst>
              </a:custGeom>
              <a:solidFill>
                <a:srgbClr val="CECECD"/>
              </a:solidFill>
              <a:ln w="9525">
                <a:noFill/>
                <a:round/>
                <a:headEnd/>
                <a:tailEnd/>
              </a:ln>
            </p:spPr>
            <p:txBody>
              <a:bodyPr/>
              <a:lstStyle/>
              <a:p>
                <a:endParaRPr lang="hu-HU"/>
              </a:p>
            </p:txBody>
          </p:sp>
          <p:sp>
            <p:nvSpPr>
              <p:cNvPr id="73873" name="Freeform 498"/>
              <p:cNvSpPr>
                <a:spLocks/>
              </p:cNvSpPr>
              <p:nvPr/>
            </p:nvSpPr>
            <p:spPr bwMode="auto">
              <a:xfrm>
                <a:off x="2512" y="1916"/>
                <a:ext cx="33" cy="48"/>
              </a:xfrm>
              <a:custGeom>
                <a:avLst/>
                <a:gdLst>
                  <a:gd name="T0" fmla="*/ 3 w 33"/>
                  <a:gd name="T1" fmla="*/ 0 h 48"/>
                  <a:gd name="T2" fmla="*/ 33 w 33"/>
                  <a:gd name="T3" fmla="*/ 46 h 48"/>
                  <a:gd name="T4" fmla="*/ 30 w 33"/>
                  <a:gd name="T5" fmla="*/ 48 h 48"/>
                  <a:gd name="T6" fmla="*/ 0 w 33"/>
                  <a:gd name="T7" fmla="*/ 1 h 48"/>
                  <a:gd name="T8" fmla="*/ 3 w 33"/>
                  <a:gd name="T9" fmla="*/ 0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 y="0"/>
                    </a:moveTo>
                    <a:lnTo>
                      <a:pt x="33" y="46"/>
                    </a:lnTo>
                    <a:lnTo>
                      <a:pt x="30" y="48"/>
                    </a:lnTo>
                    <a:lnTo>
                      <a:pt x="0" y="1"/>
                    </a:lnTo>
                    <a:lnTo>
                      <a:pt x="3" y="0"/>
                    </a:lnTo>
                    <a:close/>
                  </a:path>
                </a:pathLst>
              </a:custGeom>
              <a:solidFill>
                <a:srgbClr val="D1D0D0"/>
              </a:solidFill>
              <a:ln w="9525">
                <a:noFill/>
                <a:round/>
                <a:headEnd/>
                <a:tailEnd/>
              </a:ln>
            </p:spPr>
            <p:txBody>
              <a:bodyPr/>
              <a:lstStyle/>
              <a:p>
                <a:endParaRPr lang="hu-HU"/>
              </a:p>
            </p:txBody>
          </p:sp>
          <p:sp>
            <p:nvSpPr>
              <p:cNvPr id="73874" name="Freeform 499"/>
              <p:cNvSpPr>
                <a:spLocks/>
              </p:cNvSpPr>
              <p:nvPr/>
            </p:nvSpPr>
            <p:spPr bwMode="auto">
              <a:xfrm>
                <a:off x="2511" y="1916"/>
                <a:ext cx="32" cy="49"/>
              </a:xfrm>
              <a:custGeom>
                <a:avLst/>
                <a:gdLst>
                  <a:gd name="T0" fmla="*/ 3 w 32"/>
                  <a:gd name="T1" fmla="*/ 0 h 49"/>
                  <a:gd name="T2" fmla="*/ 32 w 32"/>
                  <a:gd name="T3" fmla="*/ 48 h 49"/>
                  <a:gd name="T4" fmla="*/ 29 w 32"/>
                  <a:gd name="T5" fmla="*/ 49 h 49"/>
                  <a:gd name="T6" fmla="*/ 0 w 32"/>
                  <a:gd name="T7" fmla="*/ 1 h 49"/>
                  <a:gd name="T8" fmla="*/ 3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 y="0"/>
                    </a:moveTo>
                    <a:lnTo>
                      <a:pt x="32" y="48"/>
                    </a:lnTo>
                    <a:lnTo>
                      <a:pt x="29" y="49"/>
                    </a:lnTo>
                    <a:lnTo>
                      <a:pt x="0" y="1"/>
                    </a:lnTo>
                    <a:lnTo>
                      <a:pt x="3" y="0"/>
                    </a:lnTo>
                    <a:close/>
                  </a:path>
                </a:pathLst>
              </a:custGeom>
              <a:solidFill>
                <a:srgbClr val="D4D3D3"/>
              </a:solidFill>
              <a:ln w="9525">
                <a:noFill/>
                <a:round/>
                <a:headEnd/>
                <a:tailEnd/>
              </a:ln>
            </p:spPr>
            <p:txBody>
              <a:bodyPr/>
              <a:lstStyle/>
              <a:p>
                <a:endParaRPr lang="hu-HU"/>
              </a:p>
            </p:txBody>
          </p:sp>
          <p:sp>
            <p:nvSpPr>
              <p:cNvPr id="73875" name="Freeform 500"/>
              <p:cNvSpPr>
                <a:spLocks/>
              </p:cNvSpPr>
              <p:nvPr/>
            </p:nvSpPr>
            <p:spPr bwMode="auto">
              <a:xfrm>
                <a:off x="2509" y="1917"/>
                <a:ext cx="33" cy="48"/>
              </a:xfrm>
              <a:custGeom>
                <a:avLst/>
                <a:gdLst>
                  <a:gd name="T0" fmla="*/ 3 w 33"/>
                  <a:gd name="T1" fmla="*/ 0 h 48"/>
                  <a:gd name="T2" fmla="*/ 33 w 33"/>
                  <a:gd name="T3" fmla="*/ 47 h 48"/>
                  <a:gd name="T4" fmla="*/ 30 w 33"/>
                  <a:gd name="T5" fmla="*/ 48 h 48"/>
                  <a:gd name="T6" fmla="*/ 0 w 33"/>
                  <a:gd name="T7" fmla="*/ 2 h 48"/>
                  <a:gd name="T8" fmla="*/ 3 w 33"/>
                  <a:gd name="T9" fmla="*/ 0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 y="0"/>
                    </a:moveTo>
                    <a:lnTo>
                      <a:pt x="33" y="47"/>
                    </a:lnTo>
                    <a:lnTo>
                      <a:pt x="30" y="48"/>
                    </a:lnTo>
                    <a:lnTo>
                      <a:pt x="0" y="2"/>
                    </a:lnTo>
                    <a:lnTo>
                      <a:pt x="3" y="0"/>
                    </a:lnTo>
                    <a:close/>
                  </a:path>
                </a:pathLst>
              </a:custGeom>
              <a:solidFill>
                <a:srgbClr val="D8D8D7"/>
              </a:solidFill>
              <a:ln w="9525">
                <a:noFill/>
                <a:round/>
                <a:headEnd/>
                <a:tailEnd/>
              </a:ln>
            </p:spPr>
            <p:txBody>
              <a:bodyPr/>
              <a:lstStyle/>
              <a:p>
                <a:endParaRPr lang="hu-HU"/>
              </a:p>
            </p:txBody>
          </p:sp>
          <p:sp>
            <p:nvSpPr>
              <p:cNvPr id="73876" name="Freeform 501"/>
              <p:cNvSpPr>
                <a:spLocks/>
              </p:cNvSpPr>
              <p:nvPr/>
            </p:nvSpPr>
            <p:spPr bwMode="auto">
              <a:xfrm>
                <a:off x="2508" y="1917"/>
                <a:ext cx="32" cy="50"/>
              </a:xfrm>
              <a:custGeom>
                <a:avLst/>
                <a:gdLst>
                  <a:gd name="T0" fmla="*/ 3 w 32"/>
                  <a:gd name="T1" fmla="*/ 0 h 50"/>
                  <a:gd name="T2" fmla="*/ 32 w 32"/>
                  <a:gd name="T3" fmla="*/ 48 h 50"/>
                  <a:gd name="T4" fmla="*/ 31 w 32"/>
                  <a:gd name="T5" fmla="*/ 50 h 50"/>
                  <a:gd name="T6" fmla="*/ 0 w 32"/>
                  <a:gd name="T7" fmla="*/ 2 h 50"/>
                  <a:gd name="T8" fmla="*/ 3 w 32"/>
                  <a:gd name="T9" fmla="*/ 0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 y="0"/>
                    </a:moveTo>
                    <a:lnTo>
                      <a:pt x="32" y="48"/>
                    </a:lnTo>
                    <a:lnTo>
                      <a:pt x="31" y="50"/>
                    </a:lnTo>
                    <a:lnTo>
                      <a:pt x="0" y="2"/>
                    </a:lnTo>
                    <a:lnTo>
                      <a:pt x="3" y="0"/>
                    </a:lnTo>
                    <a:close/>
                  </a:path>
                </a:pathLst>
              </a:custGeom>
              <a:solidFill>
                <a:srgbClr val="DBDBDA"/>
              </a:solidFill>
              <a:ln w="9525">
                <a:noFill/>
                <a:round/>
                <a:headEnd/>
                <a:tailEnd/>
              </a:ln>
            </p:spPr>
            <p:txBody>
              <a:bodyPr/>
              <a:lstStyle/>
              <a:p>
                <a:endParaRPr lang="hu-HU"/>
              </a:p>
            </p:txBody>
          </p:sp>
          <p:sp>
            <p:nvSpPr>
              <p:cNvPr id="73877" name="Freeform 502"/>
              <p:cNvSpPr>
                <a:spLocks/>
              </p:cNvSpPr>
              <p:nvPr/>
            </p:nvSpPr>
            <p:spPr bwMode="auto">
              <a:xfrm>
                <a:off x="2508" y="1919"/>
                <a:ext cx="31" cy="48"/>
              </a:xfrm>
              <a:custGeom>
                <a:avLst/>
                <a:gdLst>
                  <a:gd name="T0" fmla="*/ 1 w 31"/>
                  <a:gd name="T1" fmla="*/ 0 h 48"/>
                  <a:gd name="T2" fmla="*/ 31 w 31"/>
                  <a:gd name="T3" fmla="*/ 46 h 48"/>
                  <a:gd name="T4" fmla="*/ 29 w 31"/>
                  <a:gd name="T5" fmla="*/ 48 h 48"/>
                  <a:gd name="T6" fmla="*/ 0 w 31"/>
                  <a:gd name="T7" fmla="*/ 1 h 48"/>
                  <a:gd name="T8" fmla="*/ 1 w 31"/>
                  <a:gd name="T9" fmla="*/ 0 h 48"/>
                  <a:gd name="T10" fmla="*/ 0 60000 65536"/>
                  <a:gd name="T11" fmla="*/ 0 60000 65536"/>
                  <a:gd name="T12" fmla="*/ 0 60000 65536"/>
                  <a:gd name="T13" fmla="*/ 0 60000 65536"/>
                  <a:gd name="T14" fmla="*/ 0 60000 65536"/>
                  <a:gd name="T15" fmla="*/ 0 w 31"/>
                  <a:gd name="T16" fmla="*/ 0 h 48"/>
                  <a:gd name="T17" fmla="*/ 31 w 31"/>
                  <a:gd name="T18" fmla="*/ 48 h 48"/>
                </a:gdLst>
                <a:ahLst/>
                <a:cxnLst>
                  <a:cxn ang="T10">
                    <a:pos x="T0" y="T1"/>
                  </a:cxn>
                  <a:cxn ang="T11">
                    <a:pos x="T2" y="T3"/>
                  </a:cxn>
                  <a:cxn ang="T12">
                    <a:pos x="T4" y="T5"/>
                  </a:cxn>
                  <a:cxn ang="T13">
                    <a:pos x="T6" y="T7"/>
                  </a:cxn>
                  <a:cxn ang="T14">
                    <a:pos x="T8" y="T9"/>
                  </a:cxn>
                </a:cxnLst>
                <a:rect l="T15" t="T16" r="T17" b="T18"/>
                <a:pathLst>
                  <a:path w="31" h="48">
                    <a:moveTo>
                      <a:pt x="1" y="0"/>
                    </a:moveTo>
                    <a:lnTo>
                      <a:pt x="31" y="46"/>
                    </a:lnTo>
                    <a:lnTo>
                      <a:pt x="29" y="48"/>
                    </a:lnTo>
                    <a:lnTo>
                      <a:pt x="0" y="1"/>
                    </a:lnTo>
                    <a:lnTo>
                      <a:pt x="1" y="0"/>
                    </a:lnTo>
                    <a:close/>
                  </a:path>
                </a:pathLst>
              </a:custGeom>
              <a:solidFill>
                <a:srgbClr val="DFDFDE"/>
              </a:solidFill>
              <a:ln w="9525">
                <a:noFill/>
                <a:round/>
                <a:headEnd/>
                <a:tailEnd/>
              </a:ln>
            </p:spPr>
            <p:txBody>
              <a:bodyPr/>
              <a:lstStyle/>
              <a:p>
                <a:endParaRPr lang="hu-HU"/>
              </a:p>
            </p:txBody>
          </p:sp>
          <p:sp>
            <p:nvSpPr>
              <p:cNvPr id="73878" name="Freeform 503"/>
              <p:cNvSpPr>
                <a:spLocks/>
              </p:cNvSpPr>
              <p:nvPr/>
            </p:nvSpPr>
            <p:spPr bwMode="auto">
              <a:xfrm>
                <a:off x="2506" y="1919"/>
                <a:ext cx="33" cy="49"/>
              </a:xfrm>
              <a:custGeom>
                <a:avLst/>
                <a:gdLst>
                  <a:gd name="T0" fmla="*/ 2 w 33"/>
                  <a:gd name="T1" fmla="*/ 0 h 49"/>
                  <a:gd name="T2" fmla="*/ 33 w 33"/>
                  <a:gd name="T3" fmla="*/ 48 h 49"/>
                  <a:gd name="T4" fmla="*/ 30 w 33"/>
                  <a:gd name="T5" fmla="*/ 49 h 49"/>
                  <a:gd name="T6" fmla="*/ 0 w 33"/>
                  <a:gd name="T7" fmla="*/ 1 h 49"/>
                  <a:gd name="T8" fmla="*/ 2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2" y="0"/>
                    </a:moveTo>
                    <a:lnTo>
                      <a:pt x="33" y="48"/>
                    </a:lnTo>
                    <a:lnTo>
                      <a:pt x="30" y="49"/>
                    </a:lnTo>
                    <a:lnTo>
                      <a:pt x="0" y="1"/>
                    </a:lnTo>
                    <a:lnTo>
                      <a:pt x="2" y="0"/>
                    </a:lnTo>
                    <a:close/>
                  </a:path>
                </a:pathLst>
              </a:custGeom>
              <a:solidFill>
                <a:srgbClr val="E3E3E3"/>
              </a:solidFill>
              <a:ln w="9525">
                <a:noFill/>
                <a:round/>
                <a:headEnd/>
                <a:tailEnd/>
              </a:ln>
            </p:spPr>
            <p:txBody>
              <a:bodyPr/>
              <a:lstStyle/>
              <a:p>
                <a:endParaRPr lang="hu-HU"/>
              </a:p>
            </p:txBody>
          </p:sp>
          <p:sp>
            <p:nvSpPr>
              <p:cNvPr id="73879" name="Freeform 504"/>
              <p:cNvSpPr>
                <a:spLocks/>
              </p:cNvSpPr>
              <p:nvPr/>
            </p:nvSpPr>
            <p:spPr bwMode="auto">
              <a:xfrm>
                <a:off x="2505" y="1920"/>
                <a:ext cx="32" cy="48"/>
              </a:xfrm>
              <a:custGeom>
                <a:avLst/>
                <a:gdLst>
                  <a:gd name="T0" fmla="*/ 3 w 32"/>
                  <a:gd name="T1" fmla="*/ 0 h 48"/>
                  <a:gd name="T2" fmla="*/ 32 w 32"/>
                  <a:gd name="T3" fmla="*/ 47 h 48"/>
                  <a:gd name="T4" fmla="*/ 30 w 32"/>
                  <a:gd name="T5" fmla="*/ 48 h 48"/>
                  <a:gd name="T6" fmla="*/ 0 w 32"/>
                  <a:gd name="T7" fmla="*/ 2 h 48"/>
                  <a:gd name="T8" fmla="*/ 3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 y="0"/>
                    </a:moveTo>
                    <a:lnTo>
                      <a:pt x="32" y="47"/>
                    </a:lnTo>
                    <a:lnTo>
                      <a:pt x="30" y="48"/>
                    </a:lnTo>
                    <a:lnTo>
                      <a:pt x="0" y="2"/>
                    </a:lnTo>
                    <a:lnTo>
                      <a:pt x="3" y="0"/>
                    </a:lnTo>
                    <a:close/>
                  </a:path>
                </a:pathLst>
              </a:custGeom>
              <a:solidFill>
                <a:srgbClr val="E6E5E5"/>
              </a:solidFill>
              <a:ln w="9525">
                <a:noFill/>
                <a:round/>
                <a:headEnd/>
                <a:tailEnd/>
              </a:ln>
            </p:spPr>
            <p:txBody>
              <a:bodyPr/>
              <a:lstStyle/>
              <a:p>
                <a:endParaRPr lang="hu-HU"/>
              </a:p>
            </p:txBody>
          </p:sp>
          <p:sp>
            <p:nvSpPr>
              <p:cNvPr id="73880" name="Freeform 505"/>
              <p:cNvSpPr>
                <a:spLocks/>
              </p:cNvSpPr>
              <p:nvPr/>
            </p:nvSpPr>
            <p:spPr bwMode="auto">
              <a:xfrm>
                <a:off x="2504" y="1920"/>
                <a:ext cx="32" cy="49"/>
              </a:xfrm>
              <a:custGeom>
                <a:avLst/>
                <a:gdLst>
                  <a:gd name="T0" fmla="*/ 2 w 32"/>
                  <a:gd name="T1" fmla="*/ 0 h 49"/>
                  <a:gd name="T2" fmla="*/ 32 w 32"/>
                  <a:gd name="T3" fmla="*/ 48 h 49"/>
                  <a:gd name="T4" fmla="*/ 29 w 32"/>
                  <a:gd name="T5" fmla="*/ 49 h 49"/>
                  <a:gd name="T6" fmla="*/ 0 w 32"/>
                  <a:gd name="T7" fmla="*/ 2 h 49"/>
                  <a:gd name="T8" fmla="*/ 2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2" y="0"/>
                    </a:moveTo>
                    <a:lnTo>
                      <a:pt x="32" y="48"/>
                    </a:lnTo>
                    <a:lnTo>
                      <a:pt x="29" y="49"/>
                    </a:lnTo>
                    <a:lnTo>
                      <a:pt x="0" y="2"/>
                    </a:lnTo>
                    <a:lnTo>
                      <a:pt x="2" y="0"/>
                    </a:lnTo>
                    <a:close/>
                  </a:path>
                </a:pathLst>
              </a:custGeom>
              <a:solidFill>
                <a:srgbClr val="E9E9E9"/>
              </a:solidFill>
              <a:ln w="9525">
                <a:noFill/>
                <a:round/>
                <a:headEnd/>
                <a:tailEnd/>
              </a:ln>
            </p:spPr>
            <p:txBody>
              <a:bodyPr/>
              <a:lstStyle/>
              <a:p>
                <a:endParaRPr lang="hu-HU"/>
              </a:p>
            </p:txBody>
          </p:sp>
          <p:sp>
            <p:nvSpPr>
              <p:cNvPr id="73881" name="Freeform 506"/>
              <p:cNvSpPr>
                <a:spLocks/>
              </p:cNvSpPr>
              <p:nvPr/>
            </p:nvSpPr>
            <p:spPr bwMode="auto">
              <a:xfrm>
                <a:off x="2502" y="1922"/>
                <a:ext cx="33" cy="49"/>
              </a:xfrm>
              <a:custGeom>
                <a:avLst/>
                <a:gdLst>
                  <a:gd name="T0" fmla="*/ 3 w 33"/>
                  <a:gd name="T1" fmla="*/ 0 h 49"/>
                  <a:gd name="T2" fmla="*/ 33 w 33"/>
                  <a:gd name="T3" fmla="*/ 46 h 49"/>
                  <a:gd name="T4" fmla="*/ 30 w 33"/>
                  <a:gd name="T5" fmla="*/ 49 h 49"/>
                  <a:gd name="T6" fmla="*/ 0 w 33"/>
                  <a:gd name="T7" fmla="*/ 1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6"/>
                    </a:lnTo>
                    <a:lnTo>
                      <a:pt x="30" y="49"/>
                    </a:lnTo>
                    <a:lnTo>
                      <a:pt x="0" y="1"/>
                    </a:lnTo>
                    <a:lnTo>
                      <a:pt x="3" y="0"/>
                    </a:lnTo>
                    <a:close/>
                  </a:path>
                </a:pathLst>
              </a:custGeom>
              <a:solidFill>
                <a:srgbClr val="F0F0EF"/>
              </a:solidFill>
              <a:ln w="9525">
                <a:noFill/>
                <a:round/>
                <a:headEnd/>
                <a:tailEnd/>
              </a:ln>
            </p:spPr>
            <p:txBody>
              <a:bodyPr/>
              <a:lstStyle/>
              <a:p>
                <a:endParaRPr lang="hu-HU"/>
              </a:p>
            </p:txBody>
          </p:sp>
          <p:sp>
            <p:nvSpPr>
              <p:cNvPr id="73882" name="Freeform 507"/>
              <p:cNvSpPr>
                <a:spLocks/>
              </p:cNvSpPr>
              <p:nvPr/>
            </p:nvSpPr>
            <p:spPr bwMode="auto">
              <a:xfrm>
                <a:off x="2501" y="1922"/>
                <a:ext cx="32" cy="49"/>
              </a:xfrm>
              <a:custGeom>
                <a:avLst/>
                <a:gdLst>
                  <a:gd name="T0" fmla="*/ 3 w 32"/>
                  <a:gd name="T1" fmla="*/ 0 h 49"/>
                  <a:gd name="T2" fmla="*/ 32 w 32"/>
                  <a:gd name="T3" fmla="*/ 47 h 49"/>
                  <a:gd name="T4" fmla="*/ 31 w 32"/>
                  <a:gd name="T5" fmla="*/ 49 h 49"/>
                  <a:gd name="T6" fmla="*/ 0 w 32"/>
                  <a:gd name="T7" fmla="*/ 2 h 49"/>
                  <a:gd name="T8" fmla="*/ 3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 y="0"/>
                    </a:moveTo>
                    <a:lnTo>
                      <a:pt x="32" y="47"/>
                    </a:lnTo>
                    <a:lnTo>
                      <a:pt x="31" y="49"/>
                    </a:lnTo>
                    <a:lnTo>
                      <a:pt x="0" y="2"/>
                    </a:lnTo>
                    <a:lnTo>
                      <a:pt x="3" y="0"/>
                    </a:lnTo>
                    <a:close/>
                  </a:path>
                </a:pathLst>
              </a:custGeom>
              <a:solidFill>
                <a:srgbClr val="F2F2F2"/>
              </a:solidFill>
              <a:ln w="9525">
                <a:noFill/>
                <a:round/>
                <a:headEnd/>
                <a:tailEnd/>
              </a:ln>
            </p:spPr>
            <p:txBody>
              <a:bodyPr/>
              <a:lstStyle/>
              <a:p>
                <a:endParaRPr lang="hu-HU"/>
              </a:p>
            </p:txBody>
          </p:sp>
          <p:sp>
            <p:nvSpPr>
              <p:cNvPr id="73883" name="Freeform 508"/>
              <p:cNvSpPr>
                <a:spLocks/>
              </p:cNvSpPr>
              <p:nvPr/>
            </p:nvSpPr>
            <p:spPr bwMode="auto">
              <a:xfrm>
                <a:off x="2499" y="1923"/>
                <a:ext cx="33" cy="49"/>
              </a:xfrm>
              <a:custGeom>
                <a:avLst/>
                <a:gdLst>
                  <a:gd name="T0" fmla="*/ 3 w 33"/>
                  <a:gd name="T1" fmla="*/ 0 h 49"/>
                  <a:gd name="T2" fmla="*/ 33 w 33"/>
                  <a:gd name="T3" fmla="*/ 48 h 49"/>
                  <a:gd name="T4" fmla="*/ 31 w 33"/>
                  <a:gd name="T5" fmla="*/ 49 h 49"/>
                  <a:gd name="T6" fmla="*/ 0 w 33"/>
                  <a:gd name="T7" fmla="*/ 1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8"/>
                    </a:lnTo>
                    <a:lnTo>
                      <a:pt x="31" y="49"/>
                    </a:lnTo>
                    <a:lnTo>
                      <a:pt x="0" y="1"/>
                    </a:lnTo>
                    <a:lnTo>
                      <a:pt x="3" y="0"/>
                    </a:lnTo>
                    <a:close/>
                  </a:path>
                </a:pathLst>
              </a:custGeom>
              <a:solidFill>
                <a:srgbClr val="F6F6F6"/>
              </a:solidFill>
              <a:ln w="9525">
                <a:noFill/>
                <a:round/>
                <a:headEnd/>
                <a:tailEnd/>
              </a:ln>
            </p:spPr>
            <p:txBody>
              <a:bodyPr/>
              <a:lstStyle/>
              <a:p>
                <a:endParaRPr lang="hu-HU"/>
              </a:p>
            </p:txBody>
          </p:sp>
          <p:sp>
            <p:nvSpPr>
              <p:cNvPr id="73884" name="Freeform 509"/>
              <p:cNvSpPr>
                <a:spLocks/>
              </p:cNvSpPr>
              <p:nvPr/>
            </p:nvSpPr>
            <p:spPr bwMode="auto">
              <a:xfrm>
                <a:off x="2499" y="1924"/>
                <a:ext cx="33" cy="48"/>
              </a:xfrm>
              <a:custGeom>
                <a:avLst/>
                <a:gdLst>
                  <a:gd name="T0" fmla="*/ 2 w 33"/>
                  <a:gd name="T1" fmla="*/ 0 h 48"/>
                  <a:gd name="T2" fmla="*/ 33 w 33"/>
                  <a:gd name="T3" fmla="*/ 47 h 48"/>
                  <a:gd name="T4" fmla="*/ 30 w 33"/>
                  <a:gd name="T5" fmla="*/ 48 h 48"/>
                  <a:gd name="T6" fmla="*/ 0 w 33"/>
                  <a:gd name="T7" fmla="*/ 2 h 48"/>
                  <a:gd name="T8" fmla="*/ 2 w 33"/>
                  <a:gd name="T9" fmla="*/ 0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2" y="0"/>
                    </a:moveTo>
                    <a:lnTo>
                      <a:pt x="33" y="47"/>
                    </a:lnTo>
                    <a:lnTo>
                      <a:pt x="30" y="48"/>
                    </a:lnTo>
                    <a:lnTo>
                      <a:pt x="0" y="2"/>
                    </a:lnTo>
                    <a:lnTo>
                      <a:pt x="2" y="0"/>
                    </a:lnTo>
                    <a:close/>
                  </a:path>
                </a:pathLst>
              </a:custGeom>
              <a:solidFill>
                <a:srgbClr val="F8F8F8"/>
              </a:solidFill>
              <a:ln w="9525">
                <a:noFill/>
                <a:round/>
                <a:headEnd/>
                <a:tailEnd/>
              </a:ln>
            </p:spPr>
            <p:txBody>
              <a:bodyPr/>
              <a:lstStyle/>
              <a:p>
                <a:endParaRPr lang="hu-HU"/>
              </a:p>
            </p:txBody>
          </p:sp>
          <p:sp>
            <p:nvSpPr>
              <p:cNvPr id="73885" name="Freeform 510"/>
              <p:cNvSpPr>
                <a:spLocks/>
              </p:cNvSpPr>
              <p:nvPr/>
            </p:nvSpPr>
            <p:spPr bwMode="auto">
              <a:xfrm>
                <a:off x="2498" y="1924"/>
                <a:ext cx="32" cy="50"/>
              </a:xfrm>
              <a:custGeom>
                <a:avLst/>
                <a:gdLst>
                  <a:gd name="T0" fmla="*/ 1 w 32"/>
                  <a:gd name="T1" fmla="*/ 0 h 50"/>
                  <a:gd name="T2" fmla="*/ 32 w 32"/>
                  <a:gd name="T3" fmla="*/ 48 h 50"/>
                  <a:gd name="T4" fmla="*/ 30 w 32"/>
                  <a:gd name="T5" fmla="*/ 50 h 50"/>
                  <a:gd name="T6" fmla="*/ 0 w 32"/>
                  <a:gd name="T7" fmla="*/ 2 h 50"/>
                  <a:gd name="T8" fmla="*/ 1 w 32"/>
                  <a:gd name="T9" fmla="*/ 0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1" y="0"/>
                    </a:moveTo>
                    <a:lnTo>
                      <a:pt x="32" y="48"/>
                    </a:lnTo>
                    <a:lnTo>
                      <a:pt x="30" y="50"/>
                    </a:lnTo>
                    <a:lnTo>
                      <a:pt x="0" y="2"/>
                    </a:lnTo>
                    <a:lnTo>
                      <a:pt x="1" y="0"/>
                    </a:lnTo>
                    <a:close/>
                  </a:path>
                </a:pathLst>
              </a:custGeom>
              <a:solidFill>
                <a:srgbClr val="FCFCFC"/>
              </a:solidFill>
              <a:ln w="9525">
                <a:noFill/>
                <a:round/>
                <a:headEnd/>
                <a:tailEnd/>
              </a:ln>
            </p:spPr>
            <p:txBody>
              <a:bodyPr/>
              <a:lstStyle/>
              <a:p>
                <a:endParaRPr lang="hu-HU"/>
              </a:p>
            </p:txBody>
          </p:sp>
          <p:sp>
            <p:nvSpPr>
              <p:cNvPr id="73886" name="Freeform 511"/>
              <p:cNvSpPr>
                <a:spLocks/>
              </p:cNvSpPr>
              <p:nvPr/>
            </p:nvSpPr>
            <p:spPr bwMode="auto">
              <a:xfrm>
                <a:off x="2497" y="1926"/>
                <a:ext cx="32" cy="48"/>
              </a:xfrm>
              <a:custGeom>
                <a:avLst/>
                <a:gdLst>
                  <a:gd name="T0" fmla="*/ 2 w 32"/>
                  <a:gd name="T1" fmla="*/ 0 h 48"/>
                  <a:gd name="T2" fmla="*/ 32 w 32"/>
                  <a:gd name="T3" fmla="*/ 46 h 48"/>
                  <a:gd name="T4" fmla="*/ 29 w 32"/>
                  <a:gd name="T5" fmla="*/ 48 h 48"/>
                  <a:gd name="T6" fmla="*/ 0 w 32"/>
                  <a:gd name="T7" fmla="*/ 1 h 48"/>
                  <a:gd name="T8" fmla="*/ 2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2" y="0"/>
                    </a:moveTo>
                    <a:lnTo>
                      <a:pt x="32" y="46"/>
                    </a:lnTo>
                    <a:lnTo>
                      <a:pt x="29" y="48"/>
                    </a:lnTo>
                    <a:lnTo>
                      <a:pt x="0" y="1"/>
                    </a:lnTo>
                    <a:lnTo>
                      <a:pt x="2" y="0"/>
                    </a:lnTo>
                    <a:close/>
                  </a:path>
                </a:pathLst>
              </a:custGeom>
              <a:solidFill>
                <a:srgbClr val="FFFFFF"/>
              </a:solidFill>
              <a:ln w="9525">
                <a:noFill/>
                <a:round/>
                <a:headEnd/>
                <a:tailEnd/>
              </a:ln>
            </p:spPr>
            <p:txBody>
              <a:bodyPr/>
              <a:lstStyle/>
              <a:p>
                <a:endParaRPr lang="hu-HU"/>
              </a:p>
            </p:txBody>
          </p:sp>
          <p:sp>
            <p:nvSpPr>
              <p:cNvPr id="73887" name="Freeform 512"/>
              <p:cNvSpPr>
                <a:spLocks/>
              </p:cNvSpPr>
              <p:nvPr/>
            </p:nvSpPr>
            <p:spPr bwMode="auto">
              <a:xfrm>
                <a:off x="2495" y="1926"/>
                <a:ext cx="33" cy="49"/>
              </a:xfrm>
              <a:custGeom>
                <a:avLst/>
                <a:gdLst>
                  <a:gd name="T0" fmla="*/ 3 w 33"/>
                  <a:gd name="T1" fmla="*/ 0 h 49"/>
                  <a:gd name="T2" fmla="*/ 33 w 33"/>
                  <a:gd name="T3" fmla="*/ 48 h 49"/>
                  <a:gd name="T4" fmla="*/ 30 w 33"/>
                  <a:gd name="T5" fmla="*/ 49 h 49"/>
                  <a:gd name="T6" fmla="*/ 0 w 33"/>
                  <a:gd name="T7" fmla="*/ 1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8"/>
                    </a:lnTo>
                    <a:lnTo>
                      <a:pt x="30" y="49"/>
                    </a:lnTo>
                    <a:lnTo>
                      <a:pt x="0" y="1"/>
                    </a:lnTo>
                    <a:lnTo>
                      <a:pt x="3" y="0"/>
                    </a:lnTo>
                    <a:close/>
                  </a:path>
                </a:pathLst>
              </a:custGeom>
              <a:solidFill>
                <a:srgbClr val="FDFDFD"/>
              </a:solidFill>
              <a:ln w="9525">
                <a:noFill/>
                <a:round/>
                <a:headEnd/>
                <a:tailEnd/>
              </a:ln>
            </p:spPr>
            <p:txBody>
              <a:bodyPr/>
              <a:lstStyle/>
              <a:p>
                <a:endParaRPr lang="hu-HU"/>
              </a:p>
            </p:txBody>
          </p:sp>
          <p:sp>
            <p:nvSpPr>
              <p:cNvPr id="73888" name="Freeform 513"/>
              <p:cNvSpPr>
                <a:spLocks/>
              </p:cNvSpPr>
              <p:nvPr/>
            </p:nvSpPr>
            <p:spPr bwMode="auto">
              <a:xfrm>
                <a:off x="2494" y="1927"/>
                <a:ext cx="32" cy="48"/>
              </a:xfrm>
              <a:custGeom>
                <a:avLst/>
                <a:gdLst>
                  <a:gd name="T0" fmla="*/ 3 w 32"/>
                  <a:gd name="T1" fmla="*/ 0 h 48"/>
                  <a:gd name="T2" fmla="*/ 32 w 32"/>
                  <a:gd name="T3" fmla="*/ 47 h 48"/>
                  <a:gd name="T4" fmla="*/ 29 w 32"/>
                  <a:gd name="T5" fmla="*/ 48 h 48"/>
                  <a:gd name="T6" fmla="*/ 0 w 32"/>
                  <a:gd name="T7" fmla="*/ 2 h 48"/>
                  <a:gd name="T8" fmla="*/ 3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 y="0"/>
                    </a:moveTo>
                    <a:lnTo>
                      <a:pt x="32" y="47"/>
                    </a:lnTo>
                    <a:lnTo>
                      <a:pt x="29" y="48"/>
                    </a:lnTo>
                    <a:lnTo>
                      <a:pt x="0" y="2"/>
                    </a:lnTo>
                    <a:lnTo>
                      <a:pt x="3" y="0"/>
                    </a:lnTo>
                    <a:close/>
                  </a:path>
                </a:pathLst>
              </a:custGeom>
              <a:solidFill>
                <a:srgbClr val="F9F9F9"/>
              </a:solidFill>
              <a:ln w="9525">
                <a:noFill/>
                <a:round/>
                <a:headEnd/>
                <a:tailEnd/>
              </a:ln>
            </p:spPr>
            <p:txBody>
              <a:bodyPr/>
              <a:lstStyle/>
              <a:p>
                <a:endParaRPr lang="hu-HU"/>
              </a:p>
            </p:txBody>
          </p:sp>
          <p:sp>
            <p:nvSpPr>
              <p:cNvPr id="73889" name="Freeform 514"/>
              <p:cNvSpPr>
                <a:spLocks/>
              </p:cNvSpPr>
              <p:nvPr/>
            </p:nvSpPr>
            <p:spPr bwMode="auto">
              <a:xfrm>
                <a:off x="2492" y="1927"/>
                <a:ext cx="33" cy="50"/>
              </a:xfrm>
              <a:custGeom>
                <a:avLst/>
                <a:gdLst>
                  <a:gd name="T0" fmla="*/ 3 w 33"/>
                  <a:gd name="T1" fmla="*/ 0 h 50"/>
                  <a:gd name="T2" fmla="*/ 33 w 33"/>
                  <a:gd name="T3" fmla="*/ 48 h 50"/>
                  <a:gd name="T4" fmla="*/ 31 w 33"/>
                  <a:gd name="T5" fmla="*/ 50 h 50"/>
                  <a:gd name="T6" fmla="*/ 0 w 33"/>
                  <a:gd name="T7" fmla="*/ 2 h 50"/>
                  <a:gd name="T8" fmla="*/ 3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 y="0"/>
                    </a:moveTo>
                    <a:lnTo>
                      <a:pt x="33" y="48"/>
                    </a:lnTo>
                    <a:lnTo>
                      <a:pt x="31" y="50"/>
                    </a:lnTo>
                    <a:lnTo>
                      <a:pt x="0" y="2"/>
                    </a:lnTo>
                    <a:lnTo>
                      <a:pt x="3" y="0"/>
                    </a:lnTo>
                    <a:close/>
                  </a:path>
                </a:pathLst>
              </a:custGeom>
              <a:solidFill>
                <a:srgbClr val="F7F7F7"/>
              </a:solidFill>
              <a:ln w="9525">
                <a:noFill/>
                <a:round/>
                <a:headEnd/>
                <a:tailEnd/>
              </a:ln>
            </p:spPr>
            <p:txBody>
              <a:bodyPr/>
              <a:lstStyle/>
              <a:p>
                <a:endParaRPr lang="hu-HU"/>
              </a:p>
            </p:txBody>
          </p:sp>
          <p:sp>
            <p:nvSpPr>
              <p:cNvPr id="73890" name="Freeform 515"/>
              <p:cNvSpPr>
                <a:spLocks/>
              </p:cNvSpPr>
              <p:nvPr/>
            </p:nvSpPr>
            <p:spPr bwMode="auto">
              <a:xfrm>
                <a:off x="2492" y="1929"/>
                <a:ext cx="31" cy="48"/>
              </a:xfrm>
              <a:custGeom>
                <a:avLst/>
                <a:gdLst>
                  <a:gd name="T0" fmla="*/ 2 w 31"/>
                  <a:gd name="T1" fmla="*/ 0 h 48"/>
                  <a:gd name="T2" fmla="*/ 31 w 31"/>
                  <a:gd name="T3" fmla="*/ 46 h 48"/>
                  <a:gd name="T4" fmla="*/ 30 w 31"/>
                  <a:gd name="T5" fmla="*/ 48 h 48"/>
                  <a:gd name="T6" fmla="*/ 0 w 31"/>
                  <a:gd name="T7" fmla="*/ 1 h 48"/>
                  <a:gd name="T8" fmla="*/ 2 w 31"/>
                  <a:gd name="T9" fmla="*/ 0 h 48"/>
                  <a:gd name="T10" fmla="*/ 0 60000 65536"/>
                  <a:gd name="T11" fmla="*/ 0 60000 65536"/>
                  <a:gd name="T12" fmla="*/ 0 60000 65536"/>
                  <a:gd name="T13" fmla="*/ 0 60000 65536"/>
                  <a:gd name="T14" fmla="*/ 0 60000 65536"/>
                  <a:gd name="T15" fmla="*/ 0 w 31"/>
                  <a:gd name="T16" fmla="*/ 0 h 48"/>
                  <a:gd name="T17" fmla="*/ 31 w 31"/>
                  <a:gd name="T18" fmla="*/ 48 h 48"/>
                </a:gdLst>
                <a:ahLst/>
                <a:cxnLst>
                  <a:cxn ang="T10">
                    <a:pos x="T0" y="T1"/>
                  </a:cxn>
                  <a:cxn ang="T11">
                    <a:pos x="T2" y="T3"/>
                  </a:cxn>
                  <a:cxn ang="T12">
                    <a:pos x="T4" y="T5"/>
                  </a:cxn>
                  <a:cxn ang="T13">
                    <a:pos x="T6" y="T7"/>
                  </a:cxn>
                  <a:cxn ang="T14">
                    <a:pos x="T8" y="T9"/>
                  </a:cxn>
                </a:cxnLst>
                <a:rect l="T15" t="T16" r="T17" b="T18"/>
                <a:pathLst>
                  <a:path w="31" h="48">
                    <a:moveTo>
                      <a:pt x="2" y="0"/>
                    </a:moveTo>
                    <a:lnTo>
                      <a:pt x="31" y="46"/>
                    </a:lnTo>
                    <a:lnTo>
                      <a:pt x="30" y="48"/>
                    </a:lnTo>
                    <a:lnTo>
                      <a:pt x="0" y="1"/>
                    </a:lnTo>
                    <a:lnTo>
                      <a:pt x="2" y="0"/>
                    </a:lnTo>
                    <a:close/>
                  </a:path>
                </a:pathLst>
              </a:custGeom>
              <a:solidFill>
                <a:srgbClr val="F3F3F3"/>
              </a:solidFill>
              <a:ln w="9525">
                <a:noFill/>
                <a:round/>
                <a:headEnd/>
                <a:tailEnd/>
              </a:ln>
            </p:spPr>
            <p:txBody>
              <a:bodyPr/>
              <a:lstStyle/>
              <a:p>
                <a:endParaRPr lang="hu-HU"/>
              </a:p>
            </p:txBody>
          </p:sp>
          <p:sp>
            <p:nvSpPr>
              <p:cNvPr id="73891" name="Freeform 516"/>
              <p:cNvSpPr>
                <a:spLocks/>
              </p:cNvSpPr>
              <p:nvPr/>
            </p:nvSpPr>
            <p:spPr bwMode="auto">
              <a:xfrm>
                <a:off x="2491" y="1929"/>
                <a:ext cx="32" cy="49"/>
              </a:xfrm>
              <a:custGeom>
                <a:avLst/>
                <a:gdLst>
                  <a:gd name="T0" fmla="*/ 1 w 32"/>
                  <a:gd name="T1" fmla="*/ 0 h 49"/>
                  <a:gd name="T2" fmla="*/ 32 w 32"/>
                  <a:gd name="T3" fmla="*/ 48 h 49"/>
                  <a:gd name="T4" fmla="*/ 30 w 32"/>
                  <a:gd name="T5" fmla="*/ 49 h 49"/>
                  <a:gd name="T6" fmla="*/ 0 w 32"/>
                  <a:gd name="T7" fmla="*/ 1 h 49"/>
                  <a:gd name="T8" fmla="*/ 1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1" y="0"/>
                    </a:moveTo>
                    <a:lnTo>
                      <a:pt x="32" y="48"/>
                    </a:lnTo>
                    <a:lnTo>
                      <a:pt x="30" y="49"/>
                    </a:lnTo>
                    <a:lnTo>
                      <a:pt x="0" y="1"/>
                    </a:lnTo>
                    <a:lnTo>
                      <a:pt x="1" y="0"/>
                    </a:lnTo>
                    <a:close/>
                  </a:path>
                </a:pathLst>
              </a:custGeom>
              <a:solidFill>
                <a:srgbClr val="EDEDED"/>
              </a:solidFill>
              <a:ln w="9525">
                <a:noFill/>
                <a:round/>
                <a:headEnd/>
                <a:tailEnd/>
              </a:ln>
            </p:spPr>
            <p:txBody>
              <a:bodyPr/>
              <a:lstStyle/>
              <a:p>
                <a:endParaRPr lang="hu-HU"/>
              </a:p>
            </p:txBody>
          </p:sp>
          <p:sp>
            <p:nvSpPr>
              <p:cNvPr id="73892" name="Freeform 517"/>
              <p:cNvSpPr>
                <a:spLocks/>
              </p:cNvSpPr>
              <p:nvPr/>
            </p:nvSpPr>
            <p:spPr bwMode="auto">
              <a:xfrm>
                <a:off x="2490" y="1930"/>
                <a:ext cx="32" cy="48"/>
              </a:xfrm>
              <a:custGeom>
                <a:avLst/>
                <a:gdLst>
                  <a:gd name="T0" fmla="*/ 2 w 32"/>
                  <a:gd name="T1" fmla="*/ 0 h 48"/>
                  <a:gd name="T2" fmla="*/ 32 w 32"/>
                  <a:gd name="T3" fmla="*/ 47 h 48"/>
                  <a:gd name="T4" fmla="*/ 29 w 32"/>
                  <a:gd name="T5" fmla="*/ 48 h 48"/>
                  <a:gd name="T6" fmla="*/ 0 w 32"/>
                  <a:gd name="T7" fmla="*/ 1 h 48"/>
                  <a:gd name="T8" fmla="*/ 2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2" y="0"/>
                    </a:moveTo>
                    <a:lnTo>
                      <a:pt x="32" y="47"/>
                    </a:lnTo>
                    <a:lnTo>
                      <a:pt x="29" y="48"/>
                    </a:lnTo>
                    <a:lnTo>
                      <a:pt x="0" y="1"/>
                    </a:lnTo>
                    <a:lnTo>
                      <a:pt x="2" y="0"/>
                    </a:lnTo>
                    <a:close/>
                  </a:path>
                </a:pathLst>
              </a:custGeom>
              <a:solidFill>
                <a:srgbClr val="EBEBEA"/>
              </a:solidFill>
              <a:ln w="9525">
                <a:noFill/>
                <a:round/>
                <a:headEnd/>
                <a:tailEnd/>
              </a:ln>
            </p:spPr>
            <p:txBody>
              <a:bodyPr/>
              <a:lstStyle/>
              <a:p>
                <a:endParaRPr lang="hu-HU"/>
              </a:p>
            </p:txBody>
          </p:sp>
          <p:sp>
            <p:nvSpPr>
              <p:cNvPr id="73893" name="Freeform 518"/>
              <p:cNvSpPr>
                <a:spLocks/>
              </p:cNvSpPr>
              <p:nvPr/>
            </p:nvSpPr>
            <p:spPr bwMode="auto">
              <a:xfrm>
                <a:off x="2488" y="1930"/>
                <a:ext cx="33" cy="49"/>
              </a:xfrm>
              <a:custGeom>
                <a:avLst/>
                <a:gdLst>
                  <a:gd name="T0" fmla="*/ 3 w 33"/>
                  <a:gd name="T1" fmla="*/ 0 h 49"/>
                  <a:gd name="T2" fmla="*/ 33 w 33"/>
                  <a:gd name="T3" fmla="*/ 48 h 49"/>
                  <a:gd name="T4" fmla="*/ 30 w 33"/>
                  <a:gd name="T5" fmla="*/ 49 h 49"/>
                  <a:gd name="T6" fmla="*/ 0 w 33"/>
                  <a:gd name="T7" fmla="*/ 1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8"/>
                    </a:lnTo>
                    <a:lnTo>
                      <a:pt x="30" y="49"/>
                    </a:lnTo>
                    <a:lnTo>
                      <a:pt x="0" y="1"/>
                    </a:lnTo>
                    <a:lnTo>
                      <a:pt x="3" y="0"/>
                    </a:lnTo>
                    <a:close/>
                  </a:path>
                </a:pathLst>
              </a:custGeom>
              <a:solidFill>
                <a:srgbClr val="E7E7E7"/>
              </a:solidFill>
              <a:ln w="9525">
                <a:noFill/>
                <a:round/>
                <a:headEnd/>
                <a:tailEnd/>
              </a:ln>
            </p:spPr>
            <p:txBody>
              <a:bodyPr/>
              <a:lstStyle/>
              <a:p>
                <a:endParaRPr lang="hu-HU"/>
              </a:p>
            </p:txBody>
          </p:sp>
          <p:sp>
            <p:nvSpPr>
              <p:cNvPr id="73894" name="Freeform 519"/>
              <p:cNvSpPr>
                <a:spLocks/>
              </p:cNvSpPr>
              <p:nvPr/>
            </p:nvSpPr>
            <p:spPr bwMode="auto">
              <a:xfrm>
                <a:off x="2487" y="1931"/>
                <a:ext cx="32" cy="48"/>
              </a:xfrm>
              <a:custGeom>
                <a:avLst/>
                <a:gdLst>
                  <a:gd name="T0" fmla="*/ 3 w 32"/>
                  <a:gd name="T1" fmla="*/ 0 h 48"/>
                  <a:gd name="T2" fmla="*/ 32 w 32"/>
                  <a:gd name="T3" fmla="*/ 47 h 48"/>
                  <a:gd name="T4" fmla="*/ 29 w 32"/>
                  <a:gd name="T5" fmla="*/ 48 h 48"/>
                  <a:gd name="T6" fmla="*/ 0 w 32"/>
                  <a:gd name="T7" fmla="*/ 2 h 48"/>
                  <a:gd name="T8" fmla="*/ 3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 y="0"/>
                    </a:moveTo>
                    <a:lnTo>
                      <a:pt x="32" y="47"/>
                    </a:lnTo>
                    <a:lnTo>
                      <a:pt x="29" y="48"/>
                    </a:lnTo>
                    <a:lnTo>
                      <a:pt x="0" y="2"/>
                    </a:lnTo>
                    <a:lnTo>
                      <a:pt x="3" y="0"/>
                    </a:lnTo>
                    <a:close/>
                  </a:path>
                </a:pathLst>
              </a:custGeom>
              <a:solidFill>
                <a:srgbClr val="E4E4E4"/>
              </a:solidFill>
              <a:ln w="9525">
                <a:noFill/>
                <a:round/>
                <a:headEnd/>
                <a:tailEnd/>
              </a:ln>
            </p:spPr>
            <p:txBody>
              <a:bodyPr/>
              <a:lstStyle/>
              <a:p>
                <a:endParaRPr lang="hu-HU"/>
              </a:p>
            </p:txBody>
          </p:sp>
          <p:sp>
            <p:nvSpPr>
              <p:cNvPr id="73895" name="Freeform 520"/>
              <p:cNvSpPr>
                <a:spLocks/>
              </p:cNvSpPr>
              <p:nvPr/>
            </p:nvSpPr>
            <p:spPr bwMode="auto">
              <a:xfrm>
                <a:off x="2485" y="1931"/>
                <a:ext cx="33" cy="50"/>
              </a:xfrm>
              <a:custGeom>
                <a:avLst/>
                <a:gdLst>
                  <a:gd name="T0" fmla="*/ 3 w 33"/>
                  <a:gd name="T1" fmla="*/ 0 h 50"/>
                  <a:gd name="T2" fmla="*/ 33 w 33"/>
                  <a:gd name="T3" fmla="*/ 48 h 50"/>
                  <a:gd name="T4" fmla="*/ 30 w 33"/>
                  <a:gd name="T5" fmla="*/ 50 h 50"/>
                  <a:gd name="T6" fmla="*/ 0 w 33"/>
                  <a:gd name="T7" fmla="*/ 3 h 50"/>
                  <a:gd name="T8" fmla="*/ 3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 y="0"/>
                    </a:moveTo>
                    <a:lnTo>
                      <a:pt x="33" y="48"/>
                    </a:lnTo>
                    <a:lnTo>
                      <a:pt x="30" y="50"/>
                    </a:lnTo>
                    <a:lnTo>
                      <a:pt x="0" y="3"/>
                    </a:lnTo>
                    <a:lnTo>
                      <a:pt x="3" y="0"/>
                    </a:lnTo>
                    <a:close/>
                  </a:path>
                </a:pathLst>
              </a:custGeom>
              <a:solidFill>
                <a:srgbClr val="E0E0E0"/>
              </a:solidFill>
              <a:ln w="9525">
                <a:noFill/>
                <a:round/>
                <a:headEnd/>
                <a:tailEnd/>
              </a:ln>
            </p:spPr>
            <p:txBody>
              <a:bodyPr/>
              <a:lstStyle/>
              <a:p>
                <a:endParaRPr lang="hu-HU"/>
              </a:p>
            </p:txBody>
          </p:sp>
          <p:sp>
            <p:nvSpPr>
              <p:cNvPr id="73896" name="Freeform 521"/>
              <p:cNvSpPr>
                <a:spLocks/>
              </p:cNvSpPr>
              <p:nvPr/>
            </p:nvSpPr>
            <p:spPr bwMode="auto">
              <a:xfrm>
                <a:off x="2484" y="1933"/>
                <a:ext cx="32" cy="49"/>
              </a:xfrm>
              <a:custGeom>
                <a:avLst/>
                <a:gdLst>
                  <a:gd name="T0" fmla="*/ 3 w 32"/>
                  <a:gd name="T1" fmla="*/ 0 h 49"/>
                  <a:gd name="T2" fmla="*/ 32 w 32"/>
                  <a:gd name="T3" fmla="*/ 46 h 49"/>
                  <a:gd name="T4" fmla="*/ 31 w 32"/>
                  <a:gd name="T5" fmla="*/ 49 h 49"/>
                  <a:gd name="T6" fmla="*/ 0 w 32"/>
                  <a:gd name="T7" fmla="*/ 1 h 49"/>
                  <a:gd name="T8" fmla="*/ 3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 y="0"/>
                    </a:moveTo>
                    <a:lnTo>
                      <a:pt x="32" y="46"/>
                    </a:lnTo>
                    <a:lnTo>
                      <a:pt x="31" y="49"/>
                    </a:lnTo>
                    <a:lnTo>
                      <a:pt x="0" y="1"/>
                    </a:lnTo>
                    <a:lnTo>
                      <a:pt x="3" y="0"/>
                    </a:lnTo>
                    <a:close/>
                  </a:path>
                </a:pathLst>
              </a:custGeom>
              <a:solidFill>
                <a:srgbClr val="DCDCDC"/>
              </a:solidFill>
              <a:ln w="9525">
                <a:noFill/>
                <a:round/>
                <a:headEnd/>
                <a:tailEnd/>
              </a:ln>
            </p:spPr>
            <p:txBody>
              <a:bodyPr/>
              <a:lstStyle/>
              <a:p>
                <a:endParaRPr lang="hu-HU"/>
              </a:p>
            </p:txBody>
          </p:sp>
          <p:sp>
            <p:nvSpPr>
              <p:cNvPr id="73897" name="Freeform 522"/>
              <p:cNvSpPr>
                <a:spLocks/>
              </p:cNvSpPr>
              <p:nvPr/>
            </p:nvSpPr>
            <p:spPr bwMode="auto">
              <a:xfrm>
                <a:off x="2484" y="1934"/>
                <a:ext cx="31" cy="48"/>
              </a:xfrm>
              <a:custGeom>
                <a:avLst/>
                <a:gdLst>
                  <a:gd name="T0" fmla="*/ 1 w 31"/>
                  <a:gd name="T1" fmla="*/ 0 h 48"/>
                  <a:gd name="T2" fmla="*/ 31 w 31"/>
                  <a:gd name="T3" fmla="*/ 47 h 48"/>
                  <a:gd name="T4" fmla="*/ 30 w 31"/>
                  <a:gd name="T5" fmla="*/ 48 h 48"/>
                  <a:gd name="T6" fmla="*/ 0 w 31"/>
                  <a:gd name="T7" fmla="*/ 2 h 48"/>
                  <a:gd name="T8" fmla="*/ 1 w 31"/>
                  <a:gd name="T9" fmla="*/ 0 h 48"/>
                  <a:gd name="T10" fmla="*/ 0 60000 65536"/>
                  <a:gd name="T11" fmla="*/ 0 60000 65536"/>
                  <a:gd name="T12" fmla="*/ 0 60000 65536"/>
                  <a:gd name="T13" fmla="*/ 0 60000 65536"/>
                  <a:gd name="T14" fmla="*/ 0 60000 65536"/>
                  <a:gd name="T15" fmla="*/ 0 w 31"/>
                  <a:gd name="T16" fmla="*/ 0 h 48"/>
                  <a:gd name="T17" fmla="*/ 31 w 31"/>
                  <a:gd name="T18" fmla="*/ 48 h 48"/>
                </a:gdLst>
                <a:ahLst/>
                <a:cxnLst>
                  <a:cxn ang="T10">
                    <a:pos x="T0" y="T1"/>
                  </a:cxn>
                  <a:cxn ang="T11">
                    <a:pos x="T2" y="T3"/>
                  </a:cxn>
                  <a:cxn ang="T12">
                    <a:pos x="T4" y="T5"/>
                  </a:cxn>
                  <a:cxn ang="T13">
                    <a:pos x="T6" y="T7"/>
                  </a:cxn>
                  <a:cxn ang="T14">
                    <a:pos x="T8" y="T9"/>
                  </a:cxn>
                </a:cxnLst>
                <a:rect l="T15" t="T16" r="T17" b="T18"/>
                <a:pathLst>
                  <a:path w="31" h="48">
                    <a:moveTo>
                      <a:pt x="1" y="0"/>
                    </a:moveTo>
                    <a:lnTo>
                      <a:pt x="31" y="47"/>
                    </a:lnTo>
                    <a:lnTo>
                      <a:pt x="30" y="48"/>
                    </a:lnTo>
                    <a:lnTo>
                      <a:pt x="0" y="2"/>
                    </a:lnTo>
                    <a:lnTo>
                      <a:pt x="1" y="0"/>
                    </a:lnTo>
                    <a:close/>
                  </a:path>
                </a:pathLst>
              </a:custGeom>
              <a:solidFill>
                <a:srgbClr val="DAD9D9"/>
              </a:solidFill>
              <a:ln w="9525">
                <a:noFill/>
                <a:round/>
                <a:headEnd/>
                <a:tailEnd/>
              </a:ln>
            </p:spPr>
            <p:txBody>
              <a:bodyPr/>
              <a:lstStyle/>
              <a:p>
                <a:endParaRPr lang="hu-HU"/>
              </a:p>
            </p:txBody>
          </p:sp>
          <p:sp>
            <p:nvSpPr>
              <p:cNvPr id="73898" name="Freeform 523"/>
              <p:cNvSpPr>
                <a:spLocks/>
              </p:cNvSpPr>
              <p:nvPr/>
            </p:nvSpPr>
            <p:spPr bwMode="auto">
              <a:xfrm>
                <a:off x="2483" y="1934"/>
                <a:ext cx="32" cy="50"/>
              </a:xfrm>
              <a:custGeom>
                <a:avLst/>
                <a:gdLst>
                  <a:gd name="T0" fmla="*/ 1 w 32"/>
                  <a:gd name="T1" fmla="*/ 0 h 50"/>
                  <a:gd name="T2" fmla="*/ 32 w 32"/>
                  <a:gd name="T3" fmla="*/ 48 h 50"/>
                  <a:gd name="T4" fmla="*/ 29 w 32"/>
                  <a:gd name="T5" fmla="*/ 50 h 50"/>
                  <a:gd name="T6" fmla="*/ 0 w 32"/>
                  <a:gd name="T7" fmla="*/ 2 h 50"/>
                  <a:gd name="T8" fmla="*/ 1 w 32"/>
                  <a:gd name="T9" fmla="*/ 0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1" y="0"/>
                    </a:moveTo>
                    <a:lnTo>
                      <a:pt x="32" y="48"/>
                    </a:lnTo>
                    <a:lnTo>
                      <a:pt x="29" y="50"/>
                    </a:lnTo>
                    <a:lnTo>
                      <a:pt x="0" y="2"/>
                    </a:lnTo>
                    <a:lnTo>
                      <a:pt x="1" y="0"/>
                    </a:lnTo>
                    <a:close/>
                  </a:path>
                </a:pathLst>
              </a:custGeom>
              <a:solidFill>
                <a:srgbClr val="D5D5D5"/>
              </a:solidFill>
              <a:ln w="9525">
                <a:noFill/>
                <a:round/>
                <a:headEnd/>
                <a:tailEnd/>
              </a:ln>
            </p:spPr>
            <p:txBody>
              <a:bodyPr/>
              <a:lstStyle/>
              <a:p>
                <a:endParaRPr lang="hu-HU"/>
              </a:p>
            </p:txBody>
          </p:sp>
          <p:sp>
            <p:nvSpPr>
              <p:cNvPr id="73899" name="Freeform 524"/>
              <p:cNvSpPr>
                <a:spLocks/>
              </p:cNvSpPr>
              <p:nvPr/>
            </p:nvSpPr>
            <p:spPr bwMode="auto">
              <a:xfrm>
                <a:off x="2481" y="1936"/>
                <a:ext cx="33" cy="48"/>
              </a:xfrm>
              <a:custGeom>
                <a:avLst/>
                <a:gdLst>
                  <a:gd name="T0" fmla="*/ 3 w 33"/>
                  <a:gd name="T1" fmla="*/ 0 h 48"/>
                  <a:gd name="T2" fmla="*/ 33 w 33"/>
                  <a:gd name="T3" fmla="*/ 46 h 48"/>
                  <a:gd name="T4" fmla="*/ 30 w 33"/>
                  <a:gd name="T5" fmla="*/ 48 h 48"/>
                  <a:gd name="T6" fmla="*/ 0 w 33"/>
                  <a:gd name="T7" fmla="*/ 1 h 48"/>
                  <a:gd name="T8" fmla="*/ 3 w 33"/>
                  <a:gd name="T9" fmla="*/ 0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 y="0"/>
                    </a:moveTo>
                    <a:lnTo>
                      <a:pt x="33" y="46"/>
                    </a:lnTo>
                    <a:lnTo>
                      <a:pt x="30" y="48"/>
                    </a:lnTo>
                    <a:lnTo>
                      <a:pt x="0" y="1"/>
                    </a:lnTo>
                    <a:lnTo>
                      <a:pt x="3" y="0"/>
                    </a:lnTo>
                    <a:close/>
                  </a:path>
                </a:pathLst>
              </a:custGeom>
              <a:solidFill>
                <a:srgbClr val="D3D2D2"/>
              </a:solidFill>
              <a:ln w="9525">
                <a:noFill/>
                <a:round/>
                <a:headEnd/>
                <a:tailEnd/>
              </a:ln>
            </p:spPr>
            <p:txBody>
              <a:bodyPr/>
              <a:lstStyle/>
              <a:p>
                <a:endParaRPr lang="hu-HU"/>
              </a:p>
            </p:txBody>
          </p:sp>
          <p:sp>
            <p:nvSpPr>
              <p:cNvPr id="73900" name="Freeform 525"/>
              <p:cNvSpPr>
                <a:spLocks/>
              </p:cNvSpPr>
              <p:nvPr/>
            </p:nvSpPr>
            <p:spPr bwMode="auto">
              <a:xfrm>
                <a:off x="2480" y="1936"/>
                <a:ext cx="32" cy="49"/>
              </a:xfrm>
              <a:custGeom>
                <a:avLst/>
                <a:gdLst>
                  <a:gd name="T0" fmla="*/ 3 w 32"/>
                  <a:gd name="T1" fmla="*/ 0 h 49"/>
                  <a:gd name="T2" fmla="*/ 32 w 32"/>
                  <a:gd name="T3" fmla="*/ 48 h 49"/>
                  <a:gd name="T4" fmla="*/ 29 w 32"/>
                  <a:gd name="T5" fmla="*/ 49 h 49"/>
                  <a:gd name="T6" fmla="*/ 0 w 32"/>
                  <a:gd name="T7" fmla="*/ 1 h 49"/>
                  <a:gd name="T8" fmla="*/ 3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 y="0"/>
                    </a:moveTo>
                    <a:lnTo>
                      <a:pt x="32" y="48"/>
                    </a:lnTo>
                    <a:lnTo>
                      <a:pt x="29" y="49"/>
                    </a:lnTo>
                    <a:lnTo>
                      <a:pt x="0" y="1"/>
                    </a:lnTo>
                    <a:lnTo>
                      <a:pt x="3" y="0"/>
                    </a:lnTo>
                    <a:close/>
                  </a:path>
                </a:pathLst>
              </a:custGeom>
              <a:solidFill>
                <a:srgbClr val="CDCDCC"/>
              </a:solidFill>
              <a:ln w="9525">
                <a:noFill/>
                <a:round/>
                <a:headEnd/>
                <a:tailEnd/>
              </a:ln>
            </p:spPr>
            <p:txBody>
              <a:bodyPr/>
              <a:lstStyle/>
              <a:p>
                <a:endParaRPr lang="hu-HU"/>
              </a:p>
            </p:txBody>
          </p:sp>
          <p:sp>
            <p:nvSpPr>
              <p:cNvPr id="73901" name="Freeform 526"/>
              <p:cNvSpPr>
                <a:spLocks/>
              </p:cNvSpPr>
              <p:nvPr/>
            </p:nvSpPr>
            <p:spPr bwMode="auto">
              <a:xfrm>
                <a:off x="2478" y="1937"/>
                <a:ext cx="33" cy="48"/>
              </a:xfrm>
              <a:custGeom>
                <a:avLst/>
                <a:gdLst>
                  <a:gd name="T0" fmla="*/ 3 w 33"/>
                  <a:gd name="T1" fmla="*/ 0 h 48"/>
                  <a:gd name="T2" fmla="*/ 33 w 33"/>
                  <a:gd name="T3" fmla="*/ 47 h 48"/>
                  <a:gd name="T4" fmla="*/ 30 w 33"/>
                  <a:gd name="T5" fmla="*/ 48 h 48"/>
                  <a:gd name="T6" fmla="*/ 0 w 33"/>
                  <a:gd name="T7" fmla="*/ 2 h 48"/>
                  <a:gd name="T8" fmla="*/ 3 w 33"/>
                  <a:gd name="T9" fmla="*/ 0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 y="0"/>
                    </a:moveTo>
                    <a:lnTo>
                      <a:pt x="33" y="47"/>
                    </a:lnTo>
                    <a:lnTo>
                      <a:pt x="30" y="48"/>
                    </a:lnTo>
                    <a:lnTo>
                      <a:pt x="0" y="2"/>
                    </a:lnTo>
                    <a:lnTo>
                      <a:pt x="3" y="0"/>
                    </a:lnTo>
                    <a:close/>
                  </a:path>
                </a:pathLst>
              </a:custGeom>
              <a:solidFill>
                <a:srgbClr val="CBCACA"/>
              </a:solidFill>
              <a:ln w="9525">
                <a:noFill/>
                <a:round/>
                <a:headEnd/>
                <a:tailEnd/>
              </a:ln>
            </p:spPr>
            <p:txBody>
              <a:bodyPr/>
              <a:lstStyle/>
              <a:p>
                <a:endParaRPr lang="hu-HU"/>
              </a:p>
            </p:txBody>
          </p:sp>
          <p:sp>
            <p:nvSpPr>
              <p:cNvPr id="73902" name="Freeform 527"/>
              <p:cNvSpPr>
                <a:spLocks/>
              </p:cNvSpPr>
              <p:nvPr/>
            </p:nvSpPr>
            <p:spPr bwMode="auto">
              <a:xfrm>
                <a:off x="2477" y="1937"/>
                <a:ext cx="32" cy="49"/>
              </a:xfrm>
              <a:custGeom>
                <a:avLst/>
                <a:gdLst>
                  <a:gd name="T0" fmla="*/ 3 w 32"/>
                  <a:gd name="T1" fmla="*/ 0 h 49"/>
                  <a:gd name="T2" fmla="*/ 32 w 32"/>
                  <a:gd name="T3" fmla="*/ 48 h 49"/>
                  <a:gd name="T4" fmla="*/ 31 w 32"/>
                  <a:gd name="T5" fmla="*/ 49 h 49"/>
                  <a:gd name="T6" fmla="*/ 0 w 32"/>
                  <a:gd name="T7" fmla="*/ 2 h 49"/>
                  <a:gd name="T8" fmla="*/ 3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 y="0"/>
                    </a:moveTo>
                    <a:lnTo>
                      <a:pt x="32" y="48"/>
                    </a:lnTo>
                    <a:lnTo>
                      <a:pt x="31" y="49"/>
                    </a:lnTo>
                    <a:lnTo>
                      <a:pt x="0" y="2"/>
                    </a:lnTo>
                    <a:lnTo>
                      <a:pt x="3" y="0"/>
                    </a:lnTo>
                    <a:close/>
                  </a:path>
                </a:pathLst>
              </a:custGeom>
              <a:solidFill>
                <a:srgbClr val="C9C8C8"/>
              </a:solidFill>
              <a:ln w="9525">
                <a:noFill/>
                <a:round/>
                <a:headEnd/>
                <a:tailEnd/>
              </a:ln>
            </p:spPr>
            <p:txBody>
              <a:bodyPr/>
              <a:lstStyle/>
              <a:p>
                <a:endParaRPr lang="hu-HU"/>
              </a:p>
            </p:txBody>
          </p:sp>
          <p:sp>
            <p:nvSpPr>
              <p:cNvPr id="73903" name="Freeform 528"/>
              <p:cNvSpPr>
                <a:spLocks/>
              </p:cNvSpPr>
              <p:nvPr/>
            </p:nvSpPr>
            <p:spPr bwMode="auto">
              <a:xfrm>
                <a:off x="2476" y="1939"/>
                <a:ext cx="32" cy="47"/>
              </a:xfrm>
              <a:custGeom>
                <a:avLst/>
                <a:gdLst>
                  <a:gd name="T0" fmla="*/ 2 w 32"/>
                  <a:gd name="T1" fmla="*/ 0 h 47"/>
                  <a:gd name="T2" fmla="*/ 32 w 32"/>
                  <a:gd name="T3" fmla="*/ 46 h 47"/>
                  <a:gd name="T4" fmla="*/ 30 w 32"/>
                  <a:gd name="T5" fmla="*/ 47 h 47"/>
                  <a:gd name="T6" fmla="*/ 0 w 32"/>
                  <a:gd name="T7" fmla="*/ 1 h 47"/>
                  <a:gd name="T8" fmla="*/ 2 w 32"/>
                  <a:gd name="T9" fmla="*/ 0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2" y="0"/>
                    </a:moveTo>
                    <a:lnTo>
                      <a:pt x="32" y="46"/>
                    </a:lnTo>
                    <a:lnTo>
                      <a:pt x="30" y="47"/>
                    </a:lnTo>
                    <a:lnTo>
                      <a:pt x="0" y="1"/>
                    </a:lnTo>
                    <a:lnTo>
                      <a:pt x="2" y="0"/>
                    </a:lnTo>
                    <a:close/>
                  </a:path>
                </a:pathLst>
              </a:custGeom>
              <a:solidFill>
                <a:srgbClr val="C6C5C5"/>
              </a:solidFill>
              <a:ln w="9525">
                <a:noFill/>
                <a:round/>
                <a:headEnd/>
                <a:tailEnd/>
              </a:ln>
            </p:spPr>
            <p:txBody>
              <a:bodyPr/>
              <a:lstStyle/>
              <a:p>
                <a:endParaRPr lang="hu-HU"/>
              </a:p>
            </p:txBody>
          </p:sp>
          <p:sp>
            <p:nvSpPr>
              <p:cNvPr id="73904" name="Freeform 529"/>
              <p:cNvSpPr>
                <a:spLocks/>
              </p:cNvSpPr>
              <p:nvPr/>
            </p:nvSpPr>
            <p:spPr bwMode="auto">
              <a:xfrm>
                <a:off x="2476" y="1939"/>
                <a:ext cx="32" cy="49"/>
              </a:xfrm>
              <a:custGeom>
                <a:avLst/>
                <a:gdLst>
                  <a:gd name="T0" fmla="*/ 1 w 32"/>
                  <a:gd name="T1" fmla="*/ 0 h 49"/>
                  <a:gd name="T2" fmla="*/ 32 w 32"/>
                  <a:gd name="T3" fmla="*/ 47 h 49"/>
                  <a:gd name="T4" fmla="*/ 29 w 32"/>
                  <a:gd name="T5" fmla="*/ 49 h 49"/>
                  <a:gd name="T6" fmla="*/ 0 w 32"/>
                  <a:gd name="T7" fmla="*/ 1 h 49"/>
                  <a:gd name="T8" fmla="*/ 1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1" y="0"/>
                    </a:moveTo>
                    <a:lnTo>
                      <a:pt x="32" y="47"/>
                    </a:lnTo>
                    <a:lnTo>
                      <a:pt x="29" y="49"/>
                    </a:lnTo>
                    <a:lnTo>
                      <a:pt x="0" y="1"/>
                    </a:lnTo>
                    <a:lnTo>
                      <a:pt x="1" y="0"/>
                    </a:lnTo>
                    <a:close/>
                  </a:path>
                </a:pathLst>
              </a:custGeom>
              <a:solidFill>
                <a:srgbClr val="C3C3C2"/>
              </a:solidFill>
              <a:ln w="9525">
                <a:noFill/>
                <a:round/>
                <a:headEnd/>
                <a:tailEnd/>
              </a:ln>
            </p:spPr>
            <p:txBody>
              <a:bodyPr/>
              <a:lstStyle/>
              <a:p>
                <a:endParaRPr lang="hu-HU"/>
              </a:p>
            </p:txBody>
          </p:sp>
          <p:sp>
            <p:nvSpPr>
              <p:cNvPr id="73905" name="Freeform 530"/>
              <p:cNvSpPr>
                <a:spLocks/>
              </p:cNvSpPr>
              <p:nvPr/>
            </p:nvSpPr>
            <p:spPr bwMode="auto">
              <a:xfrm>
                <a:off x="2474" y="1940"/>
                <a:ext cx="32" cy="48"/>
              </a:xfrm>
              <a:custGeom>
                <a:avLst/>
                <a:gdLst>
                  <a:gd name="T0" fmla="*/ 2 w 32"/>
                  <a:gd name="T1" fmla="*/ 0 h 48"/>
                  <a:gd name="T2" fmla="*/ 32 w 32"/>
                  <a:gd name="T3" fmla="*/ 46 h 48"/>
                  <a:gd name="T4" fmla="*/ 30 w 32"/>
                  <a:gd name="T5" fmla="*/ 48 h 48"/>
                  <a:gd name="T6" fmla="*/ 0 w 32"/>
                  <a:gd name="T7" fmla="*/ 1 h 48"/>
                  <a:gd name="T8" fmla="*/ 2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2" y="0"/>
                    </a:moveTo>
                    <a:lnTo>
                      <a:pt x="32" y="46"/>
                    </a:lnTo>
                    <a:lnTo>
                      <a:pt x="30" y="48"/>
                    </a:lnTo>
                    <a:lnTo>
                      <a:pt x="0" y="1"/>
                    </a:lnTo>
                    <a:lnTo>
                      <a:pt x="2" y="0"/>
                    </a:lnTo>
                    <a:close/>
                  </a:path>
                </a:pathLst>
              </a:custGeom>
              <a:solidFill>
                <a:srgbClr val="C1C1C0"/>
              </a:solidFill>
              <a:ln w="9525">
                <a:noFill/>
                <a:round/>
                <a:headEnd/>
                <a:tailEnd/>
              </a:ln>
            </p:spPr>
            <p:txBody>
              <a:bodyPr/>
              <a:lstStyle/>
              <a:p>
                <a:endParaRPr lang="hu-HU"/>
              </a:p>
            </p:txBody>
          </p:sp>
          <p:sp>
            <p:nvSpPr>
              <p:cNvPr id="73906" name="Freeform 531"/>
              <p:cNvSpPr>
                <a:spLocks/>
              </p:cNvSpPr>
              <p:nvPr/>
            </p:nvSpPr>
            <p:spPr bwMode="auto">
              <a:xfrm>
                <a:off x="2473" y="1940"/>
                <a:ext cx="32" cy="49"/>
              </a:xfrm>
              <a:custGeom>
                <a:avLst/>
                <a:gdLst>
                  <a:gd name="T0" fmla="*/ 3 w 32"/>
                  <a:gd name="T1" fmla="*/ 0 h 49"/>
                  <a:gd name="T2" fmla="*/ 32 w 32"/>
                  <a:gd name="T3" fmla="*/ 48 h 49"/>
                  <a:gd name="T4" fmla="*/ 29 w 32"/>
                  <a:gd name="T5" fmla="*/ 49 h 49"/>
                  <a:gd name="T6" fmla="*/ 0 w 32"/>
                  <a:gd name="T7" fmla="*/ 1 h 49"/>
                  <a:gd name="T8" fmla="*/ 3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 y="0"/>
                    </a:moveTo>
                    <a:lnTo>
                      <a:pt x="32" y="48"/>
                    </a:lnTo>
                    <a:lnTo>
                      <a:pt x="29" y="49"/>
                    </a:lnTo>
                    <a:lnTo>
                      <a:pt x="0" y="1"/>
                    </a:lnTo>
                    <a:lnTo>
                      <a:pt x="3" y="0"/>
                    </a:lnTo>
                    <a:close/>
                  </a:path>
                </a:pathLst>
              </a:custGeom>
              <a:solidFill>
                <a:srgbClr val="BEBEBD"/>
              </a:solidFill>
              <a:ln w="9525">
                <a:noFill/>
                <a:round/>
                <a:headEnd/>
                <a:tailEnd/>
              </a:ln>
            </p:spPr>
            <p:txBody>
              <a:bodyPr/>
              <a:lstStyle/>
              <a:p>
                <a:endParaRPr lang="hu-HU"/>
              </a:p>
            </p:txBody>
          </p:sp>
          <p:sp>
            <p:nvSpPr>
              <p:cNvPr id="73907" name="Freeform 532"/>
              <p:cNvSpPr>
                <a:spLocks/>
              </p:cNvSpPr>
              <p:nvPr/>
            </p:nvSpPr>
            <p:spPr bwMode="auto">
              <a:xfrm>
                <a:off x="2471" y="1941"/>
                <a:ext cx="33" cy="48"/>
              </a:xfrm>
              <a:custGeom>
                <a:avLst/>
                <a:gdLst>
                  <a:gd name="T0" fmla="*/ 3 w 33"/>
                  <a:gd name="T1" fmla="*/ 0 h 48"/>
                  <a:gd name="T2" fmla="*/ 33 w 33"/>
                  <a:gd name="T3" fmla="*/ 47 h 48"/>
                  <a:gd name="T4" fmla="*/ 30 w 33"/>
                  <a:gd name="T5" fmla="*/ 48 h 48"/>
                  <a:gd name="T6" fmla="*/ 0 w 33"/>
                  <a:gd name="T7" fmla="*/ 2 h 48"/>
                  <a:gd name="T8" fmla="*/ 3 w 33"/>
                  <a:gd name="T9" fmla="*/ 0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 y="0"/>
                    </a:moveTo>
                    <a:lnTo>
                      <a:pt x="33" y="47"/>
                    </a:lnTo>
                    <a:lnTo>
                      <a:pt x="30" y="48"/>
                    </a:lnTo>
                    <a:lnTo>
                      <a:pt x="0" y="2"/>
                    </a:lnTo>
                    <a:lnTo>
                      <a:pt x="3" y="0"/>
                    </a:lnTo>
                    <a:close/>
                  </a:path>
                </a:pathLst>
              </a:custGeom>
              <a:solidFill>
                <a:srgbClr val="BCBCBB"/>
              </a:solidFill>
              <a:ln w="9525">
                <a:noFill/>
                <a:round/>
                <a:headEnd/>
                <a:tailEnd/>
              </a:ln>
            </p:spPr>
            <p:txBody>
              <a:bodyPr/>
              <a:lstStyle/>
              <a:p>
                <a:endParaRPr lang="hu-HU"/>
              </a:p>
            </p:txBody>
          </p:sp>
          <p:sp>
            <p:nvSpPr>
              <p:cNvPr id="73908" name="Freeform 533"/>
              <p:cNvSpPr>
                <a:spLocks/>
              </p:cNvSpPr>
              <p:nvPr/>
            </p:nvSpPr>
            <p:spPr bwMode="auto">
              <a:xfrm>
                <a:off x="2470" y="1941"/>
                <a:ext cx="32" cy="50"/>
              </a:xfrm>
              <a:custGeom>
                <a:avLst/>
                <a:gdLst>
                  <a:gd name="T0" fmla="*/ 3 w 32"/>
                  <a:gd name="T1" fmla="*/ 0 h 50"/>
                  <a:gd name="T2" fmla="*/ 32 w 32"/>
                  <a:gd name="T3" fmla="*/ 48 h 50"/>
                  <a:gd name="T4" fmla="*/ 29 w 32"/>
                  <a:gd name="T5" fmla="*/ 50 h 50"/>
                  <a:gd name="T6" fmla="*/ 0 w 32"/>
                  <a:gd name="T7" fmla="*/ 3 h 50"/>
                  <a:gd name="T8" fmla="*/ 3 w 32"/>
                  <a:gd name="T9" fmla="*/ 0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 y="0"/>
                    </a:moveTo>
                    <a:lnTo>
                      <a:pt x="32" y="48"/>
                    </a:lnTo>
                    <a:lnTo>
                      <a:pt x="29" y="50"/>
                    </a:lnTo>
                    <a:lnTo>
                      <a:pt x="0" y="3"/>
                    </a:lnTo>
                    <a:lnTo>
                      <a:pt x="3" y="0"/>
                    </a:lnTo>
                    <a:close/>
                  </a:path>
                </a:pathLst>
              </a:custGeom>
              <a:solidFill>
                <a:srgbClr val="B9B9B8"/>
              </a:solidFill>
              <a:ln w="9525">
                <a:noFill/>
                <a:round/>
                <a:headEnd/>
                <a:tailEnd/>
              </a:ln>
            </p:spPr>
            <p:txBody>
              <a:bodyPr/>
              <a:lstStyle/>
              <a:p>
                <a:endParaRPr lang="hu-HU"/>
              </a:p>
            </p:txBody>
          </p:sp>
          <p:sp>
            <p:nvSpPr>
              <p:cNvPr id="73909" name="Freeform 534"/>
              <p:cNvSpPr>
                <a:spLocks/>
              </p:cNvSpPr>
              <p:nvPr/>
            </p:nvSpPr>
            <p:spPr bwMode="auto">
              <a:xfrm>
                <a:off x="2468" y="1943"/>
                <a:ext cx="33" cy="49"/>
              </a:xfrm>
              <a:custGeom>
                <a:avLst/>
                <a:gdLst>
                  <a:gd name="T0" fmla="*/ 3 w 33"/>
                  <a:gd name="T1" fmla="*/ 0 h 49"/>
                  <a:gd name="T2" fmla="*/ 33 w 33"/>
                  <a:gd name="T3" fmla="*/ 46 h 49"/>
                  <a:gd name="T4" fmla="*/ 31 w 33"/>
                  <a:gd name="T5" fmla="*/ 49 h 49"/>
                  <a:gd name="T6" fmla="*/ 0 w 33"/>
                  <a:gd name="T7" fmla="*/ 1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6"/>
                    </a:lnTo>
                    <a:lnTo>
                      <a:pt x="31" y="49"/>
                    </a:lnTo>
                    <a:lnTo>
                      <a:pt x="0" y="1"/>
                    </a:lnTo>
                    <a:lnTo>
                      <a:pt x="3" y="0"/>
                    </a:lnTo>
                    <a:close/>
                  </a:path>
                </a:pathLst>
              </a:custGeom>
              <a:solidFill>
                <a:srgbClr val="B7B7B6"/>
              </a:solidFill>
              <a:ln w="9525">
                <a:noFill/>
                <a:round/>
                <a:headEnd/>
                <a:tailEnd/>
              </a:ln>
            </p:spPr>
            <p:txBody>
              <a:bodyPr/>
              <a:lstStyle/>
              <a:p>
                <a:endParaRPr lang="hu-HU"/>
              </a:p>
            </p:txBody>
          </p:sp>
          <p:sp>
            <p:nvSpPr>
              <p:cNvPr id="73910" name="Freeform 535"/>
              <p:cNvSpPr>
                <a:spLocks/>
              </p:cNvSpPr>
              <p:nvPr/>
            </p:nvSpPr>
            <p:spPr bwMode="auto">
              <a:xfrm>
                <a:off x="2468" y="1944"/>
                <a:ext cx="31" cy="48"/>
              </a:xfrm>
              <a:custGeom>
                <a:avLst/>
                <a:gdLst>
                  <a:gd name="T0" fmla="*/ 2 w 31"/>
                  <a:gd name="T1" fmla="*/ 0 h 48"/>
                  <a:gd name="T2" fmla="*/ 31 w 31"/>
                  <a:gd name="T3" fmla="*/ 47 h 48"/>
                  <a:gd name="T4" fmla="*/ 30 w 31"/>
                  <a:gd name="T5" fmla="*/ 48 h 48"/>
                  <a:gd name="T6" fmla="*/ 0 w 31"/>
                  <a:gd name="T7" fmla="*/ 2 h 48"/>
                  <a:gd name="T8" fmla="*/ 2 w 31"/>
                  <a:gd name="T9" fmla="*/ 0 h 48"/>
                  <a:gd name="T10" fmla="*/ 0 60000 65536"/>
                  <a:gd name="T11" fmla="*/ 0 60000 65536"/>
                  <a:gd name="T12" fmla="*/ 0 60000 65536"/>
                  <a:gd name="T13" fmla="*/ 0 60000 65536"/>
                  <a:gd name="T14" fmla="*/ 0 60000 65536"/>
                  <a:gd name="T15" fmla="*/ 0 w 31"/>
                  <a:gd name="T16" fmla="*/ 0 h 48"/>
                  <a:gd name="T17" fmla="*/ 31 w 31"/>
                  <a:gd name="T18" fmla="*/ 48 h 48"/>
                </a:gdLst>
                <a:ahLst/>
                <a:cxnLst>
                  <a:cxn ang="T10">
                    <a:pos x="T0" y="T1"/>
                  </a:cxn>
                  <a:cxn ang="T11">
                    <a:pos x="T2" y="T3"/>
                  </a:cxn>
                  <a:cxn ang="T12">
                    <a:pos x="T4" y="T5"/>
                  </a:cxn>
                  <a:cxn ang="T13">
                    <a:pos x="T6" y="T7"/>
                  </a:cxn>
                  <a:cxn ang="T14">
                    <a:pos x="T8" y="T9"/>
                  </a:cxn>
                </a:cxnLst>
                <a:rect l="T15" t="T16" r="T17" b="T18"/>
                <a:pathLst>
                  <a:path w="31" h="48">
                    <a:moveTo>
                      <a:pt x="2" y="0"/>
                    </a:moveTo>
                    <a:lnTo>
                      <a:pt x="31" y="47"/>
                    </a:lnTo>
                    <a:lnTo>
                      <a:pt x="30" y="48"/>
                    </a:lnTo>
                    <a:lnTo>
                      <a:pt x="0" y="2"/>
                    </a:lnTo>
                    <a:lnTo>
                      <a:pt x="2" y="0"/>
                    </a:lnTo>
                    <a:close/>
                  </a:path>
                </a:pathLst>
              </a:custGeom>
              <a:solidFill>
                <a:srgbClr val="B2B1B1"/>
              </a:solidFill>
              <a:ln w="9525">
                <a:noFill/>
                <a:round/>
                <a:headEnd/>
                <a:tailEnd/>
              </a:ln>
            </p:spPr>
            <p:txBody>
              <a:bodyPr/>
              <a:lstStyle/>
              <a:p>
                <a:endParaRPr lang="hu-HU"/>
              </a:p>
            </p:txBody>
          </p:sp>
          <p:sp>
            <p:nvSpPr>
              <p:cNvPr id="73911" name="Freeform 536"/>
              <p:cNvSpPr>
                <a:spLocks/>
              </p:cNvSpPr>
              <p:nvPr/>
            </p:nvSpPr>
            <p:spPr bwMode="auto">
              <a:xfrm>
                <a:off x="2467" y="1944"/>
                <a:ext cx="32" cy="49"/>
              </a:xfrm>
              <a:custGeom>
                <a:avLst/>
                <a:gdLst>
                  <a:gd name="T0" fmla="*/ 1 w 32"/>
                  <a:gd name="T1" fmla="*/ 0 h 49"/>
                  <a:gd name="T2" fmla="*/ 32 w 32"/>
                  <a:gd name="T3" fmla="*/ 48 h 49"/>
                  <a:gd name="T4" fmla="*/ 30 w 32"/>
                  <a:gd name="T5" fmla="*/ 49 h 49"/>
                  <a:gd name="T6" fmla="*/ 0 w 32"/>
                  <a:gd name="T7" fmla="*/ 2 h 49"/>
                  <a:gd name="T8" fmla="*/ 1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1" y="0"/>
                    </a:moveTo>
                    <a:lnTo>
                      <a:pt x="32" y="48"/>
                    </a:lnTo>
                    <a:lnTo>
                      <a:pt x="30" y="49"/>
                    </a:lnTo>
                    <a:lnTo>
                      <a:pt x="0" y="2"/>
                    </a:lnTo>
                    <a:lnTo>
                      <a:pt x="1" y="0"/>
                    </a:lnTo>
                    <a:close/>
                  </a:path>
                </a:pathLst>
              </a:custGeom>
              <a:solidFill>
                <a:srgbClr val="AFAEAE"/>
              </a:solidFill>
              <a:ln w="9525">
                <a:noFill/>
                <a:round/>
                <a:headEnd/>
                <a:tailEnd/>
              </a:ln>
            </p:spPr>
            <p:txBody>
              <a:bodyPr/>
              <a:lstStyle/>
              <a:p>
                <a:endParaRPr lang="hu-HU"/>
              </a:p>
            </p:txBody>
          </p:sp>
          <p:sp>
            <p:nvSpPr>
              <p:cNvPr id="73912" name="Freeform 537"/>
              <p:cNvSpPr>
                <a:spLocks/>
              </p:cNvSpPr>
              <p:nvPr/>
            </p:nvSpPr>
            <p:spPr bwMode="auto">
              <a:xfrm>
                <a:off x="2466" y="1946"/>
                <a:ext cx="32" cy="47"/>
              </a:xfrm>
              <a:custGeom>
                <a:avLst/>
                <a:gdLst>
                  <a:gd name="T0" fmla="*/ 2 w 32"/>
                  <a:gd name="T1" fmla="*/ 0 h 47"/>
                  <a:gd name="T2" fmla="*/ 32 w 32"/>
                  <a:gd name="T3" fmla="*/ 46 h 47"/>
                  <a:gd name="T4" fmla="*/ 29 w 32"/>
                  <a:gd name="T5" fmla="*/ 47 h 47"/>
                  <a:gd name="T6" fmla="*/ 0 w 32"/>
                  <a:gd name="T7" fmla="*/ 1 h 47"/>
                  <a:gd name="T8" fmla="*/ 2 w 32"/>
                  <a:gd name="T9" fmla="*/ 0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2" y="0"/>
                    </a:moveTo>
                    <a:lnTo>
                      <a:pt x="32" y="46"/>
                    </a:lnTo>
                    <a:lnTo>
                      <a:pt x="29" y="47"/>
                    </a:lnTo>
                    <a:lnTo>
                      <a:pt x="0" y="1"/>
                    </a:lnTo>
                    <a:lnTo>
                      <a:pt x="2" y="0"/>
                    </a:lnTo>
                    <a:close/>
                  </a:path>
                </a:pathLst>
              </a:custGeom>
              <a:solidFill>
                <a:srgbClr val="ADACAB"/>
              </a:solidFill>
              <a:ln w="9525">
                <a:noFill/>
                <a:round/>
                <a:headEnd/>
                <a:tailEnd/>
              </a:ln>
            </p:spPr>
            <p:txBody>
              <a:bodyPr/>
              <a:lstStyle/>
              <a:p>
                <a:endParaRPr lang="hu-HU"/>
              </a:p>
            </p:txBody>
          </p:sp>
          <p:sp>
            <p:nvSpPr>
              <p:cNvPr id="73913" name="Freeform 538"/>
              <p:cNvSpPr>
                <a:spLocks/>
              </p:cNvSpPr>
              <p:nvPr/>
            </p:nvSpPr>
            <p:spPr bwMode="auto">
              <a:xfrm>
                <a:off x="2464" y="1946"/>
                <a:ext cx="33" cy="49"/>
              </a:xfrm>
              <a:custGeom>
                <a:avLst/>
                <a:gdLst>
                  <a:gd name="T0" fmla="*/ 3 w 33"/>
                  <a:gd name="T1" fmla="*/ 0 h 49"/>
                  <a:gd name="T2" fmla="*/ 33 w 33"/>
                  <a:gd name="T3" fmla="*/ 47 h 49"/>
                  <a:gd name="T4" fmla="*/ 30 w 33"/>
                  <a:gd name="T5" fmla="*/ 49 h 49"/>
                  <a:gd name="T6" fmla="*/ 0 w 33"/>
                  <a:gd name="T7" fmla="*/ 1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7"/>
                    </a:lnTo>
                    <a:lnTo>
                      <a:pt x="30" y="49"/>
                    </a:lnTo>
                    <a:lnTo>
                      <a:pt x="0" y="1"/>
                    </a:lnTo>
                    <a:lnTo>
                      <a:pt x="3" y="0"/>
                    </a:lnTo>
                    <a:close/>
                  </a:path>
                </a:pathLst>
              </a:custGeom>
              <a:solidFill>
                <a:srgbClr val="ABAAA9"/>
              </a:solidFill>
              <a:ln w="9525">
                <a:noFill/>
                <a:round/>
                <a:headEnd/>
                <a:tailEnd/>
              </a:ln>
            </p:spPr>
            <p:txBody>
              <a:bodyPr/>
              <a:lstStyle/>
              <a:p>
                <a:endParaRPr lang="hu-HU"/>
              </a:p>
            </p:txBody>
          </p:sp>
          <p:sp>
            <p:nvSpPr>
              <p:cNvPr id="73914" name="Freeform 539"/>
              <p:cNvSpPr>
                <a:spLocks/>
              </p:cNvSpPr>
              <p:nvPr/>
            </p:nvSpPr>
            <p:spPr bwMode="auto">
              <a:xfrm>
                <a:off x="2463" y="1947"/>
                <a:ext cx="32" cy="48"/>
              </a:xfrm>
              <a:custGeom>
                <a:avLst/>
                <a:gdLst>
                  <a:gd name="T0" fmla="*/ 3 w 32"/>
                  <a:gd name="T1" fmla="*/ 0 h 48"/>
                  <a:gd name="T2" fmla="*/ 32 w 32"/>
                  <a:gd name="T3" fmla="*/ 46 h 48"/>
                  <a:gd name="T4" fmla="*/ 29 w 32"/>
                  <a:gd name="T5" fmla="*/ 48 h 48"/>
                  <a:gd name="T6" fmla="*/ 0 w 32"/>
                  <a:gd name="T7" fmla="*/ 1 h 48"/>
                  <a:gd name="T8" fmla="*/ 3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 y="0"/>
                    </a:moveTo>
                    <a:lnTo>
                      <a:pt x="32" y="46"/>
                    </a:lnTo>
                    <a:lnTo>
                      <a:pt x="29" y="48"/>
                    </a:lnTo>
                    <a:lnTo>
                      <a:pt x="0" y="1"/>
                    </a:lnTo>
                    <a:lnTo>
                      <a:pt x="3" y="0"/>
                    </a:lnTo>
                    <a:close/>
                  </a:path>
                </a:pathLst>
              </a:custGeom>
              <a:solidFill>
                <a:srgbClr val="A8A8A7"/>
              </a:solidFill>
              <a:ln w="9525">
                <a:noFill/>
                <a:round/>
                <a:headEnd/>
                <a:tailEnd/>
              </a:ln>
            </p:spPr>
            <p:txBody>
              <a:bodyPr/>
              <a:lstStyle/>
              <a:p>
                <a:endParaRPr lang="hu-HU"/>
              </a:p>
            </p:txBody>
          </p:sp>
          <p:sp>
            <p:nvSpPr>
              <p:cNvPr id="73915" name="Freeform 540"/>
              <p:cNvSpPr>
                <a:spLocks/>
              </p:cNvSpPr>
              <p:nvPr/>
            </p:nvSpPr>
            <p:spPr bwMode="auto">
              <a:xfrm>
                <a:off x="2461" y="1947"/>
                <a:ext cx="33" cy="49"/>
              </a:xfrm>
              <a:custGeom>
                <a:avLst/>
                <a:gdLst>
                  <a:gd name="T0" fmla="*/ 3 w 33"/>
                  <a:gd name="T1" fmla="*/ 0 h 49"/>
                  <a:gd name="T2" fmla="*/ 33 w 33"/>
                  <a:gd name="T3" fmla="*/ 48 h 49"/>
                  <a:gd name="T4" fmla="*/ 30 w 33"/>
                  <a:gd name="T5" fmla="*/ 49 h 49"/>
                  <a:gd name="T6" fmla="*/ 0 w 33"/>
                  <a:gd name="T7" fmla="*/ 1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8"/>
                    </a:lnTo>
                    <a:lnTo>
                      <a:pt x="30" y="49"/>
                    </a:lnTo>
                    <a:lnTo>
                      <a:pt x="0" y="1"/>
                    </a:lnTo>
                    <a:lnTo>
                      <a:pt x="3" y="0"/>
                    </a:lnTo>
                    <a:close/>
                  </a:path>
                </a:pathLst>
              </a:custGeom>
              <a:solidFill>
                <a:srgbClr val="A7A6A6"/>
              </a:solidFill>
              <a:ln w="9525">
                <a:noFill/>
                <a:round/>
                <a:headEnd/>
                <a:tailEnd/>
              </a:ln>
            </p:spPr>
            <p:txBody>
              <a:bodyPr/>
              <a:lstStyle/>
              <a:p>
                <a:endParaRPr lang="hu-HU"/>
              </a:p>
            </p:txBody>
          </p:sp>
          <p:sp>
            <p:nvSpPr>
              <p:cNvPr id="73916" name="Freeform 541"/>
              <p:cNvSpPr>
                <a:spLocks/>
              </p:cNvSpPr>
              <p:nvPr/>
            </p:nvSpPr>
            <p:spPr bwMode="auto">
              <a:xfrm>
                <a:off x="2460" y="1948"/>
                <a:ext cx="32" cy="48"/>
              </a:xfrm>
              <a:custGeom>
                <a:avLst/>
                <a:gdLst>
                  <a:gd name="T0" fmla="*/ 3 w 32"/>
                  <a:gd name="T1" fmla="*/ 0 h 48"/>
                  <a:gd name="T2" fmla="*/ 32 w 32"/>
                  <a:gd name="T3" fmla="*/ 47 h 48"/>
                  <a:gd name="T4" fmla="*/ 31 w 32"/>
                  <a:gd name="T5" fmla="*/ 48 h 48"/>
                  <a:gd name="T6" fmla="*/ 0 w 32"/>
                  <a:gd name="T7" fmla="*/ 2 h 48"/>
                  <a:gd name="T8" fmla="*/ 3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 y="0"/>
                    </a:moveTo>
                    <a:lnTo>
                      <a:pt x="32" y="47"/>
                    </a:lnTo>
                    <a:lnTo>
                      <a:pt x="31" y="48"/>
                    </a:lnTo>
                    <a:lnTo>
                      <a:pt x="0" y="2"/>
                    </a:lnTo>
                    <a:lnTo>
                      <a:pt x="3" y="0"/>
                    </a:lnTo>
                    <a:close/>
                  </a:path>
                </a:pathLst>
              </a:custGeom>
              <a:solidFill>
                <a:srgbClr val="A5A4A3"/>
              </a:solidFill>
              <a:ln w="9525">
                <a:noFill/>
                <a:round/>
                <a:headEnd/>
                <a:tailEnd/>
              </a:ln>
            </p:spPr>
            <p:txBody>
              <a:bodyPr/>
              <a:lstStyle/>
              <a:p>
                <a:endParaRPr lang="hu-HU"/>
              </a:p>
            </p:txBody>
          </p:sp>
          <p:sp>
            <p:nvSpPr>
              <p:cNvPr id="73917" name="Freeform 542"/>
              <p:cNvSpPr>
                <a:spLocks/>
              </p:cNvSpPr>
              <p:nvPr/>
            </p:nvSpPr>
            <p:spPr bwMode="auto">
              <a:xfrm>
                <a:off x="2460" y="1948"/>
                <a:ext cx="31" cy="50"/>
              </a:xfrm>
              <a:custGeom>
                <a:avLst/>
                <a:gdLst>
                  <a:gd name="T0" fmla="*/ 1 w 31"/>
                  <a:gd name="T1" fmla="*/ 0 h 50"/>
                  <a:gd name="T2" fmla="*/ 31 w 31"/>
                  <a:gd name="T3" fmla="*/ 48 h 50"/>
                  <a:gd name="T4" fmla="*/ 30 w 31"/>
                  <a:gd name="T5" fmla="*/ 50 h 50"/>
                  <a:gd name="T6" fmla="*/ 0 w 31"/>
                  <a:gd name="T7" fmla="*/ 2 h 50"/>
                  <a:gd name="T8" fmla="*/ 1 w 31"/>
                  <a:gd name="T9" fmla="*/ 0 h 50"/>
                  <a:gd name="T10" fmla="*/ 0 60000 65536"/>
                  <a:gd name="T11" fmla="*/ 0 60000 65536"/>
                  <a:gd name="T12" fmla="*/ 0 60000 65536"/>
                  <a:gd name="T13" fmla="*/ 0 60000 65536"/>
                  <a:gd name="T14" fmla="*/ 0 60000 65536"/>
                  <a:gd name="T15" fmla="*/ 0 w 31"/>
                  <a:gd name="T16" fmla="*/ 0 h 50"/>
                  <a:gd name="T17" fmla="*/ 31 w 31"/>
                  <a:gd name="T18" fmla="*/ 50 h 50"/>
                </a:gdLst>
                <a:ahLst/>
                <a:cxnLst>
                  <a:cxn ang="T10">
                    <a:pos x="T0" y="T1"/>
                  </a:cxn>
                  <a:cxn ang="T11">
                    <a:pos x="T2" y="T3"/>
                  </a:cxn>
                  <a:cxn ang="T12">
                    <a:pos x="T4" y="T5"/>
                  </a:cxn>
                  <a:cxn ang="T13">
                    <a:pos x="T6" y="T7"/>
                  </a:cxn>
                  <a:cxn ang="T14">
                    <a:pos x="T8" y="T9"/>
                  </a:cxn>
                </a:cxnLst>
                <a:rect l="T15" t="T16" r="T17" b="T18"/>
                <a:pathLst>
                  <a:path w="31" h="50">
                    <a:moveTo>
                      <a:pt x="1" y="0"/>
                    </a:moveTo>
                    <a:lnTo>
                      <a:pt x="31" y="48"/>
                    </a:lnTo>
                    <a:lnTo>
                      <a:pt x="30" y="50"/>
                    </a:lnTo>
                    <a:lnTo>
                      <a:pt x="0" y="2"/>
                    </a:lnTo>
                    <a:lnTo>
                      <a:pt x="1" y="0"/>
                    </a:lnTo>
                    <a:close/>
                  </a:path>
                </a:pathLst>
              </a:custGeom>
              <a:solidFill>
                <a:srgbClr val="A3A2A2"/>
              </a:solidFill>
              <a:ln w="9525">
                <a:noFill/>
                <a:round/>
                <a:headEnd/>
                <a:tailEnd/>
              </a:ln>
            </p:spPr>
            <p:txBody>
              <a:bodyPr/>
              <a:lstStyle/>
              <a:p>
                <a:endParaRPr lang="hu-HU"/>
              </a:p>
            </p:txBody>
          </p:sp>
          <p:sp>
            <p:nvSpPr>
              <p:cNvPr id="73918" name="Freeform 543"/>
              <p:cNvSpPr>
                <a:spLocks/>
              </p:cNvSpPr>
              <p:nvPr/>
            </p:nvSpPr>
            <p:spPr bwMode="auto">
              <a:xfrm>
                <a:off x="2459" y="1950"/>
                <a:ext cx="32" cy="48"/>
              </a:xfrm>
              <a:custGeom>
                <a:avLst/>
                <a:gdLst>
                  <a:gd name="T0" fmla="*/ 1 w 32"/>
                  <a:gd name="T1" fmla="*/ 0 h 48"/>
                  <a:gd name="T2" fmla="*/ 32 w 32"/>
                  <a:gd name="T3" fmla="*/ 46 h 48"/>
                  <a:gd name="T4" fmla="*/ 29 w 32"/>
                  <a:gd name="T5" fmla="*/ 48 h 48"/>
                  <a:gd name="T6" fmla="*/ 0 w 32"/>
                  <a:gd name="T7" fmla="*/ 1 h 48"/>
                  <a:gd name="T8" fmla="*/ 1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1" y="0"/>
                    </a:moveTo>
                    <a:lnTo>
                      <a:pt x="32" y="46"/>
                    </a:lnTo>
                    <a:lnTo>
                      <a:pt x="29" y="48"/>
                    </a:lnTo>
                    <a:lnTo>
                      <a:pt x="0" y="1"/>
                    </a:lnTo>
                    <a:lnTo>
                      <a:pt x="1" y="0"/>
                    </a:lnTo>
                    <a:close/>
                  </a:path>
                </a:pathLst>
              </a:custGeom>
              <a:solidFill>
                <a:srgbClr val="A1A09F"/>
              </a:solidFill>
              <a:ln w="9525">
                <a:noFill/>
                <a:round/>
                <a:headEnd/>
                <a:tailEnd/>
              </a:ln>
            </p:spPr>
            <p:txBody>
              <a:bodyPr/>
              <a:lstStyle/>
              <a:p>
                <a:endParaRPr lang="hu-HU"/>
              </a:p>
            </p:txBody>
          </p:sp>
          <p:sp>
            <p:nvSpPr>
              <p:cNvPr id="73919" name="Freeform 544"/>
              <p:cNvSpPr>
                <a:spLocks/>
              </p:cNvSpPr>
              <p:nvPr/>
            </p:nvSpPr>
            <p:spPr bwMode="auto">
              <a:xfrm>
                <a:off x="2457" y="1950"/>
                <a:ext cx="33" cy="49"/>
              </a:xfrm>
              <a:custGeom>
                <a:avLst/>
                <a:gdLst>
                  <a:gd name="T0" fmla="*/ 3 w 33"/>
                  <a:gd name="T1" fmla="*/ 0 h 49"/>
                  <a:gd name="T2" fmla="*/ 33 w 33"/>
                  <a:gd name="T3" fmla="*/ 48 h 49"/>
                  <a:gd name="T4" fmla="*/ 30 w 33"/>
                  <a:gd name="T5" fmla="*/ 49 h 49"/>
                  <a:gd name="T6" fmla="*/ 0 w 33"/>
                  <a:gd name="T7" fmla="*/ 1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8"/>
                    </a:lnTo>
                    <a:lnTo>
                      <a:pt x="30" y="49"/>
                    </a:lnTo>
                    <a:lnTo>
                      <a:pt x="0" y="1"/>
                    </a:lnTo>
                    <a:lnTo>
                      <a:pt x="3" y="0"/>
                    </a:lnTo>
                    <a:close/>
                  </a:path>
                </a:pathLst>
              </a:custGeom>
              <a:solidFill>
                <a:srgbClr val="9D9C9B"/>
              </a:solidFill>
              <a:ln w="9525">
                <a:noFill/>
                <a:round/>
                <a:headEnd/>
                <a:tailEnd/>
              </a:ln>
            </p:spPr>
            <p:txBody>
              <a:bodyPr/>
              <a:lstStyle/>
              <a:p>
                <a:endParaRPr lang="hu-HU"/>
              </a:p>
            </p:txBody>
          </p:sp>
          <p:sp>
            <p:nvSpPr>
              <p:cNvPr id="73920" name="Freeform 545"/>
              <p:cNvSpPr>
                <a:spLocks/>
              </p:cNvSpPr>
              <p:nvPr/>
            </p:nvSpPr>
            <p:spPr bwMode="auto">
              <a:xfrm>
                <a:off x="2456" y="1951"/>
                <a:ext cx="32" cy="48"/>
              </a:xfrm>
              <a:custGeom>
                <a:avLst/>
                <a:gdLst>
                  <a:gd name="T0" fmla="*/ 3 w 32"/>
                  <a:gd name="T1" fmla="*/ 0 h 48"/>
                  <a:gd name="T2" fmla="*/ 32 w 32"/>
                  <a:gd name="T3" fmla="*/ 47 h 48"/>
                  <a:gd name="T4" fmla="*/ 29 w 32"/>
                  <a:gd name="T5" fmla="*/ 48 h 48"/>
                  <a:gd name="T6" fmla="*/ 0 w 32"/>
                  <a:gd name="T7" fmla="*/ 2 h 48"/>
                  <a:gd name="T8" fmla="*/ 3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 y="0"/>
                    </a:moveTo>
                    <a:lnTo>
                      <a:pt x="32" y="47"/>
                    </a:lnTo>
                    <a:lnTo>
                      <a:pt x="29" y="48"/>
                    </a:lnTo>
                    <a:lnTo>
                      <a:pt x="0" y="2"/>
                    </a:lnTo>
                    <a:lnTo>
                      <a:pt x="3" y="0"/>
                    </a:lnTo>
                    <a:close/>
                  </a:path>
                </a:pathLst>
              </a:custGeom>
              <a:solidFill>
                <a:srgbClr val="9B9A9A"/>
              </a:solidFill>
              <a:ln w="9525">
                <a:noFill/>
                <a:round/>
                <a:headEnd/>
                <a:tailEnd/>
              </a:ln>
            </p:spPr>
            <p:txBody>
              <a:bodyPr/>
              <a:lstStyle/>
              <a:p>
                <a:endParaRPr lang="hu-HU"/>
              </a:p>
            </p:txBody>
          </p:sp>
          <p:sp>
            <p:nvSpPr>
              <p:cNvPr id="73921" name="Freeform 546"/>
              <p:cNvSpPr>
                <a:spLocks/>
              </p:cNvSpPr>
              <p:nvPr/>
            </p:nvSpPr>
            <p:spPr bwMode="auto">
              <a:xfrm>
                <a:off x="2454" y="1951"/>
                <a:ext cx="33" cy="49"/>
              </a:xfrm>
              <a:custGeom>
                <a:avLst/>
                <a:gdLst>
                  <a:gd name="T0" fmla="*/ 3 w 33"/>
                  <a:gd name="T1" fmla="*/ 0 h 49"/>
                  <a:gd name="T2" fmla="*/ 33 w 33"/>
                  <a:gd name="T3" fmla="*/ 48 h 49"/>
                  <a:gd name="T4" fmla="*/ 30 w 33"/>
                  <a:gd name="T5" fmla="*/ 49 h 49"/>
                  <a:gd name="T6" fmla="*/ 0 w 33"/>
                  <a:gd name="T7" fmla="*/ 3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8"/>
                    </a:lnTo>
                    <a:lnTo>
                      <a:pt x="30" y="49"/>
                    </a:lnTo>
                    <a:lnTo>
                      <a:pt x="0" y="3"/>
                    </a:lnTo>
                    <a:lnTo>
                      <a:pt x="3" y="0"/>
                    </a:lnTo>
                    <a:close/>
                  </a:path>
                </a:pathLst>
              </a:custGeom>
              <a:solidFill>
                <a:srgbClr val="999897"/>
              </a:solidFill>
              <a:ln w="9525">
                <a:noFill/>
                <a:round/>
                <a:headEnd/>
                <a:tailEnd/>
              </a:ln>
            </p:spPr>
            <p:txBody>
              <a:bodyPr/>
              <a:lstStyle/>
              <a:p>
                <a:endParaRPr lang="hu-HU"/>
              </a:p>
            </p:txBody>
          </p:sp>
          <p:sp>
            <p:nvSpPr>
              <p:cNvPr id="73922" name="Freeform 547"/>
              <p:cNvSpPr>
                <a:spLocks/>
              </p:cNvSpPr>
              <p:nvPr/>
            </p:nvSpPr>
            <p:spPr bwMode="auto">
              <a:xfrm>
                <a:off x="2453" y="1953"/>
                <a:ext cx="32" cy="49"/>
              </a:xfrm>
              <a:custGeom>
                <a:avLst/>
                <a:gdLst>
                  <a:gd name="T0" fmla="*/ 3 w 32"/>
                  <a:gd name="T1" fmla="*/ 0 h 49"/>
                  <a:gd name="T2" fmla="*/ 32 w 32"/>
                  <a:gd name="T3" fmla="*/ 46 h 49"/>
                  <a:gd name="T4" fmla="*/ 31 w 32"/>
                  <a:gd name="T5" fmla="*/ 49 h 49"/>
                  <a:gd name="T6" fmla="*/ 0 w 32"/>
                  <a:gd name="T7" fmla="*/ 1 h 49"/>
                  <a:gd name="T8" fmla="*/ 3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 y="0"/>
                    </a:moveTo>
                    <a:lnTo>
                      <a:pt x="32" y="46"/>
                    </a:lnTo>
                    <a:lnTo>
                      <a:pt x="31" y="49"/>
                    </a:lnTo>
                    <a:lnTo>
                      <a:pt x="0" y="1"/>
                    </a:lnTo>
                    <a:lnTo>
                      <a:pt x="3" y="0"/>
                    </a:lnTo>
                    <a:close/>
                  </a:path>
                </a:pathLst>
              </a:custGeom>
              <a:solidFill>
                <a:srgbClr val="969595"/>
              </a:solidFill>
              <a:ln w="9525">
                <a:noFill/>
                <a:round/>
                <a:headEnd/>
                <a:tailEnd/>
              </a:ln>
            </p:spPr>
            <p:txBody>
              <a:bodyPr/>
              <a:lstStyle/>
              <a:p>
                <a:endParaRPr lang="hu-HU"/>
              </a:p>
            </p:txBody>
          </p:sp>
          <p:sp>
            <p:nvSpPr>
              <p:cNvPr id="73923" name="Freeform 548"/>
              <p:cNvSpPr>
                <a:spLocks/>
              </p:cNvSpPr>
              <p:nvPr/>
            </p:nvSpPr>
            <p:spPr bwMode="auto">
              <a:xfrm>
                <a:off x="2452" y="1954"/>
                <a:ext cx="32" cy="48"/>
              </a:xfrm>
              <a:custGeom>
                <a:avLst/>
                <a:gdLst>
                  <a:gd name="T0" fmla="*/ 2 w 32"/>
                  <a:gd name="T1" fmla="*/ 0 h 48"/>
                  <a:gd name="T2" fmla="*/ 32 w 32"/>
                  <a:gd name="T3" fmla="*/ 46 h 48"/>
                  <a:gd name="T4" fmla="*/ 31 w 32"/>
                  <a:gd name="T5" fmla="*/ 48 h 48"/>
                  <a:gd name="T6" fmla="*/ 0 w 32"/>
                  <a:gd name="T7" fmla="*/ 1 h 48"/>
                  <a:gd name="T8" fmla="*/ 2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2" y="0"/>
                    </a:moveTo>
                    <a:lnTo>
                      <a:pt x="32" y="46"/>
                    </a:lnTo>
                    <a:lnTo>
                      <a:pt x="31" y="48"/>
                    </a:lnTo>
                    <a:lnTo>
                      <a:pt x="0" y="1"/>
                    </a:lnTo>
                    <a:lnTo>
                      <a:pt x="2" y="0"/>
                    </a:lnTo>
                    <a:close/>
                  </a:path>
                </a:pathLst>
              </a:custGeom>
              <a:solidFill>
                <a:srgbClr val="959493"/>
              </a:solidFill>
              <a:ln w="9525">
                <a:noFill/>
                <a:round/>
                <a:headEnd/>
                <a:tailEnd/>
              </a:ln>
            </p:spPr>
            <p:txBody>
              <a:bodyPr/>
              <a:lstStyle/>
              <a:p>
                <a:endParaRPr lang="hu-HU"/>
              </a:p>
            </p:txBody>
          </p:sp>
          <p:sp>
            <p:nvSpPr>
              <p:cNvPr id="73924" name="Freeform 549"/>
              <p:cNvSpPr>
                <a:spLocks/>
              </p:cNvSpPr>
              <p:nvPr/>
            </p:nvSpPr>
            <p:spPr bwMode="auto">
              <a:xfrm>
                <a:off x="2452" y="1954"/>
                <a:ext cx="32" cy="49"/>
              </a:xfrm>
              <a:custGeom>
                <a:avLst/>
                <a:gdLst>
                  <a:gd name="T0" fmla="*/ 1 w 32"/>
                  <a:gd name="T1" fmla="*/ 0 h 49"/>
                  <a:gd name="T2" fmla="*/ 32 w 32"/>
                  <a:gd name="T3" fmla="*/ 48 h 49"/>
                  <a:gd name="T4" fmla="*/ 29 w 32"/>
                  <a:gd name="T5" fmla="*/ 49 h 49"/>
                  <a:gd name="T6" fmla="*/ 0 w 32"/>
                  <a:gd name="T7" fmla="*/ 1 h 49"/>
                  <a:gd name="T8" fmla="*/ 1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1" y="0"/>
                    </a:moveTo>
                    <a:lnTo>
                      <a:pt x="32" y="48"/>
                    </a:lnTo>
                    <a:lnTo>
                      <a:pt x="29" y="49"/>
                    </a:lnTo>
                    <a:lnTo>
                      <a:pt x="0" y="1"/>
                    </a:lnTo>
                    <a:lnTo>
                      <a:pt x="1" y="0"/>
                    </a:lnTo>
                    <a:close/>
                  </a:path>
                </a:pathLst>
              </a:custGeom>
              <a:solidFill>
                <a:srgbClr val="929190"/>
              </a:solidFill>
              <a:ln w="9525">
                <a:noFill/>
                <a:round/>
                <a:headEnd/>
                <a:tailEnd/>
              </a:ln>
            </p:spPr>
            <p:txBody>
              <a:bodyPr/>
              <a:lstStyle/>
              <a:p>
                <a:endParaRPr lang="hu-HU"/>
              </a:p>
            </p:txBody>
          </p:sp>
          <p:sp>
            <p:nvSpPr>
              <p:cNvPr id="73925" name="Freeform 550"/>
              <p:cNvSpPr>
                <a:spLocks/>
              </p:cNvSpPr>
              <p:nvPr/>
            </p:nvSpPr>
            <p:spPr bwMode="auto">
              <a:xfrm>
                <a:off x="2450" y="1955"/>
                <a:ext cx="33" cy="48"/>
              </a:xfrm>
              <a:custGeom>
                <a:avLst/>
                <a:gdLst>
                  <a:gd name="T0" fmla="*/ 2 w 33"/>
                  <a:gd name="T1" fmla="*/ 0 h 48"/>
                  <a:gd name="T2" fmla="*/ 33 w 33"/>
                  <a:gd name="T3" fmla="*/ 47 h 48"/>
                  <a:gd name="T4" fmla="*/ 30 w 33"/>
                  <a:gd name="T5" fmla="*/ 48 h 48"/>
                  <a:gd name="T6" fmla="*/ 0 w 33"/>
                  <a:gd name="T7" fmla="*/ 2 h 48"/>
                  <a:gd name="T8" fmla="*/ 2 w 33"/>
                  <a:gd name="T9" fmla="*/ 0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2" y="0"/>
                    </a:moveTo>
                    <a:lnTo>
                      <a:pt x="33" y="47"/>
                    </a:lnTo>
                    <a:lnTo>
                      <a:pt x="30" y="48"/>
                    </a:lnTo>
                    <a:lnTo>
                      <a:pt x="0" y="2"/>
                    </a:lnTo>
                    <a:lnTo>
                      <a:pt x="2" y="0"/>
                    </a:lnTo>
                    <a:close/>
                  </a:path>
                </a:pathLst>
              </a:custGeom>
              <a:solidFill>
                <a:srgbClr val="908F8F"/>
              </a:solidFill>
              <a:ln w="9525">
                <a:noFill/>
                <a:round/>
                <a:headEnd/>
                <a:tailEnd/>
              </a:ln>
            </p:spPr>
            <p:txBody>
              <a:bodyPr/>
              <a:lstStyle/>
              <a:p>
                <a:endParaRPr lang="hu-HU"/>
              </a:p>
            </p:txBody>
          </p:sp>
          <p:sp>
            <p:nvSpPr>
              <p:cNvPr id="73926" name="Freeform 551"/>
              <p:cNvSpPr>
                <a:spLocks/>
              </p:cNvSpPr>
              <p:nvPr/>
            </p:nvSpPr>
            <p:spPr bwMode="auto">
              <a:xfrm>
                <a:off x="2449" y="1955"/>
                <a:ext cx="32" cy="50"/>
              </a:xfrm>
              <a:custGeom>
                <a:avLst/>
                <a:gdLst>
                  <a:gd name="T0" fmla="*/ 3 w 32"/>
                  <a:gd name="T1" fmla="*/ 0 h 50"/>
                  <a:gd name="T2" fmla="*/ 32 w 32"/>
                  <a:gd name="T3" fmla="*/ 48 h 50"/>
                  <a:gd name="T4" fmla="*/ 29 w 32"/>
                  <a:gd name="T5" fmla="*/ 50 h 50"/>
                  <a:gd name="T6" fmla="*/ 0 w 32"/>
                  <a:gd name="T7" fmla="*/ 2 h 50"/>
                  <a:gd name="T8" fmla="*/ 3 w 32"/>
                  <a:gd name="T9" fmla="*/ 0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 y="0"/>
                    </a:moveTo>
                    <a:lnTo>
                      <a:pt x="32" y="48"/>
                    </a:lnTo>
                    <a:lnTo>
                      <a:pt x="29" y="50"/>
                    </a:lnTo>
                    <a:lnTo>
                      <a:pt x="0" y="2"/>
                    </a:lnTo>
                    <a:lnTo>
                      <a:pt x="3" y="0"/>
                    </a:lnTo>
                    <a:close/>
                  </a:path>
                </a:pathLst>
              </a:custGeom>
              <a:solidFill>
                <a:srgbClr val="8E8D8D"/>
              </a:solidFill>
              <a:ln w="9525">
                <a:noFill/>
                <a:round/>
                <a:headEnd/>
                <a:tailEnd/>
              </a:ln>
            </p:spPr>
            <p:txBody>
              <a:bodyPr/>
              <a:lstStyle/>
              <a:p>
                <a:endParaRPr lang="hu-HU"/>
              </a:p>
            </p:txBody>
          </p:sp>
          <p:sp>
            <p:nvSpPr>
              <p:cNvPr id="73927" name="Freeform 552"/>
              <p:cNvSpPr>
                <a:spLocks/>
              </p:cNvSpPr>
              <p:nvPr/>
            </p:nvSpPr>
            <p:spPr bwMode="auto">
              <a:xfrm>
                <a:off x="2447" y="1957"/>
                <a:ext cx="33" cy="48"/>
              </a:xfrm>
              <a:custGeom>
                <a:avLst/>
                <a:gdLst>
                  <a:gd name="T0" fmla="*/ 3 w 33"/>
                  <a:gd name="T1" fmla="*/ 0 h 48"/>
                  <a:gd name="T2" fmla="*/ 33 w 33"/>
                  <a:gd name="T3" fmla="*/ 46 h 48"/>
                  <a:gd name="T4" fmla="*/ 30 w 33"/>
                  <a:gd name="T5" fmla="*/ 48 h 48"/>
                  <a:gd name="T6" fmla="*/ 0 w 33"/>
                  <a:gd name="T7" fmla="*/ 1 h 48"/>
                  <a:gd name="T8" fmla="*/ 3 w 33"/>
                  <a:gd name="T9" fmla="*/ 0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 y="0"/>
                    </a:moveTo>
                    <a:lnTo>
                      <a:pt x="33" y="46"/>
                    </a:lnTo>
                    <a:lnTo>
                      <a:pt x="30" y="48"/>
                    </a:lnTo>
                    <a:lnTo>
                      <a:pt x="0" y="1"/>
                    </a:lnTo>
                    <a:lnTo>
                      <a:pt x="3" y="0"/>
                    </a:lnTo>
                    <a:close/>
                  </a:path>
                </a:pathLst>
              </a:custGeom>
              <a:solidFill>
                <a:srgbClr val="8D8C8B"/>
              </a:solidFill>
              <a:ln w="9525">
                <a:noFill/>
                <a:round/>
                <a:headEnd/>
                <a:tailEnd/>
              </a:ln>
            </p:spPr>
            <p:txBody>
              <a:bodyPr/>
              <a:lstStyle/>
              <a:p>
                <a:endParaRPr lang="hu-HU"/>
              </a:p>
            </p:txBody>
          </p:sp>
          <p:sp>
            <p:nvSpPr>
              <p:cNvPr id="73928" name="Freeform 553"/>
              <p:cNvSpPr>
                <a:spLocks/>
              </p:cNvSpPr>
              <p:nvPr/>
            </p:nvSpPr>
            <p:spPr bwMode="auto">
              <a:xfrm>
                <a:off x="2446" y="1957"/>
                <a:ext cx="32" cy="49"/>
              </a:xfrm>
              <a:custGeom>
                <a:avLst/>
                <a:gdLst>
                  <a:gd name="T0" fmla="*/ 3 w 32"/>
                  <a:gd name="T1" fmla="*/ 0 h 49"/>
                  <a:gd name="T2" fmla="*/ 32 w 32"/>
                  <a:gd name="T3" fmla="*/ 48 h 49"/>
                  <a:gd name="T4" fmla="*/ 30 w 32"/>
                  <a:gd name="T5" fmla="*/ 49 h 49"/>
                  <a:gd name="T6" fmla="*/ 0 w 32"/>
                  <a:gd name="T7" fmla="*/ 1 h 49"/>
                  <a:gd name="T8" fmla="*/ 3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 y="0"/>
                    </a:moveTo>
                    <a:lnTo>
                      <a:pt x="32" y="48"/>
                    </a:lnTo>
                    <a:lnTo>
                      <a:pt x="30" y="49"/>
                    </a:lnTo>
                    <a:lnTo>
                      <a:pt x="0" y="1"/>
                    </a:lnTo>
                    <a:lnTo>
                      <a:pt x="3" y="0"/>
                    </a:lnTo>
                    <a:close/>
                  </a:path>
                </a:pathLst>
              </a:custGeom>
              <a:solidFill>
                <a:srgbClr val="8B8A89"/>
              </a:solidFill>
              <a:ln w="9525">
                <a:noFill/>
                <a:round/>
                <a:headEnd/>
                <a:tailEnd/>
              </a:ln>
            </p:spPr>
            <p:txBody>
              <a:bodyPr/>
              <a:lstStyle/>
              <a:p>
                <a:endParaRPr lang="hu-HU"/>
              </a:p>
            </p:txBody>
          </p:sp>
          <p:sp>
            <p:nvSpPr>
              <p:cNvPr id="73929" name="Freeform 554"/>
              <p:cNvSpPr>
                <a:spLocks/>
              </p:cNvSpPr>
              <p:nvPr/>
            </p:nvSpPr>
            <p:spPr bwMode="auto">
              <a:xfrm>
                <a:off x="2445" y="1958"/>
                <a:ext cx="32" cy="48"/>
              </a:xfrm>
              <a:custGeom>
                <a:avLst/>
                <a:gdLst>
                  <a:gd name="T0" fmla="*/ 2 w 32"/>
                  <a:gd name="T1" fmla="*/ 0 h 48"/>
                  <a:gd name="T2" fmla="*/ 32 w 32"/>
                  <a:gd name="T3" fmla="*/ 47 h 48"/>
                  <a:gd name="T4" fmla="*/ 31 w 32"/>
                  <a:gd name="T5" fmla="*/ 48 h 48"/>
                  <a:gd name="T6" fmla="*/ 0 w 32"/>
                  <a:gd name="T7" fmla="*/ 2 h 48"/>
                  <a:gd name="T8" fmla="*/ 2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2" y="0"/>
                    </a:moveTo>
                    <a:lnTo>
                      <a:pt x="32" y="47"/>
                    </a:lnTo>
                    <a:lnTo>
                      <a:pt x="31" y="48"/>
                    </a:lnTo>
                    <a:lnTo>
                      <a:pt x="0" y="2"/>
                    </a:lnTo>
                    <a:lnTo>
                      <a:pt x="2" y="0"/>
                    </a:lnTo>
                    <a:close/>
                  </a:path>
                </a:pathLst>
              </a:custGeom>
              <a:solidFill>
                <a:srgbClr val="888786"/>
              </a:solidFill>
              <a:ln w="9525">
                <a:noFill/>
                <a:round/>
                <a:headEnd/>
                <a:tailEnd/>
              </a:ln>
            </p:spPr>
            <p:txBody>
              <a:bodyPr/>
              <a:lstStyle/>
              <a:p>
                <a:endParaRPr lang="hu-HU"/>
              </a:p>
            </p:txBody>
          </p:sp>
          <p:sp>
            <p:nvSpPr>
              <p:cNvPr id="73930" name="Freeform 555"/>
              <p:cNvSpPr>
                <a:spLocks/>
              </p:cNvSpPr>
              <p:nvPr/>
            </p:nvSpPr>
            <p:spPr bwMode="auto">
              <a:xfrm>
                <a:off x="2445" y="1958"/>
                <a:ext cx="31" cy="50"/>
              </a:xfrm>
              <a:custGeom>
                <a:avLst/>
                <a:gdLst>
                  <a:gd name="T0" fmla="*/ 1 w 31"/>
                  <a:gd name="T1" fmla="*/ 0 h 50"/>
                  <a:gd name="T2" fmla="*/ 31 w 31"/>
                  <a:gd name="T3" fmla="*/ 48 h 50"/>
                  <a:gd name="T4" fmla="*/ 29 w 31"/>
                  <a:gd name="T5" fmla="*/ 50 h 50"/>
                  <a:gd name="T6" fmla="*/ 0 w 31"/>
                  <a:gd name="T7" fmla="*/ 2 h 50"/>
                  <a:gd name="T8" fmla="*/ 1 w 31"/>
                  <a:gd name="T9" fmla="*/ 0 h 50"/>
                  <a:gd name="T10" fmla="*/ 0 60000 65536"/>
                  <a:gd name="T11" fmla="*/ 0 60000 65536"/>
                  <a:gd name="T12" fmla="*/ 0 60000 65536"/>
                  <a:gd name="T13" fmla="*/ 0 60000 65536"/>
                  <a:gd name="T14" fmla="*/ 0 60000 65536"/>
                  <a:gd name="T15" fmla="*/ 0 w 31"/>
                  <a:gd name="T16" fmla="*/ 0 h 50"/>
                  <a:gd name="T17" fmla="*/ 31 w 31"/>
                  <a:gd name="T18" fmla="*/ 50 h 50"/>
                </a:gdLst>
                <a:ahLst/>
                <a:cxnLst>
                  <a:cxn ang="T10">
                    <a:pos x="T0" y="T1"/>
                  </a:cxn>
                  <a:cxn ang="T11">
                    <a:pos x="T2" y="T3"/>
                  </a:cxn>
                  <a:cxn ang="T12">
                    <a:pos x="T4" y="T5"/>
                  </a:cxn>
                  <a:cxn ang="T13">
                    <a:pos x="T6" y="T7"/>
                  </a:cxn>
                  <a:cxn ang="T14">
                    <a:pos x="T8" y="T9"/>
                  </a:cxn>
                </a:cxnLst>
                <a:rect l="T15" t="T16" r="T17" b="T18"/>
                <a:pathLst>
                  <a:path w="31" h="50">
                    <a:moveTo>
                      <a:pt x="1" y="0"/>
                    </a:moveTo>
                    <a:lnTo>
                      <a:pt x="31" y="48"/>
                    </a:lnTo>
                    <a:lnTo>
                      <a:pt x="29" y="50"/>
                    </a:lnTo>
                    <a:lnTo>
                      <a:pt x="0" y="2"/>
                    </a:lnTo>
                    <a:lnTo>
                      <a:pt x="1" y="0"/>
                    </a:lnTo>
                    <a:close/>
                  </a:path>
                </a:pathLst>
              </a:custGeom>
              <a:solidFill>
                <a:srgbClr val="878585"/>
              </a:solidFill>
              <a:ln w="9525">
                <a:noFill/>
                <a:round/>
                <a:headEnd/>
                <a:tailEnd/>
              </a:ln>
            </p:spPr>
            <p:txBody>
              <a:bodyPr/>
              <a:lstStyle/>
              <a:p>
                <a:endParaRPr lang="hu-HU"/>
              </a:p>
            </p:txBody>
          </p:sp>
          <p:sp>
            <p:nvSpPr>
              <p:cNvPr id="73931" name="Freeform 556"/>
              <p:cNvSpPr>
                <a:spLocks/>
              </p:cNvSpPr>
              <p:nvPr/>
            </p:nvSpPr>
            <p:spPr bwMode="auto">
              <a:xfrm>
                <a:off x="2443" y="1960"/>
                <a:ext cx="33" cy="48"/>
              </a:xfrm>
              <a:custGeom>
                <a:avLst/>
                <a:gdLst>
                  <a:gd name="T0" fmla="*/ 2 w 33"/>
                  <a:gd name="T1" fmla="*/ 0 h 48"/>
                  <a:gd name="T2" fmla="*/ 33 w 33"/>
                  <a:gd name="T3" fmla="*/ 46 h 48"/>
                  <a:gd name="T4" fmla="*/ 30 w 33"/>
                  <a:gd name="T5" fmla="*/ 48 h 48"/>
                  <a:gd name="T6" fmla="*/ 0 w 33"/>
                  <a:gd name="T7" fmla="*/ 1 h 48"/>
                  <a:gd name="T8" fmla="*/ 2 w 33"/>
                  <a:gd name="T9" fmla="*/ 0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2" y="0"/>
                    </a:moveTo>
                    <a:lnTo>
                      <a:pt x="33" y="46"/>
                    </a:lnTo>
                    <a:lnTo>
                      <a:pt x="30" y="48"/>
                    </a:lnTo>
                    <a:lnTo>
                      <a:pt x="0" y="1"/>
                    </a:lnTo>
                    <a:lnTo>
                      <a:pt x="2" y="0"/>
                    </a:lnTo>
                    <a:close/>
                  </a:path>
                </a:pathLst>
              </a:custGeom>
              <a:solidFill>
                <a:srgbClr val="848382"/>
              </a:solidFill>
              <a:ln w="9525">
                <a:noFill/>
                <a:round/>
                <a:headEnd/>
                <a:tailEnd/>
              </a:ln>
            </p:spPr>
            <p:txBody>
              <a:bodyPr/>
              <a:lstStyle/>
              <a:p>
                <a:endParaRPr lang="hu-HU"/>
              </a:p>
            </p:txBody>
          </p:sp>
          <p:sp>
            <p:nvSpPr>
              <p:cNvPr id="73932" name="Freeform 557"/>
              <p:cNvSpPr>
                <a:spLocks/>
              </p:cNvSpPr>
              <p:nvPr/>
            </p:nvSpPr>
            <p:spPr bwMode="auto">
              <a:xfrm>
                <a:off x="2442" y="1960"/>
                <a:ext cx="32" cy="49"/>
              </a:xfrm>
              <a:custGeom>
                <a:avLst/>
                <a:gdLst>
                  <a:gd name="T0" fmla="*/ 3 w 32"/>
                  <a:gd name="T1" fmla="*/ 0 h 49"/>
                  <a:gd name="T2" fmla="*/ 32 w 32"/>
                  <a:gd name="T3" fmla="*/ 48 h 49"/>
                  <a:gd name="T4" fmla="*/ 29 w 32"/>
                  <a:gd name="T5" fmla="*/ 49 h 49"/>
                  <a:gd name="T6" fmla="*/ 0 w 32"/>
                  <a:gd name="T7" fmla="*/ 1 h 49"/>
                  <a:gd name="T8" fmla="*/ 3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 y="0"/>
                    </a:moveTo>
                    <a:lnTo>
                      <a:pt x="32" y="48"/>
                    </a:lnTo>
                    <a:lnTo>
                      <a:pt x="29" y="49"/>
                    </a:lnTo>
                    <a:lnTo>
                      <a:pt x="0" y="1"/>
                    </a:lnTo>
                    <a:lnTo>
                      <a:pt x="3" y="0"/>
                    </a:lnTo>
                    <a:close/>
                  </a:path>
                </a:pathLst>
              </a:custGeom>
              <a:solidFill>
                <a:srgbClr val="828180"/>
              </a:solidFill>
              <a:ln w="9525">
                <a:noFill/>
                <a:round/>
                <a:headEnd/>
                <a:tailEnd/>
              </a:ln>
            </p:spPr>
            <p:txBody>
              <a:bodyPr/>
              <a:lstStyle/>
              <a:p>
                <a:endParaRPr lang="hu-HU"/>
              </a:p>
            </p:txBody>
          </p:sp>
          <p:sp>
            <p:nvSpPr>
              <p:cNvPr id="73933" name="Freeform 558"/>
              <p:cNvSpPr>
                <a:spLocks/>
              </p:cNvSpPr>
              <p:nvPr/>
            </p:nvSpPr>
            <p:spPr bwMode="auto">
              <a:xfrm>
                <a:off x="2440" y="1961"/>
                <a:ext cx="33" cy="48"/>
              </a:xfrm>
              <a:custGeom>
                <a:avLst/>
                <a:gdLst>
                  <a:gd name="T0" fmla="*/ 3 w 33"/>
                  <a:gd name="T1" fmla="*/ 0 h 48"/>
                  <a:gd name="T2" fmla="*/ 33 w 33"/>
                  <a:gd name="T3" fmla="*/ 47 h 48"/>
                  <a:gd name="T4" fmla="*/ 30 w 33"/>
                  <a:gd name="T5" fmla="*/ 48 h 48"/>
                  <a:gd name="T6" fmla="*/ 0 w 33"/>
                  <a:gd name="T7" fmla="*/ 1 h 48"/>
                  <a:gd name="T8" fmla="*/ 3 w 33"/>
                  <a:gd name="T9" fmla="*/ 0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 y="0"/>
                    </a:moveTo>
                    <a:lnTo>
                      <a:pt x="33" y="47"/>
                    </a:lnTo>
                    <a:lnTo>
                      <a:pt x="30" y="48"/>
                    </a:lnTo>
                    <a:lnTo>
                      <a:pt x="0" y="1"/>
                    </a:lnTo>
                    <a:lnTo>
                      <a:pt x="3" y="0"/>
                    </a:lnTo>
                    <a:close/>
                  </a:path>
                </a:pathLst>
              </a:custGeom>
              <a:solidFill>
                <a:srgbClr val="81807F"/>
              </a:solidFill>
              <a:ln w="9525">
                <a:noFill/>
                <a:round/>
                <a:headEnd/>
                <a:tailEnd/>
              </a:ln>
            </p:spPr>
            <p:txBody>
              <a:bodyPr/>
              <a:lstStyle/>
              <a:p>
                <a:endParaRPr lang="hu-HU"/>
              </a:p>
            </p:txBody>
          </p:sp>
          <p:sp>
            <p:nvSpPr>
              <p:cNvPr id="73934" name="Freeform 559"/>
              <p:cNvSpPr>
                <a:spLocks/>
              </p:cNvSpPr>
              <p:nvPr/>
            </p:nvSpPr>
            <p:spPr bwMode="auto">
              <a:xfrm>
                <a:off x="2439" y="1961"/>
                <a:ext cx="32" cy="49"/>
              </a:xfrm>
              <a:custGeom>
                <a:avLst/>
                <a:gdLst>
                  <a:gd name="T0" fmla="*/ 3 w 32"/>
                  <a:gd name="T1" fmla="*/ 0 h 49"/>
                  <a:gd name="T2" fmla="*/ 32 w 32"/>
                  <a:gd name="T3" fmla="*/ 48 h 49"/>
                  <a:gd name="T4" fmla="*/ 29 w 32"/>
                  <a:gd name="T5" fmla="*/ 49 h 49"/>
                  <a:gd name="T6" fmla="*/ 0 w 32"/>
                  <a:gd name="T7" fmla="*/ 3 h 49"/>
                  <a:gd name="T8" fmla="*/ 3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3" y="0"/>
                    </a:moveTo>
                    <a:lnTo>
                      <a:pt x="32" y="48"/>
                    </a:lnTo>
                    <a:lnTo>
                      <a:pt x="29" y="49"/>
                    </a:lnTo>
                    <a:lnTo>
                      <a:pt x="0" y="3"/>
                    </a:lnTo>
                    <a:lnTo>
                      <a:pt x="3" y="0"/>
                    </a:lnTo>
                    <a:close/>
                  </a:path>
                </a:pathLst>
              </a:custGeom>
              <a:solidFill>
                <a:srgbClr val="7F7D7D"/>
              </a:solidFill>
              <a:ln w="9525">
                <a:noFill/>
                <a:round/>
                <a:headEnd/>
                <a:tailEnd/>
              </a:ln>
            </p:spPr>
            <p:txBody>
              <a:bodyPr/>
              <a:lstStyle/>
              <a:p>
                <a:endParaRPr lang="hu-HU"/>
              </a:p>
            </p:txBody>
          </p:sp>
          <p:sp>
            <p:nvSpPr>
              <p:cNvPr id="73935" name="Freeform 560"/>
              <p:cNvSpPr>
                <a:spLocks/>
              </p:cNvSpPr>
              <p:nvPr/>
            </p:nvSpPr>
            <p:spPr bwMode="auto">
              <a:xfrm>
                <a:off x="2437" y="1962"/>
                <a:ext cx="33" cy="50"/>
              </a:xfrm>
              <a:custGeom>
                <a:avLst/>
                <a:gdLst>
                  <a:gd name="T0" fmla="*/ 3 w 33"/>
                  <a:gd name="T1" fmla="*/ 0 h 50"/>
                  <a:gd name="T2" fmla="*/ 33 w 33"/>
                  <a:gd name="T3" fmla="*/ 47 h 50"/>
                  <a:gd name="T4" fmla="*/ 30 w 33"/>
                  <a:gd name="T5" fmla="*/ 50 h 50"/>
                  <a:gd name="T6" fmla="*/ 0 w 33"/>
                  <a:gd name="T7" fmla="*/ 2 h 50"/>
                  <a:gd name="T8" fmla="*/ 3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 y="0"/>
                    </a:moveTo>
                    <a:lnTo>
                      <a:pt x="33" y="47"/>
                    </a:lnTo>
                    <a:lnTo>
                      <a:pt x="30" y="50"/>
                    </a:lnTo>
                    <a:lnTo>
                      <a:pt x="0" y="2"/>
                    </a:lnTo>
                    <a:lnTo>
                      <a:pt x="3" y="0"/>
                    </a:lnTo>
                    <a:close/>
                  </a:path>
                </a:pathLst>
              </a:custGeom>
              <a:solidFill>
                <a:srgbClr val="7D7C7B"/>
              </a:solidFill>
              <a:ln w="9525">
                <a:noFill/>
                <a:round/>
                <a:headEnd/>
                <a:tailEnd/>
              </a:ln>
            </p:spPr>
            <p:txBody>
              <a:bodyPr/>
              <a:lstStyle/>
              <a:p>
                <a:endParaRPr lang="hu-HU"/>
              </a:p>
            </p:txBody>
          </p:sp>
          <p:sp>
            <p:nvSpPr>
              <p:cNvPr id="73936" name="Freeform 561"/>
              <p:cNvSpPr>
                <a:spLocks/>
              </p:cNvSpPr>
              <p:nvPr/>
            </p:nvSpPr>
            <p:spPr bwMode="auto">
              <a:xfrm>
                <a:off x="2436" y="1964"/>
                <a:ext cx="32" cy="48"/>
              </a:xfrm>
              <a:custGeom>
                <a:avLst/>
                <a:gdLst>
                  <a:gd name="T0" fmla="*/ 3 w 32"/>
                  <a:gd name="T1" fmla="*/ 0 h 48"/>
                  <a:gd name="T2" fmla="*/ 32 w 32"/>
                  <a:gd name="T3" fmla="*/ 46 h 48"/>
                  <a:gd name="T4" fmla="*/ 31 w 32"/>
                  <a:gd name="T5" fmla="*/ 48 h 48"/>
                  <a:gd name="T6" fmla="*/ 0 w 32"/>
                  <a:gd name="T7" fmla="*/ 1 h 48"/>
                  <a:gd name="T8" fmla="*/ 3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 y="0"/>
                    </a:moveTo>
                    <a:lnTo>
                      <a:pt x="32" y="46"/>
                    </a:lnTo>
                    <a:lnTo>
                      <a:pt x="31" y="48"/>
                    </a:lnTo>
                    <a:lnTo>
                      <a:pt x="0" y="1"/>
                    </a:lnTo>
                    <a:lnTo>
                      <a:pt x="3" y="0"/>
                    </a:lnTo>
                    <a:close/>
                  </a:path>
                </a:pathLst>
              </a:custGeom>
              <a:solidFill>
                <a:srgbClr val="7B7A79"/>
              </a:solidFill>
              <a:ln w="9525">
                <a:noFill/>
                <a:round/>
                <a:headEnd/>
                <a:tailEnd/>
              </a:ln>
            </p:spPr>
            <p:txBody>
              <a:bodyPr/>
              <a:lstStyle/>
              <a:p>
                <a:endParaRPr lang="hu-HU"/>
              </a:p>
            </p:txBody>
          </p:sp>
          <p:sp>
            <p:nvSpPr>
              <p:cNvPr id="73937" name="Freeform 562"/>
              <p:cNvSpPr>
                <a:spLocks/>
              </p:cNvSpPr>
              <p:nvPr/>
            </p:nvSpPr>
            <p:spPr bwMode="auto">
              <a:xfrm>
                <a:off x="2436" y="1964"/>
                <a:ext cx="31" cy="49"/>
              </a:xfrm>
              <a:custGeom>
                <a:avLst/>
                <a:gdLst>
                  <a:gd name="T0" fmla="*/ 1 w 31"/>
                  <a:gd name="T1" fmla="*/ 0 h 49"/>
                  <a:gd name="T2" fmla="*/ 31 w 31"/>
                  <a:gd name="T3" fmla="*/ 48 h 49"/>
                  <a:gd name="T4" fmla="*/ 30 w 31"/>
                  <a:gd name="T5" fmla="*/ 49 h 49"/>
                  <a:gd name="T6" fmla="*/ 0 w 31"/>
                  <a:gd name="T7" fmla="*/ 1 h 49"/>
                  <a:gd name="T8" fmla="*/ 1 w 31"/>
                  <a:gd name="T9" fmla="*/ 0 h 49"/>
                  <a:gd name="T10" fmla="*/ 0 60000 65536"/>
                  <a:gd name="T11" fmla="*/ 0 60000 65536"/>
                  <a:gd name="T12" fmla="*/ 0 60000 65536"/>
                  <a:gd name="T13" fmla="*/ 0 60000 65536"/>
                  <a:gd name="T14" fmla="*/ 0 60000 65536"/>
                  <a:gd name="T15" fmla="*/ 0 w 31"/>
                  <a:gd name="T16" fmla="*/ 0 h 49"/>
                  <a:gd name="T17" fmla="*/ 31 w 31"/>
                  <a:gd name="T18" fmla="*/ 49 h 49"/>
                </a:gdLst>
                <a:ahLst/>
                <a:cxnLst>
                  <a:cxn ang="T10">
                    <a:pos x="T0" y="T1"/>
                  </a:cxn>
                  <a:cxn ang="T11">
                    <a:pos x="T2" y="T3"/>
                  </a:cxn>
                  <a:cxn ang="T12">
                    <a:pos x="T4" y="T5"/>
                  </a:cxn>
                  <a:cxn ang="T13">
                    <a:pos x="T6" y="T7"/>
                  </a:cxn>
                  <a:cxn ang="T14">
                    <a:pos x="T8" y="T9"/>
                  </a:cxn>
                </a:cxnLst>
                <a:rect l="T15" t="T16" r="T17" b="T18"/>
                <a:pathLst>
                  <a:path w="31" h="49">
                    <a:moveTo>
                      <a:pt x="1" y="0"/>
                    </a:moveTo>
                    <a:lnTo>
                      <a:pt x="31" y="48"/>
                    </a:lnTo>
                    <a:lnTo>
                      <a:pt x="30" y="49"/>
                    </a:lnTo>
                    <a:lnTo>
                      <a:pt x="0" y="1"/>
                    </a:lnTo>
                    <a:lnTo>
                      <a:pt x="1" y="0"/>
                    </a:lnTo>
                    <a:close/>
                  </a:path>
                </a:pathLst>
              </a:custGeom>
              <a:solidFill>
                <a:srgbClr val="797877"/>
              </a:solidFill>
              <a:ln w="9525">
                <a:noFill/>
                <a:round/>
                <a:headEnd/>
                <a:tailEnd/>
              </a:ln>
            </p:spPr>
            <p:txBody>
              <a:bodyPr/>
              <a:lstStyle/>
              <a:p>
                <a:endParaRPr lang="hu-HU"/>
              </a:p>
            </p:txBody>
          </p:sp>
          <p:sp>
            <p:nvSpPr>
              <p:cNvPr id="73938" name="Freeform 563"/>
              <p:cNvSpPr>
                <a:spLocks/>
              </p:cNvSpPr>
              <p:nvPr/>
            </p:nvSpPr>
            <p:spPr bwMode="auto">
              <a:xfrm>
                <a:off x="2435" y="1965"/>
                <a:ext cx="32" cy="48"/>
              </a:xfrm>
              <a:custGeom>
                <a:avLst/>
                <a:gdLst>
                  <a:gd name="T0" fmla="*/ 1 w 32"/>
                  <a:gd name="T1" fmla="*/ 0 h 48"/>
                  <a:gd name="T2" fmla="*/ 32 w 32"/>
                  <a:gd name="T3" fmla="*/ 47 h 48"/>
                  <a:gd name="T4" fmla="*/ 29 w 32"/>
                  <a:gd name="T5" fmla="*/ 48 h 48"/>
                  <a:gd name="T6" fmla="*/ 0 w 32"/>
                  <a:gd name="T7" fmla="*/ 2 h 48"/>
                  <a:gd name="T8" fmla="*/ 1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1" y="0"/>
                    </a:moveTo>
                    <a:lnTo>
                      <a:pt x="32" y="47"/>
                    </a:lnTo>
                    <a:lnTo>
                      <a:pt x="29" y="48"/>
                    </a:lnTo>
                    <a:lnTo>
                      <a:pt x="0" y="2"/>
                    </a:lnTo>
                    <a:lnTo>
                      <a:pt x="1" y="0"/>
                    </a:lnTo>
                    <a:close/>
                  </a:path>
                </a:pathLst>
              </a:custGeom>
              <a:solidFill>
                <a:srgbClr val="767473"/>
              </a:solidFill>
              <a:ln w="9525">
                <a:noFill/>
                <a:round/>
                <a:headEnd/>
                <a:tailEnd/>
              </a:ln>
            </p:spPr>
            <p:txBody>
              <a:bodyPr/>
              <a:lstStyle/>
              <a:p>
                <a:endParaRPr lang="hu-HU"/>
              </a:p>
            </p:txBody>
          </p:sp>
          <p:sp>
            <p:nvSpPr>
              <p:cNvPr id="73939" name="Freeform 564"/>
              <p:cNvSpPr>
                <a:spLocks/>
              </p:cNvSpPr>
              <p:nvPr/>
            </p:nvSpPr>
            <p:spPr bwMode="auto">
              <a:xfrm>
                <a:off x="2433" y="1965"/>
                <a:ext cx="33" cy="50"/>
              </a:xfrm>
              <a:custGeom>
                <a:avLst/>
                <a:gdLst>
                  <a:gd name="T0" fmla="*/ 3 w 33"/>
                  <a:gd name="T1" fmla="*/ 0 h 50"/>
                  <a:gd name="T2" fmla="*/ 33 w 33"/>
                  <a:gd name="T3" fmla="*/ 48 h 50"/>
                  <a:gd name="T4" fmla="*/ 30 w 33"/>
                  <a:gd name="T5" fmla="*/ 50 h 50"/>
                  <a:gd name="T6" fmla="*/ 0 w 33"/>
                  <a:gd name="T7" fmla="*/ 2 h 50"/>
                  <a:gd name="T8" fmla="*/ 3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 y="0"/>
                    </a:moveTo>
                    <a:lnTo>
                      <a:pt x="33" y="48"/>
                    </a:lnTo>
                    <a:lnTo>
                      <a:pt x="30" y="50"/>
                    </a:lnTo>
                    <a:lnTo>
                      <a:pt x="0" y="2"/>
                    </a:lnTo>
                    <a:lnTo>
                      <a:pt x="3" y="0"/>
                    </a:lnTo>
                    <a:close/>
                  </a:path>
                </a:pathLst>
              </a:custGeom>
              <a:solidFill>
                <a:srgbClr val="747271"/>
              </a:solidFill>
              <a:ln w="9525">
                <a:noFill/>
                <a:round/>
                <a:headEnd/>
                <a:tailEnd/>
              </a:ln>
            </p:spPr>
            <p:txBody>
              <a:bodyPr/>
              <a:lstStyle/>
              <a:p>
                <a:endParaRPr lang="hu-HU"/>
              </a:p>
            </p:txBody>
          </p:sp>
          <p:sp>
            <p:nvSpPr>
              <p:cNvPr id="73940" name="Freeform 565"/>
              <p:cNvSpPr>
                <a:spLocks/>
              </p:cNvSpPr>
              <p:nvPr/>
            </p:nvSpPr>
            <p:spPr bwMode="auto">
              <a:xfrm>
                <a:off x="2432" y="1967"/>
                <a:ext cx="32" cy="48"/>
              </a:xfrm>
              <a:custGeom>
                <a:avLst/>
                <a:gdLst>
                  <a:gd name="T0" fmla="*/ 3 w 32"/>
                  <a:gd name="T1" fmla="*/ 0 h 48"/>
                  <a:gd name="T2" fmla="*/ 32 w 32"/>
                  <a:gd name="T3" fmla="*/ 46 h 48"/>
                  <a:gd name="T4" fmla="*/ 29 w 32"/>
                  <a:gd name="T5" fmla="*/ 48 h 48"/>
                  <a:gd name="T6" fmla="*/ 0 w 32"/>
                  <a:gd name="T7" fmla="*/ 1 h 48"/>
                  <a:gd name="T8" fmla="*/ 3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 y="0"/>
                    </a:moveTo>
                    <a:lnTo>
                      <a:pt x="32" y="46"/>
                    </a:lnTo>
                    <a:lnTo>
                      <a:pt x="29" y="48"/>
                    </a:lnTo>
                    <a:lnTo>
                      <a:pt x="0" y="1"/>
                    </a:lnTo>
                    <a:lnTo>
                      <a:pt x="3" y="0"/>
                    </a:lnTo>
                    <a:close/>
                  </a:path>
                </a:pathLst>
              </a:custGeom>
              <a:solidFill>
                <a:srgbClr val="727070"/>
              </a:solidFill>
              <a:ln w="9525">
                <a:noFill/>
                <a:round/>
                <a:headEnd/>
                <a:tailEnd/>
              </a:ln>
            </p:spPr>
            <p:txBody>
              <a:bodyPr/>
              <a:lstStyle/>
              <a:p>
                <a:endParaRPr lang="hu-HU"/>
              </a:p>
            </p:txBody>
          </p:sp>
          <p:sp>
            <p:nvSpPr>
              <p:cNvPr id="73941" name="Freeform 566"/>
              <p:cNvSpPr>
                <a:spLocks/>
              </p:cNvSpPr>
              <p:nvPr/>
            </p:nvSpPr>
            <p:spPr bwMode="auto">
              <a:xfrm>
                <a:off x="2430" y="1967"/>
                <a:ext cx="33" cy="49"/>
              </a:xfrm>
              <a:custGeom>
                <a:avLst/>
                <a:gdLst>
                  <a:gd name="T0" fmla="*/ 3 w 33"/>
                  <a:gd name="T1" fmla="*/ 0 h 49"/>
                  <a:gd name="T2" fmla="*/ 33 w 33"/>
                  <a:gd name="T3" fmla="*/ 48 h 49"/>
                  <a:gd name="T4" fmla="*/ 30 w 33"/>
                  <a:gd name="T5" fmla="*/ 49 h 49"/>
                  <a:gd name="T6" fmla="*/ 0 w 33"/>
                  <a:gd name="T7" fmla="*/ 1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8"/>
                    </a:lnTo>
                    <a:lnTo>
                      <a:pt x="30" y="49"/>
                    </a:lnTo>
                    <a:lnTo>
                      <a:pt x="0" y="1"/>
                    </a:lnTo>
                    <a:lnTo>
                      <a:pt x="3" y="0"/>
                    </a:lnTo>
                    <a:close/>
                  </a:path>
                </a:pathLst>
              </a:custGeom>
              <a:solidFill>
                <a:srgbClr val="716F6E"/>
              </a:solidFill>
              <a:ln w="9525">
                <a:noFill/>
                <a:round/>
                <a:headEnd/>
                <a:tailEnd/>
              </a:ln>
            </p:spPr>
            <p:txBody>
              <a:bodyPr/>
              <a:lstStyle/>
              <a:p>
                <a:endParaRPr lang="hu-HU"/>
              </a:p>
            </p:txBody>
          </p:sp>
          <p:sp>
            <p:nvSpPr>
              <p:cNvPr id="73942" name="Freeform 567"/>
              <p:cNvSpPr>
                <a:spLocks/>
              </p:cNvSpPr>
              <p:nvPr/>
            </p:nvSpPr>
            <p:spPr bwMode="auto">
              <a:xfrm>
                <a:off x="2429" y="1968"/>
                <a:ext cx="32" cy="48"/>
              </a:xfrm>
              <a:custGeom>
                <a:avLst/>
                <a:gdLst>
                  <a:gd name="T0" fmla="*/ 3 w 32"/>
                  <a:gd name="T1" fmla="*/ 0 h 48"/>
                  <a:gd name="T2" fmla="*/ 32 w 32"/>
                  <a:gd name="T3" fmla="*/ 47 h 48"/>
                  <a:gd name="T4" fmla="*/ 31 w 32"/>
                  <a:gd name="T5" fmla="*/ 48 h 48"/>
                  <a:gd name="T6" fmla="*/ 0 w 32"/>
                  <a:gd name="T7" fmla="*/ 1 h 48"/>
                  <a:gd name="T8" fmla="*/ 3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 y="0"/>
                    </a:moveTo>
                    <a:lnTo>
                      <a:pt x="32" y="47"/>
                    </a:lnTo>
                    <a:lnTo>
                      <a:pt x="31" y="48"/>
                    </a:lnTo>
                    <a:lnTo>
                      <a:pt x="0" y="1"/>
                    </a:lnTo>
                    <a:lnTo>
                      <a:pt x="3" y="0"/>
                    </a:lnTo>
                    <a:close/>
                  </a:path>
                </a:pathLst>
              </a:custGeom>
              <a:solidFill>
                <a:srgbClr val="6F6D6C"/>
              </a:solidFill>
              <a:ln w="9525">
                <a:noFill/>
                <a:round/>
                <a:headEnd/>
                <a:tailEnd/>
              </a:ln>
            </p:spPr>
            <p:txBody>
              <a:bodyPr/>
              <a:lstStyle/>
              <a:p>
                <a:endParaRPr lang="hu-HU"/>
              </a:p>
            </p:txBody>
          </p:sp>
          <p:sp>
            <p:nvSpPr>
              <p:cNvPr id="73943" name="Freeform 568"/>
              <p:cNvSpPr>
                <a:spLocks/>
              </p:cNvSpPr>
              <p:nvPr/>
            </p:nvSpPr>
            <p:spPr bwMode="auto">
              <a:xfrm>
                <a:off x="2428" y="1968"/>
                <a:ext cx="32" cy="49"/>
              </a:xfrm>
              <a:custGeom>
                <a:avLst/>
                <a:gdLst>
                  <a:gd name="T0" fmla="*/ 2 w 32"/>
                  <a:gd name="T1" fmla="*/ 0 h 49"/>
                  <a:gd name="T2" fmla="*/ 32 w 32"/>
                  <a:gd name="T3" fmla="*/ 48 h 49"/>
                  <a:gd name="T4" fmla="*/ 31 w 32"/>
                  <a:gd name="T5" fmla="*/ 49 h 49"/>
                  <a:gd name="T6" fmla="*/ 0 w 32"/>
                  <a:gd name="T7" fmla="*/ 1 h 49"/>
                  <a:gd name="T8" fmla="*/ 2 w 32"/>
                  <a:gd name="T9" fmla="*/ 0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2" y="0"/>
                    </a:moveTo>
                    <a:lnTo>
                      <a:pt x="32" y="48"/>
                    </a:lnTo>
                    <a:lnTo>
                      <a:pt x="31" y="49"/>
                    </a:lnTo>
                    <a:lnTo>
                      <a:pt x="0" y="1"/>
                    </a:lnTo>
                    <a:lnTo>
                      <a:pt x="2" y="0"/>
                    </a:lnTo>
                    <a:close/>
                  </a:path>
                </a:pathLst>
              </a:custGeom>
              <a:solidFill>
                <a:srgbClr val="6E6C6B"/>
              </a:solidFill>
              <a:ln w="9525">
                <a:noFill/>
                <a:round/>
                <a:headEnd/>
                <a:tailEnd/>
              </a:ln>
            </p:spPr>
            <p:txBody>
              <a:bodyPr/>
              <a:lstStyle/>
              <a:p>
                <a:endParaRPr lang="hu-HU"/>
              </a:p>
            </p:txBody>
          </p:sp>
          <p:sp>
            <p:nvSpPr>
              <p:cNvPr id="73944" name="Freeform 569"/>
              <p:cNvSpPr>
                <a:spLocks/>
              </p:cNvSpPr>
              <p:nvPr/>
            </p:nvSpPr>
            <p:spPr bwMode="auto">
              <a:xfrm>
                <a:off x="2428" y="1969"/>
                <a:ext cx="32" cy="48"/>
              </a:xfrm>
              <a:custGeom>
                <a:avLst/>
                <a:gdLst>
                  <a:gd name="T0" fmla="*/ 1 w 32"/>
                  <a:gd name="T1" fmla="*/ 0 h 48"/>
                  <a:gd name="T2" fmla="*/ 32 w 32"/>
                  <a:gd name="T3" fmla="*/ 47 h 48"/>
                  <a:gd name="T4" fmla="*/ 29 w 32"/>
                  <a:gd name="T5" fmla="*/ 48 h 48"/>
                  <a:gd name="T6" fmla="*/ 0 w 32"/>
                  <a:gd name="T7" fmla="*/ 2 h 48"/>
                  <a:gd name="T8" fmla="*/ 1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1" y="0"/>
                    </a:moveTo>
                    <a:lnTo>
                      <a:pt x="32" y="47"/>
                    </a:lnTo>
                    <a:lnTo>
                      <a:pt x="29" y="48"/>
                    </a:lnTo>
                    <a:lnTo>
                      <a:pt x="0" y="2"/>
                    </a:lnTo>
                    <a:lnTo>
                      <a:pt x="1" y="0"/>
                    </a:lnTo>
                    <a:close/>
                  </a:path>
                </a:pathLst>
              </a:custGeom>
              <a:solidFill>
                <a:srgbClr val="6C6A69"/>
              </a:solidFill>
              <a:ln w="9525">
                <a:noFill/>
                <a:round/>
                <a:headEnd/>
                <a:tailEnd/>
              </a:ln>
            </p:spPr>
            <p:txBody>
              <a:bodyPr/>
              <a:lstStyle/>
              <a:p>
                <a:endParaRPr lang="hu-HU"/>
              </a:p>
            </p:txBody>
          </p:sp>
          <p:sp>
            <p:nvSpPr>
              <p:cNvPr id="73945" name="Freeform 570"/>
              <p:cNvSpPr>
                <a:spLocks/>
              </p:cNvSpPr>
              <p:nvPr/>
            </p:nvSpPr>
            <p:spPr bwMode="auto">
              <a:xfrm>
                <a:off x="2426" y="1969"/>
                <a:ext cx="33" cy="50"/>
              </a:xfrm>
              <a:custGeom>
                <a:avLst/>
                <a:gdLst>
                  <a:gd name="T0" fmla="*/ 2 w 33"/>
                  <a:gd name="T1" fmla="*/ 0 h 50"/>
                  <a:gd name="T2" fmla="*/ 33 w 33"/>
                  <a:gd name="T3" fmla="*/ 48 h 50"/>
                  <a:gd name="T4" fmla="*/ 30 w 33"/>
                  <a:gd name="T5" fmla="*/ 50 h 50"/>
                  <a:gd name="T6" fmla="*/ 0 w 33"/>
                  <a:gd name="T7" fmla="*/ 2 h 50"/>
                  <a:gd name="T8" fmla="*/ 2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2" y="0"/>
                    </a:moveTo>
                    <a:lnTo>
                      <a:pt x="33" y="48"/>
                    </a:lnTo>
                    <a:lnTo>
                      <a:pt x="30" y="50"/>
                    </a:lnTo>
                    <a:lnTo>
                      <a:pt x="0" y="2"/>
                    </a:lnTo>
                    <a:lnTo>
                      <a:pt x="2" y="0"/>
                    </a:lnTo>
                    <a:close/>
                  </a:path>
                </a:pathLst>
              </a:custGeom>
              <a:solidFill>
                <a:srgbClr val="6A6867"/>
              </a:solidFill>
              <a:ln w="9525">
                <a:noFill/>
                <a:round/>
                <a:headEnd/>
                <a:tailEnd/>
              </a:ln>
            </p:spPr>
            <p:txBody>
              <a:bodyPr/>
              <a:lstStyle/>
              <a:p>
                <a:endParaRPr lang="hu-HU"/>
              </a:p>
            </p:txBody>
          </p:sp>
          <p:sp>
            <p:nvSpPr>
              <p:cNvPr id="73946" name="Freeform 571"/>
              <p:cNvSpPr>
                <a:spLocks/>
              </p:cNvSpPr>
              <p:nvPr/>
            </p:nvSpPr>
            <p:spPr bwMode="auto">
              <a:xfrm>
                <a:off x="2425" y="1971"/>
                <a:ext cx="32" cy="48"/>
              </a:xfrm>
              <a:custGeom>
                <a:avLst/>
                <a:gdLst>
                  <a:gd name="T0" fmla="*/ 3 w 32"/>
                  <a:gd name="T1" fmla="*/ 0 h 48"/>
                  <a:gd name="T2" fmla="*/ 32 w 32"/>
                  <a:gd name="T3" fmla="*/ 46 h 48"/>
                  <a:gd name="T4" fmla="*/ 29 w 32"/>
                  <a:gd name="T5" fmla="*/ 48 h 48"/>
                  <a:gd name="T6" fmla="*/ 0 w 32"/>
                  <a:gd name="T7" fmla="*/ 1 h 48"/>
                  <a:gd name="T8" fmla="*/ 3 w 32"/>
                  <a:gd name="T9" fmla="*/ 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 y="0"/>
                    </a:moveTo>
                    <a:lnTo>
                      <a:pt x="32" y="46"/>
                    </a:lnTo>
                    <a:lnTo>
                      <a:pt x="29" y="48"/>
                    </a:lnTo>
                    <a:lnTo>
                      <a:pt x="0" y="1"/>
                    </a:lnTo>
                    <a:lnTo>
                      <a:pt x="3" y="0"/>
                    </a:lnTo>
                    <a:close/>
                  </a:path>
                </a:pathLst>
              </a:custGeom>
              <a:solidFill>
                <a:srgbClr val="686665"/>
              </a:solidFill>
              <a:ln w="9525">
                <a:noFill/>
                <a:round/>
                <a:headEnd/>
                <a:tailEnd/>
              </a:ln>
            </p:spPr>
            <p:txBody>
              <a:bodyPr/>
              <a:lstStyle/>
              <a:p>
                <a:endParaRPr lang="hu-HU"/>
              </a:p>
            </p:txBody>
          </p:sp>
          <p:sp>
            <p:nvSpPr>
              <p:cNvPr id="73947" name="Freeform 572"/>
              <p:cNvSpPr>
                <a:spLocks/>
              </p:cNvSpPr>
              <p:nvPr/>
            </p:nvSpPr>
            <p:spPr bwMode="auto">
              <a:xfrm>
                <a:off x="2423" y="1971"/>
                <a:ext cx="33" cy="49"/>
              </a:xfrm>
              <a:custGeom>
                <a:avLst/>
                <a:gdLst>
                  <a:gd name="T0" fmla="*/ 3 w 33"/>
                  <a:gd name="T1" fmla="*/ 0 h 49"/>
                  <a:gd name="T2" fmla="*/ 33 w 33"/>
                  <a:gd name="T3" fmla="*/ 48 h 49"/>
                  <a:gd name="T4" fmla="*/ 30 w 33"/>
                  <a:gd name="T5" fmla="*/ 49 h 49"/>
                  <a:gd name="T6" fmla="*/ 0 w 33"/>
                  <a:gd name="T7" fmla="*/ 3 h 49"/>
                  <a:gd name="T8" fmla="*/ 3 w 33"/>
                  <a:gd name="T9" fmla="*/ 0 h 49"/>
                  <a:gd name="T10" fmla="*/ 0 60000 65536"/>
                  <a:gd name="T11" fmla="*/ 0 60000 65536"/>
                  <a:gd name="T12" fmla="*/ 0 60000 65536"/>
                  <a:gd name="T13" fmla="*/ 0 60000 65536"/>
                  <a:gd name="T14" fmla="*/ 0 60000 65536"/>
                  <a:gd name="T15" fmla="*/ 0 w 33"/>
                  <a:gd name="T16" fmla="*/ 0 h 49"/>
                  <a:gd name="T17" fmla="*/ 33 w 33"/>
                  <a:gd name="T18" fmla="*/ 49 h 49"/>
                </a:gdLst>
                <a:ahLst/>
                <a:cxnLst>
                  <a:cxn ang="T10">
                    <a:pos x="T0" y="T1"/>
                  </a:cxn>
                  <a:cxn ang="T11">
                    <a:pos x="T2" y="T3"/>
                  </a:cxn>
                  <a:cxn ang="T12">
                    <a:pos x="T4" y="T5"/>
                  </a:cxn>
                  <a:cxn ang="T13">
                    <a:pos x="T6" y="T7"/>
                  </a:cxn>
                  <a:cxn ang="T14">
                    <a:pos x="T8" y="T9"/>
                  </a:cxn>
                </a:cxnLst>
                <a:rect l="T15" t="T16" r="T17" b="T18"/>
                <a:pathLst>
                  <a:path w="33" h="49">
                    <a:moveTo>
                      <a:pt x="3" y="0"/>
                    </a:moveTo>
                    <a:lnTo>
                      <a:pt x="33" y="48"/>
                    </a:lnTo>
                    <a:lnTo>
                      <a:pt x="30" y="49"/>
                    </a:lnTo>
                    <a:lnTo>
                      <a:pt x="0" y="3"/>
                    </a:lnTo>
                    <a:lnTo>
                      <a:pt x="3" y="0"/>
                    </a:lnTo>
                    <a:close/>
                  </a:path>
                </a:pathLst>
              </a:custGeom>
              <a:solidFill>
                <a:srgbClr val="676563"/>
              </a:solidFill>
              <a:ln w="9525">
                <a:noFill/>
                <a:round/>
                <a:headEnd/>
                <a:tailEnd/>
              </a:ln>
            </p:spPr>
            <p:txBody>
              <a:bodyPr/>
              <a:lstStyle/>
              <a:p>
                <a:endParaRPr lang="hu-HU"/>
              </a:p>
            </p:txBody>
          </p:sp>
          <p:sp>
            <p:nvSpPr>
              <p:cNvPr id="73948" name="Freeform 573"/>
              <p:cNvSpPr>
                <a:spLocks/>
              </p:cNvSpPr>
              <p:nvPr/>
            </p:nvSpPr>
            <p:spPr bwMode="auto">
              <a:xfrm>
                <a:off x="2422" y="1972"/>
                <a:ext cx="32" cy="50"/>
              </a:xfrm>
              <a:custGeom>
                <a:avLst/>
                <a:gdLst>
                  <a:gd name="T0" fmla="*/ 3 w 32"/>
                  <a:gd name="T1" fmla="*/ 0 h 50"/>
                  <a:gd name="T2" fmla="*/ 32 w 32"/>
                  <a:gd name="T3" fmla="*/ 47 h 50"/>
                  <a:gd name="T4" fmla="*/ 30 w 32"/>
                  <a:gd name="T5" fmla="*/ 50 h 50"/>
                  <a:gd name="T6" fmla="*/ 0 w 32"/>
                  <a:gd name="T7" fmla="*/ 2 h 50"/>
                  <a:gd name="T8" fmla="*/ 3 w 32"/>
                  <a:gd name="T9" fmla="*/ 0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 y="0"/>
                    </a:moveTo>
                    <a:lnTo>
                      <a:pt x="32" y="47"/>
                    </a:lnTo>
                    <a:lnTo>
                      <a:pt x="30" y="50"/>
                    </a:lnTo>
                    <a:lnTo>
                      <a:pt x="0" y="2"/>
                    </a:lnTo>
                    <a:lnTo>
                      <a:pt x="3" y="0"/>
                    </a:lnTo>
                    <a:close/>
                  </a:path>
                </a:pathLst>
              </a:custGeom>
              <a:solidFill>
                <a:srgbClr val="636160"/>
              </a:solidFill>
              <a:ln w="9525">
                <a:noFill/>
                <a:round/>
                <a:headEnd/>
                <a:tailEnd/>
              </a:ln>
            </p:spPr>
            <p:txBody>
              <a:bodyPr/>
              <a:lstStyle/>
              <a:p>
                <a:endParaRPr lang="hu-HU"/>
              </a:p>
            </p:txBody>
          </p:sp>
          <p:sp>
            <p:nvSpPr>
              <p:cNvPr id="73949" name="Freeform 574"/>
              <p:cNvSpPr>
                <a:spLocks/>
              </p:cNvSpPr>
              <p:nvPr/>
            </p:nvSpPr>
            <p:spPr bwMode="auto">
              <a:xfrm>
                <a:off x="2408" y="1951"/>
                <a:ext cx="55" cy="89"/>
              </a:xfrm>
              <a:custGeom>
                <a:avLst/>
                <a:gdLst>
                  <a:gd name="T0" fmla="*/ 15 w 55"/>
                  <a:gd name="T1" fmla="*/ 23 h 89"/>
                  <a:gd name="T2" fmla="*/ 45 w 55"/>
                  <a:gd name="T3" fmla="*/ 69 h 89"/>
                  <a:gd name="T4" fmla="*/ 44 w 55"/>
                  <a:gd name="T5" fmla="*/ 71 h 89"/>
                  <a:gd name="T6" fmla="*/ 55 w 55"/>
                  <a:gd name="T7" fmla="*/ 89 h 89"/>
                  <a:gd name="T8" fmla="*/ 55 w 55"/>
                  <a:gd name="T9" fmla="*/ 89 h 89"/>
                  <a:gd name="T10" fmla="*/ 0 w 55"/>
                  <a:gd name="T11" fmla="*/ 2 h 89"/>
                  <a:gd name="T12" fmla="*/ 0 w 55"/>
                  <a:gd name="T13" fmla="*/ 0 h 89"/>
                  <a:gd name="T14" fmla="*/ 14 w 55"/>
                  <a:gd name="T15" fmla="*/ 23 h 89"/>
                  <a:gd name="T16" fmla="*/ 15 w 55"/>
                  <a:gd name="T17" fmla="*/ 23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89"/>
                  <a:gd name="T29" fmla="*/ 55 w 55"/>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89">
                    <a:moveTo>
                      <a:pt x="15" y="23"/>
                    </a:moveTo>
                    <a:lnTo>
                      <a:pt x="45" y="69"/>
                    </a:lnTo>
                    <a:lnTo>
                      <a:pt x="44" y="71"/>
                    </a:lnTo>
                    <a:lnTo>
                      <a:pt x="55" y="89"/>
                    </a:lnTo>
                    <a:lnTo>
                      <a:pt x="0" y="2"/>
                    </a:lnTo>
                    <a:lnTo>
                      <a:pt x="0" y="0"/>
                    </a:lnTo>
                    <a:lnTo>
                      <a:pt x="14" y="23"/>
                    </a:lnTo>
                    <a:lnTo>
                      <a:pt x="15" y="23"/>
                    </a:lnTo>
                    <a:close/>
                  </a:path>
                </a:pathLst>
              </a:custGeom>
              <a:solidFill>
                <a:srgbClr val="615E5D"/>
              </a:solidFill>
              <a:ln w="9525">
                <a:noFill/>
                <a:round/>
                <a:headEnd/>
                <a:tailEnd/>
              </a:ln>
            </p:spPr>
            <p:txBody>
              <a:bodyPr/>
              <a:lstStyle/>
              <a:p>
                <a:endParaRPr lang="hu-HU"/>
              </a:p>
            </p:txBody>
          </p:sp>
          <p:sp>
            <p:nvSpPr>
              <p:cNvPr id="73950" name="Freeform 575"/>
              <p:cNvSpPr>
                <a:spLocks/>
              </p:cNvSpPr>
              <p:nvPr/>
            </p:nvSpPr>
            <p:spPr bwMode="auto">
              <a:xfrm>
                <a:off x="2406" y="1951"/>
                <a:ext cx="57" cy="89"/>
              </a:xfrm>
              <a:custGeom>
                <a:avLst/>
                <a:gdLst>
                  <a:gd name="T0" fmla="*/ 16 w 57"/>
                  <a:gd name="T1" fmla="*/ 23 h 89"/>
                  <a:gd name="T2" fmla="*/ 46 w 57"/>
                  <a:gd name="T3" fmla="*/ 71 h 89"/>
                  <a:gd name="T4" fmla="*/ 46 w 57"/>
                  <a:gd name="T5" fmla="*/ 71 h 89"/>
                  <a:gd name="T6" fmla="*/ 57 w 57"/>
                  <a:gd name="T7" fmla="*/ 89 h 89"/>
                  <a:gd name="T8" fmla="*/ 54 w 57"/>
                  <a:gd name="T9" fmla="*/ 89 h 89"/>
                  <a:gd name="T10" fmla="*/ 0 w 57"/>
                  <a:gd name="T11" fmla="*/ 3 h 89"/>
                  <a:gd name="T12" fmla="*/ 2 w 57"/>
                  <a:gd name="T13" fmla="*/ 0 h 89"/>
                  <a:gd name="T14" fmla="*/ 2 w 57"/>
                  <a:gd name="T15" fmla="*/ 0 h 89"/>
                  <a:gd name="T16" fmla="*/ 16 w 57"/>
                  <a:gd name="T17" fmla="*/ 23 h 89"/>
                  <a:gd name="T18" fmla="*/ 16 w 57"/>
                  <a:gd name="T19" fmla="*/ 23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89"/>
                  <a:gd name="T32" fmla="*/ 57 w 57"/>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89">
                    <a:moveTo>
                      <a:pt x="16" y="23"/>
                    </a:moveTo>
                    <a:lnTo>
                      <a:pt x="46" y="71"/>
                    </a:lnTo>
                    <a:lnTo>
                      <a:pt x="57" y="89"/>
                    </a:lnTo>
                    <a:lnTo>
                      <a:pt x="54" y="89"/>
                    </a:lnTo>
                    <a:lnTo>
                      <a:pt x="0" y="3"/>
                    </a:lnTo>
                    <a:lnTo>
                      <a:pt x="2" y="0"/>
                    </a:lnTo>
                    <a:lnTo>
                      <a:pt x="16" y="23"/>
                    </a:lnTo>
                    <a:close/>
                  </a:path>
                </a:pathLst>
              </a:custGeom>
              <a:solidFill>
                <a:srgbClr val="5E5C5B"/>
              </a:solidFill>
              <a:ln w="9525">
                <a:noFill/>
                <a:round/>
                <a:headEnd/>
                <a:tailEnd/>
              </a:ln>
            </p:spPr>
            <p:txBody>
              <a:bodyPr/>
              <a:lstStyle/>
              <a:p>
                <a:endParaRPr lang="hu-HU"/>
              </a:p>
            </p:txBody>
          </p:sp>
          <p:sp>
            <p:nvSpPr>
              <p:cNvPr id="73951" name="Freeform 576"/>
              <p:cNvSpPr>
                <a:spLocks/>
              </p:cNvSpPr>
              <p:nvPr/>
            </p:nvSpPr>
            <p:spPr bwMode="auto">
              <a:xfrm>
                <a:off x="2406" y="1953"/>
                <a:ext cx="57" cy="87"/>
              </a:xfrm>
              <a:custGeom>
                <a:avLst/>
                <a:gdLst>
                  <a:gd name="T0" fmla="*/ 2 w 57"/>
                  <a:gd name="T1" fmla="*/ 0 h 87"/>
                  <a:gd name="T2" fmla="*/ 57 w 57"/>
                  <a:gd name="T3" fmla="*/ 87 h 87"/>
                  <a:gd name="T4" fmla="*/ 53 w 57"/>
                  <a:gd name="T5" fmla="*/ 87 h 87"/>
                  <a:gd name="T6" fmla="*/ 0 w 57"/>
                  <a:gd name="T7" fmla="*/ 4 h 87"/>
                  <a:gd name="T8" fmla="*/ 2 w 57"/>
                  <a:gd name="T9" fmla="*/ 0 h 87"/>
                  <a:gd name="T10" fmla="*/ 0 60000 65536"/>
                  <a:gd name="T11" fmla="*/ 0 60000 65536"/>
                  <a:gd name="T12" fmla="*/ 0 60000 65536"/>
                  <a:gd name="T13" fmla="*/ 0 60000 65536"/>
                  <a:gd name="T14" fmla="*/ 0 60000 65536"/>
                  <a:gd name="T15" fmla="*/ 0 w 57"/>
                  <a:gd name="T16" fmla="*/ 0 h 87"/>
                  <a:gd name="T17" fmla="*/ 57 w 57"/>
                  <a:gd name="T18" fmla="*/ 87 h 87"/>
                </a:gdLst>
                <a:ahLst/>
                <a:cxnLst>
                  <a:cxn ang="T10">
                    <a:pos x="T0" y="T1"/>
                  </a:cxn>
                  <a:cxn ang="T11">
                    <a:pos x="T2" y="T3"/>
                  </a:cxn>
                  <a:cxn ang="T12">
                    <a:pos x="T4" y="T5"/>
                  </a:cxn>
                  <a:cxn ang="T13">
                    <a:pos x="T6" y="T7"/>
                  </a:cxn>
                  <a:cxn ang="T14">
                    <a:pos x="T8" y="T9"/>
                  </a:cxn>
                </a:cxnLst>
                <a:rect l="T15" t="T16" r="T17" b="T18"/>
                <a:pathLst>
                  <a:path w="57" h="87">
                    <a:moveTo>
                      <a:pt x="2" y="0"/>
                    </a:moveTo>
                    <a:lnTo>
                      <a:pt x="57" y="87"/>
                    </a:lnTo>
                    <a:lnTo>
                      <a:pt x="53" y="87"/>
                    </a:lnTo>
                    <a:lnTo>
                      <a:pt x="0" y="4"/>
                    </a:lnTo>
                    <a:lnTo>
                      <a:pt x="2" y="0"/>
                    </a:lnTo>
                    <a:close/>
                  </a:path>
                </a:pathLst>
              </a:custGeom>
              <a:solidFill>
                <a:srgbClr val="5D5A59"/>
              </a:solidFill>
              <a:ln w="9525">
                <a:noFill/>
                <a:round/>
                <a:headEnd/>
                <a:tailEnd/>
              </a:ln>
            </p:spPr>
            <p:txBody>
              <a:bodyPr/>
              <a:lstStyle/>
              <a:p>
                <a:endParaRPr lang="hu-HU"/>
              </a:p>
            </p:txBody>
          </p:sp>
          <p:sp>
            <p:nvSpPr>
              <p:cNvPr id="73952" name="Freeform 577"/>
              <p:cNvSpPr>
                <a:spLocks/>
              </p:cNvSpPr>
              <p:nvPr/>
            </p:nvSpPr>
            <p:spPr bwMode="auto">
              <a:xfrm>
                <a:off x="2405" y="1954"/>
                <a:ext cx="55" cy="86"/>
              </a:xfrm>
              <a:custGeom>
                <a:avLst/>
                <a:gdLst>
                  <a:gd name="T0" fmla="*/ 1 w 55"/>
                  <a:gd name="T1" fmla="*/ 0 h 86"/>
                  <a:gd name="T2" fmla="*/ 55 w 55"/>
                  <a:gd name="T3" fmla="*/ 86 h 86"/>
                  <a:gd name="T4" fmla="*/ 52 w 55"/>
                  <a:gd name="T5" fmla="*/ 86 h 86"/>
                  <a:gd name="T6" fmla="*/ 0 w 55"/>
                  <a:gd name="T7" fmla="*/ 4 h 86"/>
                  <a:gd name="T8" fmla="*/ 1 w 55"/>
                  <a:gd name="T9" fmla="*/ 0 h 86"/>
                  <a:gd name="T10" fmla="*/ 0 60000 65536"/>
                  <a:gd name="T11" fmla="*/ 0 60000 65536"/>
                  <a:gd name="T12" fmla="*/ 0 60000 65536"/>
                  <a:gd name="T13" fmla="*/ 0 60000 65536"/>
                  <a:gd name="T14" fmla="*/ 0 60000 65536"/>
                  <a:gd name="T15" fmla="*/ 0 w 55"/>
                  <a:gd name="T16" fmla="*/ 0 h 86"/>
                  <a:gd name="T17" fmla="*/ 55 w 55"/>
                  <a:gd name="T18" fmla="*/ 86 h 86"/>
                </a:gdLst>
                <a:ahLst/>
                <a:cxnLst>
                  <a:cxn ang="T10">
                    <a:pos x="T0" y="T1"/>
                  </a:cxn>
                  <a:cxn ang="T11">
                    <a:pos x="T2" y="T3"/>
                  </a:cxn>
                  <a:cxn ang="T12">
                    <a:pos x="T4" y="T5"/>
                  </a:cxn>
                  <a:cxn ang="T13">
                    <a:pos x="T6" y="T7"/>
                  </a:cxn>
                  <a:cxn ang="T14">
                    <a:pos x="T8" y="T9"/>
                  </a:cxn>
                </a:cxnLst>
                <a:rect l="T15" t="T16" r="T17" b="T18"/>
                <a:pathLst>
                  <a:path w="55" h="86">
                    <a:moveTo>
                      <a:pt x="1" y="0"/>
                    </a:moveTo>
                    <a:lnTo>
                      <a:pt x="55" y="86"/>
                    </a:lnTo>
                    <a:lnTo>
                      <a:pt x="52" y="86"/>
                    </a:lnTo>
                    <a:lnTo>
                      <a:pt x="0" y="4"/>
                    </a:lnTo>
                    <a:lnTo>
                      <a:pt x="1" y="0"/>
                    </a:lnTo>
                    <a:close/>
                  </a:path>
                </a:pathLst>
              </a:custGeom>
              <a:solidFill>
                <a:srgbClr val="5B5957"/>
              </a:solidFill>
              <a:ln w="9525">
                <a:noFill/>
                <a:round/>
                <a:headEnd/>
                <a:tailEnd/>
              </a:ln>
            </p:spPr>
            <p:txBody>
              <a:bodyPr/>
              <a:lstStyle/>
              <a:p>
                <a:endParaRPr lang="hu-HU"/>
              </a:p>
            </p:txBody>
          </p:sp>
          <p:sp>
            <p:nvSpPr>
              <p:cNvPr id="73953" name="Freeform 578"/>
              <p:cNvSpPr>
                <a:spLocks/>
              </p:cNvSpPr>
              <p:nvPr/>
            </p:nvSpPr>
            <p:spPr bwMode="auto">
              <a:xfrm>
                <a:off x="2405" y="1957"/>
                <a:ext cx="54" cy="83"/>
              </a:xfrm>
              <a:custGeom>
                <a:avLst/>
                <a:gdLst>
                  <a:gd name="T0" fmla="*/ 1 w 54"/>
                  <a:gd name="T1" fmla="*/ 0 h 83"/>
                  <a:gd name="T2" fmla="*/ 54 w 54"/>
                  <a:gd name="T3" fmla="*/ 83 h 83"/>
                  <a:gd name="T4" fmla="*/ 51 w 54"/>
                  <a:gd name="T5" fmla="*/ 81 h 83"/>
                  <a:gd name="T6" fmla="*/ 0 w 54"/>
                  <a:gd name="T7" fmla="*/ 3 h 83"/>
                  <a:gd name="T8" fmla="*/ 1 w 54"/>
                  <a:gd name="T9" fmla="*/ 0 h 83"/>
                  <a:gd name="T10" fmla="*/ 0 60000 65536"/>
                  <a:gd name="T11" fmla="*/ 0 60000 65536"/>
                  <a:gd name="T12" fmla="*/ 0 60000 65536"/>
                  <a:gd name="T13" fmla="*/ 0 60000 65536"/>
                  <a:gd name="T14" fmla="*/ 0 60000 65536"/>
                  <a:gd name="T15" fmla="*/ 0 w 54"/>
                  <a:gd name="T16" fmla="*/ 0 h 83"/>
                  <a:gd name="T17" fmla="*/ 54 w 54"/>
                  <a:gd name="T18" fmla="*/ 83 h 83"/>
                </a:gdLst>
                <a:ahLst/>
                <a:cxnLst>
                  <a:cxn ang="T10">
                    <a:pos x="T0" y="T1"/>
                  </a:cxn>
                  <a:cxn ang="T11">
                    <a:pos x="T2" y="T3"/>
                  </a:cxn>
                  <a:cxn ang="T12">
                    <a:pos x="T4" y="T5"/>
                  </a:cxn>
                  <a:cxn ang="T13">
                    <a:pos x="T6" y="T7"/>
                  </a:cxn>
                  <a:cxn ang="T14">
                    <a:pos x="T8" y="T9"/>
                  </a:cxn>
                </a:cxnLst>
                <a:rect l="T15" t="T16" r="T17" b="T18"/>
                <a:pathLst>
                  <a:path w="54" h="83">
                    <a:moveTo>
                      <a:pt x="1" y="0"/>
                    </a:moveTo>
                    <a:lnTo>
                      <a:pt x="54" y="83"/>
                    </a:lnTo>
                    <a:lnTo>
                      <a:pt x="51" y="81"/>
                    </a:lnTo>
                    <a:lnTo>
                      <a:pt x="0" y="3"/>
                    </a:lnTo>
                    <a:lnTo>
                      <a:pt x="1" y="0"/>
                    </a:lnTo>
                    <a:close/>
                  </a:path>
                </a:pathLst>
              </a:custGeom>
              <a:solidFill>
                <a:srgbClr val="5A5756"/>
              </a:solidFill>
              <a:ln w="9525">
                <a:noFill/>
                <a:round/>
                <a:headEnd/>
                <a:tailEnd/>
              </a:ln>
            </p:spPr>
            <p:txBody>
              <a:bodyPr/>
              <a:lstStyle/>
              <a:p>
                <a:endParaRPr lang="hu-HU"/>
              </a:p>
            </p:txBody>
          </p:sp>
          <p:sp>
            <p:nvSpPr>
              <p:cNvPr id="73954" name="Freeform 579"/>
              <p:cNvSpPr>
                <a:spLocks/>
              </p:cNvSpPr>
              <p:nvPr/>
            </p:nvSpPr>
            <p:spPr bwMode="auto">
              <a:xfrm>
                <a:off x="2405" y="1958"/>
                <a:ext cx="52" cy="82"/>
              </a:xfrm>
              <a:custGeom>
                <a:avLst/>
                <a:gdLst>
                  <a:gd name="T0" fmla="*/ 0 w 52"/>
                  <a:gd name="T1" fmla="*/ 0 h 82"/>
                  <a:gd name="T2" fmla="*/ 52 w 52"/>
                  <a:gd name="T3" fmla="*/ 82 h 82"/>
                  <a:gd name="T4" fmla="*/ 48 w 52"/>
                  <a:gd name="T5" fmla="*/ 80 h 82"/>
                  <a:gd name="T6" fmla="*/ 0 w 52"/>
                  <a:gd name="T7" fmla="*/ 3 h 82"/>
                  <a:gd name="T8" fmla="*/ 0 w 52"/>
                  <a:gd name="T9" fmla="*/ 0 h 82"/>
                  <a:gd name="T10" fmla="*/ 0 60000 65536"/>
                  <a:gd name="T11" fmla="*/ 0 60000 65536"/>
                  <a:gd name="T12" fmla="*/ 0 60000 65536"/>
                  <a:gd name="T13" fmla="*/ 0 60000 65536"/>
                  <a:gd name="T14" fmla="*/ 0 60000 65536"/>
                  <a:gd name="T15" fmla="*/ 0 w 52"/>
                  <a:gd name="T16" fmla="*/ 0 h 82"/>
                  <a:gd name="T17" fmla="*/ 52 w 52"/>
                  <a:gd name="T18" fmla="*/ 82 h 82"/>
                </a:gdLst>
                <a:ahLst/>
                <a:cxnLst>
                  <a:cxn ang="T10">
                    <a:pos x="T0" y="T1"/>
                  </a:cxn>
                  <a:cxn ang="T11">
                    <a:pos x="T2" y="T3"/>
                  </a:cxn>
                  <a:cxn ang="T12">
                    <a:pos x="T4" y="T5"/>
                  </a:cxn>
                  <a:cxn ang="T13">
                    <a:pos x="T6" y="T7"/>
                  </a:cxn>
                  <a:cxn ang="T14">
                    <a:pos x="T8" y="T9"/>
                  </a:cxn>
                </a:cxnLst>
                <a:rect l="T15" t="T16" r="T17" b="T18"/>
                <a:pathLst>
                  <a:path w="52" h="82">
                    <a:moveTo>
                      <a:pt x="0" y="0"/>
                    </a:moveTo>
                    <a:lnTo>
                      <a:pt x="52" y="82"/>
                    </a:lnTo>
                    <a:lnTo>
                      <a:pt x="48" y="80"/>
                    </a:lnTo>
                    <a:lnTo>
                      <a:pt x="0" y="3"/>
                    </a:lnTo>
                    <a:lnTo>
                      <a:pt x="0" y="0"/>
                    </a:lnTo>
                    <a:close/>
                  </a:path>
                </a:pathLst>
              </a:custGeom>
              <a:solidFill>
                <a:srgbClr val="585554"/>
              </a:solidFill>
              <a:ln w="9525">
                <a:noFill/>
                <a:round/>
                <a:headEnd/>
                <a:tailEnd/>
              </a:ln>
            </p:spPr>
            <p:txBody>
              <a:bodyPr/>
              <a:lstStyle/>
              <a:p>
                <a:endParaRPr lang="hu-HU"/>
              </a:p>
            </p:txBody>
          </p:sp>
          <p:sp>
            <p:nvSpPr>
              <p:cNvPr id="73955" name="Freeform 580"/>
              <p:cNvSpPr>
                <a:spLocks/>
              </p:cNvSpPr>
              <p:nvPr/>
            </p:nvSpPr>
            <p:spPr bwMode="auto">
              <a:xfrm>
                <a:off x="2404" y="1960"/>
                <a:ext cx="52" cy="78"/>
              </a:xfrm>
              <a:custGeom>
                <a:avLst/>
                <a:gdLst>
                  <a:gd name="T0" fmla="*/ 1 w 52"/>
                  <a:gd name="T1" fmla="*/ 0 h 78"/>
                  <a:gd name="T2" fmla="*/ 52 w 52"/>
                  <a:gd name="T3" fmla="*/ 78 h 78"/>
                  <a:gd name="T4" fmla="*/ 48 w 52"/>
                  <a:gd name="T5" fmla="*/ 78 h 78"/>
                  <a:gd name="T6" fmla="*/ 0 w 52"/>
                  <a:gd name="T7" fmla="*/ 4 h 78"/>
                  <a:gd name="T8" fmla="*/ 1 w 52"/>
                  <a:gd name="T9" fmla="*/ 0 h 78"/>
                  <a:gd name="T10" fmla="*/ 0 60000 65536"/>
                  <a:gd name="T11" fmla="*/ 0 60000 65536"/>
                  <a:gd name="T12" fmla="*/ 0 60000 65536"/>
                  <a:gd name="T13" fmla="*/ 0 60000 65536"/>
                  <a:gd name="T14" fmla="*/ 0 60000 65536"/>
                  <a:gd name="T15" fmla="*/ 0 w 52"/>
                  <a:gd name="T16" fmla="*/ 0 h 78"/>
                  <a:gd name="T17" fmla="*/ 52 w 52"/>
                  <a:gd name="T18" fmla="*/ 78 h 78"/>
                </a:gdLst>
                <a:ahLst/>
                <a:cxnLst>
                  <a:cxn ang="T10">
                    <a:pos x="T0" y="T1"/>
                  </a:cxn>
                  <a:cxn ang="T11">
                    <a:pos x="T2" y="T3"/>
                  </a:cxn>
                  <a:cxn ang="T12">
                    <a:pos x="T4" y="T5"/>
                  </a:cxn>
                  <a:cxn ang="T13">
                    <a:pos x="T6" y="T7"/>
                  </a:cxn>
                  <a:cxn ang="T14">
                    <a:pos x="T8" y="T9"/>
                  </a:cxn>
                </a:cxnLst>
                <a:rect l="T15" t="T16" r="T17" b="T18"/>
                <a:pathLst>
                  <a:path w="52" h="78">
                    <a:moveTo>
                      <a:pt x="1" y="0"/>
                    </a:moveTo>
                    <a:lnTo>
                      <a:pt x="52" y="78"/>
                    </a:lnTo>
                    <a:lnTo>
                      <a:pt x="48" y="78"/>
                    </a:lnTo>
                    <a:lnTo>
                      <a:pt x="0" y="4"/>
                    </a:lnTo>
                    <a:lnTo>
                      <a:pt x="1" y="0"/>
                    </a:lnTo>
                    <a:close/>
                  </a:path>
                </a:pathLst>
              </a:custGeom>
              <a:solidFill>
                <a:srgbClr val="565452"/>
              </a:solidFill>
              <a:ln w="9525">
                <a:noFill/>
                <a:round/>
                <a:headEnd/>
                <a:tailEnd/>
              </a:ln>
            </p:spPr>
            <p:txBody>
              <a:bodyPr/>
              <a:lstStyle/>
              <a:p>
                <a:endParaRPr lang="hu-HU"/>
              </a:p>
            </p:txBody>
          </p:sp>
          <p:sp>
            <p:nvSpPr>
              <p:cNvPr id="73956" name="Freeform 581"/>
              <p:cNvSpPr>
                <a:spLocks/>
              </p:cNvSpPr>
              <p:nvPr/>
            </p:nvSpPr>
            <p:spPr bwMode="auto">
              <a:xfrm>
                <a:off x="2404" y="1961"/>
                <a:ext cx="49" cy="77"/>
              </a:xfrm>
              <a:custGeom>
                <a:avLst/>
                <a:gdLst>
                  <a:gd name="T0" fmla="*/ 1 w 49"/>
                  <a:gd name="T1" fmla="*/ 0 h 77"/>
                  <a:gd name="T2" fmla="*/ 49 w 49"/>
                  <a:gd name="T3" fmla="*/ 77 h 77"/>
                  <a:gd name="T4" fmla="*/ 46 w 49"/>
                  <a:gd name="T5" fmla="*/ 77 h 77"/>
                  <a:gd name="T6" fmla="*/ 0 w 49"/>
                  <a:gd name="T7" fmla="*/ 4 h 77"/>
                  <a:gd name="T8" fmla="*/ 1 w 49"/>
                  <a:gd name="T9" fmla="*/ 0 h 77"/>
                  <a:gd name="T10" fmla="*/ 0 60000 65536"/>
                  <a:gd name="T11" fmla="*/ 0 60000 65536"/>
                  <a:gd name="T12" fmla="*/ 0 60000 65536"/>
                  <a:gd name="T13" fmla="*/ 0 60000 65536"/>
                  <a:gd name="T14" fmla="*/ 0 60000 65536"/>
                  <a:gd name="T15" fmla="*/ 0 w 49"/>
                  <a:gd name="T16" fmla="*/ 0 h 77"/>
                  <a:gd name="T17" fmla="*/ 49 w 49"/>
                  <a:gd name="T18" fmla="*/ 77 h 77"/>
                </a:gdLst>
                <a:ahLst/>
                <a:cxnLst>
                  <a:cxn ang="T10">
                    <a:pos x="T0" y="T1"/>
                  </a:cxn>
                  <a:cxn ang="T11">
                    <a:pos x="T2" y="T3"/>
                  </a:cxn>
                  <a:cxn ang="T12">
                    <a:pos x="T4" y="T5"/>
                  </a:cxn>
                  <a:cxn ang="T13">
                    <a:pos x="T6" y="T7"/>
                  </a:cxn>
                  <a:cxn ang="T14">
                    <a:pos x="T8" y="T9"/>
                  </a:cxn>
                </a:cxnLst>
                <a:rect l="T15" t="T16" r="T17" b="T18"/>
                <a:pathLst>
                  <a:path w="49" h="77">
                    <a:moveTo>
                      <a:pt x="1" y="0"/>
                    </a:moveTo>
                    <a:lnTo>
                      <a:pt x="49" y="77"/>
                    </a:lnTo>
                    <a:lnTo>
                      <a:pt x="46" y="77"/>
                    </a:lnTo>
                    <a:lnTo>
                      <a:pt x="0" y="4"/>
                    </a:lnTo>
                    <a:lnTo>
                      <a:pt x="1" y="0"/>
                    </a:lnTo>
                    <a:close/>
                  </a:path>
                </a:pathLst>
              </a:custGeom>
              <a:solidFill>
                <a:srgbClr val="545250"/>
              </a:solidFill>
              <a:ln w="9525">
                <a:noFill/>
                <a:round/>
                <a:headEnd/>
                <a:tailEnd/>
              </a:ln>
            </p:spPr>
            <p:txBody>
              <a:bodyPr/>
              <a:lstStyle/>
              <a:p>
                <a:endParaRPr lang="hu-HU"/>
              </a:p>
            </p:txBody>
          </p:sp>
          <p:sp>
            <p:nvSpPr>
              <p:cNvPr id="73957" name="Freeform 582"/>
              <p:cNvSpPr>
                <a:spLocks/>
              </p:cNvSpPr>
              <p:nvPr/>
            </p:nvSpPr>
            <p:spPr bwMode="auto">
              <a:xfrm>
                <a:off x="2402" y="1964"/>
                <a:ext cx="50" cy="74"/>
              </a:xfrm>
              <a:custGeom>
                <a:avLst/>
                <a:gdLst>
                  <a:gd name="T0" fmla="*/ 2 w 50"/>
                  <a:gd name="T1" fmla="*/ 0 h 74"/>
                  <a:gd name="T2" fmla="*/ 50 w 50"/>
                  <a:gd name="T3" fmla="*/ 74 h 74"/>
                  <a:gd name="T4" fmla="*/ 47 w 50"/>
                  <a:gd name="T5" fmla="*/ 74 h 74"/>
                  <a:gd name="T6" fmla="*/ 0 w 50"/>
                  <a:gd name="T7" fmla="*/ 3 h 74"/>
                  <a:gd name="T8" fmla="*/ 2 w 50"/>
                  <a:gd name="T9" fmla="*/ 0 h 74"/>
                  <a:gd name="T10" fmla="*/ 0 60000 65536"/>
                  <a:gd name="T11" fmla="*/ 0 60000 65536"/>
                  <a:gd name="T12" fmla="*/ 0 60000 65536"/>
                  <a:gd name="T13" fmla="*/ 0 60000 65536"/>
                  <a:gd name="T14" fmla="*/ 0 60000 65536"/>
                  <a:gd name="T15" fmla="*/ 0 w 50"/>
                  <a:gd name="T16" fmla="*/ 0 h 74"/>
                  <a:gd name="T17" fmla="*/ 50 w 50"/>
                  <a:gd name="T18" fmla="*/ 74 h 74"/>
                </a:gdLst>
                <a:ahLst/>
                <a:cxnLst>
                  <a:cxn ang="T10">
                    <a:pos x="T0" y="T1"/>
                  </a:cxn>
                  <a:cxn ang="T11">
                    <a:pos x="T2" y="T3"/>
                  </a:cxn>
                  <a:cxn ang="T12">
                    <a:pos x="T4" y="T5"/>
                  </a:cxn>
                  <a:cxn ang="T13">
                    <a:pos x="T6" y="T7"/>
                  </a:cxn>
                  <a:cxn ang="T14">
                    <a:pos x="T8" y="T9"/>
                  </a:cxn>
                </a:cxnLst>
                <a:rect l="T15" t="T16" r="T17" b="T18"/>
                <a:pathLst>
                  <a:path w="50" h="74">
                    <a:moveTo>
                      <a:pt x="2" y="0"/>
                    </a:moveTo>
                    <a:lnTo>
                      <a:pt x="50" y="74"/>
                    </a:lnTo>
                    <a:lnTo>
                      <a:pt x="47" y="74"/>
                    </a:lnTo>
                    <a:lnTo>
                      <a:pt x="0" y="3"/>
                    </a:lnTo>
                    <a:lnTo>
                      <a:pt x="2" y="0"/>
                    </a:lnTo>
                    <a:close/>
                  </a:path>
                </a:pathLst>
              </a:custGeom>
              <a:solidFill>
                <a:srgbClr val="514E4C"/>
              </a:solidFill>
              <a:ln w="9525">
                <a:noFill/>
                <a:round/>
                <a:headEnd/>
                <a:tailEnd/>
              </a:ln>
            </p:spPr>
            <p:txBody>
              <a:bodyPr/>
              <a:lstStyle/>
              <a:p>
                <a:endParaRPr lang="hu-HU"/>
              </a:p>
            </p:txBody>
          </p:sp>
          <p:sp>
            <p:nvSpPr>
              <p:cNvPr id="73958" name="Freeform 583"/>
              <p:cNvSpPr>
                <a:spLocks/>
              </p:cNvSpPr>
              <p:nvPr/>
            </p:nvSpPr>
            <p:spPr bwMode="auto">
              <a:xfrm>
                <a:off x="2402" y="1965"/>
                <a:ext cx="48" cy="73"/>
              </a:xfrm>
              <a:custGeom>
                <a:avLst/>
                <a:gdLst>
                  <a:gd name="T0" fmla="*/ 2 w 48"/>
                  <a:gd name="T1" fmla="*/ 0 h 73"/>
                  <a:gd name="T2" fmla="*/ 48 w 48"/>
                  <a:gd name="T3" fmla="*/ 73 h 73"/>
                  <a:gd name="T4" fmla="*/ 44 w 48"/>
                  <a:gd name="T5" fmla="*/ 73 h 73"/>
                  <a:gd name="T6" fmla="*/ 0 w 48"/>
                  <a:gd name="T7" fmla="*/ 3 h 73"/>
                  <a:gd name="T8" fmla="*/ 2 w 48"/>
                  <a:gd name="T9" fmla="*/ 0 h 73"/>
                  <a:gd name="T10" fmla="*/ 0 60000 65536"/>
                  <a:gd name="T11" fmla="*/ 0 60000 65536"/>
                  <a:gd name="T12" fmla="*/ 0 60000 65536"/>
                  <a:gd name="T13" fmla="*/ 0 60000 65536"/>
                  <a:gd name="T14" fmla="*/ 0 60000 65536"/>
                  <a:gd name="T15" fmla="*/ 0 w 48"/>
                  <a:gd name="T16" fmla="*/ 0 h 73"/>
                  <a:gd name="T17" fmla="*/ 48 w 48"/>
                  <a:gd name="T18" fmla="*/ 73 h 73"/>
                </a:gdLst>
                <a:ahLst/>
                <a:cxnLst>
                  <a:cxn ang="T10">
                    <a:pos x="T0" y="T1"/>
                  </a:cxn>
                  <a:cxn ang="T11">
                    <a:pos x="T2" y="T3"/>
                  </a:cxn>
                  <a:cxn ang="T12">
                    <a:pos x="T4" y="T5"/>
                  </a:cxn>
                  <a:cxn ang="T13">
                    <a:pos x="T6" y="T7"/>
                  </a:cxn>
                  <a:cxn ang="T14">
                    <a:pos x="T8" y="T9"/>
                  </a:cxn>
                </a:cxnLst>
                <a:rect l="T15" t="T16" r="T17" b="T18"/>
                <a:pathLst>
                  <a:path w="48" h="73">
                    <a:moveTo>
                      <a:pt x="2" y="0"/>
                    </a:moveTo>
                    <a:lnTo>
                      <a:pt x="48" y="73"/>
                    </a:lnTo>
                    <a:lnTo>
                      <a:pt x="44" y="73"/>
                    </a:lnTo>
                    <a:lnTo>
                      <a:pt x="0" y="3"/>
                    </a:lnTo>
                    <a:lnTo>
                      <a:pt x="2" y="0"/>
                    </a:lnTo>
                    <a:close/>
                  </a:path>
                </a:pathLst>
              </a:custGeom>
              <a:solidFill>
                <a:srgbClr val="4E4B4A"/>
              </a:solidFill>
              <a:ln w="9525">
                <a:noFill/>
                <a:round/>
                <a:headEnd/>
                <a:tailEnd/>
              </a:ln>
            </p:spPr>
            <p:txBody>
              <a:bodyPr/>
              <a:lstStyle/>
              <a:p>
                <a:endParaRPr lang="hu-HU"/>
              </a:p>
            </p:txBody>
          </p:sp>
          <p:sp>
            <p:nvSpPr>
              <p:cNvPr id="73959" name="Freeform 584"/>
              <p:cNvSpPr>
                <a:spLocks/>
              </p:cNvSpPr>
              <p:nvPr/>
            </p:nvSpPr>
            <p:spPr bwMode="auto">
              <a:xfrm>
                <a:off x="2402" y="1967"/>
                <a:ext cx="47" cy="71"/>
              </a:xfrm>
              <a:custGeom>
                <a:avLst/>
                <a:gdLst>
                  <a:gd name="T0" fmla="*/ 0 w 47"/>
                  <a:gd name="T1" fmla="*/ 0 h 71"/>
                  <a:gd name="T2" fmla="*/ 47 w 47"/>
                  <a:gd name="T3" fmla="*/ 71 h 71"/>
                  <a:gd name="T4" fmla="*/ 43 w 47"/>
                  <a:gd name="T5" fmla="*/ 71 h 71"/>
                  <a:gd name="T6" fmla="*/ 0 w 47"/>
                  <a:gd name="T7" fmla="*/ 4 h 71"/>
                  <a:gd name="T8" fmla="*/ 0 w 47"/>
                  <a:gd name="T9" fmla="*/ 0 h 71"/>
                  <a:gd name="T10" fmla="*/ 0 60000 65536"/>
                  <a:gd name="T11" fmla="*/ 0 60000 65536"/>
                  <a:gd name="T12" fmla="*/ 0 60000 65536"/>
                  <a:gd name="T13" fmla="*/ 0 60000 65536"/>
                  <a:gd name="T14" fmla="*/ 0 60000 65536"/>
                  <a:gd name="T15" fmla="*/ 0 w 47"/>
                  <a:gd name="T16" fmla="*/ 0 h 71"/>
                  <a:gd name="T17" fmla="*/ 47 w 47"/>
                  <a:gd name="T18" fmla="*/ 71 h 71"/>
                </a:gdLst>
                <a:ahLst/>
                <a:cxnLst>
                  <a:cxn ang="T10">
                    <a:pos x="T0" y="T1"/>
                  </a:cxn>
                  <a:cxn ang="T11">
                    <a:pos x="T2" y="T3"/>
                  </a:cxn>
                  <a:cxn ang="T12">
                    <a:pos x="T4" y="T5"/>
                  </a:cxn>
                  <a:cxn ang="T13">
                    <a:pos x="T6" y="T7"/>
                  </a:cxn>
                  <a:cxn ang="T14">
                    <a:pos x="T8" y="T9"/>
                  </a:cxn>
                </a:cxnLst>
                <a:rect l="T15" t="T16" r="T17" b="T18"/>
                <a:pathLst>
                  <a:path w="47" h="71">
                    <a:moveTo>
                      <a:pt x="0" y="0"/>
                    </a:moveTo>
                    <a:lnTo>
                      <a:pt x="47" y="71"/>
                    </a:lnTo>
                    <a:lnTo>
                      <a:pt x="43" y="71"/>
                    </a:lnTo>
                    <a:lnTo>
                      <a:pt x="0" y="4"/>
                    </a:lnTo>
                    <a:lnTo>
                      <a:pt x="0" y="0"/>
                    </a:lnTo>
                    <a:close/>
                  </a:path>
                </a:pathLst>
              </a:custGeom>
              <a:solidFill>
                <a:srgbClr val="4D4A48"/>
              </a:solidFill>
              <a:ln w="9525">
                <a:noFill/>
                <a:round/>
                <a:headEnd/>
                <a:tailEnd/>
              </a:ln>
            </p:spPr>
            <p:txBody>
              <a:bodyPr/>
              <a:lstStyle/>
              <a:p>
                <a:endParaRPr lang="hu-HU"/>
              </a:p>
            </p:txBody>
          </p:sp>
          <p:sp>
            <p:nvSpPr>
              <p:cNvPr id="73960" name="Freeform 585"/>
              <p:cNvSpPr>
                <a:spLocks/>
              </p:cNvSpPr>
              <p:nvPr/>
            </p:nvSpPr>
            <p:spPr bwMode="auto">
              <a:xfrm>
                <a:off x="2401" y="1968"/>
                <a:ext cx="45" cy="70"/>
              </a:xfrm>
              <a:custGeom>
                <a:avLst/>
                <a:gdLst>
                  <a:gd name="T0" fmla="*/ 1 w 45"/>
                  <a:gd name="T1" fmla="*/ 0 h 70"/>
                  <a:gd name="T2" fmla="*/ 45 w 45"/>
                  <a:gd name="T3" fmla="*/ 70 h 70"/>
                  <a:gd name="T4" fmla="*/ 42 w 45"/>
                  <a:gd name="T5" fmla="*/ 70 h 70"/>
                  <a:gd name="T6" fmla="*/ 0 w 45"/>
                  <a:gd name="T7" fmla="*/ 4 h 70"/>
                  <a:gd name="T8" fmla="*/ 1 w 45"/>
                  <a:gd name="T9" fmla="*/ 0 h 70"/>
                  <a:gd name="T10" fmla="*/ 0 60000 65536"/>
                  <a:gd name="T11" fmla="*/ 0 60000 65536"/>
                  <a:gd name="T12" fmla="*/ 0 60000 65536"/>
                  <a:gd name="T13" fmla="*/ 0 60000 65536"/>
                  <a:gd name="T14" fmla="*/ 0 60000 65536"/>
                  <a:gd name="T15" fmla="*/ 0 w 45"/>
                  <a:gd name="T16" fmla="*/ 0 h 70"/>
                  <a:gd name="T17" fmla="*/ 45 w 45"/>
                  <a:gd name="T18" fmla="*/ 70 h 70"/>
                </a:gdLst>
                <a:ahLst/>
                <a:cxnLst>
                  <a:cxn ang="T10">
                    <a:pos x="T0" y="T1"/>
                  </a:cxn>
                  <a:cxn ang="T11">
                    <a:pos x="T2" y="T3"/>
                  </a:cxn>
                  <a:cxn ang="T12">
                    <a:pos x="T4" y="T5"/>
                  </a:cxn>
                  <a:cxn ang="T13">
                    <a:pos x="T6" y="T7"/>
                  </a:cxn>
                  <a:cxn ang="T14">
                    <a:pos x="T8" y="T9"/>
                  </a:cxn>
                </a:cxnLst>
                <a:rect l="T15" t="T16" r="T17" b="T18"/>
                <a:pathLst>
                  <a:path w="45" h="70">
                    <a:moveTo>
                      <a:pt x="1" y="0"/>
                    </a:moveTo>
                    <a:lnTo>
                      <a:pt x="45" y="70"/>
                    </a:lnTo>
                    <a:lnTo>
                      <a:pt x="42" y="70"/>
                    </a:lnTo>
                    <a:lnTo>
                      <a:pt x="0" y="4"/>
                    </a:lnTo>
                    <a:lnTo>
                      <a:pt x="1" y="0"/>
                    </a:lnTo>
                    <a:close/>
                  </a:path>
                </a:pathLst>
              </a:custGeom>
              <a:solidFill>
                <a:srgbClr val="4A4745"/>
              </a:solidFill>
              <a:ln w="9525">
                <a:noFill/>
                <a:round/>
                <a:headEnd/>
                <a:tailEnd/>
              </a:ln>
            </p:spPr>
            <p:txBody>
              <a:bodyPr/>
              <a:lstStyle/>
              <a:p>
                <a:endParaRPr lang="hu-HU"/>
              </a:p>
            </p:txBody>
          </p:sp>
          <p:sp>
            <p:nvSpPr>
              <p:cNvPr id="73961" name="Freeform 586"/>
              <p:cNvSpPr>
                <a:spLocks/>
              </p:cNvSpPr>
              <p:nvPr/>
            </p:nvSpPr>
            <p:spPr bwMode="auto">
              <a:xfrm>
                <a:off x="2401" y="1971"/>
                <a:ext cx="44" cy="67"/>
              </a:xfrm>
              <a:custGeom>
                <a:avLst/>
                <a:gdLst>
                  <a:gd name="T0" fmla="*/ 1 w 44"/>
                  <a:gd name="T1" fmla="*/ 0 h 67"/>
                  <a:gd name="T2" fmla="*/ 44 w 44"/>
                  <a:gd name="T3" fmla="*/ 67 h 67"/>
                  <a:gd name="T4" fmla="*/ 41 w 44"/>
                  <a:gd name="T5" fmla="*/ 66 h 67"/>
                  <a:gd name="T6" fmla="*/ 0 w 44"/>
                  <a:gd name="T7" fmla="*/ 3 h 67"/>
                  <a:gd name="T8" fmla="*/ 1 w 44"/>
                  <a:gd name="T9" fmla="*/ 0 h 67"/>
                  <a:gd name="T10" fmla="*/ 0 60000 65536"/>
                  <a:gd name="T11" fmla="*/ 0 60000 65536"/>
                  <a:gd name="T12" fmla="*/ 0 60000 65536"/>
                  <a:gd name="T13" fmla="*/ 0 60000 65536"/>
                  <a:gd name="T14" fmla="*/ 0 60000 65536"/>
                  <a:gd name="T15" fmla="*/ 0 w 44"/>
                  <a:gd name="T16" fmla="*/ 0 h 67"/>
                  <a:gd name="T17" fmla="*/ 44 w 44"/>
                  <a:gd name="T18" fmla="*/ 67 h 67"/>
                </a:gdLst>
                <a:ahLst/>
                <a:cxnLst>
                  <a:cxn ang="T10">
                    <a:pos x="T0" y="T1"/>
                  </a:cxn>
                  <a:cxn ang="T11">
                    <a:pos x="T2" y="T3"/>
                  </a:cxn>
                  <a:cxn ang="T12">
                    <a:pos x="T4" y="T5"/>
                  </a:cxn>
                  <a:cxn ang="T13">
                    <a:pos x="T6" y="T7"/>
                  </a:cxn>
                  <a:cxn ang="T14">
                    <a:pos x="T8" y="T9"/>
                  </a:cxn>
                </a:cxnLst>
                <a:rect l="T15" t="T16" r="T17" b="T18"/>
                <a:pathLst>
                  <a:path w="44" h="67">
                    <a:moveTo>
                      <a:pt x="1" y="0"/>
                    </a:moveTo>
                    <a:lnTo>
                      <a:pt x="44" y="67"/>
                    </a:lnTo>
                    <a:lnTo>
                      <a:pt x="41" y="66"/>
                    </a:lnTo>
                    <a:lnTo>
                      <a:pt x="0" y="3"/>
                    </a:lnTo>
                    <a:lnTo>
                      <a:pt x="1" y="0"/>
                    </a:lnTo>
                    <a:close/>
                  </a:path>
                </a:pathLst>
              </a:custGeom>
              <a:solidFill>
                <a:srgbClr val="484544"/>
              </a:solidFill>
              <a:ln w="9525">
                <a:noFill/>
                <a:round/>
                <a:headEnd/>
                <a:tailEnd/>
              </a:ln>
            </p:spPr>
            <p:txBody>
              <a:bodyPr/>
              <a:lstStyle/>
              <a:p>
                <a:endParaRPr lang="hu-HU"/>
              </a:p>
            </p:txBody>
          </p:sp>
          <p:sp>
            <p:nvSpPr>
              <p:cNvPr id="73962" name="Freeform 587"/>
              <p:cNvSpPr>
                <a:spLocks/>
              </p:cNvSpPr>
              <p:nvPr/>
            </p:nvSpPr>
            <p:spPr bwMode="auto">
              <a:xfrm>
                <a:off x="2401" y="1972"/>
                <a:ext cx="42" cy="66"/>
              </a:xfrm>
              <a:custGeom>
                <a:avLst/>
                <a:gdLst>
                  <a:gd name="T0" fmla="*/ 0 w 42"/>
                  <a:gd name="T1" fmla="*/ 0 h 66"/>
                  <a:gd name="T2" fmla="*/ 42 w 42"/>
                  <a:gd name="T3" fmla="*/ 66 h 66"/>
                  <a:gd name="T4" fmla="*/ 38 w 42"/>
                  <a:gd name="T5" fmla="*/ 65 h 66"/>
                  <a:gd name="T6" fmla="*/ 0 w 42"/>
                  <a:gd name="T7" fmla="*/ 3 h 66"/>
                  <a:gd name="T8" fmla="*/ 0 w 42"/>
                  <a:gd name="T9" fmla="*/ 0 h 66"/>
                  <a:gd name="T10" fmla="*/ 0 60000 65536"/>
                  <a:gd name="T11" fmla="*/ 0 60000 65536"/>
                  <a:gd name="T12" fmla="*/ 0 60000 65536"/>
                  <a:gd name="T13" fmla="*/ 0 60000 65536"/>
                  <a:gd name="T14" fmla="*/ 0 60000 65536"/>
                  <a:gd name="T15" fmla="*/ 0 w 42"/>
                  <a:gd name="T16" fmla="*/ 0 h 66"/>
                  <a:gd name="T17" fmla="*/ 42 w 42"/>
                  <a:gd name="T18" fmla="*/ 66 h 66"/>
                </a:gdLst>
                <a:ahLst/>
                <a:cxnLst>
                  <a:cxn ang="T10">
                    <a:pos x="T0" y="T1"/>
                  </a:cxn>
                  <a:cxn ang="T11">
                    <a:pos x="T2" y="T3"/>
                  </a:cxn>
                  <a:cxn ang="T12">
                    <a:pos x="T4" y="T5"/>
                  </a:cxn>
                  <a:cxn ang="T13">
                    <a:pos x="T6" y="T7"/>
                  </a:cxn>
                  <a:cxn ang="T14">
                    <a:pos x="T8" y="T9"/>
                  </a:cxn>
                </a:cxnLst>
                <a:rect l="T15" t="T16" r="T17" b="T18"/>
                <a:pathLst>
                  <a:path w="42" h="66">
                    <a:moveTo>
                      <a:pt x="0" y="0"/>
                    </a:moveTo>
                    <a:lnTo>
                      <a:pt x="42" y="66"/>
                    </a:lnTo>
                    <a:lnTo>
                      <a:pt x="38" y="65"/>
                    </a:lnTo>
                    <a:lnTo>
                      <a:pt x="0" y="3"/>
                    </a:lnTo>
                    <a:lnTo>
                      <a:pt x="0" y="0"/>
                    </a:lnTo>
                    <a:close/>
                  </a:path>
                </a:pathLst>
              </a:custGeom>
              <a:solidFill>
                <a:srgbClr val="464341"/>
              </a:solidFill>
              <a:ln w="9525">
                <a:noFill/>
                <a:round/>
                <a:headEnd/>
                <a:tailEnd/>
              </a:ln>
            </p:spPr>
            <p:txBody>
              <a:bodyPr/>
              <a:lstStyle/>
              <a:p>
                <a:endParaRPr lang="hu-HU"/>
              </a:p>
            </p:txBody>
          </p:sp>
          <p:sp>
            <p:nvSpPr>
              <p:cNvPr id="73963" name="Freeform 588"/>
              <p:cNvSpPr>
                <a:spLocks/>
              </p:cNvSpPr>
              <p:nvPr/>
            </p:nvSpPr>
            <p:spPr bwMode="auto">
              <a:xfrm>
                <a:off x="2399" y="1974"/>
                <a:ext cx="43" cy="63"/>
              </a:xfrm>
              <a:custGeom>
                <a:avLst/>
                <a:gdLst>
                  <a:gd name="T0" fmla="*/ 2 w 43"/>
                  <a:gd name="T1" fmla="*/ 0 h 63"/>
                  <a:gd name="T2" fmla="*/ 43 w 43"/>
                  <a:gd name="T3" fmla="*/ 63 h 63"/>
                  <a:gd name="T4" fmla="*/ 38 w 43"/>
                  <a:gd name="T5" fmla="*/ 63 h 63"/>
                  <a:gd name="T6" fmla="*/ 0 w 43"/>
                  <a:gd name="T7" fmla="*/ 4 h 63"/>
                  <a:gd name="T8" fmla="*/ 2 w 43"/>
                  <a:gd name="T9" fmla="*/ 0 h 63"/>
                  <a:gd name="T10" fmla="*/ 0 60000 65536"/>
                  <a:gd name="T11" fmla="*/ 0 60000 65536"/>
                  <a:gd name="T12" fmla="*/ 0 60000 65536"/>
                  <a:gd name="T13" fmla="*/ 0 60000 65536"/>
                  <a:gd name="T14" fmla="*/ 0 60000 65536"/>
                  <a:gd name="T15" fmla="*/ 0 w 43"/>
                  <a:gd name="T16" fmla="*/ 0 h 63"/>
                  <a:gd name="T17" fmla="*/ 43 w 43"/>
                  <a:gd name="T18" fmla="*/ 63 h 63"/>
                </a:gdLst>
                <a:ahLst/>
                <a:cxnLst>
                  <a:cxn ang="T10">
                    <a:pos x="T0" y="T1"/>
                  </a:cxn>
                  <a:cxn ang="T11">
                    <a:pos x="T2" y="T3"/>
                  </a:cxn>
                  <a:cxn ang="T12">
                    <a:pos x="T4" y="T5"/>
                  </a:cxn>
                  <a:cxn ang="T13">
                    <a:pos x="T6" y="T7"/>
                  </a:cxn>
                  <a:cxn ang="T14">
                    <a:pos x="T8" y="T9"/>
                  </a:cxn>
                </a:cxnLst>
                <a:rect l="T15" t="T16" r="T17" b="T18"/>
                <a:pathLst>
                  <a:path w="43" h="63">
                    <a:moveTo>
                      <a:pt x="2" y="0"/>
                    </a:moveTo>
                    <a:lnTo>
                      <a:pt x="43" y="63"/>
                    </a:lnTo>
                    <a:lnTo>
                      <a:pt x="38" y="63"/>
                    </a:lnTo>
                    <a:lnTo>
                      <a:pt x="0" y="4"/>
                    </a:lnTo>
                    <a:lnTo>
                      <a:pt x="2" y="0"/>
                    </a:lnTo>
                    <a:close/>
                  </a:path>
                </a:pathLst>
              </a:custGeom>
              <a:solidFill>
                <a:srgbClr val="44403F"/>
              </a:solidFill>
              <a:ln w="9525">
                <a:noFill/>
                <a:round/>
                <a:headEnd/>
                <a:tailEnd/>
              </a:ln>
            </p:spPr>
            <p:txBody>
              <a:bodyPr/>
              <a:lstStyle/>
              <a:p>
                <a:endParaRPr lang="hu-HU"/>
              </a:p>
            </p:txBody>
          </p:sp>
          <p:sp>
            <p:nvSpPr>
              <p:cNvPr id="73964" name="Freeform 589"/>
              <p:cNvSpPr>
                <a:spLocks/>
              </p:cNvSpPr>
              <p:nvPr/>
            </p:nvSpPr>
            <p:spPr bwMode="auto">
              <a:xfrm>
                <a:off x="2399" y="1975"/>
                <a:ext cx="40" cy="62"/>
              </a:xfrm>
              <a:custGeom>
                <a:avLst/>
                <a:gdLst>
                  <a:gd name="T0" fmla="*/ 2 w 40"/>
                  <a:gd name="T1" fmla="*/ 0 h 62"/>
                  <a:gd name="T2" fmla="*/ 40 w 40"/>
                  <a:gd name="T3" fmla="*/ 62 h 62"/>
                  <a:gd name="T4" fmla="*/ 37 w 40"/>
                  <a:gd name="T5" fmla="*/ 62 h 62"/>
                  <a:gd name="T6" fmla="*/ 0 w 40"/>
                  <a:gd name="T7" fmla="*/ 4 h 62"/>
                  <a:gd name="T8" fmla="*/ 2 w 40"/>
                  <a:gd name="T9" fmla="*/ 0 h 62"/>
                  <a:gd name="T10" fmla="*/ 0 60000 65536"/>
                  <a:gd name="T11" fmla="*/ 0 60000 65536"/>
                  <a:gd name="T12" fmla="*/ 0 60000 65536"/>
                  <a:gd name="T13" fmla="*/ 0 60000 65536"/>
                  <a:gd name="T14" fmla="*/ 0 60000 65536"/>
                  <a:gd name="T15" fmla="*/ 0 w 40"/>
                  <a:gd name="T16" fmla="*/ 0 h 62"/>
                  <a:gd name="T17" fmla="*/ 40 w 40"/>
                  <a:gd name="T18" fmla="*/ 62 h 62"/>
                </a:gdLst>
                <a:ahLst/>
                <a:cxnLst>
                  <a:cxn ang="T10">
                    <a:pos x="T0" y="T1"/>
                  </a:cxn>
                  <a:cxn ang="T11">
                    <a:pos x="T2" y="T3"/>
                  </a:cxn>
                  <a:cxn ang="T12">
                    <a:pos x="T4" y="T5"/>
                  </a:cxn>
                  <a:cxn ang="T13">
                    <a:pos x="T6" y="T7"/>
                  </a:cxn>
                  <a:cxn ang="T14">
                    <a:pos x="T8" y="T9"/>
                  </a:cxn>
                </a:cxnLst>
                <a:rect l="T15" t="T16" r="T17" b="T18"/>
                <a:pathLst>
                  <a:path w="40" h="62">
                    <a:moveTo>
                      <a:pt x="2" y="0"/>
                    </a:moveTo>
                    <a:lnTo>
                      <a:pt x="40" y="62"/>
                    </a:lnTo>
                    <a:lnTo>
                      <a:pt x="37" y="62"/>
                    </a:lnTo>
                    <a:lnTo>
                      <a:pt x="0" y="4"/>
                    </a:lnTo>
                    <a:lnTo>
                      <a:pt x="2" y="0"/>
                    </a:lnTo>
                    <a:close/>
                  </a:path>
                </a:pathLst>
              </a:custGeom>
              <a:solidFill>
                <a:srgbClr val="413E3C"/>
              </a:solidFill>
              <a:ln w="9525">
                <a:noFill/>
                <a:round/>
                <a:headEnd/>
                <a:tailEnd/>
              </a:ln>
            </p:spPr>
            <p:txBody>
              <a:bodyPr/>
              <a:lstStyle/>
              <a:p>
                <a:endParaRPr lang="hu-HU"/>
              </a:p>
            </p:txBody>
          </p:sp>
          <p:sp>
            <p:nvSpPr>
              <p:cNvPr id="73965" name="Freeform 590"/>
              <p:cNvSpPr>
                <a:spLocks/>
              </p:cNvSpPr>
              <p:nvPr/>
            </p:nvSpPr>
            <p:spPr bwMode="auto">
              <a:xfrm>
                <a:off x="2398" y="1978"/>
                <a:ext cx="39" cy="59"/>
              </a:xfrm>
              <a:custGeom>
                <a:avLst/>
                <a:gdLst>
                  <a:gd name="T0" fmla="*/ 1 w 39"/>
                  <a:gd name="T1" fmla="*/ 0 h 59"/>
                  <a:gd name="T2" fmla="*/ 39 w 39"/>
                  <a:gd name="T3" fmla="*/ 59 h 59"/>
                  <a:gd name="T4" fmla="*/ 35 w 39"/>
                  <a:gd name="T5" fmla="*/ 59 h 59"/>
                  <a:gd name="T6" fmla="*/ 0 w 39"/>
                  <a:gd name="T7" fmla="*/ 3 h 59"/>
                  <a:gd name="T8" fmla="*/ 1 w 39"/>
                  <a:gd name="T9" fmla="*/ 0 h 59"/>
                  <a:gd name="T10" fmla="*/ 0 60000 65536"/>
                  <a:gd name="T11" fmla="*/ 0 60000 65536"/>
                  <a:gd name="T12" fmla="*/ 0 60000 65536"/>
                  <a:gd name="T13" fmla="*/ 0 60000 65536"/>
                  <a:gd name="T14" fmla="*/ 0 60000 65536"/>
                  <a:gd name="T15" fmla="*/ 0 w 39"/>
                  <a:gd name="T16" fmla="*/ 0 h 59"/>
                  <a:gd name="T17" fmla="*/ 39 w 39"/>
                  <a:gd name="T18" fmla="*/ 59 h 59"/>
                </a:gdLst>
                <a:ahLst/>
                <a:cxnLst>
                  <a:cxn ang="T10">
                    <a:pos x="T0" y="T1"/>
                  </a:cxn>
                  <a:cxn ang="T11">
                    <a:pos x="T2" y="T3"/>
                  </a:cxn>
                  <a:cxn ang="T12">
                    <a:pos x="T4" y="T5"/>
                  </a:cxn>
                  <a:cxn ang="T13">
                    <a:pos x="T6" y="T7"/>
                  </a:cxn>
                  <a:cxn ang="T14">
                    <a:pos x="T8" y="T9"/>
                  </a:cxn>
                </a:cxnLst>
                <a:rect l="T15" t="T16" r="T17" b="T18"/>
                <a:pathLst>
                  <a:path w="39" h="59">
                    <a:moveTo>
                      <a:pt x="1" y="0"/>
                    </a:moveTo>
                    <a:lnTo>
                      <a:pt x="39" y="59"/>
                    </a:lnTo>
                    <a:lnTo>
                      <a:pt x="35" y="59"/>
                    </a:lnTo>
                    <a:lnTo>
                      <a:pt x="0" y="3"/>
                    </a:lnTo>
                    <a:lnTo>
                      <a:pt x="1" y="0"/>
                    </a:lnTo>
                    <a:close/>
                  </a:path>
                </a:pathLst>
              </a:custGeom>
              <a:solidFill>
                <a:srgbClr val="403D3B"/>
              </a:solidFill>
              <a:ln w="9525">
                <a:noFill/>
                <a:round/>
                <a:headEnd/>
                <a:tailEnd/>
              </a:ln>
            </p:spPr>
            <p:txBody>
              <a:bodyPr/>
              <a:lstStyle/>
              <a:p>
                <a:endParaRPr lang="hu-HU"/>
              </a:p>
            </p:txBody>
          </p:sp>
          <p:sp>
            <p:nvSpPr>
              <p:cNvPr id="73966" name="Freeform 591"/>
              <p:cNvSpPr>
                <a:spLocks/>
              </p:cNvSpPr>
              <p:nvPr/>
            </p:nvSpPr>
            <p:spPr bwMode="auto">
              <a:xfrm>
                <a:off x="2398" y="1979"/>
                <a:ext cx="38" cy="58"/>
              </a:xfrm>
              <a:custGeom>
                <a:avLst/>
                <a:gdLst>
                  <a:gd name="T0" fmla="*/ 1 w 38"/>
                  <a:gd name="T1" fmla="*/ 0 h 58"/>
                  <a:gd name="T2" fmla="*/ 38 w 38"/>
                  <a:gd name="T3" fmla="*/ 58 h 58"/>
                  <a:gd name="T4" fmla="*/ 34 w 38"/>
                  <a:gd name="T5" fmla="*/ 58 h 58"/>
                  <a:gd name="T6" fmla="*/ 0 w 38"/>
                  <a:gd name="T7" fmla="*/ 5 h 58"/>
                  <a:gd name="T8" fmla="*/ 1 w 38"/>
                  <a:gd name="T9" fmla="*/ 0 h 58"/>
                  <a:gd name="T10" fmla="*/ 0 60000 65536"/>
                  <a:gd name="T11" fmla="*/ 0 60000 65536"/>
                  <a:gd name="T12" fmla="*/ 0 60000 65536"/>
                  <a:gd name="T13" fmla="*/ 0 60000 65536"/>
                  <a:gd name="T14" fmla="*/ 0 60000 65536"/>
                  <a:gd name="T15" fmla="*/ 0 w 38"/>
                  <a:gd name="T16" fmla="*/ 0 h 58"/>
                  <a:gd name="T17" fmla="*/ 38 w 38"/>
                  <a:gd name="T18" fmla="*/ 58 h 58"/>
                </a:gdLst>
                <a:ahLst/>
                <a:cxnLst>
                  <a:cxn ang="T10">
                    <a:pos x="T0" y="T1"/>
                  </a:cxn>
                  <a:cxn ang="T11">
                    <a:pos x="T2" y="T3"/>
                  </a:cxn>
                  <a:cxn ang="T12">
                    <a:pos x="T4" y="T5"/>
                  </a:cxn>
                  <a:cxn ang="T13">
                    <a:pos x="T6" y="T7"/>
                  </a:cxn>
                  <a:cxn ang="T14">
                    <a:pos x="T8" y="T9"/>
                  </a:cxn>
                </a:cxnLst>
                <a:rect l="T15" t="T16" r="T17" b="T18"/>
                <a:pathLst>
                  <a:path w="38" h="58">
                    <a:moveTo>
                      <a:pt x="1" y="0"/>
                    </a:moveTo>
                    <a:lnTo>
                      <a:pt x="38" y="58"/>
                    </a:lnTo>
                    <a:lnTo>
                      <a:pt x="34" y="58"/>
                    </a:lnTo>
                    <a:lnTo>
                      <a:pt x="0" y="5"/>
                    </a:lnTo>
                    <a:lnTo>
                      <a:pt x="1" y="0"/>
                    </a:lnTo>
                    <a:close/>
                  </a:path>
                </a:pathLst>
              </a:custGeom>
              <a:solidFill>
                <a:srgbClr val="3E3A39"/>
              </a:solidFill>
              <a:ln w="9525">
                <a:noFill/>
                <a:round/>
                <a:headEnd/>
                <a:tailEnd/>
              </a:ln>
            </p:spPr>
            <p:txBody>
              <a:bodyPr/>
              <a:lstStyle/>
              <a:p>
                <a:endParaRPr lang="hu-HU"/>
              </a:p>
            </p:txBody>
          </p:sp>
          <p:sp>
            <p:nvSpPr>
              <p:cNvPr id="73967" name="Freeform 592"/>
              <p:cNvSpPr>
                <a:spLocks/>
              </p:cNvSpPr>
              <p:nvPr/>
            </p:nvSpPr>
            <p:spPr bwMode="auto">
              <a:xfrm>
                <a:off x="2398" y="1981"/>
                <a:ext cx="35" cy="56"/>
              </a:xfrm>
              <a:custGeom>
                <a:avLst/>
                <a:gdLst>
                  <a:gd name="T0" fmla="*/ 0 w 35"/>
                  <a:gd name="T1" fmla="*/ 0 h 56"/>
                  <a:gd name="T2" fmla="*/ 35 w 35"/>
                  <a:gd name="T3" fmla="*/ 56 h 56"/>
                  <a:gd name="T4" fmla="*/ 32 w 35"/>
                  <a:gd name="T5" fmla="*/ 56 h 56"/>
                  <a:gd name="T6" fmla="*/ 0 w 35"/>
                  <a:gd name="T7" fmla="*/ 4 h 56"/>
                  <a:gd name="T8" fmla="*/ 0 w 35"/>
                  <a:gd name="T9" fmla="*/ 0 h 56"/>
                  <a:gd name="T10" fmla="*/ 0 60000 65536"/>
                  <a:gd name="T11" fmla="*/ 0 60000 65536"/>
                  <a:gd name="T12" fmla="*/ 0 60000 65536"/>
                  <a:gd name="T13" fmla="*/ 0 60000 65536"/>
                  <a:gd name="T14" fmla="*/ 0 60000 65536"/>
                  <a:gd name="T15" fmla="*/ 0 w 35"/>
                  <a:gd name="T16" fmla="*/ 0 h 56"/>
                  <a:gd name="T17" fmla="*/ 35 w 35"/>
                  <a:gd name="T18" fmla="*/ 56 h 56"/>
                </a:gdLst>
                <a:ahLst/>
                <a:cxnLst>
                  <a:cxn ang="T10">
                    <a:pos x="T0" y="T1"/>
                  </a:cxn>
                  <a:cxn ang="T11">
                    <a:pos x="T2" y="T3"/>
                  </a:cxn>
                  <a:cxn ang="T12">
                    <a:pos x="T4" y="T5"/>
                  </a:cxn>
                  <a:cxn ang="T13">
                    <a:pos x="T6" y="T7"/>
                  </a:cxn>
                  <a:cxn ang="T14">
                    <a:pos x="T8" y="T9"/>
                  </a:cxn>
                </a:cxnLst>
                <a:rect l="T15" t="T16" r="T17" b="T18"/>
                <a:pathLst>
                  <a:path w="35" h="56">
                    <a:moveTo>
                      <a:pt x="0" y="0"/>
                    </a:moveTo>
                    <a:lnTo>
                      <a:pt x="35" y="56"/>
                    </a:lnTo>
                    <a:lnTo>
                      <a:pt x="32" y="56"/>
                    </a:lnTo>
                    <a:lnTo>
                      <a:pt x="0" y="4"/>
                    </a:lnTo>
                    <a:lnTo>
                      <a:pt x="0" y="0"/>
                    </a:lnTo>
                    <a:close/>
                  </a:path>
                </a:pathLst>
              </a:custGeom>
              <a:solidFill>
                <a:srgbClr val="3A3635"/>
              </a:solidFill>
              <a:ln w="9525">
                <a:noFill/>
                <a:round/>
                <a:headEnd/>
                <a:tailEnd/>
              </a:ln>
            </p:spPr>
            <p:txBody>
              <a:bodyPr/>
              <a:lstStyle/>
              <a:p>
                <a:endParaRPr lang="hu-HU"/>
              </a:p>
            </p:txBody>
          </p:sp>
          <p:sp>
            <p:nvSpPr>
              <p:cNvPr id="73968" name="Freeform 593"/>
              <p:cNvSpPr>
                <a:spLocks/>
              </p:cNvSpPr>
              <p:nvPr/>
            </p:nvSpPr>
            <p:spPr bwMode="auto">
              <a:xfrm>
                <a:off x="2397" y="1984"/>
                <a:ext cx="35" cy="53"/>
              </a:xfrm>
              <a:custGeom>
                <a:avLst/>
                <a:gdLst>
                  <a:gd name="T0" fmla="*/ 1 w 35"/>
                  <a:gd name="T1" fmla="*/ 0 h 53"/>
                  <a:gd name="T2" fmla="*/ 35 w 35"/>
                  <a:gd name="T3" fmla="*/ 53 h 53"/>
                  <a:gd name="T4" fmla="*/ 32 w 35"/>
                  <a:gd name="T5" fmla="*/ 53 h 53"/>
                  <a:gd name="T6" fmla="*/ 0 w 35"/>
                  <a:gd name="T7" fmla="*/ 2 h 53"/>
                  <a:gd name="T8" fmla="*/ 1 w 35"/>
                  <a:gd name="T9" fmla="*/ 0 h 53"/>
                  <a:gd name="T10" fmla="*/ 0 60000 65536"/>
                  <a:gd name="T11" fmla="*/ 0 60000 65536"/>
                  <a:gd name="T12" fmla="*/ 0 60000 65536"/>
                  <a:gd name="T13" fmla="*/ 0 60000 65536"/>
                  <a:gd name="T14" fmla="*/ 0 60000 65536"/>
                  <a:gd name="T15" fmla="*/ 0 w 35"/>
                  <a:gd name="T16" fmla="*/ 0 h 53"/>
                  <a:gd name="T17" fmla="*/ 35 w 35"/>
                  <a:gd name="T18" fmla="*/ 53 h 53"/>
                </a:gdLst>
                <a:ahLst/>
                <a:cxnLst>
                  <a:cxn ang="T10">
                    <a:pos x="T0" y="T1"/>
                  </a:cxn>
                  <a:cxn ang="T11">
                    <a:pos x="T2" y="T3"/>
                  </a:cxn>
                  <a:cxn ang="T12">
                    <a:pos x="T4" y="T5"/>
                  </a:cxn>
                  <a:cxn ang="T13">
                    <a:pos x="T6" y="T7"/>
                  </a:cxn>
                  <a:cxn ang="T14">
                    <a:pos x="T8" y="T9"/>
                  </a:cxn>
                </a:cxnLst>
                <a:rect l="T15" t="T16" r="T17" b="T18"/>
                <a:pathLst>
                  <a:path w="35" h="53">
                    <a:moveTo>
                      <a:pt x="1" y="0"/>
                    </a:moveTo>
                    <a:lnTo>
                      <a:pt x="35" y="53"/>
                    </a:lnTo>
                    <a:lnTo>
                      <a:pt x="32" y="53"/>
                    </a:lnTo>
                    <a:lnTo>
                      <a:pt x="0" y="2"/>
                    </a:lnTo>
                    <a:lnTo>
                      <a:pt x="1" y="0"/>
                    </a:lnTo>
                    <a:close/>
                  </a:path>
                </a:pathLst>
              </a:custGeom>
              <a:solidFill>
                <a:srgbClr val="373432"/>
              </a:solidFill>
              <a:ln w="9525">
                <a:noFill/>
                <a:round/>
                <a:headEnd/>
                <a:tailEnd/>
              </a:ln>
            </p:spPr>
            <p:txBody>
              <a:bodyPr/>
              <a:lstStyle/>
              <a:p>
                <a:endParaRPr lang="hu-HU"/>
              </a:p>
            </p:txBody>
          </p:sp>
          <p:sp>
            <p:nvSpPr>
              <p:cNvPr id="73969" name="Freeform 594"/>
              <p:cNvSpPr>
                <a:spLocks/>
              </p:cNvSpPr>
              <p:nvPr/>
            </p:nvSpPr>
            <p:spPr bwMode="auto">
              <a:xfrm>
                <a:off x="2397" y="1985"/>
                <a:ext cx="33" cy="52"/>
              </a:xfrm>
              <a:custGeom>
                <a:avLst/>
                <a:gdLst>
                  <a:gd name="T0" fmla="*/ 1 w 33"/>
                  <a:gd name="T1" fmla="*/ 0 h 52"/>
                  <a:gd name="T2" fmla="*/ 33 w 33"/>
                  <a:gd name="T3" fmla="*/ 52 h 52"/>
                  <a:gd name="T4" fmla="*/ 29 w 33"/>
                  <a:gd name="T5" fmla="*/ 52 h 52"/>
                  <a:gd name="T6" fmla="*/ 0 w 33"/>
                  <a:gd name="T7" fmla="*/ 3 h 52"/>
                  <a:gd name="T8" fmla="*/ 1 w 33"/>
                  <a:gd name="T9" fmla="*/ 0 h 52"/>
                  <a:gd name="T10" fmla="*/ 0 60000 65536"/>
                  <a:gd name="T11" fmla="*/ 0 60000 65536"/>
                  <a:gd name="T12" fmla="*/ 0 60000 65536"/>
                  <a:gd name="T13" fmla="*/ 0 60000 65536"/>
                  <a:gd name="T14" fmla="*/ 0 60000 65536"/>
                  <a:gd name="T15" fmla="*/ 0 w 33"/>
                  <a:gd name="T16" fmla="*/ 0 h 52"/>
                  <a:gd name="T17" fmla="*/ 33 w 33"/>
                  <a:gd name="T18" fmla="*/ 52 h 52"/>
                </a:gdLst>
                <a:ahLst/>
                <a:cxnLst>
                  <a:cxn ang="T10">
                    <a:pos x="T0" y="T1"/>
                  </a:cxn>
                  <a:cxn ang="T11">
                    <a:pos x="T2" y="T3"/>
                  </a:cxn>
                  <a:cxn ang="T12">
                    <a:pos x="T4" y="T5"/>
                  </a:cxn>
                  <a:cxn ang="T13">
                    <a:pos x="T6" y="T7"/>
                  </a:cxn>
                  <a:cxn ang="T14">
                    <a:pos x="T8" y="T9"/>
                  </a:cxn>
                </a:cxnLst>
                <a:rect l="T15" t="T16" r="T17" b="T18"/>
                <a:pathLst>
                  <a:path w="33" h="52">
                    <a:moveTo>
                      <a:pt x="1" y="0"/>
                    </a:moveTo>
                    <a:lnTo>
                      <a:pt x="33" y="52"/>
                    </a:lnTo>
                    <a:lnTo>
                      <a:pt x="29" y="52"/>
                    </a:lnTo>
                    <a:lnTo>
                      <a:pt x="0" y="3"/>
                    </a:lnTo>
                    <a:lnTo>
                      <a:pt x="1" y="0"/>
                    </a:lnTo>
                    <a:close/>
                  </a:path>
                </a:pathLst>
              </a:custGeom>
              <a:solidFill>
                <a:srgbClr val="363230"/>
              </a:solidFill>
              <a:ln w="9525">
                <a:noFill/>
                <a:round/>
                <a:headEnd/>
                <a:tailEnd/>
              </a:ln>
            </p:spPr>
            <p:txBody>
              <a:bodyPr/>
              <a:lstStyle/>
              <a:p>
                <a:endParaRPr lang="hu-HU"/>
              </a:p>
            </p:txBody>
          </p:sp>
          <p:sp>
            <p:nvSpPr>
              <p:cNvPr id="73970" name="Freeform 595"/>
              <p:cNvSpPr>
                <a:spLocks/>
              </p:cNvSpPr>
              <p:nvPr/>
            </p:nvSpPr>
            <p:spPr bwMode="auto">
              <a:xfrm>
                <a:off x="2395" y="1986"/>
                <a:ext cx="34" cy="51"/>
              </a:xfrm>
              <a:custGeom>
                <a:avLst/>
                <a:gdLst>
                  <a:gd name="T0" fmla="*/ 2 w 34"/>
                  <a:gd name="T1" fmla="*/ 0 h 51"/>
                  <a:gd name="T2" fmla="*/ 34 w 34"/>
                  <a:gd name="T3" fmla="*/ 51 h 51"/>
                  <a:gd name="T4" fmla="*/ 30 w 34"/>
                  <a:gd name="T5" fmla="*/ 50 h 51"/>
                  <a:gd name="T6" fmla="*/ 0 w 34"/>
                  <a:gd name="T7" fmla="*/ 5 h 51"/>
                  <a:gd name="T8" fmla="*/ 2 w 34"/>
                  <a:gd name="T9" fmla="*/ 0 h 51"/>
                  <a:gd name="T10" fmla="*/ 0 60000 65536"/>
                  <a:gd name="T11" fmla="*/ 0 60000 65536"/>
                  <a:gd name="T12" fmla="*/ 0 60000 65536"/>
                  <a:gd name="T13" fmla="*/ 0 60000 65536"/>
                  <a:gd name="T14" fmla="*/ 0 60000 65536"/>
                  <a:gd name="T15" fmla="*/ 0 w 34"/>
                  <a:gd name="T16" fmla="*/ 0 h 51"/>
                  <a:gd name="T17" fmla="*/ 34 w 34"/>
                  <a:gd name="T18" fmla="*/ 51 h 51"/>
                </a:gdLst>
                <a:ahLst/>
                <a:cxnLst>
                  <a:cxn ang="T10">
                    <a:pos x="T0" y="T1"/>
                  </a:cxn>
                  <a:cxn ang="T11">
                    <a:pos x="T2" y="T3"/>
                  </a:cxn>
                  <a:cxn ang="T12">
                    <a:pos x="T4" y="T5"/>
                  </a:cxn>
                  <a:cxn ang="T13">
                    <a:pos x="T6" y="T7"/>
                  </a:cxn>
                  <a:cxn ang="T14">
                    <a:pos x="T8" y="T9"/>
                  </a:cxn>
                </a:cxnLst>
                <a:rect l="T15" t="T16" r="T17" b="T18"/>
                <a:pathLst>
                  <a:path w="34" h="51">
                    <a:moveTo>
                      <a:pt x="2" y="0"/>
                    </a:moveTo>
                    <a:lnTo>
                      <a:pt x="34" y="51"/>
                    </a:lnTo>
                    <a:lnTo>
                      <a:pt x="30" y="50"/>
                    </a:lnTo>
                    <a:lnTo>
                      <a:pt x="0" y="5"/>
                    </a:lnTo>
                    <a:lnTo>
                      <a:pt x="2" y="0"/>
                    </a:lnTo>
                    <a:close/>
                  </a:path>
                </a:pathLst>
              </a:custGeom>
              <a:solidFill>
                <a:srgbClr val="33302E"/>
              </a:solidFill>
              <a:ln w="9525">
                <a:noFill/>
                <a:round/>
                <a:headEnd/>
                <a:tailEnd/>
              </a:ln>
            </p:spPr>
            <p:txBody>
              <a:bodyPr/>
              <a:lstStyle/>
              <a:p>
                <a:endParaRPr lang="hu-HU"/>
              </a:p>
            </p:txBody>
          </p:sp>
          <p:sp>
            <p:nvSpPr>
              <p:cNvPr id="73971" name="Freeform 596"/>
              <p:cNvSpPr>
                <a:spLocks/>
              </p:cNvSpPr>
              <p:nvPr/>
            </p:nvSpPr>
            <p:spPr bwMode="auto">
              <a:xfrm>
                <a:off x="2395" y="1988"/>
                <a:ext cx="31" cy="49"/>
              </a:xfrm>
              <a:custGeom>
                <a:avLst/>
                <a:gdLst>
                  <a:gd name="T0" fmla="*/ 2 w 31"/>
                  <a:gd name="T1" fmla="*/ 0 h 49"/>
                  <a:gd name="T2" fmla="*/ 31 w 31"/>
                  <a:gd name="T3" fmla="*/ 49 h 49"/>
                  <a:gd name="T4" fmla="*/ 28 w 31"/>
                  <a:gd name="T5" fmla="*/ 48 h 49"/>
                  <a:gd name="T6" fmla="*/ 0 w 31"/>
                  <a:gd name="T7" fmla="*/ 4 h 49"/>
                  <a:gd name="T8" fmla="*/ 2 w 31"/>
                  <a:gd name="T9" fmla="*/ 0 h 49"/>
                  <a:gd name="T10" fmla="*/ 0 60000 65536"/>
                  <a:gd name="T11" fmla="*/ 0 60000 65536"/>
                  <a:gd name="T12" fmla="*/ 0 60000 65536"/>
                  <a:gd name="T13" fmla="*/ 0 60000 65536"/>
                  <a:gd name="T14" fmla="*/ 0 60000 65536"/>
                  <a:gd name="T15" fmla="*/ 0 w 31"/>
                  <a:gd name="T16" fmla="*/ 0 h 49"/>
                  <a:gd name="T17" fmla="*/ 31 w 31"/>
                  <a:gd name="T18" fmla="*/ 49 h 49"/>
                </a:gdLst>
                <a:ahLst/>
                <a:cxnLst>
                  <a:cxn ang="T10">
                    <a:pos x="T0" y="T1"/>
                  </a:cxn>
                  <a:cxn ang="T11">
                    <a:pos x="T2" y="T3"/>
                  </a:cxn>
                  <a:cxn ang="T12">
                    <a:pos x="T4" y="T5"/>
                  </a:cxn>
                  <a:cxn ang="T13">
                    <a:pos x="T6" y="T7"/>
                  </a:cxn>
                  <a:cxn ang="T14">
                    <a:pos x="T8" y="T9"/>
                  </a:cxn>
                </a:cxnLst>
                <a:rect l="T15" t="T16" r="T17" b="T18"/>
                <a:pathLst>
                  <a:path w="31" h="49">
                    <a:moveTo>
                      <a:pt x="2" y="0"/>
                    </a:moveTo>
                    <a:lnTo>
                      <a:pt x="31" y="49"/>
                    </a:lnTo>
                    <a:lnTo>
                      <a:pt x="28" y="48"/>
                    </a:lnTo>
                    <a:lnTo>
                      <a:pt x="0" y="4"/>
                    </a:lnTo>
                    <a:lnTo>
                      <a:pt x="2" y="0"/>
                    </a:lnTo>
                    <a:close/>
                  </a:path>
                </a:pathLst>
              </a:custGeom>
              <a:solidFill>
                <a:srgbClr val="322E2C"/>
              </a:solidFill>
              <a:ln w="9525">
                <a:noFill/>
                <a:round/>
                <a:headEnd/>
                <a:tailEnd/>
              </a:ln>
            </p:spPr>
            <p:txBody>
              <a:bodyPr/>
              <a:lstStyle/>
              <a:p>
                <a:endParaRPr lang="hu-HU"/>
              </a:p>
            </p:txBody>
          </p:sp>
          <p:sp>
            <p:nvSpPr>
              <p:cNvPr id="73972" name="Freeform 597"/>
              <p:cNvSpPr>
                <a:spLocks/>
              </p:cNvSpPr>
              <p:nvPr/>
            </p:nvSpPr>
            <p:spPr bwMode="auto">
              <a:xfrm>
                <a:off x="2395" y="1991"/>
                <a:ext cx="30" cy="45"/>
              </a:xfrm>
              <a:custGeom>
                <a:avLst/>
                <a:gdLst>
                  <a:gd name="T0" fmla="*/ 0 w 30"/>
                  <a:gd name="T1" fmla="*/ 0 h 45"/>
                  <a:gd name="T2" fmla="*/ 30 w 30"/>
                  <a:gd name="T3" fmla="*/ 45 h 45"/>
                  <a:gd name="T4" fmla="*/ 27 w 30"/>
                  <a:gd name="T5" fmla="*/ 45 h 45"/>
                  <a:gd name="T6" fmla="*/ 0 w 30"/>
                  <a:gd name="T7" fmla="*/ 2 h 45"/>
                  <a:gd name="T8" fmla="*/ 0 w 30"/>
                  <a:gd name="T9" fmla="*/ 0 h 45"/>
                  <a:gd name="T10" fmla="*/ 0 60000 65536"/>
                  <a:gd name="T11" fmla="*/ 0 60000 65536"/>
                  <a:gd name="T12" fmla="*/ 0 60000 65536"/>
                  <a:gd name="T13" fmla="*/ 0 60000 65536"/>
                  <a:gd name="T14" fmla="*/ 0 60000 65536"/>
                  <a:gd name="T15" fmla="*/ 0 w 30"/>
                  <a:gd name="T16" fmla="*/ 0 h 45"/>
                  <a:gd name="T17" fmla="*/ 30 w 30"/>
                  <a:gd name="T18" fmla="*/ 45 h 45"/>
                </a:gdLst>
                <a:ahLst/>
                <a:cxnLst>
                  <a:cxn ang="T10">
                    <a:pos x="T0" y="T1"/>
                  </a:cxn>
                  <a:cxn ang="T11">
                    <a:pos x="T2" y="T3"/>
                  </a:cxn>
                  <a:cxn ang="T12">
                    <a:pos x="T4" y="T5"/>
                  </a:cxn>
                  <a:cxn ang="T13">
                    <a:pos x="T6" y="T7"/>
                  </a:cxn>
                  <a:cxn ang="T14">
                    <a:pos x="T8" y="T9"/>
                  </a:cxn>
                </a:cxnLst>
                <a:rect l="T15" t="T16" r="T17" b="T18"/>
                <a:pathLst>
                  <a:path w="30" h="45">
                    <a:moveTo>
                      <a:pt x="0" y="0"/>
                    </a:moveTo>
                    <a:lnTo>
                      <a:pt x="30" y="45"/>
                    </a:lnTo>
                    <a:lnTo>
                      <a:pt x="27" y="45"/>
                    </a:lnTo>
                    <a:lnTo>
                      <a:pt x="0" y="2"/>
                    </a:lnTo>
                    <a:lnTo>
                      <a:pt x="0" y="0"/>
                    </a:lnTo>
                    <a:close/>
                  </a:path>
                </a:pathLst>
              </a:custGeom>
              <a:solidFill>
                <a:srgbClr val="2E2B29"/>
              </a:solidFill>
              <a:ln w="9525">
                <a:noFill/>
                <a:round/>
                <a:headEnd/>
                <a:tailEnd/>
              </a:ln>
            </p:spPr>
            <p:txBody>
              <a:bodyPr/>
              <a:lstStyle/>
              <a:p>
                <a:endParaRPr lang="hu-HU"/>
              </a:p>
            </p:txBody>
          </p:sp>
          <p:sp>
            <p:nvSpPr>
              <p:cNvPr id="73973" name="Freeform 598"/>
              <p:cNvSpPr>
                <a:spLocks/>
              </p:cNvSpPr>
              <p:nvPr/>
            </p:nvSpPr>
            <p:spPr bwMode="auto">
              <a:xfrm>
                <a:off x="2394" y="1992"/>
                <a:ext cx="29" cy="44"/>
              </a:xfrm>
              <a:custGeom>
                <a:avLst/>
                <a:gdLst>
                  <a:gd name="T0" fmla="*/ 1 w 29"/>
                  <a:gd name="T1" fmla="*/ 0 h 44"/>
                  <a:gd name="T2" fmla="*/ 29 w 29"/>
                  <a:gd name="T3" fmla="*/ 44 h 44"/>
                  <a:gd name="T4" fmla="*/ 25 w 29"/>
                  <a:gd name="T5" fmla="*/ 44 h 44"/>
                  <a:gd name="T6" fmla="*/ 0 w 29"/>
                  <a:gd name="T7" fmla="*/ 3 h 44"/>
                  <a:gd name="T8" fmla="*/ 1 w 29"/>
                  <a:gd name="T9" fmla="*/ 0 h 44"/>
                  <a:gd name="T10" fmla="*/ 0 60000 65536"/>
                  <a:gd name="T11" fmla="*/ 0 60000 65536"/>
                  <a:gd name="T12" fmla="*/ 0 60000 65536"/>
                  <a:gd name="T13" fmla="*/ 0 60000 65536"/>
                  <a:gd name="T14" fmla="*/ 0 60000 65536"/>
                  <a:gd name="T15" fmla="*/ 0 w 29"/>
                  <a:gd name="T16" fmla="*/ 0 h 44"/>
                  <a:gd name="T17" fmla="*/ 29 w 29"/>
                  <a:gd name="T18" fmla="*/ 44 h 44"/>
                </a:gdLst>
                <a:ahLst/>
                <a:cxnLst>
                  <a:cxn ang="T10">
                    <a:pos x="T0" y="T1"/>
                  </a:cxn>
                  <a:cxn ang="T11">
                    <a:pos x="T2" y="T3"/>
                  </a:cxn>
                  <a:cxn ang="T12">
                    <a:pos x="T4" y="T5"/>
                  </a:cxn>
                  <a:cxn ang="T13">
                    <a:pos x="T6" y="T7"/>
                  </a:cxn>
                  <a:cxn ang="T14">
                    <a:pos x="T8" y="T9"/>
                  </a:cxn>
                </a:cxnLst>
                <a:rect l="T15" t="T16" r="T17" b="T18"/>
                <a:pathLst>
                  <a:path w="29" h="44">
                    <a:moveTo>
                      <a:pt x="1" y="0"/>
                    </a:moveTo>
                    <a:lnTo>
                      <a:pt x="29" y="44"/>
                    </a:lnTo>
                    <a:lnTo>
                      <a:pt x="25" y="44"/>
                    </a:lnTo>
                    <a:lnTo>
                      <a:pt x="0" y="3"/>
                    </a:lnTo>
                    <a:lnTo>
                      <a:pt x="1" y="0"/>
                    </a:lnTo>
                    <a:close/>
                  </a:path>
                </a:pathLst>
              </a:custGeom>
              <a:solidFill>
                <a:srgbClr val="2C2926"/>
              </a:solidFill>
              <a:ln w="9525">
                <a:noFill/>
                <a:round/>
                <a:headEnd/>
                <a:tailEnd/>
              </a:ln>
            </p:spPr>
            <p:txBody>
              <a:bodyPr/>
              <a:lstStyle/>
              <a:p>
                <a:endParaRPr lang="hu-HU"/>
              </a:p>
            </p:txBody>
          </p:sp>
          <p:sp>
            <p:nvSpPr>
              <p:cNvPr id="73974" name="Freeform 599"/>
              <p:cNvSpPr>
                <a:spLocks/>
              </p:cNvSpPr>
              <p:nvPr/>
            </p:nvSpPr>
            <p:spPr bwMode="auto">
              <a:xfrm>
                <a:off x="2394" y="1993"/>
                <a:ext cx="28" cy="43"/>
              </a:xfrm>
              <a:custGeom>
                <a:avLst/>
                <a:gdLst>
                  <a:gd name="T0" fmla="*/ 1 w 28"/>
                  <a:gd name="T1" fmla="*/ 0 h 43"/>
                  <a:gd name="T2" fmla="*/ 28 w 28"/>
                  <a:gd name="T3" fmla="*/ 43 h 43"/>
                  <a:gd name="T4" fmla="*/ 24 w 28"/>
                  <a:gd name="T5" fmla="*/ 43 h 43"/>
                  <a:gd name="T6" fmla="*/ 0 w 28"/>
                  <a:gd name="T7" fmla="*/ 5 h 43"/>
                  <a:gd name="T8" fmla="*/ 1 w 28"/>
                  <a:gd name="T9" fmla="*/ 0 h 43"/>
                  <a:gd name="T10" fmla="*/ 0 60000 65536"/>
                  <a:gd name="T11" fmla="*/ 0 60000 65536"/>
                  <a:gd name="T12" fmla="*/ 0 60000 65536"/>
                  <a:gd name="T13" fmla="*/ 0 60000 65536"/>
                  <a:gd name="T14" fmla="*/ 0 60000 65536"/>
                  <a:gd name="T15" fmla="*/ 0 w 28"/>
                  <a:gd name="T16" fmla="*/ 0 h 43"/>
                  <a:gd name="T17" fmla="*/ 28 w 28"/>
                  <a:gd name="T18" fmla="*/ 43 h 43"/>
                </a:gdLst>
                <a:ahLst/>
                <a:cxnLst>
                  <a:cxn ang="T10">
                    <a:pos x="T0" y="T1"/>
                  </a:cxn>
                  <a:cxn ang="T11">
                    <a:pos x="T2" y="T3"/>
                  </a:cxn>
                  <a:cxn ang="T12">
                    <a:pos x="T4" y="T5"/>
                  </a:cxn>
                  <a:cxn ang="T13">
                    <a:pos x="T6" y="T7"/>
                  </a:cxn>
                  <a:cxn ang="T14">
                    <a:pos x="T8" y="T9"/>
                  </a:cxn>
                </a:cxnLst>
                <a:rect l="T15" t="T16" r="T17" b="T18"/>
                <a:pathLst>
                  <a:path w="28" h="43">
                    <a:moveTo>
                      <a:pt x="1" y="0"/>
                    </a:moveTo>
                    <a:lnTo>
                      <a:pt x="28" y="43"/>
                    </a:lnTo>
                    <a:lnTo>
                      <a:pt x="24" y="43"/>
                    </a:lnTo>
                    <a:lnTo>
                      <a:pt x="0" y="5"/>
                    </a:lnTo>
                    <a:lnTo>
                      <a:pt x="1" y="0"/>
                    </a:lnTo>
                    <a:close/>
                  </a:path>
                </a:pathLst>
              </a:custGeom>
              <a:solidFill>
                <a:srgbClr val="2A2523"/>
              </a:solidFill>
              <a:ln w="9525">
                <a:noFill/>
                <a:round/>
                <a:headEnd/>
                <a:tailEnd/>
              </a:ln>
            </p:spPr>
            <p:txBody>
              <a:bodyPr/>
              <a:lstStyle/>
              <a:p>
                <a:endParaRPr lang="hu-HU"/>
              </a:p>
            </p:txBody>
          </p:sp>
          <p:sp>
            <p:nvSpPr>
              <p:cNvPr id="73975" name="Freeform 600"/>
              <p:cNvSpPr>
                <a:spLocks/>
              </p:cNvSpPr>
              <p:nvPr/>
            </p:nvSpPr>
            <p:spPr bwMode="auto">
              <a:xfrm>
                <a:off x="2392" y="1995"/>
                <a:ext cx="27" cy="41"/>
              </a:xfrm>
              <a:custGeom>
                <a:avLst/>
                <a:gdLst>
                  <a:gd name="T0" fmla="*/ 2 w 27"/>
                  <a:gd name="T1" fmla="*/ 0 h 41"/>
                  <a:gd name="T2" fmla="*/ 27 w 27"/>
                  <a:gd name="T3" fmla="*/ 41 h 41"/>
                  <a:gd name="T4" fmla="*/ 24 w 27"/>
                  <a:gd name="T5" fmla="*/ 41 h 41"/>
                  <a:gd name="T6" fmla="*/ 0 w 27"/>
                  <a:gd name="T7" fmla="*/ 4 h 41"/>
                  <a:gd name="T8" fmla="*/ 2 w 27"/>
                  <a:gd name="T9" fmla="*/ 0 h 41"/>
                  <a:gd name="T10" fmla="*/ 0 60000 65536"/>
                  <a:gd name="T11" fmla="*/ 0 60000 65536"/>
                  <a:gd name="T12" fmla="*/ 0 60000 65536"/>
                  <a:gd name="T13" fmla="*/ 0 60000 65536"/>
                  <a:gd name="T14" fmla="*/ 0 60000 65536"/>
                  <a:gd name="T15" fmla="*/ 0 w 27"/>
                  <a:gd name="T16" fmla="*/ 0 h 41"/>
                  <a:gd name="T17" fmla="*/ 27 w 27"/>
                  <a:gd name="T18" fmla="*/ 41 h 41"/>
                </a:gdLst>
                <a:ahLst/>
                <a:cxnLst>
                  <a:cxn ang="T10">
                    <a:pos x="T0" y="T1"/>
                  </a:cxn>
                  <a:cxn ang="T11">
                    <a:pos x="T2" y="T3"/>
                  </a:cxn>
                  <a:cxn ang="T12">
                    <a:pos x="T4" y="T5"/>
                  </a:cxn>
                  <a:cxn ang="T13">
                    <a:pos x="T6" y="T7"/>
                  </a:cxn>
                  <a:cxn ang="T14">
                    <a:pos x="T8" y="T9"/>
                  </a:cxn>
                </a:cxnLst>
                <a:rect l="T15" t="T16" r="T17" b="T18"/>
                <a:pathLst>
                  <a:path w="27" h="41">
                    <a:moveTo>
                      <a:pt x="2" y="0"/>
                    </a:moveTo>
                    <a:lnTo>
                      <a:pt x="27" y="41"/>
                    </a:lnTo>
                    <a:lnTo>
                      <a:pt x="24" y="41"/>
                    </a:lnTo>
                    <a:lnTo>
                      <a:pt x="0" y="4"/>
                    </a:lnTo>
                    <a:lnTo>
                      <a:pt x="2" y="0"/>
                    </a:lnTo>
                    <a:close/>
                  </a:path>
                </a:pathLst>
              </a:custGeom>
              <a:solidFill>
                <a:srgbClr val="1F1A17"/>
              </a:solidFill>
              <a:ln w="9525">
                <a:noFill/>
                <a:round/>
                <a:headEnd/>
                <a:tailEnd/>
              </a:ln>
            </p:spPr>
            <p:txBody>
              <a:bodyPr/>
              <a:lstStyle/>
              <a:p>
                <a:endParaRPr lang="hu-HU"/>
              </a:p>
            </p:txBody>
          </p:sp>
          <p:sp>
            <p:nvSpPr>
              <p:cNvPr id="73976" name="Freeform 601"/>
              <p:cNvSpPr>
                <a:spLocks/>
              </p:cNvSpPr>
              <p:nvPr/>
            </p:nvSpPr>
            <p:spPr bwMode="auto">
              <a:xfrm>
                <a:off x="2383" y="1998"/>
                <a:ext cx="35" cy="38"/>
              </a:xfrm>
              <a:custGeom>
                <a:avLst/>
                <a:gdLst>
                  <a:gd name="T0" fmla="*/ 11 w 35"/>
                  <a:gd name="T1" fmla="*/ 0 h 38"/>
                  <a:gd name="T2" fmla="*/ 35 w 35"/>
                  <a:gd name="T3" fmla="*/ 38 h 38"/>
                  <a:gd name="T4" fmla="*/ 0 w 35"/>
                  <a:gd name="T5" fmla="*/ 35 h 38"/>
                  <a:gd name="T6" fmla="*/ 11 w 35"/>
                  <a:gd name="T7" fmla="*/ 0 h 38"/>
                  <a:gd name="T8" fmla="*/ 0 60000 65536"/>
                  <a:gd name="T9" fmla="*/ 0 60000 65536"/>
                  <a:gd name="T10" fmla="*/ 0 60000 65536"/>
                  <a:gd name="T11" fmla="*/ 0 60000 65536"/>
                  <a:gd name="T12" fmla="*/ 0 w 35"/>
                  <a:gd name="T13" fmla="*/ 0 h 38"/>
                  <a:gd name="T14" fmla="*/ 35 w 35"/>
                  <a:gd name="T15" fmla="*/ 38 h 38"/>
                </a:gdLst>
                <a:ahLst/>
                <a:cxnLst>
                  <a:cxn ang="T8">
                    <a:pos x="T0" y="T1"/>
                  </a:cxn>
                  <a:cxn ang="T9">
                    <a:pos x="T2" y="T3"/>
                  </a:cxn>
                  <a:cxn ang="T10">
                    <a:pos x="T4" y="T5"/>
                  </a:cxn>
                  <a:cxn ang="T11">
                    <a:pos x="T6" y="T7"/>
                  </a:cxn>
                </a:cxnLst>
                <a:rect l="T12" t="T13" r="T14" b="T15"/>
                <a:pathLst>
                  <a:path w="35" h="38">
                    <a:moveTo>
                      <a:pt x="11" y="0"/>
                    </a:moveTo>
                    <a:lnTo>
                      <a:pt x="35" y="38"/>
                    </a:lnTo>
                    <a:lnTo>
                      <a:pt x="0" y="35"/>
                    </a:lnTo>
                    <a:lnTo>
                      <a:pt x="11" y="0"/>
                    </a:lnTo>
                    <a:close/>
                  </a:path>
                </a:pathLst>
              </a:custGeom>
              <a:solidFill>
                <a:srgbClr val="1F1A17"/>
              </a:solidFill>
              <a:ln w="9525">
                <a:noFill/>
                <a:round/>
                <a:headEnd/>
                <a:tailEnd/>
              </a:ln>
            </p:spPr>
            <p:txBody>
              <a:bodyPr/>
              <a:lstStyle/>
              <a:p>
                <a:endParaRPr lang="hu-HU"/>
              </a:p>
            </p:txBody>
          </p:sp>
          <p:sp>
            <p:nvSpPr>
              <p:cNvPr id="73977" name="Freeform 602"/>
              <p:cNvSpPr>
                <a:spLocks/>
              </p:cNvSpPr>
              <p:nvPr/>
            </p:nvSpPr>
            <p:spPr bwMode="auto">
              <a:xfrm>
                <a:off x="2614" y="1864"/>
                <a:ext cx="35" cy="80"/>
              </a:xfrm>
              <a:custGeom>
                <a:avLst/>
                <a:gdLst>
                  <a:gd name="T0" fmla="*/ 31 w 35"/>
                  <a:gd name="T1" fmla="*/ 0 h 80"/>
                  <a:gd name="T2" fmla="*/ 28 w 35"/>
                  <a:gd name="T3" fmla="*/ 1 h 80"/>
                  <a:gd name="T4" fmla="*/ 0 w 35"/>
                  <a:gd name="T5" fmla="*/ 77 h 80"/>
                  <a:gd name="T6" fmla="*/ 7 w 35"/>
                  <a:gd name="T7" fmla="*/ 80 h 80"/>
                  <a:gd name="T8" fmla="*/ 33 w 35"/>
                  <a:gd name="T9" fmla="*/ 4 h 80"/>
                  <a:gd name="T10" fmla="*/ 31 w 35"/>
                  <a:gd name="T11" fmla="*/ 0 h 80"/>
                  <a:gd name="T12" fmla="*/ 33 w 35"/>
                  <a:gd name="T13" fmla="*/ 4 h 80"/>
                  <a:gd name="T14" fmla="*/ 35 w 35"/>
                  <a:gd name="T15" fmla="*/ 0 h 80"/>
                  <a:gd name="T16" fmla="*/ 31 w 35"/>
                  <a:gd name="T17" fmla="*/ 0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80"/>
                  <a:gd name="T29" fmla="*/ 35 w 35"/>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80">
                    <a:moveTo>
                      <a:pt x="31" y="0"/>
                    </a:moveTo>
                    <a:lnTo>
                      <a:pt x="28" y="1"/>
                    </a:lnTo>
                    <a:lnTo>
                      <a:pt x="0" y="77"/>
                    </a:lnTo>
                    <a:lnTo>
                      <a:pt x="7" y="80"/>
                    </a:lnTo>
                    <a:lnTo>
                      <a:pt x="33" y="4"/>
                    </a:lnTo>
                    <a:lnTo>
                      <a:pt x="31" y="0"/>
                    </a:lnTo>
                    <a:lnTo>
                      <a:pt x="33" y="4"/>
                    </a:lnTo>
                    <a:lnTo>
                      <a:pt x="35" y="0"/>
                    </a:lnTo>
                    <a:lnTo>
                      <a:pt x="31" y="0"/>
                    </a:lnTo>
                    <a:close/>
                  </a:path>
                </a:pathLst>
              </a:custGeom>
              <a:solidFill>
                <a:srgbClr val="1F1A17"/>
              </a:solidFill>
              <a:ln w="9525">
                <a:noFill/>
                <a:round/>
                <a:headEnd/>
                <a:tailEnd/>
              </a:ln>
            </p:spPr>
            <p:txBody>
              <a:bodyPr/>
              <a:lstStyle/>
              <a:p>
                <a:endParaRPr lang="hu-HU"/>
              </a:p>
            </p:txBody>
          </p:sp>
          <p:sp>
            <p:nvSpPr>
              <p:cNvPr id="73978" name="Freeform 603"/>
              <p:cNvSpPr>
                <a:spLocks/>
              </p:cNvSpPr>
              <p:nvPr/>
            </p:nvSpPr>
            <p:spPr bwMode="auto">
              <a:xfrm>
                <a:off x="2554" y="1850"/>
                <a:ext cx="91" cy="20"/>
              </a:xfrm>
              <a:custGeom>
                <a:avLst/>
                <a:gdLst>
                  <a:gd name="T0" fmla="*/ 5 w 91"/>
                  <a:gd name="T1" fmla="*/ 7 h 20"/>
                  <a:gd name="T2" fmla="*/ 6 w 91"/>
                  <a:gd name="T3" fmla="*/ 8 h 20"/>
                  <a:gd name="T4" fmla="*/ 91 w 91"/>
                  <a:gd name="T5" fmla="*/ 20 h 20"/>
                  <a:gd name="T6" fmla="*/ 91 w 91"/>
                  <a:gd name="T7" fmla="*/ 14 h 20"/>
                  <a:gd name="T8" fmla="*/ 7 w 91"/>
                  <a:gd name="T9" fmla="*/ 1 h 20"/>
                  <a:gd name="T10" fmla="*/ 5 w 91"/>
                  <a:gd name="T11" fmla="*/ 7 h 20"/>
                  <a:gd name="T12" fmla="*/ 7 w 91"/>
                  <a:gd name="T13" fmla="*/ 1 h 20"/>
                  <a:gd name="T14" fmla="*/ 0 w 91"/>
                  <a:gd name="T15" fmla="*/ 0 h 20"/>
                  <a:gd name="T16" fmla="*/ 5 w 91"/>
                  <a:gd name="T17" fmla="*/ 7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20"/>
                  <a:gd name="T29" fmla="*/ 91 w 91"/>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20">
                    <a:moveTo>
                      <a:pt x="5" y="7"/>
                    </a:moveTo>
                    <a:lnTo>
                      <a:pt x="6" y="8"/>
                    </a:lnTo>
                    <a:lnTo>
                      <a:pt x="91" y="20"/>
                    </a:lnTo>
                    <a:lnTo>
                      <a:pt x="91" y="14"/>
                    </a:lnTo>
                    <a:lnTo>
                      <a:pt x="7" y="1"/>
                    </a:lnTo>
                    <a:lnTo>
                      <a:pt x="5" y="7"/>
                    </a:lnTo>
                    <a:lnTo>
                      <a:pt x="7" y="1"/>
                    </a:lnTo>
                    <a:lnTo>
                      <a:pt x="0" y="0"/>
                    </a:lnTo>
                    <a:lnTo>
                      <a:pt x="5" y="7"/>
                    </a:lnTo>
                    <a:close/>
                  </a:path>
                </a:pathLst>
              </a:custGeom>
              <a:solidFill>
                <a:srgbClr val="1F1A17"/>
              </a:solidFill>
              <a:ln w="9525">
                <a:noFill/>
                <a:round/>
                <a:headEnd/>
                <a:tailEnd/>
              </a:ln>
            </p:spPr>
            <p:txBody>
              <a:bodyPr/>
              <a:lstStyle/>
              <a:p>
                <a:endParaRPr lang="hu-HU"/>
              </a:p>
            </p:txBody>
          </p:sp>
          <p:sp>
            <p:nvSpPr>
              <p:cNvPr id="73979" name="Freeform 604"/>
              <p:cNvSpPr>
                <a:spLocks/>
              </p:cNvSpPr>
              <p:nvPr/>
            </p:nvSpPr>
            <p:spPr bwMode="auto">
              <a:xfrm>
                <a:off x="2559" y="1853"/>
                <a:ext cx="21" cy="26"/>
              </a:xfrm>
              <a:custGeom>
                <a:avLst/>
                <a:gdLst>
                  <a:gd name="T0" fmla="*/ 18 w 21"/>
                  <a:gd name="T1" fmla="*/ 26 h 26"/>
                  <a:gd name="T2" fmla="*/ 19 w 21"/>
                  <a:gd name="T3" fmla="*/ 22 h 26"/>
                  <a:gd name="T4" fmla="*/ 5 w 21"/>
                  <a:gd name="T5" fmla="*/ 0 h 26"/>
                  <a:gd name="T6" fmla="*/ 0 w 21"/>
                  <a:gd name="T7" fmla="*/ 4 h 26"/>
                  <a:gd name="T8" fmla="*/ 14 w 21"/>
                  <a:gd name="T9" fmla="*/ 25 h 26"/>
                  <a:gd name="T10" fmla="*/ 18 w 21"/>
                  <a:gd name="T11" fmla="*/ 26 h 26"/>
                  <a:gd name="T12" fmla="*/ 18 w 21"/>
                  <a:gd name="T13" fmla="*/ 26 h 26"/>
                  <a:gd name="T14" fmla="*/ 21 w 21"/>
                  <a:gd name="T15" fmla="*/ 25 h 26"/>
                  <a:gd name="T16" fmla="*/ 19 w 21"/>
                  <a:gd name="T17" fmla="*/ 22 h 26"/>
                  <a:gd name="T18" fmla="*/ 18 w 21"/>
                  <a:gd name="T19" fmla="*/ 2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26"/>
                  <a:gd name="T32" fmla="*/ 21 w 21"/>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26">
                    <a:moveTo>
                      <a:pt x="18" y="26"/>
                    </a:moveTo>
                    <a:lnTo>
                      <a:pt x="19" y="22"/>
                    </a:lnTo>
                    <a:lnTo>
                      <a:pt x="5" y="0"/>
                    </a:lnTo>
                    <a:lnTo>
                      <a:pt x="0" y="4"/>
                    </a:lnTo>
                    <a:lnTo>
                      <a:pt x="14" y="25"/>
                    </a:lnTo>
                    <a:lnTo>
                      <a:pt x="18" y="26"/>
                    </a:lnTo>
                    <a:lnTo>
                      <a:pt x="21" y="25"/>
                    </a:lnTo>
                    <a:lnTo>
                      <a:pt x="19" y="22"/>
                    </a:lnTo>
                    <a:lnTo>
                      <a:pt x="18" y="26"/>
                    </a:lnTo>
                    <a:close/>
                  </a:path>
                </a:pathLst>
              </a:custGeom>
              <a:solidFill>
                <a:srgbClr val="1F1A17"/>
              </a:solidFill>
              <a:ln w="9525">
                <a:noFill/>
                <a:round/>
                <a:headEnd/>
                <a:tailEnd/>
              </a:ln>
            </p:spPr>
            <p:txBody>
              <a:bodyPr/>
              <a:lstStyle/>
              <a:p>
                <a:endParaRPr lang="hu-HU"/>
              </a:p>
            </p:txBody>
          </p:sp>
          <p:sp>
            <p:nvSpPr>
              <p:cNvPr id="73980" name="Freeform 605"/>
              <p:cNvSpPr>
                <a:spLocks/>
              </p:cNvSpPr>
              <p:nvPr/>
            </p:nvSpPr>
            <p:spPr bwMode="auto">
              <a:xfrm>
                <a:off x="2419" y="1874"/>
                <a:ext cx="158" cy="104"/>
              </a:xfrm>
              <a:custGeom>
                <a:avLst/>
                <a:gdLst>
                  <a:gd name="T0" fmla="*/ 0 w 158"/>
                  <a:gd name="T1" fmla="*/ 101 h 104"/>
                  <a:gd name="T2" fmla="*/ 4 w 158"/>
                  <a:gd name="T3" fmla="*/ 103 h 104"/>
                  <a:gd name="T4" fmla="*/ 158 w 158"/>
                  <a:gd name="T5" fmla="*/ 5 h 104"/>
                  <a:gd name="T6" fmla="*/ 155 w 158"/>
                  <a:gd name="T7" fmla="*/ 0 h 104"/>
                  <a:gd name="T8" fmla="*/ 2 w 158"/>
                  <a:gd name="T9" fmla="*/ 97 h 104"/>
                  <a:gd name="T10" fmla="*/ 0 w 158"/>
                  <a:gd name="T11" fmla="*/ 101 h 104"/>
                  <a:gd name="T12" fmla="*/ 0 w 158"/>
                  <a:gd name="T13" fmla="*/ 101 h 104"/>
                  <a:gd name="T14" fmla="*/ 2 w 158"/>
                  <a:gd name="T15" fmla="*/ 104 h 104"/>
                  <a:gd name="T16" fmla="*/ 4 w 158"/>
                  <a:gd name="T17" fmla="*/ 103 h 104"/>
                  <a:gd name="T18" fmla="*/ 0 w 158"/>
                  <a:gd name="T19" fmla="*/ 101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104"/>
                  <a:gd name="T32" fmla="*/ 158 w 158"/>
                  <a:gd name="T33" fmla="*/ 104 h 1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104">
                    <a:moveTo>
                      <a:pt x="0" y="101"/>
                    </a:moveTo>
                    <a:lnTo>
                      <a:pt x="4" y="103"/>
                    </a:lnTo>
                    <a:lnTo>
                      <a:pt x="158" y="5"/>
                    </a:lnTo>
                    <a:lnTo>
                      <a:pt x="155" y="0"/>
                    </a:lnTo>
                    <a:lnTo>
                      <a:pt x="2" y="97"/>
                    </a:lnTo>
                    <a:lnTo>
                      <a:pt x="0" y="101"/>
                    </a:lnTo>
                    <a:lnTo>
                      <a:pt x="2" y="104"/>
                    </a:lnTo>
                    <a:lnTo>
                      <a:pt x="4" y="103"/>
                    </a:lnTo>
                    <a:lnTo>
                      <a:pt x="0" y="101"/>
                    </a:lnTo>
                    <a:close/>
                  </a:path>
                </a:pathLst>
              </a:custGeom>
              <a:solidFill>
                <a:srgbClr val="1F1A17"/>
              </a:solidFill>
              <a:ln w="9525">
                <a:noFill/>
                <a:round/>
                <a:headEnd/>
                <a:tailEnd/>
              </a:ln>
            </p:spPr>
            <p:txBody>
              <a:bodyPr/>
              <a:lstStyle/>
              <a:p>
                <a:endParaRPr lang="hu-HU"/>
              </a:p>
            </p:txBody>
          </p:sp>
          <p:sp>
            <p:nvSpPr>
              <p:cNvPr id="73981" name="Freeform 606"/>
              <p:cNvSpPr>
                <a:spLocks/>
              </p:cNvSpPr>
              <p:nvPr/>
            </p:nvSpPr>
            <p:spPr bwMode="auto">
              <a:xfrm>
                <a:off x="2405" y="1944"/>
                <a:ext cx="20" cy="31"/>
              </a:xfrm>
              <a:custGeom>
                <a:avLst/>
                <a:gdLst>
                  <a:gd name="T0" fmla="*/ 0 w 20"/>
                  <a:gd name="T1" fmla="*/ 7 h 31"/>
                  <a:gd name="T2" fmla="*/ 0 w 20"/>
                  <a:gd name="T3" fmla="*/ 10 h 31"/>
                  <a:gd name="T4" fmla="*/ 14 w 20"/>
                  <a:gd name="T5" fmla="*/ 31 h 31"/>
                  <a:gd name="T6" fmla="*/ 20 w 20"/>
                  <a:gd name="T7" fmla="*/ 28 h 31"/>
                  <a:gd name="T8" fmla="*/ 6 w 20"/>
                  <a:gd name="T9" fmla="*/ 6 h 31"/>
                  <a:gd name="T10" fmla="*/ 0 w 20"/>
                  <a:gd name="T11" fmla="*/ 7 h 31"/>
                  <a:gd name="T12" fmla="*/ 6 w 20"/>
                  <a:gd name="T13" fmla="*/ 6 h 31"/>
                  <a:gd name="T14" fmla="*/ 1 w 20"/>
                  <a:gd name="T15" fmla="*/ 0 h 31"/>
                  <a:gd name="T16" fmla="*/ 0 w 20"/>
                  <a:gd name="T17" fmla="*/ 7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31"/>
                  <a:gd name="T29" fmla="*/ 20 w 20"/>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31">
                    <a:moveTo>
                      <a:pt x="0" y="7"/>
                    </a:moveTo>
                    <a:lnTo>
                      <a:pt x="0" y="10"/>
                    </a:lnTo>
                    <a:lnTo>
                      <a:pt x="14" y="31"/>
                    </a:lnTo>
                    <a:lnTo>
                      <a:pt x="20" y="28"/>
                    </a:lnTo>
                    <a:lnTo>
                      <a:pt x="6" y="6"/>
                    </a:lnTo>
                    <a:lnTo>
                      <a:pt x="0" y="7"/>
                    </a:lnTo>
                    <a:lnTo>
                      <a:pt x="6" y="6"/>
                    </a:lnTo>
                    <a:lnTo>
                      <a:pt x="1" y="0"/>
                    </a:lnTo>
                    <a:lnTo>
                      <a:pt x="0" y="7"/>
                    </a:lnTo>
                    <a:close/>
                  </a:path>
                </a:pathLst>
              </a:custGeom>
              <a:solidFill>
                <a:srgbClr val="1F1A17"/>
              </a:solidFill>
              <a:ln w="9525">
                <a:noFill/>
                <a:round/>
                <a:headEnd/>
                <a:tailEnd/>
              </a:ln>
            </p:spPr>
            <p:txBody>
              <a:bodyPr/>
              <a:lstStyle/>
              <a:p>
                <a:endParaRPr lang="hu-HU"/>
              </a:p>
            </p:txBody>
          </p:sp>
          <p:sp>
            <p:nvSpPr>
              <p:cNvPr id="73982" name="Freeform 607"/>
              <p:cNvSpPr>
                <a:spLocks/>
              </p:cNvSpPr>
              <p:nvPr/>
            </p:nvSpPr>
            <p:spPr bwMode="auto">
              <a:xfrm>
                <a:off x="2378" y="1951"/>
                <a:ext cx="33" cy="85"/>
              </a:xfrm>
              <a:custGeom>
                <a:avLst/>
                <a:gdLst>
                  <a:gd name="T0" fmla="*/ 5 w 33"/>
                  <a:gd name="T1" fmla="*/ 85 h 85"/>
                  <a:gd name="T2" fmla="*/ 7 w 33"/>
                  <a:gd name="T3" fmla="*/ 82 h 85"/>
                  <a:gd name="T4" fmla="*/ 33 w 33"/>
                  <a:gd name="T5" fmla="*/ 2 h 85"/>
                  <a:gd name="T6" fmla="*/ 27 w 33"/>
                  <a:gd name="T7" fmla="*/ 0 h 85"/>
                  <a:gd name="T8" fmla="*/ 2 w 33"/>
                  <a:gd name="T9" fmla="*/ 80 h 85"/>
                  <a:gd name="T10" fmla="*/ 5 w 33"/>
                  <a:gd name="T11" fmla="*/ 85 h 85"/>
                  <a:gd name="T12" fmla="*/ 2 w 33"/>
                  <a:gd name="T13" fmla="*/ 80 h 85"/>
                  <a:gd name="T14" fmla="*/ 0 w 33"/>
                  <a:gd name="T15" fmla="*/ 83 h 85"/>
                  <a:gd name="T16" fmla="*/ 5 w 33"/>
                  <a:gd name="T17" fmla="*/ 85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85"/>
                  <a:gd name="T29" fmla="*/ 33 w 33"/>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85">
                    <a:moveTo>
                      <a:pt x="5" y="85"/>
                    </a:moveTo>
                    <a:lnTo>
                      <a:pt x="7" y="82"/>
                    </a:lnTo>
                    <a:lnTo>
                      <a:pt x="33" y="2"/>
                    </a:lnTo>
                    <a:lnTo>
                      <a:pt x="27" y="0"/>
                    </a:lnTo>
                    <a:lnTo>
                      <a:pt x="2" y="80"/>
                    </a:lnTo>
                    <a:lnTo>
                      <a:pt x="5" y="85"/>
                    </a:lnTo>
                    <a:lnTo>
                      <a:pt x="2" y="80"/>
                    </a:lnTo>
                    <a:lnTo>
                      <a:pt x="0" y="83"/>
                    </a:lnTo>
                    <a:lnTo>
                      <a:pt x="5" y="85"/>
                    </a:lnTo>
                    <a:close/>
                  </a:path>
                </a:pathLst>
              </a:custGeom>
              <a:solidFill>
                <a:srgbClr val="1F1A17"/>
              </a:solidFill>
              <a:ln w="9525">
                <a:noFill/>
                <a:round/>
                <a:headEnd/>
                <a:tailEnd/>
              </a:ln>
            </p:spPr>
            <p:txBody>
              <a:bodyPr/>
              <a:lstStyle/>
              <a:p>
                <a:endParaRPr lang="hu-HU"/>
              </a:p>
            </p:txBody>
          </p:sp>
        </p:grpSp>
        <p:grpSp>
          <p:nvGrpSpPr>
            <p:cNvPr id="57352" name="Group 608"/>
            <p:cNvGrpSpPr>
              <a:grpSpLocks/>
            </p:cNvGrpSpPr>
            <p:nvPr/>
          </p:nvGrpSpPr>
          <p:grpSpPr bwMode="auto">
            <a:xfrm>
              <a:off x="1160" y="1920"/>
              <a:ext cx="1461" cy="440"/>
              <a:chOff x="1160" y="1920"/>
              <a:chExt cx="1461" cy="440"/>
            </a:xfrm>
          </p:grpSpPr>
          <p:sp>
            <p:nvSpPr>
              <p:cNvPr id="58223" name="Freeform 609"/>
              <p:cNvSpPr>
                <a:spLocks/>
              </p:cNvSpPr>
              <p:nvPr/>
            </p:nvSpPr>
            <p:spPr bwMode="auto">
              <a:xfrm>
                <a:off x="2383" y="2029"/>
                <a:ext cx="87" cy="15"/>
              </a:xfrm>
              <a:custGeom>
                <a:avLst/>
                <a:gdLst>
                  <a:gd name="T0" fmla="*/ 83 w 87"/>
                  <a:gd name="T1" fmla="*/ 9 h 15"/>
                  <a:gd name="T2" fmla="*/ 81 w 87"/>
                  <a:gd name="T3" fmla="*/ 8 h 15"/>
                  <a:gd name="T4" fmla="*/ 0 w 87"/>
                  <a:gd name="T5" fmla="*/ 0 h 15"/>
                  <a:gd name="T6" fmla="*/ 0 w 87"/>
                  <a:gd name="T7" fmla="*/ 7 h 15"/>
                  <a:gd name="T8" fmla="*/ 80 w 87"/>
                  <a:gd name="T9" fmla="*/ 14 h 15"/>
                  <a:gd name="T10" fmla="*/ 83 w 87"/>
                  <a:gd name="T11" fmla="*/ 9 h 15"/>
                  <a:gd name="T12" fmla="*/ 80 w 87"/>
                  <a:gd name="T13" fmla="*/ 14 h 15"/>
                  <a:gd name="T14" fmla="*/ 87 w 87"/>
                  <a:gd name="T15" fmla="*/ 15 h 15"/>
                  <a:gd name="T16" fmla="*/ 83 w 87"/>
                  <a:gd name="T17" fmla="*/ 9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5"/>
                  <a:gd name="T29" fmla="*/ 87 w 87"/>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5">
                    <a:moveTo>
                      <a:pt x="83" y="9"/>
                    </a:moveTo>
                    <a:lnTo>
                      <a:pt x="81" y="8"/>
                    </a:lnTo>
                    <a:lnTo>
                      <a:pt x="0" y="0"/>
                    </a:lnTo>
                    <a:lnTo>
                      <a:pt x="0" y="7"/>
                    </a:lnTo>
                    <a:lnTo>
                      <a:pt x="80" y="14"/>
                    </a:lnTo>
                    <a:lnTo>
                      <a:pt x="83" y="9"/>
                    </a:lnTo>
                    <a:lnTo>
                      <a:pt x="80" y="14"/>
                    </a:lnTo>
                    <a:lnTo>
                      <a:pt x="87" y="15"/>
                    </a:lnTo>
                    <a:lnTo>
                      <a:pt x="83" y="9"/>
                    </a:lnTo>
                    <a:close/>
                  </a:path>
                </a:pathLst>
              </a:custGeom>
              <a:solidFill>
                <a:srgbClr val="1F1A17"/>
              </a:solidFill>
              <a:ln w="9525">
                <a:noFill/>
                <a:round/>
                <a:headEnd/>
                <a:tailEnd/>
              </a:ln>
            </p:spPr>
            <p:txBody>
              <a:bodyPr/>
              <a:lstStyle/>
              <a:p>
                <a:endParaRPr lang="hu-HU"/>
              </a:p>
            </p:txBody>
          </p:sp>
          <p:sp>
            <p:nvSpPr>
              <p:cNvPr id="58224" name="Freeform 610"/>
              <p:cNvSpPr>
                <a:spLocks/>
              </p:cNvSpPr>
              <p:nvPr/>
            </p:nvSpPr>
            <p:spPr bwMode="auto">
              <a:xfrm>
                <a:off x="2447" y="2019"/>
                <a:ext cx="19" cy="22"/>
              </a:xfrm>
              <a:custGeom>
                <a:avLst/>
                <a:gdLst>
                  <a:gd name="T0" fmla="*/ 3 w 19"/>
                  <a:gd name="T1" fmla="*/ 0 h 22"/>
                  <a:gd name="T2" fmla="*/ 2 w 19"/>
                  <a:gd name="T3" fmla="*/ 4 h 22"/>
                  <a:gd name="T4" fmla="*/ 14 w 19"/>
                  <a:gd name="T5" fmla="*/ 22 h 22"/>
                  <a:gd name="T6" fmla="*/ 19 w 19"/>
                  <a:gd name="T7" fmla="*/ 19 h 22"/>
                  <a:gd name="T8" fmla="*/ 7 w 19"/>
                  <a:gd name="T9" fmla="*/ 1 h 22"/>
                  <a:gd name="T10" fmla="*/ 3 w 19"/>
                  <a:gd name="T11" fmla="*/ 0 h 22"/>
                  <a:gd name="T12" fmla="*/ 3 w 19"/>
                  <a:gd name="T13" fmla="*/ 0 h 22"/>
                  <a:gd name="T14" fmla="*/ 0 w 19"/>
                  <a:gd name="T15" fmla="*/ 1 h 22"/>
                  <a:gd name="T16" fmla="*/ 2 w 19"/>
                  <a:gd name="T17" fmla="*/ 4 h 22"/>
                  <a:gd name="T18" fmla="*/ 3 w 19"/>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2"/>
                  <a:gd name="T32" fmla="*/ 19 w 19"/>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2">
                    <a:moveTo>
                      <a:pt x="3" y="0"/>
                    </a:moveTo>
                    <a:lnTo>
                      <a:pt x="2" y="4"/>
                    </a:lnTo>
                    <a:lnTo>
                      <a:pt x="14" y="22"/>
                    </a:lnTo>
                    <a:lnTo>
                      <a:pt x="19" y="19"/>
                    </a:lnTo>
                    <a:lnTo>
                      <a:pt x="7" y="1"/>
                    </a:lnTo>
                    <a:lnTo>
                      <a:pt x="3" y="0"/>
                    </a:lnTo>
                    <a:lnTo>
                      <a:pt x="0" y="1"/>
                    </a:lnTo>
                    <a:lnTo>
                      <a:pt x="2" y="4"/>
                    </a:lnTo>
                    <a:lnTo>
                      <a:pt x="3" y="0"/>
                    </a:lnTo>
                    <a:close/>
                  </a:path>
                </a:pathLst>
              </a:custGeom>
              <a:solidFill>
                <a:srgbClr val="1F1A17"/>
              </a:solidFill>
              <a:ln w="9525">
                <a:noFill/>
                <a:round/>
                <a:headEnd/>
                <a:tailEnd/>
              </a:ln>
            </p:spPr>
            <p:txBody>
              <a:bodyPr/>
              <a:lstStyle/>
              <a:p>
                <a:endParaRPr lang="hu-HU"/>
              </a:p>
            </p:txBody>
          </p:sp>
          <p:sp>
            <p:nvSpPr>
              <p:cNvPr id="58225" name="Freeform 611"/>
              <p:cNvSpPr>
                <a:spLocks/>
              </p:cNvSpPr>
              <p:nvPr/>
            </p:nvSpPr>
            <p:spPr bwMode="auto">
              <a:xfrm>
                <a:off x="2450" y="1920"/>
                <a:ext cx="158" cy="104"/>
              </a:xfrm>
              <a:custGeom>
                <a:avLst/>
                <a:gdLst>
                  <a:gd name="T0" fmla="*/ 158 w 158"/>
                  <a:gd name="T1" fmla="*/ 3 h 104"/>
                  <a:gd name="T2" fmla="*/ 154 w 158"/>
                  <a:gd name="T3" fmla="*/ 2 h 104"/>
                  <a:gd name="T4" fmla="*/ 0 w 158"/>
                  <a:gd name="T5" fmla="*/ 99 h 104"/>
                  <a:gd name="T6" fmla="*/ 3 w 158"/>
                  <a:gd name="T7" fmla="*/ 104 h 104"/>
                  <a:gd name="T8" fmla="*/ 157 w 158"/>
                  <a:gd name="T9" fmla="*/ 7 h 104"/>
                  <a:gd name="T10" fmla="*/ 158 w 158"/>
                  <a:gd name="T11" fmla="*/ 3 h 104"/>
                  <a:gd name="T12" fmla="*/ 158 w 158"/>
                  <a:gd name="T13" fmla="*/ 3 h 104"/>
                  <a:gd name="T14" fmla="*/ 157 w 158"/>
                  <a:gd name="T15" fmla="*/ 0 h 104"/>
                  <a:gd name="T16" fmla="*/ 154 w 158"/>
                  <a:gd name="T17" fmla="*/ 2 h 104"/>
                  <a:gd name="T18" fmla="*/ 158 w 158"/>
                  <a:gd name="T19" fmla="*/ 3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104"/>
                  <a:gd name="T32" fmla="*/ 158 w 158"/>
                  <a:gd name="T33" fmla="*/ 104 h 1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104">
                    <a:moveTo>
                      <a:pt x="158" y="3"/>
                    </a:moveTo>
                    <a:lnTo>
                      <a:pt x="154" y="2"/>
                    </a:lnTo>
                    <a:lnTo>
                      <a:pt x="0" y="99"/>
                    </a:lnTo>
                    <a:lnTo>
                      <a:pt x="3" y="104"/>
                    </a:lnTo>
                    <a:lnTo>
                      <a:pt x="157" y="7"/>
                    </a:lnTo>
                    <a:lnTo>
                      <a:pt x="158" y="3"/>
                    </a:lnTo>
                    <a:lnTo>
                      <a:pt x="157" y="0"/>
                    </a:lnTo>
                    <a:lnTo>
                      <a:pt x="154" y="2"/>
                    </a:lnTo>
                    <a:lnTo>
                      <a:pt x="158" y="3"/>
                    </a:lnTo>
                    <a:close/>
                  </a:path>
                </a:pathLst>
              </a:custGeom>
              <a:solidFill>
                <a:srgbClr val="1F1A17"/>
              </a:solidFill>
              <a:ln w="9525">
                <a:noFill/>
                <a:round/>
                <a:headEnd/>
                <a:tailEnd/>
              </a:ln>
            </p:spPr>
            <p:txBody>
              <a:bodyPr/>
              <a:lstStyle/>
              <a:p>
                <a:endParaRPr lang="hu-HU"/>
              </a:p>
            </p:txBody>
          </p:sp>
          <p:sp>
            <p:nvSpPr>
              <p:cNvPr id="58226" name="Freeform 612"/>
              <p:cNvSpPr>
                <a:spLocks/>
              </p:cNvSpPr>
              <p:nvPr/>
            </p:nvSpPr>
            <p:spPr bwMode="auto">
              <a:xfrm>
                <a:off x="2602" y="1923"/>
                <a:ext cx="19" cy="27"/>
              </a:xfrm>
              <a:custGeom>
                <a:avLst/>
                <a:gdLst>
                  <a:gd name="T0" fmla="*/ 19 w 19"/>
                  <a:gd name="T1" fmla="*/ 21 h 27"/>
                  <a:gd name="T2" fmla="*/ 17 w 19"/>
                  <a:gd name="T3" fmla="*/ 18 h 27"/>
                  <a:gd name="T4" fmla="*/ 6 w 19"/>
                  <a:gd name="T5" fmla="*/ 0 h 27"/>
                  <a:gd name="T6" fmla="*/ 0 w 19"/>
                  <a:gd name="T7" fmla="*/ 3 h 27"/>
                  <a:gd name="T8" fmla="*/ 13 w 19"/>
                  <a:gd name="T9" fmla="*/ 21 h 27"/>
                  <a:gd name="T10" fmla="*/ 19 w 19"/>
                  <a:gd name="T11" fmla="*/ 21 h 27"/>
                  <a:gd name="T12" fmla="*/ 13 w 19"/>
                  <a:gd name="T13" fmla="*/ 21 h 27"/>
                  <a:gd name="T14" fmla="*/ 16 w 19"/>
                  <a:gd name="T15" fmla="*/ 27 h 27"/>
                  <a:gd name="T16" fmla="*/ 19 w 19"/>
                  <a:gd name="T17" fmla="*/ 2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7"/>
                  <a:gd name="T29" fmla="*/ 19 w 19"/>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7">
                    <a:moveTo>
                      <a:pt x="19" y="21"/>
                    </a:moveTo>
                    <a:lnTo>
                      <a:pt x="17" y="18"/>
                    </a:lnTo>
                    <a:lnTo>
                      <a:pt x="6" y="0"/>
                    </a:lnTo>
                    <a:lnTo>
                      <a:pt x="0" y="3"/>
                    </a:lnTo>
                    <a:lnTo>
                      <a:pt x="13" y="21"/>
                    </a:lnTo>
                    <a:lnTo>
                      <a:pt x="19" y="21"/>
                    </a:lnTo>
                    <a:lnTo>
                      <a:pt x="13" y="21"/>
                    </a:lnTo>
                    <a:lnTo>
                      <a:pt x="16" y="27"/>
                    </a:lnTo>
                    <a:lnTo>
                      <a:pt x="19" y="21"/>
                    </a:lnTo>
                    <a:close/>
                  </a:path>
                </a:pathLst>
              </a:custGeom>
              <a:solidFill>
                <a:srgbClr val="1F1A17"/>
              </a:solidFill>
              <a:ln w="9525">
                <a:noFill/>
                <a:round/>
                <a:headEnd/>
                <a:tailEnd/>
              </a:ln>
            </p:spPr>
            <p:txBody>
              <a:bodyPr/>
              <a:lstStyle/>
              <a:p>
                <a:endParaRPr lang="hu-HU"/>
              </a:p>
            </p:txBody>
          </p:sp>
          <p:sp>
            <p:nvSpPr>
              <p:cNvPr id="58227" name="Freeform 613"/>
              <p:cNvSpPr>
                <a:spLocks/>
              </p:cNvSpPr>
              <p:nvPr/>
            </p:nvSpPr>
            <p:spPr bwMode="auto">
              <a:xfrm>
                <a:off x="1422" y="2205"/>
                <a:ext cx="31" cy="39"/>
              </a:xfrm>
              <a:custGeom>
                <a:avLst/>
                <a:gdLst>
                  <a:gd name="T0" fmla="*/ 15 w 31"/>
                  <a:gd name="T1" fmla="*/ 39 h 39"/>
                  <a:gd name="T2" fmla="*/ 0 w 31"/>
                  <a:gd name="T3" fmla="*/ 0 h 39"/>
                  <a:gd name="T4" fmla="*/ 31 w 31"/>
                  <a:gd name="T5" fmla="*/ 8 h 39"/>
                  <a:gd name="T6" fmla="*/ 15 w 31"/>
                  <a:gd name="T7" fmla="*/ 39 h 39"/>
                  <a:gd name="T8" fmla="*/ 0 60000 65536"/>
                  <a:gd name="T9" fmla="*/ 0 60000 65536"/>
                  <a:gd name="T10" fmla="*/ 0 60000 65536"/>
                  <a:gd name="T11" fmla="*/ 0 60000 65536"/>
                  <a:gd name="T12" fmla="*/ 0 w 31"/>
                  <a:gd name="T13" fmla="*/ 0 h 39"/>
                  <a:gd name="T14" fmla="*/ 31 w 31"/>
                  <a:gd name="T15" fmla="*/ 39 h 39"/>
                </a:gdLst>
                <a:ahLst/>
                <a:cxnLst>
                  <a:cxn ang="T8">
                    <a:pos x="T0" y="T1"/>
                  </a:cxn>
                  <a:cxn ang="T9">
                    <a:pos x="T2" y="T3"/>
                  </a:cxn>
                  <a:cxn ang="T10">
                    <a:pos x="T4" y="T5"/>
                  </a:cxn>
                  <a:cxn ang="T11">
                    <a:pos x="T6" y="T7"/>
                  </a:cxn>
                </a:cxnLst>
                <a:rect l="T12" t="T13" r="T14" b="T15"/>
                <a:pathLst>
                  <a:path w="31" h="39">
                    <a:moveTo>
                      <a:pt x="15" y="39"/>
                    </a:moveTo>
                    <a:lnTo>
                      <a:pt x="0" y="0"/>
                    </a:lnTo>
                    <a:lnTo>
                      <a:pt x="31" y="8"/>
                    </a:lnTo>
                    <a:lnTo>
                      <a:pt x="15" y="39"/>
                    </a:lnTo>
                    <a:close/>
                  </a:path>
                </a:pathLst>
              </a:custGeom>
              <a:solidFill>
                <a:srgbClr val="1F1A17"/>
              </a:solidFill>
              <a:ln w="9525">
                <a:noFill/>
                <a:round/>
                <a:headEnd/>
                <a:tailEnd/>
              </a:ln>
            </p:spPr>
            <p:txBody>
              <a:bodyPr/>
              <a:lstStyle/>
              <a:p>
                <a:endParaRPr lang="hu-HU"/>
              </a:p>
            </p:txBody>
          </p:sp>
          <p:sp>
            <p:nvSpPr>
              <p:cNvPr id="58228" name="Freeform 614"/>
              <p:cNvSpPr>
                <a:spLocks/>
              </p:cNvSpPr>
              <p:nvPr/>
            </p:nvSpPr>
            <p:spPr bwMode="auto">
              <a:xfrm>
                <a:off x="1420" y="2203"/>
                <a:ext cx="17" cy="42"/>
              </a:xfrm>
              <a:custGeom>
                <a:avLst/>
                <a:gdLst>
                  <a:gd name="T0" fmla="*/ 3 w 17"/>
                  <a:gd name="T1" fmla="*/ 2 h 42"/>
                  <a:gd name="T2" fmla="*/ 17 w 17"/>
                  <a:gd name="T3" fmla="*/ 38 h 42"/>
                  <a:gd name="T4" fmla="*/ 16 w 17"/>
                  <a:gd name="T5" fmla="*/ 42 h 42"/>
                  <a:gd name="T6" fmla="*/ 0 w 17"/>
                  <a:gd name="T7" fmla="*/ 0 h 42"/>
                  <a:gd name="T8" fmla="*/ 3 w 17"/>
                  <a:gd name="T9" fmla="*/ 2 h 42"/>
                  <a:gd name="T10" fmla="*/ 0 60000 65536"/>
                  <a:gd name="T11" fmla="*/ 0 60000 65536"/>
                  <a:gd name="T12" fmla="*/ 0 60000 65536"/>
                  <a:gd name="T13" fmla="*/ 0 60000 65536"/>
                  <a:gd name="T14" fmla="*/ 0 60000 65536"/>
                  <a:gd name="T15" fmla="*/ 0 w 17"/>
                  <a:gd name="T16" fmla="*/ 0 h 42"/>
                  <a:gd name="T17" fmla="*/ 17 w 17"/>
                  <a:gd name="T18" fmla="*/ 42 h 42"/>
                </a:gdLst>
                <a:ahLst/>
                <a:cxnLst>
                  <a:cxn ang="T10">
                    <a:pos x="T0" y="T1"/>
                  </a:cxn>
                  <a:cxn ang="T11">
                    <a:pos x="T2" y="T3"/>
                  </a:cxn>
                  <a:cxn ang="T12">
                    <a:pos x="T4" y="T5"/>
                  </a:cxn>
                  <a:cxn ang="T13">
                    <a:pos x="T6" y="T7"/>
                  </a:cxn>
                  <a:cxn ang="T14">
                    <a:pos x="T8" y="T9"/>
                  </a:cxn>
                </a:cxnLst>
                <a:rect l="T15" t="T16" r="T17" b="T18"/>
                <a:pathLst>
                  <a:path w="17" h="42">
                    <a:moveTo>
                      <a:pt x="3" y="2"/>
                    </a:moveTo>
                    <a:lnTo>
                      <a:pt x="17" y="38"/>
                    </a:lnTo>
                    <a:lnTo>
                      <a:pt x="16" y="42"/>
                    </a:lnTo>
                    <a:lnTo>
                      <a:pt x="0" y="0"/>
                    </a:lnTo>
                    <a:lnTo>
                      <a:pt x="3" y="2"/>
                    </a:lnTo>
                    <a:close/>
                  </a:path>
                </a:pathLst>
              </a:custGeom>
              <a:solidFill>
                <a:srgbClr val="1F1A17"/>
              </a:solidFill>
              <a:ln w="9525">
                <a:noFill/>
                <a:round/>
                <a:headEnd/>
                <a:tailEnd/>
              </a:ln>
            </p:spPr>
            <p:txBody>
              <a:bodyPr/>
              <a:lstStyle/>
              <a:p>
                <a:endParaRPr lang="hu-HU"/>
              </a:p>
            </p:txBody>
          </p:sp>
          <p:sp>
            <p:nvSpPr>
              <p:cNvPr id="58229" name="Freeform 615"/>
              <p:cNvSpPr>
                <a:spLocks/>
              </p:cNvSpPr>
              <p:nvPr/>
            </p:nvSpPr>
            <p:spPr bwMode="auto">
              <a:xfrm>
                <a:off x="1418" y="2203"/>
                <a:ext cx="19" cy="44"/>
              </a:xfrm>
              <a:custGeom>
                <a:avLst/>
                <a:gdLst>
                  <a:gd name="T0" fmla="*/ 4 w 19"/>
                  <a:gd name="T1" fmla="*/ 2 h 44"/>
                  <a:gd name="T2" fmla="*/ 19 w 19"/>
                  <a:gd name="T3" fmla="*/ 41 h 44"/>
                  <a:gd name="T4" fmla="*/ 18 w 19"/>
                  <a:gd name="T5" fmla="*/ 44 h 44"/>
                  <a:gd name="T6" fmla="*/ 0 w 19"/>
                  <a:gd name="T7" fmla="*/ 0 h 44"/>
                  <a:gd name="T8" fmla="*/ 4 w 19"/>
                  <a:gd name="T9" fmla="*/ 2 h 44"/>
                  <a:gd name="T10" fmla="*/ 0 60000 65536"/>
                  <a:gd name="T11" fmla="*/ 0 60000 65536"/>
                  <a:gd name="T12" fmla="*/ 0 60000 65536"/>
                  <a:gd name="T13" fmla="*/ 0 60000 65536"/>
                  <a:gd name="T14" fmla="*/ 0 60000 65536"/>
                  <a:gd name="T15" fmla="*/ 0 w 19"/>
                  <a:gd name="T16" fmla="*/ 0 h 44"/>
                  <a:gd name="T17" fmla="*/ 19 w 19"/>
                  <a:gd name="T18" fmla="*/ 44 h 44"/>
                </a:gdLst>
                <a:ahLst/>
                <a:cxnLst>
                  <a:cxn ang="T10">
                    <a:pos x="T0" y="T1"/>
                  </a:cxn>
                  <a:cxn ang="T11">
                    <a:pos x="T2" y="T3"/>
                  </a:cxn>
                  <a:cxn ang="T12">
                    <a:pos x="T4" y="T5"/>
                  </a:cxn>
                  <a:cxn ang="T13">
                    <a:pos x="T6" y="T7"/>
                  </a:cxn>
                  <a:cxn ang="T14">
                    <a:pos x="T8" y="T9"/>
                  </a:cxn>
                </a:cxnLst>
                <a:rect l="T15" t="T16" r="T17" b="T18"/>
                <a:pathLst>
                  <a:path w="19" h="44">
                    <a:moveTo>
                      <a:pt x="4" y="2"/>
                    </a:moveTo>
                    <a:lnTo>
                      <a:pt x="19" y="41"/>
                    </a:lnTo>
                    <a:lnTo>
                      <a:pt x="18" y="44"/>
                    </a:lnTo>
                    <a:lnTo>
                      <a:pt x="0" y="0"/>
                    </a:lnTo>
                    <a:lnTo>
                      <a:pt x="4" y="2"/>
                    </a:lnTo>
                    <a:close/>
                  </a:path>
                </a:pathLst>
              </a:custGeom>
              <a:solidFill>
                <a:srgbClr val="221D1B"/>
              </a:solidFill>
              <a:ln w="9525">
                <a:noFill/>
                <a:round/>
                <a:headEnd/>
                <a:tailEnd/>
              </a:ln>
            </p:spPr>
            <p:txBody>
              <a:bodyPr/>
              <a:lstStyle/>
              <a:p>
                <a:endParaRPr lang="hu-HU"/>
              </a:p>
            </p:txBody>
          </p:sp>
          <p:sp>
            <p:nvSpPr>
              <p:cNvPr id="58230" name="Freeform 616"/>
              <p:cNvSpPr>
                <a:spLocks/>
              </p:cNvSpPr>
              <p:nvPr/>
            </p:nvSpPr>
            <p:spPr bwMode="auto">
              <a:xfrm>
                <a:off x="1416" y="2203"/>
                <a:ext cx="20" cy="45"/>
              </a:xfrm>
              <a:custGeom>
                <a:avLst/>
                <a:gdLst>
                  <a:gd name="T0" fmla="*/ 4 w 20"/>
                  <a:gd name="T1" fmla="*/ 0 h 45"/>
                  <a:gd name="T2" fmla="*/ 20 w 20"/>
                  <a:gd name="T3" fmla="*/ 42 h 45"/>
                  <a:gd name="T4" fmla="*/ 18 w 20"/>
                  <a:gd name="T5" fmla="*/ 45 h 45"/>
                  <a:gd name="T6" fmla="*/ 0 w 20"/>
                  <a:gd name="T7" fmla="*/ 0 h 45"/>
                  <a:gd name="T8" fmla="*/ 4 w 20"/>
                  <a:gd name="T9" fmla="*/ 0 h 45"/>
                  <a:gd name="T10" fmla="*/ 0 60000 65536"/>
                  <a:gd name="T11" fmla="*/ 0 60000 65536"/>
                  <a:gd name="T12" fmla="*/ 0 60000 65536"/>
                  <a:gd name="T13" fmla="*/ 0 60000 65536"/>
                  <a:gd name="T14" fmla="*/ 0 60000 65536"/>
                  <a:gd name="T15" fmla="*/ 0 w 20"/>
                  <a:gd name="T16" fmla="*/ 0 h 45"/>
                  <a:gd name="T17" fmla="*/ 20 w 20"/>
                  <a:gd name="T18" fmla="*/ 45 h 45"/>
                </a:gdLst>
                <a:ahLst/>
                <a:cxnLst>
                  <a:cxn ang="T10">
                    <a:pos x="T0" y="T1"/>
                  </a:cxn>
                  <a:cxn ang="T11">
                    <a:pos x="T2" y="T3"/>
                  </a:cxn>
                  <a:cxn ang="T12">
                    <a:pos x="T4" y="T5"/>
                  </a:cxn>
                  <a:cxn ang="T13">
                    <a:pos x="T6" y="T7"/>
                  </a:cxn>
                  <a:cxn ang="T14">
                    <a:pos x="T8" y="T9"/>
                  </a:cxn>
                </a:cxnLst>
                <a:rect l="T15" t="T16" r="T17" b="T18"/>
                <a:pathLst>
                  <a:path w="20" h="45">
                    <a:moveTo>
                      <a:pt x="4" y="0"/>
                    </a:moveTo>
                    <a:lnTo>
                      <a:pt x="20" y="42"/>
                    </a:lnTo>
                    <a:lnTo>
                      <a:pt x="18" y="45"/>
                    </a:lnTo>
                    <a:lnTo>
                      <a:pt x="0" y="0"/>
                    </a:lnTo>
                    <a:lnTo>
                      <a:pt x="4" y="0"/>
                    </a:lnTo>
                    <a:close/>
                  </a:path>
                </a:pathLst>
              </a:custGeom>
              <a:solidFill>
                <a:srgbClr val="26211F"/>
              </a:solidFill>
              <a:ln w="9525">
                <a:noFill/>
                <a:round/>
                <a:headEnd/>
                <a:tailEnd/>
              </a:ln>
            </p:spPr>
            <p:txBody>
              <a:bodyPr/>
              <a:lstStyle/>
              <a:p>
                <a:endParaRPr lang="hu-HU"/>
              </a:p>
            </p:txBody>
          </p:sp>
          <p:sp>
            <p:nvSpPr>
              <p:cNvPr id="58231" name="Freeform 617"/>
              <p:cNvSpPr>
                <a:spLocks/>
              </p:cNvSpPr>
              <p:nvPr/>
            </p:nvSpPr>
            <p:spPr bwMode="auto">
              <a:xfrm>
                <a:off x="1415" y="2202"/>
                <a:ext cx="21" cy="48"/>
              </a:xfrm>
              <a:custGeom>
                <a:avLst/>
                <a:gdLst>
                  <a:gd name="T0" fmla="*/ 3 w 21"/>
                  <a:gd name="T1" fmla="*/ 1 h 48"/>
                  <a:gd name="T2" fmla="*/ 21 w 21"/>
                  <a:gd name="T3" fmla="*/ 45 h 48"/>
                  <a:gd name="T4" fmla="*/ 18 w 21"/>
                  <a:gd name="T5" fmla="*/ 48 h 48"/>
                  <a:gd name="T6" fmla="*/ 0 w 21"/>
                  <a:gd name="T7" fmla="*/ 0 h 48"/>
                  <a:gd name="T8" fmla="*/ 3 w 21"/>
                  <a:gd name="T9" fmla="*/ 1 h 48"/>
                  <a:gd name="T10" fmla="*/ 0 60000 65536"/>
                  <a:gd name="T11" fmla="*/ 0 60000 65536"/>
                  <a:gd name="T12" fmla="*/ 0 60000 65536"/>
                  <a:gd name="T13" fmla="*/ 0 60000 65536"/>
                  <a:gd name="T14" fmla="*/ 0 60000 65536"/>
                  <a:gd name="T15" fmla="*/ 0 w 21"/>
                  <a:gd name="T16" fmla="*/ 0 h 48"/>
                  <a:gd name="T17" fmla="*/ 21 w 21"/>
                  <a:gd name="T18" fmla="*/ 48 h 48"/>
                </a:gdLst>
                <a:ahLst/>
                <a:cxnLst>
                  <a:cxn ang="T10">
                    <a:pos x="T0" y="T1"/>
                  </a:cxn>
                  <a:cxn ang="T11">
                    <a:pos x="T2" y="T3"/>
                  </a:cxn>
                  <a:cxn ang="T12">
                    <a:pos x="T4" y="T5"/>
                  </a:cxn>
                  <a:cxn ang="T13">
                    <a:pos x="T6" y="T7"/>
                  </a:cxn>
                  <a:cxn ang="T14">
                    <a:pos x="T8" y="T9"/>
                  </a:cxn>
                </a:cxnLst>
                <a:rect l="T15" t="T16" r="T17" b="T18"/>
                <a:pathLst>
                  <a:path w="21" h="48">
                    <a:moveTo>
                      <a:pt x="3" y="1"/>
                    </a:moveTo>
                    <a:lnTo>
                      <a:pt x="21" y="45"/>
                    </a:lnTo>
                    <a:lnTo>
                      <a:pt x="18" y="48"/>
                    </a:lnTo>
                    <a:lnTo>
                      <a:pt x="0" y="0"/>
                    </a:lnTo>
                    <a:lnTo>
                      <a:pt x="3" y="1"/>
                    </a:lnTo>
                    <a:close/>
                  </a:path>
                </a:pathLst>
              </a:custGeom>
              <a:solidFill>
                <a:srgbClr val="282422"/>
              </a:solidFill>
              <a:ln w="9525">
                <a:noFill/>
                <a:round/>
                <a:headEnd/>
                <a:tailEnd/>
              </a:ln>
            </p:spPr>
            <p:txBody>
              <a:bodyPr/>
              <a:lstStyle/>
              <a:p>
                <a:endParaRPr lang="hu-HU"/>
              </a:p>
            </p:txBody>
          </p:sp>
          <p:sp>
            <p:nvSpPr>
              <p:cNvPr id="58232" name="Freeform 618"/>
              <p:cNvSpPr>
                <a:spLocks/>
              </p:cNvSpPr>
              <p:nvPr/>
            </p:nvSpPr>
            <p:spPr bwMode="auto">
              <a:xfrm>
                <a:off x="1413" y="2202"/>
                <a:ext cx="21" cy="49"/>
              </a:xfrm>
              <a:custGeom>
                <a:avLst/>
                <a:gdLst>
                  <a:gd name="T0" fmla="*/ 3 w 21"/>
                  <a:gd name="T1" fmla="*/ 1 h 49"/>
                  <a:gd name="T2" fmla="*/ 21 w 21"/>
                  <a:gd name="T3" fmla="*/ 46 h 49"/>
                  <a:gd name="T4" fmla="*/ 20 w 21"/>
                  <a:gd name="T5" fmla="*/ 49 h 49"/>
                  <a:gd name="T6" fmla="*/ 0 w 21"/>
                  <a:gd name="T7" fmla="*/ 0 h 49"/>
                  <a:gd name="T8" fmla="*/ 3 w 21"/>
                  <a:gd name="T9" fmla="*/ 1 h 49"/>
                  <a:gd name="T10" fmla="*/ 0 60000 65536"/>
                  <a:gd name="T11" fmla="*/ 0 60000 65536"/>
                  <a:gd name="T12" fmla="*/ 0 60000 65536"/>
                  <a:gd name="T13" fmla="*/ 0 60000 65536"/>
                  <a:gd name="T14" fmla="*/ 0 60000 65536"/>
                  <a:gd name="T15" fmla="*/ 0 w 21"/>
                  <a:gd name="T16" fmla="*/ 0 h 49"/>
                  <a:gd name="T17" fmla="*/ 21 w 21"/>
                  <a:gd name="T18" fmla="*/ 49 h 49"/>
                </a:gdLst>
                <a:ahLst/>
                <a:cxnLst>
                  <a:cxn ang="T10">
                    <a:pos x="T0" y="T1"/>
                  </a:cxn>
                  <a:cxn ang="T11">
                    <a:pos x="T2" y="T3"/>
                  </a:cxn>
                  <a:cxn ang="T12">
                    <a:pos x="T4" y="T5"/>
                  </a:cxn>
                  <a:cxn ang="T13">
                    <a:pos x="T6" y="T7"/>
                  </a:cxn>
                  <a:cxn ang="T14">
                    <a:pos x="T8" y="T9"/>
                  </a:cxn>
                </a:cxnLst>
                <a:rect l="T15" t="T16" r="T17" b="T18"/>
                <a:pathLst>
                  <a:path w="21" h="49">
                    <a:moveTo>
                      <a:pt x="3" y="1"/>
                    </a:moveTo>
                    <a:lnTo>
                      <a:pt x="21" y="46"/>
                    </a:lnTo>
                    <a:lnTo>
                      <a:pt x="20" y="49"/>
                    </a:lnTo>
                    <a:lnTo>
                      <a:pt x="0" y="0"/>
                    </a:lnTo>
                    <a:lnTo>
                      <a:pt x="3" y="1"/>
                    </a:lnTo>
                    <a:close/>
                  </a:path>
                </a:pathLst>
              </a:custGeom>
              <a:solidFill>
                <a:srgbClr val="2C2726"/>
              </a:solidFill>
              <a:ln w="9525">
                <a:noFill/>
                <a:round/>
                <a:headEnd/>
                <a:tailEnd/>
              </a:ln>
            </p:spPr>
            <p:txBody>
              <a:bodyPr/>
              <a:lstStyle/>
              <a:p>
                <a:endParaRPr lang="hu-HU"/>
              </a:p>
            </p:txBody>
          </p:sp>
          <p:sp>
            <p:nvSpPr>
              <p:cNvPr id="58233" name="Freeform 619"/>
              <p:cNvSpPr>
                <a:spLocks/>
              </p:cNvSpPr>
              <p:nvPr/>
            </p:nvSpPr>
            <p:spPr bwMode="auto">
              <a:xfrm>
                <a:off x="1412" y="2202"/>
                <a:ext cx="21" cy="52"/>
              </a:xfrm>
              <a:custGeom>
                <a:avLst/>
                <a:gdLst>
                  <a:gd name="T0" fmla="*/ 3 w 21"/>
                  <a:gd name="T1" fmla="*/ 0 h 52"/>
                  <a:gd name="T2" fmla="*/ 21 w 21"/>
                  <a:gd name="T3" fmla="*/ 48 h 52"/>
                  <a:gd name="T4" fmla="*/ 20 w 21"/>
                  <a:gd name="T5" fmla="*/ 52 h 52"/>
                  <a:gd name="T6" fmla="*/ 0 w 21"/>
                  <a:gd name="T7" fmla="*/ 0 h 52"/>
                  <a:gd name="T8" fmla="*/ 3 w 21"/>
                  <a:gd name="T9" fmla="*/ 0 h 52"/>
                  <a:gd name="T10" fmla="*/ 0 60000 65536"/>
                  <a:gd name="T11" fmla="*/ 0 60000 65536"/>
                  <a:gd name="T12" fmla="*/ 0 60000 65536"/>
                  <a:gd name="T13" fmla="*/ 0 60000 65536"/>
                  <a:gd name="T14" fmla="*/ 0 60000 65536"/>
                  <a:gd name="T15" fmla="*/ 0 w 21"/>
                  <a:gd name="T16" fmla="*/ 0 h 52"/>
                  <a:gd name="T17" fmla="*/ 21 w 21"/>
                  <a:gd name="T18" fmla="*/ 52 h 52"/>
                </a:gdLst>
                <a:ahLst/>
                <a:cxnLst>
                  <a:cxn ang="T10">
                    <a:pos x="T0" y="T1"/>
                  </a:cxn>
                  <a:cxn ang="T11">
                    <a:pos x="T2" y="T3"/>
                  </a:cxn>
                  <a:cxn ang="T12">
                    <a:pos x="T4" y="T5"/>
                  </a:cxn>
                  <a:cxn ang="T13">
                    <a:pos x="T6" y="T7"/>
                  </a:cxn>
                  <a:cxn ang="T14">
                    <a:pos x="T8" y="T9"/>
                  </a:cxn>
                </a:cxnLst>
                <a:rect l="T15" t="T16" r="T17" b="T18"/>
                <a:pathLst>
                  <a:path w="21" h="52">
                    <a:moveTo>
                      <a:pt x="3" y="0"/>
                    </a:moveTo>
                    <a:lnTo>
                      <a:pt x="21" y="48"/>
                    </a:lnTo>
                    <a:lnTo>
                      <a:pt x="20" y="52"/>
                    </a:lnTo>
                    <a:lnTo>
                      <a:pt x="0" y="0"/>
                    </a:lnTo>
                    <a:lnTo>
                      <a:pt x="3" y="0"/>
                    </a:lnTo>
                    <a:close/>
                  </a:path>
                </a:pathLst>
              </a:custGeom>
              <a:solidFill>
                <a:srgbClr val="2E2A27"/>
              </a:solidFill>
              <a:ln w="9525">
                <a:noFill/>
                <a:round/>
                <a:headEnd/>
                <a:tailEnd/>
              </a:ln>
            </p:spPr>
            <p:txBody>
              <a:bodyPr/>
              <a:lstStyle/>
              <a:p>
                <a:endParaRPr lang="hu-HU"/>
              </a:p>
            </p:txBody>
          </p:sp>
          <p:sp>
            <p:nvSpPr>
              <p:cNvPr id="58234" name="Freeform 620"/>
              <p:cNvSpPr>
                <a:spLocks/>
              </p:cNvSpPr>
              <p:nvPr/>
            </p:nvSpPr>
            <p:spPr bwMode="auto">
              <a:xfrm>
                <a:off x="1409" y="2200"/>
                <a:ext cx="24" cy="55"/>
              </a:xfrm>
              <a:custGeom>
                <a:avLst/>
                <a:gdLst>
                  <a:gd name="T0" fmla="*/ 4 w 24"/>
                  <a:gd name="T1" fmla="*/ 2 h 55"/>
                  <a:gd name="T2" fmla="*/ 24 w 24"/>
                  <a:gd name="T3" fmla="*/ 51 h 55"/>
                  <a:gd name="T4" fmla="*/ 21 w 24"/>
                  <a:gd name="T5" fmla="*/ 55 h 55"/>
                  <a:gd name="T6" fmla="*/ 0 w 24"/>
                  <a:gd name="T7" fmla="*/ 0 h 55"/>
                  <a:gd name="T8" fmla="*/ 4 w 24"/>
                  <a:gd name="T9" fmla="*/ 2 h 55"/>
                  <a:gd name="T10" fmla="*/ 0 60000 65536"/>
                  <a:gd name="T11" fmla="*/ 0 60000 65536"/>
                  <a:gd name="T12" fmla="*/ 0 60000 65536"/>
                  <a:gd name="T13" fmla="*/ 0 60000 65536"/>
                  <a:gd name="T14" fmla="*/ 0 60000 65536"/>
                  <a:gd name="T15" fmla="*/ 0 w 24"/>
                  <a:gd name="T16" fmla="*/ 0 h 55"/>
                  <a:gd name="T17" fmla="*/ 24 w 24"/>
                  <a:gd name="T18" fmla="*/ 55 h 55"/>
                </a:gdLst>
                <a:ahLst/>
                <a:cxnLst>
                  <a:cxn ang="T10">
                    <a:pos x="T0" y="T1"/>
                  </a:cxn>
                  <a:cxn ang="T11">
                    <a:pos x="T2" y="T3"/>
                  </a:cxn>
                  <a:cxn ang="T12">
                    <a:pos x="T4" y="T5"/>
                  </a:cxn>
                  <a:cxn ang="T13">
                    <a:pos x="T6" y="T7"/>
                  </a:cxn>
                  <a:cxn ang="T14">
                    <a:pos x="T8" y="T9"/>
                  </a:cxn>
                </a:cxnLst>
                <a:rect l="T15" t="T16" r="T17" b="T18"/>
                <a:pathLst>
                  <a:path w="24" h="55">
                    <a:moveTo>
                      <a:pt x="4" y="2"/>
                    </a:moveTo>
                    <a:lnTo>
                      <a:pt x="24" y="51"/>
                    </a:lnTo>
                    <a:lnTo>
                      <a:pt x="21" y="55"/>
                    </a:lnTo>
                    <a:lnTo>
                      <a:pt x="0" y="0"/>
                    </a:lnTo>
                    <a:lnTo>
                      <a:pt x="4" y="2"/>
                    </a:lnTo>
                    <a:close/>
                  </a:path>
                </a:pathLst>
              </a:custGeom>
              <a:solidFill>
                <a:srgbClr val="302C2B"/>
              </a:solidFill>
              <a:ln w="9525">
                <a:noFill/>
                <a:round/>
                <a:headEnd/>
                <a:tailEnd/>
              </a:ln>
            </p:spPr>
            <p:txBody>
              <a:bodyPr/>
              <a:lstStyle/>
              <a:p>
                <a:endParaRPr lang="hu-HU"/>
              </a:p>
            </p:txBody>
          </p:sp>
          <p:sp>
            <p:nvSpPr>
              <p:cNvPr id="58235" name="Freeform 621"/>
              <p:cNvSpPr>
                <a:spLocks/>
              </p:cNvSpPr>
              <p:nvPr/>
            </p:nvSpPr>
            <p:spPr bwMode="auto">
              <a:xfrm>
                <a:off x="1408" y="2200"/>
                <a:ext cx="24" cy="57"/>
              </a:xfrm>
              <a:custGeom>
                <a:avLst/>
                <a:gdLst>
                  <a:gd name="T0" fmla="*/ 4 w 24"/>
                  <a:gd name="T1" fmla="*/ 2 h 57"/>
                  <a:gd name="T2" fmla="*/ 24 w 24"/>
                  <a:gd name="T3" fmla="*/ 54 h 57"/>
                  <a:gd name="T4" fmla="*/ 22 w 24"/>
                  <a:gd name="T5" fmla="*/ 57 h 57"/>
                  <a:gd name="T6" fmla="*/ 0 w 24"/>
                  <a:gd name="T7" fmla="*/ 0 h 57"/>
                  <a:gd name="T8" fmla="*/ 4 w 24"/>
                  <a:gd name="T9" fmla="*/ 2 h 57"/>
                  <a:gd name="T10" fmla="*/ 0 60000 65536"/>
                  <a:gd name="T11" fmla="*/ 0 60000 65536"/>
                  <a:gd name="T12" fmla="*/ 0 60000 65536"/>
                  <a:gd name="T13" fmla="*/ 0 60000 65536"/>
                  <a:gd name="T14" fmla="*/ 0 60000 65536"/>
                  <a:gd name="T15" fmla="*/ 0 w 24"/>
                  <a:gd name="T16" fmla="*/ 0 h 57"/>
                  <a:gd name="T17" fmla="*/ 24 w 24"/>
                  <a:gd name="T18" fmla="*/ 57 h 57"/>
                </a:gdLst>
                <a:ahLst/>
                <a:cxnLst>
                  <a:cxn ang="T10">
                    <a:pos x="T0" y="T1"/>
                  </a:cxn>
                  <a:cxn ang="T11">
                    <a:pos x="T2" y="T3"/>
                  </a:cxn>
                  <a:cxn ang="T12">
                    <a:pos x="T4" y="T5"/>
                  </a:cxn>
                  <a:cxn ang="T13">
                    <a:pos x="T6" y="T7"/>
                  </a:cxn>
                  <a:cxn ang="T14">
                    <a:pos x="T8" y="T9"/>
                  </a:cxn>
                </a:cxnLst>
                <a:rect l="T15" t="T16" r="T17" b="T18"/>
                <a:pathLst>
                  <a:path w="24" h="57">
                    <a:moveTo>
                      <a:pt x="4" y="2"/>
                    </a:moveTo>
                    <a:lnTo>
                      <a:pt x="24" y="54"/>
                    </a:lnTo>
                    <a:lnTo>
                      <a:pt x="22" y="57"/>
                    </a:lnTo>
                    <a:lnTo>
                      <a:pt x="0" y="0"/>
                    </a:lnTo>
                    <a:lnTo>
                      <a:pt x="4" y="2"/>
                    </a:lnTo>
                    <a:close/>
                  </a:path>
                </a:pathLst>
              </a:custGeom>
              <a:solidFill>
                <a:srgbClr val="322E2C"/>
              </a:solidFill>
              <a:ln w="9525">
                <a:noFill/>
                <a:round/>
                <a:headEnd/>
                <a:tailEnd/>
              </a:ln>
            </p:spPr>
            <p:txBody>
              <a:bodyPr/>
              <a:lstStyle/>
              <a:p>
                <a:endParaRPr lang="hu-HU"/>
              </a:p>
            </p:txBody>
          </p:sp>
          <p:sp>
            <p:nvSpPr>
              <p:cNvPr id="58236" name="Freeform 622"/>
              <p:cNvSpPr>
                <a:spLocks/>
              </p:cNvSpPr>
              <p:nvPr/>
            </p:nvSpPr>
            <p:spPr bwMode="auto">
              <a:xfrm>
                <a:off x="1406" y="2200"/>
                <a:ext cx="24" cy="58"/>
              </a:xfrm>
              <a:custGeom>
                <a:avLst/>
                <a:gdLst>
                  <a:gd name="T0" fmla="*/ 3 w 24"/>
                  <a:gd name="T1" fmla="*/ 0 h 58"/>
                  <a:gd name="T2" fmla="*/ 24 w 24"/>
                  <a:gd name="T3" fmla="*/ 55 h 58"/>
                  <a:gd name="T4" fmla="*/ 23 w 24"/>
                  <a:gd name="T5" fmla="*/ 58 h 58"/>
                  <a:gd name="T6" fmla="*/ 0 w 24"/>
                  <a:gd name="T7" fmla="*/ 0 h 58"/>
                  <a:gd name="T8" fmla="*/ 3 w 24"/>
                  <a:gd name="T9" fmla="*/ 0 h 58"/>
                  <a:gd name="T10" fmla="*/ 0 60000 65536"/>
                  <a:gd name="T11" fmla="*/ 0 60000 65536"/>
                  <a:gd name="T12" fmla="*/ 0 60000 65536"/>
                  <a:gd name="T13" fmla="*/ 0 60000 65536"/>
                  <a:gd name="T14" fmla="*/ 0 60000 65536"/>
                  <a:gd name="T15" fmla="*/ 0 w 24"/>
                  <a:gd name="T16" fmla="*/ 0 h 58"/>
                  <a:gd name="T17" fmla="*/ 24 w 24"/>
                  <a:gd name="T18" fmla="*/ 58 h 58"/>
                </a:gdLst>
                <a:ahLst/>
                <a:cxnLst>
                  <a:cxn ang="T10">
                    <a:pos x="T0" y="T1"/>
                  </a:cxn>
                  <a:cxn ang="T11">
                    <a:pos x="T2" y="T3"/>
                  </a:cxn>
                  <a:cxn ang="T12">
                    <a:pos x="T4" y="T5"/>
                  </a:cxn>
                  <a:cxn ang="T13">
                    <a:pos x="T6" y="T7"/>
                  </a:cxn>
                  <a:cxn ang="T14">
                    <a:pos x="T8" y="T9"/>
                  </a:cxn>
                </a:cxnLst>
                <a:rect l="T15" t="T16" r="T17" b="T18"/>
                <a:pathLst>
                  <a:path w="24" h="58">
                    <a:moveTo>
                      <a:pt x="3" y="0"/>
                    </a:moveTo>
                    <a:lnTo>
                      <a:pt x="24" y="55"/>
                    </a:lnTo>
                    <a:lnTo>
                      <a:pt x="23" y="58"/>
                    </a:lnTo>
                    <a:lnTo>
                      <a:pt x="0" y="0"/>
                    </a:lnTo>
                    <a:lnTo>
                      <a:pt x="3" y="0"/>
                    </a:lnTo>
                    <a:close/>
                  </a:path>
                </a:pathLst>
              </a:custGeom>
              <a:solidFill>
                <a:srgbClr val="35322F"/>
              </a:solidFill>
              <a:ln w="9525">
                <a:noFill/>
                <a:round/>
                <a:headEnd/>
                <a:tailEnd/>
              </a:ln>
            </p:spPr>
            <p:txBody>
              <a:bodyPr/>
              <a:lstStyle/>
              <a:p>
                <a:endParaRPr lang="hu-HU"/>
              </a:p>
            </p:txBody>
          </p:sp>
          <p:sp>
            <p:nvSpPr>
              <p:cNvPr id="58237" name="Freeform 623"/>
              <p:cNvSpPr>
                <a:spLocks/>
              </p:cNvSpPr>
              <p:nvPr/>
            </p:nvSpPr>
            <p:spPr bwMode="auto">
              <a:xfrm>
                <a:off x="1405" y="2199"/>
                <a:ext cx="25" cy="61"/>
              </a:xfrm>
              <a:custGeom>
                <a:avLst/>
                <a:gdLst>
                  <a:gd name="T0" fmla="*/ 3 w 25"/>
                  <a:gd name="T1" fmla="*/ 1 h 61"/>
                  <a:gd name="T2" fmla="*/ 25 w 25"/>
                  <a:gd name="T3" fmla="*/ 58 h 61"/>
                  <a:gd name="T4" fmla="*/ 24 w 25"/>
                  <a:gd name="T5" fmla="*/ 61 h 61"/>
                  <a:gd name="T6" fmla="*/ 0 w 25"/>
                  <a:gd name="T7" fmla="*/ 0 h 61"/>
                  <a:gd name="T8" fmla="*/ 3 w 25"/>
                  <a:gd name="T9" fmla="*/ 1 h 61"/>
                  <a:gd name="T10" fmla="*/ 0 60000 65536"/>
                  <a:gd name="T11" fmla="*/ 0 60000 65536"/>
                  <a:gd name="T12" fmla="*/ 0 60000 65536"/>
                  <a:gd name="T13" fmla="*/ 0 60000 65536"/>
                  <a:gd name="T14" fmla="*/ 0 60000 65536"/>
                  <a:gd name="T15" fmla="*/ 0 w 25"/>
                  <a:gd name="T16" fmla="*/ 0 h 61"/>
                  <a:gd name="T17" fmla="*/ 25 w 25"/>
                  <a:gd name="T18" fmla="*/ 61 h 61"/>
                </a:gdLst>
                <a:ahLst/>
                <a:cxnLst>
                  <a:cxn ang="T10">
                    <a:pos x="T0" y="T1"/>
                  </a:cxn>
                  <a:cxn ang="T11">
                    <a:pos x="T2" y="T3"/>
                  </a:cxn>
                  <a:cxn ang="T12">
                    <a:pos x="T4" y="T5"/>
                  </a:cxn>
                  <a:cxn ang="T13">
                    <a:pos x="T6" y="T7"/>
                  </a:cxn>
                  <a:cxn ang="T14">
                    <a:pos x="T8" y="T9"/>
                  </a:cxn>
                </a:cxnLst>
                <a:rect l="T15" t="T16" r="T17" b="T18"/>
                <a:pathLst>
                  <a:path w="25" h="61">
                    <a:moveTo>
                      <a:pt x="3" y="1"/>
                    </a:moveTo>
                    <a:lnTo>
                      <a:pt x="25" y="58"/>
                    </a:lnTo>
                    <a:lnTo>
                      <a:pt x="24" y="61"/>
                    </a:lnTo>
                    <a:lnTo>
                      <a:pt x="0" y="0"/>
                    </a:lnTo>
                    <a:lnTo>
                      <a:pt x="3" y="1"/>
                    </a:lnTo>
                    <a:close/>
                  </a:path>
                </a:pathLst>
              </a:custGeom>
              <a:solidFill>
                <a:srgbClr val="373331"/>
              </a:solidFill>
              <a:ln w="9525">
                <a:noFill/>
                <a:round/>
                <a:headEnd/>
                <a:tailEnd/>
              </a:ln>
            </p:spPr>
            <p:txBody>
              <a:bodyPr/>
              <a:lstStyle/>
              <a:p>
                <a:endParaRPr lang="hu-HU"/>
              </a:p>
            </p:txBody>
          </p:sp>
          <p:sp>
            <p:nvSpPr>
              <p:cNvPr id="58238" name="Freeform 624"/>
              <p:cNvSpPr>
                <a:spLocks/>
              </p:cNvSpPr>
              <p:nvPr/>
            </p:nvSpPr>
            <p:spPr bwMode="auto">
              <a:xfrm>
                <a:off x="1402" y="2199"/>
                <a:ext cx="27" cy="62"/>
              </a:xfrm>
              <a:custGeom>
                <a:avLst/>
                <a:gdLst>
                  <a:gd name="T0" fmla="*/ 4 w 27"/>
                  <a:gd name="T1" fmla="*/ 1 h 62"/>
                  <a:gd name="T2" fmla="*/ 27 w 27"/>
                  <a:gd name="T3" fmla="*/ 59 h 62"/>
                  <a:gd name="T4" fmla="*/ 25 w 27"/>
                  <a:gd name="T5" fmla="*/ 62 h 62"/>
                  <a:gd name="T6" fmla="*/ 0 w 27"/>
                  <a:gd name="T7" fmla="*/ 0 h 62"/>
                  <a:gd name="T8" fmla="*/ 4 w 27"/>
                  <a:gd name="T9" fmla="*/ 1 h 62"/>
                  <a:gd name="T10" fmla="*/ 0 60000 65536"/>
                  <a:gd name="T11" fmla="*/ 0 60000 65536"/>
                  <a:gd name="T12" fmla="*/ 0 60000 65536"/>
                  <a:gd name="T13" fmla="*/ 0 60000 65536"/>
                  <a:gd name="T14" fmla="*/ 0 60000 65536"/>
                  <a:gd name="T15" fmla="*/ 0 w 27"/>
                  <a:gd name="T16" fmla="*/ 0 h 62"/>
                  <a:gd name="T17" fmla="*/ 27 w 27"/>
                  <a:gd name="T18" fmla="*/ 62 h 62"/>
                </a:gdLst>
                <a:ahLst/>
                <a:cxnLst>
                  <a:cxn ang="T10">
                    <a:pos x="T0" y="T1"/>
                  </a:cxn>
                  <a:cxn ang="T11">
                    <a:pos x="T2" y="T3"/>
                  </a:cxn>
                  <a:cxn ang="T12">
                    <a:pos x="T4" y="T5"/>
                  </a:cxn>
                  <a:cxn ang="T13">
                    <a:pos x="T6" y="T7"/>
                  </a:cxn>
                  <a:cxn ang="T14">
                    <a:pos x="T8" y="T9"/>
                  </a:cxn>
                </a:cxnLst>
                <a:rect l="T15" t="T16" r="T17" b="T18"/>
                <a:pathLst>
                  <a:path w="27" h="62">
                    <a:moveTo>
                      <a:pt x="4" y="1"/>
                    </a:moveTo>
                    <a:lnTo>
                      <a:pt x="27" y="59"/>
                    </a:lnTo>
                    <a:lnTo>
                      <a:pt x="25" y="62"/>
                    </a:lnTo>
                    <a:lnTo>
                      <a:pt x="0" y="0"/>
                    </a:lnTo>
                    <a:lnTo>
                      <a:pt x="4" y="1"/>
                    </a:lnTo>
                    <a:close/>
                  </a:path>
                </a:pathLst>
              </a:custGeom>
              <a:solidFill>
                <a:srgbClr val="393633"/>
              </a:solidFill>
              <a:ln w="9525">
                <a:noFill/>
                <a:round/>
                <a:headEnd/>
                <a:tailEnd/>
              </a:ln>
            </p:spPr>
            <p:txBody>
              <a:bodyPr/>
              <a:lstStyle/>
              <a:p>
                <a:endParaRPr lang="hu-HU"/>
              </a:p>
            </p:txBody>
          </p:sp>
          <p:sp>
            <p:nvSpPr>
              <p:cNvPr id="58239" name="Freeform 625"/>
              <p:cNvSpPr>
                <a:spLocks/>
              </p:cNvSpPr>
              <p:nvPr/>
            </p:nvSpPr>
            <p:spPr bwMode="auto">
              <a:xfrm>
                <a:off x="1401" y="2198"/>
                <a:ext cx="28" cy="66"/>
              </a:xfrm>
              <a:custGeom>
                <a:avLst/>
                <a:gdLst>
                  <a:gd name="T0" fmla="*/ 4 w 28"/>
                  <a:gd name="T1" fmla="*/ 1 h 66"/>
                  <a:gd name="T2" fmla="*/ 28 w 28"/>
                  <a:gd name="T3" fmla="*/ 62 h 66"/>
                  <a:gd name="T4" fmla="*/ 25 w 28"/>
                  <a:gd name="T5" fmla="*/ 66 h 66"/>
                  <a:gd name="T6" fmla="*/ 0 w 28"/>
                  <a:gd name="T7" fmla="*/ 0 h 66"/>
                  <a:gd name="T8" fmla="*/ 4 w 28"/>
                  <a:gd name="T9" fmla="*/ 1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4" y="1"/>
                    </a:moveTo>
                    <a:lnTo>
                      <a:pt x="28" y="62"/>
                    </a:lnTo>
                    <a:lnTo>
                      <a:pt x="25" y="66"/>
                    </a:lnTo>
                    <a:lnTo>
                      <a:pt x="0" y="0"/>
                    </a:lnTo>
                    <a:lnTo>
                      <a:pt x="4" y="1"/>
                    </a:lnTo>
                    <a:close/>
                  </a:path>
                </a:pathLst>
              </a:custGeom>
              <a:solidFill>
                <a:srgbClr val="3C3836"/>
              </a:solidFill>
              <a:ln w="9525">
                <a:noFill/>
                <a:round/>
                <a:headEnd/>
                <a:tailEnd/>
              </a:ln>
            </p:spPr>
            <p:txBody>
              <a:bodyPr/>
              <a:lstStyle/>
              <a:p>
                <a:endParaRPr lang="hu-HU"/>
              </a:p>
            </p:txBody>
          </p:sp>
          <p:sp>
            <p:nvSpPr>
              <p:cNvPr id="58240" name="Freeform 626"/>
              <p:cNvSpPr>
                <a:spLocks/>
              </p:cNvSpPr>
              <p:nvPr/>
            </p:nvSpPr>
            <p:spPr bwMode="auto">
              <a:xfrm>
                <a:off x="1399" y="2198"/>
                <a:ext cx="28" cy="67"/>
              </a:xfrm>
              <a:custGeom>
                <a:avLst/>
                <a:gdLst>
                  <a:gd name="T0" fmla="*/ 3 w 28"/>
                  <a:gd name="T1" fmla="*/ 1 h 67"/>
                  <a:gd name="T2" fmla="*/ 28 w 28"/>
                  <a:gd name="T3" fmla="*/ 63 h 67"/>
                  <a:gd name="T4" fmla="*/ 27 w 28"/>
                  <a:gd name="T5" fmla="*/ 67 h 67"/>
                  <a:gd name="T6" fmla="*/ 0 w 28"/>
                  <a:gd name="T7" fmla="*/ 0 h 67"/>
                  <a:gd name="T8" fmla="*/ 3 w 28"/>
                  <a:gd name="T9" fmla="*/ 1 h 67"/>
                  <a:gd name="T10" fmla="*/ 0 60000 65536"/>
                  <a:gd name="T11" fmla="*/ 0 60000 65536"/>
                  <a:gd name="T12" fmla="*/ 0 60000 65536"/>
                  <a:gd name="T13" fmla="*/ 0 60000 65536"/>
                  <a:gd name="T14" fmla="*/ 0 60000 65536"/>
                  <a:gd name="T15" fmla="*/ 0 w 28"/>
                  <a:gd name="T16" fmla="*/ 0 h 67"/>
                  <a:gd name="T17" fmla="*/ 28 w 28"/>
                  <a:gd name="T18" fmla="*/ 67 h 67"/>
                </a:gdLst>
                <a:ahLst/>
                <a:cxnLst>
                  <a:cxn ang="T10">
                    <a:pos x="T0" y="T1"/>
                  </a:cxn>
                  <a:cxn ang="T11">
                    <a:pos x="T2" y="T3"/>
                  </a:cxn>
                  <a:cxn ang="T12">
                    <a:pos x="T4" y="T5"/>
                  </a:cxn>
                  <a:cxn ang="T13">
                    <a:pos x="T6" y="T7"/>
                  </a:cxn>
                  <a:cxn ang="T14">
                    <a:pos x="T8" y="T9"/>
                  </a:cxn>
                </a:cxnLst>
                <a:rect l="T15" t="T16" r="T17" b="T18"/>
                <a:pathLst>
                  <a:path w="28" h="67">
                    <a:moveTo>
                      <a:pt x="3" y="1"/>
                    </a:moveTo>
                    <a:lnTo>
                      <a:pt x="28" y="63"/>
                    </a:lnTo>
                    <a:lnTo>
                      <a:pt x="27" y="67"/>
                    </a:lnTo>
                    <a:lnTo>
                      <a:pt x="0" y="0"/>
                    </a:lnTo>
                    <a:lnTo>
                      <a:pt x="3" y="1"/>
                    </a:lnTo>
                    <a:close/>
                  </a:path>
                </a:pathLst>
              </a:custGeom>
              <a:solidFill>
                <a:srgbClr val="3D3A37"/>
              </a:solidFill>
              <a:ln w="9525">
                <a:noFill/>
                <a:round/>
                <a:headEnd/>
                <a:tailEnd/>
              </a:ln>
            </p:spPr>
            <p:txBody>
              <a:bodyPr/>
              <a:lstStyle/>
              <a:p>
                <a:endParaRPr lang="hu-HU"/>
              </a:p>
            </p:txBody>
          </p:sp>
          <p:sp>
            <p:nvSpPr>
              <p:cNvPr id="58241" name="Freeform 627"/>
              <p:cNvSpPr>
                <a:spLocks/>
              </p:cNvSpPr>
              <p:nvPr/>
            </p:nvSpPr>
            <p:spPr bwMode="auto">
              <a:xfrm>
                <a:off x="1398" y="2198"/>
                <a:ext cx="28" cy="69"/>
              </a:xfrm>
              <a:custGeom>
                <a:avLst/>
                <a:gdLst>
                  <a:gd name="T0" fmla="*/ 3 w 28"/>
                  <a:gd name="T1" fmla="*/ 0 h 69"/>
                  <a:gd name="T2" fmla="*/ 28 w 28"/>
                  <a:gd name="T3" fmla="*/ 66 h 69"/>
                  <a:gd name="T4" fmla="*/ 27 w 28"/>
                  <a:gd name="T5" fmla="*/ 69 h 69"/>
                  <a:gd name="T6" fmla="*/ 0 w 28"/>
                  <a:gd name="T7" fmla="*/ 0 h 69"/>
                  <a:gd name="T8" fmla="*/ 3 w 28"/>
                  <a:gd name="T9" fmla="*/ 0 h 69"/>
                  <a:gd name="T10" fmla="*/ 0 60000 65536"/>
                  <a:gd name="T11" fmla="*/ 0 60000 65536"/>
                  <a:gd name="T12" fmla="*/ 0 60000 65536"/>
                  <a:gd name="T13" fmla="*/ 0 60000 65536"/>
                  <a:gd name="T14" fmla="*/ 0 60000 65536"/>
                  <a:gd name="T15" fmla="*/ 0 w 28"/>
                  <a:gd name="T16" fmla="*/ 0 h 69"/>
                  <a:gd name="T17" fmla="*/ 28 w 28"/>
                  <a:gd name="T18" fmla="*/ 69 h 69"/>
                </a:gdLst>
                <a:ahLst/>
                <a:cxnLst>
                  <a:cxn ang="T10">
                    <a:pos x="T0" y="T1"/>
                  </a:cxn>
                  <a:cxn ang="T11">
                    <a:pos x="T2" y="T3"/>
                  </a:cxn>
                  <a:cxn ang="T12">
                    <a:pos x="T4" y="T5"/>
                  </a:cxn>
                  <a:cxn ang="T13">
                    <a:pos x="T6" y="T7"/>
                  </a:cxn>
                  <a:cxn ang="T14">
                    <a:pos x="T8" y="T9"/>
                  </a:cxn>
                </a:cxnLst>
                <a:rect l="T15" t="T16" r="T17" b="T18"/>
                <a:pathLst>
                  <a:path w="28" h="69">
                    <a:moveTo>
                      <a:pt x="3" y="0"/>
                    </a:moveTo>
                    <a:lnTo>
                      <a:pt x="28" y="66"/>
                    </a:lnTo>
                    <a:lnTo>
                      <a:pt x="27" y="69"/>
                    </a:lnTo>
                    <a:lnTo>
                      <a:pt x="0" y="0"/>
                    </a:lnTo>
                    <a:lnTo>
                      <a:pt x="3" y="0"/>
                    </a:lnTo>
                    <a:close/>
                  </a:path>
                </a:pathLst>
              </a:custGeom>
              <a:solidFill>
                <a:srgbClr val="403D3B"/>
              </a:solidFill>
              <a:ln w="9525">
                <a:noFill/>
                <a:round/>
                <a:headEnd/>
                <a:tailEnd/>
              </a:ln>
            </p:spPr>
            <p:txBody>
              <a:bodyPr/>
              <a:lstStyle/>
              <a:p>
                <a:endParaRPr lang="hu-HU"/>
              </a:p>
            </p:txBody>
          </p:sp>
          <p:sp>
            <p:nvSpPr>
              <p:cNvPr id="58242" name="Freeform 628"/>
              <p:cNvSpPr>
                <a:spLocks/>
              </p:cNvSpPr>
              <p:nvPr/>
            </p:nvSpPr>
            <p:spPr bwMode="auto">
              <a:xfrm>
                <a:off x="1396" y="2196"/>
                <a:ext cx="30" cy="72"/>
              </a:xfrm>
              <a:custGeom>
                <a:avLst/>
                <a:gdLst>
                  <a:gd name="T0" fmla="*/ 3 w 30"/>
                  <a:gd name="T1" fmla="*/ 2 h 72"/>
                  <a:gd name="T2" fmla="*/ 30 w 30"/>
                  <a:gd name="T3" fmla="*/ 69 h 72"/>
                  <a:gd name="T4" fmla="*/ 29 w 30"/>
                  <a:gd name="T5" fmla="*/ 72 h 72"/>
                  <a:gd name="T6" fmla="*/ 0 w 30"/>
                  <a:gd name="T7" fmla="*/ 0 h 72"/>
                  <a:gd name="T8" fmla="*/ 3 w 30"/>
                  <a:gd name="T9" fmla="*/ 2 h 72"/>
                  <a:gd name="T10" fmla="*/ 0 60000 65536"/>
                  <a:gd name="T11" fmla="*/ 0 60000 65536"/>
                  <a:gd name="T12" fmla="*/ 0 60000 65536"/>
                  <a:gd name="T13" fmla="*/ 0 60000 65536"/>
                  <a:gd name="T14" fmla="*/ 0 60000 65536"/>
                  <a:gd name="T15" fmla="*/ 0 w 30"/>
                  <a:gd name="T16" fmla="*/ 0 h 72"/>
                  <a:gd name="T17" fmla="*/ 30 w 30"/>
                  <a:gd name="T18" fmla="*/ 72 h 72"/>
                </a:gdLst>
                <a:ahLst/>
                <a:cxnLst>
                  <a:cxn ang="T10">
                    <a:pos x="T0" y="T1"/>
                  </a:cxn>
                  <a:cxn ang="T11">
                    <a:pos x="T2" y="T3"/>
                  </a:cxn>
                  <a:cxn ang="T12">
                    <a:pos x="T4" y="T5"/>
                  </a:cxn>
                  <a:cxn ang="T13">
                    <a:pos x="T6" y="T7"/>
                  </a:cxn>
                  <a:cxn ang="T14">
                    <a:pos x="T8" y="T9"/>
                  </a:cxn>
                </a:cxnLst>
                <a:rect l="T15" t="T16" r="T17" b="T18"/>
                <a:pathLst>
                  <a:path w="30" h="72">
                    <a:moveTo>
                      <a:pt x="3" y="2"/>
                    </a:moveTo>
                    <a:lnTo>
                      <a:pt x="30" y="69"/>
                    </a:lnTo>
                    <a:lnTo>
                      <a:pt x="29" y="72"/>
                    </a:lnTo>
                    <a:lnTo>
                      <a:pt x="0" y="0"/>
                    </a:lnTo>
                    <a:lnTo>
                      <a:pt x="3" y="2"/>
                    </a:lnTo>
                    <a:close/>
                  </a:path>
                </a:pathLst>
              </a:custGeom>
              <a:solidFill>
                <a:srgbClr val="43403E"/>
              </a:solidFill>
              <a:ln w="9525">
                <a:noFill/>
                <a:round/>
                <a:headEnd/>
                <a:tailEnd/>
              </a:ln>
            </p:spPr>
            <p:txBody>
              <a:bodyPr/>
              <a:lstStyle/>
              <a:p>
                <a:endParaRPr lang="hu-HU"/>
              </a:p>
            </p:txBody>
          </p:sp>
          <p:sp>
            <p:nvSpPr>
              <p:cNvPr id="58243" name="Freeform 629"/>
              <p:cNvSpPr>
                <a:spLocks/>
              </p:cNvSpPr>
              <p:nvPr/>
            </p:nvSpPr>
            <p:spPr bwMode="auto">
              <a:xfrm>
                <a:off x="1394" y="2196"/>
                <a:ext cx="31" cy="73"/>
              </a:xfrm>
              <a:custGeom>
                <a:avLst/>
                <a:gdLst>
                  <a:gd name="T0" fmla="*/ 4 w 31"/>
                  <a:gd name="T1" fmla="*/ 2 h 73"/>
                  <a:gd name="T2" fmla="*/ 31 w 31"/>
                  <a:gd name="T3" fmla="*/ 71 h 73"/>
                  <a:gd name="T4" fmla="*/ 29 w 31"/>
                  <a:gd name="T5" fmla="*/ 73 h 73"/>
                  <a:gd name="T6" fmla="*/ 0 w 31"/>
                  <a:gd name="T7" fmla="*/ 0 h 73"/>
                  <a:gd name="T8" fmla="*/ 4 w 31"/>
                  <a:gd name="T9" fmla="*/ 2 h 73"/>
                  <a:gd name="T10" fmla="*/ 0 60000 65536"/>
                  <a:gd name="T11" fmla="*/ 0 60000 65536"/>
                  <a:gd name="T12" fmla="*/ 0 60000 65536"/>
                  <a:gd name="T13" fmla="*/ 0 60000 65536"/>
                  <a:gd name="T14" fmla="*/ 0 60000 65536"/>
                  <a:gd name="T15" fmla="*/ 0 w 31"/>
                  <a:gd name="T16" fmla="*/ 0 h 73"/>
                  <a:gd name="T17" fmla="*/ 31 w 31"/>
                  <a:gd name="T18" fmla="*/ 73 h 73"/>
                </a:gdLst>
                <a:ahLst/>
                <a:cxnLst>
                  <a:cxn ang="T10">
                    <a:pos x="T0" y="T1"/>
                  </a:cxn>
                  <a:cxn ang="T11">
                    <a:pos x="T2" y="T3"/>
                  </a:cxn>
                  <a:cxn ang="T12">
                    <a:pos x="T4" y="T5"/>
                  </a:cxn>
                  <a:cxn ang="T13">
                    <a:pos x="T6" y="T7"/>
                  </a:cxn>
                  <a:cxn ang="T14">
                    <a:pos x="T8" y="T9"/>
                  </a:cxn>
                </a:cxnLst>
                <a:rect l="T15" t="T16" r="T17" b="T18"/>
                <a:pathLst>
                  <a:path w="31" h="73">
                    <a:moveTo>
                      <a:pt x="4" y="2"/>
                    </a:moveTo>
                    <a:lnTo>
                      <a:pt x="31" y="71"/>
                    </a:lnTo>
                    <a:lnTo>
                      <a:pt x="29" y="73"/>
                    </a:lnTo>
                    <a:lnTo>
                      <a:pt x="0" y="0"/>
                    </a:lnTo>
                    <a:lnTo>
                      <a:pt x="4" y="2"/>
                    </a:lnTo>
                    <a:close/>
                  </a:path>
                </a:pathLst>
              </a:custGeom>
              <a:solidFill>
                <a:srgbClr val="454240"/>
              </a:solidFill>
              <a:ln w="9525">
                <a:noFill/>
                <a:round/>
                <a:headEnd/>
                <a:tailEnd/>
              </a:ln>
            </p:spPr>
            <p:txBody>
              <a:bodyPr/>
              <a:lstStyle/>
              <a:p>
                <a:endParaRPr lang="hu-HU"/>
              </a:p>
            </p:txBody>
          </p:sp>
          <p:sp>
            <p:nvSpPr>
              <p:cNvPr id="58244" name="Freeform 630"/>
              <p:cNvSpPr>
                <a:spLocks/>
              </p:cNvSpPr>
              <p:nvPr/>
            </p:nvSpPr>
            <p:spPr bwMode="auto">
              <a:xfrm>
                <a:off x="1392" y="2196"/>
                <a:ext cx="33" cy="76"/>
              </a:xfrm>
              <a:custGeom>
                <a:avLst/>
                <a:gdLst>
                  <a:gd name="T0" fmla="*/ 4 w 33"/>
                  <a:gd name="T1" fmla="*/ 0 h 76"/>
                  <a:gd name="T2" fmla="*/ 33 w 33"/>
                  <a:gd name="T3" fmla="*/ 72 h 76"/>
                  <a:gd name="T4" fmla="*/ 30 w 33"/>
                  <a:gd name="T5" fmla="*/ 76 h 76"/>
                  <a:gd name="T6" fmla="*/ 0 w 33"/>
                  <a:gd name="T7" fmla="*/ 0 h 76"/>
                  <a:gd name="T8" fmla="*/ 4 w 33"/>
                  <a:gd name="T9" fmla="*/ 0 h 76"/>
                  <a:gd name="T10" fmla="*/ 0 60000 65536"/>
                  <a:gd name="T11" fmla="*/ 0 60000 65536"/>
                  <a:gd name="T12" fmla="*/ 0 60000 65536"/>
                  <a:gd name="T13" fmla="*/ 0 60000 65536"/>
                  <a:gd name="T14" fmla="*/ 0 60000 65536"/>
                  <a:gd name="T15" fmla="*/ 0 w 33"/>
                  <a:gd name="T16" fmla="*/ 0 h 76"/>
                  <a:gd name="T17" fmla="*/ 33 w 33"/>
                  <a:gd name="T18" fmla="*/ 76 h 76"/>
                </a:gdLst>
                <a:ahLst/>
                <a:cxnLst>
                  <a:cxn ang="T10">
                    <a:pos x="T0" y="T1"/>
                  </a:cxn>
                  <a:cxn ang="T11">
                    <a:pos x="T2" y="T3"/>
                  </a:cxn>
                  <a:cxn ang="T12">
                    <a:pos x="T4" y="T5"/>
                  </a:cxn>
                  <a:cxn ang="T13">
                    <a:pos x="T6" y="T7"/>
                  </a:cxn>
                  <a:cxn ang="T14">
                    <a:pos x="T8" y="T9"/>
                  </a:cxn>
                </a:cxnLst>
                <a:rect l="T15" t="T16" r="T17" b="T18"/>
                <a:pathLst>
                  <a:path w="33" h="76">
                    <a:moveTo>
                      <a:pt x="4" y="0"/>
                    </a:moveTo>
                    <a:lnTo>
                      <a:pt x="33" y="72"/>
                    </a:lnTo>
                    <a:lnTo>
                      <a:pt x="30" y="76"/>
                    </a:lnTo>
                    <a:lnTo>
                      <a:pt x="0" y="0"/>
                    </a:lnTo>
                    <a:lnTo>
                      <a:pt x="4" y="0"/>
                    </a:lnTo>
                    <a:close/>
                  </a:path>
                </a:pathLst>
              </a:custGeom>
              <a:solidFill>
                <a:srgbClr val="474443"/>
              </a:solidFill>
              <a:ln w="9525">
                <a:noFill/>
                <a:round/>
                <a:headEnd/>
                <a:tailEnd/>
              </a:ln>
            </p:spPr>
            <p:txBody>
              <a:bodyPr/>
              <a:lstStyle/>
              <a:p>
                <a:endParaRPr lang="hu-HU"/>
              </a:p>
            </p:txBody>
          </p:sp>
          <p:sp>
            <p:nvSpPr>
              <p:cNvPr id="58245" name="Freeform 631"/>
              <p:cNvSpPr>
                <a:spLocks/>
              </p:cNvSpPr>
              <p:nvPr/>
            </p:nvSpPr>
            <p:spPr bwMode="auto">
              <a:xfrm>
                <a:off x="1391" y="2195"/>
                <a:ext cx="32" cy="79"/>
              </a:xfrm>
              <a:custGeom>
                <a:avLst/>
                <a:gdLst>
                  <a:gd name="T0" fmla="*/ 3 w 32"/>
                  <a:gd name="T1" fmla="*/ 1 h 79"/>
                  <a:gd name="T2" fmla="*/ 32 w 32"/>
                  <a:gd name="T3" fmla="*/ 74 h 79"/>
                  <a:gd name="T4" fmla="*/ 31 w 32"/>
                  <a:gd name="T5" fmla="*/ 79 h 79"/>
                  <a:gd name="T6" fmla="*/ 0 w 32"/>
                  <a:gd name="T7" fmla="*/ 0 h 79"/>
                  <a:gd name="T8" fmla="*/ 3 w 32"/>
                  <a:gd name="T9" fmla="*/ 1 h 79"/>
                  <a:gd name="T10" fmla="*/ 0 60000 65536"/>
                  <a:gd name="T11" fmla="*/ 0 60000 65536"/>
                  <a:gd name="T12" fmla="*/ 0 60000 65536"/>
                  <a:gd name="T13" fmla="*/ 0 60000 65536"/>
                  <a:gd name="T14" fmla="*/ 0 60000 65536"/>
                  <a:gd name="T15" fmla="*/ 0 w 32"/>
                  <a:gd name="T16" fmla="*/ 0 h 79"/>
                  <a:gd name="T17" fmla="*/ 32 w 32"/>
                  <a:gd name="T18" fmla="*/ 79 h 79"/>
                </a:gdLst>
                <a:ahLst/>
                <a:cxnLst>
                  <a:cxn ang="T10">
                    <a:pos x="T0" y="T1"/>
                  </a:cxn>
                  <a:cxn ang="T11">
                    <a:pos x="T2" y="T3"/>
                  </a:cxn>
                  <a:cxn ang="T12">
                    <a:pos x="T4" y="T5"/>
                  </a:cxn>
                  <a:cxn ang="T13">
                    <a:pos x="T6" y="T7"/>
                  </a:cxn>
                  <a:cxn ang="T14">
                    <a:pos x="T8" y="T9"/>
                  </a:cxn>
                </a:cxnLst>
                <a:rect l="T15" t="T16" r="T17" b="T18"/>
                <a:pathLst>
                  <a:path w="32" h="79">
                    <a:moveTo>
                      <a:pt x="3" y="1"/>
                    </a:moveTo>
                    <a:lnTo>
                      <a:pt x="32" y="74"/>
                    </a:lnTo>
                    <a:lnTo>
                      <a:pt x="31" y="79"/>
                    </a:lnTo>
                    <a:lnTo>
                      <a:pt x="0" y="0"/>
                    </a:lnTo>
                    <a:lnTo>
                      <a:pt x="3" y="1"/>
                    </a:lnTo>
                    <a:close/>
                  </a:path>
                </a:pathLst>
              </a:custGeom>
              <a:solidFill>
                <a:srgbClr val="494644"/>
              </a:solidFill>
              <a:ln w="9525">
                <a:noFill/>
                <a:round/>
                <a:headEnd/>
                <a:tailEnd/>
              </a:ln>
            </p:spPr>
            <p:txBody>
              <a:bodyPr/>
              <a:lstStyle/>
              <a:p>
                <a:endParaRPr lang="hu-HU"/>
              </a:p>
            </p:txBody>
          </p:sp>
          <p:sp>
            <p:nvSpPr>
              <p:cNvPr id="58246" name="Freeform 632"/>
              <p:cNvSpPr>
                <a:spLocks/>
              </p:cNvSpPr>
              <p:nvPr/>
            </p:nvSpPr>
            <p:spPr bwMode="auto">
              <a:xfrm>
                <a:off x="1389" y="2195"/>
                <a:ext cx="33" cy="80"/>
              </a:xfrm>
              <a:custGeom>
                <a:avLst/>
                <a:gdLst>
                  <a:gd name="T0" fmla="*/ 3 w 33"/>
                  <a:gd name="T1" fmla="*/ 1 h 80"/>
                  <a:gd name="T2" fmla="*/ 33 w 33"/>
                  <a:gd name="T3" fmla="*/ 77 h 80"/>
                  <a:gd name="T4" fmla="*/ 31 w 33"/>
                  <a:gd name="T5" fmla="*/ 80 h 80"/>
                  <a:gd name="T6" fmla="*/ 0 w 33"/>
                  <a:gd name="T7" fmla="*/ 0 h 80"/>
                  <a:gd name="T8" fmla="*/ 3 w 33"/>
                  <a:gd name="T9" fmla="*/ 1 h 80"/>
                  <a:gd name="T10" fmla="*/ 0 60000 65536"/>
                  <a:gd name="T11" fmla="*/ 0 60000 65536"/>
                  <a:gd name="T12" fmla="*/ 0 60000 65536"/>
                  <a:gd name="T13" fmla="*/ 0 60000 65536"/>
                  <a:gd name="T14" fmla="*/ 0 60000 65536"/>
                  <a:gd name="T15" fmla="*/ 0 w 33"/>
                  <a:gd name="T16" fmla="*/ 0 h 80"/>
                  <a:gd name="T17" fmla="*/ 33 w 33"/>
                  <a:gd name="T18" fmla="*/ 80 h 80"/>
                </a:gdLst>
                <a:ahLst/>
                <a:cxnLst>
                  <a:cxn ang="T10">
                    <a:pos x="T0" y="T1"/>
                  </a:cxn>
                  <a:cxn ang="T11">
                    <a:pos x="T2" y="T3"/>
                  </a:cxn>
                  <a:cxn ang="T12">
                    <a:pos x="T4" y="T5"/>
                  </a:cxn>
                  <a:cxn ang="T13">
                    <a:pos x="T6" y="T7"/>
                  </a:cxn>
                  <a:cxn ang="T14">
                    <a:pos x="T8" y="T9"/>
                  </a:cxn>
                </a:cxnLst>
                <a:rect l="T15" t="T16" r="T17" b="T18"/>
                <a:pathLst>
                  <a:path w="33" h="80">
                    <a:moveTo>
                      <a:pt x="3" y="1"/>
                    </a:moveTo>
                    <a:lnTo>
                      <a:pt x="33" y="77"/>
                    </a:lnTo>
                    <a:lnTo>
                      <a:pt x="31" y="80"/>
                    </a:lnTo>
                    <a:lnTo>
                      <a:pt x="0" y="0"/>
                    </a:lnTo>
                    <a:lnTo>
                      <a:pt x="3" y="1"/>
                    </a:lnTo>
                    <a:close/>
                  </a:path>
                </a:pathLst>
              </a:custGeom>
              <a:solidFill>
                <a:srgbClr val="4C4947"/>
              </a:solidFill>
              <a:ln w="9525">
                <a:noFill/>
                <a:round/>
                <a:headEnd/>
                <a:tailEnd/>
              </a:ln>
            </p:spPr>
            <p:txBody>
              <a:bodyPr/>
              <a:lstStyle/>
              <a:p>
                <a:endParaRPr lang="hu-HU"/>
              </a:p>
            </p:txBody>
          </p:sp>
          <p:sp>
            <p:nvSpPr>
              <p:cNvPr id="58247" name="Freeform 633"/>
              <p:cNvSpPr>
                <a:spLocks/>
              </p:cNvSpPr>
              <p:nvPr/>
            </p:nvSpPr>
            <p:spPr bwMode="auto">
              <a:xfrm>
                <a:off x="1387" y="2195"/>
                <a:ext cx="35" cy="81"/>
              </a:xfrm>
              <a:custGeom>
                <a:avLst/>
                <a:gdLst>
                  <a:gd name="T0" fmla="*/ 4 w 35"/>
                  <a:gd name="T1" fmla="*/ 0 h 81"/>
                  <a:gd name="T2" fmla="*/ 35 w 35"/>
                  <a:gd name="T3" fmla="*/ 79 h 81"/>
                  <a:gd name="T4" fmla="*/ 32 w 35"/>
                  <a:gd name="T5" fmla="*/ 81 h 81"/>
                  <a:gd name="T6" fmla="*/ 0 w 35"/>
                  <a:gd name="T7" fmla="*/ 0 h 81"/>
                  <a:gd name="T8" fmla="*/ 4 w 35"/>
                  <a:gd name="T9" fmla="*/ 0 h 81"/>
                  <a:gd name="T10" fmla="*/ 0 60000 65536"/>
                  <a:gd name="T11" fmla="*/ 0 60000 65536"/>
                  <a:gd name="T12" fmla="*/ 0 60000 65536"/>
                  <a:gd name="T13" fmla="*/ 0 60000 65536"/>
                  <a:gd name="T14" fmla="*/ 0 60000 65536"/>
                  <a:gd name="T15" fmla="*/ 0 w 35"/>
                  <a:gd name="T16" fmla="*/ 0 h 81"/>
                  <a:gd name="T17" fmla="*/ 35 w 35"/>
                  <a:gd name="T18" fmla="*/ 81 h 81"/>
                </a:gdLst>
                <a:ahLst/>
                <a:cxnLst>
                  <a:cxn ang="T10">
                    <a:pos x="T0" y="T1"/>
                  </a:cxn>
                  <a:cxn ang="T11">
                    <a:pos x="T2" y="T3"/>
                  </a:cxn>
                  <a:cxn ang="T12">
                    <a:pos x="T4" y="T5"/>
                  </a:cxn>
                  <a:cxn ang="T13">
                    <a:pos x="T6" y="T7"/>
                  </a:cxn>
                  <a:cxn ang="T14">
                    <a:pos x="T8" y="T9"/>
                  </a:cxn>
                </a:cxnLst>
                <a:rect l="T15" t="T16" r="T17" b="T18"/>
                <a:pathLst>
                  <a:path w="35" h="81">
                    <a:moveTo>
                      <a:pt x="4" y="0"/>
                    </a:moveTo>
                    <a:lnTo>
                      <a:pt x="35" y="79"/>
                    </a:lnTo>
                    <a:lnTo>
                      <a:pt x="32" y="81"/>
                    </a:lnTo>
                    <a:lnTo>
                      <a:pt x="0" y="0"/>
                    </a:lnTo>
                    <a:lnTo>
                      <a:pt x="4" y="0"/>
                    </a:lnTo>
                    <a:close/>
                  </a:path>
                </a:pathLst>
              </a:custGeom>
              <a:solidFill>
                <a:srgbClr val="4E4B4A"/>
              </a:solidFill>
              <a:ln w="9525">
                <a:noFill/>
                <a:round/>
                <a:headEnd/>
                <a:tailEnd/>
              </a:ln>
            </p:spPr>
            <p:txBody>
              <a:bodyPr/>
              <a:lstStyle/>
              <a:p>
                <a:endParaRPr lang="hu-HU"/>
              </a:p>
            </p:txBody>
          </p:sp>
          <p:sp>
            <p:nvSpPr>
              <p:cNvPr id="58248" name="Freeform 634"/>
              <p:cNvSpPr>
                <a:spLocks/>
              </p:cNvSpPr>
              <p:nvPr/>
            </p:nvSpPr>
            <p:spPr bwMode="auto">
              <a:xfrm>
                <a:off x="1385" y="2193"/>
                <a:ext cx="35" cy="85"/>
              </a:xfrm>
              <a:custGeom>
                <a:avLst/>
                <a:gdLst>
                  <a:gd name="T0" fmla="*/ 4 w 35"/>
                  <a:gd name="T1" fmla="*/ 2 h 85"/>
                  <a:gd name="T2" fmla="*/ 35 w 35"/>
                  <a:gd name="T3" fmla="*/ 82 h 85"/>
                  <a:gd name="T4" fmla="*/ 34 w 35"/>
                  <a:gd name="T5" fmla="*/ 85 h 85"/>
                  <a:gd name="T6" fmla="*/ 0 w 35"/>
                  <a:gd name="T7" fmla="*/ 0 h 85"/>
                  <a:gd name="T8" fmla="*/ 4 w 35"/>
                  <a:gd name="T9" fmla="*/ 2 h 85"/>
                  <a:gd name="T10" fmla="*/ 0 60000 65536"/>
                  <a:gd name="T11" fmla="*/ 0 60000 65536"/>
                  <a:gd name="T12" fmla="*/ 0 60000 65536"/>
                  <a:gd name="T13" fmla="*/ 0 60000 65536"/>
                  <a:gd name="T14" fmla="*/ 0 60000 65536"/>
                  <a:gd name="T15" fmla="*/ 0 w 35"/>
                  <a:gd name="T16" fmla="*/ 0 h 85"/>
                  <a:gd name="T17" fmla="*/ 35 w 35"/>
                  <a:gd name="T18" fmla="*/ 85 h 85"/>
                </a:gdLst>
                <a:ahLst/>
                <a:cxnLst>
                  <a:cxn ang="T10">
                    <a:pos x="T0" y="T1"/>
                  </a:cxn>
                  <a:cxn ang="T11">
                    <a:pos x="T2" y="T3"/>
                  </a:cxn>
                  <a:cxn ang="T12">
                    <a:pos x="T4" y="T5"/>
                  </a:cxn>
                  <a:cxn ang="T13">
                    <a:pos x="T6" y="T7"/>
                  </a:cxn>
                  <a:cxn ang="T14">
                    <a:pos x="T8" y="T9"/>
                  </a:cxn>
                </a:cxnLst>
                <a:rect l="T15" t="T16" r="T17" b="T18"/>
                <a:pathLst>
                  <a:path w="35" h="85">
                    <a:moveTo>
                      <a:pt x="4" y="2"/>
                    </a:moveTo>
                    <a:lnTo>
                      <a:pt x="35" y="82"/>
                    </a:lnTo>
                    <a:lnTo>
                      <a:pt x="34" y="85"/>
                    </a:lnTo>
                    <a:lnTo>
                      <a:pt x="0" y="0"/>
                    </a:lnTo>
                    <a:lnTo>
                      <a:pt x="4" y="2"/>
                    </a:lnTo>
                    <a:close/>
                  </a:path>
                </a:pathLst>
              </a:custGeom>
              <a:solidFill>
                <a:srgbClr val="4F4D4B"/>
              </a:solidFill>
              <a:ln w="9525">
                <a:noFill/>
                <a:round/>
                <a:headEnd/>
                <a:tailEnd/>
              </a:ln>
            </p:spPr>
            <p:txBody>
              <a:bodyPr/>
              <a:lstStyle/>
              <a:p>
                <a:endParaRPr lang="hu-HU"/>
              </a:p>
            </p:txBody>
          </p:sp>
          <p:sp>
            <p:nvSpPr>
              <p:cNvPr id="58249" name="Freeform 635"/>
              <p:cNvSpPr>
                <a:spLocks/>
              </p:cNvSpPr>
              <p:nvPr/>
            </p:nvSpPr>
            <p:spPr bwMode="auto">
              <a:xfrm>
                <a:off x="1384" y="2193"/>
                <a:ext cx="35" cy="86"/>
              </a:xfrm>
              <a:custGeom>
                <a:avLst/>
                <a:gdLst>
                  <a:gd name="T0" fmla="*/ 3 w 35"/>
                  <a:gd name="T1" fmla="*/ 2 h 86"/>
                  <a:gd name="T2" fmla="*/ 35 w 35"/>
                  <a:gd name="T3" fmla="*/ 83 h 86"/>
                  <a:gd name="T4" fmla="*/ 34 w 35"/>
                  <a:gd name="T5" fmla="*/ 86 h 86"/>
                  <a:gd name="T6" fmla="*/ 0 w 35"/>
                  <a:gd name="T7" fmla="*/ 0 h 86"/>
                  <a:gd name="T8" fmla="*/ 3 w 35"/>
                  <a:gd name="T9" fmla="*/ 2 h 86"/>
                  <a:gd name="T10" fmla="*/ 0 60000 65536"/>
                  <a:gd name="T11" fmla="*/ 0 60000 65536"/>
                  <a:gd name="T12" fmla="*/ 0 60000 65536"/>
                  <a:gd name="T13" fmla="*/ 0 60000 65536"/>
                  <a:gd name="T14" fmla="*/ 0 60000 65536"/>
                  <a:gd name="T15" fmla="*/ 0 w 35"/>
                  <a:gd name="T16" fmla="*/ 0 h 86"/>
                  <a:gd name="T17" fmla="*/ 35 w 35"/>
                  <a:gd name="T18" fmla="*/ 86 h 86"/>
                </a:gdLst>
                <a:ahLst/>
                <a:cxnLst>
                  <a:cxn ang="T10">
                    <a:pos x="T0" y="T1"/>
                  </a:cxn>
                  <a:cxn ang="T11">
                    <a:pos x="T2" y="T3"/>
                  </a:cxn>
                  <a:cxn ang="T12">
                    <a:pos x="T4" y="T5"/>
                  </a:cxn>
                  <a:cxn ang="T13">
                    <a:pos x="T6" y="T7"/>
                  </a:cxn>
                  <a:cxn ang="T14">
                    <a:pos x="T8" y="T9"/>
                  </a:cxn>
                </a:cxnLst>
                <a:rect l="T15" t="T16" r="T17" b="T18"/>
                <a:pathLst>
                  <a:path w="35" h="86">
                    <a:moveTo>
                      <a:pt x="3" y="2"/>
                    </a:moveTo>
                    <a:lnTo>
                      <a:pt x="35" y="83"/>
                    </a:lnTo>
                    <a:lnTo>
                      <a:pt x="34" y="86"/>
                    </a:lnTo>
                    <a:lnTo>
                      <a:pt x="0" y="0"/>
                    </a:lnTo>
                    <a:lnTo>
                      <a:pt x="3" y="2"/>
                    </a:lnTo>
                    <a:close/>
                  </a:path>
                </a:pathLst>
              </a:custGeom>
              <a:solidFill>
                <a:srgbClr val="524F4E"/>
              </a:solidFill>
              <a:ln w="9525">
                <a:noFill/>
                <a:round/>
                <a:headEnd/>
                <a:tailEnd/>
              </a:ln>
            </p:spPr>
            <p:txBody>
              <a:bodyPr/>
              <a:lstStyle/>
              <a:p>
                <a:endParaRPr lang="hu-HU"/>
              </a:p>
            </p:txBody>
          </p:sp>
          <p:sp>
            <p:nvSpPr>
              <p:cNvPr id="58250" name="Freeform 636"/>
              <p:cNvSpPr>
                <a:spLocks/>
              </p:cNvSpPr>
              <p:nvPr/>
            </p:nvSpPr>
            <p:spPr bwMode="auto">
              <a:xfrm>
                <a:off x="1382" y="2192"/>
                <a:ext cx="37" cy="90"/>
              </a:xfrm>
              <a:custGeom>
                <a:avLst/>
                <a:gdLst>
                  <a:gd name="T0" fmla="*/ 3 w 37"/>
                  <a:gd name="T1" fmla="*/ 1 h 90"/>
                  <a:gd name="T2" fmla="*/ 37 w 37"/>
                  <a:gd name="T3" fmla="*/ 86 h 90"/>
                  <a:gd name="T4" fmla="*/ 36 w 37"/>
                  <a:gd name="T5" fmla="*/ 90 h 90"/>
                  <a:gd name="T6" fmla="*/ 0 w 37"/>
                  <a:gd name="T7" fmla="*/ 0 h 90"/>
                  <a:gd name="T8" fmla="*/ 3 w 37"/>
                  <a:gd name="T9" fmla="*/ 1 h 90"/>
                  <a:gd name="T10" fmla="*/ 0 60000 65536"/>
                  <a:gd name="T11" fmla="*/ 0 60000 65536"/>
                  <a:gd name="T12" fmla="*/ 0 60000 65536"/>
                  <a:gd name="T13" fmla="*/ 0 60000 65536"/>
                  <a:gd name="T14" fmla="*/ 0 60000 65536"/>
                  <a:gd name="T15" fmla="*/ 0 w 37"/>
                  <a:gd name="T16" fmla="*/ 0 h 90"/>
                  <a:gd name="T17" fmla="*/ 37 w 37"/>
                  <a:gd name="T18" fmla="*/ 90 h 90"/>
                </a:gdLst>
                <a:ahLst/>
                <a:cxnLst>
                  <a:cxn ang="T10">
                    <a:pos x="T0" y="T1"/>
                  </a:cxn>
                  <a:cxn ang="T11">
                    <a:pos x="T2" y="T3"/>
                  </a:cxn>
                  <a:cxn ang="T12">
                    <a:pos x="T4" y="T5"/>
                  </a:cxn>
                  <a:cxn ang="T13">
                    <a:pos x="T6" y="T7"/>
                  </a:cxn>
                  <a:cxn ang="T14">
                    <a:pos x="T8" y="T9"/>
                  </a:cxn>
                </a:cxnLst>
                <a:rect l="T15" t="T16" r="T17" b="T18"/>
                <a:pathLst>
                  <a:path w="37" h="90">
                    <a:moveTo>
                      <a:pt x="3" y="1"/>
                    </a:moveTo>
                    <a:lnTo>
                      <a:pt x="37" y="86"/>
                    </a:lnTo>
                    <a:lnTo>
                      <a:pt x="36" y="90"/>
                    </a:lnTo>
                    <a:lnTo>
                      <a:pt x="0" y="0"/>
                    </a:lnTo>
                    <a:lnTo>
                      <a:pt x="3" y="1"/>
                    </a:lnTo>
                    <a:close/>
                  </a:path>
                </a:pathLst>
              </a:custGeom>
              <a:solidFill>
                <a:srgbClr val="53514F"/>
              </a:solidFill>
              <a:ln w="9525">
                <a:noFill/>
                <a:round/>
                <a:headEnd/>
                <a:tailEnd/>
              </a:ln>
            </p:spPr>
            <p:txBody>
              <a:bodyPr/>
              <a:lstStyle/>
              <a:p>
                <a:endParaRPr lang="hu-HU"/>
              </a:p>
            </p:txBody>
          </p:sp>
          <p:sp>
            <p:nvSpPr>
              <p:cNvPr id="58251" name="Freeform 637"/>
              <p:cNvSpPr>
                <a:spLocks/>
              </p:cNvSpPr>
              <p:nvPr/>
            </p:nvSpPr>
            <p:spPr bwMode="auto">
              <a:xfrm>
                <a:off x="1381" y="2192"/>
                <a:ext cx="37" cy="91"/>
              </a:xfrm>
              <a:custGeom>
                <a:avLst/>
                <a:gdLst>
                  <a:gd name="T0" fmla="*/ 3 w 37"/>
                  <a:gd name="T1" fmla="*/ 1 h 91"/>
                  <a:gd name="T2" fmla="*/ 37 w 37"/>
                  <a:gd name="T3" fmla="*/ 87 h 91"/>
                  <a:gd name="T4" fmla="*/ 35 w 37"/>
                  <a:gd name="T5" fmla="*/ 91 h 91"/>
                  <a:gd name="T6" fmla="*/ 0 w 37"/>
                  <a:gd name="T7" fmla="*/ 0 h 91"/>
                  <a:gd name="T8" fmla="*/ 3 w 37"/>
                  <a:gd name="T9" fmla="*/ 1 h 91"/>
                  <a:gd name="T10" fmla="*/ 0 60000 65536"/>
                  <a:gd name="T11" fmla="*/ 0 60000 65536"/>
                  <a:gd name="T12" fmla="*/ 0 60000 65536"/>
                  <a:gd name="T13" fmla="*/ 0 60000 65536"/>
                  <a:gd name="T14" fmla="*/ 0 60000 65536"/>
                  <a:gd name="T15" fmla="*/ 0 w 37"/>
                  <a:gd name="T16" fmla="*/ 0 h 91"/>
                  <a:gd name="T17" fmla="*/ 37 w 37"/>
                  <a:gd name="T18" fmla="*/ 91 h 91"/>
                </a:gdLst>
                <a:ahLst/>
                <a:cxnLst>
                  <a:cxn ang="T10">
                    <a:pos x="T0" y="T1"/>
                  </a:cxn>
                  <a:cxn ang="T11">
                    <a:pos x="T2" y="T3"/>
                  </a:cxn>
                  <a:cxn ang="T12">
                    <a:pos x="T4" y="T5"/>
                  </a:cxn>
                  <a:cxn ang="T13">
                    <a:pos x="T6" y="T7"/>
                  </a:cxn>
                  <a:cxn ang="T14">
                    <a:pos x="T8" y="T9"/>
                  </a:cxn>
                </a:cxnLst>
                <a:rect l="T15" t="T16" r="T17" b="T18"/>
                <a:pathLst>
                  <a:path w="37" h="91">
                    <a:moveTo>
                      <a:pt x="3" y="1"/>
                    </a:moveTo>
                    <a:lnTo>
                      <a:pt x="37" y="87"/>
                    </a:lnTo>
                    <a:lnTo>
                      <a:pt x="35" y="91"/>
                    </a:lnTo>
                    <a:lnTo>
                      <a:pt x="0" y="0"/>
                    </a:lnTo>
                    <a:lnTo>
                      <a:pt x="3" y="1"/>
                    </a:lnTo>
                    <a:close/>
                  </a:path>
                </a:pathLst>
              </a:custGeom>
              <a:solidFill>
                <a:srgbClr val="565352"/>
              </a:solidFill>
              <a:ln w="9525">
                <a:noFill/>
                <a:round/>
                <a:headEnd/>
                <a:tailEnd/>
              </a:ln>
            </p:spPr>
            <p:txBody>
              <a:bodyPr/>
              <a:lstStyle/>
              <a:p>
                <a:endParaRPr lang="hu-HU"/>
              </a:p>
            </p:txBody>
          </p:sp>
          <p:sp>
            <p:nvSpPr>
              <p:cNvPr id="58252" name="Freeform 638"/>
              <p:cNvSpPr>
                <a:spLocks/>
              </p:cNvSpPr>
              <p:nvPr/>
            </p:nvSpPr>
            <p:spPr bwMode="auto">
              <a:xfrm>
                <a:off x="1378" y="2192"/>
                <a:ext cx="40" cy="93"/>
              </a:xfrm>
              <a:custGeom>
                <a:avLst/>
                <a:gdLst>
                  <a:gd name="T0" fmla="*/ 4 w 40"/>
                  <a:gd name="T1" fmla="*/ 0 h 93"/>
                  <a:gd name="T2" fmla="*/ 40 w 40"/>
                  <a:gd name="T3" fmla="*/ 90 h 93"/>
                  <a:gd name="T4" fmla="*/ 37 w 40"/>
                  <a:gd name="T5" fmla="*/ 93 h 93"/>
                  <a:gd name="T6" fmla="*/ 0 w 40"/>
                  <a:gd name="T7" fmla="*/ 0 h 93"/>
                  <a:gd name="T8" fmla="*/ 4 w 40"/>
                  <a:gd name="T9" fmla="*/ 0 h 93"/>
                  <a:gd name="T10" fmla="*/ 0 60000 65536"/>
                  <a:gd name="T11" fmla="*/ 0 60000 65536"/>
                  <a:gd name="T12" fmla="*/ 0 60000 65536"/>
                  <a:gd name="T13" fmla="*/ 0 60000 65536"/>
                  <a:gd name="T14" fmla="*/ 0 60000 65536"/>
                  <a:gd name="T15" fmla="*/ 0 w 40"/>
                  <a:gd name="T16" fmla="*/ 0 h 93"/>
                  <a:gd name="T17" fmla="*/ 40 w 40"/>
                  <a:gd name="T18" fmla="*/ 93 h 93"/>
                </a:gdLst>
                <a:ahLst/>
                <a:cxnLst>
                  <a:cxn ang="T10">
                    <a:pos x="T0" y="T1"/>
                  </a:cxn>
                  <a:cxn ang="T11">
                    <a:pos x="T2" y="T3"/>
                  </a:cxn>
                  <a:cxn ang="T12">
                    <a:pos x="T4" y="T5"/>
                  </a:cxn>
                  <a:cxn ang="T13">
                    <a:pos x="T6" y="T7"/>
                  </a:cxn>
                  <a:cxn ang="T14">
                    <a:pos x="T8" y="T9"/>
                  </a:cxn>
                </a:cxnLst>
                <a:rect l="T15" t="T16" r="T17" b="T18"/>
                <a:pathLst>
                  <a:path w="40" h="93">
                    <a:moveTo>
                      <a:pt x="4" y="0"/>
                    </a:moveTo>
                    <a:lnTo>
                      <a:pt x="40" y="90"/>
                    </a:lnTo>
                    <a:lnTo>
                      <a:pt x="37" y="93"/>
                    </a:lnTo>
                    <a:lnTo>
                      <a:pt x="0" y="0"/>
                    </a:lnTo>
                    <a:lnTo>
                      <a:pt x="4" y="0"/>
                    </a:lnTo>
                    <a:close/>
                  </a:path>
                </a:pathLst>
              </a:custGeom>
              <a:solidFill>
                <a:srgbClr val="575453"/>
              </a:solidFill>
              <a:ln w="9525">
                <a:noFill/>
                <a:round/>
                <a:headEnd/>
                <a:tailEnd/>
              </a:ln>
            </p:spPr>
            <p:txBody>
              <a:bodyPr/>
              <a:lstStyle/>
              <a:p>
                <a:endParaRPr lang="hu-HU"/>
              </a:p>
            </p:txBody>
          </p:sp>
          <p:sp>
            <p:nvSpPr>
              <p:cNvPr id="58253" name="Freeform 639"/>
              <p:cNvSpPr>
                <a:spLocks/>
              </p:cNvSpPr>
              <p:nvPr/>
            </p:nvSpPr>
            <p:spPr bwMode="auto">
              <a:xfrm>
                <a:off x="1377" y="2191"/>
                <a:ext cx="39" cy="95"/>
              </a:xfrm>
              <a:custGeom>
                <a:avLst/>
                <a:gdLst>
                  <a:gd name="T0" fmla="*/ 4 w 39"/>
                  <a:gd name="T1" fmla="*/ 1 h 95"/>
                  <a:gd name="T2" fmla="*/ 39 w 39"/>
                  <a:gd name="T3" fmla="*/ 92 h 95"/>
                  <a:gd name="T4" fmla="*/ 38 w 39"/>
                  <a:gd name="T5" fmla="*/ 95 h 95"/>
                  <a:gd name="T6" fmla="*/ 0 w 39"/>
                  <a:gd name="T7" fmla="*/ 0 h 95"/>
                  <a:gd name="T8" fmla="*/ 4 w 39"/>
                  <a:gd name="T9" fmla="*/ 1 h 95"/>
                  <a:gd name="T10" fmla="*/ 0 60000 65536"/>
                  <a:gd name="T11" fmla="*/ 0 60000 65536"/>
                  <a:gd name="T12" fmla="*/ 0 60000 65536"/>
                  <a:gd name="T13" fmla="*/ 0 60000 65536"/>
                  <a:gd name="T14" fmla="*/ 0 60000 65536"/>
                  <a:gd name="T15" fmla="*/ 0 w 39"/>
                  <a:gd name="T16" fmla="*/ 0 h 95"/>
                  <a:gd name="T17" fmla="*/ 39 w 39"/>
                  <a:gd name="T18" fmla="*/ 95 h 95"/>
                </a:gdLst>
                <a:ahLst/>
                <a:cxnLst>
                  <a:cxn ang="T10">
                    <a:pos x="T0" y="T1"/>
                  </a:cxn>
                  <a:cxn ang="T11">
                    <a:pos x="T2" y="T3"/>
                  </a:cxn>
                  <a:cxn ang="T12">
                    <a:pos x="T4" y="T5"/>
                  </a:cxn>
                  <a:cxn ang="T13">
                    <a:pos x="T6" y="T7"/>
                  </a:cxn>
                  <a:cxn ang="T14">
                    <a:pos x="T8" y="T9"/>
                  </a:cxn>
                </a:cxnLst>
                <a:rect l="T15" t="T16" r="T17" b="T18"/>
                <a:pathLst>
                  <a:path w="39" h="95">
                    <a:moveTo>
                      <a:pt x="4" y="1"/>
                    </a:moveTo>
                    <a:lnTo>
                      <a:pt x="39" y="92"/>
                    </a:lnTo>
                    <a:lnTo>
                      <a:pt x="38" y="95"/>
                    </a:lnTo>
                    <a:lnTo>
                      <a:pt x="0" y="0"/>
                    </a:lnTo>
                    <a:lnTo>
                      <a:pt x="4" y="1"/>
                    </a:lnTo>
                    <a:close/>
                  </a:path>
                </a:pathLst>
              </a:custGeom>
              <a:solidFill>
                <a:srgbClr val="5A5857"/>
              </a:solidFill>
              <a:ln w="9525">
                <a:noFill/>
                <a:round/>
                <a:headEnd/>
                <a:tailEnd/>
              </a:ln>
            </p:spPr>
            <p:txBody>
              <a:bodyPr/>
              <a:lstStyle/>
              <a:p>
                <a:endParaRPr lang="hu-HU"/>
              </a:p>
            </p:txBody>
          </p:sp>
          <p:sp>
            <p:nvSpPr>
              <p:cNvPr id="58254" name="Freeform 640"/>
              <p:cNvSpPr>
                <a:spLocks/>
              </p:cNvSpPr>
              <p:nvPr/>
            </p:nvSpPr>
            <p:spPr bwMode="auto">
              <a:xfrm>
                <a:off x="1375" y="2191"/>
                <a:ext cx="40" cy="97"/>
              </a:xfrm>
              <a:custGeom>
                <a:avLst/>
                <a:gdLst>
                  <a:gd name="T0" fmla="*/ 3 w 40"/>
                  <a:gd name="T1" fmla="*/ 1 h 97"/>
                  <a:gd name="T2" fmla="*/ 40 w 40"/>
                  <a:gd name="T3" fmla="*/ 94 h 97"/>
                  <a:gd name="T4" fmla="*/ 38 w 40"/>
                  <a:gd name="T5" fmla="*/ 97 h 97"/>
                  <a:gd name="T6" fmla="*/ 28 w 40"/>
                  <a:gd name="T7" fmla="*/ 73 h 97"/>
                  <a:gd name="T8" fmla="*/ 28 w 40"/>
                  <a:gd name="T9" fmla="*/ 73 h 97"/>
                  <a:gd name="T10" fmla="*/ 9 w 40"/>
                  <a:gd name="T11" fmla="*/ 21 h 97"/>
                  <a:gd name="T12" fmla="*/ 9 w 40"/>
                  <a:gd name="T13" fmla="*/ 21 h 97"/>
                  <a:gd name="T14" fmla="*/ 0 w 40"/>
                  <a:gd name="T15" fmla="*/ 0 h 97"/>
                  <a:gd name="T16" fmla="*/ 3 w 40"/>
                  <a:gd name="T17" fmla="*/ 1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97"/>
                  <a:gd name="T29" fmla="*/ 40 w 40"/>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97">
                    <a:moveTo>
                      <a:pt x="3" y="1"/>
                    </a:moveTo>
                    <a:lnTo>
                      <a:pt x="40" y="94"/>
                    </a:lnTo>
                    <a:lnTo>
                      <a:pt x="38" y="97"/>
                    </a:lnTo>
                    <a:lnTo>
                      <a:pt x="28" y="73"/>
                    </a:lnTo>
                    <a:lnTo>
                      <a:pt x="9" y="21"/>
                    </a:lnTo>
                    <a:lnTo>
                      <a:pt x="0" y="0"/>
                    </a:lnTo>
                    <a:lnTo>
                      <a:pt x="3" y="1"/>
                    </a:lnTo>
                    <a:close/>
                  </a:path>
                </a:pathLst>
              </a:custGeom>
              <a:solidFill>
                <a:srgbClr val="5C5A59"/>
              </a:solidFill>
              <a:ln w="9525">
                <a:noFill/>
                <a:round/>
                <a:headEnd/>
                <a:tailEnd/>
              </a:ln>
            </p:spPr>
            <p:txBody>
              <a:bodyPr/>
              <a:lstStyle/>
              <a:p>
                <a:endParaRPr lang="hu-HU"/>
              </a:p>
            </p:txBody>
          </p:sp>
          <p:sp>
            <p:nvSpPr>
              <p:cNvPr id="58255" name="Freeform 641"/>
              <p:cNvSpPr>
                <a:spLocks/>
              </p:cNvSpPr>
              <p:nvPr/>
            </p:nvSpPr>
            <p:spPr bwMode="auto">
              <a:xfrm>
                <a:off x="1375" y="2191"/>
                <a:ext cx="40" cy="97"/>
              </a:xfrm>
              <a:custGeom>
                <a:avLst/>
                <a:gdLst>
                  <a:gd name="T0" fmla="*/ 2 w 40"/>
                  <a:gd name="T1" fmla="*/ 0 h 97"/>
                  <a:gd name="T2" fmla="*/ 40 w 40"/>
                  <a:gd name="T3" fmla="*/ 95 h 97"/>
                  <a:gd name="T4" fmla="*/ 38 w 40"/>
                  <a:gd name="T5" fmla="*/ 97 h 97"/>
                  <a:gd name="T6" fmla="*/ 28 w 40"/>
                  <a:gd name="T7" fmla="*/ 73 h 97"/>
                  <a:gd name="T8" fmla="*/ 27 w 40"/>
                  <a:gd name="T9" fmla="*/ 73 h 97"/>
                  <a:gd name="T10" fmla="*/ 7 w 40"/>
                  <a:gd name="T11" fmla="*/ 21 h 97"/>
                  <a:gd name="T12" fmla="*/ 9 w 40"/>
                  <a:gd name="T13" fmla="*/ 21 h 97"/>
                  <a:gd name="T14" fmla="*/ 0 w 40"/>
                  <a:gd name="T15" fmla="*/ 0 h 97"/>
                  <a:gd name="T16" fmla="*/ 2 w 40"/>
                  <a:gd name="T17" fmla="*/ 0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97"/>
                  <a:gd name="T29" fmla="*/ 40 w 40"/>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97">
                    <a:moveTo>
                      <a:pt x="2" y="0"/>
                    </a:moveTo>
                    <a:lnTo>
                      <a:pt x="40" y="95"/>
                    </a:lnTo>
                    <a:lnTo>
                      <a:pt x="38" y="97"/>
                    </a:lnTo>
                    <a:lnTo>
                      <a:pt x="28" y="73"/>
                    </a:lnTo>
                    <a:lnTo>
                      <a:pt x="27" y="73"/>
                    </a:lnTo>
                    <a:lnTo>
                      <a:pt x="7" y="21"/>
                    </a:lnTo>
                    <a:lnTo>
                      <a:pt x="9" y="21"/>
                    </a:lnTo>
                    <a:lnTo>
                      <a:pt x="0" y="0"/>
                    </a:lnTo>
                    <a:lnTo>
                      <a:pt x="2" y="0"/>
                    </a:lnTo>
                    <a:close/>
                  </a:path>
                </a:pathLst>
              </a:custGeom>
              <a:solidFill>
                <a:srgbClr val="5D5B5A"/>
              </a:solidFill>
              <a:ln w="9525">
                <a:noFill/>
                <a:round/>
                <a:headEnd/>
                <a:tailEnd/>
              </a:ln>
            </p:spPr>
            <p:txBody>
              <a:bodyPr/>
              <a:lstStyle/>
              <a:p>
                <a:endParaRPr lang="hu-HU"/>
              </a:p>
            </p:txBody>
          </p:sp>
          <p:sp>
            <p:nvSpPr>
              <p:cNvPr id="58256" name="Freeform 642"/>
              <p:cNvSpPr>
                <a:spLocks/>
              </p:cNvSpPr>
              <p:nvPr/>
            </p:nvSpPr>
            <p:spPr bwMode="auto">
              <a:xfrm>
                <a:off x="1381" y="2212"/>
                <a:ext cx="22" cy="52"/>
              </a:xfrm>
              <a:custGeom>
                <a:avLst/>
                <a:gdLst>
                  <a:gd name="T0" fmla="*/ 3 w 22"/>
                  <a:gd name="T1" fmla="*/ 0 h 52"/>
                  <a:gd name="T2" fmla="*/ 22 w 22"/>
                  <a:gd name="T3" fmla="*/ 52 h 52"/>
                  <a:gd name="T4" fmla="*/ 20 w 22"/>
                  <a:gd name="T5" fmla="*/ 52 h 52"/>
                  <a:gd name="T6" fmla="*/ 0 w 22"/>
                  <a:gd name="T7" fmla="*/ 0 h 52"/>
                  <a:gd name="T8" fmla="*/ 3 w 22"/>
                  <a:gd name="T9" fmla="*/ 0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3" y="0"/>
                    </a:moveTo>
                    <a:lnTo>
                      <a:pt x="22" y="52"/>
                    </a:lnTo>
                    <a:lnTo>
                      <a:pt x="20" y="52"/>
                    </a:lnTo>
                    <a:lnTo>
                      <a:pt x="0" y="0"/>
                    </a:lnTo>
                    <a:lnTo>
                      <a:pt x="3" y="0"/>
                    </a:lnTo>
                    <a:close/>
                  </a:path>
                </a:pathLst>
              </a:custGeom>
              <a:solidFill>
                <a:srgbClr val="605E5D"/>
              </a:solidFill>
              <a:ln w="9525">
                <a:noFill/>
                <a:round/>
                <a:headEnd/>
                <a:tailEnd/>
              </a:ln>
            </p:spPr>
            <p:txBody>
              <a:bodyPr/>
              <a:lstStyle/>
              <a:p>
                <a:endParaRPr lang="hu-HU"/>
              </a:p>
            </p:txBody>
          </p:sp>
          <p:sp>
            <p:nvSpPr>
              <p:cNvPr id="58257" name="Freeform 643"/>
              <p:cNvSpPr>
                <a:spLocks/>
              </p:cNvSpPr>
              <p:nvPr/>
            </p:nvSpPr>
            <p:spPr bwMode="auto">
              <a:xfrm>
                <a:off x="1380" y="2212"/>
                <a:ext cx="22" cy="53"/>
              </a:xfrm>
              <a:custGeom>
                <a:avLst/>
                <a:gdLst>
                  <a:gd name="T0" fmla="*/ 2 w 22"/>
                  <a:gd name="T1" fmla="*/ 0 h 53"/>
                  <a:gd name="T2" fmla="*/ 22 w 22"/>
                  <a:gd name="T3" fmla="*/ 52 h 53"/>
                  <a:gd name="T4" fmla="*/ 19 w 22"/>
                  <a:gd name="T5" fmla="*/ 53 h 53"/>
                  <a:gd name="T6" fmla="*/ 0 w 22"/>
                  <a:gd name="T7" fmla="*/ 1 h 53"/>
                  <a:gd name="T8" fmla="*/ 2 w 22"/>
                  <a:gd name="T9" fmla="*/ 0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2" y="0"/>
                    </a:moveTo>
                    <a:lnTo>
                      <a:pt x="22" y="52"/>
                    </a:lnTo>
                    <a:lnTo>
                      <a:pt x="19" y="53"/>
                    </a:lnTo>
                    <a:lnTo>
                      <a:pt x="0" y="1"/>
                    </a:lnTo>
                    <a:lnTo>
                      <a:pt x="2" y="0"/>
                    </a:lnTo>
                    <a:close/>
                  </a:path>
                </a:pathLst>
              </a:custGeom>
              <a:solidFill>
                <a:srgbClr val="62605F"/>
              </a:solidFill>
              <a:ln w="9525">
                <a:noFill/>
                <a:round/>
                <a:headEnd/>
                <a:tailEnd/>
              </a:ln>
            </p:spPr>
            <p:txBody>
              <a:bodyPr/>
              <a:lstStyle/>
              <a:p>
                <a:endParaRPr lang="hu-HU"/>
              </a:p>
            </p:txBody>
          </p:sp>
          <p:sp>
            <p:nvSpPr>
              <p:cNvPr id="58258" name="Freeform 644"/>
              <p:cNvSpPr>
                <a:spLocks/>
              </p:cNvSpPr>
              <p:nvPr/>
            </p:nvSpPr>
            <p:spPr bwMode="auto">
              <a:xfrm>
                <a:off x="1378" y="2212"/>
                <a:ext cx="23" cy="53"/>
              </a:xfrm>
              <a:custGeom>
                <a:avLst/>
                <a:gdLst>
                  <a:gd name="T0" fmla="*/ 3 w 23"/>
                  <a:gd name="T1" fmla="*/ 0 h 53"/>
                  <a:gd name="T2" fmla="*/ 23 w 23"/>
                  <a:gd name="T3" fmla="*/ 52 h 53"/>
                  <a:gd name="T4" fmla="*/ 20 w 23"/>
                  <a:gd name="T5" fmla="*/ 53 h 53"/>
                  <a:gd name="T6" fmla="*/ 0 w 23"/>
                  <a:gd name="T7" fmla="*/ 1 h 53"/>
                  <a:gd name="T8" fmla="*/ 3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3" y="0"/>
                    </a:moveTo>
                    <a:lnTo>
                      <a:pt x="23" y="52"/>
                    </a:lnTo>
                    <a:lnTo>
                      <a:pt x="20" y="53"/>
                    </a:lnTo>
                    <a:lnTo>
                      <a:pt x="0" y="1"/>
                    </a:lnTo>
                    <a:lnTo>
                      <a:pt x="3" y="0"/>
                    </a:lnTo>
                    <a:close/>
                  </a:path>
                </a:pathLst>
              </a:custGeom>
              <a:solidFill>
                <a:srgbClr val="646260"/>
              </a:solidFill>
              <a:ln w="9525">
                <a:noFill/>
                <a:round/>
                <a:headEnd/>
                <a:tailEnd/>
              </a:ln>
            </p:spPr>
            <p:txBody>
              <a:bodyPr/>
              <a:lstStyle/>
              <a:p>
                <a:endParaRPr lang="hu-HU"/>
              </a:p>
            </p:txBody>
          </p:sp>
          <p:sp>
            <p:nvSpPr>
              <p:cNvPr id="58259" name="Freeform 645"/>
              <p:cNvSpPr>
                <a:spLocks/>
              </p:cNvSpPr>
              <p:nvPr/>
            </p:nvSpPr>
            <p:spPr bwMode="auto">
              <a:xfrm>
                <a:off x="1377" y="2213"/>
                <a:ext cx="22" cy="52"/>
              </a:xfrm>
              <a:custGeom>
                <a:avLst/>
                <a:gdLst>
                  <a:gd name="T0" fmla="*/ 3 w 22"/>
                  <a:gd name="T1" fmla="*/ 0 h 52"/>
                  <a:gd name="T2" fmla="*/ 22 w 22"/>
                  <a:gd name="T3" fmla="*/ 52 h 52"/>
                  <a:gd name="T4" fmla="*/ 19 w 22"/>
                  <a:gd name="T5" fmla="*/ 52 h 52"/>
                  <a:gd name="T6" fmla="*/ 0 w 22"/>
                  <a:gd name="T7" fmla="*/ 1 h 52"/>
                  <a:gd name="T8" fmla="*/ 3 w 22"/>
                  <a:gd name="T9" fmla="*/ 0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3" y="0"/>
                    </a:moveTo>
                    <a:lnTo>
                      <a:pt x="22" y="52"/>
                    </a:lnTo>
                    <a:lnTo>
                      <a:pt x="19" y="52"/>
                    </a:lnTo>
                    <a:lnTo>
                      <a:pt x="0" y="1"/>
                    </a:lnTo>
                    <a:lnTo>
                      <a:pt x="3" y="0"/>
                    </a:lnTo>
                    <a:close/>
                  </a:path>
                </a:pathLst>
              </a:custGeom>
              <a:solidFill>
                <a:srgbClr val="666463"/>
              </a:solidFill>
              <a:ln w="9525">
                <a:noFill/>
                <a:round/>
                <a:headEnd/>
                <a:tailEnd/>
              </a:ln>
            </p:spPr>
            <p:txBody>
              <a:bodyPr/>
              <a:lstStyle/>
              <a:p>
                <a:endParaRPr lang="hu-HU"/>
              </a:p>
            </p:txBody>
          </p:sp>
          <p:sp>
            <p:nvSpPr>
              <p:cNvPr id="58260" name="Freeform 646"/>
              <p:cNvSpPr>
                <a:spLocks/>
              </p:cNvSpPr>
              <p:nvPr/>
            </p:nvSpPr>
            <p:spPr bwMode="auto">
              <a:xfrm>
                <a:off x="1375" y="2213"/>
                <a:ext cx="23" cy="54"/>
              </a:xfrm>
              <a:custGeom>
                <a:avLst/>
                <a:gdLst>
                  <a:gd name="T0" fmla="*/ 3 w 23"/>
                  <a:gd name="T1" fmla="*/ 0 h 54"/>
                  <a:gd name="T2" fmla="*/ 23 w 23"/>
                  <a:gd name="T3" fmla="*/ 52 h 54"/>
                  <a:gd name="T4" fmla="*/ 20 w 23"/>
                  <a:gd name="T5" fmla="*/ 54 h 54"/>
                  <a:gd name="T6" fmla="*/ 0 w 23"/>
                  <a:gd name="T7" fmla="*/ 1 h 54"/>
                  <a:gd name="T8" fmla="*/ 3 w 23"/>
                  <a:gd name="T9" fmla="*/ 0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3" y="0"/>
                    </a:moveTo>
                    <a:lnTo>
                      <a:pt x="23" y="52"/>
                    </a:lnTo>
                    <a:lnTo>
                      <a:pt x="20" y="54"/>
                    </a:lnTo>
                    <a:lnTo>
                      <a:pt x="0" y="1"/>
                    </a:lnTo>
                    <a:lnTo>
                      <a:pt x="3" y="0"/>
                    </a:lnTo>
                    <a:close/>
                  </a:path>
                </a:pathLst>
              </a:custGeom>
              <a:solidFill>
                <a:srgbClr val="686564"/>
              </a:solidFill>
              <a:ln w="9525">
                <a:noFill/>
                <a:round/>
                <a:headEnd/>
                <a:tailEnd/>
              </a:ln>
            </p:spPr>
            <p:txBody>
              <a:bodyPr/>
              <a:lstStyle/>
              <a:p>
                <a:endParaRPr lang="hu-HU"/>
              </a:p>
            </p:txBody>
          </p:sp>
          <p:sp>
            <p:nvSpPr>
              <p:cNvPr id="58261" name="Freeform 647"/>
              <p:cNvSpPr>
                <a:spLocks/>
              </p:cNvSpPr>
              <p:nvPr/>
            </p:nvSpPr>
            <p:spPr bwMode="auto">
              <a:xfrm>
                <a:off x="1374" y="2214"/>
                <a:ext cx="22" cy="53"/>
              </a:xfrm>
              <a:custGeom>
                <a:avLst/>
                <a:gdLst>
                  <a:gd name="T0" fmla="*/ 3 w 22"/>
                  <a:gd name="T1" fmla="*/ 0 h 53"/>
                  <a:gd name="T2" fmla="*/ 22 w 22"/>
                  <a:gd name="T3" fmla="*/ 51 h 53"/>
                  <a:gd name="T4" fmla="*/ 21 w 22"/>
                  <a:gd name="T5" fmla="*/ 53 h 53"/>
                  <a:gd name="T6" fmla="*/ 0 w 22"/>
                  <a:gd name="T7" fmla="*/ 0 h 53"/>
                  <a:gd name="T8" fmla="*/ 3 w 22"/>
                  <a:gd name="T9" fmla="*/ 0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3" y="0"/>
                    </a:moveTo>
                    <a:lnTo>
                      <a:pt x="22" y="51"/>
                    </a:lnTo>
                    <a:lnTo>
                      <a:pt x="21" y="53"/>
                    </a:lnTo>
                    <a:lnTo>
                      <a:pt x="0" y="0"/>
                    </a:lnTo>
                    <a:lnTo>
                      <a:pt x="3" y="0"/>
                    </a:lnTo>
                    <a:close/>
                  </a:path>
                </a:pathLst>
              </a:custGeom>
              <a:solidFill>
                <a:srgbClr val="6A6866"/>
              </a:solidFill>
              <a:ln w="9525">
                <a:noFill/>
                <a:round/>
                <a:headEnd/>
                <a:tailEnd/>
              </a:ln>
            </p:spPr>
            <p:txBody>
              <a:bodyPr/>
              <a:lstStyle/>
              <a:p>
                <a:endParaRPr lang="hu-HU"/>
              </a:p>
            </p:txBody>
          </p:sp>
          <p:sp>
            <p:nvSpPr>
              <p:cNvPr id="58262" name="Freeform 648"/>
              <p:cNvSpPr>
                <a:spLocks/>
              </p:cNvSpPr>
              <p:nvPr/>
            </p:nvSpPr>
            <p:spPr bwMode="auto">
              <a:xfrm>
                <a:off x="1372" y="2214"/>
                <a:ext cx="23" cy="54"/>
              </a:xfrm>
              <a:custGeom>
                <a:avLst/>
                <a:gdLst>
                  <a:gd name="T0" fmla="*/ 3 w 23"/>
                  <a:gd name="T1" fmla="*/ 0 h 54"/>
                  <a:gd name="T2" fmla="*/ 23 w 23"/>
                  <a:gd name="T3" fmla="*/ 53 h 54"/>
                  <a:gd name="T4" fmla="*/ 22 w 23"/>
                  <a:gd name="T5" fmla="*/ 54 h 54"/>
                  <a:gd name="T6" fmla="*/ 0 w 23"/>
                  <a:gd name="T7" fmla="*/ 2 h 54"/>
                  <a:gd name="T8" fmla="*/ 3 w 23"/>
                  <a:gd name="T9" fmla="*/ 0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3" y="0"/>
                    </a:moveTo>
                    <a:lnTo>
                      <a:pt x="23" y="53"/>
                    </a:lnTo>
                    <a:lnTo>
                      <a:pt x="22" y="54"/>
                    </a:lnTo>
                    <a:lnTo>
                      <a:pt x="0" y="2"/>
                    </a:lnTo>
                    <a:lnTo>
                      <a:pt x="3" y="0"/>
                    </a:lnTo>
                    <a:close/>
                  </a:path>
                </a:pathLst>
              </a:custGeom>
              <a:solidFill>
                <a:srgbClr val="6B6968"/>
              </a:solidFill>
              <a:ln w="9525">
                <a:noFill/>
                <a:round/>
                <a:headEnd/>
                <a:tailEnd/>
              </a:ln>
            </p:spPr>
            <p:txBody>
              <a:bodyPr/>
              <a:lstStyle/>
              <a:p>
                <a:endParaRPr lang="hu-HU"/>
              </a:p>
            </p:txBody>
          </p:sp>
          <p:sp>
            <p:nvSpPr>
              <p:cNvPr id="58263" name="Freeform 649"/>
              <p:cNvSpPr>
                <a:spLocks/>
              </p:cNvSpPr>
              <p:nvPr/>
            </p:nvSpPr>
            <p:spPr bwMode="auto">
              <a:xfrm>
                <a:off x="1371" y="2214"/>
                <a:ext cx="24" cy="54"/>
              </a:xfrm>
              <a:custGeom>
                <a:avLst/>
                <a:gdLst>
                  <a:gd name="T0" fmla="*/ 3 w 24"/>
                  <a:gd name="T1" fmla="*/ 0 h 54"/>
                  <a:gd name="T2" fmla="*/ 24 w 24"/>
                  <a:gd name="T3" fmla="*/ 53 h 54"/>
                  <a:gd name="T4" fmla="*/ 21 w 24"/>
                  <a:gd name="T5" fmla="*/ 54 h 54"/>
                  <a:gd name="T6" fmla="*/ 0 w 24"/>
                  <a:gd name="T7" fmla="*/ 2 h 54"/>
                  <a:gd name="T8" fmla="*/ 3 w 24"/>
                  <a:gd name="T9" fmla="*/ 0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3" y="0"/>
                    </a:moveTo>
                    <a:lnTo>
                      <a:pt x="24" y="53"/>
                    </a:lnTo>
                    <a:lnTo>
                      <a:pt x="21" y="54"/>
                    </a:lnTo>
                    <a:lnTo>
                      <a:pt x="0" y="2"/>
                    </a:lnTo>
                    <a:lnTo>
                      <a:pt x="3" y="0"/>
                    </a:lnTo>
                    <a:close/>
                  </a:path>
                </a:pathLst>
              </a:custGeom>
              <a:solidFill>
                <a:srgbClr val="6D6B6A"/>
              </a:solidFill>
              <a:ln w="9525">
                <a:noFill/>
                <a:round/>
                <a:headEnd/>
                <a:tailEnd/>
              </a:ln>
            </p:spPr>
            <p:txBody>
              <a:bodyPr/>
              <a:lstStyle/>
              <a:p>
                <a:endParaRPr lang="hu-HU"/>
              </a:p>
            </p:txBody>
          </p:sp>
          <p:sp>
            <p:nvSpPr>
              <p:cNvPr id="58264" name="Freeform 650"/>
              <p:cNvSpPr>
                <a:spLocks/>
              </p:cNvSpPr>
              <p:nvPr/>
            </p:nvSpPr>
            <p:spPr bwMode="auto">
              <a:xfrm>
                <a:off x="1370" y="2216"/>
                <a:ext cx="24" cy="52"/>
              </a:xfrm>
              <a:custGeom>
                <a:avLst/>
                <a:gdLst>
                  <a:gd name="T0" fmla="*/ 2 w 24"/>
                  <a:gd name="T1" fmla="*/ 0 h 52"/>
                  <a:gd name="T2" fmla="*/ 24 w 24"/>
                  <a:gd name="T3" fmla="*/ 52 h 52"/>
                  <a:gd name="T4" fmla="*/ 21 w 24"/>
                  <a:gd name="T5" fmla="*/ 52 h 52"/>
                  <a:gd name="T6" fmla="*/ 0 w 24"/>
                  <a:gd name="T7" fmla="*/ 0 h 52"/>
                  <a:gd name="T8" fmla="*/ 2 w 24"/>
                  <a:gd name="T9" fmla="*/ 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2" y="0"/>
                    </a:moveTo>
                    <a:lnTo>
                      <a:pt x="24" y="52"/>
                    </a:lnTo>
                    <a:lnTo>
                      <a:pt x="21" y="52"/>
                    </a:lnTo>
                    <a:lnTo>
                      <a:pt x="0" y="0"/>
                    </a:lnTo>
                    <a:lnTo>
                      <a:pt x="2" y="0"/>
                    </a:lnTo>
                    <a:close/>
                  </a:path>
                </a:pathLst>
              </a:custGeom>
              <a:solidFill>
                <a:srgbClr val="6E6D6C"/>
              </a:solidFill>
              <a:ln w="9525">
                <a:noFill/>
                <a:round/>
                <a:headEnd/>
                <a:tailEnd/>
              </a:ln>
            </p:spPr>
            <p:txBody>
              <a:bodyPr/>
              <a:lstStyle/>
              <a:p>
                <a:endParaRPr lang="hu-HU"/>
              </a:p>
            </p:txBody>
          </p:sp>
          <p:sp>
            <p:nvSpPr>
              <p:cNvPr id="58265" name="Freeform 651"/>
              <p:cNvSpPr>
                <a:spLocks/>
              </p:cNvSpPr>
              <p:nvPr/>
            </p:nvSpPr>
            <p:spPr bwMode="auto">
              <a:xfrm>
                <a:off x="1368" y="2216"/>
                <a:ext cx="24" cy="53"/>
              </a:xfrm>
              <a:custGeom>
                <a:avLst/>
                <a:gdLst>
                  <a:gd name="T0" fmla="*/ 3 w 24"/>
                  <a:gd name="T1" fmla="*/ 0 h 53"/>
                  <a:gd name="T2" fmla="*/ 24 w 24"/>
                  <a:gd name="T3" fmla="*/ 52 h 53"/>
                  <a:gd name="T4" fmla="*/ 21 w 24"/>
                  <a:gd name="T5" fmla="*/ 53 h 53"/>
                  <a:gd name="T6" fmla="*/ 0 w 24"/>
                  <a:gd name="T7" fmla="*/ 1 h 53"/>
                  <a:gd name="T8" fmla="*/ 3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3" y="0"/>
                    </a:moveTo>
                    <a:lnTo>
                      <a:pt x="24" y="52"/>
                    </a:lnTo>
                    <a:lnTo>
                      <a:pt x="21" y="53"/>
                    </a:lnTo>
                    <a:lnTo>
                      <a:pt x="0" y="1"/>
                    </a:lnTo>
                    <a:lnTo>
                      <a:pt x="3" y="0"/>
                    </a:lnTo>
                    <a:close/>
                  </a:path>
                </a:pathLst>
              </a:custGeom>
              <a:solidFill>
                <a:srgbClr val="727070"/>
              </a:solidFill>
              <a:ln w="9525">
                <a:noFill/>
                <a:round/>
                <a:headEnd/>
                <a:tailEnd/>
              </a:ln>
            </p:spPr>
            <p:txBody>
              <a:bodyPr/>
              <a:lstStyle/>
              <a:p>
                <a:endParaRPr lang="hu-HU"/>
              </a:p>
            </p:txBody>
          </p:sp>
          <p:sp>
            <p:nvSpPr>
              <p:cNvPr id="58266" name="Freeform 652"/>
              <p:cNvSpPr>
                <a:spLocks/>
              </p:cNvSpPr>
              <p:nvPr/>
            </p:nvSpPr>
            <p:spPr bwMode="auto">
              <a:xfrm>
                <a:off x="1367" y="2216"/>
                <a:ext cx="24" cy="53"/>
              </a:xfrm>
              <a:custGeom>
                <a:avLst/>
                <a:gdLst>
                  <a:gd name="T0" fmla="*/ 3 w 24"/>
                  <a:gd name="T1" fmla="*/ 0 h 53"/>
                  <a:gd name="T2" fmla="*/ 24 w 24"/>
                  <a:gd name="T3" fmla="*/ 52 h 53"/>
                  <a:gd name="T4" fmla="*/ 21 w 24"/>
                  <a:gd name="T5" fmla="*/ 53 h 53"/>
                  <a:gd name="T6" fmla="*/ 0 w 24"/>
                  <a:gd name="T7" fmla="*/ 1 h 53"/>
                  <a:gd name="T8" fmla="*/ 3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3" y="0"/>
                    </a:moveTo>
                    <a:lnTo>
                      <a:pt x="24" y="52"/>
                    </a:lnTo>
                    <a:lnTo>
                      <a:pt x="21" y="53"/>
                    </a:lnTo>
                    <a:lnTo>
                      <a:pt x="0" y="1"/>
                    </a:lnTo>
                    <a:lnTo>
                      <a:pt x="3" y="0"/>
                    </a:lnTo>
                    <a:close/>
                  </a:path>
                </a:pathLst>
              </a:custGeom>
              <a:solidFill>
                <a:srgbClr val="737271"/>
              </a:solidFill>
              <a:ln w="9525">
                <a:noFill/>
                <a:round/>
                <a:headEnd/>
                <a:tailEnd/>
              </a:ln>
            </p:spPr>
            <p:txBody>
              <a:bodyPr/>
              <a:lstStyle/>
              <a:p>
                <a:endParaRPr lang="hu-HU"/>
              </a:p>
            </p:txBody>
          </p:sp>
          <p:sp>
            <p:nvSpPr>
              <p:cNvPr id="58267" name="Freeform 653"/>
              <p:cNvSpPr>
                <a:spLocks/>
              </p:cNvSpPr>
              <p:nvPr/>
            </p:nvSpPr>
            <p:spPr bwMode="auto">
              <a:xfrm>
                <a:off x="1365" y="2217"/>
                <a:ext cx="24" cy="52"/>
              </a:xfrm>
              <a:custGeom>
                <a:avLst/>
                <a:gdLst>
                  <a:gd name="T0" fmla="*/ 3 w 24"/>
                  <a:gd name="T1" fmla="*/ 0 h 52"/>
                  <a:gd name="T2" fmla="*/ 24 w 24"/>
                  <a:gd name="T3" fmla="*/ 52 h 52"/>
                  <a:gd name="T4" fmla="*/ 22 w 24"/>
                  <a:gd name="T5" fmla="*/ 52 h 52"/>
                  <a:gd name="T6" fmla="*/ 0 w 24"/>
                  <a:gd name="T7" fmla="*/ 0 h 52"/>
                  <a:gd name="T8" fmla="*/ 3 w 24"/>
                  <a:gd name="T9" fmla="*/ 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3" y="0"/>
                    </a:moveTo>
                    <a:lnTo>
                      <a:pt x="24" y="52"/>
                    </a:lnTo>
                    <a:lnTo>
                      <a:pt x="22" y="52"/>
                    </a:lnTo>
                    <a:lnTo>
                      <a:pt x="0" y="0"/>
                    </a:lnTo>
                    <a:lnTo>
                      <a:pt x="3" y="0"/>
                    </a:lnTo>
                    <a:close/>
                  </a:path>
                </a:pathLst>
              </a:custGeom>
              <a:solidFill>
                <a:srgbClr val="757473"/>
              </a:solidFill>
              <a:ln w="9525">
                <a:noFill/>
                <a:round/>
                <a:headEnd/>
                <a:tailEnd/>
              </a:ln>
            </p:spPr>
            <p:txBody>
              <a:bodyPr/>
              <a:lstStyle/>
              <a:p>
                <a:endParaRPr lang="hu-HU"/>
              </a:p>
            </p:txBody>
          </p:sp>
          <p:sp>
            <p:nvSpPr>
              <p:cNvPr id="58268" name="Freeform 654"/>
              <p:cNvSpPr>
                <a:spLocks/>
              </p:cNvSpPr>
              <p:nvPr/>
            </p:nvSpPr>
            <p:spPr bwMode="auto">
              <a:xfrm>
                <a:off x="1364" y="2217"/>
                <a:ext cx="24" cy="54"/>
              </a:xfrm>
              <a:custGeom>
                <a:avLst/>
                <a:gdLst>
                  <a:gd name="T0" fmla="*/ 3 w 24"/>
                  <a:gd name="T1" fmla="*/ 0 h 54"/>
                  <a:gd name="T2" fmla="*/ 24 w 24"/>
                  <a:gd name="T3" fmla="*/ 52 h 54"/>
                  <a:gd name="T4" fmla="*/ 21 w 24"/>
                  <a:gd name="T5" fmla="*/ 54 h 54"/>
                  <a:gd name="T6" fmla="*/ 0 w 24"/>
                  <a:gd name="T7" fmla="*/ 2 h 54"/>
                  <a:gd name="T8" fmla="*/ 3 w 24"/>
                  <a:gd name="T9" fmla="*/ 0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3" y="0"/>
                    </a:moveTo>
                    <a:lnTo>
                      <a:pt x="24" y="52"/>
                    </a:lnTo>
                    <a:lnTo>
                      <a:pt x="21" y="54"/>
                    </a:lnTo>
                    <a:lnTo>
                      <a:pt x="0" y="2"/>
                    </a:lnTo>
                    <a:lnTo>
                      <a:pt x="3" y="0"/>
                    </a:lnTo>
                    <a:close/>
                  </a:path>
                </a:pathLst>
              </a:custGeom>
              <a:solidFill>
                <a:srgbClr val="767574"/>
              </a:solidFill>
              <a:ln w="9525">
                <a:noFill/>
                <a:round/>
                <a:headEnd/>
                <a:tailEnd/>
              </a:ln>
            </p:spPr>
            <p:txBody>
              <a:bodyPr/>
              <a:lstStyle/>
              <a:p>
                <a:endParaRPr lang="hu-HU"/>
              </a:p>
            </p:txBody>
          </p:sp>
          <p:sp>
            <p:nvSpPr>
              <p:cNvPr id="58269" name="Freeform 655"/>
              <p:cNvSpPr>
                <a:spLocks/>
              </p:cNvSpPr>
              <p:nvPr/>
            </p:nvSpPr>
            <p:spPr bwMode="auto">
              <a:xfrm>
                <a:off x="1364" y="2217"/>
                <a:ext cx="23" cy="54"/>
              </a:xfrm>
              <a:custGeom>
                <a:avLst/>
                <a:gdLst>
                  <a:gd name="T0" fmla="*/ 1 w 23"/>
                  <a:gd name="T1" fmla="*/ 0 h 54"/>
                  <a:gd name="T2" fmla="*/ 23 w 23"/>
                  <a:gd name="T3" fmla="*/ 52 h 54"/>
                  <a:gd name="T4" fmla="*/ 20 w 23"/>
                  <a:gd name="T5" fmla="*/ 54 h 54"/>
                  <a:gd name="T6" fmla="*/ 0 w 23"/>
                  <a:gd name="T7" fmla="*/ 2 h 54"/>
                  <a:gd name="T8" fmla="*/ 1 w 23"/>
                  <a:gd name="T9" fmla="*/ 0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1" y="0"/>
                    </a:moveTo>
                    <a:lnTo>
                      <a:pt x="23" y="52"/>
                    </a:lnTo>
                    <a:lnTo>
                      <a:pt x="20" y="54"/>
                    </a:lnTo>
                    <a:lnTo>
                      <a:pt x="0" y="2"/>
                    </a:lnTo>
                    <a:lnTo>
                      <a:pt x="1" y="0"/>
                    </a:lnTo>
                    <a:close/>
                  </a:path>
                </a:pathLst>
              </a:custGeom>
              <a:solidFill>
                <a:srgbClr val="797776"/>
              </a:solidFill>
              <a:ln w="9525">
                <a:noFill/>
                <a:round/>
                <a:headEnd/>
                <a:tailEnd/>
              </a:ln>
            </p:spPr>
            <p:txBody>
              <a:bodyPr/>
              <a:lstStyle/>
              <a:p>
                <a:endParaRPr lang="hu-HU"/>
              </a:p>
            </p:txBody>
          </p:sp>
          <p:sp>
            <p:nvSpPr>
              <p:cNvPr id="58270" name="Freeform 656"/>
              <p:cNvSpPr>
                <a:spLocks/>
              </p:cNvSpPr>
              <p:nvPr/>
            </p:nvSpPr>
            <p:spPr bwMode="auto">
              <a:xfrm>
                <a:off x="1363" y="2219"/>
                <a:ext cx="22" cy="52"/>
              </a:xfrm>
              <a:custGeom>
                <a:avLst/>
                <a:gdLst>
                  <a:gd name="T0" fmla="*/ 1 w 22"/>
                  <a:gd name="T1" fmla="*/ 0 h 52"/>
                  <a:gd name="T2" fmla="*/ 22 w 22"/>
                  <a:gd name="T3" fmla="*/ 52 h 52"/>
                  <a:gd name="T4" fmla="*/ 19 w 22"/>
                  <a:gd name="T5" fmla="*/ 52 h 52"/>
                  <a:gd name="T6" fmla="*/ 0 w 22"/>
                  <a:gd name="T7" fmla="*/ 1 h 52"/>
                  <a:gd name="T8" fmla="*/ 1 w 22"/>
                  <a:gd name="T9" fmla="*/ 0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1" y="0"/>
                    </a:moveTo>
                    <a:lnTo>
                      <a:pt x="22" y="52"/>
                    </a:lnTo>
                    <a:lnTo>
                      <a:pt x="19" y="52"/>
                    </a:lnTo>
                    <a:lnTo>
                      <a:pt x="0" y="1"/>
                    </a:lnTo>
                    <a:lnTo>
                      <a:pt x="1" y="0"/>
                    </a:lnTo>
                    <a:close/>
                  </a:path>
                </a:pathLst>
              </a:custGeom>
              <a:solidFill>
                <a:srgbClr val="7A7978"/>
              </a:solidFill>
              <a:ln w="9525">
                <a:noFill/>
                <a:round/>
                <a:headEnd/>
                <a:tailEnd/>
              </a:ln>
            </p:spPr>
            <p:txBody>
              <a:bodyPr/>
              <a:lstStyle/>
              <a:p>
                <a:endParaRPr lang="hu-HU"/>
              </a:p>
            </p:txBody>
          </p:sp>
          <p:sp>
            <p:nvSpPr>
              <p:cNvPr id="58271" name="Freeform 657"/>
              <p:cNvSpPr>
                <a:spLocks/>
              </p:cNvSpPr>
              <p:nvPr/>
            </p:nvSpPr>
            <p:spPr bwMode="auto">
              <a:xfrm>
                <a:off x="1361" y="2219"/>
                <a:ext cx="23" cy="53"/>
              </a:xfrm>
              <a:custGeom>
                <a:avLst/>
                <a:gdLst>
                  <a:gd name="T0" fmla="*/ 3 w 23"/>
                  <a:gd name="T1" fmla="*/ 0 h 53"/>
                  <a:gd name="T2" fmla="*/ 23 w 23"/>
                  <a:gd name="T3" fmla="*/ 52 h 53"/>
                  <a:gd name="T4" fmla="*/ 20 w 23"/>
                  <a:gd name="T5" fmla="*/ 53 h 53"/>
                  <a:gd name="T6" fmla="*/ 0 w 23"/>
                  <a:gd name="T7" fmla="*/ 1 h 53"/>
                  <a:gd name="T8" fmla="*/ 3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3" y="0"/>
                    </a:moveTo>
                    <a:lnTo>
                      <a:pt x="23" y="52"/>
                    </a:lnTo>
                    <a:lnTo>
                      <a:pt x="20" y="53"/>
                    </a:lnTo>
                    <a:lnTo>
                      <a:pt x="0" y="1"/>
                    </a:lnTo>
                    <a:lnTo>
                      <a:pt x="3" y="0"/>
                    </a:lnTo>
                    <a:close/>
                  </a:path>
                </a:pathLst>
              </a:custGeom>
              <a:solidFill>
                <a:srgbClr val="7D7B7A"/>
              </a:solidFill>
              <a:ln w="9525">
                <a:noFill/>
                <a:round/>
                <a:headEnd/>
                <a:tailEnd/>
              </a:ln>
            </p:spPr>
            <p:txBody>
              <a:bodyPr/>
              <a:lstStyle/>
              <a:p>
                <a:endParaRPr lang="hu-HU"/>
              </a:p>
            </p:txBody>
          </p:sp>
          <p:sp>
            <p:nvSpPr>
              <p:cNvPr id="58272" name="Freeform 658"/>
              <p:cNvSpPr>
                <a:spLocks/>
              </p:cNvSpPr>
              <p:nvPr/>
            </p:nvSpPr>
            <p:spPr bwMode="auto">
              <a:xfrm>
                <a:off x="1360" y="2220"/>
                <a:ext cx="22" cy="52"/>
              </a:xfrm>
              <a:custGeom>
                <a:avLst/>
                <a:gdLst>
                  <a:gd name="T0" fmla="*/ 3 w 22"/>
                  <a:gd name="T1" fmla="*/ 0 h 52"/>
                  <a:gd name="T2" fmla="*/ 22 w 22"/>
                  <a:gd name="T3" fmla="*/ 51 h 52"/>
                  <a:gd name="T4" fmla="*/ 20 w 22"/>
                  <a:gd name="T5" fmla="*/ 52 h 52"/>
                  <a:gd name="T6" fmla="*/ 0 w 22"/>
                  <a:gd name="T7" fmla="*/ 0 h 52"/>
                  <a:gd name="T8" fmla="*/ 3 w 22"/>
                  <a:gd name="T9" fmla="*/ 0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3" y="0"/>
                    </a:moveTo>
                    <a:lnTo>
                      <a:pt x="22" y="51"/>
                    </a:lnTo>
                    <a:lnTo>
                      <a:pt x="20" y="52"/>
                    </a:lnTo>
                    <a:lnTo>
                      <a:pt x="0" y="0"/>
                    </a:lnTo>
                    <a:lnTo>
                      <a:pt x="3" y="0"/>
                    </a:lnTo>
                    <a:close/>
                  </a:path>
                </a:pathLst>
              </a:custGeom>
              <a:solidFill>
                <a:srgbClr val="7E7D7C"/>
              </a:solidFill>
              <a:ln w="9525">
                <a:noFill/>
                <a:round/>
                <a:headEnd/>
                <a:tailEnd/>
              </a:ln>
            </p:spPr>
            <p:txBody>
              <a:bodyPr/>
              <a:lstStyle/>
              <a:p>
                <a:endParaRPr lang="hu-HU"/>
              </a:p>
            </p:txBody>
          </p:sp>
          <p:sp>
            <p:nvSpPr>
              <p:cNvPr id="58273" name="Freeform 659"/>
              <p:cNvSpPr>
                <a:spLocks/>
              </p:cNvSpPr>
              <p:nvPr/>
            </p:nvSpPr>
            <p:spPr bwMode="auto">
              <a:xfrm>
                <a:off x="1358" y="2220"/>
                <a:ext cx="23" cy="54"/>
              </a:xfrm>
              <a:custGeom>
                <a:avLst/>
                <a:gdLst>
                  <a:gd name="T0" fmla="*/ 3 w 23"/>
                  <a:gd name="T1" fmla="*/ 0 h 54"/>
                  <a:gd name="T2" fmla="*/ 23 w 23"/>
                  <a:gd name="T3" fmla="*/ 52 h 54"/>
                  <a:gd name="T4" fmla="*/ 20 w 23"/>
                  <a:gd name="T5" fmla="*/ 54 h 54"/>
                  <a:gd name="T6" fmla="*/ 0 w 23"/>
                  <a:gd name="T7" fmla="*/ 2 h 54"/>
                  <a:gd name="T8" fmla="*/ 3 w 23"/>
                  <a:gd name="T9" fmla="*/ 0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3" y="0"/>
                    </a:moveTo>
                    <a:lnTo>
                      <a:pt x="23" y="52"/>
                    </a:lnTo>
                    <a:lnTo>
                      <a:pt x="20" y="54"/>
                    </a:lnTo>
                    <a:lnTo>
                      <a:pt x="0" y="2"/>
                    </a:lnTo>
                    <a:lnTo>
                      <a:pt x="3" y="0"/>
                    </a:lnTo>
                    <a:close/>
                  </a:path>
                </a:pathLst>
              </a:custGeom>
              <a:solidFill>
                <a:srgbClr val="807F7E"/>
              </a:solidFill>
              <a:ln w="9525">
                <a:noFill/>
                <a:round/>
                <a:headEnd/>
                <a:tailEnd/>
              </a:ln>
            </p:spPr>
            <p:txBody>
              <a:bodyPr/>
              <a:lstStyle/>
              <a:p>
                <a:endParaRPr lang="hu-HU"/>
              </a:p>
            </p:txBody>
          </p:sp>
          <p:sp>
            <p:nvSpPr>
              <p:cNvPr id="58274" name="Freeform 660"/>
              <p:cNvSpPr>
                <a:spLocks/>
              </p:cNvSpPr>
              <p:nvPr/>
            </p:nvSpPr>
            <p:spPr bwMode="auto">
              <a:xfrm>
                <a:off x="1357" y="2220"/>
                <a:ext cx="23" cy="54"/>
              </a:xfrm>
              <a:custGeom>
                <a:avLst/>
                <a:gdLst>
                  <a:gd name="T0" fmla="*/ 3 w 23"/>
                  <a:gd name="T1" fmla="*/ 0 h 54"/>
                  <a:gd name="T2" fmla="*/ 23 w 23"/>
                  <a:gd name="T3" fmla="*/ 52 h 54"/>
                  <a:gd name="T4" fmla="*/ 20 w 23"/>
                  <a:gd name="T5" fmla="*/ 54 h 54"/>
                  <a:gd name="T6" fmla="*/ 0 w 23"/>
                  <a:gd name="T7" fmla="*/ 2 h 54"/>
                  <a:gd name="T8" fmla="*/ 3 w 23"/>
                  <a:gd name="T9" fmla="*/ 0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3" y="0"/>
                    </a:moveTo>
                    <a:lnTo>
                      <a:pt x="23" y="52"/>
                    </a:lnTo>
                    <a:lnTo>
                      <a:pt x="20" y="54"/>
                    </a:lnTo>
                    <a:lnTo>
                      <a:pt x="0" y="2"/>
                    </a:lnTo>
                    <a:lnTo>
                      <a:pt x="3" y="0"/>
                    </a:lnTo>
                    <a:close/>
                  </a:path>
                </a:pathLst>
              </a:custGeom>
              <a:solidFill>
                <a:srgbClr val="82807F"/>
              </a:solidFill>
              <a:ln w="9525">
                <a:noFill/>
                <a:round/>
                <a:headEnd/>
                <a:tailEnd/>
              </a:ln>
            </p:spPr>
            <p:txBody>
              <a:bodyPr/>
              <a:lstStyle/>
              <a:p>
                <a:endParaRPr lang="hu-HU"/>
              </a:p>
            </p:txBody>
          </p:sp>
          <p:sp>
            <p:nvSpPr>
              <p:cNvPr id="58275" name="Freeform 661"/>
              <p:cNvSpPr>
                <a:spLocks/>
              </p:cNvSpPr>
              <p:nvPr/>
            </p:nvSpPr>
            <p:spPr bwMode="auto">
              <a:xfrm>
                <a:off x="1356" y="2222"/>
                <a:ext cx="22" cy="52"/>
              </a:xfrm>
              <a:custGeom>
                <a:avLst/>
                <a:gdLst>
                  <a:gd name="T0" fmla="*/ 2 w 22"/>
                  <a:gd name="T1" fmla="*/ 0 h 52"/>
                  <a:gd name="T2" fmla="*/ 22 w 22"/>
                  <a:gd name="T3" fmla="*/ 52 h 52"/>
                  <a:gd name="T4" fmla="*/ 19 w 22"/>
                  <a:gd name="T5" fmla="*/ 52 h 52"/>
                  <a:gd name="T6" fmla="*/ 0 w 22"/>
                  <a:gd name="T7" fmla="*/ 0 h 52"/>
                  <a:gd name="T8" fmla="*/ 2 w 22"/>
                  <a:gd name="T9" fmla="*/ 0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2" y="0"/>
                    </a:moveTo>
                    <a:lnTo>
                      <a:pt x="22" y="52"/>
                    </a:lnTo>
                    <a:lnTo>
                      <a:pt x="19" y="52"/>
                    </a:lnTo>
                    <a:lnTo>
                      <a:pt x="0" y="0"/>
                    </a:lnTo>
                    <a:lnTo>
                      <a:pt x="2" y="0"/>
                    </a:lnTo>
                    <a:close/>
                  </a:path>
                </a:pathLst>
              </a:custGeom>
              <a:solidFill>
                <a:srgbClr val="848282"/>
              </a:solidFill>
              <a:ln w="9525">
                <a:noFill/>
                <a:round/>
                <a:headEnd/>
                <a:tailEnd/>
              </a:ln>
            </p:spPr>
            <p:txBody>
              <a:bodyPr/>
              <a:lstStyle/>
              <a:p>
                <a:endParaRPr lang="hu-HU"/>
              </a:p>
            </p:txBody>
          </p:sp>
          <p:sp>
            <p:nvSpPr>
              <p:cNvPr id="58276" name="Freeform 662"/>
              <p:cNvSpPr>
                <a:spLocks/>
              </p:cNvSpPr>
              <p:nvPr/>
            </p:nvSpPr>
            <p:spPr bwMode="auto">
              <a:xfrm>
                <a:off x="1354" y="2222"/>
                <a:ext cx="23" cy="53"/>
              </a:xfrm>
              <a:custGeom>
                <a:avLst/>
                <a:gdLst>
                  <a:gd name="T0" fmla="*/ 3 w 23"/>
                  <a:gd name="T1" fmla="*/ 0 h 53"/>
                  <a:gd name="T2" fmla="*/ 23 w 23"/>
                  <a:gd name="T3" fmla="*/ 52 h 53"/>
                  <a:gd name="T4" fmla="*/ 20 w 23"/>
                  <a:gd name="T5" fmla="*/ 53 h 53"/>
                  <a:gd name="T6" fmla="*/ 0 w 23"/>
                  <a:gd name="T7" fmla="*/ 1 h 53"/>
                  <a:gd name="T8" fmla="*/ 3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3" y="0"/>
                    </a:moveTo>
                    <a:lnTo>
                      <a:pt x="23" y="52"/>
                    </a:lnTo>
                    <a:lnTo>
                      <a:pt x="20" y="53"/>
                    </a:lnTo>
                    <a:lnTo>
                      <a:pt x="0" y="1"/>
                    </a:lnTo>
                    <a:lnTo>
                      <a:pt x="3" y="0"/>
                    </a:lnTo>
                    <a:close/>
                  </a:path>
                </a:pathLst>
              </a:custGeom>
              <a:solidFill>
                <a:srgbClr val="868584"/>
              </a:solidFill>
              <a:ln w="9525">
                <a:noFill/>
                <a:round/>
                <a:headEnd/>
                <a:tailEnd/>
              </a:ln>
            </p:spPr>
            <p:txBody>
              <a:bodyPr/>
              <a:lstStyle/>
              <a:p>
                <a:endParaRPr lang="hu-HU"/>
              </a:p>
            </p:txBody>
          </p:sp>
          <p:sp>
            <p:nvSpPr>
              <p:cNvPr id="58277" name="Freeform 663"/>
              <p:cNvSpPr>
                <a:spLocks/>
              </p:cNvSpPr>
              <p:nvPr/>
            </p:nvSpPr>
            <p:spPr bwMode="auto">
              <a:xfrm>
                <a:off x="1353" y="2222"/>
                <a:ext cx="22" cy="53"/>
              </a:xfrm>
              <a:custGeom>
                <a:avLst/>
                <a:gdLst>
                  <a:gd name="T0" fmla="*/ 3 w 22"/>
                  <a:gd name="T1" fmla="*/ 0 h 53"/>
                  <a:gd name="T2" fmla="*/ 22 w 22"/>
                  <a:gd name="T3" fmla="*/ 52 h 53"/>
                  <a:gd name="T4" fmla="*/ 21 w 22"/>
                  <a:gd name="T5" fmla="*/ 53 h 53"/>
                  <a:gd name="T6" fmla="*/ 0 w 22"/>
                  <a:gd name="T7" fmla="*/ 1 h 53"/>
                  <a:gd name="T8" fmla="*/ 3 w 22"/>
                  <a:gd name="T9" fmla="*/ 0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3" y="0"/>
                    </a:moveTo>
                    <a:lnTo>
                      <a:pt x="22" y="52"/>
                    </a:lnTo>
                    <a:lnTo>
                      <a:pt x="21" y="53"/>
                    </a:lnTo>
                    <a:lnTo>
                      <a:pt x="0" y="1"/>
                    </a:lnTo>
                    <a:lnTo>
                      <a:pt x="3" y="0"/>
                    </a:lnTo>
                    <a:close/>
                  </a:path>
                </a:pathLst>
              </a:custGeom>
              <a:solidFill>
                <a:srgbClr val="878685"/>
              </a:solidFill>
              <a:ln w="9525">
                <a:noFill/>
                <a:round/>
                <a:headEnd/>
                <a:tailEnd/>
              </a:ln>
            </p:spPr>
            <p:txBody>
              <a:bodyPr/>
              <a:lstStyle/>
              <a:p>
                <a:endParaRPr lang="hu-HU"/>
              </a:p>
            </p:txBody>
          </p:sp>
          <p:sp>
            <p:nvSpPr>
              <p:cNvPr id="58278" name="Freeform 664"/>
              <p:cNvSpPr>
                <a:spLocks/>
              </p:cNvSpPr>
              <p:nvPr/>
            </p:nvSpPr>
            <p:spPr bwMode="auto">
              <a:xfrm>
                <a:off x="1351" y="2223"/>
                <a:ext cx="23" cy="52"/>
              </a:xfrm>
              <a:custGeom>
                <a:avLst/>
                <a:gdLst>
                  <a:gd name="T0" fmla="*/ 3 w 23"/>
                  <a:gd name="T1" fmla="*/ 0 h 52"/>
                  <a:gd name="T2" fmla="*/ 23 w 23"/>
                  <a:gd name="T3" fmla="*/ 52 h 52"/>
                  <a:gd name="T4" fmla="*/ 21 w 23"/>
                  <a:gd name="T5" fmla="*/ 52 h 52"/>
                  <a:gd name="T6" fmla="*/ 0 w 23"/>
                  <a:gd name="T7" fmla="*/ 1 h 52"/>
                  <a:gd name="T8" fmla="*/ 3 w 23"/>
                  <a:gd name="T9" fmla="*/ 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3" y="0"/>
                    </a:moveTo>
                    <a:lnTo>
                      <a:pt x="23" y="52"/>
                    </a:lnTo>
                    <a:lnTo>
                      <a:pt x="21" y="52"/>
                    </a:lnTo>
                    <a:lnTo>
                      <a:pt x="0" y="1"/>
                    </a:lnTo>
                    <a:lnTo>
                      <a:pt x="3" y="0"/>
                    </a:lnTo>
                    <a:close/>
                  </a:path>
                </a:pathLst>
              </a:custGeom>
              <a:solidFill>
                <a:srgbClr val="8B8989"/>
              </a:solidFill>
              <a:ln w="9525">
                <a:noFill/>
                <a:round/>
                <a:headEnd/>
                <a:tailEnd/>
              </a:ln>
            </p:spPr>
            <p:txBody>
              <a:bodyPr/>
              <a:lstStyle/>
              <a:p>
                <a:endParaRPr lang="hu-HU"/>
              </a:p>
            </p:txBody>
          </p:sp>
          <p:sp>
            <p:nvSpPr>
              <p:cNvPr id="58279" name="Freeform 665"/>
              <p:cNvSpPr>
                <a:spLocks/>
              </p:cNvSpPr>
              <p:nvPr/>
            </p:nvSpPr>
            <p:spPr bwMode="auto">
              <a:xfrm>
                <a:off x="1350" y="2223"/>
                <a:ext cx="24" cy="53"/>
              </a:xfrm>
              <a:custGeom>
                <a:avLst/>
                <a:gdLst>
                  <a:gd name="T0" fmla="*/ 3 w 24"/>
                  <a:gd name="T1" fmla="*/ 0 h 53"/>
                  <a:gd name="T2" fmla="*/ 24 w 24"/>
                  <a:gd name="T3" fmla="*/ 52 h 53"/>
                  <a:gd name="T4" fmla="*/ 21 w 24"/>
                  <a:gd name="T5" fmla="*/ 53 h 53"/>
                  <a:gd name="T6" fmla="*/ 0 w 24"/>
                  <a:gd name="T7" fmla="*/ 1 h 53"/>
                  <a:gd name="T8" fmla="*/ 3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3" y="0"/>
                    </a:moveTo>
                    <a:lnTo>
                      <a:pt x="24" y="52"/>
                    </a:lnTo>
                    <a:lnTo>
                      <a:pt x="21" y="53"/>
                    </a:lnTo>
                    <a:lnTo>
                      <a:pt x="0" y="1"/>
                    </a:lnTo>
                    <a:lnTo>
                      <a:pt x="3" y="0"/>
                    </a:lnTo>
                    <a:close/>
                  </a:path>
                </a:pathLst>
              </a:custGeom>
              <a:solidFill>
                <a:srgbClr val="8C8B8B"/>
              </a:solidFill>
              <a:ln w="9525">
                <a:noFill/>
                <a:round/>
                <a:headEnd/>
                <a:tailEnd/>
              </a:ln>
            </p:spPr>
            <p:txBody>
              <a:bodyPr/>
              <a:lstStyle/>
              <a:p>
                <a:endParaRPr lang="hu-HU"/>
              </a:p>
            </p:txBody>
          </p:sp>
          <p:sp>
            <p:nvSpPr>
              <p:cNvPr id="58280" name="Freeform 666"/>
              <p:cNvSpPr>
                <a:spLocks/>
              </p:cNvSpPr>
              <p:nvPr/>
            </p:nvSpPr>
            <p:spPr bwMode="auto">
              <a:xfrm>
                <a:off x="1349" y="2224"/>
                <a:ext cx="23" cy="52"/>
              </a:xfrm>
              <a:custGeom>
                <a:avLst/>
                <a:gdLst>
                  <a:gd name="T0" fmla="*/ 2 w 23"/>
                  <a:gd name="T1" fmla="*/ 0 h 52"/>
                  <a:gd name="T2" fmla="*/ 23 w 23"/>
                  <a:gd name="T3" fmla="*/ 51 h 52"/>
                  <a:gd name="T4" fmla="*/ 21 w 23"/>
                  <a:gd name="T5" fmla="*/ 52 h 52"/>
                  <a:gd name="T6" fmla="*/ 0 w 23"/>
                  <a:gd name="T7" fmla="*/ 0 h 52"/>
                  <a:gd name="T8" fmla="*/ 2 w 23"/>
                  <a:gd name="T9" fmla="*/ 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2" y="0"/>
                    </a:moveTo>
                    <a:lnTo>
                      <a:pt x="23" y="51"/>
                    </a:lnTo>
                    <a:lnTo>
                      <a:pt x="21" y="52"/>
                    </a:lnTo>
                    <a:lnTo>
                      <a:pt x="0" y="0"/>
                    </a:lnTo>
                    <a:lnTo>
                      <a:pt x="2" y="0"/>
                    </a:lnTo>
                    <a:close/>
                  </a:path>
                </a:pathLst>
              </a:custGeom>
              <a:solidFill>
                <a:srgbClr val="8E8D8C"/>
              </a:solidFill>
              <a:ln w="9525">
                <a:noFill/>
                <a:round/>
                <a:headEnd/>
                <a:tailEnd/>
              </a:ln>
            </p:spPr>
            <p:txBody>
              <a:bodyPr/>
              <a:lstStyle/>
              <a:p>
                <a:endParaRPr lang="hu-HU"/>
              </a:p>
            </p:txBody>
          </p:sp>
          <p:sp>
            <p:nvSpPr>
              <p:cNvPr id="58281" name="Freeform 667"/>
              <p:cNvSpPr>
                <a:spLocks/>
              </p:cNvSpPr>
              <p:nvPr/>
            </p:nvSpPr>
            <p:spPr bwMode="auto">
              <a:xfrm>
                <a:off x="1347" y="2224"/>
                <a:ext cx="24" cy="54"/>
              </a:xfrm>
              <a:custGeom>
                <a:avLst/>
                <a:gdLst>
                  <a:gd name="T0" fmla="*/ 3 w 24"/>
                  <a:gd name="T1" fmla="*/ 0 h 54"/>
                  <a:gd name="T2" fmla="*/ 24 w 24"/>
                  <a:gd name="T3" fmla="*/ 52 h 54"/>
                  <a:gd name="T4" fmla="*/ 21 w 24"/>
                  <a:gd name="T5" fmla="*/ 54 h 54"/>
                  <a:gd name="T6" fmla="*/ 0 w 24"/>
                  <a:gd name="T7" fmla="*/ 2 h 54"/>
                  <a:gd name="T8" fmla="*/ 3 w 24"/>
                  <a:gd name="T9" fmla="*/ 0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3" y="0"/>
                    </a:moveTo>
                    <a:lnTo>
                      <a:pt x="24" y="52"/>
                    </a:lnTo>
                    <a:lnTo>
                      <a:pt x="21" y="54"/>
                    </a:lnTo>
                    <a:lnTo>
                      <a:pt x="0" y="2"/>
                    </a:lnTo>
                    <a:lnTo>
                      <a:pt x="3" y="0"/>
                    </a:lnTo>
                    <a:close/>
                  </a:path>
                </a:pathLst>
              </a:custGeom>
              <a:solidFill>
                <a:srgbClr val="908F8E"/>
              </a:solidFill>
              <a:ln w="9525">
                <a:noFill/>
                <a:round/>
                <a:headEnd/>
                <a:tailEnd/>
              </a:ln>
            </p:spPr>
            <p:txBody>
              <a:bodyPr/>
              <a:lstStyle/>
              <a:p>
                <a:endParaRPr lang="hu-HU"/>
              </a:p>
            </p:txBody>
          </p:sp>
          <p:sp>
            <p:nvSpPr>
              <p:cNvPr id="58282" name="Freeform 668"/>
              <p:cNvSpPr>
                <a:spLocks/>
              </p:cNvSpPr>
              <p:nvPr/>
            </p:nvSpPr>
            <p:spPr bwMode="auto">
              <a:xfrm>
                <a:off x="1346" y="2224"/>
                <a:ext cx="24" cy="54"/>
              </a:xfrm>
              <a:custGeom>
                <a:avLst/>
                <a:gdLst>
                  <a:gd name="T0" fmla="*/ 3 w 24"/>
                  <a:gd name="T1" fmla="*/ 0 h 54"/>
                  <a:gd name="T2" fmla="*/ 24 w 24"/>
                  <a:gd name="T3" fmla="*/ 52 h 54"/>
                  <a:gd name="T4" fmla="*/ 21 w 24"/>
                  <a:gd name="T5" fmla="*/ 54 h 54"/>
                  <a:gd name="T6" fmla="*/ 0 w 24"/>
                  <a:gd name="T7" fmla="*/ 2 h 54"/>
                  <a:gd name="T8" fmla="*/ 3 w 24"/>
                  <a:gd name="T9" fmla="*/ 0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3" y="0"/>
                    </a:moveTo>
                    <a:lnTo>
                      <a:pt x="24" y="52"/>
                    </a:lnTo>
                    <a:lnTo>
                      <a:pt x="21" y="54"/>
                    </a:lnTo>
                    <a:lnTo>
                      <a:pt x="0" y="2"/>
                    </a:lnTo>
                    <a:lnTo>
                      <a:pt x="3" y="0"/>
                    </a:lnTo>
                    <a:close/>
                  </a:path>
                </a:pathLst>
              </a:custGeom>
              <a:solidFill>
                <a:srgbClr val="919090"/>
              </a:solidFill>
              <a:ln w="9525">
                <a:noFill/>
                <a:round/>
                <a:headEnd/>
                <a:tailEnd/>
              </a:ln>
            </p:spPr>
            <p:txBody>
              <a:bodyPr/>
              <a:lstStyle/>
              <a:p>
                <a:endParaRPr lang="hu-HU"/>
              </a:p>
            </p:txBody>
          </p:sp>
          <p:sp>
            <p:nvSpPr>
              <p:cNvPr id="58283" name="Freeform 669"/>
              <p:cNvSpPr>
                <a:spLocks/>
              </p:cNvSpPr>
              <p:nvPr/>
            </p:nvSpPr>
            <p:spPr bwMode="auto">
              <a:xfrm>
                <a:off x="1344" y="2226"/>
                <a:ext cx="24" cy="52"/>
              </a:xfrm>
              <a:custGeom>
                <a:avLst/>
                <a:gdLst>
                  <a:gd name="T0" fmla="*/ 3 w 24"/>
                  <a:gd name="T1" fmla="*/ 0 h 52"/>
                  <a:gd name="T2" fmla="*/ 24 w 24"/>
                  <a:gd name="T3" fmla="*/ 52 h 52"/>
                  <a:gd name="T4" fmla="*/ 21 w 24"/>
                  <a:gd name="T5" fmla="*/ 52 h 52"/>
                  <a:gd name="T6" fmla="*/ 0 w 24"/>
                  <a:gd name="T7" fmla="*/ 0 h 52"/>
                  <a:gd name="T8" fmla="*/ 3 w 24"/>
                  <a:gd name="T9" fmla="*/ 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3" y="0"/>
                    </a:moveTo>
                    <a:lnTo>
                      <a:pt x="24" y="52"/>
                    </a:lnTo>
                    <a:lnTo>
                      <a:pt x="21" y="52"/>
                    </a:lnTo>
                    <a:lnTo>
                      <a:pt x="0" y="0"/>
                    </a:lnTo>
                    <a:lnTo>
                      <a:pt x="3" y="0"/>
                    </a:lnTo>
                    <a:close/>
                  </a:path>
                </a:pathLst>
              </a:custGeom>
              <a:solidFill>
                <a:srgbClr val="949392"/>
              </a:solidFill>
              <a:ln w="9525">
                <a:noFill/>
                <a:round/>
                <a:headEnd/>
                <a:tailEnd/>
              </a:ln>
            </p:spPr>
            <p:txBody>
              <a:bodyPr/>
              <a:lstStyle/>
              <a:p>
                <a:endParaRPr lang="hu-HU"/>
              </a:p>
            </p:txBody>
          </p:sp>
          <p:sp>
            <p:nvSpPr>
              <p:cNvPr id="58284" name="Freeform 670"/>
              <p:cNvSpPr>
                <a:spLocks/>
              </p:cNvSpPr>
              <p:nvPr/>
            </p:nvSpPr>
            <p:spPr bwMode="auto">
              <a:xfrm>
                <a:off x="1343" y="2226"/>
                <a:ext cx="24" cy="53"/>
              </a:xfrm>
              <a:custGeom>
                <a:avLst/>
                <a:gdLst>
                  <a:gd name="T0" fmla="*/ 3 w 24"/>
                  <a:gd name="T1" fmla="*/ 0 h 53"/>
                  <a:gd name="T2" fmla="*/ 24 w 24"/>
                  <a:gd name="T3" fmla="*/ 52 h 53"/>
                  <a:gd name="T4" fmla="*/ 21 w 24"/>
                  <a:gd name="T5" fmla="*/ 53 h 53"/>
                  <a:gd name="T6" fmla="*/ 0 w 24"/>
                  <a:gd name="T7" fmla="*/ 1 h 53"/>
                  <a:gd name="T8" fmla="*/ 3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3" y="0"/>
                    </a:moveTo>
                    <a:lnTo>
                      <a:pt x="24" y="52"/>
                    </a:lnTo>
                    <a:lnTo>
                      <a:pt x="21" y="53"/>
                    </a:lnTo>
                    <a:lnTo>
                      <a:pt x="0" y="1"/>
                    </a:lnTo>
                    <a:lnTo>
                      <a:pt x="3" y="0"/>
                    </a:lnTo>
                    <a:close/>
                  </a:path>
                </a:pathLst>
              </a:custGeom>
              <a:solidFill>
                <a:srgbClr val="969595"/>
              </a:solidFill>
              <a:ln w="9525">
                <a:noFill/>
                <a:round/>
                <a:headEnd/>
                <a:tailEnd/>
              </a:ln>
            </p:spPr>
            <p:txBody>
              <a:bodyPr/>
              <a:lstStyle/>
              <a:p>
                <a:endParaRPr lang="hu-HU"/>
              </a:p>
            </p:txBody>
          </p:sp>
          <p:sp>
            <p:nvSpPr>
              <p:cNvPr id="58285" name="Freeform 671"/>
              <p:cNvSpPr>
                <a:spLocks/>
              </p:cNvSpPr>
              <p:nvPr/>
            </p:nvSpPr>
            <p:spPr bwMode="auto">
              <a:xfrm>
                <a:off x="1343" y="2226"/>
                <a:ext cx="22" cy="53"/>
              </a:xfrm>
              <a:custGeom>
                <a:avLst/>
                <a:gdLst>
                  <a:gd name="T0" fmla="*/ 1 w 22"/>
                  <a:gd name="T1" fmla="*/ 0 h 53"/>
                  <a:gd name="T2" fmla="*/ 22 w 22"/>
                  <a:gd name="T3" fmla="*/ 52 h 53"/>
                  <a:gd name="T4" fmla="*/ 20 w 22"/>
                  <a:gd name="T5" fmla="*/ 53 h 53"/>
                  <a:gd name="T6" fmla="*/ 0 w 22"/>
                  <a:gd name="T7" fmla="*/ 1 h 53"/>
                  <a:gd name="T8" fmla="*/ 1 w 22"/>
                  <a:gd name="T9" fmla="*/ 0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1" y="0"/>
                    </a:moveTo>
                    <a:lnTo>
                      <a:pt x="22" y="52"/>
                    </a:lnTo>
                    <a:lnTo>
                      <a:pt x="20" y="53"/>
                    </a:lnTo>
                    <a:lnTo>
                      <a:pt x="0" y="1"/>
                    </a:lnTo>
                    <a:lnTo>
                      <a:pt x="1" y="0"/>
                    </a:lnTo>
                    <a:close/>
                  </a:path>
                </a:pathLst>
              </a:custGeom>
              <a:solidFill>
                <a:srgbClr val="989796"/>
              </a:solidFill>
              <a:ln w="9525">
                <a:noFill/>
                <a:round/>
                <a:headEnd/>
                <a:tailEnd/>
              </a:ln>
            </p:spPr>
            <p:txBody>
              <a:bodyPr/>
              <a:lstStyle/>
              <a:p>
                <a:endParaRPr lang="hu-HU"/>
              </a:p>
            </p:txBody>
          </p:sp>
          <p:sp>
            <p:nvSpPr>
              <p:cNvPr id="58286" name="Freeform 672"/>
              <p:cNvSpPr>
                <a:spLocks/>
              </p:cNvSpPr>
              <p:nvPr/>
            </p:nvSpPr>
            <p:spPr bwMode="auto">
              <a:xfrm>
                <a:off x="1342" y="2227"/>
                <a:ext cx="22" cy="52"/>
              </a:xfrm>
              <a:custGeom>
                <a:avLst/>
                <a:gdLst>
                  <a:gd name="T0" fmla="*/ 1 w 22"/>
                  <a:gd name="T1" fmla="*/ 0 h 52"/>
                  <a:gd name="T2" fmla="*/ 22 w 22"/>
                  <a:gd name="T3" fmla="*/ 52 h 52"/>
                  <a:gd name="T4" fmla="*/ 19 w 22"/>
                  <a:gd name="T5" fmla="*/ 52 h 52"/>
                  <a:gd name="T6" fmla="*/ 0 w 22"/>
                  <a:gd name="T7" fmla="*/ 0 h 52"/>
                  <a:gd name="T8" fmla="*/ 1 w 22"/>
                  <a:gd name="T9" fmla="*/ 0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1" y="0"/>
                    </a:moveTo>
                    <a:lnTo>
                      <a:pt x="22" y="52"/>
                    </a:lnTo>
                    <a:lnTo>
                      <a:pt x="19" y="52"/>
                    </a:lnTo>
                    <a:lnTo>
                      <a:pt x="0" y="0"/>
                    </a:lnTo>
                    <a:lnTo>
                      <a:pt x="1" y="0"/>
                    </a:lnTo>
                    <a:close/>
                  </a:path>
                </a:pathLst>
              </a:custGeom>
              <a:solidFill>
                <a:srgbClr val="9A9A99"/>
              </a:solidFill>
              <a:ln w="9525">
                <a:noFill/>
                <a:round/>
                <a:headEnd/>
                <a:tailEnd/>
              </a:ln>
            </p:spPr>
            <p:txBody>
              <a:bodyPr/>
              <a:lstStyle/>
              <a:p>
                <a:endParaRPr lang="hu-HU"/>
              </a:p>
            </p:txBody>
          </p:sp>
          <p:sp>
            <p:nvSpPr>
              <p:cNvPr id="58287" name="Freeform 673"/>
              <p:cNvSpPr>
                <a:spLocks/>
              </p:cNvSpPr>
              <p:nvPr/>
            </p:nvSpPr>
            <p:spPr bwMode="auto">
              <a:xfrm>
                <a:off x="1340" y="2227"/>
                <a:ext cx="23" cy="54"/>
              </a:xfrm>
              <a:custGeom>
                <a:avLst/>
                <a:gdLst>
                  <a:gd name="T0" fmla="*/ 3 w 23"/>
                  <a:gd name="T1" fmla="*/ 0 h 54"/>
                  <a:gd name="T2" fmla="*/ 23 w 23"/>
                  <a:gd name="T3" fmla="*/ 52 h 54"/>
                  <a:gd name="T4" fmla="*/ 20 w 23"/>
                  <a:gd name="T5" fmla="*/ 54 h 54"/>
                  <a:gd name="T6" fmla="*/ 0 w 23"/>
                  <a:gd name="T7" fmla="*/ 2 h 54"/>
                  <a:gd name="T8" fmla="*/ 3 w 23"/>
                  <a:gd name="T9" fmla="*/ 0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3" y="0"/>
                    </a:moveTo>
                    <a:lnTo>
                      <a:pt x="23" y="52"/>
                    </a:lnTo>
                    <a:lnTo>
                      <a:pt x="20" y="54"/>
                    </a:lnTo>
                    <a:lnTo>
                      <a:pt x="0" y="2"/>
                    </a:lnTo>
                    <a:lnTo>
                      <a:pt x="3" y="0"/>
                    </a:lnTo>
                    <a:close/>
                  </a:path>
                </a:pathLst>
              </a:custGeom>
              <a:solidFill>
                <a:srgbClr val="9C9B9B"/>
              </a:solidFill>
              <a:ln w="9525">
                <a:noFill/>
                <a:round/>
                <a:headEnd/>
                <a:tailEnd/>
              </a:ln>
            </p:spPr>
            <p:txBody>
              <a:bodyPr/>
              <a:lstStyle/>
              <a:p>
                <a:endParaRPr lang="hu-HU"/>
              </a:p>
            </p:txBody>
          </p:sp>
          <p:sp>
            <p:nvSpPr>
              <p:cNvPr id="58288" name="Freeform 674"/>
              <p:cNvSpPr>
                <a:spLocks/>
              </p:cNvSpPr>
              <p:nvPr/>
            </p:nvSpPr>
            <p:spPr bwMode="auto">
              <a:xfrm>
                <a:off x="1339" y="2227"/>
                <a:ext cx="22" cy="54"/>
              </a:xfrm>
              <a:custGeom>
                <a:avLst/>
                <a:gdLst>
                  <a:gd name="T0" fmla="*/ 3 w 22"/>
                  <a:gd name="T1" fmla="*/ 0 h 54"/>
                  <a:gd name="T2" fmla="*/ 22 w 22"/>
                  <a:gd name="T3" fmla="*/ 52 h 54"/>
                  <a:gd name="T4" fmla="*/ 19 w 22"/>
                  <a:gd name="T5" fmla="*/ 54 h 54"/>
                  <a:gd name="T6" fmla="*/ 0 w 22"/>
                  <a:gd name="T7" fmla="*/ 2 h 54"/>
                  <a:gd name="T8" fmla="*/ 3 w 22"/>
                  <a:gd name="T9" fmla="*/ 0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3" y="0"/>
                    </a:moveTo>
                    <a:lnTo>
                      <a:pt x="22" y="52"/>
                    </a:lnTo>
                    <a:lnTo>
                      <a:pt x="19" y="54"/>
                    </a:lnTo>
                    <a:lnTo>
                      <a:pt x="0" y="2"/>
                    </a:lnTo>
                    <a:lnTo>
                      <a:pt x="3" y="0"/>
                    </a:lnTo>
                    <a:close/>
                  </a:path>
                </a:pathLst>
              </a:custGeom>
              <a:solidFill>
                <a:srgbClr val="9F9E9D"/>
              </a:solidFill>
              <a:ln w="9525">
                <a:noFill/>
                <a:round/>
                <a:headEnd/>
                <a:tailEnd/>
              </a:ln>
            </p:spPr>
            <p:txBody>
              <a:bodyPr/>
              <a:lstStyle/>
              <a:p>
                <a:endParaRPr lang="hu-HU"/>
              </a:p>
            </p:txBody>
          </p:sp>
          <p:sp>
            <p:nvSpPr>
              <p:cNvPr id="58289" name="Freeform 675"/>
              <p:cNvSpPr>
                <a:spLocks/>
              </p:cNvSpPr>
              <p:nvPr/>
            </p:nvSpPr>
            <p:spPr bwMode="auto">
              <a:xfrm>
                <a:off x="1337" y="2229"/>
                <a:ext cx="23" cy="52"/>
              </a:xfrm>
              <a:custGeom>
                <a:avLst/>
                <a:gdLst>
                  <a:gd name="T0" fmla="*/ 3 w 23"/>
                  <a:gd name="T1" fmla="*/ 0 h 52"/>
                  <a:gd name="T2" fmla="*/ 23 w 23"/>
                  <a:gd name="T3" fmla="*/ 52 h 52"/>
                  <a:gd name="T4" fmla="*/ 20 w 23"/>
                  <a:gd name="T5" fmla="*/ 52 h 52"/>
                  <a:gd name="T6" fmla="*/ 0 w 23"/>
                  <a:gd name="T7" fmla="*/ 1 h 52"/>
                  <a:gd name="T8" fmla="*/ 3 w 23"/>
                  <a:gd name="T9" fmla="*/ 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3" y="0"/>
                    </a:moveTo>
                    <a:lnTo>
                      <a:pt x="23" y="52"/>
                    </a:lnTo>
                    <a:lnTo>
                      <a:pt x="20" y="52"/>
                    </a:lnTo>
                    <a:lnTo>
                      <a:pt x="0" y="1"/>
                    </a:lnTo>
                    <a:lnTo>
                      <a:pt x="3" y="0"/>
                    </a:lnTo>
                    <a:close/>
                  </a:path>
                </a:pathLst>
              </a:custGeom>
              <a:solidFill>
                <a:srgbClr val="A09F9F"/>
              </a:solidFill>
              <a:ln w="9525">
                <a:noFill/>
                <a:round/>
                <a:headEnd/>
                <a:tailEnd/>
              </a:ln>
            </p:spPr>
            <p:txBody>
              <a:bodyPr/>
              <a:lstStyle/>
              <a:p>
                <a:endParaRPr lang="hu-HU"/>
              </a:p>
            </p:txBody>
          </p:sp>
          <p:sp>
            <p:nvSpPr>
              <p:cNvPr id="58290" name="Freeform 676"/>
              <p:cNvSpPr>
                <a:spLocks/>
              </p:cNvSpPr>
              <p:nvPr/>
            </p:nvSpPr>
            <p:spPr bwMode="auto">
              <a:xfrm>
                <a:off x="1336" y="2229"/>
                <a:ext cx="22" cy="53"/>
              </a:xfrm>
              <a:custGeom>
                <a:avLst/>
                <a:gdLst>
                  <a:gd name="T0" fmla="*/ 3 w 22"/>
                  <a:gd name="T1" fmla="*/ 0 h 53"/>
                  <a:gd name="T2" fmla="*/ 22 w 22"/>
                  <a:gd name="T3" fmla="*/ 52 h 53"/>
                  <a:gd name="T4" fmla="*/ 20 w 22"/>
                  <a:gd name="T5" fmla="*/ 53 h 53"/>
                  <a:gd name="T6" fmla="*/ 0 w 22"/>
                  <a:gd name="T7" fmla="*/ 1 h 53"/>
                  <a:gd name="T8" fmla="*/ 3 w 22"/>
                  <a:gd name="T9" fmla="*/ 0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3" y="0"/>
                    </a:moveTo>
                    <a:lnTo>
                      <a:pt x="22" y="52"/>
                    </a:lnTo>
                    <a:lnTo>
                      <a:pt x="20" y="53"/>
                    </a:lnTo>
                    <a:lnTo>
                      <a:pt x="0" y="1"/>
                    </a:lnTo>
                    <a:lnTo>
                      <a:pt x="3" y="0"/>
                    </a:lnTo>
                    <a:close/>
                  </a:path>
                </a:pathLst>
              </a:custGeom>
              <a:solidFill>
                <a:srgbClr val="A4A3A3"/>
              </a:solidFill>
              <a:ln w="9525">
                <a:noFill/>
                <a:round/>
                <a:headEnd/>
                <a:tailEnd/>
              </a:ln>
            </p:spPr>
            <p:txBody>
              <a:bodyPr/>
              <a:lstStyle/>
              <a:p>
                <a:endParaRPr lang="hu-HU"/>
              </a:p>
            </p:txBody>
          </p:sp>
          <p:sp>
            <p:nvSpPr>
              <p:cNvPr id="58291" name="Freeform 677"/>
              <p:cNvSpPr>
                <a:spLocks/>
              </p:cNvSpPr>
              <p:nvPr/>
            </p:nvSpPr>
            <p:spPr bwMode="auto">
              <a:xfrm>
                <a:off x="1334" y="2230"/>
                <a:ext cx="23" cy="52"/>
              </a:xfrm>
              <a:custGeom>
                <a:avLst/>
                <a:gdLst>
                  <a:gd name="T0" fmla="*/ 3 w 23"/>
                  <a:gd name="T1" fmla="*/ 0 h 52"/>
                  <a:gd name="T2" fmla="*/ 23 w 23"/>
                  <a:gd name="T3" fmla="*/ 51 h 52"/>
                  <a:gd name="T4" fmla="*/ 20 w 23"/>
                  <a:gd name="T5" fmla="*/ 52 h 52"/>
                  <a:gd name="T6" fmla="*/ 0 w 23"/>
                  <a:gd name="T7" fmla="*/ 0 h 52"/>
                  <a:gd name="T8" fmla="*/ 3 w 23"/>
                  <a:gd name="T9" fmla="*/ 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3" y="0"/>
                    </a:moveTo>
                    <a:lnTo>
                      <a:pt x="23" y="51"/>
                    </a:lnTo>
                    <a:lnTo>
                      <a:pt x="20" y="52"/>
                    </a:lnTo>
                    <a:lnTo>
                      <a:pt x="0" y="0"/>
                    </a:lnTo>
                    <a:lnTo>
                      <a:pt x="3" y="0"/>
                    </a:lnTo>
                    <a:close/>
                  </a:path>
                </a:pathLst>
              </a:custGeom>
              <a:solidFill>
                <a:srgbClr val="A6A5A5"/>
              </a:solidFill>
              <a:ln w="9525">
                <a:noFill/>
                <a:round/>
                <a:headEnd/>
                <a:tailEnd/>
              </a:ln>
            </p:spPr>
            <p:txBody>
              <a:bodyPr/>
              <a:lstStyle/>
              <a:p>
                <a:endParaRPr lang="hu-HU"/>
              </a:p>
            </p:txBody>
          </p:sp>
          <p:sp>
            <p:nvSpPr>
              <p:cNvPr id="58292" name="Freeform 678"/>
              <p:cNvSpPr>
                <a:spLocks/>
              </p:cNvSpPr>
              <p:nvPr/>
            </p:nvSpPr>
            <p:spPr bwMode="auto">
              <a:xfrm>
                <a:off x="1333" y="2230"/>
                <a:ext cx="23" cy="53"/>
              </a:xfrm>
              <a:custGeom>
                <a:avLst/>
                <a:gdLst>
                  <a:gd name="T0" fmla="*/ 3 w 23"/>
                  <a:gd name="T1" fmla="*/ 0 h 53"/>
                  <a:gd name="T2" fmla="*/ 23 w 23"/>
                  <a:gd name="T3" fmla="*/ 52 h 53"/>
                  <a:gd name="T4" fmla="*/ 20 w 23"/>
                  <a:gd name="T5" fmla="*/ 53 h 53"/>
                  <a:gd name="T6" fmla="*/ 0 w 23"/>
                  <a:gd name="T7" fmla="*/ 1 h 53"/>
                  <a:gd name="T8" fmla="*/ 3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3" y="0"/>
                    </a:moveTo>
                    <a:lnTo>
                      <a:pt x="23" y="52"/>
                    </a:lnTo>
                    <a:lnTo>
                      <a:pt x="20" y="53"/>
                    </a:lnTo>
                    <a:lnTo>
                      <a:pt x="0" y="1"/>
                    </a:lnTo>
                    <a:lnTo>
                      <a:pt x="3" y="0"/>
                    </a:lnTo>
                    <a:close/>
                  </a:path>
                </a:pathLst>
              </a:custGeom>
              <a:solidFill>
                <a:srgbClr val="A8A7A6"/>
              </a:solidFill>
              <a:ln w="9525">
                <a:noFill/>
                <a:round/>
                <a:headEnd/>
                <a:tailEnd/>
              </a:ln>
            </p:spPr>
            <p:txBody>
              <a:bodyPr/>
              <a:lstStyle/>
              <a:p>
                <a:endParaRPr lang="hu-HU"/>
              </a:p>
            </p:txBody>
          </p:sp>
          <p:sp>
            <p:nvSpPr>
              <p:cNvPr id="58293" name="Freeform 679"/>
              <p:cNvSpPr>
                <a:spLocks/>
              </p:cNvSpPr>
              <p:nvPr/>
            </p:nvSpPr>
            <p:spPr bwMode="auto">
              <a:xfrm>
                <a:off x="1332" y="2230"/>
                <a:ext cx="22" cy="53"/>
              </a:xfrm>
              <a:custGeom>
                <a:avLst/>
                <a:gdLst>
                  <a:gd name="T0" fmla="*/ 2 w 22"/>
                  <a:gd name="T1" fmla="*/ 0 h 53"/>
                  <a:gd name="T2" fmla="*/ 22 w 22"/>
                  <a:gd name="T3" fmla="*/ 52 h 53"/>
                  <a:gd name="T4" fmla="*/ 21 w 22"/>
                  <a:gd name="T5" fmla="*/ 53 h 53"/>
                  <a:gd name="T6" fmla="*/ 0 w 22"/>
                  <a:gd name="T7" fmla="*/ 1 h 53"/>
                  <a:gd name="T8" fmla="*/ 2 w 22"/>
                  <a:gd name="T9" fmla="*/ 0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2" y="0"/>
                    </a:moveTo>
                    <a:lnTo>
                      <a:pt x="22" y="52"/>
                    </a:lnTo>
                    <a:lnTo>
                      <a:pt x="21" y="53"/>
                    </a:lnTo>
                    <a:lnTo>
                      <a:pt x="0" y="1"/>
                    </a:lnTo>
                    <a:lnTo>
                      <a:pt x="2" y="0"/>
                    </a:lnTo>
                    <a:close/>
                  </a:path>
                </a:pathLst>
              </a:custGeom>
              <a:solidFill>
                <a:srgbClr val="AAA9A9"/>
              </a:solidFill>
              <a:ln w="9525">
                <a:noFill/>
                <a:round/>
                <a:headEnd/>
                <a:tailEnd/>
              </a:ln>
            </p:spPr>
            <p:txBody>
              <a:bodyPr/>
              <a:lstStyle/>
              <a:p>
                <a:endParaRPr lang="hu-HU"/>
              </a:p>
            </p:txBody>
          </p:sp>
          <p:sp>
            <p:nvSpPr>
              <p:cNvPr id="58294" name="Freeform 680"/>
              <p:cNvSpPr>
                <a:spLocks/>
              </p:cNvSpPr>
              <p:nvPr/>
            </p:nvSpPr>
            <p:spPr bwMode="auto">
              <a:xfrm>
                <a:off x="1330" y="2231"/>
                <a:ext cx="23" cy="52"/>
              </a:xfrm>
              <a:custGeom>
                <a:avLst/>
                <a:gdLst>
                  <a:gd name="T0" fmla="*/ 3 w 23"/>
                  <a:gd name="T1" fmla="*/ 0 h 52"/>
                  <a:gd name="T2" fmla="*/ 23 w 23"/>
                  <a:gd name="T3" fmla="*/ 52 h 52"/>
                  <a:gd name="T4" fmla="*/ 21 w 23"/>
                  <a:gd name="T5" fmla="*/ 52 h 52"/>
                  <a:gd name="T6" fmla="*/ 0 w 23"/>
                  <a:gd name="T7" fmla="*/ 0 h 52"/>
                  <a:gd name="T8" fmla="*/ 3 w 23"/>
                  <a:gd name="T9" fmla="*/ 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3" y="0"/>
                    </a:moveTo>
                    <a:lnTo>
                      <a:pt x="23" y="52"/>
                    </a:lnTo>
                    <a:lnTo>
                      <a:pt x="21" y="52"/>
                    </a:lnTo>
                    <a:lnTo>
                      <a:pt x="0" y="0"/>
                    </a:lnTo>
                    <a:lnTo>
                      <a:pt x="3" y="0"/>
                    </a:lnTo>
                    <a:close/>
                  </a:path>
                </a:pathLst>
              </a:custGeom>
              <a:solidFill>
                <a:srgbClr val="ACABAB"/>
              </a:solidFill>
              <a:ln w="9525">
                <a:noFill/>
                <a:round/>
                <a:headEnd/>
                <a:tailEnd/>
              </a:ln>
            </p:spPr>
            <p:txBody>
              <a:bodyPr/>
              <a:lstStyle/>
              <a:p>
                <a:endParaRPr lang="hu-HU"/>
              </a:p>
            </p:txBody>
          </p:sp>
          <p:sp>
            <p:nvSpPr>
              <p:cNvPr id="58295" name="Freeform 681"/>
              <p:cNvSpPr>
                <a:spLocks/>
              </p:cNvSpPr>
              <p:nvPr/>
            </p:nvSpPr>
            <p:spPr bwMode="auto">
              <a:xfrm>
                <a:off x="1329" y="2231"/>
                <a:ext cx="24" cy="54"/>
              </a:xfrm>
              <a:custGeom>
                <a:avLst/>
                <a:gdLst>
                  <a:gd name="T0" fmla="*/ 3 w 24"/>
                  <a:gd name="T1" fmla="*/ 0 h 54"/>
                  <a:gd name="T2" fmla="*/ 24 w 24"/>
                  <a:gd name="T3" fmla="*/ 52 h 54"/>
                  <a:gd name="T4" fmla="*/ 21 w 24"/>
                  <a:gd name="T5" fmla="*/ 54 h 54"/>
                  <a:gd name="T6" fmla="*/ 0 w 24"/>
                  <a:gd name="T7" fmla="*/ 2 h 54"/>
                  <a:gd name="T8" fmla="*/ 3 w 24"/>
                  <a:gd name="T9" fmla="*/ 0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3" y="0"/>
                    </a:moveTo>
                    <a:lnTo>
                      <a:pt x="24" y="52"/>
                    </a:lnTo>
                    <a:lnTo>
                      <a:pt x="21" y="54"/>
                    </a:lnTo>
                    <a:lnTo>
                      <a:pt x="0" y="2"/>
                    </a:lnTo>
                    <a:lnTo>
                      <a:pt x="3" y="0"/>
                    </a:lnTo>
                    <a:close/>
                  </a:path>
                </a:pathLst>
              </a:custGeom>
              <a:solidFill>
                <a:srgbClr val="AEADAD"/>
              </a:solidFill>
              <a:ln w="9525">
                <a:noFill/>
                <a:round/>
                <a:headEnd/>
                <a:tailEnd/>
              </a:ln>
            </p:spPr>
            <p:txBody>
              <a:bodyPr/>
              <a:lstStyle/>
              <a:p>
                <a:endParaRPr lang="hu-HU"/>
              </a:p>
            </p:txBody>
          </p:sp>
          <p:sp>
            <p:nvSpPr>
              <p:cNvPr id="58296" name="Freeform 682"/>
              <p:cNvSpPr>
                <a:spLocks/>
              </p:cNvSpPr>
              <p:nvPr/>
            </p:nvSpPr>
            <p:spPr bwMode="auto">
              <a:xfrm>
                <a:off x="1327" y="2231"/>
                <a:ext cx="24" cy="54"/>
              </a:xfrm>
              <a:custGeom>
                <a:avLst/>
                <a:gdLst>
                  <a:gd name="T0" fmla="*/ 3 w 24"/>
                  <a:gd name="T1" fmla="*/ 0 h 54"/>
                  <a:gd name="T2" fmla="*/ 24 w 24"/>
                  <a:gd name="T3" fmla="*/ 52 h 54"/>
                  <a:gd name="T4" fmla="*/ 22 w 24"/>
                  <a:gd name="T5" fmla="*/ 54 h 54"/>
                  <a:gd name="T6" fmla="*/ 0 w 24"/>
                  <a:gd name="T7" fmla="*/ 2 h 54"/>
                  <a:gd name="T8" fmla="*/ 3 w 24"/>
                  <a:gd name="T9" fmla="*/ 0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3" y="0"/>
                    </a:moveTo>
                    <a:lnTo>
                      <a:pt x="24" y="52"/>
                    </a:lnTo>
                    <a:lnTo>
                      <a:pt x="22" y="54"/>
                    </a:lnTo>
                    <a:lnTo>
                      <a:pt x="0" y="2"/>
                    </a:lnTo>
                    <a:lnTo>
                      <a:pt x="3" y="0"/>
                    </a:lnTo>
                    <a:close/>
                  </a:path>
                </a:pathLst>
              </a:custGeom>
              <a:solidFill>
                <a:srgbClr val="B1B0B0"/>
              </a:solidFill>
              <a:ln w="9525">
                <a:noFill/>
                <a:round/>
                <a:headEnd/>
                <a:tailEnd/>
              </a:ln>
            </p:spPr>
            <p:txBody>
              <a:bodyPr/>
              <a:lstStyle/>
              <a:p>
                <a:endParaRPr lang="hu-HU"/>
              </a:p>
            </p:txBody>
          </p:sp>
          <p:sp>
            <p:nvSpPr>
              <p:cNvPr id="58297" name="Freeform 683"/>
              <p:cNvSpPr>
                <a:spLocks/>
              </p:cNvSpPr>
              <p:nvPr/>
            </p:nvSpPr>
            <p:spPr bwMode="auto">
              <a:xfrm>
                <a:off x="1326" y="2233"/>
                <a:ext cx="24" cy="52"/>
              </a:xfrm>
              <a:custGeom>
                <a:avLst/>
                <a:gdLst>
                  <a:gd name="T0" fmla="*/ 3 w 24"/>
                  <a:gd name="T1" fmla="*/ 0 h 52"/>
                  <a:gd name="T2" fmla="*/ 24 w 24"/>
                  <a:gd name="T3" fmla="*/ 52 h 52"/>
                  <a:gd name="T4" fmla="*/ 21 w 24"/>
                  <a:gd name="T5" fmla="*/ 52 h 52"/>
                  <a:gd name="T6" fmla="*/ 0 w 24"/>
                  <a:gd name="T7" fmla="*/ 1 h 52"/>
                  <a:gd name="T8" fmla="*/ 3 w 24"/>
                  <a:gd name="T9" fmla="*/ 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3" y="0"/>
                    </a:moveTo>
                    <a:lnTo>
                      <a:pt x="24" y="52"/>
                    </a:lnTo>
                    <a:lnTo>
                      <a:pt x="21" y="52"/>
                    </a:lnTo>
                    <a:lnTo>
                      <a:pt x="0" y="1"/>
                    </a:lnTo>
                    <a:lnTo>
                      <a:pt x="3" y="0"/>
                    </a:lnTo>
                    <a:close/>
                  </a:path>
                </a:pathLst>
              </a:custGeom>
              <a:solidFill>
                <a:srgbClr val="B3B2B2"/>
              </a:solidFill>
              <a:ln w="9525">
                <a:noFill/>
                <a:round/>
                <a:headEnd/>
                <a:tailEnd/>
              </a:ln>
            </p:spPr>
            <p:txBody>
              <a:bodyPr/>
              <a:lstStyle/>
              <a:p>
                <a:endParaRPr lang="hu-HU"/>
              </a:p>
            </p:txBody>
          </p:sp>
          <p:sp>
            <p:nvSpPr>
              <p:cNvPr id="58298" name="Freeform 684"/>
              <p:cNvSpPr>
                <a:spLocks/>
              </p:cNvSpPr>
              <p:nvPr/>
            </p:nvSpPr>
            <p:spPr bwMode="auto">
              <a:xfrm>
                <a:off x="1325" y="2233"/>
                <a:ext cx="24" cy="53"/>
              </a:xfrm>
              <a:custGeom>
                <a:avLst/>
                <a:gdLst>
                  <a:gd name="T0" fmla="*/ 2 w 24"/>
                  <a:gd name="T1" fmla="*/ 0 h 53"/>
                  <a:gd name="T2" fmla="*/ 24 w 24"/>
                  <a:gd name="T3" fmla="*/ 52 h 53"/>
                  <a:gd name="T4" fmla="*/ 21 w 24"/>
                  <a:gd name="T5" fmla="*/ 53 h 53"/>
                  <a:gd name="T6" fmla="*/ 0 w 24"/>
                  <a:gd name="T7" fmla="*/ 1 h 53"/>
                  <a:gd name="T8" fmla="*/ 2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2" y="0"/>
                    </a:moveTo>
                    <a:lnTo>
                      <a:pt x="24" y="52"/>
                    </a:lnTo>
                    <a:lnTo>
                      <a:pt x="21" y="53"/>
                    </a:lnTo>
                    <a:lnTo>
                      <a:pt x="0" y="1"/>
                    </a:lnTo>
                    <a:lnTo>
                      <a:pt x="2" y="0"/>
                    </a:lnTo>
                    <a:close/>
                  </a:path>
                </a:pathLst>
              </a:custGeom>
              <a:solidFill>
                <a:srgbClr val="B6B6B5"/>
              </a:solidFill>
              <a:ln w="9525">
                <a:noFill/>
                <a:round/>
                <a:headEnd/>
                <a:tailEnd/>
              </a:ln>
            </p:spPr>
            <p:txBody>
              <a:bodyPr/>
              <a:lstStyle/>
              <a:p>
                <a:endParaRPr lang="hu-HU"/>
              </a:p>
            </p:txBody>
          </p:sp>
          <p:sp>
            <p:nvSpPr>
              <p:cNvPr id="58299" name="Freeform 685"/>
              <p:cNvSpPr>
                <a:spLocks/>
              </p:cNvSpPr>
              <p:nvPr/>
            </p:nvSpPr>
            <p:spPr bwMode="auto">
              <a:xfrm>
                <a:off x="1323" y="2234"/>
                <a:ext cx="24" cy="52"/>
              </a:xfrm>
              <a:custGeom>
                <a:avLst/>
                <a:gdLst>
                  <a:gd name="T0" fmla="*/ 3 w 24"/>
                  <a:gd name="T1" fmla="*/ 0 h 52"/>
                  <a:gd name="T2" fmla="*/ 24 w 24"/>
                  <a:gd name="T3" fmla="*/ 51 h 52"/>
                  <a:gd name="T4" fmla="*/ 21 w 24"/>
                  <a:gd name="T5" fmla="*/ 52 h 52"/>
                  <a:gd name="T6" fmla="*/ 0 w 24"/>
                  <a:gd name="T7" fmla="*/ 0 h 52"/>
                  <a:gd name="T8" fmla="*/ 3 w 24"/>
                  <a:gd name="T9" fmla="*/ 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3" y="0"/>
                    </a:moveTo>
                    <a:lnTo>
                      <a:pt x="24" y="51"/>
                    </a:lnTo>
                    <a:lnTo>
                      <a:pt x="21" y="52"/>
                    </a:lnTo>
                    <a:lnTo>
                      <a:pt x="0" y="0"/>
                    </a:lnTo>
                    <a:lnTo>
                      <a:pt x="3" y="0"/>
                    </a:lnTo>
                    <a:close/>
                  </a:path>
                </a:pathLst>
              </a:custGeom>
              <a:solidFill>
                <a:srgbClr val="B8B8B7"/>
              </a:solidFill>
              <a:ln w="9525">
                <a:noFill/>
                <a:round/>
                <a:headEnd/>
                <a:tailEnd/>
              </a:ln>
            </p:spPr>
            <p:txBody>
              <a:bodyPr/>
              <a:lstStyle/>
              <a:p>
                <a:endParaRPr lang="hu-HU"/>
              </a:p>
            </p:txBody>
          </p:sp>
          <p:sp>
            <p:nvSpPr>
              <p:cNvPr id="58300" name="Freeform 686"/>
              <p:cNvSpPr>
                <a:spLocks/>
              </p:cNvSpPr>
              <p:nvPr/>
            </p:nvSpPr>
            <p:spPr bwMode="auto">
              <a:xfrm>
                <a:off x="1322" y="2234"/>
                <a:ext cx="24" cy="54"/>
              </a:xfrm>
              <a:custGeom>
                <a:avLst/>
                <a:gdLst>
                  <a:gd name="T0" fmla="*/ 3 w 24"/>
                  <a:gd name="T1" fmla="*/ 0 h 54"/>
                  <a:gd name="T2" fmla="*/ 24 w 24"/>
                  <a:gd name="T3" fmla="*/ 52 h 54"/>
                  <a:gd name="T4" fmla="*/ 21 w 24"/>
                  <a:gd name="T5" fmla="*/ 54 h 54"/>
                  <a:gd name="T6" fmla="*/ 0 w 24"/>
                  <a:gd name="T7" fmla="*/ 2 h 54"/>
                  <a:gd name="T8" fmla="*/ 3 w 24"/>
                  <a:gd name="T9" fmla="*/ 0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3" y="0"/>
                    </a:moveTo>
                    <a:lnTo>
                      <a:pt x="24" y="52"/>
                    </a:lnTo>
                    <a:lnTo>
                      <a:pt x="21" y="54"/>
                    </a:lnTo>
                    <a:lnTo>
                      <a:pt x="0" y="2"/>
                    </a:lnTo>
                    <a:lnTo>
                      <a:pt x="3" y="0"/>
                    </a:lnTo>
                    <a:close/>
                  </a:path>
                </a:pathLst>
              </a:custGeom>
              <a:solidFill>
                <a:srgbClr val="BBBBBA"/>
              </a:solidFill>
              <a:ln w="9525">
                <a:noFill/>
                <a:round/>
                <a:headEnd/>
                <a:tailEnd/>
              </a:ln>
            </p:spPr>
            <p:txBody>
              <a:bodyPr/>
              <a:lstStyle/>
              <a:p>
                <a:endParaRPr lang="hu-HU"/>
              </a:p>
            </p:txBody>
          </p:sp>
          <p:sp>
            <p:nvSpPr>
              <p:cNvPr id="58301" name="Freeform 687"/>
              <p:cNvSpPr>
                <a:spLocks/>
              </p:cNvSpPr>
              <p:nvPr/>
            </p:nvSpPr>
            <p:spPr bwMode="auto">
              <a:xfrm>
                <a:off x="1322" y="2234"/>
                <a:ext cx="22" cy="54"/>
              </a:xfrm>
              <a:custGeom>
                <a:avLst/>
                <a:gdLst>
                  <a:gd name="T0" fmla="*/ 1 w 22"/>
                  <a:gd name="T1" fmla="*/ 0 h 54"/>
                  <a:gd name="T2" fmla="*/ 22 w 22"/>
                  <a:gd name="T3" fmla="*/ 52 h 54"/>
                  <a:gd name="T4" fmla="*/ 20 w 22"/>
                  <a:gd name="T5" fmla="*/ 54 h 54"/>
                  <a:gd name="T6" fmla="*/ 0 w 22"/>
                  <a:gd name="T7" fmla="*/ 2 h 54"/>
                  <a:gd name="T8" fmla="*/ 1 w 22"/>
                  <a:gd name="T9" fmla="*/ 0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1" y="0"/>
                    </a:moveTo>
                    <a:lnTo>
                      <a:pt x="22" y="52"/>
                    </a:lnTo>
                    <a:lnTo>
                      <a:pt x="20" y="54"/>
                    </a:lnTo>
                    <a:lnTo>
                      <a:pt x="0" y="2"/>
                    </a:lnTo>
                    <a:lnTo>
                      <a:pt x="1" y="0"/>
                    </a:lnTo>
                    <a:close/>
                  </a:path>
                </a:pathLst>
              </a:custGeom>
              <a:solidFill>
                <a:srgbClr val="BDBDBC"/>
              </a:solidFill>
              <a:ln w="9525">
                <a:noFill/>
                <a:round/>
                <a:headEnd/>
                <a:tailEnd/>
              </a:ln>
            </p:spPr>
            <p:txBody>
              <a:bodyPr/>
              <a:lstStyle/>
              <a:p>
                <a:endParaRPr lang="hu-HU"/>
              </a:p>
            </p:txBody>
          </p:sp>
          <p:sp>
            <p:nvSpPr>
              <p:cNvPr id="58302" name="Freeform 688"/>
              <p:cNvSpPr>
                <a:spLocks/>
              </p:cNvSpPr>
              <p:nvPr/>
            </p:nvSpPr>
            <p:spPr bwMode="auto">
              <a:xfrm>
                <a:off x="1320" y="2236"/>
                <a:ext cx="23" cy="52"/>
              </a:xfrm>
              <a:custGeom>
                <a:avLst/>
                <a:gdLst>
                  <a:gd name="T0" fmla="*/ 2 w 23"/>
                  <a:gd name="T1" fmla="*/ 0 h 52"/>
                  <a:gd name="T2" fmla="*/ 23 w 23"/>
                  <a:gd name="T3" fmla="*/ 52 h 52"/>
                  <a:gd name="T4" fmla="*/ 20 w 23"/>
                  <a:gd name="T5" fmla="*/ 52 h 52"/>
                  <a:gd name="T6" fmla="*/ 0 w 23"/>
                  <a:gd name="T7" fmla="*/ 0 h 52"/>
                  <a:gd name="T8" fmla="*/ 2 w 23"/>
                  <a:gd name="T9" fmla="*/ 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2" y="0"/>
                    </a:moveTo>
                    <a:lnTo>
                      <a:pt x="23" y="52"/>
                    </a:lnTo>
                    <a:lnTo>
                      <a:pt x="20" y="52"/>
                    </a:lnTo>
                    <a:lnTo>
                      <a:pt x="0" y="0"/>
                    </a:lnTo>
                    <a:lnTo>
                      <a:pt x="2" y="0"/>
                    </a:lnTo>
                    <a:close/>
                  </a:path>
                </a:pathLst>
              </a:custGeom>
              <a:solidFill>
                <a:srgbClr val="C3C3C2"/>
              </a:solidFill>
              <a:ln w="9525">
                <a:noFill/>
                <a:round/>
                <a:headEnd/>
                <a:tailEnd/>
              </a:ln>
            </p:spPr>
            <p:txBody>
              <a:bodyPr/>
              <a:lstStyle/>
              <a:p>
                <a:endParaRPr lang="hu-HU"/>
              </a:p>
            </p:txBody>
          </p:sp>
          <p:sp>
            <p:nvSpPr>
              <p:cNvPr id="58303" name="Freeform 689"/>
              <p:cNvSpPr>
                <a:spLocks/>
              </p:cNvSpPr>
              <p:nvPr/>
            </p:nvSpPr>
            <p:spPr bwMode="auto">
              <a:xfrm>
                <a:off x="1319" y="2236"/>
                <a:ext cx="23" cy="53"/>
              </a:xfrm>
              <a:custGeom>
                <a:avLst/>
                <a:gdLst>
                  <a:gd name="T0" fmla="*/ 3 w 23"/>
                  <a:gd name="T1" fmla="*/ 0 h 53"/>
                  <a:gd name="T2" fmla="*/ 23 w 23"/>
                  <a:gd name="T3" fmla="*/ 52 h 53"/>
                  <a:gd name="T4" fmla="*/ 20 w 23"/>
                  <a:gd name="T5" fmla="*/ 53 h 53"/>
                  <a:gd name="T6" fmla="*/ 0 w 23"/>
                  <a:gd name="T7" fmla="*/ 1 h 53"/>
                  <a:gd name="T8" fmla="*/ 3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3" y="0"/>
                    </a:moveTo>
                    <a:lnTo>
                      <a:pt x="23" y="52"/>
                    </a:lnTo>
                    <a:lnTo>
                      <a:pt x="20" y="53"/>
                    </a:lnTo>
                    <a:lnTo>
                      <a:pt x="0" y="1"/>
                    </a:lnTo>
                    <a:lnTo>
                      <a:pt x="3" y="0"/>
                    </a:lnTo>
                    <a:close/>
                  </a:path>
                </a:pathLst>
              </a:custGeom>
              <a:solidFill>
                <a:srgbClr val="C5C4C4"/>
              </a:solidFill>
              <a:ln w="9525">
                <a:noFill/>
                <a:round/>
                <a:headEnd/>
                <a:tailEnd/>
              </a:ln>
            </p:spPr>
            <p:txBody>
              <a:bodyPr/>
              <a:lstStyle/>
              <a:p>
                <a:endParaRPr lang="hu-HU"/>
              </a:p>
            </p:txBody>
          </p:sp>
          <p:sp>
            <p:nvSpPr>
              <p:cNvPr id="58304" name="Freeform 690"/>
              <p:cNvSpPr>
                <a:spLocks/>
              </p:cNvSpPr>
              <p:nvPr/>
            </p:nvSpPr>
            <p:spPr bwMode="auto">
              <a:xfrm>
                <a:off x="1318" y="2236"/>
                <a:ext cx="22" cy="53"/>
              </a:xfrm>
              <a:custGeom>
                <a:avLst/>
                <a:gdLst>
                  <a:gd name="T0" fmla="*/ 2 w 22"/>
                  <a:gd name="T1" fmla="*/ 0 h 53"/>
                  <a:gd name="T2" fmla="*/ 22 w 22"/>
                  <a:gd name="T3" fmla="*/ 52 h 53"/>
                  <a:gd name="T4" fmla="*/ 19 w 22"/>
                  <a:gd name="T5" fmla="*/ 53 h 53"/>
                  <a:gd name="T6" fmla="*/ 0 w 22"/>
                  <a:gd name="T7" fmla="*/ 1 h 53"/>
                  <a:gd name="T8" fmla="*/ 2 w 22"/>
                  <a:gd name="T9" fmla="*/ 0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2" y="0"/>
                    </a:moveTo>
                    <a:lnTo>
                      <a:pt x="22" y="52"/>
                    </a:lnTo>
                    <a:lnTo>
                      <a:pt x="19" y="53"/>
                    </a:lnTo>
                    <a:lnTo>
                      <a:pt x="0" y="1"/>
                    </a:lnTo>
                    <a:lnTo>
                      <a:pt x="2" y="0"/>
                    </a:lnTo>
                    <a:close/>
                  </a:path>
                </a:pathLst>
              </a:custGeom>
              <a:solidFill>
                <a:srgbClr val="C8C7C7"/>
              </a:solidFill>
              <a:ln w="9525">
                <a:noFill/>
                <a:round/>
                <a:headEnd/>
                <a:tailEnd/>
              </a:ln>
            </p:spPr>
            <p:txBody>
              <a:bodyPr/>
              <a:lstStyle/>
              <a:p>
                <a:endParaRPr lang="hu-HU"/>
              </a:p>
            </p:txBody>
          </p:sp>
          <p:sp>
            <p:nvSpPr>
              <p:cNvPr id="58305" name="Freeform 691"/>
              <p:cNvSpPr>
                <a:spLocks/>
              </p:cNvSpPr>
              <p:nvPr/>
            </p:nvSpPr>
            <p:spPr bwMode="auto">
              <a:xfrm>
                <a:off x="1316" y="2237"/>
                <a:ext cx="23" cy="52"/>
              </a:xfrm>
              <a:custGeom>
                <a:avLst/>
                <a:gdLst>
                  <a:gd name="T0" fmla="*/ 3 w 23"/>
                  <a:gd name="T1" fmla="*/ 0 h 52"/>
                  <a:gd name="T2" fmla="*/ 23 w 23"/>
                  <a:gd name="T3" fmla="*/ 52 h 52"/>
                  <a:gd name="T4" fmla="*/ 20 w 23"/>
                  <a:gd name="T5" fmla="*/ 52 h 52"/>
                  <a:gd name="T6" fmla="*/ 0 w 23"/>
                  <a:gd name="T7" fmla="*/ 0 h 52"/>
                  <a:gd name="T8" fmla="*/ 3 w 23"/>
                  <a:gd name="T9" fmla="*/ 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3" y="0"/>
                    </a:moveTo>
                    <a:lnTo>
                      <a:pt x="23" y="52"/>
                    </a:lnTo>
                    <a:lnTo>
                      <a:pt x="20" y="52"/>
                    </a:lnTo>
                    <a:lnTo>
                      <a:pt x="0" y="0"/>
                    </a:lnTo>
                    <a:lnTo>
                      <a:pt x="3" y="0"/>
                    </a:lnTo>
                    <a:close/>
                  </a:path>
                </a:pathLst>
              </a:custGeom>
              <a:solidFill>
                <a:srgbClr val="CAC9C9"/>
              </a:solidFill>
              <a:ln w="9525">
                <a:noFill/>
                <a:round/>
                <a:headEnd/>
                <a:tailEnd/>
              </a:ln>
            </p:spPr>
            <p:txBody>
              <a:bodyPr/>
              <a:lstStyle/>
              <a:p>
                <a:endParaRPr lang="hu-HU"/>
              </a:p>
            </p:txBody>
          </p:sp>
          <p:sp>
            <p:nvSpPr>
              <p:cNvPr id="58306" name="Freeform 692"/>
              <p:cNvSpPr>
                <a:spLocks/>
              </p:cNvSpPr>
              <p:nvPr/>
            </p:nvSpPr>
            <p:spPr bwMode="auto">
              <a:xfrm>
                <a:off x="1315" y="2237"/>
                <a:ext cx="22" cy="54"/>
              </a:xfrm>
              <a:custGeom>
                <a:avLst/>
                <a:gdLst>
                  <a:gd name="T0" fmla="*/ 3 w 22"/>
                  <a:gd name="T1" fmla="*/ 0 h 54"/>
                  <a:gd name="T2" fmla="*/ 22 w 22"/>
                  <a:gd name="T3" fmla="*/ 52 h 54"/>
                  <a:gd name="T4" fmla="*/ 19 w 22"/>
                  <a:gd name="T5" fmla="*/ 54 h 54"/>
                  <a:gd name="T6" fmla="*/ 0 w 22"/>
                  <a:gd name="T7" fmla="*/ 1 h 54"/>
                  <a:gd name="T8" fmla="*/ 3 w 22"/>
                  <a:gd name="T9" fmla="*/ 0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3" y="0"/>
                    </a:moveTo>
                    <a:lnTo>
                      <a:pt x="22" y="52"/>
                    </a:lnTo>
                    <a:lnTo>
                      <a:pt x="19" y="54"/>
                    </a:lnTo>
                    <a:lnTo>
                      <a:pt x="0" y="1"/>
                    </a:lnTo>
                    <a:lnTo>
                      <a:pt x="3" y="0"/>
                    </a:lnTo>
                    <a:close/>
                  </a:path>
                </a:pathLst>
              </a:custGeom>
              <a:solidFill>
                <a:srgbClr val="CCCCCB"/>
              </a:solidFill>
              <a:ln w="9525">
                <a:noFill/>
                <a:round/>
                <a:headEnd/>
                <a:tailEnd/>
              </a:ln>
            </p:spPr>
            <p:txBody>
              <a:bodyPr/>
              <a:lstStyle/>
              <a:p>
                <a:endParaRPr lang="hu-HU"/>
              </a:p>
            </p:txBody>
          </p:sp>
          <p:sp>
            <p:nvSpPr>
              <p:cNvPr id="58307" name="Freeform 693"/>
              <p:cNvSpPr>
                <a:spLocks/>
              </p:cNvSpPr>
              <p:nvPr/>
            </p:nvSpPr>
            <p:spPr bwMode="auto">
              <a:xfrm>
                <a:off x="1313" y="2237"/>
                <a:ext cx="23" cy="54"/>
              </a:xfrm>
              <a:custGeom>
                <a:avLst/>
                <a:gdLst>
                  <a:gd name="T0" fmla="*/ 3 w 23"/>
                  <a:gd name="T1" fmla="*/ 0 h 54"/>
                  <a:gd name="T2" fmla="*/ 23 w 23"/>
                  <a:gd name="T3" fmla="*/ 52 h 54"/>
                  <a:gd name="T4" fmla="*/ 20 w 23"/>
                  <a:gd name="T5" fmla="*/ 54 h 54"/>
                  <a:gd name="T6" fmla="*/ 0 w 23"/>
                  <a:gd name="T7" fmla="*/ 1 h 54"/>
                  <a:gd name="T8" fmla="*/ 3 w 23"/>
                  <a:gd name="T9" fmla="*/ 0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3" y="0"/>
                    </a:moveTo>
                    <a:lnTo>
                      <a:pt x="23" y="52"/>
                    </a:lnTo>
                    <a:lnTo>
                      <a:pt x="20" y="54"/>
                    </a:lnTo>
                    <a:lnTo>
                      <a:pt x="0" y="1"/>
                    </a:lnTo>
                    <a:lnTo>
                      <a:pt x="3" y="0"/>
                    </a:lnTo>
                    <a:close/>
                  </a:path>
                </a:pathLst>
              </a:custGeom>
              <a:solidFill>
                <a:srgbClr val="CECECD"/>
              </a:solidFill>
              <a:ln w="9525">
                <a:noFill/>
                <a:round/>
                <a:headEnd/>
                <a:tailEnd/>
              </a:ln>
            </p:spPr>
            <p:txBody>
              <a:bodyPr/>
              <a:lstStyle/>
              <a:p>
                <a:endParaRPr lang="hu-HU"/>
              </a:p>
            </p:txBody>
          </p:sp>
          <p:sp>
            <p:nvSpPr>
              <p:cNvPr id="58308" name="Freeform 694"/>
              <p:cNvSpPr>
                <a:spLocks/>
              </p:cNvSpPr>
              <p:nvPr/>
            </p:nvSpPr>
            <p:spPr bwMode="auto">
              <a:xfrm>
                <a:off x="1312" y="2238"/>
                <a:ext cx="22" cy="53"/>
              </a:xfrm>
              <a:custGeom>
                <a:avLst/>
                <a:gdLst>
                  <a:gd name="T0" fmla="*/ 3 w 22"/>
                  <a:gd name="T1" fmla="*/ 0 h 53"/>
                  <a:gd name="T2" fmla="*/ 22 w 22"/>
                  <a:gd name="T3" fmla="*/ 53 h 53"/>
                  <a:gd name="T4" fmla="*/ 20 w 22"/>
                  <a:gd name="T5" fmla="*/ 53 h 53"/>
                  <a:gd name="T6" fmla="*/ 0 w 22"/>
                  <a:gd name="T7" fmla="*/ 2 h 53"/>
                  <a:gd name="T8" fmla="*/ 3 w 22"/>
                  <a:gd name="T9" fmla="*/ 0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3" y="0"/>
                    </a:moveTo>
                    <a:lnTo>
                      <a:pt x="22" y="53"/>
                    </a:lnTo>
                    <a:lnTo>
                      <a:pt x="20" y="53"/>
                    </a:lnTo>
                    <a:lnTo>
                      <a:pt x="0" y="2"/>
                    </a:lnTo>
                    <a:lnTo>
                      <a:pt x="3" y="0"/>
                    </a:lnTo>
                    <a:close/>
                  </a:path>
                </a:pathLst>
              </a:custGeom>
              <a:solidFill>
                <a:srgbClr val="D1D0D0"/>
              </a:solidFill>
              <a:ln w="9525">
                <a:noFill/>
                <a:round/>
                <a:headEnd/>
                <a:tailEnd/>
              </a:ln>
            </p:spPr>
            <p:txBody>
              <a:bodyPr/>
              <a:lstStyle/>
              <a:p>
                <a:endParaRPr lang="hu-HU"/>
              </a:p>
            </p:txBody>
          </p:sp>
          <p:sp>
            <p:nvSpPr>
              <p:cNvPr id="58309" name="Freeform 695"/>
              <p:cNvSpPr>
                <a:spLocks/>
              </p:cNvSpPr>
              <p:nvPr/>
            </p:nvSpPr>
            <p:spPr bwMode="auto">
              <a:xfrm>
                <a:off x="1311" y="2238"/>
                <a:ext cx="22" cy="54"/>
              </a:xfrm>
              <a:custGeom>
                <a:avLst/>
                <a:gdLst>
                  <a:gd name="T0" fmla="*/ 2 w 22"/>
                  <a:gd name="T1" fmla="*/ 0 h 54"/>
                  <a:gd name="T2" fmla="*/ 22 w 22"/>
                  <a:gd name="T3" fmla="*/ 53 h 54"/>
                  <a:gd name="T4" fmla="*/ 21 w 22"/>
                  <a:gd name="T5" fmla="*/ 54 h 54"/>
                  <a:gd name="T6" fmla="*/ 0 w 22"/>
                  <a:gd name="T7" fmla="*/ 2 h 54"/>
                  <a:gd name="T8" fmla="*/ 2 w 22"/>
                  <a:gd name="T9" fmla="*/ 0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2" y="0"/>
                    </a:moveTo>
                    <a:lnTo>
                      <a:pt x="22" y="53"/>
                    </a:lnTo>
                    <a:lnTo>
                      <a:pt x="21" y="54"/>
                    </a:lnTo>
                    <a:lnTo>
                      <a:pt x="0" y="2"/>
                    </a:lnTo>
                    <a:lnTo>
                      <a:pt x="2" y="0"/>
                    </a:lnTo>
                    <a:close/>
                  </a:path>
                </a:pathLst>
              </a:custGeom>
              <a:solidFill>
                <a:srgbClr val="D4D3D3"/>
              </a:solidFill>
              <a:ln w="9525">
                <a:noFill/>
                <a:round/>
                <a:headEnd/>
                <a:tailEnd/>
              </a:ln>
            </p:spPr>
            <p:txBody>
              <a:bodyPr/>
              <a:lstStyle/>
              <a:p>
                <a:endParaRPr lang="hu-HU"/>
              </a:p>
            </p:txBody>
          </p:sp>
          <p:sp>
            <p:nvSpPr>
              <p:cNvPr id="58310" name="Freeform 696"/>
              <p:cNvSpPr>
                <a:spLocks/>
              </p:cNvSpPr>
              <p:nvPr/>
            </p:nvSpPr>
            <p:spPr bwMode="auto">
              <a:xfrm>
                <a:off x="1309" y="2240"/>
                <a:ext cx="23" cy="52"/>
              </a:xfrm>
              <a:custGeom>
                <a:avLst/>
                <a:gdLst>
                  <a:gd name="T0" fmla="*/ 3 w 23"/>
                  <a:gd name="T1" fmla="*/ 0 h 52"/>
                  <a:gd name="T2" fmla="*/ 23 w 23"/>
                  <a:gd name="T3" fmla="*/ 51 h 52"/>
                  <a:gd name="T4" fmla="*/ 21 w 23"/>
                  <a:gd name="T5" fmla="*/ 52 h 52"/>
                  <a:gd name="T6" fmla="*/ 0 w 23"/>
                  <a:gd name="T7" fmla="*/ 0 h 52"/>
                  <a:gd name="T8" fmla="*/ 3 w 23"/>
                  <a:gd name="T9" fmla="*/ 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3" y="0"/>
                    </a:moveTo>
                    <a:lnTo>
                      <a:pt x="23" y="51"/>
                    </a:lnTo>
                    <a:lnTo>
                      <a:pt x="21" y="52"/>
                    </a:lnTo>
                    <a:lnTo>
                      <a:pt x="0" y="0"/>
                    </a:lnTo>
                    <a:lnTo>
                      <a:pt x="3" y="0"/>
                    </a:lnTo>
                    <a:close/>
                  </a:path>
                </a:pathLst>
              </a:custGeom>
              <a:solidFill>
                <a:srgbClr val="D8D8D7"/>
              </a:solidFill>
              <a:ln w="9525">
                <a:noFill/>
                <a:round/>
                <a:headEnd/>
                <a:tailEnd/>
              </a:ln>
            </p:spPr>
            <p:txBody>
              <a:bodyPr/>
              <a:lstStyle/>
              <a:p>
                <a:endParaRPr lang="hu-HU"/>
              </a:p>
            </p:txBody>
          </p:sp>
          <p:sp>
            <p:nvSpPr>
              <p:cNvPr id="58311" name="Freeform 697"/>
              <p:cNvSpPr>
                <a:spLocks/>
              </p:cNvSpPr>
              <p:nvPr/>
            </p:nvSpPr>
            <p:spPr bwMode="auto">
              <a:xfrm>
                <a:off x="1308" y="2240"/>
                <a:ext cx="24" cy="53"/>
              </a:xfrm>
              <a:custGeom>
                <a:avLst/>
                <a:gdLst>
                  <a:gd name="T0" fmla="*/ 3 w 24"/>
                  <a:gd name="T1" fmla="*/ 0 h 53"/>
                  <a:gd name="T2" fmla="*/ 24 w 24"/>
                  <a:gd name="T3" fmla="*/ 52 h 53"/>
                  <a:gd name="T4" fmla="*/ 21 w 24"/>
                  <a:gd name="T5" fmla="*/ 53 h 53"/>
                  <a:gd name="T6" fmla="*/ 0 w 24"/>
                  <a:gd name="T7" fmla="*/ 1 h 53"/>
                  <a:gd name="T8" fmla="*/ 3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3" y="0"/>
                    </a:moveTo>
                    <a:lnTo>
                      <a:pt x="24" y="52"/>
                    </a:lnTo>
                    <a:lnTo>
                      <a:pt x="21" y="53"/>
                    </a:lnTo>
                    <a:lnTo>
                      <a:pt x="0" y="1"/>
                    </a:lnTo>
                    <a:lnTo>
                      <a:pt x="3" y="0"/>
                    </a:lnTo>
                    <a:close/>
                  </a:path>
                </a:pathLst>
              </a:custGeom>
              <a:solidFill>
                <a:srgbClr val="DBDBDA"/>
              </a:solidFill>
              <a:ln w="9525">
                <a:noFill/>
                <a:round/>
                <a:headEnd/>
                <a:tailEnd/>
              </a:ln>
            </p:spPr>
            <p:txBody>
              <a:bodyPr/>
              <a:lstStyle/>
              <a:p>
                <a:endParaRPr lang="hu-HU"/>
              </a:p>
            </p:txBody>
          </p:sp>
          <p:sp>
            <p:nvSpPr>
              <p:cNvPr id="58312" name="Freeform 698"/>
              <p:cNvSpPr>
                <a:spLocks/>
              </p:cNvSpPr>
              <p:nvPr/>
            </p:nvSpPr>
            <p:spPr bwMode="auto">
              <a:xfrm>
                <a:off x="1306" y="2240"/>
                <a:ext cx="24" cy="53"/>
              </a:xfrm>
              <a:custGeom>
                <a:avLst/>
                <a:gdLst>
                  <a:gd name="T0" fmla="*/ 3 w 24"/>
                  <a:gd name="T1" fmla="*/ 0 h 53"/>
                  <a:gd name="T2" fmla="*/ 24 w 24"/>
                  <a:gd name="T3" fmla="*/ 52 h 53"/>
                  <a:gd name="T4" fmla="*/ 21 w 24"/>
                  <a:gd name="T5" fmla="*/ 53 h 53"/>
                  <a:gd name="T6" fmla="*/ 0 w 24"/>
                  <a:gd name="T7" fmla="*/ 1 h 53"/>
                  <a:gd name="T8" fmla="*/ 3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3" y="0"/>
                    </a:moveTo>
                    <a:lnTo>
                      <a:pt x="24" y="52"/>
                    </a:lnTo>
                    <a:lnTo>
                      <a:pt x="21" y="53"/>
                    </a:lnTo>
                    <a:lnTo>
                      <a:pt x="0" y="1"/>
                    </a:lnTo>
                    <a:lnTo>
                      <a:pt x="3" y="0"/>
                    </a:lnTo>
                    <a:close/>
                  </a:path>
                </a:pathLst>
              </a:custGeom>
              <a:solidFill>
                <a:srgbClr val="DFDFDE"/>
              </a:solidFill>
              <a:ln w="9525">
                <a:noFill/>
                <a:round/>
                <a:headEnd/>
                <a:tailEnd/>
              </a:ln>
            </p:spPr>
            <p:txBody>
              <a:bodyPr/>
              <a:lstStyle/>
              <a:p>
                <a:endParaRPr lang="hu-HU"/>
              </a:p>
            </p:txBody>
          </p:sp>
          <p:sp>
            <p:nvSpPr>
              <p:cNvPr id="58313" name="Freeform 699"/>
              <p:cNvSpPr>
                <a:spLocks/>
              </p:cNvSpPr>
              <p:nvPr/>
            </p:nvSpPr>
            <p:spPr bwMode="auto">
              <a:xfrm>
                <a:off x="1305" y="2241"/>
                <a:ext cx="24" cy="52"/>
              </a:xfrm>
              <a:custGeom>
                <a:avLst/>
                <a:gdLst>
                  <a:gd name="T0" fmla="*/ 3 w 24"/>
                  <a:gd name="T1" fmla="*/ 0 h 52"/>
                  <a:gd name="T2" fmla="*/ 24 w 24"/>
                  <a:gd name="T3" fmla="*/ 52 h 52"/>
                  <a:gd name="T4" fmla="*/ 21 w 24"/>
                  <a:gd name="T5" fmla="*/ 52 h 52"/>
                  <a:gd name="T6" fmla="*/ 0 w 24"/>
                  <a:gd name="T7" fmla="*/ 0 h 52"/>
                  <a:gd name="T8" fmla="*/ 3 w 24"/>
                  <a:gd name="T9" fmla="*/ 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3" y="0"/>
                    </a:moveTo>
                    <a:lnTo>
                      <a:pt x="24" y="52"/>
                    </a:lnTo>
                    <a:lnTo>
                      <a:pt x="21" y="52"/>
                    </a:lnTo>
                    <a:lnTo>
                      <a:pt x="0" y="0"/>
                    </a:lnTo>
                    <a:lnTo>
                      <a:pt x="3" y="0"/>
                    </a:lnTo>
                    <a:close/>
                  </a:path>
                </a:pathLst>
              </a:custGeom>
              <a:solidFill>
                <a:srgbClr val="E3E3E3"/>
              </a:solidFill>
              <a:ln w="9525">
                <a:noFill/>
                <a:round/>
                <a:headEnd/>
                <a:tailEnd/>
              </a:ln>
            </p:spPr>
            <p:txBody>
              <a:bodyPr/>
              <a:lstStyle/>
              <a:p>
                <a:endParaRPr lang="hu-HU"/>
              </a:p>
            </p:txBody>
          </p:sp>
          <p:sp>
            <p:nvSpPr>
              <p:cNvPr id="58314" name="Freeform 700"/>
              <p:cNvSpPr>
                <a:spLocks/>
              </p:cNvSpPr>
              <p:nvPr/>
            </p:nvSpPr>
            <p:spPr bwMode="auto">
              <a:xfrm>
                <a:off x="1303" y="2241"/>
                <a:ext cx="24" cy="54"/>
              </a:xfrm>
              <a:custGeom>
                <a:avLst/>
                <a:gdLst>
                  <a:gd name="T0" fmla="*/ 3 w 24"/>
                  <a:gd name="T1" fmla="*/ 0 h 54"/>
                  <a:gd name="T2" fmla="*/ 24 w 24"/>
                  <a:gd name="T3" fmla="*/ 52 h 54"/>
                  <a:gd name="T4" fmla="*/ 22 w 24"/>
                  <a:gd name="T5" fmla="*/ 54 h 54"/>
                  <a:gd name="T6" fmla="*/ 0 w 24"/>
                  <a:gd name="T7" fmla="*/ 2 h 54"/>
                  <a:gd name="T8" fmla="*/ 3 w 24"/>
                  <a:gd name="T9" fmla="*/ 0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3" y="0"/>
                    </a:moveTo>
                    <a:lnTo>
                      <a:pt x="24" y="52"/>
                    </a:lnTo>
                    <a:lnTo>
                      <a:pt x="22" y="54"/>
                    </a:lnTo>
                    <a:lnTo>
                      <a:pt x="0" y="2"/>
                    </a:lnTo>
                    <a:lnTo>
                      <a:pt x="3" y="0"/>
                    </a:lnTo>
                    <a:close/>
                  </a:path>
                </a:pathLst>
              </a:custGeom>
              <a:solidFill>
                <a:srgbClr val="E6E5E5"/>
              </a:solidFill>
              <a:ln w="9525">
                <a:noFill/>
                <a:round/>
                <a:headEnd/>
                <a:tailEnd/>
              </a:ln>
            </p:spPr>
            <p:txBody>
              <a:bodyPr/>
              <a:lstStyle/>
              <a:p>
                <a:endParaRPr lang="hu-HU"/>
              </a:p>
            </p:txBody>
          </p:sp>
          <p:sp>
            <p:nvSpPr>
              <p:cNvPr id="58315" name="Freeform 701"/>
              <p:cNvSpPr>
                <a:spLocks/>
              </p:cNvSpPr>
              <p:nvPr/>
            </p:nvSpPr>
            <p:spPr bwMode="auto">
              <a:xfrm>
                <a:off x="1302" y="2241"/>
                <a:ext cx="24" cy="54"/>
              </a:xfrm>
              <a:custGeom>
                <a:avLst/>
                <a:gdLst>
                  <a:gd name="T0" fmla="*/ 3 w 24"/>
                  <a:gd name="T1" fmla="*/ 0 h 54"/>
                  <a:gd name="T2" fmla="*/ 24 w 24"/>
                  <a:gd name="T3" fmla="*/ 52 h 54"/>
                  <a:gd name="T4" fmla="*/ 21 w 24"/>
                  <a:gd name="T5" fmla="*/ 54 h 54"/>
                  <a:gd name="T6" fmla="*/ 0 w 24"/>
                  <a:gd name="T7" fmla="*/ 2 h 54"/>
                  <a:gd name="T8" fmla="*/ 3 w 24"/>
                  <a:gd name="T9" fmla="*/ 0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3" y="0"/>
                    </a:moveTo>
                    <a:lnTo>
                      <a:pt x="24" y="52"/>
                    </a:lnTo>
                    <a:lnTo>
                      <a:pt x="21" y="54"/>
                    </a:lnTo>
                    <a:lnTo>
                      <a:pt x="0" y="2"/>
                    </a:lnTo>
                    <a:lnTo>
                      <a:pt x="3" y="0"/>
                    </a:lnTo>
                    <a:close/>
                  </a:path>
                </a:pathLst>
              </a:custGeom>
              <a:solidFill>
                <a:srgbClr val="ECECEC"/>
              </a:solidFill>
              <a:ln w="9525">
                <a:noFill/>
                <a:round/>
                <a:headEnd/>
                <a:tailEnd/>
              </a:ln>
            </p:spPr>
            <p:txBody>
              <a:bodyPr/>
              <a:lstStyle/>
              <a:p>
                <a:endParaRPr lang="hu-HU"/>
              </a:p>
            </p:txBody>
          </p:sp>
          <p:sp>
            <p:nvSpPr>
              <p:cNvPr id="58316" name="Freeform 702"/>
              <p:cNvSpPr>
                <a:spLocks/>
              </p:cNvSpPr>
              <p:nvPr/>
            </p:nvSpPr>
            <p:spPr bwMode="auto">
              <a:xfrm>
                <a:off x="1301" y="2243"/>
                <a:ext cx="24" cy="52"/>
              </a:xfrm>
              <a:custGeom>
                <a:avLst/>
                <a:gdLst>
                  <a:gd name="T0" fmla="*/ 2 w 24"/>
                  <a:gd name="T1" fmla="*/ 0 h 52"/>
                  <a:gd name="T2" fmla="*/ 24 w 24"/>
                  <a:gd name="T3" fmla="*/ 52 h 52"/>
                  <a:gd name="T4" fmla="*/ 21 w 24"/>
                  <a:gd name="T5" fmla="*/ 52 h 52"/>
                  <a:gd name="T6" fmla="*/ 0 w 24"/>
                  <a:gd name="T7" fmla="*/ 1 h 52"/>
                  <a:gd name="T8" fmla="*/ 2 w 24"/>
                  <a:gd name="T9" fmla="*/ 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2" y="0"/>
                    </a:moveTo>
                    <a:lnTo>
                      <a:pt x="24" y="52"/>
                    </a:lnTo>
                    <a:lnTo>
                      <a:pt x="21" y="52"/>
                    </a:lnTo>
                    <a:lnTo>
                      <a:pt x="0" y="1"/>
                    </a:lnTo>
                    <a:lnTo>
                      <a:pt x="2" y="0"/>
                    </a:lnTo>
                    <a:close/>
                  </a:path>
                </a:pathLst>
              </a:custGeom>
              <a:solidFill>
                <a:srgbClr val="F0F0EF"/>
              </a:solidFill>
              <a:ln w="9525">
                <a:noFill/>
                <a:round/>
                <a:headEnd/>
                <a:tailEnd/>
              </a:ln>
            </p:spPr>
            <p:txBody>
              <a:bodyPr/>
              <a:lstStyle/>
              <a:p>
                <a:endParaRPr lang="hu-HU"/>
              </a:p>
            </p:txBody>
          </p:sp>
          <p:sp>
            <p:nvSpPr>
              <p:cNvPr id="58317" name="Freeform 703"/>
              <p:cNvSpPr>
                <a:spLocks/>
              </p:cNvSpPr>
              <p:nvPr/>
            </p:nvSpPr>
            <p:spPr bwMode="auto">
              <a:xfrm>
                <a:off x="1301" y="2243"/>
                <a:ext cx="22" cy="53"/>
              </a:xfrm>
              <a:custGeom>
                <a:avLst/>
                <a:gdLst>
                  <a:gd name="T0" fmla="*/ 1 w 22"/>
                  <a:gd name="T1" fmla="*/ 0 h 53"/>
                  <a:gd name="T2" fmla="*/ 22 w 22"/>
                  <a:gd name="T3" fmla="*/ 52 h 53"/>
                  <a:gd name="T4" fmla="*/ 19 w 22"/>
                  <a:gd name="T5" fmla="*/ 53 h 53"/>
                  <a:gd name="T6" fmla="*/ 0 w 22"/>
                  <a:gd name="T7" fmla="*/ 1 h 53"/>
                  <a:gd name="T8" fmla="*/ 1 w 22"/>
                  <a:gd name="T9" fmla="*/ 0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1" y="0"/>
                    </a:moveTo>
                    <a:lnTo>
                      <a:pt x="22" y="52"/>
                    </a:lnTo>
                    <a:lnTo>
                      <a:pt x="19" y="53"/>
                    </a:lnTo>
                    <a:lnTo>
                      <a:pt x="0" y="1"/>
                    </a:lnTo>
                    <a:lnTo>
                      <a:pt x="1" y="0"/>
                    </a:lnTo>
                    <a:close/>
                  </a:path>
                </a:pathLst>
              </a:custGeom>
              <a:solidFill>
                <a:srgbClr val="F2F2F2"/>
              </a:solidFill>
              <a:ln w="9525">
                <a:noFill/>
                <a:round/>
                <a:headEnd/>
                <a:tailEnd/>
              </a:ln>
            </p:spPr>
            <p:txBody>
              <a:bodyPr/>
              <a:lstStyle/>
              <a:p>
                <a:endParaRPr lang="hu-HU"/>
              </a:p>
            </p:txBody>
          </p:sp>
          <p:sp>
            <p:nvSpPr>
              <p:cNvPr id="58318" name="Freeform 704"/>
              <p:cNvSpPr>
                <a:spLocks/>
              </p:cNvSpPr>
              <p:nvPr/>
            </p:nvSpPr>
            <p:spPr bwMode="auto">
              <a:xfrm>
                <a:off x="1299" y="2244"/>
                <a:ext cx="23" cy="52"/>
              </a:xfrm>
              <a:custGeom>
                <a:avLst/>
                <a:gdLst>
                  <a:gd name="T0" fmla="*/ 2 w 23"/>
                  <a:gd name="T1" fmla="*/ 0 h 52"/>
                  <a:gd name="T2" fmla="*/ 23 w 23"/>
                  <a:gd name="T3" fmla="*/ 51 h 52"/>
                  <a:gd name="T4" fmla="*/ 20 w 23"/>
                  <a:gd name="T5" fmla="*/ 52 h 52"/>
                  <a:gd name="T6" fmla="*/ 0 w 23"/>
                  <a:gd name="T7" fmla="*/ 0 h 52"/>
                  <a:gd name="T8" fmla="*/ 2 w 23"/>
                  <a:gd name="T9" fmla="*/ 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2" y="0"/>
                    </a:moveTo>
                    <a:lnTo>
                      <a:pt x="23" y="51"/>
                    </a:lnTo>
                    <a:lnTo>
                      <a:pt x="20" y="52"/>
                    </a:lnTo>
                    <a:lnTo>
                      <a:pt x="0" y="0"/>
                    </a:lnTo>
                    <a:lnTo>
                      <a:pt x="2" y="0"/>
                    </a:lnTo>
                    <a:close/>
                  </a:path>
                </a:pathLst>
              </a:custGeom>
              <a:solidFill>
                <a:srgbClr val="F6F6F6"/>
              </a:solidFill>
              <a:ln w="9525">
                <a:noFill/>
                <a:round/>
                <a:headEnd/>
                <a:tailEnd/>
              </a:ln>
            </p:spPr>
            <p:txBody>
              <a:bodyPr/>
              <a:lstStyle/>
              <a:p>
                <a:endParaRPr lang="hu-HU"/>
              </a:p>
            </p:txBody>
          </p:sp>
          <p:sp>
            <p:nvSpPr>
              <p:cNvPr id="58319" name="Freeform 705"/>
              <p:cNvSpPr>
                <a:spLocks/>
              </p:cNvSpPr>
              <p:nvPr/>
            </p:nvSpPr>
            <p:spPr bwMode="auto">
              <a:xfrm>
                <a:off x="1298" y="2244"/>
                <a:ext cx="22" cy="54"/>
              </a:xfrm>
              <a:custGeom>
                <a:avLst/>
                <a:gdLst>
                  <a:gd name="T0" fmla="*/ 3 w 22"/>
                  <a:gd name="T1" fmla="*/ 0 h 54"/>
                  <a:gd name="T2" fmla="*/ 22 w 22"/>
                  <a:gd name="T3" fmla="*/ 52 h 54"/>
                  <a:gd name="T4" fmla="*/ 20 w 22"/>
                  <a:gd name="T5" fmla="*/ 54 h 54"/>
                  <a:gd name="T6" fmla="*/ 0 w 22"/>
                  <a:gd name="T7" fmla="*/ 1 h 54"/>
                  <a:gd name="T8" fmla="*/ 3 w 22"/>
                  <a:gd name="T9" fmla="*/ 0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3" y="0"/>
                    </a:moveTo>
                    <a:lnTo>
                      <a:pt x="22" y="52"/>
                    </a:lnTo>
                    <a:lnTo>
                      <a:pt x="20" y="54"/>
                    </a:lnTo>
                    <a:lnTo>
                      <a:pt x="0" y="1"/>
                    </a:lnTo>
                    <a:lnTo>
                      <a:pt x="3" y="0"/>
                    </a:lnTo>
                    <a:close/>
                  </a:path>
                </a:pathLst>
              </a:custGeom>
              <a:solidFill>
                <a:srgbClr val="F8F8F8"/>
              </a:solidFill>
              <a:ln w="9525">
                <a:noFill/>
                <a:round/>
                <a:headEnd/>
                <a:tailEnd/>
              </a:ln>
            </p:spPr>
            <p:txBody>
              <a:bodyPr/>
              <a:lstStyle/>
              <a:p>
                <a:endParaRPr lang="hu-HU"/>
              </a:p>
            </p:txBody>
          </p:sp>
          <p:sp>
            <p:nvSpPr>
              <p:cNvPr id="58320" name="Freeform 706"/>
              <p:cNvSpPr>
                <a:spLocks/>
              </p:cNvSpPr>
              <p:nvPr/>
            </p:nvSpPr>
            <p:spPr bwMode="auto">
              <a:xfrm>
                <a:off x="1296" y="2244"/>
                <a:ext cx="23" cy="54"/>
              </a:xfrm>
              <a:custGeom>
                <a:avLst/>
                <a:gdLst>
                  <a:gd name="T0" fmla="*/ 3 w 23"/>
                  <a:gd name="T1" fmla="*/ 0 h 54"/>
                  <a:gd name="T2" fmla="*/ 23 w 23"/>
                  <a:gd name="T3" fmla="*/ 52 h 54"/>
                  <a:gd name="T4" fmla="*/ 20 w 23"/>
                  <a:gd name="T5" fmla="*/ 54 h 54"/>
                  <a:gd name="T6" fmla="*/ 0 w 23"/>
                  <a:gd name="T7" fmla="*/ 1 h 54"/>
                  <a:gd name="T8" fmla="*/ 3 w 23"/>
                  <a:gd name="T9" fmla="*/ 0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3" y="0"/>
                    </a:moveTo>
                    <a:lnTo>
                      <a:pt x="23" y="52"/>
                    </a:lnTo>
                    <a:lnTo>
                      <a:pt x="20" y="54"/>
                    </a:lnTo>
                    <a:lnTo>
                      <a:pt x="0" y="1"/>
                    </a:lnTo>
                    <a:lnTo>
                      <a:pt x="3" y="0"/>
                    </a:lnTo>
                    <a:close/>
                  </a:path>
                </a:pathLst>
              </a:custGeom>
              <a:solidFill>
                <a:srgbClr val="FCFCFC"/>
              </a:solidFill>
              <a:ln w="9525">
                <a:noFill/>
                <a:round/>
                <a:headEnd/>
                <a:tailEnd/>
              </a:ln>
            </p:spPr>
            <p:txBody>
              <a:bodyPr/>
              <a:lstStyle/>
              <a:p>
                <a:endParaRPr lang="hu-HU"/>
              </a:p>
            </p:txBody>
          </p:sp>
          <p:sp>
            <p:nvSpPr>
              <p:cNvPr id="58321" name="Freeform 707"/>
              <p:cNvSpPr>
                <a:spLocks/>
              </p:cNvSpPr>
              <p:nvPr/>
            </p:nvSpPr>
            <p:spPr bwMode="auto">
              <a:xfrm>
                <a:off x="1295" y="2245"/>
                <a:ext cx="23" cy="53"/>
              </a:xfrm>
              <a:custGeom>
                <a:avLst/>
                <a:gdLst>
                  <a:gd name="T0" fmla="*/ 3 w 23"/>
                  <a:gd name="T1" fmla="*/ 0 h 53"/>
                  <a:gd name="T2" fmla="*/ 23 w 23"/>
                  <a:gd name="T3" fmla="*/ 53 h 53"/>
                  <a:gd name="T4" fmla="*/ 20 w 23"/>
                  <a:gd name="T5" fmla="*/ 53 h 53"/>
                  <a:gd name="T6" fmla="*/ 0 w 23"/>
                  <a:gd name="T7" fmla="*/ 0 h 53"/>
                  <a:gd name="T8" fmla="*/ 3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3" y="0"/>
                    </a:moveTo>
                    <a:lnTo>
                      <a:pt x="23" y="53"/>
                    </a:lnTo>
                    <a:lnTo>
                      <a:pt x="20" y="53"/>
                    </a:lnTo>
                    <a:lnTo>
                      <a:pt x="0" y="0"/>
                    </a:lnTo>
                    <a:lnTo>
                      <a:pt x="3" y="0"/>
                    </a:lnTo>
                    <a:close/>
                  </a:path>
                </a:pathLst>
              </a:custGeom>
              <a:solidFill>
                <a:srgbClr val="FFFFFF"/>
              </a:solidFill>
              <a:ln w="9525">
                <a:noFill/>
                <a:round/>
                <a:headEnd/>
                <a:tailEnd/>
              </a:ln>
            </p:spPr>
            <p:txBody>
              <a:bodyPr/>
              <a:lstStyle/>
              <a:p>
                <a:endParaRPr lang="hu-HU"/>
              </a:p>
            </p:txBody>
          </p:sp>
          <p:sp>
            <p:nvSpPr>
              <p:cNvPr id="58322" name="Freeform 708"/>
              <p:cNvSpPr>
                <a:spLocks/>
              </p:cNvSpPr>
              <p:nvPr/>
            </p:nvSpPr>
            <p:spPr bwMode="auto">
              <a:xfrm>
                <a:off x="1294" y="2245"/>
                <a:ext cx="22" cy="54"/>
              </a:xfrm>
              <a:custGeom>
                <a:avLst/>
                <a:gdLst>
                  <a:gd name="T0" fmla="*/ 2 w 22"/>
                  <a:gd name="T1" fmla="*/ 0 h 54"/>
                  <a:gd name="T2" fmla="*/ 22 w 22"/>
                  <a:gd name="T3" fmla="*/ 53 h 54"/>
                  <a:gd name="T4" fmla="*/ 19 w 22"/>
                  <a:gd name="T5" fmla="*/ 54 h 54"/>
                  <a:gd name="T6" fmla="*/ 0 w 22"/>
                  <a:gd name="T7" fmla="*/ 2 h 54"/>
                  <a:gd name="T8" fmla="*/ 2 w 22"/>
                  <a:gd name="T9" fmla="*/ 0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2" y="0"/>
                    </a:moveTo>
                    <a:lnTo>
                      <a:pt x="22" y="53"/>
                    </a:lnTo>
                    <a:lnTo>
                      <a:pt x="19" y="54"/>
                    </a:lnTo>
                    <a:lnTo>
                      <a:pt x="0" y="2"/>
                    </a:lnTo>
                    <a:lnTo>
                      <a:pt x="2" y="0"/>
                    </a:lnTo>
                    <a:close/>
                  </a:path>
                </a:pathLst>
              </a:custGeom>
              <a:solidFill>
                <a:srgbClr val="FDFDFD"/>
              </a:solidFill>
              <a:ln w="9525">
                <a:noFill/>
                <a:round/>
                <a:headEnd/>
                <a:tailEnd/>
              </a:ln>
            </p:spPr>
            <p:txBody>
              <a:bodyPr/>
              <a:lstStyle/>
              <a:p>
                <a:endParaRPr lang="hu-HU"/>
              </a:p>
            </p:txBody>
          </p:sp>
          <p:sp>
            <p:nvSpPr>
              <p:cNvPr id="58323" name="Freeform 709"/>
              <p:cNvSpPr>
                <a:spLocks/>
              </p:cNvSpPr>
              <p:nvPr/>
            </p:nvSpPr>
            <p:spPr bwMode="auto">
              <a:xfrm>
                <a:off x="1292" y="2245"/>
                <a:ext cx="23" cy="54"/>
              </a:xfrm>
              <a:custGeom>
                <a:avLst/>
                <a:gdLst>
                  <a:gd name="T0" fmla="*/ 3 w 23"/>
                  <a:gd name="T1" fmla="*/ 0 h 54"/>
                  <a:gd name="T2" fmla="*/ 23 w 23"/>
                  <a:gd name="T3" fmla="*/ 53 h 54"/>
                  <a:gd name="T4" fmla="*/ 20 w 23"/>
                  <a:gd name="T5" fmla="*/ 54 h 54"/>
                  <a:gd name="T6" fmla="*/ 0 w 23"/>
                  <a:gd name="T7" fmla="*/ 2 h 54"/>
                  <a:gd name="T8" fmla="*/ 3 w 23"/>
                  <a:gd name="T9" fmla="*/ 0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3" y="0"/>
                    </a:moveTo>
                    <a:lnTo>
                      <a:pt x="23" y="53"/>
                    </a:lnTo>
                    <a:lnTo>
                      <a:pt x="20" y="54"/>
                    </a:lnTo>
                    <a:lnTo>
                      <a:pt x="0" y="2"/>
                    </a:lnTo>
                    <a:lnTo>
                      <a:pt x="3" y="0"/>
                    </a:lnTo>
                    <a:close/>
                  </a:path>
                </a:pathLst>
              </a:custGeom>
              <a:solidFill>
                <a:srgbClr val="F9F9F9"/>
              </a:solidFill>
              <a:ln w="9525">
                <a:noFill/>
                <a:round/>
                <a:headEnd/>
                <a:tailEnd/>
              </a:ln>
            </p:spPr>
            <p:txBody>
              <a:bodyPr/>
              <a:lstStyle/>
              <a:p>
                <a:endParaRPr lang="hu-HU"/>
              </a:p>
            </p:txBody>
          </p:sp>
          <p:sp>
            <p:nvSpPr>
              <p:cNvPr id="58324" name="Freeform 710"/>
              <p:cNvSpPr>
                <a:spLocks/>
              </p:cNvSpPr>
              <p:nvPr/>
            </p:nvSpPr>
            <p:spPr bwMode="auto">
              <a:xfrm>
                <a:off x="1291" y="2247"/>
                <a:ext cx="22" cy="52"/>
              </a:xfrm>
              <a:custGeom>
                <a:avLst/>
                <a:gdLst>
                  <a:gd name="T0" fmla="*/ 3 w 22"/>
                  <a:gd name="T1" fmla="*/ 0 h 52"/>
                  <a:gd name="T2" fmla="*/ 22 w 22"/>
                  <a:gd name="T3" fmla="*/ 52 h 52"/>
                  <a:gd name="T4" fmla="*/ 20 w 22"/>
                  <a:gd name="T5" fmla="*/ 52 h 52"/>
                  <a:gd name="T6" fmla="*/ 0 w 22"/>
                  <a:gd name="T7" fmla="*/ 0 h 52"/>
                  <a:gd name="T8" fmla="*/ 3 w 22"/>
                  <a:gd name="T9" fmla="*/ 0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3" y="0"/>
                    </a:moveTo>
                    <a:lnTo>
                      <a:pt x="22" y="52"/>
                    </a:lnTo>
                    <a:lnTo>
                      <a:pt x="20" y="52"/>
                    </a:lnTo>
                    <a:lnTo>
                      <a:pt x="0" y="0"/>
                    </a:lnTo>
                    <a:lnTo>
                      <a:pt x="3" y="0"/>
                    </a:lnTo>
                    <a:close/>
                  </a:path>
                </a:pathLst>
              </a:custGeom>
              <a:solidFill>
                <a:srgbClr val="F7F7F7"/>
              </a:solidFill>
              <a:ln w="9525">
                <a:noFill/>
                <a:round/>
                <a:headEnd/>
                <a:tailEnd/>
              </a:ln>
            </p:spPr>
            <p:txBody>
              <a:bodyPr/>
              <a:lstStyle/>
              <a:p>
                <a:endParaRPr lang="hu-HU"/>
              </a:p>
            </p:txBody>
          </p:sp>
          <p:sp>
            <p:nvSpPr>
              <p:cNvPr id="58325" name="Freeform 711"/>
              <p:cNvSpPr>
                <a:spLocks/>
              </p:cNvSpPr>
              <p:nvPr/>
            </p:nvSpPr>
            <p:spPr bwMode="auto">
              <a:xfrm>
                <a:off x="1289" y="2247"/>
                <a:ext cx="23" cy="53"/>
              </a:xfrm>
              <a:custGeom>
                <a:avLst/>
                <a:gdLst>
                  <a:gd name="T0" fmla="*/ 3 w 23"/>
                  <a:gd name="T1" fmla="*/ 0 h 53"/>
                  <a:gd name="T2" fmla="*/ 23 w 23"/>
                  <a:gd name="T3" fmla="*/ 52 h 53"/>
                  <a:gd name="T4" fmla="*/ 22 w 23"/>
                  <a:gd name="T5" fmla="*/ 53 h 53"/>
                  <a:gd name="T6" fmla="*/ 0 w 23"/>
                  <a:gd name="T7" fmla="*/ 1 h 53"/>
                  <a:gd name="T8" fmla="*/ 3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3" y="0"/>
                    </a:moveTo>
                    <a:lnTo>
                      <a:pt x="23" y="52"/>
                    </a:lnTo>
                    <a:lnTo>
                      <a:pt x="22" y="53"/>
                    </a:lnTo>
                    <a:lnTo>
                      <a:pt x="0" y="1"/>
                    </a:lnTo>
                    <a:lnTo>
                      <a:pt x="3" y="0"/>
                    </a:lnTo>
                    <a:close/>
                  </a:path>
                </a:pathLst>
              </a:custGeom>
              <a:solidFill>
                <a:srgbClr val="F3F3F3"/>
              </a:solidFill>
              <a:ln w="9525">
                <a:noFill/>
                <a:round/>
                <a:headEnd/>
                <a:tailEnd/>
              </a:ln>
            </p:spPr>
            <p:txBody>
              <a:bodyPr/>
              <a:lstStyle/>
              <a:p>
                <a:endParaRPr lang="hu-HU"/>
              </a:p>
            </p:txBody>
          </p:sp>
          <p:sp>
            <p:nvSpPr>
              <p:cNvPr id="58326" name="Freeform 712"/>
              <p:cNvSpPr>
                <a:spLocks/>
              </p:cNvSpPr>
              <p:nvPr/>
            </p:nvSpPr>
            <p:spPr bwMode="auto">
              <a:xfrm>
                <a:off x="1288" y="2247"/>
                <a:ext cx="23" cy="53"/>
              </a:xfrm>
              <a:custGeom>
                <a:avLst/>
                <a:gdLst>
                  <a:gd name="T0" fmla="*/ 3 w 23"/>
                  <a:gd name="T1" fmla="*/ 0 h 53"/>
                  <a:gd name="T2" fmla="*/ 23 w 23"/>
                  <a:gd name="T3" fmla="*/ 52 h 53"/>
                  <a:gd name="T4" fmla="*/ 21 w 23"/>
                  <a:gd name="T5" fmla="*/ 53 h 53"/>
                  <a:gd name="T6" fmla="*/ 0 w 23"/>
                  <a:gd name="T7" fmla="*/ 1 h 53"/>
                  <a:gd name="T8" fmla="*/ 3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3" y="0"/>
                    </a:moveTo>
                    <a:lnTo>
                      <a:pt x="23" y="52"/>
                    </a:lnTo>
                    <a:lnTo>
                      <a:pt x="21" y="53"/>
                    </a:lnTo>
                    <a:lnTo>
                      <a:pt x="0" y="1"/>
                    </a:lnTo>
                    <a:lnTo>
                      <a:pt x="3" y="0"/>
                    </a:lnTo>
                    <a:close/>
                  </a:path>
                </a:pathLst>
              </a:custGeom>
              <a:solidFill>
                <a:srgbClr val="F1F1F1"/>
              </a:solidFill>
              <a:ln w="9525">
                <a:noFill/>
                <a:round/>
                <a:headEnd/>
                <a:tailEnd/>
              </a:ln>
            </p:spPr>
            <p:txBody>
              <a:bodyPr/>
              <a:lstStyle/>
              <a:p>
                <a:endParaRPr lang="hu-HU"/>
              </a:p>
            </p:txBody>
          </p:sp>
          <p:sp>
            <p:nvSpPr>
              <p:cNvPr id="58327" name="Freeform 713"/>
              <p:cNvSpPr>
                <a:spLocks/>
              </p:cNvSpPr>
              <p:nvPr/>
            </p:nvSpPr>
            <p:spPr bwMode="auto">
              <a:xfrm>
                <a:off x="1287" y="2248"/>
                <a:ext cx="24" cy="52"/>
              </a:xfrm>
              <a:custGeom>
                <a:avLst/>
                <a:gdLst>
                  <a:gd name="T0" fmla="*/ 2 w 24"/>
                  <a:gd name="T1" fmla="*/ 0 h 52"/>
                  <a:gd name="T2" fmla="*/ 24 w 24"/>
                  <a:gd name="T3" fmla="*/ 52 h 52"/>
                  <a:gd name="T4" fmla="*/ 21 w 24"/>
                  <a:gd name="T5" fmla="*/ 52 h 52"/>
                  <a:gd name="T6" fmla="*/ 0 w 24"/>
                  <a:gd name="T7" fmla="*/ 2 h 52"/>
                  <a:gd name="T8" fmla="*/ 2 w 24"/>
                  <a:gd name="T9" fmla="*/ 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2" y="0"/>
                    </a:moveTo>
                    <a:lnTo>
                      <a:pt x="24" y="52"/>
                    </a:lnTo>
                    <a:lnTo>
                      <a:pt x="21" y="52"/>
                    </a:lnTo>
                    <a:lnTo>
                      <a:pt x="0" y="2"/>
                    </a:lnTo>
                    <a:lnTo>
                      <a:pt x="2" y="0"/>
                    </a:lnTo>
                    <a:close/>
                  </a:path>
                </a:pathLst>
              </a:custGeom>
              <a:solidFill>
                <a:srgbClr val="EBEBEA"/>
              </a:solidFill>
              <a:ln w="9525">
                <a:noFill/>
                <a:round/>
                <a:headEnd/>
                <a:tailEnd/>
              </a:ln>
            </p:spPr>
            <p:txBody>
              <a:bodyPr/>
              <a:lstStyle/>
              <a:p>
                <a:endParaRPr lang="hu-HU"/>
              </a:p>
            </p:txBody>
          </p:sp>
          <p:sp>
            <p:nvSpPr>
              <p:cNvPr id="58328" name="Freeform 714"/>
              <p:cNvSpPr>
                <a:spLocks/>
              </p:cNvSpPr>
              <p:nvPr/>
            </p:nvSpPr>
            <p:spPr bwMode="auto">
              <a:xfrm>
                <a:off x="1285" y="2248"/>
                <a:ext cx="24" cy="54"/>
              </a:xfrm>
              <a:custGeom>
                <a:avLst/>
                <a:gdLst>
                  <a:gd name="T0" fmla="*/ 3 w 24"/>
                  <a:gd name="T1" fmla="*/ 0 h 54"/>
                  <a:gd name="T2" fmla="*/ 24 w 24"/>
                  <a:gd name="T3" fmla="*/ 52 h 54"/>
                  <a:gd name="T4" fmla="*/ 21 w 24"/>
                  <a:gd name="T5" fmla="*/ 54 h 54"/>
                  <a:gd name="T6" fmla="*/ 0 w 24"/>
                  <a:gd name="T7" fmla="*/ 2 h 54"/>
                  <a:gd name="T8" fmla="*/ 3 w 24"/>
                  <a:gd name="T9" fmla="*/ 0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3" y="0"/>
                    </a:moveTo>
                    <a:lnTo>
                      <a:pt x="24" y="52"/>
                    </a:lnTo>
                    <a:lnTo>
                      <a:pt x="21" y="54"/>
                    </a:lnTo>
                    <a:lnTo>
                      <a:pt x="0" y="2"/>
                    </a:lnTo>
                    <a:lnTo>
                      <a:pt x="3" y="0"/>
                    </a:lnTo>
                    <a:close/>
                  </a:path>
                </a:pathLst>
              </a:custGeom>
              <a:solidFill>
                <a:srgbClr val="E7E7E7"/>
              </a:solidFill>
              <a:ln w="9525">
                <a:noFill/>
                <a:round/>
                <a:headEnd/>
                <a:tailEnd/>
              </a:ln>
            </p:spPr>
            <p:txBody>
              <a:bodyPr/>
              <a:lstStyle/>
              <a:p>
                <a:endParaRPr lang="hu-HU"/>
              </a:p>
            </p:txBody>
          </p:sp>
          <p:sp>
            <p:nvSpPr>
              <p:cNvPr id="58329" name="Freeform 715"/>
              <p:cNvSpPr>
                <a:spLocks/>
              </p:cNvSpPr>
              <p:nvPr/>
            </p:nvSpPr>
            <p:spPr bwMode="auto">
              <a:xfrm>
                <a:off x="1284" y="2250"/>
                <a:ext cx="24" cy="52"/>
              </a:xfrm>
              <a:custGeom>
                <a:avLst/>
                <a:gdLst>
                  <a:gd name="T0" fmla="*/ 3 w 24"/>
                  <a:gd name="T1" fmla="*/ 0 h 52"/>
                  <a:gd name="T2" fmla="*/ 24 w 24"/>
                  <a:gd name="T3" fmla="*/ 50 h 52"/>
                  <a:gd name="T4" fmla="*/ 21 w 24"/>
                  <a:gd name="T5" fmla="*/ 52 h 52"/>
                  <a:gd name="T6" fmla="*/ 0 w 24"/>
                  <a:gd name="T7" fmla="*/ 0 h 52"/>
                  <a:gd name="T8" fmla="*/ 3 w 24"/>
                  <a:gd name="T9" fmla="*/ 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3" y="0"/>
                    </a:moveTo>
                    <a:lnTo>
                      <a:pt x="24" y="50"/>
                    </a:lnTo>
                    <a:lnTo>
                      <a:pt x="21" y="52"/>
                    </a:lnTo>
                    <a:lnTo>
                      <a:pt x="0" y="0"/>
                    </a:lnTo>
                    <a:lnTo>
                      <a:pt x="3" y="0"/>
                    </a:lnTo>
                    <a:close/>
                  </a:path>
                </a:pathLst>
              </a:custGeom>
              <a:solidFill>
                <a:srgbClr val="E4E4E4"/>
              </a:solidFill>
              <a:ln w="9525">
                <a:noFill/>
                <a:round/>
                <a:headEnd/>
                <a:tailEnd/>
              </a:ln>
            </p:spPr>
            <p:txBody>
              <a:bodyPr/>
              <a:lstStyle/>
              <a:p>
                <a:endParaRPr lang="hu-HU"/>
              </a:p>
            </p:txBody>
          </p:sp>
          <p:sp>
            <p:nvSpPr>
              <p:cNvPr id="58330" name="Freeform 716"/>
              <p:cNvSpPr>
                <a:spLocks/>
              </p:cNvSpPr>
              <p:nvPr/>
            </p:nvSpPr>
            <p:spPr bwMode="auto">
              <a:xfrm>
                <a:off x="1282" y="2250"/>
                <a:ext cx="24" cy="53"/>
              </a:xfrm>
              <a:custGeom>
                <a:avLst/>
                <a:gdLst>
                  <a:gd name="T0" fmla="*/ 3 w 24"/>
                  <a:gd name="T1" fmla="*/ 0 h 53"/>
                  <a:gd name="T2" fmla="*/ 24 w 24"/>
                  <a:gd name="T3" fmla="*/ 52 h 53"/>
                  <a:gd name="T4" fmla="*/ 21 w 24"/>
                  <a:gd name="T5" fmla="*/ 53 h 53"/>
                  <a:gd name="T6" fmla="*/ 0 w 24"/>
                  <a:gd name="T7" fmla="*/ 1 h 53"/>
                  <a:gd name="T8" fmla="*/ 3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3" y="0"/>
                    </a:moveTo>
                    <a:lnTo>
                      <a:pt x="24" y="52"/>
                    </a:lnTo>
                    <a:lnTo>
                      <a:pt x="21" y="53"/>
                    </a:lnTo>
                    <a:lnTo>
                      <a:pt x="0" y="1"/>
                    </a:lnTo>
                    <a:lnTo>
                      <a:pt x="3" y="0"/>
                    </a:lnTo>
                    <a:close/>
                  </a:path>
                </a:pathLst>
              </a:custGeom>
              <a:solidFill>
                <a:srgbClr val="E0E0E0"/>
              </a:solidFill>
              <a:ln w="9525">
                <a:noFill/>
                <a:round/>
                <a:headEnd/>
                <a:tailEnd/>
              </a:ln>
            </p:spPr>
            <p:txBody>
              <a:bodyPr/>
              <a:lstStyle/>
              <a:p>
                <a:endParaRPr lang="hu-HU"/>
              </a:p>
            </p:txBody>
          </p:sp>
          <p:sp>
            <p:nvSpPr>
              <p:cNvPr id="58331" name="Freeform 717"/>
              <p:cNvSpPr>
                <a:spLocks/>
              </p:cNvSpPr>
              <p:nvPr/>
            </p:nvSpPr>
            <p:spPr bwMode="auto">
              <a:xfrm>
                <a:off x="1281" y="2250"/>
                <a:ext cx="24" cy="53"/>
              </a:xfrm>
              <a:custGeom>
                <a:avLst/>
                <a:gdLst>
                  <a:gd name="T0" fmla="*/ 3 w 24"/>
                  <a:gd name="T1" fmla="*/ 0 h 53"/>
                  <a:gd name="T2" fmla="*/ 24 w 24"/>
                  <a:gd name="T3" fmla="*/ 52 h 53"/>
                  <a:gd name="T4" fmla="*/ 21 w 24"/>
                  <a:gd name="T5" fmla="*/ 53 h 53"/>
                  <a:gd name="T6" fmla="*/ 0 w 24"/>
                  <a:gd name="T7" fmla="*/ 1 h 53"/>
                  <a:gd name="T8" fmla="*/ 3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3" y="0"/>
                    </a:moveTo>
                    <a:lnTo>
                      <a:pt x="24" y="52"/>
                    </a:lnTo>
                    <a:lnTo>
                      <a:pt x="21" y="53"/>
                    </a:lnTo>
                    <a:lnTo>
                      <a:pt x="0" y="1"/>
                    </a:lnTo>
                    <a:lnTo>
                      <a:pt x="3" y="0"/>
                    </a:lnTo>
                    <a:close/>
                  </a:path>
                </a:pathLst>
              </a:custGeom>
              <a:solidFill>
                <a:srgbClr val="DCDCDC"/>
              </a:solidFill>
              <a:ln w="9525">
                <a:noFill/>
                <a:round/>
                <a:headEnd/>
                <a:tailEnd/>
              </a:ln>
            </p:spPr>
            <p:txBody>
              <a:bodyPr/>
              <a:lstStyle/>
              <a:p>
                <a:endParaRPr lang="hu-HU"/>
              </a:p>
            </p:txBody>
          </p:sp>
          <p:sp>
            <p:nvSpPr>
              <p:cNvPr id="58332" name="Freeform 718"/>
              <p:cNvSpPr>
                <a:spLocks/>
              </p:cNvSpPr>
              <p:nvPr/>
            </p:nvSpPr>
            <p:spPr bwMode="auto">
              <a:xfrm>
                <a:off x="1280" y="2251"/>
                <a:ext cx="23" cy="52"/>
              </a:xfrm>
              <a:custGeom>
                <a:avLst/>
                <a:gdLst>
                  <a:gd name="T0" fmla="*/ 2 w 23"/>
                  <a:gd name="T1" fmla="*/ 0 h 52"/>
                  <a:gd name="T2" fmla="*/ 23 w 23"/>
                  <a:gd name="T3" fmla="*/ 52 h 52"/>
                  <a:gd name="T4" fmla="*/ 21 w 23"/>
                  <a:gd name="T5" fmla="*/ 52 h 52"/>
                  <a:gd name="T6" fmla="*/ 0 w 23"/>
                  <a:gd name="T7" fmla="*/ 0 h 52"/>
                  <a:gd name="T8" fmla="*/ 2 w 23"/>
                  <a:gd name="T9" fmla="*/ 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2" y="0"/>
                    </a:moveTo>
                    <a:lnTo>
                      <a:pt x="23" y="52"/>
                    </a:lnTo>
                    <a:lnTo>
                      <a:pt x="21" y="52"/>
                    </a:lnTo>
                    <a:lnTo>
                      <a:pt x="0" y="0"/>
                    </a:lnTo>
                    <a:lnTo>
                      <a:pt x="2" y="0"/>
                    </a:lnTo>
                    <a:close/>
                  </a:path>
                </a:pathLst>
              </a:custGeom>
              <a:solidFill>
                <a:srgbClr val="DAD9D9"/>
              </a:solidFill>
              <a:ln w="9525">
                <a:noFill/>
                <a:round/>
                <a:headEnd/>
                <a:tailEnd/>
              </a:ln>
            </p:spPr>
            <p:txBody>
              <a:bodyPr/>
              <a:lstStyle/>
              <a:p>
                <a:endParaRPr lang="hu-HU"/>
              </a:p>
            </p:txBody>
          </p:sp>
          <p:sp>
            <p:nvSpPr>
              <p:cNvPr id="58333" name="Freeform 719"/>
              <p:cNvSpPr>
                <a:spLocks/>
              </p:cNvSpPr>
              <p:nvPr/>
            </p:nvSpPr>
            <p:spPr bwMode="auto">
              <a:xfrm>
                <a:off x="1280" y="2251"/>
                <a:ext cx="22" cy="54"/>
              </a:xfrm>
              <a:custGeom>
                <a:avLst/>
                <a:gdLst>
                  <a:gd name="T0" fmla="*/ 1 w 22"/>
                  <a:gd name="T1" fmla="*/ 0 h 54"/>
                  <a:gd name="T2" fmla="*/ 22 w 22"/>
                  <a:gd name="T3" fmla="*/ 52 h 54"/>
                  <a:gd name="T4" fmla="*/ 19 w 22"/>
                  <a:gd name="T5" fmla="*/ 54 h 54"/>
                  <a:gd name="T6" fmla="*/ 0 w 22"/>
                  <a:gd name="T7" fmla="*/ 2 h 54"/>
                  <a:gd name="T8" fmla="*/ 1 w 22"/>
                  <a:gd name="T9" fmla="*/ 0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1" y="0"/>
                    </a:moveTo>
                    <a:lnTo>
                      <a:pt x="22" y="52"/>
                    </a:lnTo>
                    <a:lnTo>
                      <a:pt x="19" y="54"/>
                    </a:lnTo>
                    <a:lnTo>
                      <a:pt x="0" y="2"/>
                    </a:lnTo>
                    <a:lnTo>
                      <a:pt x="1" y="0"/>
                    </a:lnTo>
                    <a:close/>
                  </a:path>
                </a:pathLst>
              </a:custGeom>
              <a:solidFill>
                <a:srgbClr val="D5D5D5"/>
              </a:solidFill>
              <a:ln w="9525">
                <a:noFill/>
                <a:round/>
                <a:headEnd/>
                <a:tailEnd/>
              </a:ln>
            </p:spPr>
            <p:txBody>
              <a:bodyPr/>
              <a:lstStyle/>
              <a:p>
                <a:endParaRPr lang="hu-HU"/>
              </a:p>
            </p:txBody>
          </p:sp>
          <p:sp>
            <p:nvSpPr>
              <p:cNvPr id="58334" name="Freeform 720"/>
              <p:cNvSpPr>
                <a:spLocks/>
              </p:cNvSpPr>
              <p:nvPr/>
            </p:nvSpPr>
            <p:spPr bwMode="auto">
              <a:xfrm>
                <a:off x="1278" y="2251"/>
                <a:ext cx="23" cy="54"/>
              </a:xfrm>
              <a:custGeom>
                <a:avLst/>
                <a:gdLst>
                  <a:gd name="T0" fmla="*/ 2 w 23"/>
                  <a:gd name="T1" fmla="*/ 0 h 54"/>
                  <a:gd name="T2" fmla="*/ 23 w 23"/>
                  <a:gd name="T3" fmla="*/ 52 h 54"/>
                  <a:gd name="T4" fmla="*/ 20 w 23"/>
                  <a:gd name="T5" fmla="*/ 54 h 54"/>
                  <a:gd name="T6" fmla="*/ 0 w 23"/>
                  <a:gd name="T7" fmla="*/ 2 h 54"/>
                  <a:gd name="T8" fmla="*/ 2 w 23"/>
                  <a:gd name="T9" fmla="*/ 0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2" y="0"/>
                    </a:moveTo>
                    <a:lnTo>
                      <a:pt x="23" y="52"/>
                    </a:lnTo>
                    <a:lnTo>
                      <a:pt x="20" y="54"/>
                    </a:lnTo>
                    <a:lnTo>
                      <a:pt x="0" y="2"/>
                    </a:lnTo>
                    <a:lnTo>
                      <a:pt x="2" y="0"/>
                    </a:lnTo>
                    <a:close/>
                  </a:path>
                </a:pathLst>
              </a:custGeom>
              <a:solidFill>
                <a:srgbClr val="D3D2D2"/>
              </a:solidFill>
              <a:ln w="9525">
                <a:noFill/>
                <a:round/>
                <a:headEnd/>
                <a:tailEnd/>
              </a:ln>
            </p:spPr>
            <p:txBody>
              <a:bodyPr/>
              <a:lstStyle/>
              <a:p>
                <a:endParaRPr lang="hu-HU"/>
              </a:p>
            </p:txBody>
          </p:sp>
          <p:sp>
            <p:nvSpPr>
              <p:cNvPr id="58335" name="Freeform 721"/>
              <p:cNvSpPr>
                <a:spLocks/>
              </p:cNvSpPr>
              <p:nvPr/>
            </p:nvSpPr>
            <p:spPr bwMode="auto">
              <a:xfrm>
                <a:off x="1277" y="2253"/>
                <a:ext cx="22" cy="52"/>
              </a:xfrm>
              <a:custGeom>
                <a:avLst/>
                <a:gdLst>
                  <a:gd name="T0" fmla="*/ 3 w 22"/>
                  <a:gd name="T1" fmla="*/ 0 h 52"/>
                  <a:gd name="T2" fmla="*/ 22 w 22"/>
                  <a:gd name="T3" fmla="*/ 52 h 52"/>
                  <a:gd name="T4" fmla="*/ 19 w 22"/>
                  <a:gd name="T5" fmla="*/ 52 h 52"/>
                  <a:gd name="T6" fmla="*/ 0 w 22"/>
                  <a:gd name="T7" fmla="*/ 1 h 52"/>
                  <a:gd name="T8" fmla="*/ 3 w 22"/>
                  <a:gd name="T9" fmla="*/ 0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3" y="0"/>
                    </a:moveTo>
                    <a:lnTo>
                      <a:pt x="22" y="52"/>
                    </a:lnTo>
                    <a:lnTo>
                      <a:pt x="19" y="52"/>
                    </a:lnTo>
                    <a:lnTo>
                      <a:pt x="0" y="1"/>
                    </a:lnTo>
                    <a:lnTo>
                      <a:pt x="3" y="0"/>
                    </a:lnTo>
                    <a:close/>
                  </a:path>
                </a:pathLst>
              </a:custGeom>
              <a:solidFill>
                <a:srgbClr val="CFCECE"/>
              </a:solidFill>
              <a:ln w="9525">
                <a:noFill/>
                <a:round/>
                <a:headEnd/>
                <a:tailEnd/>
              </a:ln>
            </p:spPr>
            <p:txBody>
              <a:bodyPr/>
              <a:lstStyle/>
              <a:p>
                <a:endParaRPr lang="hu-HU"/>
              </a:p>
            </p:txBody>
          </p:sp>
          <p:sp>
            <p:nvSpPr>
              <p:cNvPr id="58336" name="Freeform 722"/>
              <p:cNvSpPr>
                <a:spLocks/>
              </p:cNvSpPr>
              <p:nvPr/>
            </p:nvSpPr>
            <p:spPr bwMode="auto">
              <a:xfrm>
                <a:off x="1275" y="2253"/>
                <a:ext cx="23" cy="53"/>
              </a:xfrm>
              <a:custGeom>
                <a:avLst/>
                <a:gdLst>
                  <a:gd name="T0" fmla="*/ 3 w 23"/>
                  <a:gd name="T1" fmla="*/ 0 h 53"/>
                  <a:gd name="T2" fmla="*/ 23 w 23"/>
                  <a:gd name="T3" fmla="*/ 52 h 53"/>
                  <a:gd name="T4" fmla="*/ 20 w 23"/>
                  <a:gd name="T5" fmla="*/ 53 h 53"/>
                  <a:gd name="T6" fmla="*/ 0 w 23"/>
                  <a:gd name="T7" fmla="*/ 1 h 53"/>
                  <a:gd name="T8" fmla="*/ 3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3" y="0"/>
                    </a:moveTo>
                    <a:lnTo>
                      <a:pt x="23" y="52"/>
                    </a:lnTo>
                    <a:lnTo>
                      <a:pt x="20" y="53"/>
                    </a:lnTo>
                    <a:lnTo>
                      <a:pt x="0" y="1"/>
                    </a:lnTo>
                    <a:lnTo>
                      <a:pt x="3" y="0"/>
                    </a:lnTo>
                    <a:close/>
                  </a:path>
                </a:pathLst>
              </a:custGeom>
              <a:solidFill>
                <a:srgbClr val="CDCDCC"/>
              </a:solidFill>
              <a:ln w="9525">
                <a:noFill/>
                <a:round/>
                <a:headEnd/>
                <a:tailEnd/>
              </a:ln>
            </p:spPr>
            <p:txBody>
              <a:bodyPr/>
              <a:lstStyle/>
              <a:p>
                <a:endParaRPr lang="hu-HU"/>
              </a:p>
            </p:txBody>
          </p:sp>
          <p:sp>
            <p:nvSpPr>
              <p:cNvPr id="58337" name="Freeform 723"/>
              <p:cNvSpPr>
                <a:spLocks/>
              </p:cNvSpPr>
              <p:nvPr/>
            </p:nvSpPr>
            <p:spPr bwMode="auto">
              <a:xfrm>
                <a:off x="1274" y="2254"/>
                <a:ext cx="22" cy="52"/>
              </a:xfrm>
              <a:custGeom>
                <a:avLst/>
                <a:gdLst>
                  <a:gd name="T0" fmla="*/ 3 w 22"/>
                  <a:gd name="T1" fmla="*/ 0 h 52"/>
                  <a:gd name="T2" fmla="*/ 22 w 22"/>
                  <a:gd name="T3" fmla="*/ 51 h 52"/>
                  <a:gd name="T4" fmla="*/ 20 w 22"/>
                  <a:gd name="T5" fmla="*/ 52 h 52"/>
                  <a:gd name="T6" fmla="*/ 0 w 22"/>
                  <a:gd name="T7" fmla="*/ 0 h 52"/>
                  <a:gd name="T8" fmla="*/ 3 w 22"/>
                  <a:gd name="T9" fmla="*/ 0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3" y="0"/>
                    </a:moveTo>
                    <a:lnTo>
                      <a:pt x="22" y="51"/>
                    </a:lnTo>
                    <a:lnTo>
                      <a:pt x="20" y="52"/>
                    </a:lnTo>
                    <a:lnTo>
                      <a:pt x="0" y="0"/>
                    </a:lnTo>
                    <a:lnTo>
                      <a:pt x="3" y="0"/>
                    </a:lnTo>
                    <a:close/>
                  </a:path>
                </a:pathLst>
              </a:custGeom>
              <a:solidFill>
                <a:srgbClr val="CBCACA"/>
              </a:solidFill>
              <a:ln w="9525">
                <a:noFill/>
                <a:round/>
                <a:headEnd/>
                <a:tailEnd/>
              </a:ln>
            </p:spPr>
            <p:txBody>
              <a:bodyPr/>
              <a:lstStyle/>
              <a:p>
                <a:endParaRPr lang="hu-HU"/>
              </a:p>
            </p:txBody>
          </p:sp>
          <p:sp>
            <p:nvSpPr>
              <p:cNvPr id="58338" name="Freeform 724"/>
              <p:cNvSpPr>
                <a:spLocks/>
              </p:cNvSpPr>
              <p:nvPr/>
            </p:nvSpPr>
            <p:spPr bwMode="auto">
              <a:xfrm>
                <a:off x="1272" y="2254"/>
                <a:ext cx="23" cy="53"/>
              </a:xfrm>
              <a:custGeom>
                <a:avLst/>
                <a:gdLst>
                  <a:gd name="T0" fmla="*/ 3 w 23"/>
                  <a:gd name="T1" fmla="*/ 0 h 53"/>
                  <a:gd name="T2" fmla="*/ 23 w 23"/>
                  <a:gd name="T3" fmla="*/ 52 h 53"/>
                  <a:gd name="T4" fmla="*/ 20 w 23"/>
                  <a:gd name="T5" fmla="*/ 53 h 53"/>
                  <a:gd name="T6" fmla="*/ 0 w 23"/>
                  <a:gd name="T7" fmla="*/ 1 h 53"/>
                  <a:gd name="T8" fmla="*/ 3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3" y="0"/>
                    </a:moveTo>
                    <a:lnTo>
                      <a:pt x="23" y="52"/>
                    </a:lnTo>
                    <a:lnTo>
                      <a:pt x="20" y="53"/>
                    </a:lnTo>
                    <a:lnTo>
                      <a:pt x="0" y="1"/>
                    </a:lnTo>
                    <a:lnTo>
                      <a:pt x="3" y="0"/>
                    </a:lnTo>
                    <a:close/>
                  </a:path>
                </a:pathLst>
              </a:custGeom>
              <a:solidFill>
                <a:srgbClr val="C9C8C8"/>
              </a:solidFill>
              <a:ln w="9525">
                <a:noFill/>
                <a:round/>
                <a:headEnd/>
                <a:tailEnd/>
              </a:ln>
            </p:spPr>
            <p:txBody>
              <a:bodyPr/>
              <a:lstStyle/>
              <a:p>
                <a:endParaRPr lang="hu-HU"/>
              </a:p>
            </p:txBody>
          </p:sp>
          <p:sp>
            <p:nvSpPr>
              <p:cNvPr id="58339" name="Freeform 725"/>
              <p:cNvSpPr>
                <a:spLocks/>
              </p:cNvSpPr>
              <p:nvPr/>
            </p:nvSpPr>
            <p:spPr bwMode="auto">
              <a:xfrm>
                <a:off x="1271" y="2254"/>
                <a:ext cx="23" cy="53"/>
              </a:xfrm>
              <a:custGeom>
                <a:avLst/>
                <a:gdLst>
                  <a:gd name="T0" fmla="*/ 3 w 23"/>
                  <a:gd name="T1" fmla="*/ 0 h 53"/>
                  <a:gd name="T2" fmla="*/ 23 w 23"/>
                  <a:gd name="T3" fmla="*/ 52 h 53"/>
                  <a:gd name="T4" fmla="*/ 20 w 23"/>
                  <a:gd name="T5" fmla="*/ 53 h 53"/>
                  <a:gd name="T6" fmla="*/ 0 w 23"/>
                  <a:gd name="T7" fmla="*/ 1 h 53"/>
                  <a:gd name="T8" fmla="*/ 3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3" y="0"/>
                    </a:moveTo>
                    <a:lnTo>
                      <a:pt x="23" y="52"/>
                    </a:lnTo>
                    <a:lnTo>
                      <a:pt x="20" y="53"/>
                    </a:lnTo>
                    <a:lnTo>
                      <a:pt x="0" y="1"/>
                    </a:lnTo>
                    <a:lnTo>
                      <a:pt x="3" y="0"/>
                    </a:lnTo>
                    <a:close/>
                  </a:path>
                </a:pathLst>
              </a:custGeom>
              <a:solidFill>
                <a:srgbClr val="C3C3C2"/>
              </a:solidFill>
              <a:ln w="9525">
                <a:noFill/>
                <a:round/>
                <a:headEnd/>
                <a:tailEnd/>
              </a:ln>
            </p:spPr>
            <p:txBody>
              <a:bodyPr/>
              <a:lstStyle/>
              <a:p>
                <a:endParaRPr lang="hu-HU"/>
              </a:p>
            </p:txBody>
          </p:sp>
          <p:sp>
            <p:nvSpPr>
              <p:cNvPr id="58340" name="Freeform 726"/>
              <p:cNvSpPr>
                <a:spLocks/>
              </p:cNvSpPr>
              <p:nvPr/>
            </p:nvSpPr>
            <p:spPr bwMode="auto">
              <a:xfrm>
                <a:off x="1270" y="2255"/>
                <a:ext cx="22" cy="52"/>
              </a:xfrm>
              <a:custGeom>
                <a:avLst/>
                <a:gdLst>
                  <a:gd name="T0" fmla="*/ 2 w 22"/>
                  <a:gd name="T1" fmla="*/ 0 h 52"/>
                  <a:gd name="T2" fmla="*/ 22 w 22"/>
                  <a:gd name="T3" fmla="*/ 52 h 52"/>
                  <a:gd name="T4" fmla="*/ 19 w 22"/>
                  <a:gd name="T5" fmla="*/ 52 h 52"/>
                  <a:gd name="T6" fmla="*/ 0 w 22"/>
                  <a:gd name="T7" fmla="*/ 0 h 52"/>
                  <a:gd name="T8" fmla="*/ 2 w 22"/>
                  <a:gd name="T9" fmla="*/ 0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2" y="0"/>
                    </a:moveTo>
                    <a:lnTo>
                      <a:pt x="22" y="52"/>
                    </a:lnTo>
                    <a:lnTo>
                      <a:pt x="19" y="52"/>
                    </a:lnTo>
                    <a:lnTo>
                      <a:pt x="0" y="0"/>
                    </a:lnTo>
                    <a:lnTo>
                      <a:pt x="2" y="0"/>
                    </a:lnTo>
                    <a:close/>
                  </a:path>
                </a:pathLst>
              </a:custGeom>
              <a:solidFill>
                <a:srgbClr val="C1C1C0"/>
              </a:solidFill>
              <a:ln w="9525">
                <a:noFill/>
                <a:round/>
                <a:headEnd/>
                <a:tailEnd/>
              </a:ln>
            </p:spPr>
            <p:txBody>
              <a:bodyPr/>
              <a:lstStyle/>
              <a:p>
                <a:endParaRPr lang="hu-HU"/>
              </a:p>
            </p:txBody>
          </p:sp>
          <p:sp>
            <p:nvSpPr>
              <p:cNvPr id="58341" name="Freeform 727"/>
              <p:cNvSpPr>
                <a:spLocks/>
              </p:cNvSpPr>
              <p:nvPr/>
            </p:nvSpPr>
            <p:spPr bwMode="auto">
              <a:xfrm>
                <a:off x="1268" y="2255"/>
                <a:ext cx="23" cy="54"/>
              </a:xfrm>
              <a:custGeom>
                <a:avLst/>
                <a:gdLst>
                  <a:gd name="T0" fmla="*/ 3 w 23"/>
                  <a:gd name="T1" fmla="*/ 0 h 54"/>
                  <a:gd name="T2" fmla="*/ 23 w 23"/>
                  <a:gd name="T3" fmla="*/ 52 h 54"/>
                  <a:gd name="T4" fmla="*/ 21 w 23"/>
                  <a:gd name="T5" fmla="*/ 54 h 54"/>
                  <a:gd name="T6" fmla="*/ 0 w 23"/>
                  <a:gd name="T7" fmla="*/ 2 h 54"/>
                  <a:gd name="T8" fmla="*/ 3 w 23"/>
                  <a:gd name="T9" fmla="*/ 0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3" y="0"/>
                    </a:moveTo>
                    <a:lnTo>
                      <a:pt x="23" y="52"/>
                    </a:lnTo>
                    <a:lnTo>
                      <a:pt x="21" y="54"/>
                    </a:lnTo>
                    <a:lnTo>
                      <a:pt x="0" y="2"/>
                    </a:lnTo>
                    <a:lnTo>
                      <a:pt x="3" y="0"/>
                    </a:lnTo>
                    <a:close/>
                  </a:path>
                </a:pathLst>
              </a:custGeom>
              <a:solidFill>
                <a:srgbClr val="BEBEBD"/>
              </a:solidFill>
              <a:ln w="9525">
                <a:noFill/>
                <a:round/>
                <a:headEnd/>
                <a:tailEnd/>
              </a:ln>
            </p:spPr>
            <p:txBody>
              <a:bodyPr/>
              <a:lstStyle/>
              <a:p>
                <a:endParaRPr lang="hu-HU"/>
              </a:p>
            </p:txBody>
          </p:sp>
          <p:sp>
            <p:nvSpPr>
              <p:cNvPr id="58342" name="Freeform 728"/>
              <p:cNvSpPr>
                <a:spLocks/>
              </p:cNvSpPr>
              <p:nvPr/>
            </p:nvSpPr>
            <p:spPr bwMode="auto">
              <a:xfrm>
                <a:off x="1267" y="2255"/>
                <a:ext cx="22" cy="54"/>
              </a:xfrm>
              <a:custGeom>
                <a:avLst/>
                <a:gdLst>
                  <a:gd name="T0" fmla="*/ 3 w 22"/>
                  <a:gd name="T1" fmla="*/ 0 h 54"/>
                  <a:gd name="T2" fmla="*/ 22 w 22"/>
                  <a:gd name="T3" fmla="*/ 52 h 54"/>
                  <a:gd name="T4" fmla="*/ 21 w 22"/>
                  <a:gd name="T5" fmla="*/ 54 h 54"/>
                  <a:gd name="T6" fmla="*/ 0 w 22"/>
                  <a:gd name="T7" fmla="*/ 2 h 54"/>
                  <a:gd name="T8" fmla="*/ 3 w 22"/>
                  <a:gd name="T9" fmla="*/ 0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3" y="0"/>
                    </a:moveTo>
                    <a:lnTo>
                      <a:pt x="22" y="52"/>
                    </a:lnTo>
                    <a:lnTo>
                      <a:pt x="21" y="54"/>
                    </a:lnTo>
                    <a:lnTo>
                      <a:pt x="0" y="2"/>
                    </a:lnTo>
                    <a:lnTo>
                      <a:pt x="3" y="0"/>
                    </a:lnTo>
                    <a:close/>
                  </a:path>
                </a:pathLst>
              </a:custGeom>
              <a:solidFill>
                <a:srgbClr val="BCBCBB"/>
              </a:solidFill>
              <a:ln w="9525">
                <a:noFill/>
                <a:round/>
                <a:headEnd/>
                <a:tailEnd/>
              </a:ln>
            </p:spPr>
            <p:txBody>
              <a:bodyPr/>
              <a:lstStyle/>
              <a:p>
                <a:endParaRPr lang="hu-HU"/>
              </a:p>
            </p:txBody>
          </p:sp>
          <p:sp>
            <p:nvSpPr>
              <p:cNvPr id="58343" name="Freeform 729"/>
              <p:cNvSpPr>
                <a:spLocks/>
              </p:cNvSpPr>
              <p:nvPr/>
            </p:nvSpPr>
            <p:spPr bwMode="auto">
              <a:xfrm>
                <a:off x="1265" y="2257"/>
                <a:ext cx="24" cy="52"/>
              </a:xfrm>
              <a:custGeom>
                <a:avLst/>
                <a:gdLst>
                  <a:gd name="T0" fmla="*/ 3 w 24"/>
                  <a:gd name="T1" fmla="*/ 0 h 52"/>
                  <a:gd name="T2" fmla="*/ 24 w 24"/>
                  <a:gd name="T3" fmla="*/ 52 h 52"/>
                  <a:gd name="T4" fmla="*/ 22 w 24"/>
                  <a:gd name="T5" fmla="*/ 52 h 52"/>
                  <a:gd name="T6" fmla="*/ 0 w 24"/>
                  <a:gd name="T7" fmla="*/ 0 h 52"/>
                  <a:gd name="T8" fmla="*/ 3 w 24"/>
                  <a:gd name="T9" fmla="*/ 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3" y="0"/>
                    </a:moveTo>
                    <a:lnTo>
                      <a:pt x="24" y="52"/>
                    </a:lnTo>
                    <a:lnTo>
                      <a:pt x="22" y="52"/>
                    </a:lnTo>
                    <a:lnTo>
                      <a:pt x="0" y="0"/>
                    </a:lnTo>
                    <a:lnTo>
                      <a:pt x="3" y="0"/>
                    </a:lnTo>
                    <a:close/>
                  </a:path>
                </a:pathLst>
              </a:custGeom>
              <a:solidFill>
                <a:srgbClr val="B9B9B8"/>
              </a:solidFill>
              <a:ln w="9525">
                <a:noFill/>
                <a:round/>
                <a:headEnd/>
                <a:tailEnd/>
              </a:ln>
            </p:spPr>
            <p:txBody>
              <a:bodyPr/>
              <a:lstStyle/>
              <a:p>
                <a:endParaRPr lang="hu-HU"/>
              </a:p>
            </p:txBody>
          </p:sp>
          <p:sp>
            <p:nvSpPr>
              <p:cNvPr id="58344" name="Freeform 730"/>
              <p:cNvSpPr>
                <a:spLocks/>
              </p:cNvSpPr>
              <p:nvPr/>
            </p:nvSpPr>
            <p:spPr bwMode="auto">
              <a:xfrm>
                <a:off x="1264" y="2257"/>
                <a:ext cx="24" cy="53"/>
              </a:xfrm>
              <a:custGeom>
                <a:avLst/>
                <a:gdLst>
                  <a:gd name="T0" fmla="*/ 3 w 24"/>
                  <a:gd name="T1" fmla="*/ 0 h 53"/>
                  <a:gd name="T2" fmla="*/ 24 w 24"/>
                  <a:gd name="T3" fmla="*/ 52 h 53"/>
                  <a:gd name="T4" fmla="*/ 21 w 24"/>
                  <a:gd name="T5" fmla="*/ 53 h 53"/>
                  <a:gd name="T6" fmla="*/ 0 w 24"/>
                  <a:gd name="T7" fmla="*/ 1 h 53"/>
                  <a:gd name="T8" fmla="*/ 3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3" y="0"/>
                    </a:moveTo>
                    <a:lnTo>
                      <a:pt x="24" y="52"/>
                    </a:lnTo>
                    <a:lnTo>
                      <a:pt x="21" y="53"/>
                    </a:lnTo>
                    <a:lnTo>
                      <a:pt x="0" y="1"/>
                    </a:lnTo>
                    <a:lnTo>
                      <a:pt x="3" y="0"/>
                    </a:lnTo>
                    <a:close/>
                  </a:path>
                </a:pathLst>
              </a:custGeom>
              <a:solidFill>
                <a:srgbClr val="B7B7B6"/>
              </a:solidFill>
              <a:ln w="9525">
                <a:noFill/>
                <a:round/>
                <a:headEnd/>
                <a:tailEnd/>
              </a:ln>
            </p:spPr>
            <p:txBody>
              <a:bodyPr/>
              <a:lstStyle/>
              <a:p>
                <a:endParaRPr lang="hu-HU"/>
              </a:p>
            </p:txBody>
          </p:sp>
          <p:sp>
            <p:nvSpPr>
              <p:cNvPr id="58345" name="Freeform 731"/>
              <p:cNvSpPr>
                <a:spLocks/>
              </p:cNvSpPr>
              <p:nvPr/>
            </p:nvSpPr>
            <p:spPr bwMode="auto">
              <a:xfrm>
                <a:off x="1263" y="2257"/>
                <a:ext cx="24" cy="53"/>
              </a:xfrm>
              <a:custGeom>
                <a:avLst/>
                <a:gdLst>
                  <a:gd name="T0" fmla="*/ 2 w 24"/>
                  <a:gd name="T1" fmla="*/ 0 h 53"/>
                  <a:gd name="T2" fmla="*/ 24 w 24"/>
                  <a:gd name="T3" fmla="*/ 52 h 53"/>
                  <a:gd name="T4" fmla="*/ 21 w 24"/>
                  <a:gd name="T5" fmla="*/ 53 h 53"/>
                  <a:gd name="T6" fmla="*/ 0 w 24"/>
                  <a:gd name="T7" fmla="*/ 1 h 53"/>
                  <a:gd name="T8" fmla="*/ 2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2" y="0"/>
                    </a:moveTo>
                    <a:lnTo>
                      <a:pt x="24" y="52"/>
                    </a:lnTo>
                    <a:lnTo>
                      <a:pt x="21" y="53"/>
                    </a:lnTo>
                    <a:lnTo>
                      <a:pt x="0" y="1"/>
                    </a:lnTo>
                    <a:lnTo>
                      <a:pt x="2" y="0"/>
                    </a:lnTo>
                    <a:close/>
                  </a:path>
                </a:pathLst>
              </a:custGeom>
              <a:solidFill>
                <a:srgbClr val="B4B4B3"/>
              </a:solidFill>
              <a:ln w="9525">
                <a:noFill/>
                <a:round/>
                <a:headEnd/>
                <a:tailEnd/>
              </a:ln>
            </p:spPr>
            <p:txBody>
              <a:bodyPr/>
              <a:lstStyle/>
              <a:p>
                <a:endParaRPr lang="hu-HU"/>
              </a:p>
            </p:txBody>
          </p:sp>
          <p:sp>
            <p:nvSpPr>
              <p:cNvPr id="58346" name="Freeform 732"/>
              <p:cNvSpPr>
                <a:spLocks/>
              </p:cNvSpPr>
              <p:nvPr/>
            </p:nvSpPr>
            <p:spPr bwMode="auto">
              <a:xfrm>
                <a:off x="1261" y="2258"/>
                <a:ext cx="24" cy="52"/>
              </a:xfrm>
              <a:custGeom>
                <a:avLst/>
                <a:gdLst>
                  <a:gd name="T0" fmla="*/ 3 w 24"/>
                  <a:gd name="T1" fmla="*/ 0 h 52"/>
                  <a:gd name="T2" fmla="*/ 24 w 24"/>
                  <a:gd name="T3" fmla="*/ 52 h 52"/>
                  <a:gd name="T4" fmla="*/ 21 w 24"/>
                  <a:gd name="T5" fmla="*/ 52 h 52"/>
                  <a:gd name="T6" fmla="*/ 0 w 24"/>
                  <a:gd name="T7" fmla="*/ 2 h 52"/>
                  <a:gd name="T8" fmla="*/ 3 w 24"/>
                  <a:gd name="T9" fmla="*/ 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3" y="0"/>
                    </a:moveTo>
                    <a:lnTo>
                      <a:pt x="24" y="52"/>
                    </a:lnTo>
                    <a:lnTo>
                      <a:pt x="21" y="52"/>
                    </a:lnTo>
                    <a:lnTo>
                      <a:pt x="0" y="2"/>
                    </a:lnTo>
                    <a:lnTo>
                      <a:pt x="3" y="0"/>
                    </a:lnTo>
                    <a:close/>
                  </a:path>
                </a:pathLst>
              </a:custGeom>
              <a:solidFill>
                <a:srgbClr val="B2B1B1"/>
              </a:solidFill>
              <a:ln w="9525">
                <a:noFill/>
                <a:round/>
                <a:headEnd/>
                <a:tailEnd/>
              </a:ln>
            </p:spPr>
            <p:txBody>
              <a:bodyPr/>
              <a:lstStyle/>
              <a:p>
                <a:endParaRPr lang="hu-HU"/>
              </a:p>
            </p:txBody>
          </p:sp>
          <p:sp>
            <p:nvSpPr>
              <p:cNvPr id="58347" name="Freeform 733"/>
              <p:cNvSpPr>
                <a:spLocks/>
              </p:cNvSpPr>
              <p:nvPr/>
            </p:nvSpPr>
            <p:spPr bwMode="auto">
              <a:xfrm>
                <a:off x="1260" y="2258"/>
                <a:ext cx="24" cy="54"/>
              </a:xfrm>
              <a:custGeom>
                <a:avLst/>
                <a:gdLst>
                  <a:gd name="T0" fmla="*/ 3 w 24"/>
                  <a:gd name="T1" fmla="*/ 0 h 54"/>
                  <a:gd name="T2" fmla="*/ 24 w 24"/>
                  <a:gd name="T3" fmla="*/ 52 h 54"/>
                  <a:gd name="T4" fmla="*/ 21 w 24"/>
                  <a:gd name="T5" fmla="*/ 54 h 54"/>
                  <a:gd name="T6" fmla="*/ 0 w 24"/>
                  <a:gd name="T7" fmla="*/ 2 h 54"/>
                  <a:gd name="T8" fmla="*/ 3 w 24"/>
                  <a:gd name="T9" fmla="*/ 0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3" y="0"/>
                    </a:moveTo>
                    <a:lnTo>
                      <a:pt x="24" y="52"/>
                    </a:lnTo>
                    <a:lnTo>
                      <a:pt x="21" y="54"/>
                    </a:lnTo>
                    <a:lnTo>
                      <a:pt x="0" y="2"/>
                    </a:lnTo>
                    <a:lnTo>
                      <a:pt x="3" y="0"/>
                    </a:lnTo>
                    <a:close/>
                  </a:path>
                </a:pathLst>
              </a:custGeom>
              <a:solidFill>
                <a:srgbClr val="AFAEAE"/>
              </a:solidFill>
              <a:ln w="9525">
                <a:noFill/>
                <a:round/>
                <a:headEnd/>
                <a:tailEnd/>
              </a:ln>
            </p:spPr>
            <p:txBody>
              <a:bodyPr/>
              <a:lstStyle/>
              <a:p>
                <a:endParaRPr lang="hu-HU"/>
              </a:p>
            </p:txBody>
          </p:sp>
          <p:sp>
            <p:nvSpPr>
              <p:cNvPr id="58348" name="Freeform 734"/>
              <p:cNvSpPr>
                <a:spLocks/>
              </p:cNvSpPr>
              <p:nvPr/>
            </p:nvSpPr>
            <p:spPr bwMode="auto">
              <a:xfrm>
                <a:off x="1258" y="2260"/>
                <a:ext cx="24" cy="52"/>
              </a:xfrm>
              <a:custGeom>
                <a:avLst/>
                <a:gdLst>
                  <a:gd name="T0" fmla="*/ 3 w 24"/>
                  <a:gd name="T1" fmla="*/ 0 h 52"/>
                  <a:gd name="T2" fmla="*/ 24 w 24"/>
                  <a:gd name="T3" fmla="*/ 50 h 52"/>
                  <a:gd name="T4" fmla="*/ 22 w 24"/>
                  <a:gd name="T5" fmla="*/ 52 h 52"/>
                  <a:gd name="T6" fmla="*/ 0 w 24"/>
                  <a:gd name="T7" fmla="*/ 0 h 52"/>
                  <a:gd name="T8" fmla="*/ 3 w 24"/>
                  <a:gd name="T9" fmla="*/ 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3" y="0"/>
                    </a:moveTo>
                    <a:lnTo>
                      <a:pt x="24" y="50"/>
                    </a:lnTo>
                    <a:lnTo>
                      <a:pt x="22" y="52"/>
                    </a:lnTo>
                    <a:lnTo>
                      <a:pt x="0" y="0"/>
                    </a:lnTo>
                    <a:lnTo>
                      <a:pt x="3" y="0"/>
                    </a:lnTo>
                    <a:close/>
                  </a:path>
                </a:pathLst>
              </a:custGeom>
              <a:solidFill>
                <a:srgbClr val="ADACAB"/>
              </a:solidFill>
              <a:ln w="9525">
                <a:noFill/>
                <a:round/>
                <a:headEnd/>
                <a:tailEnd/>
              </a:ln>
            </p:spPr>
            <p:txBody>
              <a:bodyPr/>
              <a:lstStyle/>
              <a:p>
                <a:endParaRPr lang="hu-HU"/>
              </a:p>
            </p:txBody>
          </p:sp>
          <p:sp>
            <p:nvSpPr>
              <p:cNvPr id="58349" name="Freeform 735"/>
              <p:cNvSpPr>
                <a:spLocks/>
              </p:cNvSpPr>
              <p:nvPr/>
            </p:nvSpPr>
            <p:spPr bwMode="auto">
              <a:xfrm>
                <a:off x="1258" y="2260"/>
                <a:ext cx="23" cy="53"/>
              </a:xfrm>
              <a:custGeom>
                <a:avLst/>
                <a:gdLst>
                  <a:gd name="T0" fmla="*/ 2 w 23"/>
                  <a:gd name="T1" fmla="*/ 0 h 53"/>
                  <a:gd name="T2" fmla="*/ 23 w 23"/>
                  <a:gd name="T3" fmla="*/ 52 h 53"/>
                  <a:gd name="T4" fmla="*/ 20 w 23"/>
                  <a:gd name="T5" fmla="*/ 53 h 53"/>
                  <a:gd name="T6" fmla="*/ 0 w 23"/>
                  <a:gd name="T7" fmla="*/ 1 h 53"/>
                  <a:gd name="T8" fmla="*/ 2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2" y="0"/>
                    </a:moveTo>
                    <a:lnTo>
                      <a:pt x="23" y="52"/>
                    </a:lnTo>
                    <a:lnTo>
                      <a:pt x="20" y="53"/>
                    </a:lnTo>
                    <a:lnTo>
                      <a:pt x="0" y="1"/>
                    </a:lnTo>
                    <a:lnTo>
                      <a:pt x="2" y="0"/>
                    </a:lnTo>
                    <a:close/>
                  </a:path>
                </a:pathLst>
              </a:custGeom>
              <a:solidFill>
                <a:srgbClr val="ABAAA9"/>
              </a:solidFill>
              <a:ln w="9525">
                <a:noFill/>
                <a:round/>
                <a:headEnd/>
                <a:tailEnd/>
              </a:ln>
            </p:spPr>
            <p:txBody>
              <a:bodyPr/>
              <a:lstStyle/>
              <a:p>
                <a:endParaRPr lang="hu-HU"/>
              </a:p>
            </p:txBody>
          </p:sp>
          <p:sp>
            <p:nvSpPr>
              <p:cNvPr id="58350" name="Freeform 736"/>
              <p:cNvSpPr>
                <a:spLocks/>
              </p:cNvSpPr>
              <p:nvPr/>
            </p:nvSpPr>
            <p:spPr bwMode="auto">
              <a:xfrm>
                <a:off x="1257" y="2260"/>
                <a:ext cx="23" cy="53"/>
              </a:xfrm>
              <a:custGeom>
                <a:avLst/>
                <a:gdLst>
                  <a:gd name="T0" fmla="*/ 1 w 23"/>
                  <a:gd name="T1" fmla="*/ 0 h 53"/>
                  <a:gd name="T2" fmla="*/ 23 w 23"/>
                  <a:gd name="T3" fmla="*/ 52 h 53"/>
                  <a:gd name="T4" fmla="*/ 20 w 23"/>
                  <a:gd name="T5" fmla="*/ 53 h 53"/>
                  <a:gd name="T6" fmla="*/ 0 w 23"/>
                  <a:gd name="T7" fmla="*/ 1 h 53"/>
                  <a:gd name="T8" fmla="*/ 1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1" y="0"/>
                    </a:moveTo>
                    <a:lnTo>
                      <a:pt x="23" y="52"/>
                    </a:lnTo>
                    <a:lnTo>
                      <a:pt x="20" y="53"/>
                    </a:lnTo>
                    <a:lnTo>
                      <a:pt x="0" y="1"/>
                    </a:lnTo>
                    <a:lnTo>
                      <a:pt x="1" y="0"/>
                    </a:lnTo>
                    <a:close/>
                  </a:path>
                </a:pathLst>
              </a:custGeom>
              <a:solidFill>
                <a:srgbClr val="A8A8A7"/>
              </a:solidFill>
              <a:ln w="9525">
                <a:noFill/>
                <a:round/>
                <a:headEnd/>
                <a:tailEnd/>
              </a:ln>
            </p:spPr>
            <p:txBody>
              <a:bodyPr/>
              <a:lstStyle/>
              <a:p>
                <a:endParaRPr lang="hu-HU"/>
              </a:p>
            </p:txBody>
          </p:sp>
          <p:sp>
            <p:nvSpPr>
              <p:cNvPr id="58351" name="Freeform 737"/>
              <p:cNvSpPr>
                <a:spLocks/>
              </p:cNvSpPr>
              <p:nvPr/>
            </p:nvSpPr>
            <p:spPr bwMode="auto">
              <a:xfrm>
                <a:off x="1256" y="2261"/>
                <a:ext cx="22" cy="52"/>
              </a:xfrm>
              <a:custGeom>
                <a:avLst/>
                <a:gdLst>
                  <a:gd name="T0" fmla="*/ 2 w 22"/>
                  <a:gd name="T1" fmla="*/ 0 h 52"/>
                  <a:gd name="T2" fmla="*/ 22 w 22"/>
                  <a:gd name="T3" fmla="*/ 52 h 52"/>
                  <a:gd name="T4" fmla="*/ 19 w 22"/>
                  <a:gd name="T5" fmla="*/ 52 h 52"/>
                  <a:gd name="T6" fmla="*/ 0 w 22"/>
                  <a:gd name="T7" fmla="*/ 0 h 52"/>
                  <a:gd name="T8" fmla="*/ 2 w 22"/>
                  <a:gd name="T9" fmla="*/ 0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2" y="0"/>
                    </a:moveTo>
                    <a:lnTo>
                      <a:pt x="22" y="52"/>
                    </a:lnTo>
                    <a:lnTo>
                      <a:pt x="19" y="52"/>
                    </a:lnTo>
                    <a:lnTo>
                      <a:pt x="0" y="0"/>
                    </a:lnTo>
                    <a:lnTo>
                      <a:pt x="2" y="0"/>
                    </a:lnTo>
                    <a:close/>
                  </a:path>
                </a:pathLst>
              </a:custGeom>
              <a:solidFill>
                <a:srgbClr val="A7A6A6"/>
              </a:solidFill>
              <a:ln w="9525">
                <a:noFill/>
                <a:round/>
                <a:headEnd/>
                <a:tailEnd/>
              </a:ln>
            </p:spPr>
            <p:txBody>
              <a:bodyPr/>
              <a:lstStyle/>
              <a:p>
                <a:endParaRPr lang="hu-HU"/>
              </a:p>
            </p:txBody>
          </p:sp>
          <p:sp>
            <p:nvSpPr>
              <p:cNvPr id="58352" name="Freeform 738"/>
              <p:cNvSpPr>
                <a:spLocks/>
              </p:cNvSpPr>
              <p:nvPr/>
            </p:nvSpPr>
            <p:spPr bwMode="auto">
              <a:xfrm>
                <a:off x="1254" y="2261"/>
                <a:ext cx="23" cy="53"/>
              </a:xfrm>
              <a:custGeom>
                <a:avLst/>
                <a:gdLst>
                  <a:gd name="T0" fmla="*/ 3 w 23"/>
                  <a:gd name="T1" fmla="*/ 0 h 53"/>
                  <a:gd name="T2" fmla="*/ 23 w 23"/>
                  <a:gd name="T3" fmla="*/ 52 h 53"/>
                  <a:gd name="T4" fmla="*/ 20 w 23"/>
                  <a:gd name="T5" fmla="*/ 53 h 53"/>
                  <a:gd name="T6" fmla="*/ 0 w 23"/>
                  <a:gd name="T7" fmla="*/ 1 h 53"/>
                  <a:gd name="T8" fmla="*/ 3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3" y="0"/>
                    </a:moveTo>
                    <a:lnTo>
                      <a:pt x="23" y="52"/>
                    </a:lnTo>
                    <a:lnTo>
                      <a:pt x="20" y="53"/>
                    </a:lnTo>
                    <a:lnTo>
                      <a:pt x="0" y="1"/>
                    </a:lnTo>
                    <a:lnTo>
                      <a:pt x="3" y="0"/>
                    </a:lnTo>
                    <a:close/>
                  </a:path>
                </a:pathLst>
              </a:custGeom>
              <a:solidFill>
                <a:srgbClr val="A3A2A2"/>
              </a:solidFill>
              <a:ln w="9525">
                <a:noFill/>
                <a:round/>
                <a:headEnd/>
                <a:tailEnd/>
              </a:ln>
            </p:spPr>
            <p:txBody>
              <a:bodyPr/>
              <a:lstStyle/>
              <a:p>
                <a:endParaRPr lang="hu-HU"/>
              </a:p>
            </p:txBody>
          </p:sp>
          <p:sp>
            <p:nvSpPr>
              <p:cNvPr id="58353" name="Freeform 739"/>
              <p:cNvSpPr>
                <a:spLocks/>
              </p:cNvSpPr>
              <p:nvPr/>
            </p:nvSpPr>
            <p:spPr bwMode="auto">
              <a:xfrm>
                <a:off x="1253" y="2261"/>
                <a:ext cx="22" cy="53"/>
              </a:xfrm>
              <a:custGeom>
                <a:avLst/>
                <a:gdLst>
                  <a:gd name="T0" fmla="*/ 3 w 22"/>
                  <a:gd name="T1" fmla="*/ 0 h 53"/>
                  <a:gd name="T2" fmla="*/ 22 w 22"/>
                  <a:gd name="T3" fmla="*/ 52 h 53"/>
                  <a:gd name="T4" fmla="*/ 19 w 22"/>
                  <a:gd name="T5" fmla="*/ 53 h 53"/>
                  <a:gd name="T6" fmla="*/ 0 w 22"/>
                  <a:gd name="T7" fmla="*/ 1 h 53"/>
                  <a:gd name="T8" fmla="*/ 3 w 22"/>
                  <a:gd name="T9" fmla="*/ 0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3" y="0"/>
                    </a:moveTo>
                    <a:lnTo>
                      <a:pt x="22" y="52"/>
                    </a:lnTo>
                    <a:lnTo>
                      <a:pt x="19" y="53"/>
                    </a:lnTo>
                    <a:lnTo>
                      <a:pt x="0" y="1"/>
                    </a:lnTo>
                    <a:lnTo>
                      <a:pt x="3" y="0"/>
                    </a:lnTo>
                    <a:close/>
                  </a:path>
                </a:pathLst>
              </a:custGeom>
              <a:solidFill>
                <a:srgbClr val="A1A09F"/>
              </a:solidFill>
              <a:ln w="9525">
                <a:noFill/>
                <a:round/>
                <a:headEnd/>
                <a:tailEnd/>
              </a:ln>
            </p:spPr>
            <p:txBody>
              <a:bodyPr/>
              <a:lstStyle/>
              <a:p>
                <a:endParaRPr lang="hu-HU"/>
              </a:p>
            </p:txBody>
          </p:sp>
          <p:sp>
            <p:nvSpPr>
              <p:cNvPr id="58354" name="Freeform 740"/>
              <p:cNvSpPr>
                <a:spLocks/>
              </p:cNvSpPr>
              <p:nvPr/>
            </p:nvSpPr>
            <p:spPr bwMode="auto">
              <a:xfrm>
                <a:off x="1251" y="2262"/>
                <a:ext cx="23" cy="52"/>
              </a:xfrm>
              <a:custGeom>
                <a:avLst/>
                <a:gdLst>
                  <a:gd name="T0" fmla="*/ 3 w 23"/>
                  <a:gd name="T1" fmla="*/ 0 h 52"/>
                  <a:gd name="T2" fmla="*/ 23 w 23"/>
                  <a:gd name="T3" fmla="*/ 52 h 52"/>
                  <a:gd name="T4" fmla="*/ 20 w 23"/>
                  <a:gd name="T5" fmla="*/ 52 h 52"/>
                  <a:gd name="T6" fmla="*/ 0 w 23"/>
                  <a:gd name="T7" fmla="*/ 2 h 52"/>
                  <a:gd name="T8" fmla="*/ 3 w 23"/>
                  <a:gd name="T9" fmla="*/ 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3" y="0"/>
                    </a:moveTo>
                    <a:lnTo>
                      <a:pt x="23" y="52"/>
                    </a:lnTo>
                    <a:lnTo>
                      <a:pt x="20" y="52"/>
                    </a:lnTo>
                    <a:lnTo>
                      <a:pt x="0" y="2"/>
                    </a:lnTo>
                    <a:lnTo>
                      <a:pt x="3" y="0"/>
                    </a:lnTo>
                    <a:close/>
                  </a:path>
                </a:pathLst>
              </a:custGeom>
              <a:solidFill>
                <a:srgbClr val="9F9E9E"/>
              </a:solidFill>
              <a:ln w="9525">
                <a:noFill/>
                <a:round/>
                <a:headEnd/>
                <a:tailEnd/>
              </a:ln>
            </p:spPr>
            <p:txBody>
              <a:bodyPr/>
              <a:lstStyle/>
              <a:p>
                <a:endParaRPr lang="hu-HU"/>
              </a:p>
            </p:txBody>
          </p:sp>
          <p:sp>
            <p:nvSpPr>
              <p:cNvPr id="58355" name="Freeform 741"/>
              <p:cNvSpPr>
                <a:spLocks/>
              </p:cNvSpPr>
              <p:nvPr/>
            </p:nvSpPr>
            <p:spPr bwMode="auto">
              <a:xfrm>
                <a:off x="1250" y="2262"/>
                <a:ext cx="22" cy="54"/>
              </a:xfrm>
              <a:custGeom>
                <a:avLst/>
                <a:gdLst>
                  <a:gd name="T0" fmla="*/ 3 w 22"/>
                  <a:gd name="T1" fmla="*/ 0 h 54"/>
                  <a:gd name="T2" fmla="*/ 22 w 22"/>
                  <a:gd name="T3" fmla="*/ 52 h 54"/>
                  <a:gd name="T4" fmla="*/ 20 w 22"/>
                  <a:gd name="T5" fmla="*/ 54 h 54"/>
                  <a:gd name="T6" fmla="*/ 0 w 22"/>
                  <a:gd name="T7" fmla="*/ 2 h 54"/>
                  <a:gd name="T8" fmla="*/ 3 w 22"/>
                  <a:gd name="T9" fmla="*/ 0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3" y="0"/>
                    </a:moveTo>
                    <a:lnTo>
                      <a:pt x="22" y="52"/>
                    </a:lnTo>
                    <a:lnTo>
                      <a:pt x="20" y="54"/>
                    </a:lnTo>
                    <a:lnTo>
                      <a:pt x="0" y="2"/>
                    </a:lnTo>
                    <a:lnTo>
                      <a:pt x="3" y="0"/>
                    </a:lnTo>
                    <a:close/>
                  </a:path>
                </a:pathLst>
              </a:custGeom>
              <a:solidFill>
                <a:srgbClr val="9D9C9B"/>
              </a:solidFill>
              <a:ln w="9525">
                <a:noFill/>
                <a:round/>
                <a:headEnd/>
                <a:tailEnd/>
              </a:ln>
            </p:spPr>
            <p:txBody>
              <a:bodyPr/>
              <a:lstStyle/>
              <a:p>
                <a:endParaRPr lang="hu-HU"/>
              </a:p>
            </p:txBody>
          </p:sp>
          <p:sp>
            <p:nvSpPr>
              <p:cNvPr id="58356" name="Freeform 742"/>
              <p:cNvSpPr>
                <a:spLocks/>
              </p:cNvSpPr>
              <p:nvPr/>
            </p:nvSpPr>
            <p:spPr bwMode="auto">
              <a:xfrm>
                <a:off x="1249" y="2264"/>
                <a:ext cx="22" cy="52"/>
              </a:xfrm>
              <a:custGeom>
                <a:avLst/>
                <a:gdLst>
                  <a:gd name="T0" fmla="*/ 2 w 22"/>
                  <a:gd name="T1" fmla="*/ 0 h 52"/>
                  <a:gd name="T2" fmla="*/ 22 w 22"/>
                  <a:gd name="T3" fmla="*/ 50 h 52"/>
                  <a:gd name="T4" fmla="*/ 19 w 22"/>
                  <a:gd name="T5" fmla="*/ 52 h 52"/>
                  <a:gd name="T6" fmla="*/ 0 w 22"/>
                  <a:gd name="T7" fmla="*/ 0 h 52"/>
                  <a:gd name="T8" fmla="*/ 2 w 22"/>
                  <a:gd name="T9" fmla="*/ 0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2" y="0"/>
                    </a:moveTo>
                    <a:lnTo>
                      <a:pt x="22" y="50"/>
                    </a:lnTo>
                    <a:lnTo>
                      <a:pt x="19" y="52"/>
                    </a:lnTo>
                    <a:lnTo>
                      <a:pt x="0" y="0"/>
                    </a:lnTo>
                    <a:lnTo>
                      <a:pt x="2" y="0"/>
                    </a:lnTo>
                    <a:close/>
                  </a:path>
                </a:pathLst>
              </a:custGeom>
              <a:solidFill>
                <a:srgbClr val="9B9A9A"/>
              </a:solidFill>
              <a:ln w="9525">
                <a:noFill/>
                <a:round/>
                <a:headEnd/>
                <a:tailEnd/>
              </a:ln>
            </p:spPr>
            <p:txBody>
              <a:bodyPr/>
              <a:lstStyle/>
              <a:p>
                <a:endParaRPr lang="hu-HU"/>
              </a:p>
            </p:txBody>
          </p:sp>
          <p:sp>
            <p:nvSpPr>
              <p:cNvPr id="58357" name="Freeform 743"/>
              <p:cNvSpPr>
                <a:spLocks/>
              </p:cNvSpPr>
              <p:nvPr/>
            </p:nvSpPr>
            <p:spPr bwMode="auto">
              <a:xfrm>
                <a:off x="1247" y="2264"/>
                <a:ext cx="23" cy="53"/>
              </a:xfrm>
              <a:custGeom>
                <a:avLst/>
                <a:gdLst>
                  <a:gd name="T0" fmla="*/ 3 w 23"/>
                  <a:gd name="T1" fmla="*/ 0 h 53"/>
                  <a:gd name="T2" fmla="*/ 23 w 23"/>
                  <a:gd name="T3" fmla="*/ 52 h 53"/>
                  <a:gd name="T4" fmla="*/ 20 w 23"/>
                  <a:gd name="T5" fmla="*/ 53 h 53"/>
                  <a:gd name="T6" fmla="*/ 0 w 23"/>
                  <a:gd name="T7" fmla="*/ 1 h 53"/>
                  <a:gd name="T8" fmla="*/ 3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3" y="0"/>
                    </a:moveTo>
                    <a:lnTo>
                      <a:pt x="23" y="52"/>
                    </a:lnTo>
                    <a:lnTo>
                      <a:pt x="20" y="53"/>
                    </a:lnTo>
                    <a:lnTo>
                      <a:pt x="0" y="1"/>
                    </a:lnTo>
                    <a:lnTo>
                      <a:pt x="3" y="0"/>
                    </a:lnTo>
                    <a:close/>
                  </a:path>
                </a:pathLst>
              </a:custGeom>
              <a:solidFill>
                <a:srgbClr val="999897"/>
              </a:solidFill>
              <a:ln w="9525">
                <a:noFill/>
                <a:round/>
                <a:headEnd/>
                <a:tailEnd/>
              </a:ln>
            </p:spPr>
            <p:txBody>
              <a:bodyPr/>
              <a:lstStyle/>
              <a:p>
                <a:endParaRPr lang="hu-HU"/>
              </a:p>
            </p:txBody>
          </p:sp>
          <p:sp>
            <p:nvSpPr>
              <p:cNvPr id="58358" name="Freeform 744"/>
              <p:cNvSpPr>
                <a:spLocks/>
              </p:cNvSpPr>
              <p:nvPr/>
            </p:nvSpPr>
            <p:spPr bwMode="auto">
              <a:xfrm>
                <a:off x="1246" y="2264"/>
                <a:ext cx="22" cy="53"/>
              </a:xfrm>
              <a:custGeom>
                <a:avLst/>
                <a:gdLst>
                  <a:gd name="T0" fmla="*/ 3 w 22"/>
                  <a:gd name="T1" fmla="*/ 0 h 53"/>
                  <a:gd name="T2" fmla="*/ 22 w 22"/>
                  <a:gd name="T3" fmla="*/ 52 h 53"/>
                  <a:gd name="T4" fmla="*/ 21 w 22"/>
                  <a:gd name="T5" fmla="*/ 53 h 53"/>
                  <a:gd name="T6" fmla="*/ 0 w 22"/>
                  <a:gd name="T7" fmla="*/ 1 h 53"/>
                  <a:gd name="T8" fmla="*/ 3 w 22"/>
                  <a:gd name="T9" fmla="*/ 0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3" y="0"/>
                    </a:moveTo>
                    <a:lnTo>
                      <a:pt x="22" y="52"/>
                    </a:lnTo>
                    <a:lnTo>
                      <a:pt x="21" y="53"/>
                    </a:lnTo>
                    <a:lnTo>
                      <a:pt x="0" y="1"/>
                    </a:lnTo>
                    <a:lnTo>
                      <a:pt x="3" y="0"/>
                    </a:lnTo>
                    <a:close/>
                  </a:path>
                </a:pathLst>
              </a:custGeom>
              <a:solidFill>
                <a:srgbClr val="969595"/>
              </a:solidFill>
              <a:ln w="9525">
                <a:noFill/>
                <a:round/>
                <a:headEnd/>
                <a:tailEnd/>
              </a:ln>
            </p:spPr>
            <p:txBody>
              <a:bodyPr/>
              <a:lstStyle/>
              <a:p>
                <a:endParaRPr lang="hu-HU"/>
              </a:p>
            </p:txBody>
          </p:sp>
          <p:sp>
            <p:nvSpPr>
              <p:cNvPr id="58359" name="Freeform 745"/>
              <p:cNvSpPr>
                <a:spLocks/>
              </p:cNvSpPr>
              <p:nvPr/>
            </p:nvSpPr>
            <p:spPr bwMode="auto">
              <a:xfrm>
                <a:off x="1244" y="2265"/>
                <a:ext cx="23" cy="52"/>
              </a:xfrm>
              <a:custGeom>
                <a:avLst/>
                <a:gdLst>
                  <a:gd name="T0" fmla="*/ 3 w 23"/>
                  <a:gd name="T1" fmla="*/ 0 h 52"/>
                  <a:gd name="T2" fmla="*/ 23 w 23"/>
                  <a:gd name="T3" fmla="*/ 52 h 52"/>
                  <a:gd name="T4" fmla="*/ 21 w 23"/>
                  <a:gd name="T5" fmla="*/ 52 h 52"/>
                  <a:gd name="T6" fmla="*/ 0 w 23"/>
                  <a:gd name="T7" fmla="*/ 0 h 52"/>
                  <a:gd name="T8" fmla="*/ 3 w 23"/>
                  <a:gd name="T9" fmla="*/ 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3" y="0"/>
                    </a:moveTo>
                    <a:lnTo>
                      <a:pt x="23" y="52"/>
                    </a:lnTo>
                    <a:lnTo>
                      <a:pt x="21" y="52"/>
                    </a:lnTo>
                    <a:lnTo>
                      <a:pt x="0" y="0"/>
                    </a:lnTo>
                    <a:lnTo>
                      <a:pt x="3" y="0"/>
                    </a:lnTo>
                    <a:close/>
                  </a:path>
                </a:pathLst>
              </a:custGeom>
              <a:solidFill>
                <a:srgbClr val="959493"/>
              </a:solidFill>
              <a:ln w="9525">
                <a:noFill/>
                <a:round/>
                <a:headEnd/>
                <a:tailEnd/>
              </a:ln>
            </p:spPr>
            <p:txBody>
              <a:bodyPr/>
              <a:lstStyle/>
              <a:p>
                <a:endParaRPr lang="hu-HU"/>
              </a:p>
            </p:txBody>
          </p:sp>
          <p:sp>
            <p:nvSpPr>
              <p:cNvPr id="58360" name="Freeform 746"/>
              <p:cNvSpPr>
                <a:spLocks/>
              </p:cNvSpPr>
              <p:nvPr/>
            </p:nvSpPr>
            <p:spPr bwMode="auto">
              <a:xfrm>
                <a:off x="1243" y="2265"/>
                <a:ext cx="24" cy="54"/>
              </a:xfrm>
              <a:custGeom>
                <a:avLst/>
                <a:gdLst>
                  <a:gd name="T0" fmla="*/ 3 w 24"/>
                  <a:gd name="T1" fmla="*/ 0 h 54"/>
                  <a:gd name="T2" fmla="*/ 24 w 24"/>
                  <a:gd name="T3" fmla="*/ 52 h 54"/>
                  <a:gd name="T4" fmla="*/ 21 w 24"/>
                  <a:gd name="T5" fmla="*/ 54 h 54"/>
                  <a:gd name="T6" fmla="*/ 0 w 24"/>
                  <a:gd name="T7" fmla="*/ 2 h 54"/>
                  <a:gd name="T8" fmla="*/ 3 w 24"/>
                  <a:gd name="T9" fmla="*/ 0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3" y="0"/>
                    </a:moveTo>
                    <a:lnTo>
                      <a:pt x="24" y="52"/>
                    </a:lnTo>
                    <a:lnTo>
                      <a:pt x="21" y="54"/>
                    </a:lnTo>
                    <a:lnTo>
                      <a:pt x="0" y="2"/>
                    </a:lnTo>
                    <a:lnTo>
                      <a:pt x="3" y="0"/>
                    </a:lnTo>
                    <a:close/>
                  </a:path>
                </a:pathLst>
              </a:custGeom>
              <a:solidFill>
                <a:srgbClr val="929190"/>
              </a:solidFill>
              <a:ln w="9525">
                <a:noFill/>
                <a:round/>
                <a:headEnd/>
                <a:tailEnd/>
              </a:ln>
            </p:spPr>
            <p:txBody>
              <a:bodyPr/>
              <a:lstStyle/>
              <a:p>
                <a:endParaRPr lang="hu-HU"/>
              </a:p>
            </p:txBody>
          </p:sp>
          <p:sp>
            <p:nvSpPr>
              <p:cNvPr id="58361" name="Freeform 747"/>
              <p:cNvSpPr>
                <a:spLocks/>
              </p:cNvSpPr>
              <p:nvPr/>
            </p:nvSpPr>
            <p:spPr bwMode="auto">
              <a:xfrm>
                <a:off x="1241" y="2265"/>
                <a:ext cx="24" cy="54"/>
              </a:xfrm>
              <a:custGeom>
                <a:avLst/>
                <a:gdLst>
                  <a:gd name="T0" fmla="*/ 3 w 24"/>
                  <a:gd name="T1" fmla="*/ 0 h 54"/>
                  <a:gd name="T2" fmla="*/ 24 w 24"/>
                  <a:gd name="T3" fmla="*/ 52 h 54"/>
                  <a:gd name="T4" fmla="*/ 22 w 24"/>
                  <a:gd name="T5" fmla="*/ 54 h 54"/>
                  <a:gd name="T6" fmla="*/ 0 w 24"/>
                  <a:gd name="T7" fmla="*/ 2 h 54"/>
                  <a:gd name="T8" fmla="*/ 3 w 24"/>
                  <a:gd name="T9" fmla="*/ 0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3" y="0"/>
                    </a:moveTo>
                    <a:lnTo>
                      <a:pt x="24" y="52"/>
                    </a:lnTo>
                    <a:lnTo>
                      <a:pt x="22" y="54"/>
                    </a:lnTo>
                    <a:lnTo>
                      <a:pt x="0" y="2"/>
                    </a:lnTo>
                    <a:lnTo>
                      <a:pt x="3" y="0"/>
                    </a:lnTo>
                    <a:close/>
                  </a:path>
                </a:pathLst>
              </a:custGeom>
              <a:solidFill>
                <a:srgbClr val="908F8F"/>
              </a:solidFill>
              <a:ln w="9525">
                <a:noFill/>
                <a:round/>
                <a:headEnd/>
                <a:tailEnd/>
              </a:ln>
            </p:spPr>
            <p:txBody>
              <a:bodyPr/>
              <a:lstStyle/>
              <a:p>
                <a:endParaRPr lang="hu-HU"/>
              </a:p>
            </p:txBody>
          </p:sp>
          <p:sp>
            <p:nvSpPr>
              <p:cNvPr id="58362" name="Freeform 748"/>
              <p:cNvSpPr>
                <a:spLocks/>
              </p:cNvSpPr>
              <p:nvPr/>
            </p:nvSpPr>
            <p:spPr bwMode="auto">
              <a:xfrm>
                <a:off x="1240" y="2267"/>
                <a:ext cx="24" cy="52"/>
              </a:xfrm>
              <a:custGeom>
                <a:avLst/>
                <a:gdLst>
                  <a:gd name="T0" fmla="*/ 3 w 24"/>
                  <a:gd name="T1" fmla="*/ 0 h 52"/>
                  <a:gd name="T2" fmla="*/ 24 w 24"/>
                  <a:gd name="T3" fmla="*/ 52 h 52"/>
                  <a:gd name="T4" fmla="*/ 21 w 24"/>
                  <a:gd name="T5" fmla="*/ 52 h 52"/>
                  <a:gd name="T6" fmla="*/ 0 w 24"/>
                  <a:gd name="T7" fmla="*/ 0 h 52"/>
                  <a:gd name="T8" fmla="*/ 3 w 24"/>
                  <a:gd name="T9" fmla="*/ 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3" y="0"/>
                    </a:moveTo>
                    <a:lnTo>
                      <a:pt x="24" y="52"/>
                    </a:lnTo>
                    <a:lnTo>
                      <a:pt x="21" y="52"/>
                    </a:lnTo>
                    <a:lnTo>
                      <a:pt x="0" y="0"/>
                    </a:lnTo>
                    <a:lnTo>
                      <a:pt x="3" y="0"/>
                    </a:lnTo>
                    <a:close/>
                  </a:path>
                </a:pathLst>
              </a:custGeom>
              <a:solidFill>
                <a:srgbClr val="8E8D8D"/>
              </a:solidFill>
              <a:ln w="9525">
                <a:noFill/>
                <a:round/>
                <a:headEnd/>
                <a:tailEnd/>
              </a:ln>
            </p:spPr>
            <p:txBody>
              <a:bodyPr/>
              <a:lstStyle/>
              <a:p>
                <a:endParaRPr lang="hu-HU"/>
              </a:p>
            </p:txBody>
          </p:sp>
          <p:sp>
            <p:nvSpPr>
              <p:cNvPr id="58363" name="Freeform 749"/>
              <p:cNvSpPr>
                <a:spLocks/>
              </p:cNvSpPr>
              <p:nvPr/>
            </p:nvSpPr>
            <p:spPr bwMode="auto">
              <a:xfrm>
                <a:off x="1239" y="2267"/>
                <a:ext cx="24" cy="53"/>
              </a:xfrm>
              <a:custGeom>
                <a:avLst/>
                <a:gdLst>
                  <a:gd name="T0" fmla="*/ 2 w 24"/>
                  <a:gd name="T1" fmla="*/ 0 h 53"/>
                  <a:gd name="T2" fmla="*/ 24 w 24"/>
                  <a:gd name="T3" fmla="*/ 52 h 53"/>
                  <a:gd name="T4" fmla="*/ 21 w 24"/>
                  <a:gd name="T5" fmla="*/ 53 h 53"/>
                  <a:gd name="T6" fmla="*/ 0 w 24"/>
                  <a:gd name="T7" fmla="*/ 1 h 53"/>
                  <a:gd name="T8" fmla="*/ 2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2" y="0"/>
                    </a:moveTo>
                    <a:lnTo>
                      <a:pt x="24" y="52"/>
                    </a:lnTo>
                    <a:lnTo>
                      <a:pt x="21" y="53"/>
                    </a:lnTo>
                    <a:lnTo>
                      <a:pt x="0" y="1"/>
                    </a:lnTo>
                    <a:lnTo>
                      <a:pt x="2" y="0"/>
                    </a:lnTo>
                    <a:close/>
                  </a:path>
                </a:pathLst>
              </a:custGeom>
              <a:solidFill>
                <a:srgbClr val="8D8C8B"/>
              </a:solidFill>
              <a:ln w="9525">
                <a:noFill/>
                <a:round/>
                <a:headEnd/>
                <a:tailEnd/>
              </a:ln>
            </p:spPr>
            <p:txBody>
              <a:bodyPr/>
              <a:lstStyle/>
              <a:p>
                <a:endParaRPr lang="hu-HU"/>
              </a:p>
            </p:txBody>
          </p:sp>
          <p:sp>
            <p:nvSpPr>
              <p:cNvPr id="58364" name="Freeform 750"/>
              <p:cNvSpPr>
                <a:spLocks/>
              </p:cNvSpPr>
              <p:nvPr/>
            </p:nvSpPr>
            <p:spPr bwMode="auto">
              <a:xfrm>
                <a:off x="1237" y="2267"/>
                <a:ext cx="24" cy="53"/>
              </a:xfrm>
              <a:custGeom>
                <a:avLst/>
                <a:gdLst>
                  <a:gd name="T0" fmla="*/ 3 w 24"/>
                  <a:gd name="T1" fmla="*/ 0 h 53"/>
                  <a:gd name="T2" fmla="*/ 24 w 24"/>
                  <a:gd name="T3" fmla="*/ 52 h 53"/>
                  <a:gd name="T4" fmla="*/ 21 w 24"/>
                  <a:gd name="T5" fmla="*/ 53 h 53"/>
                  <a:gd name="T6" fmla="*/ 0 w 24"/>
                  <a:gd name="T7" fmla="*/ 1 h 53"/>
                  <a:gd name="T8" fmla="*/ 3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3" y="0"/>
                    </a:moveTo>
                    <a:lnTo>
                      <a:pt x="24" y="52"/>
                    </a:lnTo>
                    <a:lnTo>
                      <a:pt x="21" y="53"/>
                    </a:lnTo>
                    <a:lnTo>
                      <a:pt x="0" y="1"/>
                    </a:lnTo>
                    <a:lnTo>
                      <a:pt x="3" y="0"/>
                    </a:lnTo>
                    <a:close/>
                  </a:path>
                </a:pathLst>
              </a:custGeom>
              <a:solidFill>
                <a:srgbClr val="8A8988"/>
              </a:solidFill>
              <a:ln w="9525">
                <a:noFill/>
                <a:round/>
                <a:headEnd/>
                <a:tailEnd/>
              </a:ln>
            </p:spPr>
            <p:txBody>
              <a:bodyPr/>
              <a:lstStyle/>
              <a:p>
                <a:endParaRPr lang="hu-HU"/>
              </a:p>
            </p:txBody>
          </p:sp>
          <p:sp>
            <p:nvSpPr>
              <p:cNvPr id="58365" name="Freeform 751"/>
              <p:cNvSpPr>
                <a:spLocks/>
              </p:cNvSpPr>
              <p:nvPr/>
            </p:nvSpPr>
            <p:spPr bwMode="auto">
              <a:xfrm>
                <a:off x="1237" y="2268"/>
                <a:ext cx="23" cy="52"/>
              </a:xfrm>
              <a:custGeom>
                <a:avLst/>
                <a:gdLst>
                  <a:gd name="T0" fmla="*/ 2 w 23"/>
                  <a:gd name="T1" fmla="*/ 0 h 52"/>
                  <a:gd name="T2" fmla="*/ 23 w 23"/>
                  <a:gd name="T3" fmla="*/ 52 h 52"/>
                  <a:gd name="T4" fmla="*/ 20 w 23"/>
                  <a:gd name="T5" fmla="*/ 52 h 52"/>
                  <a:gd name="T6" fmla="*/ 0 w 23"/>
                  <a:gd name="T7" fmla="*/ 1 h 52"/>
                  <a:gd name="T8" fmla="*/ 2 w 23"/>
                  <a:gd name="T9" fmla="*/ 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2" y="0"/>
                    </a:moveTo>
                    <a:lnTo>
                      <a:pt x="23" y="52"/>
                    </a:lnTo>
                    <a:lnTo>
                      <a:pt x="20" y="52"/>
                    </a:lnTo>
                    <a:lnTo>
                      <a:pt x="0" y="1"/>
                    </a:lnTo>
                    <a:lnTo>
                      <a:pt x="2" y="0"/>
                    </a:lnTo>
                    <a:close/>
                  </a:path>
                </a:pathLst>
              </a:custGeom>
              <a:solidFill>
                <a:srgbClr val="888786"/>
              </a:solidFill>
              <a:ln w="9525">
                <a:noFill/>
                <a:round/>
                <a:headEnd/>
                <a:tailEnd/>
              </a:ln>
            </p:spPr>
            <p:txBody>
              <a:bodyPr/>
              <a:lstStyle/>
              <a:p>
                <a:endParaRPr lang="hu-HU"/>
              </a:p>
            </p:txBody>
          </p:sp>
          <p:sp>
            <p:nvSpPr>
              <p:cNvPr id="58366" name="Freeform 752"/>
              <p:cNvSpPr>
                <a:spLocks/>
              </p:cNvSpPr>
              <p:nvPr/>
            </p:nvSpPr>
            <p:spPr bwMode="auto">
              <a:xfrm>
                <a:off x="1236" y="2268"/>
                <a:ext cx="22" cy="54"/>
              </a:xfrm>
              <a:custGeom>
                <a:avLst/>
                <a:gdLst>
                  <a:gd name="T0" fmla="*/ 1 w 22"/>
                  <a:gd name="T1" fmla="*/ 0 h 54"/>
                  <a:gd name="T2" fmla="*/ 22 w 22"/>
                  <a:gd name="T3" fmla="*/ 52 h 54"/>
                  <a:gd name="T4" fmla="*/ 20 w 22"/>
                  <a:gd name="T5" fmla="*/ 54 h 54"/>
                  <a:gd name="T6" fmla="*/ 0 w 22"/>
                  <a:gd name="T7" fmla="*/ 1 h 54"/>
                  <a:gd name="T8" fmla="*/ 1 w 22"/>
                  <a:gd name="T9" fmla="*/ 0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1" y="0"/>
                    </a:moveTo>
                    <a:lnTo>
                      <a:pt x="22" y="52"/>
                    </a:lnTo>
                    <a:lnTo>
                      <a:pt x="20" y="54"/>
                    </a:lnTo>
                    <a:lnTo>
                      <a:pt x="0" y="1"/>
                    </a:lnTo>
                    <a:lnTo>
                      <a:pt x="1" y="0"/>
                    </a:lnTo>
                    <a:close/>
                  </a:path>
                </a:pathLst>
              </a:custGeom>
              <a:solidFill>
                <a:srgbClr val="878585"/>
              </a:solidFill>
              <a:ln w="9525">
                <a:noFill/>
                <a:round/>
                <a:headEnd/>
                <a:tailEnd/>
              </a:ln>
            </p:spPr>
            <p:txBody>
              <a:bodyPr/>
              <a:lstStyle/>
              <a:p>
                <a:endParaRPr lang="hu-HU"/>
              </a:p>
            </p:txBody>
          </p:sp>
          <p:sp>
            <p:nvSpPr>
              <p:cNvPr id="58367" name="Freeform 753"/>
              <p:cNvSpPr>
                <a:spLocks/>
              </p:cNvSpPr>
              <p:nvPr/>
            </p:nvSpPr>
            <p:spPr bwMode="auto">
              <a:xfrm>
                <a:off x="1234" y="2269"/>
                <a:ext cx="23" cy="53"/>
              </a:xfrm>
              <a:custGeom>
                <a:avLst/>
                <a:gdLst>
                  <a:gd name="T0" fmla="*/ 3 w 23"/>
                  <a:gd name="T1" fmla="*/ 0 h 53"/>
                  <a:gd name="T2" fmla="*/ 23 w 23"/>
                  <a:gd name="T3" fmla="*/ 51 h 53"/>
                  <a:gd name="T4" fmla="*/ 20 w 23"/>
                  <a:gd name="T5" fmla="*/ 53 h 53"/>
                  <a:gd name="T6" fmla="*/ 0 w 23"/>
                  <a:gd name="T7" fmla="*/ 0 h 53"/>
                  <a:gd name="T8" fmla="*/ 3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3" y="0"/>
                    </a:moveTo>
                    <a:lnTo>
                      <a:pt x="23" y="51"/>
                    </a:lnTo>
                    <a:lnTo>
                      <a:pt x="20" y="53"/>
                    </a:lnTo>
                    <a:lnTo>
                      <a:pt x="0" y="0"/>
                    </a:lnTo>
                    <a:lnTo>
                      <a:pt x="3" y="0"/>
                    </a:lnTo>
                    <a:close/>
                  </a:path>
                </a:pathLst>
              </a:custGeom>
              <a:solidFill>
                <a:srgbClr val="848382"/>
              </a:solidFill>
              <a:ln w="9525">
                <a:noFill/>
                <a:round/>
                <a:headEnd/>
                <a:tailEnd/>
              </a:ln>
            </p:spPr>
            <p:txBody>
              <a:bodyPr/>
              <a:lstStyle/>
              <a:p>
                <a:endParaRPr lang="hu-HU"/>
              </a:p>
            </p:txBody>
          </p:sp>
          <p:sp>
            <p:nvSpPr>
              <p:cNvPr id="73728" name="Freeform 754"/>
              <p:cNvSpPr>
                <a:spLocks/>
              </p:cNvSpPr>
              <p:nvPr/>
            </p:nvSpPr>
            <p:spPr bwMode="auto">
              <a:xfrm>
                <a:off x="1233" y="2269"/>
                <a:ext cx="23" cy="54"/>
              </a:xfrm>
              <a:custGeom>
                <a:avLst/>
                <a:gdLst>
                  <a:gd name="T0" fmla="*/ 3 w 23"/>
                  <a:gd name="T1" fmla="*/ 0 h 54"/>
                  <a:gd name="T2" fmla="*/ 23 w 23"/>
                  <a:gd name="T3" fmla="*/ 53 h 54"/>
                  <a:gd name="T4" fmla="*/ 20 w 23"/>
                  <a:gd name="T5" fmla="*/ 54 h 54"/>
                  <a:gd name="T6" fmla="*/ 0 w 23"/>
                  <a:gd name="T7" fmla="*/ 2 h 54"/>
                  <a:gd name="T8" fmla="*/ 3 w 23"/>
                  <a:gd name="T9" fmla="*/ 0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3" y="0"/>
                    </a:moveTo>
                    <a:lnTo>
                      <a:pt x="23" y="53"/>
                    </a:lnTo>
                    <a:lnTo>
                      <a:pt x="20" y="54"/>
                    </a:lnTo>
                    <a:lnTo>
                      <a:pt x="0" y="2"/>
                    </a:lnTo>
                    <a:lnTo>
                      <a:pt x="3" y="0"/>
                    </a:lnTo>
                    <a:close/>
                  </a:path>
                </a:pathLst>
              </a:custGeom>
              <a:solidFill>
                <a:srgbClr val="828180"/>
              </a:solidFill>
              <a:ln w="9525">
                <a:noFill/>
                <a:round/>
                <a:headEnd/>
                <a:tailEnd/>
              </a:ln>
            </p:spPr>
            <p:txBody>
              <a:bodyPr/>
              <a:lstStyle/>
              <a:p>
                <a:endParaRPr lang="hu-HU"/>
              </a:p>
            </p:txBody>
          </p:sp>
          <p:sp>
            <p:nvSpPr>
              <p:cNvPr id="73729" name="Freeform 755"/>
              <p:cNvSpPr>
                <a:spLocks/>
              </p:cNvSpPr>
              <p:nvPr/>
            </p:nvSpPr>
            <p:spPr bwMode="auto">
              <a:xfrm>
                <a:off x="1232" y="2269"/>
                <a:ext cx="22" cy="54"/>
              </a:xfrm>
              <a:custGeom>
                <a:avLst/>
                <a:gdLst>
                  <a:gd name="T0" fmla="*/ 2 w 22"/>
                  <a:gd name="T1" fmla="*/ 0 h 54"/>
                  <a:gd name="T2" fmla="*/ 22 w 22"/>
                  <a:gd name="T3" fmla="*/ 53 h 54"/>
                  <a:gd name="T4" fmla="*/ 19 w 22"/>
                  <a:gd name="T5" fmla="*/ 54 h 54"/>
                  <a:gd name="T6" fmla="*/ 0 w 22"/>
                  <a:gd name="T7" fmla="*/ 2 h 54"/>
                  <a:gd name="T8" fmla="*/ 2 w 22"/>
                  <a:gd name="T9" fmla="*/ 0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2" y="0"/>
                    </a:moveTo>
                    <a:lnTo>
                      <a:pt x="22" y="53"/>
                    </a:lnTo>
                    <a:lnTo>
                      <a:pt x="19" y="54"/>
                    </a:lnTo>
                    <a:lnTo>
                      <a:pt x="0" y="2"/>
                    </a:lnTo>
                    <a:lnTo>
                      <a:pt x="2" y="0"/>
                    </a:lnTo>
                    <a:close/>
                  </a:path>
                </a:pathLst>
              </a:custGeom>
              <a:solidFill>
                <a:srgbClr val="81807F"/>
              </a:solidFill>
              <a:ln w="9525">
                <a:noFill/>
                <a:round/>
                <a:headEnd/>
                <a:tailEnd/>
              </a:ln>
            </p:spPr>
            <p:txBody>
              <a:bodyPr/>
              <a:lstStyle/>
              <a:p>
                <a:endParaRPr lang="hu-HU"/>
              </a:p>
            </p:txBody>
          </p:sp>
          <p:sp>
            <p:nvSpPr>
              <p:cNvPr id="73730" name="Freeform 756"/>
              <p:cNvSpPr>
                <a:spLocks/>
              </p:cNvSpPr>
              <p:nvPr/>
            </p:nvSpPr>
            <p:spPr bwMode="auto">
              <a:xfrm>
                <a:off x="1230" y="2271"/>
                <a:ext cx="23" cy="52"/>
              </a:xfrm>
              <a:custGeom>
                <a:avLst/>
                <a:gdLst>
                  <a:gd name="T0" fmla="*/ 3 w 23"/>
                  <a:gd name="T1" fmla="*/ 0 h 52"/>
                  <a:gd name="T2" fmla="*/ 23 w 23"/>
                  <a:gd name="T3" fmla="*/ 52 h 52"/>
                  <a:gd name="T4" fmla="*/ 20 w 23"/>
                  <a:gd name="T5" fmla="*/ 52 h 52"/>
                  <a:gd name="T6" fmla="*/ 0 w 23"/>
                  <a:gd name="T7" fmla="*/ 0 h 52"/>
                  <a:gd name="T8" fmla="*/ 3 w 23"/>
                  <a:gd name="T9" fmla="*/ 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3" y="0"/>
                    </a:moveTo>
                    <a:lnTo>
                      <a:pt x="23" y="52"/>
                    </a:lnTo>
                    <a:lnTo>
                      <a:pt x="20" y="52"/>
                    </a:lnTo>
                    <a:lnTo>
                      <a:pt x="0" y="0"/>
                    </a:lnTo>
                    <a:lnTo>
                      <a:pt x="3" y="0"/>
                    </a:lnTo>
                    <a:close/>
                  </a:path>
                </a:pathLst>
              </a:custGeom>
              <a:solidFill>
                <a:srgbClr val="7F7D7D"/>
              </a:solidFill>
              <a:ln w="9525">
                <a:noFill/>
                <a:round/>
                <a:headEnd/>
                <a:tailEnd/>
              </a:ln>
            </p:spPr>
            <p:txBody>
              <a:bodyPr/>
              <a:lstStyle/>
              <a:p>
                <a:endParaRPr lang="hu-HU"/>
              </a:p>
            </p:txBody>
          </p:sp>
          <p:sp>
            <p:nvSpPr>
              <p:cNvPr id="73731" name="Freeform 757"/>
              <p:cNvSpPr>
                <a:spLocks/>
              </p:cNvSpPr>
              <p:nvPr/>
            </p:nvSpPr>
            <p:spPr bwMode="auto">
              <a:xfrm>
                <a:off x="1229" y="2271"/>
                <a:ext cx="22" cy="53"/>
              </a:xfrm>
              <a:custGeom>
                <a:avLst/>
                <a:gdLst>
                  <a:gd name="T0" fmla="*/ 3 w 22"/>
                  <a:gd name="T1" fmla="*/ 0 h 53"/>
                  <a:gd name="T2" fmla="*/ 22 w 22"/>
                  <a:gd name="T3" fmla="*/ 52 h 53"/>
                  <a:gd name="T4" fmla="*/ 20 w 22"/>
                  <a:gd name="T5" fmla="*/ 53 h 53"/>
                  <a:gd name="T6" fmla="*/ 0 w 22"/>
                  <a:gd name="T7" fmla="*/ 1 h 53"/>
                  <a:gd name="T8" fmla="*/ 3 w 22"/>
                  <a:gd name="T9" fmla="*/ 0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3" y="0"/>
                    </a:moveTo>
                    <a:lnTo>
                      <a:pt x="22" y="52"/>
                    </a:lnTo>
                    <a:lnTo>
                      <a:pt x="20" y="53"/>
                    </a:lnTo>
                    <a:lnTo>
                      <a:pt x="0" y="1"/>
                    </a:lnTo>
                    <a:lnTo>
                      <a:pt x="3" y="0"/>
                    </a:lnTo>
                    <a:close/>
                  </a:path>
                </a:pathLst>
              </a:custGeom>
              <a:solidFill>
                <a:srgbClr val="7D7C7B"/>
              </a:solidFill>
              <a:ln w="9525">
                <a:noFill/>
                <a:round/>
                <a:headEnd/>
                <a:tailEnd/>
              </a:ln>
            </p:spPr>
            <p:txBody>
              <a:bodyPr/>
              <a:lstStyle/>
              <a:p>
                <a:endParaRPr lang="hu-HU"/>
              </a:p>
            </p:txBody>
          </p:sp>
          <p:sp>
            <p:nvSpPr>
              <p:cNvPr id="73732" name="Freeform 758"/>
              <p:cNvSpPr>
                <a:spLocks/>
              </p:cNvSpPr>
              <p:nvPr/>
            </p:nvSpPr>
            <p:spPr bwMode="auto">
              <a:xfrm>
                <a:off x="1227" y="2271"/>
                <a:ext cx="23" cy="53"/>
              </a:xfrm>
              <a:custGeom>
                <a:avLst/>
                <a:gdLst>
                  <a:gd name="T0" fmla="*/ 3 w 23"/>
                  <a:gd name="T1" fmla="*/ 0 h 53"/>
                  <a:gd name="T2" fmla="*/ 23 w 23"/>
                  <a:gd name="T3" fmla="*/ 52 h 53"/>
                  <a:gd name="T4" fmla="*/ 20 w 23"/>
                  <a:gd name="T5" fmla="*/ 53 h 53"/>
                  <a:gd name="T6" fmla="*/ 0 w 23"/>
                  <a:gd name="T7" fmla="*/ 1 h 53"/>
                  <a:gd name="T8" fmla="*/ 3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3" y="0"/>
                    </a:moveTo>
                    <a:lnTo>
                      <a:pt x="23" y="52"/>
                    </a:lnTo>
                    <a:lnTo>
                      <a:pt x="20" y="53"/>
                    </a:lnTo>
                    <a:lnTo>
                      <a:pt x="0" y="1"/>
                    </a:lnTo>
                    <a:lnTo>
                      <a:pt x="3" y="0"/>
                    </a:lnTo>
                    <a:close/>
                  </a:path>
                </a:pathLst>
              </a:custGeom>
              <a:solidFill>
                <a:srgbClr val="7B7A79"/>
              </a:solidFill>
              <a:ln w="9525">
                <a:noFill/>
                <a:round/>
                <a:headEnd/>
                <a:tailEnd/>
              </a:ln>
            </p:spPr>
            <p:txBody>
              <a:bodyPr/>
              <a:lstStyle/>
              <a:p>
                <a:endParaRPr lang="hu-HU"/>
              </a:p>
            </p:txBody>
          </p:sp>
          <p:sp>
            <p:nvSpPr>
              <p:cNvPr id="73733" name="Freeform 759"/>
              <p:cNvSpPr>
                <a:spLocks/>
              </p:cNvSpPr>
              <p:nvPr/>
            </p:nvSpPr>
            <p:spPr bwMode="auto">
              <a:xfrm>
                <a:off x="1226" y="2272"/>
                <a:ext cx="23" cy="52"/>
              </a:xfrm>
              <a:custGeom>
                <a:avLst/>
                <a:gdLst>
                  <a:gd name="T0" fmla="*/ 3 w 23"/>
                  <a:gd name="T1" fmla="*/ 0 h 52"/>
                  <a:gd name="T2" fmla="*/ 23 w 23"/>
                  <a:gd name="T3" fmla="*/ 52 h 52"/>
                  <a:gd name="T4" fmla="*/ 20 w 23"/>
                  <a:gd name="T5" fmla="*/ 52 h 52"/>
                  <a:gd name="T6" fmla="*/ 0 w 23"/>
                  <a:gd name="T7" fmla="*/ 2 h 52"/>
                  <a:gd name="T8" fmla="*/ 3 w 23"/>
                  <a:gd name="T9" fmla="*/ 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3" y="0"/>
                    </a:moveTo>
                    <a:lnTo>
                      <a:pt x="23" y="52"/>
                    </a:lnTo>
                    <a:lnTo>
                      <a:pt x="20" y="52"/>
                    </a:lnTo>
                    <a:lnTo>
                      <a:pt x="0" y="2"/>
                    </a:lnTo>
                    <a:lnTo>
                      <a:pt x="3" y="0"/>
                    </a:lnTo>
                    <a:close/>
                  </a:path>
                </a:pathLst>
              </a:custGeom>
              <a:solidFill>
                <a:srgbClr val="797877"/>
              </a:solidFill>
              <a:ln w="9525">
                <a:noFill/>
                <a:round/>
                <a:headEnd/>
                <a:tailEnd/>
              </a:ln>
            </p:spPr>
            <p:txBody>
              <a:bodyPr/>
              <a:lstStyle/>
              <a:p>
                <a:endParaRPr lang="hu-HU"/>
              </a:p>
            </p:txBody>
          </p:sp>
          <p:sp>
            <p:nvSpPr>
              <p:cNvPr id="73734" name="Freeform 760"/>
              <p:cNvSpPr>
                <a:spLocks/>
              </p:cNvSpPr>
              <p:nvPr/>
            </p:nvSpPr>
            <p:spPr bwMode="auto">
              <a:xfrm>
                <a:off x="1225" y="2272"/>
                <a:ext cx="22" cy="54"/>
              </a:xfrm>
              <a:custGeom>
                <a:avLst/>
                <a:gdLst>
                  <a:gd name="T0" fmla="*/ 2 w 22"/>
                  <a:gd name="T1" fmla="*/ 0 h 54"/>
                  <a:gd name="T2" fmla="*/ 22 w 22"/>
                  <a:gd name="T3" fmla="*/ 52 h 54"/>
                  <a:gd name="T4" fmla="*/ 21 w 22"/>
                  <a:gd name="T5" fmla="*/ 54 h 54"/>
                  <a:gd name="T6" fmla="*/ 0 w 22"/>
                  <a:gd name="T7" fmla="*/ 2 h 54"/>
                  <a:gd name="T8" fmla="*/ 2 w 22"/>
                  <a:gd name="T9" fmla="*/ 0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2" y="0"/>
                    </a:moveTo>
                    <a:lnTo>
                      <a:pt x="22" y="52"/>
                    </a:lnTo>
                    <a:lnTo>
                      <a:pt x="21" y="54"/>
                    </a:lnTo>
                    <a:lnTo>
                      <a:pt x="0" y="2"/>
                    </a:lnTo>
                    <a:lnTo>
                      <a:pt x="2" y="0"/>
                    </a:lnTo>
                    <a:close/>
                  </a:path>
                </a:pathLst>
              </a:custGeom>
              <a:solidFill>
                <a:srgbClr val="777675"/>
              </a:solidFill>
              <a:ln w="9525">
                <a:noFill/>
                <a:round/>
                <a:headEnd/>
                <a:tailEnd/>
              </a:ln>
            </p:spPr>
            <p:txBody>
              <a:bodyPr/>
              <a:lstStyle/>
              <a:p>
                <a:endParaRPr lang="hu-HU"/>
              </a:p>
            </p:txBody>
          </p:sp>
          <p:sp>
            <p:nvSpPr>
              <p:cNvPr id="73735" name="Freeform 761"/>
              <p:cNvSpPr>
                <a:spLocks/>
              </p:cNvSpPr>
              <p:nvPr/>
            </p:nvSpPr>
            <p:spPr bwMode="auto">
              <a:xfrm>
                <a:off x="1223" y="2274"/>
                <a:ext cx="23" cy="52"/>
              </a:xfrm>
              <a:custGeom>
                <a:avLst/>
                <a:gdLst>
                  <a:gd name="T0" fmla="*/ 3 w 23"/>
                  <a:gd name="T1" fmla="*/ 0 h 52"/>
                  <a:gd name="T2" fmla="*/ 23 w 23"/>
                  <a:gd name="T3" fmla="*/ 50 h 52"/>
                  <a:gd name="T4" fmla="*/ 21 w 23"/>
                  <a:gd name="T5" fmla="*/ 52 h 52"/>
                  <a:gd name="T6" fmla="*/ 0 w 23"/>
                  <a:gd name="T7" fmla="*/ 0 h 52"/>
                  <a:gd name="T8" fmla="*/ 3 w 23"/>
                  <a:gd name="T9" fmla="*/ 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3" y="0"/>
                    </a:moveTo>
                    <a:lnTo>
                      <a:pt x="23" y="50"/>
                    </a:lnTo>
                    <a:lnTo>
                      <a:pt x="21" y="52"/>
                    </a:lnTo>
                    <a:lnTo>
                      <a:pt x="0" y="0"/>
                    </a:lnTo>
                    <a:lnTo>
                      <a:pt x="3" y="0"/>
                    </a:lnTo>
                    <a:close/>
                  </a:path>
                </a:pathLst>
              </a:custGeom>
              <a:solidFill>
                <a:srgbClr val="767473"/>
              </a:solidFill>
              <a:ln w="9525">
                <a:noFill/>
                <a:round/>
                <a:headEnd/>
                <a:tailEnd/>
              </a:ln>
            </p:spPr>
            <p:txBody>
              <a:bodyPr/>
              <a:lstStyle/>
              <a:p>
                <a:endParaRPr lang="hu-HU"/>
              </a:p>
            </p:txBody>
          </p:sp>
          <p:sp>
            <p:nvSpPr>
              <p:cNvPr id="73736" name="Freeform 762"/>
              <p:cNvSpPr>
                <a:spLocks/>
              </p:cNvSpPr>
              <p:nvPr/>
            </p:nvSpPr>
            <p:spPr bwMode="auto">
              <a:xfrm>
                <a:off x="1222" y="2274"/>
                <a:ext cx="24" cy="53"/>
              </a:xfrm>
              <a:custGeom>
                <a:avLst/>
                <a:gdLst>
                  <a:gd name="T0" fmla="*/ 3 w 24"/>
                  <a:gd name="T1" fmla="*/ 0 h 53"/>
                  <a:gd name="T2" fmla="*/ 24 w 24"/>
                  <a:gd name="T3" fmla="*/ 52 h 53"/>
                  <a:gd name="T4" fmla="*/ 21 w 24"/>
                  <a:gd name="T5" fmla="*/ 53 h 53"/>
                  <a:gd name="T6" fmla="*/ 0 w 24"/>
                  <a:gd name="T7" fmla="*/ 1 h 53"/>
                  <a:gd name="T8" fmla="*/ 3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3" y="0"/>
                    </a:moveTo>
                    <a:lnTo>
                      <a:pt x="24" y="52"/>
                    </a:lnTo>
                    <a:lnTo>
                      <a:pt x="21" y="53"/>
                    </a:lnTo>
                    <a:lnTo>
                      <a:pt x="0" y="1"/>
                    </a:lnTo>
                    <a:lnTo>
                      <a:pt x="3" y="0"/>
                    </a:lnTo>
                    <a:close/>
                  </a:path>
                </a:pathLst>
              </a:custGeom>
              <a:solidFill>
                <a:srgbClr val="727070"/>
              </a:solidFill>
              <a:ln w="9525">
                <a:noFill/>
                <a:round/>
                <a:headEnd/>
                <a:tailEnd/>
              </a:ln>
            </p:spPr>
            <p:txBody>
              <a:bodyPr/>
              <a:lstStyle/>
              <a:p>
                <a:endParaRPr lang="hu-HU"/>
              </a:p>
            </p:txBody>
          </p:sp>
          <p:sp>
            <p:nvSpPr>
              <p:cNvPr id="73737" name="Freeform 763"/>
              <p:cNvSpPr>
                <a:spLocks/>
              </p:cNvSpPr>
              <p:nvPr/>
            </p:nvSpPr>
            <p:spPr bwMode="auto">
              <a:xfrm>
                <a:off x="1220" y="2274"/>
                <a:ext cx="24" cy="53"/>
              </a:xfrm>
              <a:custGeom>
                <a:avLst/>
                <a:gdLst>
                  <a:gd name="T0" fmla="*/ 3 w 24"/>
                  <a:gd name="T1" fmla="*/ 0 h 53"/>
                  <a:gd name="T2" fmla="*/ 24 w 24"/>
                  <a:gd name="T3" fmla="*/ 52 h 53"/>
                  <a:gd name="T4" fmla="*/ 21 w 24"/>
                  <a:gd name="T5" fmla="*/ 53 h 53"/>
                  <a:gd name="T6" fmla="*/ 0 w 24"/>
                  <a:gd name="T7" fmla="*/ 1 h 53"/>
                  <a:gd name="T8" fmla="*/ 3 w 24"/>
                  <a:gd name="T9" fmla="*/ 0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3" y="0"/>
                    </a:moveTo>
                    <a:lnTo>
                      <a:pt x="24" y="52"/>
                    </a:lnTo>
                    <a:lnTo>
                      <a:pt x="21" y="53"/>
                    </a:lnTo>
                    <a:lnTo>
                      <a:pt x="0" y="1"/>
                    </a:lnTo>
                    <a:lnTo>
                      <a:pt x="3" y="0"/>
                    </a:lnTo>
                    <a:close/>
                  </a:path>
                </a:pathLst>
              </a:custGeom>
              <a:solidFill>
                <a:srgbClr val="716F6E"/>
              </a:solidFill>
              <a:ln w="9525">
                <a:noFill/>
                <a:round/>
                <a:headEnd/>
                <a:tailEnd/>
              </a:ln>
            </p:spPr>
            <p:txBody>
              <a:bodyPr/>
              <a:lstStyle/>
              <a:p>
                <a:endParaRPr lang="hu-HU"/>
              </a:p>
            </p:txBody>
          </p:sp>
          <p:sp>
            <p:nvSpPr>
              <p:cNvPr id="73738" name="Freeform 764"/>
              <p:cNvSpPr>
                <a:spLocks/>
              </p:cNvSpPr>
              <p:nvPr/>
            </p:nvSpPr>
            <p:spPr bwMode="auto">
              <a:xfrm>
                <a:off x="1219" y="2275"/>
                <a:ext cx="24" cy="52"/>
              </a:xfrm>
              <a:custGeom>
                <a:avLst/>
                <a:gdLst>
                  <a:gd name="T0" fmla="*/ 3 w 24"/>
                  <a:gd name="T1" fmla="*/ 0 h 52"/>
                  <a:gd name="T2" fmla="*/ 24 w 24"/>
                  <a:gd name="T3" fmla="*/ 52 h 52"/>
                  <a:gd name="T4" fmla="*/ 21 w 24"/>
                  <a:gd name="T5" fmla="*/ 52 h 52"/>
                  <a:gd name="T6" fmla="*/ 0 w 24"/>
                  <a:gd name="T7" fmla="*/ 0 h 52"/>
                  <a:gd name="T8" fmla="*/ 3 w 24"/>
                  <a:gd name="T9" fmla="*/ 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3" y="0"/>
                    </a:moveTo>
                    <a:lnTo>
                      <a:pt x="24" y="52"/>
                    </a:lnTo>
                    <a:lnTo>
                      <a:pt x="21" y="52"/>
                    </a:lnTo>
                    <a:lnTo>
                      <a:pt x="0" y="0"/>
                    </a:lnTo>
                    <a:lnTo>
                      <a:pt x="3" y="0"/>
                    </a:lnTo>
                    <a:close/>
                  </a:path>
                </a:pathLst>
              </a:custGeom>
              <a:solidFill>
                <a:srgbClr val="6F6D6C"/>
              </a:solidFill>
              <a:ln w="9525">
                <a:noFill/>
                <a:round/>
                <a:headEnd/>
                <a:tailEnd/>
              </a:ln>
            </p:spPr>
            <p:txBody>
              <a:bodyPr/>
              <a:lstStyle/>
              <a:p>
                <a:endParaRPr lang="hu-HU"/>
              </a:p>
            </p:txBody>
          </p:sp>
          <p:sp>
            <p:nvSpPr>
              <p:cNvPr id="73739" name="Freeform 765"/>
              <p:cNvSpPr>
                <a:spLocks/>
              </p:cNvSpPr>
              <p:nvPr/>
            </p:nvSpPr>
            <p:spPr bwMode="auto">
              <a:xfrm>
                <a:off x="1218" y="2275"/>
                <a:ext cx="23" cy="54"/>
              </a:xfrm>
              <a:custGeom>
                <a:avLst/>
                <a:gdLst>
                  <a:gd name="T0" fmla="*/ 2 w 23"/>
                  <a:gd name="T1" fmla="*/ 0 h 54"/>
                  <a:gd name="T2" fmla="*/ 23 w 23"/>
                  <a:gd name="T3" fmla="*/ 52 h 54"/>
                  <a:gd name="T4" fmla="*/ 21 w 23"/>
                  <a:gd name="T5" fmla="*/ 54 h 54"/>
                  <a:gd name="T6" fmla="*/ 0 w 23"/>
                  <a:gd name="T7" fmla="*/ 1 h 54"/>
                  <a:gd name="T8" fmla="*/ 2 w 23"/>
                  <a:gd name="T9" fmla="*/ 0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2" y="0"/>
                    </a:moveTo>
                    <a:lnTo>
                      <a:pt x="23" y="52"/>
                    </a:lnTo>
                    <a:lnTo>
                      <a:pt x="21" y="54"/>
                    </a:lnTo>
                    <a:lnTo>
                      <a:pt x="0" y="1"/>
                    </a:lnTo>
                    <a:lnTo>
                      <a:pt x="2" y="0"/>
                    </a:lnTo>
                    <a:close/>
                  </a:path>
                </a:pathLst>
              </a:custGeom>
              <a:solidFill>
                <a:srgbClr val="6E6C6B"/>
              </a:solidFill>
              <a:ln w="9525">
                <a:noFill/>
                <a:round/>
                <a:headEnd/>
                <a:tailEnd/>
              </a:ln>
            </p:spPr>
            <p:txBody>
              <a:bodyPr/>
              <a:lstStyle/>
              <a:p>
                <a:endParaRPr lang="hu-HU"/>
              </a:p>
            </p:txBody>
          </p:sp>
          <p:sp>
            <p:nvSpPr>
              <p:cNvPr id="73740" name="Freeform 766"/>
              <p:cNvSpPr>
                <a:spLocks/>
              </p:cNvSpPr>
              <p:nvPr/>
            </p:nvSpPr>
            <p:spPr bwMode="auto">
              <a:xfrm>
                <a:off x="1216" y="2275"/>
                <a:ext cx="24" cy="54"/>
              </a:xfrm>
              <a:custGeom>
                <a:avLst/>
                <a:gdLst>
                  <a:gd name="T0" fmla="*/ 3 w 24"/>
                  <a:gd name="T1" fmla="*/ 0 h 54"/>
                  <a:gd name="T2" fmla="*/ 24 w 24"/>
                  <a:gd name="T3" fmla="*/ 52 h 54"/>
                  <a:gd name="T4" fmla="*/ 21 w 24"/>
                  <a:gd name="T5" fmla="*/ 54 h 54"/>
                  <a:gd name="T6" fmla="*/ 0 w 24"/>
                  <a:gd name="T7" fmla="*/ 1 h 54"/>
                  <a:gd name="T8" fmla="*/ 3 w 24"/>
                  <a:gd name="T9" fmla="*/ 0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3" y="0"/>
                    </a:moveTo>
                    <a:lnTo>
                      <a:pt x="24" y="52"/>
                    </a:lnTo>
                    <a:lnTo>
                      <a:pt x="21" y="54"/>
                    </a:lnTo>
                    <a:lnTo>
                      <a:pt x="0" y="1"/>
                    </a:lnTo>
                    <a:lnTo>
                      <a:pt x="3" y="0"/>
                    </a:lnTo>
                    <a:close/>
                  </a:path>
                </a:pathLst>
              </a:custGeom>
              <a:solidFill>
                <a:srgbClr val="6C6A69"/>
              </a:solidFill>
              <a:ln w="9525">
                <a:noFill/>
                <a:round/>
                <a:headEnd/>
                <a:tailEnd/>
              </a:ln>
            </p:spPr>
            <p:txBody>
              <a:bodyPr/>
              <a:lstStyle/>
              <a:p>
                <a:endParaRPr lang="hu-HU"/>
              </a:p>
            </p:txBody>
          </p:sp>
          <p:sp>
            <p:nvSpPr>
              <p:cNvPr id="73741" name="Freeform 767"/>
              <p:cNvSpPr>
                <a:spLocks/>
              </p:cNvSpPr>
              <p:nvPr/>
            </p:nvSpPr>
            <p:spPr bwMode="auto">
              <a:xfrm>
                <a:off x="1216" y="2276"/>
                <a:ext cx="23" cy="53"/>
              </a:xfrm>
              <a:custGeom>
                <a:avLst/>
                <a:gdLst>
                  <a:gd name="T0" fmla="*/ 2 w 23"/>
                  <a:gd name="T1" fmla="*/ 0 h 53"/>
                  <a:gd name="T2" fmla="*/ 23 w 23"/>
                  <a:gd name="T3" fmla="*/ 53 h 53"/>
                  <a:gd name="T4" fmla="*/ 20 w 23"/>
                  <a:gd name="T5" fmla="*/ 53 h 53"/>
                  <a:gd name="T6" fmla="*/ 0 w 23"/>
                  <a:gd name="T7" fmla="*/ 0 h 53"/>
                  <a:gd name="T8" fmla="*/ 2 w 23"/>
                  <a:gd name="T9" fmla="*/ 0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2" y="0"/>
                    </a:moveTo>
                    <a:lnTo>
                      <a:pt x="23" y="53"/>
                    </a:lnTo>
                    <a:lnTo>
                      <a:pt x="20" y="53"/>
                    </a:lnTo>
                    <a:lnTo>
                      <a:pt x="0" y="0"/>
                    </a:lnTo>
                    <a:lnTo>
                      <a:pt x="2" y="0"/>
                    </a:lnTo>
                    <a:close/>
                  </a:path>
                </a:pathLst>
              </a:custGeom>
              <a:solidFill>
                <a:srgbClr val="6A6867"/>
              </a:solidFill>
              <a:ln w="9525">
                <a:noFill/>
                <a:round/>
                <a:headEnd/>
                <a:tailEnd/>
              </a:ln>
            </p:spPr>
            <p:txBody>
              <a:bodyPr/>
              <a:lstStyle/>
              <a:p>
                <a:endParaRPr lang="hu-HU"/>
              </a:p>
            </p:txBody>
          </p:sp>
          <p:sp>
            <p:nvSpPr>
              <p:cNvPr id="73742" name="Freeform 768"/>
              <p:cNvSpPr>
                <a:spLocks/>
              </p:cNvSpPr>
              <p:nvPr/>
            </p:nvSpPr>
            <p:spPr bwMode="auto">
              <a:xfrm>
                <a:off x="1206" y="2257"/>
                <a:ext cx="38" cy="97"/>
              </a:xfrm>
              <a:custGeom>
                <a:avLst/>
                <a:gdLst>
                  <a:gd name="T0" fmla="*/ 10 w 38"/>
                  <a:gd name="T1" fmla="*/ 19 h 97"/>
                  <a:gd name="T2" fmla="*/ 31 w 38"/>
                  <a:gd name="T3" fmla="*/ 72 h 97"/>
                  <a:gd name="T4" fmla="*/ 28 w 38"/>
                  <a:gd name="T5" fmla="*/ 73 h 97"/>
                  <a:gd name="T6" fmla="*/ 38 w 38"/>
                  <a:gd name="T7" fmla="*/ 97 h 97"/>
                  <a:gd name="T8" fmla="*/ 38 w 38"/>
                  <a:gd name="T9" fmla="*/ 97 h 97"/>
                  <a:gd name="T10" fmla="*/ 0 w 38"/>
                  <a:gd name="T11" fmla="*/ 0 h 97"/>
                  <a:gd name="T12" fmla="*/ 0 w 38"/>
                  <a:gd name="T13" fmla="*/ 0 h 97"/>
                  <a:gd name="T14" fmla="*/ 0 w 38"/>
                  <a:gd name="T15" fmla="*/ 0 h 97"/>
                  <a:gd name="T16" fmla="*/ 9 w 38"/>
                  <a:gd name="T17" fmla="*/ 21 h 97"/>
                  <a:gd name="T18" fmla="*/ 10 w 38"/>
                  <a:gd name="T19" fmla="*/ 19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97"/>
                  <a:gd name="T32" fmla="*/ 38 w 38"/>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97">
                    <a:moveTo>
                      <a:pt x="10" y="19"/>
                    </a:moveTo>
                    <a:lnTo>
                      <a:pt x="31" y="72"/>
                    </a:lnTo>
                    <a:lnTo>
                      <a:pt x="28" y="73"/>
                    </a:lnTo>
                    <a:lnTo>
                      <a:pt x="38" y="97"/>
                    </a:lnTo>
                    <a:lnTo>
                      <a:pt x="0" y="0"/>
                    </a:lnTo>
                    <a:lnTo>
                      <a:pt x="9" y="21"/>
                    </a:lnTo>
                    <a:lnTo>
                      <a:pt x="10" y="19"/>
                    </a:lnTo>
                    <a:close/>
                  </a:path>
                </a:pathLst>
              </a:custGeom>
              <a:solidFill>
                <a:srgbClr val="686665"/>
              </a:solidFill>
              <a:ln w="9525">
                <a:noFill/>
                <a:round/>
                <a:headEnd/>
                <a:tailEnd/>
              </a:ln>
            </p:spPr>
            <p:txBody>
              <a:bodyPr/>
              <a:lstStyle/>
              <a:p>
                <a:endParaRPr lang="hu-HU"/>
              </a:p>
            </p:txBody>
          </p:sp>
          <p:sp>
            <p:nvSpPr>
              <p:cNvPr id="73743" name="Freeform 769"/>
              <p:cNvSpPr>
                <a:spLocks/>
              </p:cNvSpPr>
              <p:nvPr/>
            </p:nvSpPr>
            <p:spPr bwMode="auto">
              <a:xfrm>
                <a:off x="1205" y="2257"/>
                <a:ext cx="39" cy="97"/>
              </a:xfrm>
              <a:custGeom>
                <a:avLst/>
                <a:gdLst>
                  <a:gd name="T0" fmla="*/ 11 w 39"/>
                  <a:gd name="T1" fmla="*/ 19 h 97"/>
                  <a:gd name="T2" fmla="*/ 31 w 39"/>
                  <a:gd name="T3" fmla="*/ 72 h 97"/>
                  <a:gd name="T4" fmla="*/ 29 w 39"/>
                  <a:gd name="T5" fmla="*/ 73 h 97"/>
                  <a:gd name="T6" fmla="*/ 39 w 39"/>
                  <a:gd name="T7" fmla="*/ 97 h 97"/>
                  <a:gd name="T8" fmla="*/ 38 w 39"/>
                  <a:gd name="T9" fmla="*/ 97 h 97"/>
                  <a:gd name="T10" fmla="*/ 0 w 39"/>
                  <a:gd name="T11" fmla="*/ 1 h 97"/>
                  <a:gd name="T12" fmla="*/ 1 w 39"/>
                  <a:gd name="T13" fmla="*/ 0 h 97"/>
                  <a:gd name="T14" fmla="*/ 1 w 39"/>
                  <a:gd name="T15" fmla="*/ 0 h 97"/>
                  <a:gd name="T16" fmla="*/ 10 w 39"/>
                  <a:gd name="T17" fmla="*/ 21 h 97"/>
                  <a:gd name="T18" fmla="*/ 11 w 39"/>
                  <a:gd name="T19" fmla="*/ 19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97"/>
                  <a:gd name="T32" fmla="*/ 39 w 39"/>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97">
                    <a:moveTo>
                      <a:pt x="11" y="19"/>
                    </a:moveTo>
                    <a:lnTo>
                      <a:pt x="31" y="72"/>
                    </a:lnTo>
                    <a:lnTo>
                      <a:pt x="29" y="73"/>
                    </a:lnTo>
                    <a:lnTo>
                      <a:pt x="39" y="97"/>
                    </a:lnTo>
                    <a:lnTo>
                      <a:pt x="38" y="97"/>
                    </a:lnTo>
                    <a:lnTo>
                      <a:pt x="0" y="1"/>
                    </a:lnTo>
                    <a:lnTo>
                      <a:pt x="1" y="0"/>
                    </a:lnTo>
                    <a:lnTo>
                      <a:pt x="10" y="21"/>
                    </a:lnTo>
                    <a:lnTo>
                      <a:pt x="11" y="19"/>
                    </a:lnTo>
                    <a:close/>
                  </a:path>
                </a:pathLst>
              </a:custGeom>
              <a:solidFill>
                <a:srgbClr val="676563"/>
              </a:solidFill>
              <a:ln w="9525">
                <a:noFill/>
                <a:round/>
                <a:headEnd/>
                <a:tailEnd/>
              </a:ln>
            </p:spPr>
            <p:txBody>
              <a:bodyPr/>
              <a:lstStyle/>
              <a:p>
                <a:endParaRPr lang="hu-HU"/>
              </a:p>
            </p:txBody>
          </p:sp>
          <p:sp>
            <p:nvSpPr>
              <p:cNvPr id="73744" name="Freeform 770"/>
              <p:cNvSpPr>
                <a:spLocks/>
              </p:cNvSpPr>
              <p:nvPr/>
            </p:nvSpPr>
            <p:spPr bwMode="auto">
              <a:xfrm>
                <a:off x="1205" y="2257"/>
                <a:ext cx="39" cy="97"/>
              </a:xfrm>
              <a:custGeom>
                <a:avLst/>
                <a:gdLst>
                  <a:gd name="T0" fmla="*/ 1 w 39"/>
                  <a:gd name="T1" fmla="*/ 0 h 97"/>
                  <a:gd name="T2" fmla="*/ 39 w 39"/>
                  <a:gd name="T3" fmla="*/ 97 h 97"/>
                  <a:gd name="T4" fmla="*/ 35 w 39"/>
                  <a:gd name="T5" fmla="*/ 95 h 97"/>
                  <a:gd name="T6" fmla="*/ 0 w 39"/>
                  <a:gd name="T7" fmla="*/ 4 h 97"/>
                  <a:gd name="T8" fmla="*/ 1 w 39"/>
                  <a:gd name="T9" fmla="*/ 0 h 97"/>
                  <a:gd name="T10" fmla="*/ 0 60000 65536"/>
                  <a:gd name="T11" fmla="*/ 0 60000 65536"/>
                  <a:gd name="T12" fmla="*/ 0 60000 65536"/>
                  <a:gd name="T13" fmla="*/ 0 60000 65536"/>
                  <a:gd name="T14" fmla="*/ 0 60000 65536"/>
                  <a:gd name="T15" fmla="*/ 0 w 39"/>
                  <a:gd name="T16" fmla="*/ 0 h 97"/>
                  <a:gd name="T17" fmla="*/ 39 w 39"/>
                  <a:gd name="T18" fmla="*/ 97 h 97"/>
                </a:gdLst>
                <a:ahLst/>
                <a:cxnLst>
                  <a:cxn ang="T10">
                    <a:pos x="T0" y="T1"/>
                  </a:cxn>
                  <a:cxn ang="T11">
                    <a:pos x="T2" y="T3"/>
                  </a:cxn>
                  <a:cxn ang="T12">
                    <a:pos x="T4" y="T5"/>
                  </a:cxn>
                  <a:cxn ang="T13">
                    <a:pos x="T6" y="T7"/>
                  </a:cxn>
                  <a:cxn ang="T14">
                    <a:pos x="T8" y="T9"/>
                  </a:cxn>
                </a:cxnLst>
                <a:rect l="T15" t="T16" r="T17" b="T18"/>
                <a:pathLst>
                  <a:path w="39" h="97">
                    <a:moveTo>
                      <a:pt x="1" y="0"/>
                    </a:moveTo>
                    <a:lnTo>
                      <a:pt x="39" y="97"/>
                    </a:lnTo>
                    <a:lnTo>
                      <a:pt x="35" y="95"/>
                    </a:lnTo>
                    <a:lnTo>
                      <a:pt x="0" y="4"/>
                    </a:lnTo>
                    <a:lnTo>
                      <a:pt x="1" y="0"/>
                    </a:lnTo>
                    <a:close/>
                  </a:path>
                </a:pathLst>
              </a:custGeom>
              <a:solidFill>
                <a:srgbClr val="656261"/>
              </a:solidFill>
              <a:ln w="9525">
                <a:noFill/>
                <a:round/>
                <a:headEnd/>
                <a:tailEnd/>
              </a:ln>
            </p:spPr>
            <p:txBody>
              <a:bodyPr/>
              <a:lstStyle/>
              <a:p>
                <a:endParaRPr lang="hu-HU"/>
              </a:p>
            </p:txBody>
          </p:sp>
          <p:sp>
            <p:nvSpPr>
              <p:cNvPr id="73745" name="Freeform 771"/>
              <p:cNvSpPr>
                <a:spLocks/>
              </p:cNvSpPr>
              <p:nvPr/>
            </p:nvSpPr>
            <p:spPr bwMode="auto">
              <a:xfrm>
                <a:off x="1203" y="2258"/>
                <a:ext cx="40" cy="96"/>
              </a:xfrm>
              <a:custGeom>
                <a:avLst/>
                <a:gdLst>
                  <a:gd name="T0" fmla="*/ 2 w 40"/>
                  <a:gd name="T1" fmla="*/ 0 h 96"/>
                  <a:gd name="T2" fmla="*/ 40 w 40"/>
                  <a:gd name="T3" fmla="*/ 96 h 96"/>
                  <a:gd name="T4" fmla="*/ 36 w 40"/>
                  <a:gd name="T5" fmla="*/ 94 h 96"/>
                  <a:gd name="T6" fmla="*/ 0 w 40"/>
                  <a:gd name="T7" fmla="*/ 4 h 96"/>
                  <a:gd name="T8" fmla="*/ 2 w 40"/>
                  <a:gd name="T9" fmla="*/ 0 h 96"/>
                  <a:gd name="T10" fmla="*/ 0 60000 65536"/>
                  <a:gd name="T11" fmla="*/ 0 60000 65536"/>
                  <a:gd name="T12" fmla="*/ 0 60000 65536"/>
                  <a:gd name="T13" fmla="*/ 0 60000 65536"/>
                  <a:gd name="T14" fmla="*/ 0 60000 65536"/>
                  <a:gd name="T15" fmla="*/ 0 w 40"/>
                  <a:gd name="T16" fmla="*/ 0 h 96"/>
                  <a:gd name="T17" fmla="*/ 40 w 40"/>
                  <a:gd name="T18" fmla="*/ 96 h 96"/>
                </a:gdLst>
                <a:ahLst/>
                <a:cxnLst>
                  <a:cxn ang="T10">
                    <a:pos x="T0" y="T1"/>
                  </a:cxn>
                  <a:cxn ang="T11">
                    <a:pos x="T2" y="T3"/>
                  </a:cxn>
                  <a:cxn ang="T12">
                    <a:pos x="T4" y="T5"/>
                  </a:cxn>
                  <a:cxn ang="T13">
                    <a:pos x="T6" y="T7"/>
                  </a:cxn>
                  <a:cxn ang="T14">
                    <a:pos x="T8" y="T9"/>
                  </a:cxn>
                </a:cxnLst>
                <a:rect l="T15" t="T16" r="T17" b="T18"/>
                <a:pathLst>
                  <a:path w="40" h="96">
                    <a:moveTo>
                      <a:pt x="2" y="0"/>
                    </a:moveTo>
                    <a:lnTo>
                      <a:pt x="40" y="96"/>
                    </a:lnTo>
                    <a:lnTo>
                      <a:pt x="36" y="94"/>
                    </a:lnTo>
                    <a:lnTo>
                      <a:pt x="0" y="4"/>
                    </a:lnTo>
                    <a:lnTo>
                      <a:pt x="2" y="0"/>
                    </a:lnTo>
                    <a:close/>
                  </a:path>
                </a:pathLst>
              </a:custGeom>
              <a:solidFill>
                <a:srgbClr val="636160"/>
              </a:solidFill>
              <a:ln w="9525">
                <a:noFill/>
                <a:round/>
                <a:headEnd/>
                <a:tailEnd/>
              </a:ln>
            </p:spPr>
            <p:txBody>
              <a:bodyPr/>
              <a:lstStyle/>
              <a:p>
                <a:endParaRPr lang="hu-HU"/>
              </a:p>
            </p:txBody>
          </p:sp>
          <p:sp>
            <p:nvSpPr>
              <p:cNvPr id="73746" name="Freeform 772"/>
              <p:cNvSpPr>
                <a:spLocks/>
              </p:cNvSpPr>
              <p:nvPr/>
            </p:nvSpPr>
            <p:spPr bwMode="auto">
              <a:xfrm>
                <a:off x="1202" y="2261"/>
                <a:ext cx="38" cy="91"/>
              </a:xfrm>
              <a:custGeom>
                <a:avLst/>
                <a:gdLst>
                  <a:gd name="T0" fmla="*/ 3 w 38"/>
                  <a:gd name="T1" fmla="*/ 0 h 91"/>
                  <a:gd name="T2" fmla="*/ 38 w 38"/>
                  <a:gd name="T3" fmla="*/ 91 h 91"/>
                  <a:gd name="T4" fmla="*/ 35 w 38"/>
                  <a:gd name="T5" fmla="*/ 90 h 91"/>
                  <a:gd name="T6" fmla="*/ 0 w 38"/>
                  <a:gd name="T7" fmla="*/ 3 h 91"/>
                  <a:gd name="T8" fmla="*/ 3 w 38"/>
                  <a:gd name="T9" fmla="*/ 0 h 91"/>
                  <a:gd name="T10" fmla="*/ 0 60000 65536"/>
                  <a:gd name="T11" fmla="*/ 0 60000 65536"/>
                  <a:gd name="T12" fmla="*/ 0 60000 65536"/>
                  <a:gd name="T13" fmla="*/ 0 60000 65536"/>
                  <a:gd name="T14" fmla="*/ 0 60000 65536"/>
                  <a:gd name="T15" fmla="*/ 0 w 38"/>
                  <a:gd name="T16" fmla="*/ 0 h 91"/>
                  <a:gd name="T17" fmla="*/ 38 w 38"/>
                  <a:gd name="T18" fmla="*/ 91 h 91"/>
                </a:gdLst>
                <a:ahLst/>
                <a:cxnLst>
                  <a:cxn ang="T10">
                    <a:pos x="T0" y="T1"/>
                  </a:cxn>
                  <a:cxn ang="T11">
                    <a:pos x="T2" y="T3"/>
                  </a:cxn>
                  <a:cxn ang="T12">
                    <a:pos x="T4" y="T5"/>
                  </a:cxn>
                  <a:cxn ang="T13">
                    <a:pos x="T6" y="T7"/>
                  </a:cxn>
                  <a:cxn ang="T14">
                    <a:pos x="T8" y="T9"/>
                  </a:cxn>
                </a:cxnLst>
                <a:rect l="T15" t="T16" r="T17" b="T18"/>
                <a:pathLst>
                  <a:path w="38" h="91">
                    <a:moveTo>
                      <a:pt x="3" y="0"/>
                    </a:moveTo>
                    <a:lnTo>
                      <a:pt x="38" y="91"/>
                    </a:lnTo>
                    <a:lnTo>
                      <a:pt x="35" y="90"/>
                    </a:lnTo>
                    <a:lnTo>
                      <a:pt x="0" y="3"/>
                    </a:lnTo>
                    <a:lnTo>
                      <a:pt x="3" y="0"/>
                    </a:lnTo>
                    <a:close/>
                  </a:path>
                </a:pathLst>
              </a:custGeom>
              <a:solidFill>
                <a:srgbClr val="615E5D"/>
              </a:solidFill>
              <a:ln w="9525">
                <a:noFill/>
                <a:round/>
                <a:headEnd/>
                <a:tailEnd/>
              </a:ln>
            </p:spPr>
            <p:txBody>
              <a:bodyPr/>
              <a:lstStyle/>
              <a:p>
                <a:endParaRPr lang="hu-HU"/>
              </a:p>
            </p:txBody>
          </p:sp>
          <p:sp>
            <p:nvSpPr>
              <p:cNvPr id="73747" name="Freeform 773"/>
              <p:cNvSpPr>
                <a:spLocks/>
              </p:cNvSpPr>
              <p:nvPr/>
            </p:nvSpPr>
            <p:spPr bwMode="auto">
              <a:xfrm>
                <a:off x="1202" y="2262"/>
                <a:ext cx="37" cy="90"/>
              </a:xfrm>
              <a:custGeom>
                <a:avLst/>
                <a:gdLst>
                  <a:gd name="T0" fmla="*/ 1 w 37"/>
                  <a:gd name="T1" fmla="*/ 0 h 90"/>
                  <a:gd name="T2" fmla="*/ 37 w 37"/>
                  <a:gd name="T3" fmla="*/ 90 h 90"/>
                  <a:gd name="T4" fmla="*/ 34 w 37"/>
                  <a:gd name="T5" fmla="*/ 89 h 90"/>
                  <a:gd name="T6" fmla="*/ 0 w 37"/>
                  <a:gd name="T7" fmla="*/ 3 h 90"/>
                  <a:gd name="T8" fmla="*/ 1 w 37"/>
                  <a:gd name="T9" fmla="*/ 0 h 90"/>
                  <a:gd name="T10" fmla="*/ 0 60000 65536"/>
                  <a:gd name="T11" fmla="*/ 0 60000 65536"/>
                  <a:gd name="T12" fmla="*/ 0 60000 65536"/>
                  <a:gd name="T13" fmla="*/ 0 60000 65536"/>
                  <a:gd name="T14" fmla="*/ 0 60000 65536"/>
                  <a:gd name="T15" fmla="*/ 0 w 37"/>
                  <a:gd name="T16" fmla="*/ 0 h 90"/>
                  <a:gd name="T17" fmla="*/ 37 w 37"/>
                  <a:gd name="T18" fmla="*/ 90 h 90"/>
                </a:gdLst>
                <a:ahLst/>
                <a:cxnLst>
                  <a:cxn ang="T10">
                    <a:pos x="T0" y="T1"/>
                  </a:cxn>
                  <a:cxn ang="T11">
                    <a:pos x="T2" y="T3"/>
                  </a:cxn>
                  <a:cxn ang="T12">
                    <a:pos x="T4" y="T5"/>
                  </a:cxn>
                  <a:cxn ang="T13">
                    <a:pos x="T6" y="T7"/>
                  </a:cxn>
                  <a:cxn ang="T14">
                    <a:pos x="T8" y="T9"/>
                  </a:cxn>
                </a:cxnLst>
                <a:rect l="T15" t="T16" r="T17" b="T18"/>
                <a:pathLst>
                  <a:path w="37" h="90">
                    <a:moveTo>
                      <a:pt x="1" y="0"/>
                    </a:moveTo>
                    <a:lnTo>
                      <a:pt x="37" y="90"/>
                    </a:lnTo>
                    <a:lnTo>
                      <a:pt x="34" y="89"/>
                    </a:lnTo>
                    <a:lnTo>
                      <a:pt x="0" y="3"/>
                    </a:lnTo>
                    <a:lnTo>
                      <a:pt x="1" y="0"/>
                    </a:lnTo>
                    <a:close/>
                  </a:path>
                </a:pathLst>
              </a:custGeom>
              <a:solidFill>
                <a:srgbClr val="5E5C5B"/>
              </a:solidFill>
              <a:ln w="9525">
                <a:noFill/>
                <a:round/>
                <a:headEnd/>
                <a:tailEnd/>
              </a:ln>
            </p:spPr>
            <p:txBody>
              <a:bodyPr/>
              <a:lstStyle/>
              <a:p>
                <a:endParaRPr lang="hu-HU"/>
              </a:p>
            </p:txBody>
          </p:sp>
          <p:sp>
            <p:nvSpPr>
              <p:cNvPr id="73748" name="Freeform 774"/>
              <p:cNvSpPr>
                <a:spLocks/>
              </p:cNvSpPr>
              <p:nvPr/>
            </p:nvSpPr>
            <p:spPr bwMode="auto">
              <a:xfrm>
                <a:off x="1201" y="2264"/>
                <a:ext cx="36" cy="87"/>
              </a:xfrm>
              <a:custGeom>
                <a:avLst/>
                <a:gdLst>
                  <a:gd name="T0" fmla="*/ 1 w 36"/>
                  <a:gd name="T1" fmla="*/ 0 h 87"/>
                  <a:gd name="T2" fmla="*/ 36 w 36"/>
                  <a:gd name="T3" fmla="*/ 87 h 87"/>
                  <a:gd name="T4" fmla="*/ 32 w 36"/>
                  <a:gd name="T5" fmla="*/ 87 h 87"/>
                  <a:gd name="T6" fmla="*/ 0 w 36"/>
                  <a:gd name="T7" fmla="*/ 3 h 87"/>
                  <a:gd name="T8" fmla="*/ 1 w 36"/>
                  <a:gd name="T9" fmla="*/ 0 h 87"/>
                  <a:gd name="T10" fmla="*/ 0 60000 65536"/>
                  <a:gd name="T11" fmla="*/ 0 60000 65536"/>
                  <a:gd name="T12" fmla="*/ 0 60000 65536"/>
                  <a:gd name="T13" fmla="*/ 0 60000 65536"/>
                  <a:gd name="T14" fmla="*/ 0 60000 65536"/>
                  <a:gd name="T15" fmla="*/ 0 w 36"/>
                  <a:gd name="T16" fmla="*/ 0 h 87"/>
                  <a:gd name="T17" fmla="*/ 36 w 36"/>
                  <a:gd name="T18" fmla="*/ 87 h 87"/>
                </a:gdLst>
                <a:ahLst/>
                <a:cxnLst>
                  <a:cxn ang="T10">
                    <a:pos x="T0" y="T1"/>
                  </a:cxn>
                  <a:cxn ang="T11">
                    <a:pos x="T2" y="T3"/>
                  </a:cxn>
                  <a:cxn ang="T12">
                    <a:pos x="T4" y="T5"/>
                  </a:cxn>
                  <a:cxn ang="T13">
                    <a:pos x="T6" y="T7"/>
                  </a:cxn>
                  <a:cxn ang="T14">
                    <a:pos x="T8" y="T9"/>
                  </a:cxn>
                </a:cxnLst>
                <a:rect l="T15" t="T16" r="T17" b="T18"/>
                <a:pathLst>
                  <a:path w="36" h="87">
                    <a:moveTo>
                      <a:pt x="1" y="0"/>
                    </a:moveTo>
                    <a:lnTo>
                      <a:pt x="36" y="87"/>
                    </a:lnTo>
                    <a:lnTo>
                      <a:pt x="32" y="87"/>
                    </a:lnTo>
                    <a:lnTo>
                      <a:pt x="0" y="3"/>
                    </a:lnTo>
                    <a:lnTo>
                      <a:pt x="1" y="0"/>
                    </a:lnTo>
                    <a:close/>
                  </a:path>
                </a:pathLst>
              </a:custGeom>
              <a:solidFill>
                <a:srgbClr val="5D5A59"/>
              </a:solidFill>
              <a:ln w="9525">
                <a:noFill/>
                <a:round/>
                <a:headEnd/>
                <a:tailEnd/>
              </a:ln>
            </p:spPr>
            <p:txBody>
              <a:bodyPr/>
              <a:lstStyle/>
              <a:p>
                <a:endParaRPr lang="hu-HU"/>
              </a:p>
            </p:txBody>
          </p:sp>
          <p:sp>
            <p:nvSpPr>
              <p:cNvPr id="73749" name="Freeform 775"/>
              <p:cNvSpPr>
                <a:spLocks/>
              </p:cNvSpPr>
              <p:nvPr/>
            </p:nvSpPr>
            <p:spPr bwMode="auto">
              <a:xfrm>
                <a:off x="1199" y="2265"/>
                <a:ext cx="37" cy="86"/>
              </a:xfrm>
              <a:custGeom>
                <a:avLst/>
                <a:gdLst>
                  <a:gd name="T0" fmla="*/ 3 w 37"/>
                  <a:gd name="T1" fmla="*/ 0 h 86"/>
                  <a:gd name="T2" fmla="*/ 37 w 37"/>
                  <a:gd name="T3" fmla="*/ 86 h 86"/>
                  <a:gd name="T4" fmla="*/ 33 w 37"/>
                  <a:gd name="T5" fmla="*/ 85 h 86"/>
                  <a:gd name="T6" fmla="*/ 0 w 37"/>
                  <a:gd name="T7" fmla="*/ 3 h 86"/>
                  <a:gd name="T8" fmla="*/ 3 w 37"/>
                  <a:gd name="T9" fmla="*/ 0 h 86"/>
                  <a:gd name="T10" fmla="*/ 0 60000 65536"/>
                  <a:gd name="T11" fmla="*/ 0 60000 65536"/>
                  <a:gd name="T12" fmla="*/ 0 60000 65536"/>
                  <a:gd name="T13" fmla="*/ 0 60000 65536"/>
                  <a:gd name="T14" fmla="*/ 0 60000 65536"/>
                  <a:gd name="T15" fmla="*/ 0 w 37"/>
                  <a:gd name="T16" fmla="*/ 0 h 86"/>
                  <a:gd name="T17" fmla="*/ 37 w 37"/>
                  <a:gd name="T18" fmla="*/ 86 h 86"/>
                </a:gdLst>
                <a:ahLst/>
                <a:cxnLst>
                  <a:cxn ang="T10">
                    <a:pos x="T0" y="T1"/>
                  </a:cxn>
                  <a:cxn ang="T11">
                    <a:pos x="T2" y="T3"/>
                  </a:cxn>
                  <a:cxn ang="T12">
                    <a:pos x="T4" y="T5"/>
                  </a:cxn>
                  <a:cxn ang="T13">
                    <a:pos x="T6" y="T7"/>
                  </a:cxn>
                  <a:cxn ang="T14">
                    <a:pos x="T8" y="T9"/>
                  </a:cxn>
                </a:cxnLst>
                <a:rect l="T15" t="T16" r="T17" b="T18"/>
                <a:pathLst>
                  <a:path w="37" h="86">
                    <a:moveTo>
                      <a:pt x="3" y="0"/>
                    </a:moveTo>
                    <a:lnTo>
                      <a:pt x="37" y="86"/>
                    </a:lnTo>
                    <a:lnTo>
                      <a:pt x="33" y="85"/>
                    </a:lnTo>
                    <a:lnTo>
                      <a:pt x="0" y="3"/>
                    </a:lnTo>
                    <a:lnTo>
                      <a:pt x="3" y="0"/>
                    </a:lnTo>
                    <a:close/>
                  </a:path>
                </a:pathLst>
              </a:custGeom>
              <a:solidFill>
                <a:srgbClr val="5A5756"/>
              </a:solidFill>
              <a:ln w="9525">
                <a:noFill/>
                <a:round/>
                <a:headEnd/>
                <a:tailEnd/>
              </a:ln>
            </p:spPr>
            <p:txBody>
              <a:bodyPr/>
              <a:lstStyle/>
              <a:p>
                <a:endParaRPr lang="hu-HU"/>
              </a:p>
            </p:txBody>
          </p:sp>
          <p:sp>
            <p:nvSpPr>
              <p:cNvPr id="73750" name="Freeform 776"/>
              <p:cNvSpPr>
                <a:spLocks/>
              </p:cNvSpPr>
              <p:nvPr/>
            </p:nvSpPr>
            <p:spPr bwMode="auto">
              <a:xfrm>
                <a:off x="1199" y="2267"/>
                <a:ext cx="34" cy="84"/>
              </a:xfrm>
              <a:custGeom>
                <a:avLst/>
                <a:gdLst>
                  <a:gd name="T0" fmla="*/ 2 w 34"/>
                  <a:gd name="T1" fmla="*/ 0 h 84"/>
                  <a:gd name="T2" fmla="*/ 34 w 34"/>
                  <a:gd name="T3" fmla="*/ 84 h 84"/>
                  <a:gd name="T4" fmla="*/ 31 w 34"/>
                  <a:gd name="T5" fmla="*/ 83 h 84"/>
                  <a:gd name="T6" fmla="*/ 0 w 34"/>
                  <a:gd name="T7" fmla="*/ 2 h 84"/>
                  <a:gd name="T8" fmla="*/ 2 w 34"/>
                  <a:gd name="T9" fmla="*/ 0 h 84"/>
                  <a:gd name="T10" fmla="*/ 0 60000 65536"/>
                  <a:gd name="T11" fmla="*/ 0 60000 65536"/>
                  <a:gd name="T12" fmla="*/ 0 60000 65536"/>
                  <a:gd name="T13" fmla="*/ 0 60000 65536"/>
                  <a:gd name="T14" fmla="*/ 0 60000 65536"/>
                  <a:gd name="T15" fmla="*/ 0 w 34"/>
                  <a:gd name="T16" fmla="*/ 0 h 84"/>
                  <a:gd name="T17" fmla="*/ 34 w 34"/>
                  <a:gd name="T18" fmla="*/ 84 h 84"/>
                </a:gdLst>
                <a:ahLst/>
                <a:cxnLst>
                  <a:cxn ang="T10">
                    <a:pos x="T0" y="T1"/>
                  </a:cxn>
                  <a:cxn ang="T11">
                    <a:pos x="T2" y="T3"/>
                  </a:cxn>
                  <a:cxn ang="T12">
                    <a:pos x="T4" y="T5"/>
                  </a:cxn>
                  <a:cxn ang="T13">
                    <a:pos x="T6" y="T7"/>
                  </a:cxn>
                  <a:cxn ang="T14">
                    <a:pos x="T8" y="T9"/>
                  </a:cxn>
                </a:cxnLst>
                <a:rect l="T15" t="T16" r="T17" b="T18"/>
                <a:pathLst>
                  <a:path w="34" h="84">
                    <a:moveTo>
                      <a:pt x="2" y="0"/>
                    </a:moveTo>
                    <a:lnTo>
                      <a:pt x="34" y="84"/>
                    </a:lnTo>
                    <a:lnTo>
                      <a:pt x="31" y="83"/>
                    </a:lnTo>
                    <a:lnTo>
                      <a:pt x="0" y="2"/>
                    </a:lnTo>
                    <a:lnTo>
                      <a:pt x="2" y="0"/>
                    </a:lnTo>
                    <a:close/>
                  </a:path>
                </a:pathLst>
              </a:custGeom>
              <a:solidFill>
                <a:srgbClr val="585554"/>
              </a:solidFill>
              <a:ln w="9525">
                <a:noFill/>
                <a:round/>
                <a:headEnd/>
                <a:tailEnd/>
              </a:ln>
            </p:spPr>
            <p:txBody>
              <a:bodyPr/>
              <a:lstStyle/>
              <a:p>
                <a:endParaRPr lang="hu-HU"/>
              </a:p>
            </p:txBody>
          </p:sp>
          <p:sp>
            <p:nvSpPr>
              <p:cNvPr id="73751" name="Freeform 777"/>
              <p:cNvSpPr>
                <a:spLocks/>
              </p:cNvSpPr>
              <p:nvPr/>
            </p:nvSpPr>
            <p:spPr bwMode="auto">
              <a:xfrm>
                <a:off x="1198" y="2268"/>
                <a:ext cx="34" cy="82"/>
              </a:xfrm>
              <a:custGeom>
                <a:avLst/>
                <a:gdLst>
                  <a:gd name="T0" fmla="*/ 1 w 34"/>
                  <a:gd name="T1" fmla="*/ 0 h 82"/>
                  <a:gd name="T2" fmla="*/ 34 w 34"/>
                  <a:gd name="T3" fmla="*/ 82 h 82"/>
                  <a:gd name="T4" fmla="*/ 31 w 34"/>
                  <a:gd name="T5" fmla="*/ 80 h 82"/>
                  <a:gd name="T6" fmla="*/ 0 w 34"/>
                  <a:gd name="T7" fmla="*/ 3 h 82"/>
                  <a:gd name="T8" fmla="*/ 1 w 34"/>
                  <a:gd name="T9" fmla="*/ 0 h 82"/>
                  <a:gd name="T10" fmla="*/ 0 60000 65536"/>
                  <a:gd name="T11" fmla="*/ 0 60000 65536"/>
                  <a:gd name="T12" fmla="*/ 0 60000 65536"/>
                  <a:gd name="T13" fmla="*/ 0 60000 65536"/>
                  <a:gd name="T14" fmla="*/ 0 60000 65536"/>
                  <a:gd name="T15" fmla="*/ 0 w 34"/>
                  <a:gd name="T16" fmla="*/ 0 h 82"/>
                  <a:gd name="T17" fmla="*/ 34 w 34"/>
                  <a:gd name="T18" fmla="*/ 82 h 82"/>
                </a:gdLst>
                <a:ahLst/>
                <a:cxnLst>
                  <a:cxn ang="T10">
                    <a:pos x="T0" y="T1"/>
                  </a:cxn>
                  <a:cxn ang="T11">
                    <a:pos x="T2" y="T3"/>
                  </a:cxn>
                  <a:cxn ang="T12">
                    <a:pos x="T4" y="T5"/>
                  </a:cxn>
                  <a:cxn ang="T13">
                    <a:pos x="T6" y="T7"/>
                  </a:cxn>
                  <a:cxn ang="T14">
                    <a:pos x="T8" y="T9"/>
                  </a:cxn>
                </a:cxnLst>
                <a:rect l="T15" t="T16" r="T17" b="T18"/>
                <a:pathLst>
                  <a:path w="34" h="82">
                    <a:moveTo>
                      <a:pt x="1" y="0"/>
                    </a:moveTo>
                    <a:lnTo>
                      <a:pt x="34" y="82"/>
                    </a:lnTo>
                    <a:lnTo>
                      <a:pt x="31" y="80"/>
                    </a:lnTo>
                    <a:lnTo>
                      <a:pt x="0" y="3"/>
                    </a:lnTo>
                    <a:lnTo>
                      <a:pt x="1" y="0"/>
                    </a:lnTo>
                    <a:close/>
                  </a:path>
                </a:pathLst>
              </a:custGeom>
              <a:solidFill>
                <a:srgbClr val="565452"/>
              </a:solidFill>
              <a:ln w="9525">
                <a:noFill/>
                <a:round/>
                <a:headEnd/>
                <a:tailEnd/>
              </a:ln>
            </p:spPr>
            <p:txBody>
              <a:bodyPr/>
              <a:lstStyle/>
              <a:p>
                <a:endParaRPr lang="hu-HU"/>
              </a:p>
            </p:txBody>
          </p:sp>
          <p:sp>
            <p:nvSpPr>
              <p:cNvPr id="73752" name="Freeform 778"/>
              <p:cNvSpPr>
                <a:spLocks/>
              </p:cNvSpPr>
              <p:nvPr/>
            </p:nvSpPr>
            <p:spPr bwMode="auto">
              <a:xfrm>
                <a:off x="1196" y="2269"/>
                <a:ext cx="34" cy="81"/>
              </a:xfrm>
              <a:custGeom>
                <a:avLst/>
                <a:gdLst>
                  <a:gd name="T0" fmla="*/ 3 w 34"/>
                  <a:gd name="T1" fmla="*/ 0 h 81"/>
                  <a:gd name="T2" fmla="*/ 34 w 34"/>
                  <a:gd name="T3" fmla="*/ 81 h 81"/>
                  <a:gd name="T4" fmla="*/ 30 w 34"/>
                  <a:gd name="T5" fmla="*/ 79 h 81"/>
                  <a:gd name="T6" fmla="*/ 0 w 34"/>
                  <a:gd name="T7" fmla="*/ 3 h 81"/>
                  <a:gd name="T8" fmla="*/ 3 w 34"/>
                  <a:gd name="T9" fmla="*/ 0 h 81"/>
                  <a:gd name="T10" fmla="*/ 0 60000 65536"/>
                  <a:gd name="T11" fmla="*/ 0 60000 65536"/>
                  <a:gd name="T12" fmla="*/ 0 60000 65536"/>
                  <a:gd name="T13" fmla="*/ 0 60000 65536"/>
                  <a:gd name="T14" fmla="*/ 0 60000 65536"/>
                  <a:gd name="T15" fmla="*/ 0 w 34"/>
                  <a:gd name="T16" fmla="*/ 0 h 81"/>
                  <a:gd name="T17" fmla="*/ 34 w 34"/>
                  <a:gd name="T18" fmla="*/ 81 h 81"/>
                </a:gdLst>
                <a:ahLst/>
                <a:cxnLst>
                  <a:cxn ang="T10">
                    <a:pos x="T0" y="T1"/>
                  </a:cxn>
                  <a:cxn ang="T11">
                    <a:pos x="T2" y="T3"/>
                  </a:cxn>
                  <a:cxn ang="T12">
                    <a:pos x="T4" y="T5"/>
                  </a:cxn>
                  <a:cxn ang="T13">
                    <a:pos x="T6" y="T7"/>
                  </a:cxn>
                  <a:cxn ang="T14">
                    <a:pos x="T8" y="T9"/>
                  </a:cxn>
                </a:cxnLst>
                <a:rect l="T15" t="T16" r="T17" b="T18"/>
                <a:pathLst>
                  <a:path w="34" h="81">
                    <a:moveTo>
                      <a:pt x="3" y="0"/>
                    </a:moveTo>
                    <a:lnTo>
                      <a:pt x="34" y="81"/>
                    </a:lnTo>
                    <a:lnTo>
                      <a:pt x="30" y="79"/>
                    </a:lnTo>
                    <a:lnTo>
                      <a:pt x="0" y="3"/>
                    </a:lnTo>
                    <a:lnTo>
                      <a:pt x="3" y="0"/>
                    </a:lnTo>
                    <a:close/>
                  </a:path>
                </a:pathLst>
              </a:custGeom>
              <a:solidFill>
                <a:srgbClr val="545250"/>
              </a:solidFill>
              <a:ln w="9525">
                <a:noFill/>
                <a:round/>
                <a:headEnd/>
                <a:tailEnd/>
              </a:ln>
            </p:spPr>
            <p:txBody>
              <a:bodyPr/>
              <a:lstStyle/>
              <a:p>
                <a:endParaRPr lang="hu-HU"/>
              </a:p>
            </p:txBody>
          </p:sp>
          <p:sp>
            <p:nvSpPr>
              <p:cNvPr id="73753" name="Freeform 779"/>
              <p:cNvSpPr>
                <a:spLocks/>
              </p:cNvSpPr>
              <p:nvPr/>
            </p:nvSpPr>
            <p:spPr bwMode="auto">
              <a:xfrm>
                <a:off x="1196" y="2271"/>
                <a:ext cx="33" cy="77"/>
              </a:xfrm>
              <a:custGeom>
                <a:avLst/>
                <a:gdLst>
                  <a:gd name="T0" fmla="*/ 2 w 33"/>
                  <a:gd name="T1" fmla="*/ 0 h 77"/>
                  <a:gd name="T2" fmla="*/ 33 w 33"/>
                  <a:gd name="T3" fmla="*/ 77 h 77"/>
                  <a:gd name="T4" fmla="*/ 29 w 33"/>
                  <a:gd name="T5" fmla="*/ 76 h 77"/>
                  <a:gd name="T6" fmla="*/ 0 w 33"/>
                  <a:gd name="T7" fmla="*/ 3 h 77"/>
                  <a:gd name="T8" fmla="*/ 2 w 33"/>
                  <a:gd name="T9" fmla="*/ 0 h 77"/>
                  <a:gd name="T10" fmla="*/ 0 60000 65536"/>
                  <a:gd name="T11" fmla="*/ 0 60000 65536"/>
                  <a:gd name="T12" fmla="*/ 0 60000 65536"/>
                  <a:gd name="T13" fmla="*/ 0 60000 65536"/>
                  <a:gd name="T14" fmla="*/ 0 60000 65536"/>
                  <a:gd name="T15" fmla="*/ 0 w 33"/>
                  <a:gd name="T16" fmla="*/ 0 h 77"/>
                  <a:gd name="T17" fmla="*/ 33 w 33"/>
                  <a:gd name="T18" fmla="*/ 77 h 77"/>
                </a:gdLst>
                <a:ahLst/>
                <a:cxnLst>
                  <a:cxn ang="T10">
                    <a:pos x="T0" y="T1"/>
                  </a:cxn>
                  <a:cxn ang="T11">
                    <a:pos x="T2" y="T3"/>
                  </a:cxn>
                  <a:cxn ang="T12">
                    <a:pos x="T4" y="T5"/>
                  </a:cxn>
                  <a:cxn ang="T13">
                    <a:pos x="T6" y="T7"/>
                  </a:cxn>
                  <a:cxn ang="T14">
                    <a:pos x="T8" y="T9"/>
                  </a:cxn>
                </a:cxnLst>
                <a:rect l="T15" t="T16" r="T17" b="T18"/>
                <a:pathLst>
                  <a:path w="33" h="77">
                    <a:moveTo>
                      <a:pt x="2" y="0"/>
                    </a:moveTo>
                    <a:lnTo>
                      <a:pt x="33" y="77"/>
                    </a:lnTo>
                    <a:lnTo>
                      <a:pt x="29" y="76"/>
                    </a:lnTo>
                    <a:lnTo>
                      <a:pt x="0" y="3"/>
                    </a:lnTo>
                    <a:lnTo>
                      <a:pt x="2" y="0"/>
                    </a:lnTo>
                    <a:close/>
                  </a:path>
                </a:pathLst>
              </a:custGeom>
              <a:solidFill>
                <a:srgbClr val="53504E"/>
              </a:solidFill>
              <a:ln w="9525">
                <a:noFill/>
                <a:round/>
                <a:headEnd/>
                <a:tailEnd/>
              </a:ln>
            </p:spPr>
            <p:txBody>
              <a:bodyPr/>
              <a:lstStyle/>
              <a:p>
                <a:endParaRPr lang="hu-HU"/>
              </a:p>
            </p:txBody>
          </p:sp>
          <p:sp>
            <p:nvSpPr>
              <p:cNvPr id="73754" name="Freeform 780"/>
              <p:cNvSpPr>
                <a:spLocks/>
              </p:cNvSpPr>
              <p:nvPr/>
            </p:nvSpPr>
            <p:spPr bwMode="auto">
              <a:xfrm>
                <a:off x="1195" y="2272"/>
                <a:ext cx="31" cy="76"/>
              </a:xfrm>
              <a:custGeom>
                <a:avLst/>
                <a:gdLst>
                  <a:gd name="T0" fmla="*/ 1 w 31"/>
                  <a:gd name="T1" fmla="*/ 0 h 76"/>
                  <a:gd name="T2" fmla="*/ 31 w 31"/>
                  <a:gd name="T3" fmla="*/ 76 h 76"/>
                  <a:gd name="T4" fmla="*/ 28 w 31"/>
                  <a:gd name="T5" fmla="*/ 75 h 76"/>
                  <a:gd name="T6" fmla="*/ 0 w 31"/>
                  <a:gd name="T7" fmla="*/ 3 h 76"/>
                  <a:gd name="T8" fmla="*/ 1 w 31"/>
                  <a:gd name="T9" fmla="*/ 0 h 76"/>
                  <a:gd name="T10" fmla="*/ 0 60000 65536"/>
                  <a:gd name="T11" fmla="*/ 0 60000 65536"/>
                  <a:gd name="T12" fmla="*/ 0 60000 65536"/>
                  <a:gd name="T13" fmla="*/ 0 60000 65536"/>
                  <a:gd name="T14" fmla="*/ 0 60000 65536"/>
                  <a:gd name="T15" fmla="*/ 0 w 31"/>
                  <a:gd name="T16" fmla="*/ 0 h 76"/>
                  <a:gd name="T17" fmla="*/ 31 w 31"/>
                  <a:gd name="T18" fmla="*/ 76 h 76"/>
                </a:gdLst>
                <a:ahLst/>
                <a:cxnLst>
                  <a:cxn ang="T10">
                    <a:pos x="T0" y="T1"/>
                  </a:cxn>
                  <a:cxn ang="T11">
                    <a:pos x="T2" y="T3"/>
                  </a:cxn>
                  <a:cxn ang="T12">
                    <a:pos x="T4" y="T5"/>
                  </a:cxn>
                  <a:cxn ang="T13">
                    <a:pos x="T6" y="T7"/>
                  </a:cxn>
                  <a:cxn ang="T14">
                    <a:pos x="T8" y="T9"/>
                  </a:cxn>
                </a:cxnLst>
                <a:rect l="T15" t="T16" r="T17" b="T18"/>
                <a:pathLst>
                  <a:path w="31" h="76">
                    <a:moveTo>
                      <a:pt x="1" y="0"/>
                    </a:moveTo>
                    <a:lnTo>
                      <a:pt x="31" y="76"/>
                    </a:lnTo>
                    <a:lnTo>
                      <a:pt x="28" y="75"/>
                    </a:lnTo>
                    <a:lnTo>
                      <a:pt x="0" y="3"/>
                    </a:lnTo>
                    <a:lnTo>
                      <a:pt x="1" y="0"/>
                    </a:lnTo>
                    <a:close/>
                  </a:path>
                </a:pathLst>
              </a:custGeom>
              <a:solidFill>
                <a:srgbClr val="514E4C"/>
              </a:solidFill>
              <a:ln w="9525">
                <a:noFill/>
                <a:round/>
                <a:headEnd/>
                <a:tailEnd/>
              </a:ln>
            </p:spPr>
            <p:txBody>
              <a:bodyPr/>
              <a:lstStyle/>
              <a:p>
                <a:endParaRPr lang="hu-HU"/>
              </a:p>
            </p:txBody>
          </p:sp>
          <p:sp>
            <p:nvSpPr>
              <p:cNvPr id="73755" name="Freeform 781"/>
              <p:cNvSpPr>
                <a:spLocks/>
              </p:cNvSpPr>
              <p:nvPr/>
            </p:nvSpPr>
            <p:spPr bwMode="auto">
              <a:xfrm>
                <a:off x="1194" y="2274"/>
                <a:ext cx="31" cy="73"/>
              </a:xfrm>
              <a:custGeom>
                <a:avLst/>
                <a:gdLst>
                  <a:gd name="T0" fmla="*/ 2 w 31"/>
                  <a:gd name="T1" fmla="*/ 0 h 73"/>
                  <a:gd name="T2" fmla="*/ 31 w 31"/>
                  <a:gd name="T3" fmla="*/ 73 h 73"/>
                  <a:gd name="T4" fmla="*/ 28 w 31"/>
                  <a:gd name="T5" fmla="*/ 73 h 73"/>
                  <a:gd name="T6" fmla="*/ 0 w 31"/>
                  <a:gd name="T7" fmla="*/ 4 h 73"/>
                  <a:gd name="T8" fmla="*/ 2 w 31"/>
                  <a:gd name="T9" fmla="*/ 0 h 73"/>
                  <a:gd name="T10" fmla="*/ 0 60000 65536"/>
                  <a:gd name="T11" fmla="*/ 0 60000 65536"/>
                  <a:gd name="T12" fmla="*/ 0 60000 65536"/>
                  <a:gd name="T13" fmla="*/ 0 60000 65536"/>
                  <a:gd name="T14" fmla="*/ 0 60000 65536"/>
                  <a:gd name="T15" fmla="*/ 0 w 31"/>
                  <a:gd name="T16" fmla="*/ 0 h 73"/>
                  <a:gd name="T17" fmla="*/ 31 w 31"/>
                  <a:gd name="T18" fmla="*/ 73 h 73"/>
                </a:gdLst>
                <a:ahLst/>
                <a:cxnLst>
                  <a:cxn ang="T10">
                    <a:pos x="T0" y="T1"/>
                  </a:cxn>
                  <a:cxn ang="T11">
                    <a:pos x="T2" y="T3"/>
                  </a:cxn>
                  <a:cxn ang="T12">
                    <a:pos x="T4" y="T5"/>
                  </a:cxn>
                  <a:cxn ang="T13">
                    <a:pos x="T6" y="T7"/>
                  </a:cxn>
                  <a:cxn ang="T14">
                    <a:pos x="T8" y="T9"/>
                  </a:cxn>
                </a:cxnLst>
                <a:rect l="T15" t="T16" r="T17" b="T18"/>
                <a:pathLst>
                  <a:path w="31" h="73">
                    <a:moveTo>
                      <a:pt x="2" y="0"/>
                    </a:moveTo>
                    <a:lnTo>
                      <a:pt x="31" y="73"/>
                    </a:lnTo>
                    <a:lnTo>
                      <a:pt x="28" y="73"/>
                    </a:lnTo>
                    <a:lnTo>
                      <a:pt x="0" y="4"/>
                    </a:lnTo>
                    <a:lnTo>
                      <a:pt x="2" y="0"/>
                    </a:lnTo>
                    <a:close/>
                  </a:path>
                </a:pathLst>
              </a:custGeom>
              <a:solidFill>
                <a:srgbClr val="4E4B4A"/>
              </a:solidFill>
              <a:ln w="9525">
                <a:noFill/>
                <a:round/>
                <a:headEnd/>
                <a:tailEnd/>
              </a:ln>
            </p:spPr>
            <p:txBody>
              <a:bodyPr/>
              <a:lstStyle/>
              <a:p>
                <a:endParaRPr lang="hu-HU"/>
              </a:p>
            </p:txBody>
          </p:sp>
          <p:sp>
            <p:nvSpPr>
              <p:cNvPr id="73756" name="Freeform 782"/>
              <p:cNvSpPr>
                <a:spLocks/>
              </p:cNvSpPr>
              <p:nvPr/>
            </p:nvSpPr>
            <p:spPr bwMode="auto">
              <a:xfrm>
                <a:off x="1194" y="2275"/>
                <a:ext cx="29" cy="72"/>
              </a:xfrm>
              <a:custGeom>
                <a:avLst/>
                <a:gdLst>
                  <a:gd name="T0" fmla="*/ 1 w 29"/>
                  <a:gd name="T1" fmla="*/ 0 h 72"/>
                  <a:gd name="T2" fmla="*/ 29 w 29"/>
                  <a:gd name="T3" fmla="*/ 72 h 72"/>
                  <a:gd name="T4" fmla="*/ 25 w 29"/>
                  <a:gd name="T5" fmla="*/ 70 h 72"/>
                  <a:gd name="T6" fmla="*/ 0 w 29"/>
                  <a:gd name="T7" fmla="*/ 4 h 72"/>
                  <a:gd name="T8" fmla="*/ 1 w 29"/>
                  <a:gd name="T9" fmla="*/ 0 h 72"/>
                  <a:gd name="T10" fmla="*/ 0 60000 65536"/>
                  <a:gd name="T11" fmla="*/ 0 60000 65536"/>
                  <a:gd name="T12" fmla="*/ 0 60000 65536"/>
                  <a:gd name="T13" fmla="*/ 0 60000 65536"/>
                  <a:gd name="T14" fmla="*/ 0 60000 65536"/>
                  <a:gd name="T15" fmla="*/ 0 w 29"/>
                  <a:gd name="T16" fmla="*/ 0 h 72"/>
                  <a:gd name="T17" fmla="*/ 29 w 29"/>
                  <a:gd name="T18" fmla="*/ 72 h 72"/>
                </a:gdLst>
                <a:ahLst/>
                <a:cxnLst>
                  <a:cxn ang="T10">
                    <a:pos x="T0" y="T1"/>
                  </a:cxn>
                  <a:cxn ang="T11">
                    <a:pos x="T2" y="T3"/>
                  </a:cxn>
                  <a:cxn ang="T12">
                    <a:pos x="T4" y="T5"/>
                  </a:cxn>
                  <a:cxn ang="T13">
                    <a:pos x="T6" y="T7"/>
                  </a:cxn>
                  <a:cxn ang="T14">
                    <a:pos x="T8" y="T9"/>
                  </a:cxn>
                </a:cxnLst>
                <a:rect l="T15" t="T16" r="T17" b="T18"/>
                <a:pathLst>
                  <a:path w="29" h="72">
                    <a:moveTo>
                      <a:pt x="1" y="0"/>
                    </a:moveTo>
                    <a:lnTo>
                      <a:pt x="29" y="72"/>
                    </a:lnTo>
                    <a:lnTo>
                      <a:pt x="25" y="70"/>
                    </a:lnTo>
                    <a:lnTo>
                      <a:pt x="0" y="4"/>
                    </a:lnTo>
                    <a:lnTo>
                      <a:pt x="1" y="0"/>
                    </a:lnTo>
                    <a:close/>
                  </a:path>
                </a:pathLst>
              </a:custGeom>
              <a:solidFill>
                <a:srgbClr val="4D4A48"/>
              </a:solidFill>
              <a:ln w="9525">
                <a:noFill/>
                <a:round/>
                <a:headEnd/>
                <a:tailEnd/>
              </a:ln>
            </p:spPr>
            <p:txBody>
              <a:bodyPr/>
              <a:lstStyle/>
              <a:p>
                <a:endParaRPr lang="hu-HU"/>
              </a:p>
            </p:txBody>
          </p:sp>
          <p:sp>
            <p:nvSpPr>
              <p:cNvPr id="73757" name="Freeform 783"/>
              <p:cNvSpPr>
                <a:spLocks/>
              </p:cNvSpPr>
              <p:nvPr/>
            </p:nvSpPr>
            <p:spPr bwMode="auto">
              <a:xfrm>
                <a:off x="1192" y="2278"/>
                <a:ext cx="30" cy="69"/>
              </a:xfrm>
              <a:custGeom>
                <a:avLst/>
                <a:gdLst>
                  <a:gd name="T0" fmla="*/ 2 w 30"/>
                  <a:gd name="T1" fmla="*/ 0 h 69"/>
                  <a:gd name="T2" fmla="*/ 30 w 30"/>
                  <a:gd name="T3" fmla="*/ 69 h 69"/>
                  <a:gd name="T4" fmla="*/ 26 w 30"/>
                  <a:gd name="T5" fmla="*/ 67 h 69"/>
                  <a:gd name="T6" fmla="*/ 0 w 30"/>
                  <a:gd name="T7" fmla="*/ 3 h 69"/>
                  <a:gd name="T8" fmla="*/ 2 w 30"/>
                  <a:gd name="T9" fmla="*/ 0 h 69"/>
                  <a:gd name="T10" fmla="*/ 0 60000 65536"/>
                  <a:gd name="T11" fmla="*/ 0 60000 65536"/>
                  <a:gd name="T12" fmla="*/ 0 60000 65536"/>
                  <a:gd name="T13" fmla="*/ 0 60000 65536"/>
                  <a:gd name="T14" fmla="*/ 0 60000 65536"/>
                  <a:gd name="T15" fmla="*/ 0 w 30"/>
                  <a:gd name="T16" fmla="*/ 0 h 69"/>
                  <a:gd name="T17" fmla="*/ 30 w 30"/>
                  <a:gd name="T18" fmla="*/ 69 h 69"/>
                </a:gdLst>
                <a:ahLst/>
                <a:cxnLst>
                  <a:cxn ang="T10">
                    <a:pos x="T0" y="T1"/>
                  </a:cxn>
                  <a:cxn ang="T11">
                    <a:pos x="T2" y="T3"/>
                  </a:cxn>
                  <a:cxn ang="T12">
                    <a:pos x="T4" y="T5"/>
                  </a:cxn>
                  <a:cxn ang="T13">
                    <a:pos x="T6" y="T7"/>
                  </a:cxn>
                  <a:cxn ang="T14">
                    <a:pos x="T8" y="T9"/>
                  </a:cxn>
                </a:cxnLst>
                <a:rect l="T15" t="T16" r="T17" b="T18"/>
                <a:pathLst>
                  <a:path w="30" h="69">
                    <a:moveTo>
                      <a:pt x="2" y="0"/>
                    </a:moveTo>
                    <a:lnTo>
                      <a:pt x="30" y="69"/>
                    </a:lnTo>
                    <a:lnTo>
                      <a:pt x="26" y="67"/>
                    </a:lnTo>
                    <a:lnTo>
                      <a:pt x="0" y="3"/>
                    </a:lnTo>
                    <a:lnTo>
                      <a:pt x="2" y="0"/>
                    </a:lnTo>
                    <a:close/>
                  </a:path>
                </a:pathLst>
              </a:custGeom>
              <a:solidFill>
                <a:srgbClr val="4A4745"/>
              </a:solidFill>
              <a:ln w="9525">
                <a:noFill/>
                <a:round/>
                <a:headEnd/>
                <a:tailEnd/>
              </a:ln>
            </p:spPr>
            <p:txBody>
              <a:bodyPr/>
              <a:lstStyle/>
              <a:p>
                <a:endParaRPr lang="hu-HU"/>
              </a:p>
            </p:txBody>
          </p:sp>
          <p:sp>
            <p:nvSpPr>
              <p:cNvPr id="73758" name="Freeform 784"/>
              <p:cNvSpPr>
                <a:spLocks/>
              </p:cNvSpPr>
              <p:nvPr/>
            </p:nvSpPr>
            <p:spPr bwMode="auto">
              <a:xfrm>
                <a:off x="1191" y="2279"/>
                <a:ext cx="28" cy="66"/>
              </a:xfrm>
              <a:custGeom>
                <a:avLst/>
                <a:gdLst>
                  <a:gd name="T0" fmla="*/ 3 w 28"/>
                  <a:gd name="T1" fmla="*/ 0 h 66"/>
                  <a:gd name="T2" fmla="*/ 28 w 28"/>
                  <a:gd name="T3" fmla="*/ 66 h 66"/>
                  <a:gd name="T4" fmla="*/ 25 w 28"/>
                  <a:gd name="T5" fmla="*/ 65 h 66"/>
                  <a:gd name="T6" fmla="*/ 0 w 28"/>
                  <a:gd name="T7" fmla="*/ 3 h 66"/>
                  <a:gd name="T8" fmla="*/ 3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3" y="0"/>
                    </a:moveTo>
                    <a:lnTo>
                      <a:pt x="28" y="66"/>
                    </a:lnTo>
                    <a:lnTo>
                      <a:pt x="25" y="65"/>
                    </a:lnTo>
                    <a:lnTo>
                      <a:pt x="0" y="3"/>
                    </a:lnTo>
                    <a:lnTo>
                      <a:pt x="3" y="0"/>
                    </a:lnTo>
                    <a:close/>
                  </a:path>
                </a:pathLst>
              </a:custGeom>
              <a:solidFill>
                <a:srgbClr val="484544"/>
              </a:solidFill>
              <a:ln w="9525">
                <a:noFill/>
                <a:round/>
                <a:headEnd/>
                <a:tailEnd/>
              </a:ln>
            </p:spPr>
            <p:txBody>
              <a:bodyPr/>
              <a:lstStyle/>
              <a:p>
                <a:endParaRPr lang="hu-HU"/>
              </a:p>
            </p:txBody>
          </p:sp>
          <p:sp>
            <p:nvSpPr>
              <p:cNvPr id="73759" name="Freeform 785"/>
              <p:cNvSpPr>
                <a:spLocks/>
              </p:cNvSpPr>
              <p:nvPr/>
            </p:nvSpPr>
            <p:spPr bwMode="auto">
              <a:xfrm>
                <a:off x="1191" y="2281"/>
                <a:ext cx="27" cy="64"/>
              </a:xfrm>
              <a:custGeom>
                <a:avLst/>
                <a:gdLst>
                  <a:gd name="T0" fmla="*/ 1 w 27"/>
                  <a:gd name="T1" fmla="*/ 0 h 64"/>
                  <a:gd name="T2" fmla="*/ 27 w 27"/>
                  <a:gd name="T3" fmla="*/ 64 h 64"/>
                  <a:gd name="T4" fmla="*/ 24 w 27"/>
                  <a:gd name="T5" fmla="*/ 63 h 64"/>
                  <a:gd name="T6" fmla="*/ 0 w 27"/>
                  <a:gd name="T7" fmla="*/ 2 h 64"/>
                  <a:gd name="T8" fmla="*/ 1 w 27"/>
                  <a:gd name="T9" fmla="*/ 0 h 64"/>
                  <a:gd name="T10" fmla="*/ 0 60000 65536"/>
                  <a:gd name="T11" fmla="*/ 0 60000 65536"/>
                  <a:gd name="T12" fmla="*/ 0 60000 65536"/>
                  <a:gd name="T13" fmla="*/ 0 60000 65536"/>
                  <a:gd name="T14" fmla="*/ 0 60000 65536"/>
                  <a:gd name="T15" fmla="*/ 0 w 27"/>
                  <a:gd name="T16" fmla="*/ 0 h 64"/>
                  <a:gd name="T17" fmla="*/ 27 w 27"/>
                  <a:gd name="T18" fmla="*/ 64 h 64"/>
                </a:gdLst>
                <a:ahLst/>
                <a:cxnLst>
                  <a:cxn ang="T10">
                    <a:pos x="T0" y="T1"/>
                  </a:cxn>
                  <a:cxn ang="T11">
                    <a:pos x="T2" y="T3"/>
                  </a:cxn>
                  <a:cxn ang="T12">
                    <a:pos x="T4" y="T5"/>
                  </a:cxn>
                  <a:cxn ang="T13">
                    <a:pos x="T6" y="T7"/>
                  </a:cxn>
                  <a:cxn ang="T14">
                    <a:pos x="T8" y="T9"/>
                  </a:cxn>
                </a:cxnLst>
                <a:rect l="T15" t="T16" r="T17" b="T18"/>
                <a:pathLst>
                  <a:path w="27" h="64">
                    <a:moveTo>
                      <a:pt x="1" y="0"/>
                    </a:moveTo>
                    <a:lnTo>
                      <a:pt x="27" y="64"/>
                    </a:lnTo>
                    <a:lnTo>
                      <a:pt x="24" y="63"/>
                    </a:lnTo>
                    <a:lnTo>
                      <a:pt x="0" y="2"/>
                    </a:lnTo>
                    <a:lnTo>
                      <a:pt x="1" y="0"/>
                    </a:lnTo>
                    <a:close/>
                  </a:path>
                </a:pathLst>
              </a:custGeom>
              <a:solidFill>
                <a:srgbClr val="464341"/>
              </a:solidFill>
              <a:ln w="9525">
                <a:noFill/>
                <a:round/>
                <a:headEnd/>
                <a:tailEnd/>
              </a:ln>
            </p:spPr>
            <p:txBody>
              <a:bodyPr/>
              <a:lstStyle/>
              <a:p>
                <a:endParaRPr lang="hu-HU"/>
              </a:p>
            </p:txBody>
          </p:sp>
          <p:sp>
            <p:nvSpPr>
              <p:cNvPr id="73760" name="Freeform 786"/>
              <p:cNvSpPr>
                <a:spLocks/>
              </p:cNvSpPr>
              <p:nvPr/>
            </p:nvSpPr>
            <p:spPr bwMode="auto">
              <a:xfrm>
                <a:off x="1189" y="2282"/>
                <a:ext cx="27" cy="62"/>
              </a:xfrm>
              <a:custGeom>
                <a:avLst/>
                <a:gdLst>
                  <a:gd name="T0" fmla="*/ 2 w 27"/>
                  <a:gd name="T1" fmla="*/ 0 h 62"/>
                  <a:gd name="T2" fmla="*/ 27 w 27"/>
                  <a:gd name="T3" fmla="*/ 62 h 62"/>
                  <a:gd name="T4" fmla="*/ 23 w 27"/>
                  <a:gd name="T5" fmla="*/ 61 h 62"/>
                  <a:gd name="T6" fmla="*/ 0 w 27"/>
                  <a:gd name="T7" fmla="*/ 3 h 62"/>
                  <a:gd name="T8" fmla="*/ 2 w 27"/>
                  <a:gd name="T9" fmla="*/ 0 h 62"/>
                  <a:gd name="T10" fmla="*/ 0 60000 65536"/>
                  <a:gd name="T11" fmla="*/ 0 60000 65536"/>
                  <a:gd name="T12" fmla="*/ 0 60000 65536"/>
                  <a:gd name="T13" fmla="*/ 0 60000 65536"/>
                  <a:gd name="T14" fmla="*/ 0 60000 65536"/>
                  <a:gd name="T15" fmla="*/ 0 w 27"/>
                  <a:gd name="T16" fmla="*/ 0 h 62"/>
                  <a:gd name="T17" fmla="*/ 27 w 27"/>
                  <a:gd name="T18" fmla="*/ 62 h 62"/>
                </a:gdLst>
                <a:ahLst/>
                <a:cxnLst>
                  <a:cxn ang="T10">
                    <a:pos x="T0" y="T1"/>
                  </a:cxn>
                  <a:cxn ang="T11">
                    <a:pos x="T2" y="T3"/>
                  </a:cxn>
                  <a:cxn ang="T12">
                    <a:pos x="T4" y="T5"/>
                  </a:cxn>
                  <a:cxn ang="T13">
                    <a:pos x="T6" y="T7"/>
                  </a:cxn>
                  <a:cxn ang="T14">
                    <a:pos x="T8" y="T9"/>
                  </a:cxn>
                </a:cxnLst>
                <a:rect l="T15" t="T16" r="T17" b="T18"/>
                <a:pathLst>
                  <a:path w="27" h="62">
                    <a:moveTo>
                      <a:pt x="2" y="0"/>
                    </a:moveTo>
                    <a:lnTo>
                      <a:pt x="27" y="62"/>
                    </a:lnTo>
                    <a:lnTo>
                      <a:pt x="23" y="61"/>
                    </a:lnTo>
                    <a:lnTo>
                      <a:pt x="0" y="3"/>
                    </a:lnTo>
                    <a:lnTo>
                      <a:pt x="2" y="0"/>
                    </a:lnTo>
                    <a:close/>
                  </a:path>
                </a:pathLst>
              </a:custGeom>
              <a:solidFill>
                <a:srgbClr val="44403F"/>
              </a:solidFill>
              <a:ln w="9525">
                <a:noFill/>
                <a:round/>
                <a:headEnd/>
                <a:tailEnd/>
              </a:ln>
            </p:spPr>
            <p:txBody>
              <a:bodyPr/>
              <a:lstStyle/>
              <a:p>
                <a:endParaRPr lang="hu-HU"/>
              </a:p>
            </p:txBody>
          </p:sp>
          <p:sp>
            <p:nvSpPr>
              <p:cNvPr id="73761" name="Freeform 787"/>
              <p:cNvSpPr>
                <a:spLocks/>
              </p:cNvSpPr>
              <p:nvPr/>
            </p:nvSpPr>
            <p:spPr bwMode="auto">
              <a:xfrm>
                <a:off x="1188" y="2283"/>
                <a:ext cx="27" cy="61"/>
              </a:xfrm>
              <a:custGeom>
                <a:avLst/>
                <a:gdLst>
                  <a:gd name="T0" fmla="*/ 3 w 27"/>
                  <a:gd name="T1" fmla="*/ 0 h 61"/>
                  <a:gd name="T2" fmla="*/ 27 w 27"/>
                  <a:gd name="T3" fmla="*/ 61 h 61"/>
                  <a:gd name="T4" fmla="*/ 22 w 27"/>
                  <a:gd name="T5" fmla="*/ 60 h 61"/>
                  <a:gd name="T6" fmla="*/ 0 w 27"/>
                  <a:gd name="T7" fmla="*/ 3 h 61"/>
                  <a:gd name="T8" fmla="*/ 3 w 27"/>
                  <a:gd name="T9" fmla="*/ 0 h 61"/>
                  <a:gd name="T10" fmla="*/ 0 60000 65536"/>
                  <a:gd name="T11" fmla="*/ 0 60000 65536"/>
                  <a:gd name="T12" fmla="*/ 0 60000 65536"/>
                  <a:gd name="T13" fmla="*/ 0 60000 65536"/>
                  <a:gd name="T14" fmla="*/ 0 60000 65536"/>
                  <a:gd name="T15" fmla="*/ 0 w 27"/>
                  <a:gd name="T16" fmla="*/ 0 h 61"/>
                  <a:gd name="T17" fmla="*/ 27 w 27"/>
                  <a:gd name="T18" fmla="*/ 61 h 61"/>
                </a:gdLst>
                <a:ahLst/>
                <a:cxnLst>
                  <a:cxn ang="T10">
                    <a:pos x="T0" y="T1"/>
                  </a:cxn>
                  <a:cxn ang="T11">
                    <a:pos x="T2" y="T3"/>
                  </a:cxn>
                  <a:cxn ang="T12">
                    <a:pos x="T4" y="T5"/>
                  </a:cxn>
                  <a:cxn ang="T13">
                    <a:pos x="T6" y="T7"/>
                  </a:cxn>
                  <a:cxn ang="T14">
                    <a:pos x="T8" y="T9"/>
                  </a:cxn>
                </a:cxnLst>
                <a:rect l="T15" t="T16" r="T17" b="T18"/>
                <a:pathLst>
                  <a:path w="27" h="61">
                    <a:moveTo>
                      <a:pt x="3" y="0"/>
                    </a:moveTo>
                    <a:lnTo>
                      <a:pt x="27" y="61"/>
                    </a:lnTo>
                    <a:lnTo>
                      <a:pt x="22" y="60"/>
                    </a:lnTo>
                    <a:lnTo>
                      <a:pt x="0" y="3"/>
                    </a:lnTo>
                    <a:lnTo>
                      <a:pt x="3" y="0"/>
                    </a:lnTo>
                    <a:close/>
                  </a:path>
                </a:pathLst>
              </a:custGeom>
              <a:solidFill>
                <a:srgbClr val="403D3B"/>
              </a:solidFill>
              <a:ln w="9525">
                <a:noFill/>
                <a:round/>
                <a:headEnd/>
                <a:tailEnd/>
              </a:ln>
            </p:spPr>
            <p:txBody>
              <a:bodyPr/>
              <a:lstStyle/>
              <a:p>
                <a:endParaRPr lang="hu-HU"/>
              </a:p>
            </p:txBody>
          </p:sp>
          <p:sp>
            <p:nvSpPr>
              <p:cNvPr id="73762" name="Freeform 788"/>
              <p:cNvSpPr>
                <a:spLocks/>
              </p:cNvSpPr>
              <p:nvPr/>
            </p:nvSpPr>
            <p:spPr bwMode="auto">
              <a:xfrm>
                <a:off x="1188" y="2285"/>
                <a:ext cx="24" cy="58"/>
              </a:xfrm>
              <a:custGeom>
                <a:avLst/>
                <a:gdLst>
                  <a:gd name="T0" fmla="*/ 1 w 24"/>
                  <a:gd name="T1" fmla="*/ 0 h 58"/>
                  <a:gd name="T2" fmla="*/ 24 w 24"/>
                  <a:gd name="T3" fmla="*/ 58 h 58"/>
                  <a:gd name="T4" fmla="*/ 21 w 24"/>
                  <a:gd name="T5" fmla="*/ 58 h 58"/>
                  <a:gd name="T6" fmla="*/ 0 w 24"/>
                  <a:gd name="T7" fmla="*/ 3 h 58"/>
                  <a:gd name="T8" fmla="*/ 1 w 24"/>
                  <a:gd name="T9" fmla="*/ 0 h 58"/>
                  <a:gd name="T10" fmla="*/ 0 60000 65536"/>
                  <a:gd name="T11" fmla="*/ 0 60000 65536"/>
                  <a:gd name="T12" fmla="*/ 0 60000 65536"/>
                  <a:gd name="T13" fmla="*/ 0 60000 65536"/>
                  <a:gd name="T14" fmla="*/ 0 60000 65536"/>
                  <a:gd name="T15" fmla="*/ 0 w 24"/>
                  <a:gd name="T16" fmla="*/ 0 h 58"/>
                  <a:gd name="T17" fmla="*/ 24 w 24"/>
                  <a:gd name="T18" fmla="*/ 58 h 58"/>
                </a:gdLst>
                <a:ahLst/>
                <a:cxnLst>
                  <a:cxn ang="T10">
                    <a:pos x="T0" y="T1"/>
                  </a:cxn>
                  <a:cxn ang="T11">
                    <a:pos x="T2" y="T3"/>
                  </a:cxn>
                  <a:cxn ang="T12">
                    <a:pos x="T4" y="T5"/>
                  </a:cxn>
                  <a:cxn ang="T13">
                    <a:pos x="T6" y="T7"/>
                  </a:cxn>
                  <a:cxn ang="T14">
                    <a:pos x="T8" y="T9"/>
                  </a:cxn>
                </a:cxnLst>
                <a:rect l="T15" t="T16" r="T17" b="T18"/>
                <a:pathLst>
                  <a:path w="24" h="58">
                    <a:moveTo>
                      <a:pt x="1" y="0"/>
                    </a:moveTo>
                    <a:lnTo>
                      <a:pt x="24" y="58"/>
                    </a:lnTo>
                    <a:lnTo>
                      <a:pt x="21" y="58"/>
                    </a:lnTo>
                    <a:lnTo>
                      <a:pt x="0" y="3"/>
                    </a:lnTo>
                    <a:lnTo>
                      <a:pt x="1" y="0"/>
                    </a:lnTo>
                    <a:close/>
                  </a:path>
                </a:pathLst>
              </a:custGeom>
              <a:solidFill>
                <a:srgbClr val="3E3A39"/>
              </a:solidFill>
              <a:ln w="9525">
                <a:noFill/>
                <a:round/>
                <a:headEnd/>
                <a:tailEnd/>
              </a:ln>
            </p:spPr>
            <p:txBody>
              <a:bodyPr/>
              <a:lstStyle/>
              <a:p>
                <a:endParaRPr lang="hu-HU"/>
              </a:p>
            </p:txBody>
          </p:sp>
          <p:sp>
            <p:nvSpPr>
              <p:cNvPr id="73763" name="Freeform 789"/>
              <p:cNvSpPr>
                <a:spLocks/>
              </p:cNvSpPr>
              <p:nvPr/>
            </p:nvSpPr>
            <p:spPr bwMode="auto">
              <a:xfrm>
                <a:off x="1187" y="2286"/>
                <a:ext cx="23" cy="57"/>
              </a:xfrm>
              <a:custGeom>
                <a:avLst/>
                <a:gdLst>
                  <a:gd name="T0" fmla="*/ 1 w 23"/>
                  <a:gd name="T1" fmla="*/ 0 h 57"/>
                  <a:gd name="T2" fmla="*/ 23 w 23"/>
                  <a:gd name="T3" fmla="*/ 57 h 57"/>
                  <a:gd name="T4" fmla="*/ 21 w 23"/>
                  <a:gd name="T5" fmla="*/ 55 h 57"/>
                  <a:gd name="T6" fmla="*/ 0 w 23"/>
                  <a:gd name="T7" fmla="*/ 3 h 57"/>
                  <a:gd name="T8" fmla="*/ 1 w 23"/>
                  <a:gd name="T9" fmla="*/ 0 h 57"/>
                  <a:gd name="T10" fmla="*/ 0 60000 65536"/>
                  <a:gd name="T11" fmla="*/ 0 60000 65536"/>
                  <a:gd name="T12" fmla="*/ 0 60000 65536"/>
                  <a:gd name="T13" fmla="*/ 0 60000 65536"/>
                  <a:gd name="T14" fmla="*/ 0 60000 65536"/>
                  <a:gd name="T15" fmla="*/ 0 w 23"/>
                  <a:gd name="T16" fmla="*/ 0 h 57"/>
                  <a:gd name="T17" fmla="*/ 23 w 23"/>
                  <a:gd name="T18" fmla="*/ 57 h 57"/>
                </a:gdLst>
                <a:ahLst/>
                <a:cxnLst>
                  <a:cxn ang="T10">
                    <a:pos x="T0" y="T1"/>
                  </a:cxn>
                  <a:cxn ang="T11">
                    <a:pos x="T2" y="T3"/>
                  </a:cxn>
                  <a:cxn ang="T12">
                    <a:pos x="T4" y="T5"/>
                  </a:cxn>
                  <a:cxn ang="T13">
                    <a:pos x="T6" y="T7"/>
                  </a:cxn>
                  <a:cxn ang="T14">
                    <a:pos x="T8" y="T9"/>
                  </a:cxn>
                </a:cxnLst>
                <a:rect l="T15" t="T16" r="T17" b="T18"/>
                <a:pathLst>
                  <a:path w="23" h="57">
                    <a:moveTo>
                      <a:pt x="1" y="0"/>
                    </a:moveTo>
                    <a:lnTo>
                      <a:pt x="23" y="57"/>
                    </a:lnTo>
                    <a:lnTo>
                      <a:pt x="21" y="55"/>
                    </a:lnTo>
                    <a:lnTo>
                      <a:pt x="0" y="3"/>
                    </a:lnTo>
                    <a:lnTo>
                      <a:pt x="1" y="0"/>
                    </a:lnTo>
                    <a:close/>
                  </a:path>
                </a:pathLst>
              </a:custGeom>
              <a:solidFill>
                <a:srgbClr val="3C3937"/>
              </a:solidFill>
              <a:ln w="9525">
                <a:noFill/>
                <a:round/>
                <a:headEnd/>
                <a:tailEnd/>
              </a:ln>
            </p:spPr>
            <p:txBody>
              <a:bodyPr/>
              <a:lstStyle/>
              <a:p>
                <a:endParaRPr lang="hu-HU"/>
              </a:p>
            </p:txBody>
          </p:sp>
          <p:sp>
            <p:nvSpPr>
              <p:cNvPr id="73764" name="Freeform 790"/>
              <p:cNvSpPr>
                <a:spLocks/>
              </p:cNvSpPr>
              <p:nvPr/>
            </p:nvSpPr>
            <p:spPr bwMode="auto">
              <a:xfrm>
                <a:off x="1187" y="2288"/>
                <a:ext cx="22" cy="55"/>
              </a:xfrm>
              <a:custGeom>
                <a:avLst/>
                <a:gdLst>
                  <a:gd name="T0" fmla="*/ 1 w 22"/>
                  <a:gd name="T1" fmla="*/ 0 h 55"/>
                  <a:gd name="T2" fmla="*/ 22 w 22"/>
                  <a:gd name="T3" fmla="*/ 55 h 55"/>
                  <a:gd name="T4" fmla="*/ 18 w 22"/>
                  <a:gd name="T5" fmla="*/ 53 h 55"/>
                  <a:gd name="T6" fmla="*/ 0 w 22"/>
                  <a:gd name="T7" fmla="*/ 3 h 55"/>
                  <a:gd name="T8" fmla="*/ 1 w 22"/>
                  <a:gd name="T9" fmla="*/ 0 h 55"/>
                  <a:gd name="T10" fmla="*/ 0 60000 65536"/>
                  <a:gd name="T11" fmla="*/ 0 60000 65536"/>
                  <a:gd name="T12" fmla="*/ 0 60000 65536"/>
                  <a:gd name="T13" fmla="*/ 0 60000 65536"/>
                  <a:gd name="T14" fmla="*/ 0 60000 65536"/>
                  <a:gd name="T15" fmla="*/ 0 w 22"/>
                  <a:gd name="T16" fmla="*/ 0 h 55"/>
                  <a:gd name="T17" fmla="*/ 22 w 22"/>
                  <a:gd name="T18" fmla="*/ 55 h 55"/>
                </a:gdLst>
                <a:ahLst/>
                <a:cxnLst>
                  <a:cxn ang="T10">
                    <a:pos x="T0" y="T1"/>
                  </a:cxn>
                  <a:cxn ang="T11">
                    <a:pos x="T2" y="T3"/>
                  </a:cxn>
                  <a:cxn ang="T12">
                    <a:pos x="T4" y="T5"/>
                  </a:cxn>
                  <a:cxn ang="T13">
                    <a:pos x="T6" y="T7"/>
                  </a:cxn>
                  <a:cxn ang="T14">
                    <a:pos x="T8" y="T9"/>
                  </a:cxn>
                </a:cxnLst>
                <a:rect l="T15" t="T16" r="T17" b="T18"/>
                <a:pathLst>
                  <a:path w="22" h="55">
                    <a:moveTo>
                      <a:pt x="1" y="0"/>
                    </a:moveTo>
                    <a:lnTo>
                      <a:pt x="22" y="55"/>
                    </a:lnTo>
                    <a:lnTo>
                      <a:pt x="18" y="53"/>
                    </a:lnTo>
                    <a:lnTo>
                      <a:pt x="0" y="3"/>
                    </a:lnTo>
                    <a:lnTo>
                      <a:pt x="1" y="0"/>
                    </a:lnTo>
                    <a:close/>
                  </a:path>
                </a:pathLst>
              </a:custGeom>
              <a:solidFill>
                <a:srgbClr val="3A3635"/>
              </a:solidFill>
              <a:ln w="9525">
                <a:noFill/>
                <a:round/>
                <a:headEnd/>
                <a:tailEnd/>
              </a:ln>
            </p:spPr>
            <p:txBody>
              <a:bodyPr/>
              <a:lstStyle/>
              <a:p>
                <a:endParaRPr lang="hu-HU"/>
              </a:p>
            </p:txBody>
          </p:sp>
          <p:sp>
            <p:nvSpPr>
              <p:cNvPr id="73765" name="Freeform 791"/>
              <p:cNvSpPr>
                <a:spLocks/>
              </p:cNvSpPr>
              <p:nvPr/>
            </p:nvSpPr>
            <p:spPr bwMode="auto">
              <a:xfrm>
                <a:off x="1185" y="2289"/>
                <a:ext cx="23" cy="52"/>
              </a:xfrm>
              <a:custGeom>
                <a:avLst/>
                <a:gdLst>
                  <a:gd name="T0" fmla="*/ 2 w 23"/>
                  <a:gd name="T1" fmla="*/ 0 h 52"/>
                  <a:gd name="T2" fmla="*/ 23 w 23"/>
                  <a:gd name="T3" fmla="*/ 52 h 52"/>
                  <a:gd name="T4" fmla="*/ 18 w 23"/>
                  <a:gd name="T5" fmla="*/ 51 h 52"/>
                  <a:gd name="T6" fmla="*/ 0 w 23"/>
                  <a:gd name="T7" fmla="*/ 4 h 52"/>
                  <a:gd name="T8" fmla="*/ 2 w 23"/>
                  <a:gd name="T9" fmla="*/ 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2" y="0"/>
                    </a:moveTo>
                    <a:lnTo>
                      <a:pt x="23" y="52"/>
                    </a:lnTo>
                    <a:lnTo>
                      <a:pt x="18" y="51"/>
                    </a:lnTo>
                    <a:lnTo>
                      <a:pt x="0" y="4"/>
                    </a:lnTo>
                    <a:lnTo>
                      <a:pt x="2" y="0"/>
                    </a:lnTo>
                    <a:close/>
                  </a:path>
                </a:pathLst>
              </a:custGeom>
              <a:solidFill>
                <a:srgbClr val="373432"/>
              </a:solidFill>
              <a:ln w="9525">
                <a:noFill/>
                <a:round/>
                <a:headEnd/>
                <a:tailEnd/>
              </a:ln>
            </p:spPr>
            <p:txBody>
              <a:bodyPr/>
              <a:lstStyle/>
              <a:p>
                <a:endParaRPr lang="hu-HU"/>
              </a:p>
            </p:txBody>
          </p:sp>
          <p:sp>
            <p:nvSpPr>
              <p:cNvPr id="73766" name="Freeform 792"/>
              <p:cNvSpPr>
                <a:spLocks/>
              </p:cNvSpPr>
              <p:nvPr/>
            </p:nvSpPr>
            <p:spPr bwMode="auto">
              <a:xfrm>
                <a:off x="1184" y="2291"/>
                <a:ext cx="21" cy="50"/>
              </a:xfrm>
              <a:custGeom>
                <a:avLst/>
                <a:gdLst>
                  <a:gd name="T0" fmla="*/ 3 w 21"/>
                  <a:gd name="T1" fmla="*/ 0 h 50"/>
                  <a:gd name="T2" fmla="*/ 21 w 21"/>
                  <a:gd name="T3" fmla="*/ 50 h 50"/>
                  <a:gd name="T4" fmla="*/ 18 w 21"/>
                  <a:gd name="T5" fmla="*/ 49 h 50"/>
                  <a:gd name="T6" fmla="*/ 0 w 21"/>
                  <a:gd name="T7" fmla="*/ 4 h 50"/>
                  <a:gd name="T8" fmla="*/ 3 w 21"/>
                  <a:gd name="T9" fmla="*/ 0 h 50"/>
                  <a:gd name="T10" fmla="*/ 0 60000 65536"/>
                  <a:gd name="T11" fmla="*/ 0 60000 65536"/>
                  <a:gd name="T12" fmla="*/ 0 60000 65536"/>
                  <a:gd name="T13" fmla="*/ 0 60000 65536"/>
                  <a:gd name="T14" fmla="*/ 0 60000 65536"/>
                  <a:gd name="T15" fmla="*/ 0 w 21"/>
                  <a:gd name="T16" fmla="*/ 0 h 50"/>
                  <a:gd name="T17" fmla="*/ 21 w 21"/>
                  <a:gd name="T18" fmla="*/ 50 h 50"/>
                </a:gdLst>
                <a:ahLst/>
                <a:cxnLst>
                  <a:cxn ang="T10">
                    <a:pos x="T0" y="T1"/>
                  </a:cxn>
                  <a:cxn ang="T11">
                    <a:pos x="T2" y="T3"/>
                  </a:cxn>
                  <a:cxn ang="T12">
                    <a:pos x="T4" y="T5"/>
                  </a:cxn>
                  <a:cxn ang="T13">
                    <a:pos x="T6" y="T7"/>
                  </a:cxn>
                  <a:cxn ang="T14">
                    <a:pos x="T8" y="T9"/>
                  </a:cxn>
                </a:cxnLst>
                <a:rect l="T15" t="T16" r="T17" b="T18"/>
                <a:pathLst>
                  <a:path w="21" h="50">
                    <a:moveTo>
                      <a:pt x="3" y="0"/>
                    </a:moveTo>
                    <a:lnTo>
                      <a:pt x="21" y="50"/>
                    </a:lnTo>
                    <a:lnTo>
                      <a:pt x="18" y="49"/>
                    </a:lnTo>
                    <a:lnTo>
                      <a:pt x="0" y="4"/>
                    </a:lnTo>
                    <a:lnTo>
                      <a:pt x="3" y="0"/>
                    </a:lnTo>
                    <a:close/>
                  </a:path>
                </a:pathLst>
              </a:custGeom>
              <a:solidFill>
                <a:srgbClr val="363230"/>
              </a:solidFill>
              <a:ln w="9525">
                <a:noFill/>
                <a:round/>
                <a:headEnd/>
                <a:tailEnd/>
              </a:ln>
            </p:spPr>
            <p:txBody>
              <a:bodyPr/>
              <a:lstStyle/>
              <a:p>
                <a:endParaRPr lang="hu-HU"/>
              </a:p>
            </p:txBody>
          </p:sp>
          <p:sp>
            <p:nvSpPr>
              <p:cNvPr id="73767" name="Freeform 793"/>
              <p:cNvSpPr>
                <a:spLocks/>
              </p:cNvSpPr>
              <p:nvPr/>
            </p:nvSpPr>
            <p:spPr bwMode="auto">
              <a:xfrm>
                <a:off x="1184" y="2293"/>
                <a:ext cx="19" cy="47"/>
              </a:xfrm>
              <a:custGeom>
                <a:avLst/>
                <a:gdLst>
                  <a:gd name="T0" fmla="*/ 1 w 19"/>
                  <a:gd name="T1" fmla="*/ 0 h 47"/>
                  <a:gd name="T2" fmla="*/ 19 w 19"/>
                  <a:gd name="T3" fmla="*/ 47 h 47"/>
                  <a:gd name="T4" fmla="*/ 17 w 19"/>
                  <a:gd name="T5" fmla="*/ 45 h 47"/>
                  <a:gd name="T6" fmla="*/ 0 w 19"/>
                  <a:gd name="T7" fmla="*/ 3 h 47"/>
                  <a:gd name="T8" fmla="*/ 1 w 19"/>
                  <a:gd name="T9" fmla="*/ 0 h 47"/>
                  <a:gd name="T10" fmla="*/ 0 60000 65536"/>
                  <a:gd name="T11" fmla="*/ 0 60000 65536"/>
                  <a:gd name="T12" fmla="*/ 0 60000 65536"/>
                  <a:gd name="T13" fmla="*/ 0 60000 65536"/>
                  <a:gd name="T14" fmla="*/ 0 60000 65536"/>
                  <a:gd name="T15" fmla="*/ 0 w 19"/>
                  <a:gd name="T16" fmla="*/ 0 h 47"/>
                  <a:gd name="T17" fmla="*/ 19 w 19"/>
                  <a:gd name="T18" fmla="*/ 47 h 47"/>
                </a:gdLst>
                <a:ahLst/>
                <a:cxnLst>
                  <a:cxn ang="T10">
                    <a:pos x="T0" y="T1"/>
                  </a:cxn>
                  <a:cxn ang="T11">
                    <a:pos x="T2" y="T3"/>
                  </a:cxn>
                  <a:cxn ang="T12">
                    <a:pos x="T4" y="T5"/>
                  </a:cxn>
                  <a:cxn ang="T13">
                    <a:pos x="T6" y="T7"/>
                  </a:cxn>
                  <a:cxn ang="T14">
                    <a:pos x="T8" y="T9"/>
                  </a:cxn>
                </a:cxnLst>
                <a:rect l="T15" t="T16" r="T17" b="T18"/>
                <a:pathLst>
                  <a:path w="19" h="47">
                    <a:moveTo>
                      <a:pt x="1" y="0"/>
                    </a:moveTo>
                    <a:lnTo>
                      <a:pt x="19" y="47"/>
                    </a:lnTo>
                    <a:lnTo>
                      <a:pt x="17" y="45"/>
                    </a:lnTo>
                    <a:lnTo>
                      <a:pt x="0" y="3"/>
                    </a:lnTo>
                    <a:lnTo>
                      <a:pt x="1" y="0"/>
                    </a:lnTo>
                    <a:close/>
                  </a:path>
                </a:pathLst>
              </a:custGeom>
              <a:solidFill>
                <a:srgbClr val="33302E"/>
              </a:solidFill>
              <a:ln w="9525">
                <a:noFill/>
                <a:round/>
                <a:headEnd/>
                <a:tailEnd/>
              </a:ln>
            </p:spPr>
            <p:txBody>
              <a:bodyPr/>
              <a:lstStyle/>
              <a:p>
                <a:endParaRPr lang="hu-HU"/>
              </a:p>
            </p:txBody>
          </p:sp>
          <p:sp>
            <p:nvSpPr>
              <p:cNvPr id="73768" name="Freeform 794"/>
              <p:cNvSpPr>
                <a:spLocks/>
              </p:cNvSpPr>
              <p:nvPr/>
            </p:nvSpPr>
            <p:spPr bwMode="auto">
              <a:xfrm>
                <a:off x="1182" y="2295"/>
                <a:ext cx="20" cy="45"/>
              </a:xfrm>
              <a:custGeom>
                <a:avLst/>
                <a:gdLst>
                  <a:gd name="T0" fmla="*/ 2 w 20"/>
                  <a:gd name="T1" fmla="*/ 0 h 45"/>
                  <a:gd name="T2" fmla="*/ 20 w 20"/>
                  <a:gd name="T3" fmla="*/ 45 h 45"/>
                  <a:gd name="T4" fmla="*/ 16 w 20"/>
                  <a:gd name="T5" fmla="*/ 43 h 45"/>
                  <a:gd name="T6" fmla="*/ 0 w 20"/>
                  <a:gd name="T7" fmla="*/ 3 h 45"/>
                  <a:gd name="T8" fmla="*/ 2 w 20"/>
                  <a:gd name="T9" fmla="*/ 0 h 45"/>
                  <a:gd name="T10" fmla="*/ 0 60000 65536"/>
                  <a:gd name="T11" fmla="*/ 0 60000 65536"/>
                  <a:gd name="T12" fmla="*/ 0 60000 65536"/>
                  <a:gd name="T13" fmla="*/ 0 60000 65536"/>
                  <a:gd name="T14" fmla="*/ 0 60000 65536"/>
                  <a:gd name="T15" fmla="*/ 0 w 20"/>
                  <a:gd name="T16" fmla="*/ 0 h 45"/>
                  <a:gd name="T17" fmla="*/ 20 w 20"/>
                  <a:gd name="T18" fmla="*/ 45 h 45"/>
                </a:gdLst>
                <a:ahLst/>
                <a:cxnLst>
                  <a:cxn ang="T10">
                    <a:pos x="T0" y="T1"/>
                  </a:cxn>
                  <a:cxn ang="T11">
                    <a:pos x="T2" y="T3"/>
                  </a:cxn>
                  <a:cxn ang="T12">
                    <a:pos x="T4" y="T5"/>
                  </a:cxn>
                  <a:cxn ang="T13">
                    <a:pos x="T6" y="T7"/>
                  </a:cxn>
                  <a:cxn ang="T14">
                    <a:pos x="T8" y="T9"/>
                  </a:cxn>
                </a:cxnLst>
                <a:rect l="T15" t="T16" r="T17" b="T18"/>
                <a:pathLst>
                  <a:path w="20" h="45">
                    <a:moveTo>
                      <a:pt x="2" y="0"/>
                    </a:moveTo>
                    <a:lnTo>
                      <a:pt x="20" y="45"/>
                    </a:lnTo>
                    <a:lnTo>
                      <a:pt x="16" y="43"/>
                    </a:lnTo>
                    <a:lnTo>
                      <a:pt x="0" y="3"/>
                    </a:lnTo>
                    <a:lnTo>
                      <a:pt x="2" y="0"/>
                    </a:lnTo>
                    <a:close/>
                  </a:path>
                </a:pathLst>
              </a:custGeom>
              <a:solidFill>
                <a:srgbClr val="322E2C"/>
              </a:solidFill>
              <a:ln w="9525">
                <a:noFill/>
                <a:round/>
                <a:headEnd/>
                <a:tailEnd/>
              </a:ln>
            </p:spPr>
            <p:txBody>
              <a:bodyPr/>
              <a:lstStyle/>
              <a:p>
                <a:endParaRPr lang="hu-HU"/>
              </a:p>
            </p:txBody>
          </p:sp>
          <p:sp>
            <p:nvSpPr>
              <p:cNvPr id="73769" name="Freeform 795"/>
              <p:cNvSpPr>
                <a:spLocks/>
              </p:cNvSpPr>
              <p:nvPr/>
            </p:nvSpPr>
            <p:spPr bwMode="auto">
              <a:xfrm>
                <a:off x="1181" y="2296"/>
                <a:ext cx="20" cy="42"/>
              </a:xfrm>
              <a:custGeom>
                <a:avLst/>
                <a:gdLst>
                  <a:gd name="T0" fmla="*/ 3 w 20"/>
                  <a:gd name="T1" fmla="*/ 0 h 42"/>
                  <a:gd name="T2" fmla="*/ 20 w 20"/>
                  <a:gd name="T3" fmla="*/ 42 h 42"/>
                  <a:gd name="T4" fmla="*/ 15 w 20"/>
                  <a:gd name="T5" fmla="*/ 42 h 42"/>
                  <a:gd name="T6" fmla="*/ 0 w 20"/>
                  <a:gd name="T7" fmla="*/ 3 h 42"/>
                  <a:gd name="T8" fmla="*/ 3 w 20"/>
                  <a:gd name="T9" fmla="*/ 0 h 42"/>
                  <a:gd name="T10" fmla="*/ 0 60000 65536"/>
                  <a:gd name="T11" fmla="*/ 0 60000 65536"/>
                  <a:gd name="T12" fmla="*/ 0 60000 65536"/>
                  <a:gd name="T13" fmla="*/ 0 60000 65536"/>
                  <a:gd name="T14" fmla="*/ 0 60000 65536"/>
                  <a:gd name="T15" fmla="*/ 0 w 20"/>
                  <a:gd name="T16" fmla="*/ 0 h 42"/>
                  <a:gd name="T17" fmla="*/ 20 w 20"/>
                  <a:gd name="T18" fmla="*/ 42 h 42"/>
                </a:gdLst>
                <a:ahLst/>
                <a:cxnLst>
                  <a:cxn ang="T10">
                    <a:pos x="T0" y="T1"/>
                  </a:cxn>
                  <a:cxn ang="T11">
                    <a:pos x="T2" y="T3"/>
                  </a:cxn>
                  <a:cxn ang="T12">
                    <a:pos x="T4" y="T5"/>
                  </a:cxn>
                  <a:cxn ang="T13">
                    <a:pos x="T6" y="T7"/>
                  </a:cxn>
                  <a:cxn ang="T14">
                    <a:pos x="T8" y="T9"/>
                  </a:cxn>
                </a:cxnLst>
                <a:rect l="T15" t="T16" r="T17" b="T18"/>
                <a:pathLst>
                  <a:path w="20" h="42">
                    <a:moveTo>
                      <a:pt x="3" y="0"/>
                    </a:moveTo>
                    <a:lnTo>
                      <a:pt x="20" y="42"/>
                    </a:lnTo>
                    <a:lnTo>
                      <a:pt x="15" y="42"/>
                    </a:lnTo>
                    <a:lnTo>
                      <a:pt x="0" y="3"/>
                    </a:lnTo>
                    <a:lnTo>
                      <a:pt x="3" y="0"/>
                    </a:lnTo>
                    <a:close/>
                  </a:path>
                </a:pathLst>
              </a:custGeom>
              <a:solidFill>
                <a:srgbClr val="2E2B29"/>
              </a:solidFill>
              <a:ln w="9525">
                <a:noFill/>
                <a:round/>
                <a:headEnd/>
                <a:tailEnd/>
              </a:ln>
            </p:spPr>
            <p:txBody>
              <a:bodyPr/>
              <a:lstStyle/>
              <a:p>
                <a:endParaRPr lang="hu-HU"/>
              </a:p>
            </p:txBody>
          </p:sp>
          <p:sp>
            <p:nvSpPr>
              <p:cNvPr id="73770" name="Freeform 796"/>
              <p:cNvSpPr>
                <a:spLocks/>
              </p:cNvSpPr>
              <p:nvPr/>
            </p:nvSpPr>
            <p:spPr bwMode="auto">
              <a:xfrm>
                <a:off x="1181" y="2298"/>
                <a:ext cx="17" cy="40"/>
              </a:xfrm>
              <a:custGeom>
                <a:avLst/>
                <a:gdLst>
                  <a:gd name="T0" fmla="*/ 1 w 17"/>
                  <a:gd name="T1" fmla="*/ 0 h 40"/>
                  <a:gd name="T2" fmla="*/ 17 w 17"/>
                  <a:gd name="T3" fmla="*/ 40 h 40"/>
                  <a:gd name="T4" fmla="*/ 14 w 17"/>
                  <a:gd name="T5" fmla="*/ 39 h 40"/>
                  <a:gd name="T6" fmla="*/ 0 w 17"/>
                  <a:gd name="T7" fmla="*/ 2 h 40"/>
                  <a:gd name="T8" fmla="*/ 1 w 17"/>
                  <a:gd name="T9" fmla="*/ 0 h 40"/>
                  <a:gd name="T10" fmla="*/ 0 60000 65536"/>
                  <a:gd name="T11" fmla="*/ 0 60000 65536"/>
                  <a:gd name="T12" fmla="*/ 0 60000 65536"/>
                  <a:gd name="T13" fmla="*/ 0 60000 65536"/>
                  <a:gd name="T14" fmla="*/ 0 60000 65536"/>
                  <a:gd name="T15" fmla="*/ 0 w 17"/>
                  <a:gd name="T16" fmla="*/ 0 h 40"/>
                  <a:gd name="T17" fmla="*/ 17 w 17"/>
                  <a:gd name="T18" fmla="*/ 40 h 40"/>
                </a:gdLst>
                <a:ahLst/>
                <a:cxnLst>
                  <a:cxn ang="T10">
                    <a:pos x="T0" y="T1"/>
                  </a:cxn>
                  <a:cxn ang="T11">
                    <a:pos x="T2" y="T3"/>
                  </a:cxn>
                  <a:cxn ang="T12">
                    <a:pos x="T4" y="T5"/>
                  </a:cxn>
                  <a:cxn ang="T13">
                    <a:pos x="T6" y="T7"/>
                  </a:cxn>
                  <a:cxn ang="T14">
                    <a:pos x="T8" y="T9"/>
                  </a:cxn>
                </a:cxnLst>
                <a:rect l="T15" t="T16" r="T17" b="T18"/>
                <a:pathLst>
                  <a:path w="17" h="40">
                    <a:moveTo>
                      <a:pt x="1" y="0"/>
                    </a:moveTo>
                    <a:lnTo>
                      <a:pt x="17" y="40"/>
                    </a:lnTo>
                    <a:lnTo>
                      <a:pt x="14" y="39"/>
                    </a:lnTo>
                    <a:lnTo>
                      <a:pt x="0" y="2"/>
                    </a:lnTo>
                    <a:lnTo>
                      <a:pt x="1" y="0"/>
                    </a:lnTo>
                    <a:close/>
                  </a:path>
                </a:pathLst>
              </a:custGeom>
              <a:solidFill>
                <a:srgbClr val="2C2926"/>
              </a:solidFill>
              <a:ln w="9525">
                <a:noFill/>
                <a:round/>
                <a:headEnd/>
                <a:tailEnd/>
              </a:ln>
            </p:spPr>
            <p:txBody>
              <a:bodyPr/>
              <a:lstStyle/>
              <a:p>
                <a:endParaRPr lang="hu-HU"/>
              </a:p>
            </p:txBody>
          </p:sp>
          <p:sp>
            <p:nvSpPr>
              <p:cNvPr id="73771" name="Freeform 797"/>
              <p:cNvSpPr>
                <a:spLocks/>
              </p:cNvSpPr>
              <p:nvPr/>
            </p:nvSpPr>
            <p:spPr bwMode="auto">
              <a:xfrm>
                <a:off x="1180" y="2299"/>
                <a:ext cx="16" cy="39"/>
              </a:xfrm>
              <a:custGeom>
                <a:avLst/>
                <a:gdLst>
                  <a:gd name="T0" fmla="*/ 1 w 16"/>
                  <a:gd name="T1" fmla="*/ 0 h 39"/>
                  <a:gd name="T2" fmla="*/ 16 w 16"/>
                  <a:gd name="T3" fmla="*/ 39 h 39"/>
                  <a:gd name="T4" fmla="*/ 14 w 16"/>
                  <a:gd name="T5" fmla="*/ 38 h 39"/>
                  <a:gd name="T6" fmla="*/ 0 w 16"/>
                  <a:gd name="T7" fmla="*/ 3 h 39"/>
                  <a:gd name="T8" fmla="*/ 1 w 16"/>
                  <a:gd name="T9" fmla="*/ 0 h 39"/>
                  <a:gd name="T10" fmla="*/ 0 60000 65536"/>
                  <a:gd name="T11" fmla="*/ 0 60000 65536"/>
                  <a:gd name="T12" fmla="*/ 0 60000 65536"/>
                  <a:gd name="T13" fmla="*/ 0 60000 65536"/>
                  <a:gd name="T14" fmla="*/ 0 60000 65536"/>
                  <a:gd name="T15" fmla="*/ 0 w 16"/>
                  <a:gd name="T16" fmla="*/ 0 h 39"/>
                  <a:gd name="T17" fmla="*/ 16 w 16"/>
                  <a:gd name="T18" fmla="*/ 39 h 39"/>
                </a:gdLst>
                <a:ahLst/>
                <a:cxnLst>
                  <a:cxn ang="T10">
                    <a:pos x="T0" y="T1"/>
                  </a:cxn>
                  <a:cxn ang="T11">
                    <a:pos x="T2" y="T3"/>
                  </a:cxn>
                  <a:cxn ang="T12">
                    <a:pos x="T4" y="T5"/>
                  </a:cxn>
                  <a:cxn ang="T13">
                    <a:pos x="T6" y="T7"/>
                  </a:cxn>
                  <a:cxn ang="T14">
                    <a:pos x="T8" y="T9"/>
                  </a:cxn>
                </a:cxnLst>
                <a:rect l="T15" t="T16" r="T17" b="T18"/>
                <a:pathLst>
                  <a:path w="16" h="39">
                    <a:moveTo>
                      <a:pt x="1" y="0"/>
                    </a:moveTo>
                    <a:lnTo>
                      <a:pt x="16" y="39"/>
                    </a:lnTo>
                    <a:lnTo>
                      <a:pt x="14" y="38"/>
                    </a:lnTo>
                    <a:lnTo>
                      <a:pt x="0" y="3"/>
                    </a:lnTo>
                    <a:lnTo>
                      <a:pt x="1" y="0"/>
                    </a:lnTo>
                    <a:close/>
                  </a:path>
                </a:pathLst>
              </a:custGeom>
              <a:solidFill>
                <a:srgbClr val="2A2523"/>
              </a:solidFill>
              <a:ln w="9525">
                <a:noFill/>
                <a:round/>
                <a:headEnd/>
                <a:tailEnd/>
              </a:ln>
            </p:spPr>
            <p:txBody>
              <a:bodyPr/>
              <a:lstStyle/>
              <a:p>
                <a:endParaRPr lang="hu-HU"/>
              </a:p>
            </p:txBody>
          </p:sp>
          <p:sp>
            <p:nvSpPr>
              <p:cNvPr id="73772" name="Freeform 798"/>
              <p:cNvSpPr>
                <a:spLocks/>
              </p:cNvSpPr>
              <p:nvPr/>
            </p:nvSpPr>
            <p:spPr bwMode="auto">
              <a:xfrm>
                <a:off x="1178" y="2300"/>
                <a:ext cx="17" cy="37"/>
              </a:xfrm>
              <a:custGeom>
                <a:avLst/>
                <a:gdLst>
                  <a:gd name="T0" fmla="*/ 3 w 17"/>
                  <a:gd name="T1" fmla="*/ 0 h 37"/>
                  <a:gd name="T2" fmla="*/ 17 w 17"/>
                  <a:gd name="T3" fmla="*/ 37 h 37"/>
                  <a:gd name="T4" fmla="*/ 13 w 17"/>
                  <a:gd name="T5" fmla="*/ 36 h 37"/>
                  <a:gd name="T6" fmla="*/ 0 w 17"/>
                  <a:gd name="T7" fmla="*/ 3 h 37"/>
                  <a:gd name="T8" fmla="*/ 3 w 17"/>
                  <a:gd name="T9" fmla="*/ 0 h 37"/>
                  <a:gd name="T10" fmla="*/ 0 60000 65536"/>
                  <a:gd name="T11" fmla="*/ 0 60000 65536"/>
                  <a:gd name="T12" fmla="*/ 0 60000 65536"/>
                  <a:gd name="T13" fmla="*/ 0 60000 65536"/>
                  <a:gd name="T14" fmla="*/ 0 60000 65536"/>
                  <a:gd name="T15" fmla="*/ 0 w 17"/>
                  <a:gd name="T16" fmla="*/ 0 h 37"/>
                  <a:gd name="T17" fmla="*/ 17 w 17"/>
                  <a:gd name="T18" fmla="*/ 37 h 37"/>
                </a:gdLst>
                <a:ahLst/>
                <a:cxnLst>
                  <a:cxn ang="T10">
                    <a:pos x="T0" y="T1"/>
                  </a:cxn>
                  <a:cxn ang="T11">
                    <a:pos x="T2" y="T3"/>
                  </a:cxn>
                  <a:cxn ang="T12">
                    <a:pos x="T4" y="T5"/>
                  </a:cxn>
                  <a:cxn ang="T13">
                    <a:pos x="T6" y="T7"/>
                  </a:cxn>
                  <a:cxn ang="T14">
                    <a:pos x="T8" y="T9"/>
                  </a:cxn>
                </a:cxnLst>
                <a:rect l="T15" t="T16" r="T17" b="T18"/>
                <a:pathLst>
                  <a:path w="17" h="37">
                    <a:moveTo>
                      <a:pt x="3" y="0"/>
                    </a:moveTo>
                    <a:lnTo>
                      <a:pt x="17" y="37"/>
                    </a:lnTo>
                    <a:lnTo>
                      <a:pt x="13" y="36"/>
                    </a:lnTo>
                    <a:lnTo>
                      <a:pt x="0" y="3"/>
                    </a:lnTo>
                    <a:lnTo>
                      <a:pt x="3" y="0"/>
                    </a:lnTo>
                    <a:close/>
                  </a:path>
                </a:pathLst>
              </a:custGeom>
              <a:solidFill>
                <a:srgbClr val="1F1A17"/>
              </a:solidFill>
              <a:ln w="9525">
                <a:noFill/>
                <a:round/>
                <a:headEnd/>
                <a:tailEnd/>
              </a:ln>
            </p:spPr>
            <p:txBody>
              <a:bodyPr/>
              <a:lstStyle/>
              <a:p>
                <a:endParaRPr lang="hu-HU"/>
              </a:p>
            </p:txBody>
          </p:sp>
          <p:sp>
            <p:nvSpPr>
              <p:cNvPr id="73773" name="Freeform 799"/>
              <p:cNvSpPr>
                <a:spLocks/>
              </p:cNvSpPr>
              <p:nvPr/>
            </p:nvSpPr>
            <p:spPr bwMode="auto">
              <a:xfrm>
                <a:off x="1164" y="2302"/>
                <a:ext cx="30" cy="35"/>
              </a:xfrm>
              <a:custGeom>
                <a:avLst/>
                <a:gdLst>
                  <a:gd name="T0" fmla="*/ 16 w 30"/>
                  <a:gd name="T1" fmla="*/ 0 h 35"/>
                  <a:gd name="T2" fmla="*/ 30 w 30"/>
                  <a:gd name="T3" fmla="*/ 35 h 35"/>
                  <a:gd name="T4" fmla="*/ 0 w 30"/>
                  <a:gd name="T5" fmla="*/ 25 h 35"/>
                  <a:gd name="T6" fmla="*/ 16 w 30"/>
                  <a:gd name="T7" fmla="*/ 0 h 35"/>
                  <a:gd name="T8" fmla="*/ 0 60000 65536"/>
                  <a:gd name="T9" fmla="*/ 0 60000 65536"/>
                  <a:gd name="T10" fmla="*/ 0 60000 65536"/>
                  <a:gd name="T11" fmla="*/ 0 60000 65536"/>
                  <a:gd name="T12" fmla="*/ 0 w 30"/>
                  <a:gd name="T13" fmla="*/ 0 h 35"/>
                  <a:gd name="T14" fmla="*/ 30 w 30"/>
                  <a:gd name="T15" fmla="*/ 35 h 35"/>
                </a:gdLst>
                <a:ahLst/>
                <a:cxnLst>
                  <a:cxn ang="T8">
                    <a:pos x="T0" y="T1"/>
                  </a:cxn>
                  <a:cxn ang="T9">
                    <a:pos x="T2" y="T3"/>
                  </a:cxn>
                  <a:cxn ang="T10">
                    <a:pos x="T4" y="T5"/>
                  </a:cxn>
                  <a:cxn ang="T11">
                    <a:pos x="T6" y="T7"/>
                  </a:cxn>
                </a:cxnLst>
                <a:rect l="T12" t="T13" r="T14" b="T15"/>
                <a:pathLst>
                  <a:path w="30" h="35">
                    <a:moveTo>
                      <a:pt x="16" y="0"/>
                    </a:moveTo>
                    <a:lnTo>
                      <a:pt x="30" y="35"/>
                    </a:lnTo>
                    <a:lnTo>
                      <a:pt x="0" y="25"/>
                    </a:lnTo>
                    <a:lnTo>
                      <a:pt x="16" y="0"/>
                    </a:lnTo>
                    <a:close/>
                  </a:path>
                </a:pathLst>
              </a:custGeom>
              <a:solidFill>
                <a:srgbClr val="1F1A17"/>
              </a:solidFill>
              <a:ln w="9525">
                <a:noFill/>
                <a:round/>
                <a:headEnd/>
                <a:tailEnd/>
              </a:ln>
            </p:spPr>
            <p:txBody>
              <a:bodyPr/>
              <a:lstStyle/>
              <a:p>
                <a:endParaRPr lang="hu-HU"/>
              </a:p>
            </p:txBody>
          </p:sp>
          <p:sp>
            <p:nvSpPr>
              <p:cNvPr id="73774" name="Freeform 800"/>
              <p:cNvSpPr>
                <a:spLocks/>
              </p:cNvSpPr>
              <p:nvPr/>
            </p:nvSpPr>
            <p:spPr bwMode="auto">
              <a:xfrm>
                <a:off x="1374" y="2188"/>
                <a:ext cx="83" cy="28"/>
              </a:xfrm>
              <a:custGeom>
                <a:avLst/>
                <a:gdLst>
                  <a:gd name="T0" fmla="*/ 82 w 83"/>
                  <a:gd name="T1" fmla="*/ 26 h 28"/>
                  <a:gd name="T2" fmla="*/ 80 w 83"/>
                  <a:gd name="T3" fmla="*/ 22 h 28"/>
                  <a:gd name="T4" fmla="*/ 3 w 83"/>
                  <a:gd name="T5" fmla="*/ 0 h 28"/>
                  <a:gd name="T6" fmla="*/ 0 w 83"/>
                  <a:gd name="T7" fmla="*/ 5 h 28"/>
                  <a:gd name="T8" fmla="*/ 79 w 83"/>
                  <a:gd name="T9" fmla="*/ 28 h 28"/>
                  <a:gd name="T10" fmla="*/ 82 w 83"/>
                  <a:gd name="T11" fmla="*/ 26 h 28"/>
                  <a:gd name="T12" fmla="*/ 82 w 83"/>
                  <a:gd name="T13" fmla="*/ 26 h 28"/>
                  <a:gd name="T14" fmla="*/ 83 w 83"/>
                  <a:gd name="T15" fmla="*/ 24 h 28"/>
                  <a:gd name="T16" fmla="*/ 80 w 83"/>
                  <a:gd name="T17" fmla="*/ 22 h 28"/>
                  <a:gd name="T18" fmla="*/ 82 w 83"/>
                  <a:gd name="T19" fmla="*/ 26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28"/>
                  <a:gd name="T32" fmla="*/ 83 w 8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28">
                    <a:moveTo>
                      <a:pt x="82" y="26"/>
                    </a:moveTo>
                    <a:lnTo>
                      <a:pt x="80" y="22"/>
                    </a:lnTo>
                    <a:lnTo>
                      <a:pt x="3" y="0"/>
                    </a:lnTo>
                    <a:lnTo>
                      <a:pt x="0" y="5"/>
                    </a:lnTo>
                    <a:lnTo>
                      <a:pt x="79" y="28"/>
                    </a:lnTo>
                    <a:lnTo>
                      <a:pt x="82" y="26"/>
                    </a:lnTo>
                    <a:lnTo>
                      <a:pt x="83" y="24"/>
                    </a:lnTo>
                    <a:lnTo>
                      <a:pt x="80" y="22"/>
                    </a:lnTo>
                    <a:lnTo>
                      <a:pt x="82" y="26"/>
                    </a:lnTo>
                    <a:close/>
                  </a:path>
                </a:pathLst>
              </a:custGeom>
              <a:solidFill>
                <a:srgbClr val="1F1A17"/>
              </a:solidFill>
              <a:ln w="9525">
                <a:noFill/>
                <a:round/>
                <a:headEnd/>
                <a:tailEnd/>
              </a:ln>
            </p:spPr>
            <p:txBody>
              <a:bodyPr/>
              <a:lstStyle/>
              <a:p>
                <a:endParaRPr lang="hu-HU"/>
              </a:p>
            </p:txBody>
          </p:sp>
          <p:sp>
            <p:nvSpPr>
              <p:cNvPr id="73775" name="Freeform 801"/>
              <p:cNvSpPr>
                <a:spLocks/>
              </p:cNvSpPr>
              <p:nvPr/>
            </p:nvSpPr>
            <p:spPr bwMode="auto">
              <a:xfrm>
                <a:off x="1411" y="2212"/>
                <a:ext cx="45" cy="83"/>
              </a:xfrm>
              <a:custGeom>
                <a:avLst/>
                <a:gdLst>
                  <a:gd name="T0" fmla="*/ 0 w 45"/>
                  <a:gd name="T1" fmla="*/ 77 h 83"/>
                  <a:gd name="T2" fmla="*/ 5 w 45"/>
                  <a:gd name="T3" fmla="*/ 77 h 83"/>
                  <a:gd name="T4" fmla="*/ 45 w 45"/>
                  <a:gd name="T5" fmla="*/ 2 h 83"/>
                  <a:gd name="T6" fmla="*/ 39 w 45"/>
                  <a:gd name="T7" fmla="*/ 0 h 83"/>
                  <a:gd name="T8" fmla="*/ 0 w 45"/>
                  <a:gd name="T9" fmla="*/ 74 h 83"/>
                  <a:gd name="T10" fmla="*/ 0 w 45"/>
                  <a:gd name="T11" fmla="*/ 77 h 83"/>
                  <a:gd name="T12" fmla="*/ 0 w 45"/>
                  <a:gd name="T13" fmla="*/ 77 h 83"/>
                  <a:gd name="T14" fmla="*/ 2 w 45"/>
                  <a:gd name="T15" fmla="*/ 83 h 83"/>
                  <a:gd name="T16" fmla="*/ 5 w 45"/>
                  <a:gd name="T17" fmla="*/ 77 h 83"/>
                  <a:gd name="T18" fmla="*/ 0 w 45"/>
                  <a:gd name="T19" fmla="*/ 77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83"/>
                  <a:gd name="T32" fmla="*/ 45 w 45"/>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83">
                    <a:moveTo>
                      <a:pt x="0" y="77"/>
                    </a:moveTo>
                    <a:lnTo>
                      <a:pt x="5" y="77"/>
                    </a:lnTo>
                    <a:lnTo>
                      <a:pt x="45" y="2"/>
                    </a:lnTo>
                    <a:lnTo>
                      <a:pt x="39" y="0"/>
                    </a:lnTo>
                    <a:lnTo>
                      <a:pt x="0" y="74"/>
                    </a:lnTo>
                    <a:lnTo>
                      <a:pt x="0" y="77"/>
                    </a:lnTo>
                    <a:lnTo>
                      <a:pt x="2" y="83"/>
                    </a:lnTo>
                    <a:lnTo>
                      <a:pt x="5" y="77"/>
                    </a:lnTo>
                    <a:lnTo>
                      <a:pt x="0" y="77"/>
                    </a:lnTo>
                    <a:close/>
                  </a:path>
                </a:pathLst>
              </a:custGeom>
              <a:solidFill>
                <a:srgbClr val="1F1A17"/>
              </a:solidFill>
              <a:ln w="9525">
                <a:noFill/>
                <a:round/>
                <a:headEnd/>
                <a:tailEnd/>
              </a:ln>
            </p:spPr>
            <p:txBody>
              <a:bodyPr/>
              <a:lstStyle/>
              <a:p>
                <a:endParaRPr lang="hu-HU"/>
              </a:p>
            </p:txBody>
          </p:sp>
          <p:sp>
            <p:nvSpPr>
              <p:cNvPr id="73776" name="Freeform 802"/>
              <p:cNvSpPr>
                <a:spLocks/>
              </p:cNvSpPr>
              <p:nvPr/>
            </p:nvSpPr>
            <p:spPr bwMode="auto">
              <a:xfrm>
                <a:off x="1401" y="2260"/>
                <a:ext cx="15" cy="29"/>
              </a:xfrm>
              <a:custGeom>
                <a:avLst/>
                <a:gdLst>
                  <a:gd name="T0" fmla="*/ 1 w 15"/>
                  <a:gd name="T1" fmla="*/ 0 h 29"/>
                  <a:gd name="T2" fmla="*/ 0 w 15"/>
                  <a:gd name="T3" fmla="*/ 4 h 29"/>
                  <a:gd name="T4" fmla="*/ 10 w 15"/>
                  <a:gd name="T5" fmla="*/ 29 h 29"/>
                  <a:gd name="T6" fmla="*/ 15 w 15"/>
                  <a:gd name="T7" fmla="*/ 26 h 29"/>
                  <a:gd name="T8" fmla="*/ 5 w 15"/>
                  <a:gd name="T9" fmla="*/ 2 h 29"/>
                  <a:gd name="T10" fmla="*/ 1 w 15"/>
                  <a:gd name="T11" fmla="*/ 0 h 29"/>
                  <a:gd name="T12" fmla="*/ 5 w 15"/>
                  <a:gd name="T13" fmla="*/ 2 h 29"/>
                  <a:gd name="T14" fmla="*/ 4 w 15"/>
                  <a:gd name="T15" fmla="*/ 0 h 29"/>
                  <a:gd name="T16" fmla="*/ 1 w 15"/>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9"/>
                  <a:gd name="T29" fmla="*/ 15 w 15"/>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9">
                    <a:moveTo>
                      <a:pt x="1" y="0"/>
                    </a:moveTo>
                    <a:lnTo>
                      <a:pt x="0" y="4"/>
                    </a:lnTo>
                    <a:lnTo>
                      <a:pt x="10" y="29"/>
                    </a:lnTo>
                    <a:lnTo>
                      <a:pt x="15" y="26"/>
                    </a:lnTo>
                    <a:lnTo>
                      <a:pt x="5" y="2"/>
                    </a:lnTo>
                    <a:lnTo>
                      <a:pt x="1" y="0"/>
                    </a:lnTo>
                    <a:lnTo>
                      <a:pt x="5" y="2"/>
                    </a:lnTo>
                    <a:lnTo>
                      <a:pt x="4" y="0"/>
                    </a:lnTo>
                    <a:lnTo>
                      <a:pt x="1" y="0"/>
                    </a:lnTo>
                    <a:close/>
                  </a:path>
                </a:pathLst>
              </a:custGeom>
              <a:solidFill>
                <a:srgbClr val="1F1A17"/>
              </a:solidFill>
              <a:ln w="9525">
                <a:noFill/>
                <a:round/>
                <a:headEnd/>
                <a:tailEnd/>
              </a:ln>
            </p:spPr>
            <p:txBody>
              <a:bodyPr/>
              <a:lstStyle/>
              <a:p>
                <a:endParaRPr lang="hu-HU"/>
              </a:p>
            </p:txBody>
          </p:sp>
          <p:sp>
            <p:nvSpPr>
              <p:cNvPr id="73777" name="Freeform 803"/>
              <p:cNvSpPr>
                <a:spLocks/>
              </p:cNvSpPr>
              <p:nvPr/>
            </p:nvSpPr>
            <p:spPr bwMode="auto">
              <a:xfrm>
                <a:off x="1230" y="2260"/>
                <a:ext cx="175" cy="73"/>
              </a:xfrm>
              <a:custGeom>
                <a:avLst/>
                <a:gdLst>
                  <a:gd name="T0" fmla="*/ 2 w 175"/>
                  <a:gd name="T1" fmla="*/ 71 h 73"/>
                  <a:gd name="T2" fmla="*/ 6 w 175"/>
                  <a:gd name="T3" fmla="*/ 73 h 73"/>
                  <a:gd name="T4" fmla="*/ 175 w 175"/>
                  <a:gd name="T5" fmla="*/ 7 h 73"/>
                  <a:gd name="T6" fmla="*/ 172 w 175"/>
                  <a:gd name="T7" fmla="*/ 0 h 73"/>
                  <a:gd name="T8" fmla="*/ 3 w 175"/>
                  <a:gd name="T9" fmla="*/ 67 h 73"/>
                  <a:gd name="T10" fmla="*/ 2 w 175"/>
                  <a:gd name="T11" fmla="*/ 71 h 73"/>
                  <a:gd name="T12" fmla="*/ 3 w 175"/>
                  <a:gd name="T13" fmla="*/ 67 h 73"/>
                  <a:gd name="T14" fmla="*/ 0 w 175"/>
                  <a:gd name="T15" fmla="*/ 67 h 73"/>
                  <a:gd name="T16" fmla="*/ 2 w 175"/>
                  <a:gd name="T17" fmla="*/ 71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5"/>
                  <a:gd name="T28" fmla="*/ 0 h 73"/>
                  <a:gd name="T29" fmla="*/ 175 w 175"/>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5" h="73">
                    <a:moveTo>
                      <a:pt x="2" y="71"/>
                    </a:moveTo>
                    <a:lnTo>
                      <a:pt x="6" y="73"/>
                    </a:lnTo>
                    <a:lnTo>
                      <a:pt x="175" y="7"/>
                    </a:lnTo>
                    <a:lnTo>
                      <a:pt x="172" y="0"/>
                    </a:lnTo>
                    <a:lnTo>
                      <a:pt x="3" y="67"/>
                    </a:lnTo>
                    <a:lnTo>
                      <a:pt x="2" y="71"/>
                    </a:lnTo>
                    <a:lnTo>
                      <a:pt x="3" y="67"/>
                    </a:lnTo>
                    <a:lnTo>
                      <a:pt x="0" y="67"/>
                    </a:lnTo>
                    <a:lnTo>
                      <a:pt x="2" y="71"/>
                    </a:lnTo>
                    <a:close/>
                  </a:path>
                </a:pathLst>
              </a:custGeom>
              <a:solidFill>
                <a:srgbClr val="1F1A17"/>
              </a:solidFill>
              <a:ln w="9525">
                <a:noFill/>
                <a:round/>
                <a:headEnd/>
                <a:tailEnd/>
              </a:ln>
            </p:spPr>
            <p:txBody>
              <a:bodyPr/>
              <a:lstStyle/>
              <a:p>
                <a:endParaRPr lang="hu-HU"/>
              </a:p>
            </p:txBody>
          </p:sp>
          <p:sp>
            <p:nvSpPr>
              <p:cNvPr id="73778" name="Freeform 804"/>
              <p:cNvSpPr>
                <a:spLocks/>
              </p:cNvSpPr>
              <p:nvPr/>
            </p:nvSpPr>
            <p:spPr bwMode="auto">
              <a:xfrm>
                <a:off x="1232" y="2329"/>
                <a:ext cx="18" cy="31"/>
              </a:xfrm>
              <a:custGeom>
                <a:avLst/>
                <a:gdLst>
                  <a:gd name="T0" fmla="*/ 11 w 18"/>
                  <a:gd name="T1" fmla="*/ 28 h 31"/>
                  <a:gd name="T2" fmla="*/ 15 w 18"/>
                  <a:gd name="T3" fmla="*/ 23 h 31"/>
                  <a:gd name="T4" fmla="*/ 5 w 18"/>
                  <a:gd name="T5" fmla="*/ 0 h 31"/>
                  <a:gd name="T6" fmla="*/ 0 w 18"/>
                  <a:gd name="T7" fmla="*/ 2 h 31"/>
                  <a:gd name="T8" fmla="*/ 9 w 18"/>
                  <a:gd name="T9" fmla="*/ 26 h 31"/>
                  <a:gd name="T10" fmla="*/ 11 w 18"/>
                  <a:gd name="T11" fmla="*/ 28 h 31"/>
                  <a:gd name="T12" fmla="*/ 11 w 18"/>
                  <a:gd name="T13" fmla="*/ 28 h 31"/>
                  <a:gd name="T14" fmla="*/ 18 w 18"/>
                  <a:gd name="T15" fmla="*/ 31 h 31"/>
                  <a:gd name="T16" fmla="*/ 15 w 18"/>
                  <a:gd name="T17" fmla="*/ 23 h 31"/>
                  <a:gd name="T18" fmla="*/ 11 w 18"/>
                  <a:gd name="T19" fmla="*/ 28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31"/>
                  <a:gd name="T32" fmla="*/ 18 w 18"/>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31">
                    <a:moveTo>
                      <a:pt x="11" y="28"/>
                    </a:moveTo>
                    <a:lnTo>
                      <a:pt x="15" y="23"/>
                    </a:lnTo>
                    <a:lnTo>
                      <a:pt x="5" y="0"/>
                    </a:lnTo>
                    <a:lnTo>
                      <a:pt x="0" y="2"/>
                    </a:lnTo>
                    <a:lnTo>
                      <a:pt x="9" y="26"/>
                    </a:lnTo>
                    <a:lnTo>
                      <a:pt x="11" y="28"/>
                    </a:lnTo>
                    <a:lnTo>
                      <a:pt x="18" y="31"/>
                    </a:lnTo>
                    <a:lnTo>
                      <a:pt x="15" y="23"/>
                    </a:lnTo>
                    <a:lnTo>
                      <a:pt x="11" y="28"/>
                    </a:lnTo>
                    <a:close/>
                  </a:path>
                </a:pathLst>
              </a:custGeom>
              <a:solidFill>
                <a:srgbClr val="1F1A17"/>
              </a:solidFill>
              <a:ln w="9525">
                <a:noFill/>
                <a:round/>
                <a:headEnd/>
                <a:tailEnd/>
              </a:ln>
            </p:spPr>
            <p:txBody>
              <a:bodyPr/>
              <a:lstStyle/>
              <a:p>
                <a:endParaRPr lang="hu-HU"/>
              </a:p>
            </p:txBody>
          </p:sp>
          <p:sp>
            <p:nvSpPr>
              <p:cNvPr id="73779" name="Freeform 805"/>
              <p:cNvSpPr>
                <a:spLocks/>
              </p:cNvSpPr>
              <p:nvPr/>
            </p:nvSpPr>
            <p:spPr bwMode="auto">
              <a:xfrm>
                <a:off x="1160" y="2324"/>
                <a:ext cx="86" cy="33"/>
              </a:xfrm>
              <a:custGeom>
                <a:avLst/>
                <a:gdLst>
                  <a:gd name="T0" fmla="*/ 3 w 86"/>
                  <a:gd name="T1" fmla="*/ 2 h 33"/>
                  <a:gd name="T2" fmla="*/ 4 w 86"/>
                  <a:gd name="T3" fmla="*/ 6 h 33"/>
                  <a:gd name="T4" fmla="*/ 83 w 86"/>
                  <a:gd name="T5" fmla="*/ 33 h 33"/>
                  <a:gd name="T6" fmla="*/ 86 w 86"/>
                  <a:gd name="T7" fmla="*/ 27 h 33"/>
                  <a:gd name="T8" fmla="*/ 5 w 86"/>
                  <a:gd name="T9" fmla="*/ 0 h 33"/>
                  <a:gd name="T10" fmla="*/ 3 w 86"/>
                  <a:gd name="T11" fmla="*/ 2 h 33"/>
                  <a:gd name="T12" fmla="*/ 3 w 86"/>
                  <a:gd name="T13" fmla="*/ 2 h 33"/>
                  <a:gd name="T14" fmla="*/ 0 w 86"/>
                  <a:gd name="T15" fmla="*/ 5 h 33"/>
                  <a:gd name="T16" fmla="*/ 4 w 86"/>
                  <a:gd name="T17" fmla="*/ 6 h 33"/>
                  <a:gd name="T18" fmla="*/ 3 w 86"/>
                  <a:gd name="T19" fmla="*/ 2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33"/>
                  <a:gd name="T32" fmla="*/ 86 w 86"/>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33">
                    <a:moveTo>
                      <a:pt x="3" y="2"/>
                    </a:moveTo>
                    <a:lnTo>
                      <a:pt x="4" y="6"/>
                    </a:lnTo>
                    <a:lnTo>
                      <a:pt x="83" y="33"/>
                    </a:lnTo>
                    <a:lnTo>
                      <a:pt x="86" y="27"/>
                    </a:lnTo>
                    <a:lnTo>
                      <a:pt x="5" y="0"/>
                    </a:lnTo>
                    <a:lnTo>
                      <a:pt x="3" y="2"/>
                    </a:lnTo>
                    <a:lnTo>
                      <a:pt x="0" y="5"/>
                    </a:lnTo>
                    <a:lnTo>
                      <a:pt x="4" y="6"/>
                    </a:lnTo>
                    <a:lnTo>
                      <a:pt x="3" y="2"/>
                    </a:lnTo>
                    <a:close/>
                  </a:path>
                </a:pathLst>
              </a:custGeom>
              <a:solidFill>
                <a:srgbClr val="1F1A17"/>
              </a:solidFill>
              <a:ln w="9525">
                <a:noFill/>
                <a:round/>
                <a:headEnd/>
                <a:tailEnd/>
              </a:ln>
            </p:spPr>
            <p:txBody>
              <a:bodyPr/>
              <a:lstStyle/>
              <a:p>
                <a:endParaRPr lang="hu-HU"/>
              </a:p>
            </p:txBody>
          </p:sp>
          <p:sp>
            <p:nvSpPr>
              <p:cNvPr id="73780" name="Freeform 806"/>
              <p:cNvSpPr>
                <a:spLocks/>
              </p:cNvSpPr>
              <p:nvPr/>
            </p:nvSpPr>
            <p:spPr bwMode="auto">
              <a:xfrm>
                <a:off x="1163" y="2250"/>
                <a:ext cx="46" cy="79"/>
              </a:xfrm>
              <a:custGeom>
                <a:avLst/>
                <a:gdLst>
                  <a:gd name="T0" fmla="*/ 46 w 46"/>
                  <a:gd name="T1" fmla="*/ 5 h 79"/>
                  <a:gd name="T2" fmla="*/ 40 w 46"/>
                  <a:gd name="T3" fmla="*/ 5 h 79"/>
                  <a:gd name="T4" fmla="*/ 0 w 46"/>
                  <a:gd name="T5" fmla="*/ 76 h 79"/>
                  <a:gd name="T6" fmla="*/ 4 w 46"/>
                  <a:gd name="T7" fmla="*/ 79 h 79"/>
                  <a:gd name="T8" fmla="*/ 46 w 46"/>
                  <a:gd name="T9" fmla="*/ 8 h 79"/>
                  <a:gd name="T10" fmla="*/ 46 w 46"/>
                  <a:gd name="T11" fmla="*/ 5 h 79"/>
                  <a:gd name="T12" fmla="*/ 46 w 46"/>
                  <a:gd name="T13" fmla="*/ 5 h 79"/>
                  <a:gd name="T14" fmla="*/ 43 w 46"/>
                  <a:gd name="T15" fmla="*/ 0 h 79"/>
                  <a:gd name="T16" fmla="*/ 40 w 46"/>
                  <a:gd name="T17" fmla="*/ 5 h 79"/>
                  <a:gd name="T18" fmla="*/ 46 w 46"/>
                  <a:gd name="T19" fmla="*/ 5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79"/>
                  <a:gd name="T32" fmla="*/ 46 w 46"/>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79">
                    <a:moveTo>
                      <a:pt x="46" y="5"/>
                    </a:moveTo>
                    <a:lnTo>
                      <a:pt x="40" y="5"/>
                    </a:lnTo>
                    <a:lnTo>
                      <a:pt x="0" y="76"/>
                    </a:lnTo>
                    <a:lnTo>
                      <a:pt x="4" y="79"/>
                    </a:lnTo>
                    <a:lnTo>
                      <a:pt x="46" y="8"/>
                    </a:lnTo>
                    <a:lnTo>
                      <a:pt x="46" y="5"/>
                    </a:lnTo>
                    <a:lnTo>
                      <a:pt x="43" y="0"/>
                    </a:lnTo>
                    <a:lnTo>
                      <a:pt x="40" y="5"/>
                    </a:lnTo>
                    <a:lnTo>
                      <a:pt x="46" y="5"/>
                    </a:lnTo>
                    <a:close/>
                  </a:path>
                </a:pathLst>
              </a:custGeom>
              <a:solidFill>
                <a:srgbClr val="1F1A17"/>
              </a:solidFill>
              <a:ln w="9525">
                <a:noFill/>
                <a:round/>
                <a:headEnd/>
                <a:tailEnd/>
              </a:ln>
            </p:spPr>
            <p:txBody>
              <a:bodyPr/>
              <a:lstStyle/>
              <a:p>
                <a:endParaRPr lang="hu-HU"/>
              </a:p>
            </p:txBody>
          </p:sp>
          <p:sp>
            <p:nvSpPr>
              <p:cNvPr id="73781" name="Freeform 807"/>
              <p:cNvSpPr>
                <a:spLocks/>
              </p:cNvSpPr>
              <p:nvPr/>
            </p:nvSpPr>
            <p:spPr bwMode="auto">
              <a:xfrm>
                <a:off x="1203" y="2255"/>
                <a:ext cx="15" cy="27"/>
              </a:xfrm>
              <a:custGeom>
                <a:avLst/>
                <a:gdLst>
                  <a:gd name="T0" fmla="*/ 12 w 15"/>
                  <a:gd name="T1" fmla="*/ 26 h 27"/>
                  <a:gd name="T2" fmla="*/ 15 w 15"/>
                  <a:gd name="T3" fmla="*/ 21 h 27"/>
                  <a:gd name="T4" fmla="*/ 6 w 15"/>
                  <a:gd name="T5" fmla="*/ 0 h 27"/>
                  <a:gd name="T6" fmla="*/ 0 w 15"/>
                  <a:gd name="T7" fmla="*/ 3 h 27"/>
                  <a:gd name="T8" fmla="*/ 9 w 15"/>
                  <a:gd name="T9" fmla="*/ 24 h 27"/>
                  <a:gd name="T10" fmla="*/ 12 w 15"/>
                  <a:gd name="T11" fmla="*/ 26 h 27"/>
                  <a:gd name="T12" fmla="*/ 9 w 15"/>
                  <a:gd name="T13" fmla="*/ 24 h 27"/>
                  <a:gd name="T14" fmla="*/ 9 w 15"/>
                  <a:gd name="T15" fmla="*/ 27 h 27"/>
                  <a:gd name="T16" fmla="*/ 12 w 15"/>
                  <a:gd name="T17" fmla="*/ 2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7"/>
                  <a:gd name="T29" fmla="*/ 15 w 15"/>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7">
                    <a:moveTo>
                      <a:pt x="12" y="26"/>
                    </a:moveTo>
                    <a:lnTo>
                      <a:pt x="15" y="21"/>
                    </a:lnTo>
                    <a:lnTo>
                      <a:pt x="6" y="0"/>
                    </a:lnTo>
                    <a:lnTo>
                      <a:pt x="0" y="3"/>
                    </a:lnTo>
                    <a:lnTo>
                      <a:pt x="9" y="24"/>
                    </a:lnTo>
                    <a:lnTo>
                      <a:pt x="12" y="26"/>
                    </a:lnTo>
                    <a:lnTo>
                      <a:pt x="9" y="24"/>
                    </a:lnTo>
                    <a:lnTo>
                      <a:pt x="9" y="27"/>
                    </a:lnTo>
                    <a:lnTo>
                      <a:pt x="12" y="26"/>
                    </a:lnTo>
                    <a:close/>
                  </a:path>
                </a:pathLst>
              </a:custGeom>
              <a:solidFill>
                <a:srgbClr val="1F1A17"/>
              </a:solidFill>
              <a:ln w="9525">
                <a:noFill/>
                <a:round/>
                <a:headEnd/>
                <a:tailEnd/>
              </a:ln>
            </p:spPr>
            <p:txBody>
              <a:bodyPr/>
              <a:lstStyle/>
              <a:p>
                <a:endParaRPr lang="hu-HU"/>
              </a:p>
            </p:txBody>
          </p:sp>
          <p:sp>
            <p:nvSpPr>
              <p:cNvPr id="73782" name="Freeform 808"/>
              <p:cNvSpPr>
                <a:spLocks/>
              </p:cNvSpPr>
              <p:nvPr/>
            </p:nvSpPr>
            <p:spPr bwMode="auto">
              <a:xfrm>
                <a:off x="1213" y="2209"/>
                <a:ext cx="175" cy="72"/>
              </a:xfrm>
              <a:custGeom>
                <a:avLst/>
                <a:gdLst>
                  <a:gd name="T0" fmla="*/ 174 w 175"/>
                  <a:gd name="T1" fmla="*/ 1 h 72"/>
                  <a:gd name="T2" fmla="*/ 169 w 175"/>
                  <a:gd name="T3" fmla="*/ 0 h 72"/>
                  <a:gd name="T4" fmla="*/ 0 w 175"/>
                  <a:gd name="T5" fmla="*/ 66 h 72"/>
                  <a:gd name="T6" fmla="*/ 2 w 175"/>
                  <a:gd name="T7" fmla="*/ 72 h 72"/>
                  <a:gd name="T8" fmla="*/ 172 w 175"/>
                  <a:gd name="T9" fmla="*/ 5 h 72"/>
                  <a:gd name="T10" fmla="*/ 174 w 175"/>
                  <a:gd name="T11" fmla="*/ 1 h 72"/>
                  <a:gd name="T12" fmla="*/ 172 w 175"/>
                  <a:gd name="T13" fmla="*/ 5 h 72"/>
                  <a:gd name="T14" fmla="*/ 175 w 175"/>
                  <a:gd name="T15" fmla="*/ 4 h 72"/>
                  <a:gd name="T16" fmla="*/ 174 w 175"/>
                  <a:gd name="T17" fmla="*/ 1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5"/>
                  <a:gd name="T28" fmla="*/ 0 h 72"/>
                  <a:gd name="T29" fmla="*/ 175 w 175"/>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5" h="72">
                    <a:moveTo>
                      <a:pt x="174" y="1"/>
                    </a:moveTo>
                    <a:lnTo>
                      <a:pt x="169" y="0"/>
                    </a:lnTo>
                    <a:lnTo>
                      <a:pt x="0" y="66"/>
                    </a:lnTo>
                    <a:lnTo>
                      <a:pt x="2" y="72"/>
                    </a:lnTo>
                    <a:lnTo>
                      <a:pt x="172" y="5"/>
                    </a:lnTo>
                    <a:lnTo>
                      <a:pt x="174" y="1"/>
                    </a:lnTo>
                    <a:lnTo>
                      <a:pt x="172" y="5"/>
                    </a:lnTo>
                    <a:lnTo>
                      <a:pt x="175" y="4"/>
                    </a:lnTo>
                    <a:lnTo>
                      <a:pt x="174" y="1"/>
                    </a:lnTo>
                    <a:close/>
                  </a:path>
                </a:pathLst>
              </a:custGeom>
              <a:solidFill>
                <a:srgbClr val="1F1A17"/>
              </a:solidFill>
              <a:ln w="9525">
                <a:noFill/>
                <a:round/>
                <a:headEnd/>
                <a:tailEnd/>
              </a:ln>
            </p:spPr>
            <p:txBody>
              <a:bodyPr/>
              <a:lstStyle/>
              <a:p>
                <a:endParaRPr lang="hu-HU"/>
              </a:p>
            </p:txBody>
          </p:sp>
        </p:grpSp>
        <p:grpSp>
          <p:nvGrpSpPr>
            <p:cNvPr id="57353" name="Group 809"/>
            <p:cNvGrpSpPr>
              <a:grpSpLocks/>
            </p:cNvGrpSpPr>
            <p:nvPr/>
          </p:nvGrpSpPr>
          <p:grpSpPr bwMode="auto">
            <a:xfrm>
              <a:off x="1370" y="2186"/>
              <a:ext cx="1318" cy="192"/>
              <a:chOff x="1370" y="2186"/>
              <a:chExt cx="1318" cy="192"/>
            </a:xfrm>
          </p:grpSpPr>
          <p:sp>
            <p:nvSpPr>
              <p:cNvPr id="58023" name="Freeform 810"/>
              <p:cNvSpPr>
                <a:spLocks/>
              </p:cNvSpPr>
              <p:nvPr/>
            </p:nvSpPr>
            <p:spPr bwMode="auto">
              <a:xfrm>
                <a:off x="1370" y="2186"/>
                <a:ext cx="17" cy="26"/>
              </a:xfrm>
              <a:custGeom>
                <a:avLst/>
                <a:gdLst>
                  <a:gd name="T0" fmla="*/ 7 w 17"/>
                  <a:gd name="T1" fmla="*/ 2 h 26"/>
                  <a:gd name="T2" fmla="*/ 2 w 17"/>
                  <a:gd name="T3" fmla="*/ 6 h 26"/>
                  <a:gd name="T4" fmla="*/ 11 w 17"/>
                  <a:gd name="T5" fmla="*/ 26 h 26"/>
                  <a:gd name="T6" fmla="*/ 17 w 17"/>
                  <a:gd name="T7" fmla="*/ 24 h 26"/>
                  <a:gd name="T8" fmla="*/ 8 w 17"/>
                  <a:gd name="T9" fmla="*/ 3 h 26"/>
                  <a:gd name="T10" fmla="*/ 7 w 17"/>
                  <a:gd name="T11" fmla="*/ 2 h 26"/>
                  <a:gd name="T12" fmla="*/ 7 w 17"/>
                  <a:gd name="T13" fmla="*/ 2 h 26"/>
                  <a:gd name="T14" fmla="*/ 0 w 17"/>
                  <a:gd name="T15" fmla="*/ 0 h 26"/>
                  <a:gd name="T16" fmla="*/ 2 w 17"/>
                  <a:gd name="T17" fmla="*/ 6 h 26"/>
                  <a:gd name="T18" fmla="*/ 7 w 17"/>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6"/>
                  <a:gd name="T32" fmla="*/ 17 w 17"/>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6">
                    <a:moveTo>
                      <a:pt x="7" y="2"/>
                    </a:moveTo>
                    <a:lnTo>
                      <a:pt x="2" y="6"/>
                    </a:lnTo>
                    <a:lnTo>
                      <a:pt x="11" y="26"/>
                    </a:lnTo>
                    <a:lnTo>
                      <a:pt x="17" y="24"/>
                    </a:lnTo>
                    <a:lnTo>
                      <a:pt x="8" y="3"/>
                    </a:lnTo>
                    <a:lnTo>
                      <a:pt x="7" y="2"/>
                    </a:lnTo>
                    <a:lnTo>
                      <a:pt x="0" y="0"/>
                    </a:lnTo>
                    <a:lnTo>
                      <a:pt x="2" y="6"/>
                    </a:lnTo>
                    <a:lnTo>
                      <a:pt x="7" y="2"/>
                    </a:lnTo>
                    <a:close/>
                  </a:path>
                </a:pathLst>
              </a:custGeom>
              <a:solidFill>
                <a:srgbClr val="1F1A17"/>
              </a:solidFill>
              <a:ln w="9525">
                <a:noFill/>
                <a:round/>
                <a:headEnd/>
                <a:tailEnd/>
              </a:ln>
            </p:spPr>
            <p:txBody>
              <a:bodyPr/>
              <a:lstStyle/>
              <a:p>
                <a:endParaRPr lang="hu-HU"/>
              </a:p>
            </p:txBody>
          </p:sp>
          <p:sp>
            <p:nvSpPr>
              <p:cNvPr id="58024" name="Freeform 811"/>
              <p:cNvSpPr>
                <a:spLocks/>
              </p:cNvSpPr>
              <p:nvPr/>
            </p:nvSpPr>
            <p:spPr bwMode="auto">
              <a:xfrm>
                <a:off x="2395" y="2205"/>
                <a:ext cx="31" cy="39"/>
              </a:xfrm>
              <a:custGeom>
                <a:avLst/>
                <a:gdLst>
                  <a:gd name="T0" fmla="*/ 31 w 31"/>
                  <a:gd name="T1" fmla="*/ 0 h 39"/>
                  <a:gd name="T2" fmla="*/ 16 w 31"/>
                  <a:gd name="T3" fmla="*/ 39 h 39"/>
                  <a:gd name="T4" fmla="*/ 0 w 31"/>
                  <a:gd name="T5" fmla="*/ 8 h 39"/>
                  <a:gd name="T6" fmla="*/ 31 w 31"/>
                  <a:gd name="T7" fmla="*/ 0 h 39"/>
                  <a:gd name="T8" fmla="*/ 0 60000 65536"/>
                  <a:gd name="T9" fmla="*/ 0 60000 65536"/>
                  <a:gd name="T10" fmla="*/ 0 60000 65536"/>
                  <a:gd name="T11" fmla="*/ 0 60000 65536"/>
                  <a:gd name="T12" fmla="*/ 0 w 31"/>
                  <a:gd name="T13" fmla="*/ 0 h 39"/>
                  <a:gd name="T14" fmla="*/ 31 w 31"/>
                  <a:gd name="T15" fmla="*/ 39 h 39"/>
                </a:gdLst>
                <a:ahLst/>
                <a:cxnLst>
                  <a:cxn ang="T8">
                    <a:pos x="T0" y="T1"/>
                  </a:cxn>
                  <a:cxn ang="T9">
                    <a:pos x="T2" y="T3"/>
                  </a:cxn>
                  <a:cxn ang="T10">
                    <a:pos x="T4" y="T5"/>
                  </a:cxn>
                  <a:cxn ang="T11">
                    <a:pos x="T6" y="T7"/>
                  </a:cxn>
                </a:cxnLst>
                <a:rect l="T12" t="T13" r="T14" b="T15"/>
                <a:pathLst>
                  <a:path w="31" h="39">
                    <a:moveTo>
                      <a:pt x="31" y="0"/>
                    </a:moveTo>
                    <a:lnTo>
                      <a:pt x="16" y="39"/>
                    </a:lnTo>
                    <a:lnTo>
                      <a:pt x="0" y="8"/>
                    </a:lnTo>
                    <a:lnTo>
                      <a:pt x="31" y="0"/>
                    </a:lnTo>
                    <a:close/>
                  </a:path>
                </a:pathLst>
              </a:custGeom>
              <a:solidFill>
                <a:srgbClr val="1F1A17"/>
              </a:solidFill>
              <a:ln w="9525">
                <a:noFill/>
                <a:round/>
                <a:headEnd/>
                <a:tailEnd/>
              </a:ln>
            </p:spPr>
            <p:txBody>
              <a:bodyPr/>
              <a:lstStyle/>
              <a:p>
                <a:endParaRPr lang="hu-HU"/>
              </a:p>
            </p:txBody>
          </p:sp>
          <p:sp>
            <p:nvSpPr>
              <p:cNvPr id="58025" name="Freeform 812"/>
              <p:cNvSpPr>
                <a:spLocks/>
              </p:cNvSpPr>
              <p:nvPr/>
            </p:nvSpPr>
            <p:spPr bwMode="auto">
              <a:xfrm>
                <a:off x="2411" y="2203"/>
                <a:ext cx="17" cy="42"/>
              </a:xfrm>
              <a:custGeom>
                <a:avLst/>
                <a:gdLst>
                  <a:gd name="T0" fmla="*/ 0 w 17"/>
                  <a:gd name="T1" fmla="*/ 38 h 42"/>
                  <a:gd name="T2" fmla="*/ 14 w 17"/>
                  <a:gd name="T3" fmla="*/ 2 h 42"/>
                  <a:gd name="T4" fmla="*/ 17 w 17"/>
                  <a:gd name="T5" fmla="*/ 0 h 42"/>
                  <a:gd name="T6" fmla="*/ 1 w 17"/>
                  <a:gd name="T7" fmla="*/ 42 h 42"/>
                  <a:gd name="T8" fmla="*/ 0 w 17"/>
                  <a:gd name="T9" fmla="*/ 38 h 42"/>
                  <a:gd name="T10" fmla="*/ 0 60000 65536"/>
                  <a:gd name="T11" fmla="*/ 0 60000 65536"/>
                  <a:gd name="T12" fmla="*/ 0 60000 65536"/>
                  <a:gd name="T13" fmla="*/ 0 60000 65536"/>
                  <a:gd name="T14" fmla="*/ 0 60000 65536"/>
                  <a:gd name="T15" fmla="*/ 0 w 17"/>
                  <a:gd name="T16" fmla="*/ 0 h 42"/>
                  <a:gd name="T17" fmla="*/ 17 w 17"/>
                  <a:gd name="T18" fmla="*/ 42 h 42"/>
                </a:gdLst>
                <a:ahLst/>
                <a:cxnLst>
                  <a:cxn ang="T10">
                    <a:pos x="T0" y="T1"/>
                  </a:cxn>
                  <a:cxn ang="T11">
                    <a:pos x="T2" y="T3"/>
                  </a:cxn>
                  <a:cxn ang="T12">
                    <a:pos x="T4" y="T5"/>
                  </a:cxn>
                  <a:cxn ang="T13">
                    <a:pos x="T6" y="T7"/>
                  </a:cxn>
                  <a:cxn ang="T14">
                    <a:pos x="T8" y="T9"/>
                  </a:cxn>
                </a:cxnLst>
                <a:rect l="T15" t="T16" r="T17" b="T18"/>
                <a:pathLst>
                  <a:path w="17" h="42">
                    <a:moveTo>
                      <a:pt x="0" y="38"/>
                    </a:moveTo>
                    <a:lnTo>
                      <a:pt x="14" y="2"/>
                    </a:lnTo>
                    <a:lnTo>
                      <a:pt x="17" y="0"/>
                    </a:lnTo>
                    <a:lnTo>
                      <a:pt x="1" y="42"/>
                    </a:lnTo>
                    <a:lnTo>
                      <a:pt x="0" y="38"/>
                    </a:lnTo>
                    <a:close/>
                  </a:path>
                </a:pathLst>
              </a:custGeom>
              <a:solidFill>
                <a:srgbClr val="1F1A17"/>
              </a:solidFill>
              <a:ln w="9525">
                <a:noFill/>
                <a:round/>
                <a:headEnd/>
                <a:tailEnd/>
              </a:ln>
            </p:spPr>
            <p:txBody>
              <a:bodyPr/>
              <a:lstStyle/>
              <a:p>
                <a:endParaRPr lang="hu-HU"/>
              </a:p>
            </p:txBody>
          </p:sp>
          <p:sp>
            <p:nvSpPr>
              <p:cNvPr id="58026" name="Freeform 813"/>
              <p:cNvSpPr>
                <a:spLocks/>
              </p:cNvSpPr>
              <p:nvPr/>
            </p:nvSpPr>
            <p:spPr bwMode="auto">
              <a:xfrm>
                <a:off x="2411" y="2203"/>
                <a:ext cx="19" cy="44"/>
              </a:xfrm>
              <a:custGeom>
                <a:avLst/>
                <a:gdLst>
                  <a:gd name="T0" fmla="*/ 0 w 19"/>
                  <a:gd name="T1" fmla="*/ 41 h 44"/>
                  <a:gd name="T2" fmla="*/ 15 w 19"/>
                  <a:gd name="T3" fmla="*/ 2 h 44"/>
                  <a:gd name="T4" fmla="*/ 19 w 19"/>
                  <a:gd name="T5" fmla="*/ 0 h 44"/>
                  <a:gd name="T6" fmla="*/ 1 w 19"/>
                  <a:gd name="T7" fmla="*/ 44 h 44"/>
                  <a:gd name="T8" fmla="*/ 0 w 19"/>
                  <a:gd name="T9" fmla="*/ 41 h 44"/>
                  <a:gd name="T10" fmla="*/ 0 60000 65536"/>
                  <a:gd name="T11" fmla="*/ 0 60000 65536"/>
                  <a:gd name="T12" fmla="*/ 0 60000 65536"/>
                  <a:gd name="T13" fmla="*/ 0 60000 65536"/>
                  <a:gd name="T14" fmla="*/ 0 60000 65536"/>
                  <a:gd name="T15" fmla="*/ 0 w 19"/>
                  <a:gd name="T16" fmla="*/ 0 h 44"/>
                  <a:gd name="T17" fmla="*/ 19 w 19"/>
                  <a:gd name="T18" fmla="*/ 44 h 44"/>
                </a:gdLst>
                <a:ahLst/>
                <a:cxnLst>
                  <a:cxn ang="T10">
                    <a:pos x="T0" y="T1"/>
                  </a:cxn>
                  <a:cxn ang="T11">
                    <a:pos x="T2" y="T3"/>
                  </a:cxn>
                  <a:cxn ang="T12">
                    <a:pos x="T4" y="T5"/>
                  </a:cxn>
                  <a:cxn ang="T13">
                    <a:pos x="T6" y="T7"/>
                  </a:cxn>
                  <a:cxn ang="T14">
                    <a:pos x="T8" y="T9"/>
                  </a:cxn>
                </a:cxnLst>
                <a:rect l="T15" t="T16" r="T17" b="T18"/>
                <a:pathLst>
                  <a:path w="19" h="44">
                    <a:moveTo>
                      <a:pt x="0" y="41"/>
                    </a:moveTo>
                    <a:lnTo>
                      <a:pt x="15" y="2"/>
                    </a:lnTo>
                    <a:lnTo>
                      <a:pt x="19" y="0"/>
                    </a:lnTo>
                    <a:lnTo>
                      <a:pt x="1" y="44"/>
                    </a:lnTo>
                    <a:lnTo>
                      <a:pt x="0" y="41"/>
                    </a:lnTo>
                    <a:close/>
                  </a:path>
                </a:pathLst>
              </a:custGeom>
              <a:solidFill>
                <a:srgbClr val="221D1B"/>
              </a:solidFill>
              <a:ln w="9525">
                <a:noFill/>
                <a:round/>
                <a:headEnd/>
                <a:tailEnd/>
              </a:ln>
            </p:spPr>
            <p:txBody>
              <a:bodyPr/>
              <a:lstStyle/>
              <a:p>
                <a:endParaRPr lang="hu-HU"/>
              </a:p>
            </p:txBody>
          </p:sp>
          <p:sp>
            <p:nvSpPr>
              <p:cNvPr id="58027" name="Freeform 814"/>
              <p:cNvSpPr>
                <a:spLocks/>
              </p:cNvSpPr>
              <p:nvPr/>
            </p:nvSpPr>
            <p:spPr bwMode="auto">
              <a:xfrm>
                <a:off x="2412" y="2203"/>
                <a:ext cx="20" cy="45"/>
              </a:xfrm>
              <a:custGeom>
                <a:avLst/>
                <a:gdLst>
                  <a:gd name="T0" fmla="*/ 0 w 20"/>
                  <a:gd name="T1" fmla="*/ 42 h 45"/>
                  <a:gd name="T2" fmla="*/ 16 w 20"/>
                  <a:gd name="T3" fmla="*/ 0 h 45"/>
                  <a:gd name="T4" fmla="*/ 20 w 20"/>
                  <a:gd name="T5" fmla="*/ 0 h 45"/>
                  <a:gd name="T6" fmla="*/ 2 w 20"/>
                  <a:gd name="T7" fmla="*/ 45 h 45"/>
                  <a:gd name="T8" fmla="*/ 0 w 20"/>
                  <a:gd name="T9" fmla="*/ 42 h 45"/>
                  <a:gd name="T10" fmla="*/ 0 60000 65536"/>
                  <a:gd name="T11" fmla="*/ 0 60000 65536"/>
                  <a:gd name="T12" fmla="*/ 0 60000 65536"/>
                  <a:gd name="T13" fmla="*/ 0 60000 65536"/>
                  <a:gd name="T14" fmla="*/ 0 60000 65536"/>
                  <a:gd name="T15" fmla="*/ 0 w 20"/>
                  <a:gd name="T16" fmla="*/ 0 h 45"/>
                  <a:gd name="T17" fmla="*/ 20 w 20"/>
                  <a:gd name="T18" fmla="*/ 45 h 45"/>
                </a:gdLst>
                <a:ahLst/>
                <a:cxnLst>
                  <a:cxn ang="T10">
                    <a:pos x="T0" y="T1"/>
                  </a:cxn>
                  <a:cxn ang="T11">
                    <a:pos x="T2" y="T3"/>
                  </a:cxn>
                  <a:cxn ang="T12">
                    <a:pos x="T4" y="T5"/>
                  </a:cxn>
                  <a:cxn ang="T13">
                    <a:pos x="T6" y="T7"/>
                  </a:cxn>
                  <a:cxn ang="T14">
                    <a:pos x="T8" y="T9"/>
                  </a:cxn>
                </a:cxnLst>
                <a:rect l="T15" t="T16" r="T17" b="T18"/>
                <a:pathLst>
                  <a:path w="20" h="45">
                    <a:moveTo>
                      <a:pt x="0" y="42"/>
                    </a:moveTo>
                    <a:lnTo>
                      <a:pt x="16" y="0"/>
                    </a:lnTo>
                    <a:lnTo>
                      <a:pt x="20" y="0"/>
                    </a:lnTo>
                    <a:lnTo>
                      <a:pt x="2" y="45"/>
                    </a:lnTo>
                    <a:lnTo>
                      <a:pt x="0" y="42"/>
                    </a:lnTo>
                    <a:close/>
                  </a:path>
                </a:pathLst>
              </a:custGeom>
              <a:solidFill>
                <a:srgbClr val="26211F"/>
              </a:solidFill>
              <a:ln w="9525">
                <a:noFill/>
                <a:round/>
                <a:headEnd/>
                <a:tailEnd/>
              </a:ln>
            </p:spPr>
            <p:txBody>
              <a:bodyPr/>
              <a:lstStyle/>
              <a:p>
                <a:endParaRPr lang="hu-HU"/>
              </a:p>
            </p:txBody>
          </p:sp>
          <p:sp>
            <p:nvSpPr>
              <p:cNvPr id="58028" name="Freeform 815"/>
              <p:cNvSpPr>
                <a:spLocks/>
              </p:cNvSpPr>
              <p:nvPr/>
            </p:nvSpPr>
            <p:spPr bwMode="auto">
              <a:xfrm>
                <a:off x="2412" y="2202"/>
                <a:ext cx="21" cy="48"/>
              </a:xfrm>
              <a:custGeom>
                <a:avLst/>
                <a:gdLst>
                  <a:gd name="T0" fmla="*/ 0 w 21"/>
                  <a:gd name="T1" fmla="*/ 45 h 48"/>
                  <a:gd name="T2" fmla="*/ 18 w 21"/>
                  <a:gd name="T3" fmla="*/ 1 h 48"/>
                  <a:gd name="T4" fmla="*/ 21 w 21"/>
                  <a:gd name="T5" fmla="*/ 0 h 48"/>
                  <a:gd name="T6" fmla="*/ 3 w 21"/>
                  <a:gd name="T7" fmla="*/ 48 h 48"/>
                  <a:gd name="T8" fmla="*/ 0 w 21"/>
                  <a:gd name="T9" fmla="*/ 45 h 48"/>
                  <a:gd name="T10" fmla="*/ 0 60000 65536"/>
                  <a:gd name="T11" fmla="*/ 0 60000 65536"/>
                  <a:gd name="T12" fmla="*/ 0 60000 65536"/>
                  <a:gd name="T13" fmla="*/ 0 60000 65536"/>
                  <a:gd name="T14" fmla="*/ 0 60000 65536"/>
                  <a:gd name="T15" fmla="*/ 0 w 21"/>
                  <a:gd name="T16" fmla="*/ 0 h 48"/>
                  <a:gd name="T17" fmla="*/ 21 w 21"/>
                  <a:gd name="T18" fmla="*/ 48 h 48"/>
                </a:gdLst>
                <a:ahLst/>
                <a:cxnLst>
                  <a:cxn ang="T10">
                    <a:pos x="T0" y="T1"/>
                  </a:cxn>
                  <a:cxn ang="T11">
                    <a:pos x="T2" y="T3"/>
                  </a:cxn>
                  <a:cxn ang="T12">
                    <a:pos x="T4" y="T5"/>
                  </a:cxn>
                  <a:cxn ang="T13">
                    <a:pos x="T6" y="T7"/>
                  </a:cxn>
                  <a:cxn ang="T14">
                    <a:pos x="T8" y="T9"/>
                  </a:cxn>
                </a:cxnLst>
                <a:rect l="T15" t="T16" r="T17" b="T18"/>
                <a:pathLst>
                  <a:path w="21" h="48">
                    <a:moveTo>
                      <a:pt x="0" y="45"/>
                    </a:moveTo>
                    <a:lnTo>
                      <a:pt x="18" y="1"/>
                    </a:lnTo>
                    <a:lnTo>
                      <a:pt x="21" y="0"/>
                    </a:lnTo>
                    <a:lnTo>
                      <a:pt x="3" y="48"/>
                    </a:lnTo>
                    <a:lnTo>
                      <a:pt x="0" y="45"/>
                    </a:lnTo>
                    <a:close/>
                  </a:path>
                </a:pathLst>
              </a:custGeom>
              <a:solidFill>
                <a:srgbClr val="282422"/>
              </a:solidFill>
              <a:ln w="9525">
                <a:noFill/>
                <a:round/>
                <a:headEnd/>
                <a:tailEnd/>
              </a:ln>
            </p:spPr>
            <p:txBody>
              <a:bodyPr/>
              <a:lstStyle/>
              <a:p>
                <a:endParaRPr lang="hu-HU"/>
              </a:p>
            </p:txBody>
          </p:sp>
          <p:sp>
            <p:nvSpPr>
              <p:cNvPr id="58029" name="Freeform 816"/>
              <p:cNvSpPr>
                <a:spLocks/>
              </p:cNvSpPr>
              <p:nvPr/>
            </p:nvSpPr>
            <p:spPr bwMode="auto">
              <a:xfrm>
                <a:off x="2414" y="2202"/>
                <a:ext cx="21" cy="49"/>
              </a:xfrm>
              <a:custGeom>
                <a:avLst/>
                <a:gdLst>
                  <a:gd name="T0" fmla="*/ 0 w 21"/>
                  <a:gd name="T1" fmla="*/ 46 h 49"/>
                  <a:gd name="T2" fmla="*/ 18 w 21"/>
                  <a:gd name="T3" fmla="*/ 1 h 49"/>
                  <a:gd name="T4" fmla="*/ 21 w 21"/>
                  <a:gd name="T5" fmla="*/ 0 h 49"/>
                  <a:gd name="T6" fmla="*/ 1 w 21"/>
                  <a:gd name="T7" fmla="*/ 49 h 49"/>
                  <a:gd name="T8" fmla="*/ 0 w 21"/>
                  <a:gd name="T9" fmla="*/ 46 h 49"/>
                  <a:gd name="T10" fmla="*/ 0 60000 65536"/>
                  <a:gd name="T11" fmla="*/ 0 60000 65536"/>
                  <a:gd name="T12" fmla="*/ 0 60000 65536"/>
                  <a:gd name="T13" fmla="*/ 0 60000 65536"/>
                  <a:gd name="T14" fmla="*/ 0 60000 65536"/>
                  <a:gd name="T15" fmla="*/ 0 w 21"/>
                  <a:gd name="T16" fmla="*/ 0 h 49"/>
                  <a:gd name="T17" fmla="*/ 21 w 21"/>
                  <a:gd name="T18" fmla="*/ 49 h 49"/>
                </a:gdLst>
                <a:ahLst/>
                <a:cxnLst>
                  <a:cxn ang="T10">
                    <a:pos x="T0" y="T1"/>
                  </a:cxn>
                  <a:cxn ang="T11">
                    <a:pos x="T2" y="T3"/>
                  </a:cxn>
                  <a:cxn ang="T12">
                    <a:pos x="T4" y="T5"/>
                  </a:cxn>
                  <a:cxn ang="T13">
                    <a:pos x="T6" y="T7"/>
                  </a:cxn>
                  <a:cxn ang="T14">
                    <a:pos x="T8" y="T9"/>
                  </a:cxn>
                </a:cxnLst>
                <a:rect l="T15" t="T16" r="T17" b="T18"/>
                <a:pathLst>
                  <a:path w="21" h="49">
                    <a:moveTo>
                      <a:pt x="0" y="46"/>
                    </a:moveTo>
                    <a:lnTo>
                      <a:pt x="18" y="1"/>
                    </a:lnTo>
                    <a:lnTo>
                      <a:pt x="21" y="0"/>
                    </a:lnTo>
                    <a:lnTo>
                      <a:pt x="1" y="49"/>
                    </a:lnTo>
                    <a:lnTo>
                      <a:pt x="0" y="46"/>
                    </a:lnTo>
                    <a:close/>
                  </a:path>
                </a:pathLst>
              </a:custGeom>
              <a:solidFill>
                <a:srgbClr val="2C2726"/>
              </a:solidFill>
              <a:ln w="9525">
                <a:noFill/>
                <a:round/>
                <a:headEnd/>
                <a:tailEnd/>
              </a:ln>
            </p:spPr>
            <p:txBody>
              <a:bodyPr/>
              <a:lstStyle/>
              <a:p>
                <a:endParaRPr lang="hu-HU"/>
              </a:p>
            </p:txBody>
          </p:sp>
          <p:sp>
            <p:nvSpPr>
              <p:cNvPr id="58030" name="Freeform 817"/>
              <p:cNvSpPr>
                <a:spLocks/>
              </p:cNvSpPr>
              <p:nvPr/>
            </p:nvSpPr>
            <p:spPr bwMode="auto">
              <a:xfrm>
                <a:off x="2415" y="2202"/>
                <a:ext cx="21" cy="52"/>
              </a:xfrm>
              <a:custGeom>
                <a:avLst/>
                <a:gdLst>
                  <a:gd name="T0" fmla="*/ 0 w 21"/>
                  <a:gd name="T1" fmla="*/ 48 h 52"/>
                  <a:gd name="T2" fmla="*/ 18 w 21"/>
                  <a:gd name="T3" fmla="*/ 0 h 52"/>
                  <a:gd name="T4" fmla="*/ 21 w 21"/>
                  <a:gd name="T5" fmla="*/ 0 h 52"/>
                  <a:gd name="T6" fmla="*/ 1 w 21"/>
                  <a:gd name="T7" fmla="*/ 52 h 52"/>
                  <a:gd name="T8" fmla="*/ 0 w 21"/>
                  <a:gd name="T9" fmla="*/ 48 h 52"/>
                  <a:gd name="T10" fmla="*/ 0 60000 65536"/>
                  <a:gd name="T11" fmla="*/ 0 60000 65536"/>
                  <a:gd name="T12" fmla="*/ 0 60000 65536"/>
                  <a:gd name="T13" fmla="*/ 0 60000 65536"/>
                  <a:gd name="T14" fmla="*/ 0 60000 65536"/>
                  <a:gd name="T15" fmla="*/ 0 w 21"/>
                  <a:gd name="T16" fmla="*/ 0 h 52"/>
                  <a:gd name="T17" fmla="*/ 21 w 21"/>
                  <a:gd name="T18" fmla="*/ 52 h 52"/>
                </a:gdLst>
                <a:ahLst/>
                <a:cxnLst>
                  <a:cxn ang="T10">
                    <a:pos x="T0" y="T1"/>
                  </a:cxn>
                  <a:cxn ang="T11">
                    <a:pos x="T2" y="T3"/>
                  </a:cxn>
                  <a:cxn ang="T12">
                    <a:pos x="T4" y="T5"/>
                  </a:cxn>
                  <a:cxn ang="T13">
                    <a:pos x="T6" y="T7"/>
                  </a:cxn>
                  <a:cxn ang="T14">
                    <a:pos x="T8" y="T9"/>
                  </a:cxn>
                </a:cxnLst>
                <a:rect l="T15" t="T16" r="T17" b="T18"/>
                <a:pathLst>
                  <a:path w="21" h="52">
                    <a:moveTo>
                      <a:pt x="0" y="48"/>
                    </a:moveTo>
                    <a:lnTo>
                      <a:pt x="18" y="0"/>
                    </a:lnTo>
                    <a:lnTo>
                      <a:pt x="21" y="0"/>
                    </a:lnTo>
                    <a:lnTo>
                      <a:pt x="1" y="52"/>
                    </a:lnTo>
                    <a:lnTo>
                      <a:pt x="0" y="48"/>
                    </a:lnTo>
                    <a:close/>
                  </a:path>
                </a:pathLst>
              </a:custGeom>
              <a:solidFill>
                <a:srgbClr val="2E2A27"/>
              </a:solidFill>
              <a:ln w="9525">
                <a:noFill/>
                <a:round/>
                <a:headEnd/>
                <a:tailEnd/>
              </a:ln>
            </p:spPr>
            <p:txBody>
              <a:bodyPr/>
              <a:lstStyle/>
              <a:p>
                <a:endParaRPr lang="hu-HU"/>
              </a:p>
            </p:txBody>
          </p:sp>
          <p:sp>
            <p:nvSpPr>
              <p:cNvPr id="58031" name="Freeform 818"/>
              <p:cNvSpPr>
                <a:spLocks/>
              </p:cNvSpPr>
              <p:nvPr/>
            </p:nvSpPr>
            <p:spPr bwMode="auto">
              <a:xfrm>
                <a:off x="2415" y="2200"/>
                <a:ext cx="24" cy="55"/>
              </a:xfrm>
              <a:custGeom>
                <a:avLst/>
                <a:gdLst>
                  <a:gd name="T0" fmla="*/ 0 w 24"/>
                  <a:gd name="T1" fmla="*/ 51 h 55"/>
                  <a:gd name="T2" fmla="*/ 20 w 24"/>
                  <a:gd name="T3" fmla="*/ 2 h 55"/>
                  <a:gd name="T4" fmla="*/ 24 w 24"/>
                  <a:gd name="T5" fmla="*/ 0 h 55"/>
                  <a:gd name="T6" fmla="*/ 1 w 24"/>
                  <a:gd name="T7" fmla="*/ 55 h 55"/>
                  <a:gd name="T8" fmla="*/ 0 w 24"/>
                  <a:gd name="T9" fmla="*/ 51 h 55"/>
                  <a:gd name="T10" fmla="*/ 0 60000 65536"/>
                  <a:gd name="T11" fmla="*/ 0 60000 65536"/>
                  <a:gd name="T12" fmla="*/ 0 60000 65536"/>
                  <a:gd name="T13" fmla="*/ 0 60000 65536"/>
                  <a:gd name="T14" fmla="*/ 0 60000 65536"/>
                  <a:gd name="T15" fmla="*/ 0 w 24"/>
                  <a:gd name="T16" fmla="*/ 0 h 55"/>
                  <a:gd name="T17" fmla="*/ 24 w 24"/>
                  <a:gd name="T18" fmla="*/ 55 h 55"/>
                </a:gdLst>
                <a:ahLst/>
                <a:cxnLst>
                  <a:cxn ang="T10">
                    <a:pos x="T0" y="T1"/>
                  </a:cxn>
                  <a:cxn ang="T11">
                    <a:pos x="T2" y="T3"/>
                  </a:cxn>
                  <a:cxn ang="T12">
                    <a:pos x="T4" y="T5"/>
                  </a:cxn>
                  <a:cxn ang="T13">
                    <a:pos x="T6" y="T7"/>
                  </a:cxn>
                  <a:cxn ang="T14">
                    <a:pos x="T8" y="T9"/>
                  </a:cxn>
                </a:cxnLst>
                <a:rect l="T15" t="T16" r="T17" b="T18"/>
                <a:pathLst>
                  <a:path w="24" h="55">
                    <a:moveTo>
                      <a:pt x="0" y="51"/>
                    </a:moveTo>
                    <a:lnTo>
                      <a:pt x="20" y="2"/>
                    </a:lnTo>
                    <a:lnTo>
                      <a:pt x="24" y="0"/>
                    </a:lnTo>
                    <a:lnTo>
                      <a:pt x="1" y="55"/>
                    </a:lnTo>
                    <a:lnTo>
                      <a:pt x="0" y="51"/>
                    </a:lnTo>
                    <a:close/>
                  </a:path>
                </a:pathLst>
              </a:custGeom>
              <a:solidFill>
                <a:srgbClr val="302C2B"/>
              </a:solidFill>
              <a:ln w="9525">
                <a:noFill/>
                <a:round/>
                <a:headEnd/>
                <a:tailEnd/>
              </a:ln>
            </p:spPr>
            <p:txBody>
              <a:bodyPr/>
              <a:lstStyle/>
              <a:p>
                <a:endParaRPr lang="hu-HU"/>
              </a:p>
            </p:txBody>
          </p:sp>
          <p:sp>
            <p:nvSpPr>
              <p:cNvPr id="58032" name="Freeform 819"/>
              <p:cNvSpPr>
                <a:spLocks/>
              </p:cNvSpPr>
              <p:nvPr/>
            </p:nvSpPr>
            <p:spPr bwMode="auto">
              <a:xfrm>
                <a:off x="2416" y="2200"/>
                <a:ext cx="24" cy="57"/>
              </a:xfrm>
              <a:custGeom>
                <a:avLst/>
                <a:gdLst>
                  <a:gd name="T0" fmla="*/ 0 w 24"/>
                  <a:gd name="T1" fmla="*/ 54 h 57"/>
                  <a:gd name="T2" fmla="*/ 20 w 24"/>
                  <a:gd name="T3" fmla="*/ 2 h 57"/>
                  <a:gd name="T4" fmla="*/ 24 w 24"/>
                  <a:gd name="T5" fmla="*/ 0 h 57"/>
                  <a:gd name="T6" fmla="*/ 2 w 24"/>
                  <a:gd name="T7" fmla="*/ 57 h 57"/>
                  <a:gd name="T8" fmla="*/ 0 w 24"/>
                  <a:gd name="T9" fmla="*/ 54 h 57"/>
                  <a:gd name="T10" fmla="*/ 0 60000 65536"/>
                  <a:gd name="T11" fmla="*/ 0 60000 65536"/>
                  <a:gd name="T12" fmla="*/ 0 60000 65536"/>
                  <a:gd name="T13" fmla="*/ 0 60000 65536"/>
                  <a:gd name="T14" fmla="*/ 0 60000 65536"/>
                  <a:gd name="T15" fmla="*/ 0 w 24"/>
                  <a:gd name="T16" fmla="*/ 0 h 57"/>
                  <a:gd name="T17" fmla="*/ 24 w 24"/>
                  <a:gd name="T18" fmla="*/ 57 h 57"/>
                </a:gdLst>
                <a:ahLst/>
                <a:cxnLst>
                  <a:cxn ang="T10">
                    <a:pos x="T0" y="T1"/>
                  </a:cxn>
                  <a:cxn ang="T11">
                    <a:pos x="T2" y="T3"/>
                  </a:cxn>
                  <a:cxn ang="T12">
                    <a:pos x="T4" y="T5"/>
                  </a:cxn>
                  <a:cxn ang="T13">
                    <a:pos x="T6" y="T7"/>
                  </a:cxn>
                  <a:cxn ang="T14">
                    <a:pos x="T8" y="T9"/>
                  </a:cxn>
                </a:cxnLst>
                <a:rect l="T15" t="T16" r="T17" b="T18"/>
                <a:pathLst>
                  <a:path w="24" h="57">
                    <a:moveTo>
                      <a:pt x="0" y="54"/>
                    </a:moveTo>
                    <a:lnTo>
                      <a:pt x="20" y="2"/>
                    </a:lnTo>
                    <a:lnTo>
                      <a:pt x="24" y="0"/>
                    </a:lnTo>
                    <a:lnTo>
                      <a:pt x="2" y="57"/>
                    </a:lnTo>
                    <a:lnTo>
                      <a:pt x="0" y="54"/>
                    </a:lnTo>
                    <a:close/>
                  </a:path>
                </a:pathLst>
              </a:custGeom>
              <a:solidFill>
                <a:srgbClr val="322E2C"/>
              </a:solidFill>
              <a:ln w="9525">
                <a:noFill/>
                <a:round/>
                <a:headEnd/>
                <a:tailEnd/>
              </a:ln>
            </p:spPr>
            <p:txBody>
              <a:bodyPr/>
              <a:lstStyle/>
              <a:p>
                <a:endParaRPr lang="hu-HU"/>
              </a:p>
            </p:txBody>
          </p:sp>
          <p:sp>
            <p:nvSpPr>
              <p:cNvPr id="58033" name="Freeform 820"/>
              <p:cNvSpPr>
                <a:spLocks/>
              </p:cNvSpPr>
              <p:nvPr/>
            </p:nvSpPr>
            <p:spPr bwMode="auto">
              <a:xfrm>
                <a:off x="2416" y="2200"/>
                <a:ext cx="26" cy="58"/>
              </a:xfrm>
              <a:custGeom>
                <a:avLst/>
                <a:gdLst>
                  <a:gd name="T0" fmla="*/ 0 w 26"/>
                  <a:gd name="T1" fmla="*/ 55 h 58"/>
                  <a:gd name="T2" fmla="*/ 23 w 26"/>
                  <a:gd name="T3" fmla="*/ 0 h 58"/>
                  <a:gd name="T4" fmla="*/ 26 w 26"/>
                  <a:gd name="T5" fmla="*/ 0 h 58"/>
                  <a:gd name="T6" fmla="*/ 3 w 26"/>
                  <a:gd name="T7" fmla="*/ 58 h 58"/>
                  <a:gd name="T8" fmla="*/ 0 w 26"/>
                  <a:gd name="T9" fmla="*/ 55 h 58"/>
                  <a:gd name="T10" fmla="*/ 0 60000 65536"/>
                  <a:gd name="T11" fmla="*/ 0 60000 65536"/>
                  <a:gd name="T12" fmla="*/ 0 60000 65536"/>
                  <a:gd name="T13" fmla="*/ 0 60000 65536"/>
                  <a:gd name="T14" fmla="*/ 0 60000 65536"/>
                  <a:gd name="T15" fmla="*/ 0 w 26"/>
                  <a:gd name="T16" fmla="*/ 0 h 58"/>
                  <a:gd name="T17" fmla="*/ 26 w 26"/>
                  <a:gd name="T18" fmla="*/ 58 h 58"/>
                </a:gdLst>
                <a:ahLst/>
                <a:cxnLst>
                  <a:cxn ang="T10">
                    <a:pos x="T0" y="T1"/>
                  </a:cxn>
                  <a:cxn ang="T11">
                    <a:pos x="T2" y="T3"/>
                  </a:cxn>
                  <a:cxn ang="T12">
                    <a:pos x="T4" y="T5"/>
                  </a:cxn>
                  <a:cxn ang="T13">
                    <a:pos x="T6" y="T7"/>
                  </a:cxn>
                  <a:cxn ang="T14">
                    <a:pos x="T8" y="T9"/>
                  </a:cxn>
                </a:cxnLst>
                <a:rect l="T15" t="T16" r="T17" b="T18"/>
                <a:pathLst>
                  <a:path w="26" h="58">
                    <a:moveTo>
                      <a:pt x="0" y="55"/>
                    </a:moveTo>
                    <a:lnTo>
                      <a:pt x="23" y="0"/>
                    </a:lnTo>
                    <a:lnTo>
                      <a:pt x="26" y="0"/>
                    </a:lnTo>
                    <a:lnTo>
                      <a:pt x="3" y="58"/>
                    </a:lnTo>
                    <a:lnTo>
                      <a:pt x="0" y="55"/>
                    </a:lnTo>
                    <a:close/>
                  </a:path>
                </a:pathLst>
              </a:custGeom>
              <a:solidFill>
                <a:srgbClr val="35322F"/>
              </a:solidFill>
              <a:ln w="9525">
                <a:noFill/>
                <a:round/>
                <a:headEnd/>
                <a:tailEnd/>
              </a:ln>
            </p:spPr>
            <p:txBody>
              <a:bodyPr/>
              <a:lstStyle/>
              <a:p>
                <a:endParaRPr lang="hu-HU"/>
              </a:p>
            </p:txBody>
          </p:sp>
          <p:sp>
            <p:nvSpPr>
              <p:cNvPr id="58034" name="Freeform 821"/>
              <p:cNvSpPr>
                <a:spLocks/>
              </p:cNvSpPr>
              <p:nvPr/>
            </p:nvSpPr>
            <p:spPr bwMode="auto">
              <a:xfrm>
                <a:off x="2418" y="2199"/>
                <a:ext cx="25" cy="61"/>
              </a:xfrm>
              <a:custGeom>
                <a:avLst/>
                <a:gdLst>
                  <a:gd name="T0" fmla="*/ 0 w 25"/>
                  <a:gd name="T1" fmla="*/ 58 h 61"/>
                  <a:gd name="T2" fmla="*/ 22 w 25"/>
                  <a:gd name="T3" fmla="*/ 1 h 61"/>
                  <a:gd name="T4" fmla="*/ 25 w 25"/>
                  <a:gd name="T5" fmla="*/ 0 h 61"/>
                  <a:gd name="T6" fmla="*/ 1 w 25"/>
                  <a:gd name="T7" fmla="*/ 61 h 61"/>
                  <a:gd name="T8" fmla="*/ 0 w 25"/>
                  <a:gd name="T9" fmla="*/ 58 h 61"/>
                  <a:gd name="T10" fmla="*/ 0 60000 65536"/>
                  <a:gd name="T11" fmla="*/ 0 60000 65536"/>
                  <a:gd name="T12" fmla="*/ 0 60000 65536"/>
                  <a:gd name="T13" fmla="*/ 0 60000 65536"/>
                  <a:gd name="T14" fmla="*/ 0 60000 65536"/>
                  <a:gd name="T15" fmla="*/ 0 w 25"/>
                  <a:gd name="T16" fmla="*/ 0 h 61"/>
                  <a:gd name="T17" fmla="*/ 25 w 25"/>
                  <a:gd name="T18" fmla="*/ 61 h 61"/>
                </a:gdLst>
                <a:ahLst/>
                <a:cxnLst>
                  <a:cxn ang="T10">
                    <a:pos x="T0" y="T1"/>
                  </a:cxn>
                  <a:cxn ang="T11">
                    <a:pos x="T2" y="T3"/>
                  </a:cxn>
                  <a:cxn ang="T12">
                    <a:pos x="T4" y="T5"/>
                  </a:cxn>
                  <a:cxn ang="T13">
                    <a:pos x="T6" y="T7"/>
                  </a:cxn>
                  <a:cxn ang="T14">
                    <a:pos x="T8" y="T9"/>
                  </a:cxn>
                </a:cxnLst>
                <a:rect l="T15" t="T16" r="T17" b="T18"/>
                <a:pathLst>
                  <a:path w="25" h="61">
                    <a:moveTo>
                      <a:pt x="0" y="58"/>
                    </a:moveTo>
                    <a:lnTo>
                      <a:pt x="22" y="1"/>
                    </a:lnTo>
                    <a:lnTo>
                      <a:pt x="25" y="0"/>
                    </a:lnTo>
                    <a:lnTo>
                      <a:pt x="1" y="61"/>
                    </a:lnTo>
                    <a:lnTo>
                      <a:pt x="0" y="58"/>
                    </a:lnTo>
                    <a:close/>
                  </a:path>
                </a:pathLst>
              </a:custGeom>
              <a:solidFill>
                <a:srgbClr val="373331"/>
              </a:solidFill>
              <a:ln w="9525">
                <a:noFill/>
                <a:round/>
                <a:headEnd/>
                <a:tailEnd/>
              </a:ln>
            </p:spPr>
            <p:txBody>
              <a:bodyPr/>
              <a:lstStyle/>
              <a:p>
                <a:endParaRPr lang="hu-HU"/>
              </a:p>
            </p:txBody>
          </p:sp>
          <p:sp>
            <p:nvSpPr>
              <p:cNvPr id="58035" name="Freeform 822"/>
              <p:cNvSpPr>
                <a:spLocks/>
              </p:cNvSpPr>
              <p:nvPr/>
            </p:nvSpPr>
            <p:spPr bwMode="auto">
              <a:xfrm>
                <a:off x="2419" y="2199"/>
                <a:ext cx="26" cy="62"/>
              </a:xfrm>
              <a:custGeom>
                <a:avLst/>
                <a:gdLst>
                  <a:gd name="T0" fmla="*/ 0 w 26"/>
                  <a:gd name="T1" fmla="*/ 59 h 62"/>
                  <a:gd name="T2" fmla="*/ 23 w 26"/>
                  <a:gd name="T3" fmla="*/ 1 h 62"/>
                  <a:gd name="T4" fmla="*/ 26 w 26"/>
                  <a:gd name="T5" fmla="*/ 0 h 62"/>
                  <a:gd name="T6" fmla="*/ 2 w 26"/>
                  <a:gd name="T7" fmla="*/ 62 h 62"/>
                  <a:gd name="T8" fmla="*/ 0 w 26"/>
                  <a:gd name="T9" fmla="*/ 59 h 62"/>
                  <a:gd name="T10" fmla="*/ 0 60000 65536"/>
                  <a:gd name="T11" fmla="*/ 0 60000 65536"/>
                  <a:gd name="T12" fmla="*/ 0 60000 65536"/>
                  <a:gd name="T13" fmla="*/ 0 60000 65536"/>
                  <a:gd name="T14" fmla="*/ 0 60000 65536"/>
                  <a:gd name="T15" fmla="*/ 0 w 26"/>
                  <a:gd name="T16" fmla="*/ 0 h 62"/>
                  <a:gd name="T17" fmla="*/ 26 w 26"/>
                  <a:gd name="T18" fmla="*/ 62 h 62"/>
                </a:gdLst>
                <a:ahLst/>
                <a:cxnLst>
                  <a:cxn ang="T10">
                    <a:pos x="T0" y="T1"/>
                  </a:cxn>
                  <a:cxn ang="T11">
                    <a:pos x="T2" y="T3"/>
                  </a:cxn>
                  <a:cxn ang="T12">
                    <a:pos x="T4" y="T5"/>
                  </a:cxn>
                  <a:cxn ang="T13">
                    <a:pos x="T6" y="T7"/>
                  </a:cxn>
                  <a:cxn ang="T14">
                    <a:pos x="T8" y="T9"/>
                  </a:cxn>
                </a:cxnLst>
                <a:rect l="T15" t="T16" r="T17" b="T18"/>
                <a:pathLst>
                  <a:path w="26" h="62">
                    <a:moveTo>
                      <a:pt x="0" y="59"/>
                    </a:moveTo>
                    <a:lnTo>
                      <a:pt x="23" y="1"/>
                    </a:lnTo>
                    <a:lnTo>
                      <a:pt x="26" y="0"/>
                    </a:lnTo>
                    <a:lnTo>
                      <a:pt x="2" y="62"/>
                    </a:lnTo>
                    <a:lnTo>
                      <a:pt x="0" y="59"/>
                    </a:lnTo>
                    <a:close/>
                  </a:path>
                </a:pathLst>
              </a:custGeom>
              <a:solidFill>
                <a:srgbClr val="393633"/>
              </a:solidFill>
              <a:ln w="9525">
                <a:noFill/>
                <a:round/>
                <a:headEnd/>
                <a:tailEnd/>
              </a:ln>
            </p:spPr>
            <p:txBody>
              <a:bodyPr/>
              <a:lstStyle/>
              <a:p>
                <a:endParaRPr lang="hu-HU"/>
              </a:p>
            </p:txBody>
          </p:sp>
          <p:sp>
            <p:nvSpPr>
              <p:cNvPr id="58036" name="Freeform 823"/>
              <p:cNvSpPr>
                <a:spLocks/>
              </p:cNvSpPr>
              <p:nvPr/>
            </p:nvSpPr>
            <p:spPr bwMode="auto">
              <a:xfrm>
                <a:off x="2419" y="2198"/>
                <a:ext cx="28" cy="66"/>
              </a:xfrm>
              <a:custGeom>
                <a:avLst/>
                <a:gdLst>
                  <a:gd name="T0" fmla="*/ 0 w 28"/>
                  <a:gd name="T1" fmla="*/ 62 h 66"/>
                  <a:gd name="T2" fmla="*/ 24 w 28"/>
                  <a:gd name="T3" fmla="*/ 1 h 66"/>
                  <a:gd name="T4" fmla="*/ 28 w 28"/>
                  <a:gd name="T5" fmla="*/ 0 h 66"/>
                  <a:gd name="T6" fmla="*/ 3 w 28"/>
                  <a:gd name="T7" fmla="*/ 66 h 66"/>
                  <a:gd name="T8" fmla="*/ 0 w 28"/>
                  <a:gd name="T9" fmla="*/ 62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62"/>
                    </a:moveTo>
                    <a:lnTo>
                      <a:pt x="24" y="1"/>
                    </a:lnTo>
                    <a:lnTo>
                      <a:pt x="28" y="0"/>
                    </a:lnTo>
                    <a:lnTo>
                      <a:pt x="3" y="66"/>
                    </a:lnTo>
                    <a:lnTo>
                      <a:pt x="0" y="62"/>
                    </a:lnTo>
                    <a:close/>
                  </a:path>
                </a:pathLst>
              </a:custGeom>
              <a:solidFill>
                <a:srgbClr val="3C3836"/>
              </a:solidFill>
              <a:ln w="9525">
                <a:noFill/>
                <a:round/>
                <a:headEnd/>
                <a:tailEnd/>
              </a:ln>
            </p:spPr>
            <p:txBody>
              <a:bodyPr/>
              <a:lstStyle/>
              <a:p>
                <a:endParaRPr lang="hu-HU"/>
              </a:p>
            </p:txBody>
          </p:sp>
          <p:sp>
            <p:nvSpPr>
              <p:cNvPr id="58037" name="Freeform 824"/>
              <p:cNvSpPr>
                <a:spLocks/>
              </p:cNvSpPr>
              <p:nvPr/>
            </p:nvSpPr>
            <p:spPr bwMode="auto">
              <a:xfrm>
                <a:off x="2421" y="2198"/>
                <a:ext cx="28" cy="67"/>
              </a:xfrm>
              <a:custGeom>
                <a:avLst/>
                <a:gdLst>
                  <a:gd name="T0" fmla="*/ 0 w 28"/>
                  <a:gd name="T1" fmla="*/ 63 h 67"/>
                  <a:gd name="T2" fmla="*/ 24 w 28"/>
                  <a:gd name="T3" fmla="*/ 1 h 67"/>
                  <a:gd name="T4" fmla="*/ 28 w 28"/>
                  <a:gd name="T5" fmla="*/ 0 h 67"/>
                  <a:gd name="T6" fmla="*/ 1 w 28"/>
                  <a:gd name="T7" fmla="*/ 67 h 67"/>
                  <a:gd name="T8" fmla="*/ 0 w 28"/>
                  <a:gd name="T9" fmla="*/ 63 h 67"/>
                  <a:gd name="T10" fmla="*/ 0 60000 65536"/>
                  <a:gd name="T11" fmla="*/ 0 60000 65536"/>
                  <a:gd name="T12" fmla="*/ 0 60000 65536"/>
                  <a:gd name="T13" fmla="*/ 0 60000 65536"/>
                  <a:gd name="T14" fmla="*/ 0 60000 65536"/>
                  <a:gd name="T15" fmla="*/ 0 w 28"/>
                  <a:gd name="T16" fmla="*/ 0 h 67"/>
                  <a:gd name="T17" fmla="*/ 28 w 28"/>
                  <a:gd name="T18" fmla="*/ 67 h 67"/>
                </a:gdLst>
                <a:ahLst/>
                <a:cxnLst>
                  <a:cxn ang="T10">
                    <a:pos x="T0" y="T1"/>
                  </a:cxn>
                  <a:cxn ang="T11">
                    <a:pos x="T2" y="T3"/>
                  </a:cxn>
                  <a:cxn ang="T12">
                    <a:pos x="T4" y="T5"/>
                  </a:cxn>
                  <a:cxn ang="T13">
                    <a:pos x="T6" y="T7"/>
                  </a:cxn>
                  <a:cxn ang="T14">
                    <a:pos x="T8" y="T9"/>
                  </a:cxn>
                </a:cxnLst>
                <a:rect l="T15" t="T16" r="T17" b="T18"/>
                <a:pathLst>
                  <a:path w="28" h="67">
                    <a:moveTo>
                      <a:pt x="0" y="63"/>
                    </a:moveTo>
                    <a:lnTo>
                      <a:pt x="24" y="1"/>
                    </a:lnTo>
                    <a:lnTo>
                      <a:pt x="28" y="0"/>
                    </a:lnTo>
                    <a:lnTo>
                      <a:pt x="1" y="67"/>
                    </a:lnTo>
                    <a:lnTo>
                      <a:pt x="0" y="63"/>
                    </a:lnTo>
                    <a:close/>
                  </a:path>
                </a:pathLst>
              </a:custGeom>
              <a:solidFill>
                <a:srgbClr val="3D3A37"/>
              </a:solidFill>
              <a:ln w="9525">
                <a:noFill/>
                <a:round/>
                <a:headEnd/>
                <a:tailEnd/>
              </a:ln>
            </p:spPr>
            <p:txBody>
              <a:bodyPr/>
              <a:lstStyle/>
              <a:p>
                <a:endParaRPr lang="hu-HU"/>
              </a:p>
            </p:txBody>
          </p:sp>
          <p:sp>
            <p:nvSpPr>
              <p:cNvPr id="58038" name="Freeform 825"/>
              <p:cNvSpPr>
                <a:spLocks/>
              </p:cNvSpPr>
              <p:nvPr/>
            </p:nvSpPr>
            <p:spPr bwMode="auto">
              <a:xfrm>
                <a:off x="2422" y="2198"/>
                <a:ext cx="28" cy="69"/>
              </a:xfrm>
              <a:custGeom>
                <a:avLst/>
                <a:gdLst>
                  <a:gd name="T0" fmla="*/ 0 w 28"/>
                  <a:gd name="T1" fmla="*/ 66 h 69"/>
                  <a:gd name="T2" fmla="*/ 25 w 28"/>
                  <a:gd name="T3" fmla="*/ 0 h 69"/>
                  <a:gd name="T4" fmla="*/ 28 w 28"/>
                  <a:gd name="T5" fmla="*/ 0 h 69"/>
                  <a:gd name="T6" fmla="*/ 1 w 28"/>
                  <a:gd name="T7" fmla="*/ 69 h 69"/>
                  <a:gd name="T8" fmla="*/ 0 w 28"/>
                  <a:gd name="T9" fmla="*/ 66 h 69"/>
                  <a:gd name="T10" fmla="*/ 0 60000 65536"/>
                  <a:gd name="T11" fmla="*/ 0 60000 65536"/>
                  <a:gd name="T12" fmla="*/ 0 60000 65536"/>
                  <a:gd name="T13" fmla="*/ 0 60000 65536"/>
                  <a:gd name="T14" fmla="*/ 0 60000 65536"/>
                  <a:gd name="T15" fmla="*/ 0 w 28"/>
                  <a:gd name="T16" fmla="*/ 0 h 69"/>
                  <a:gd name="T17" fmla="*/ 28 w 28"/>
                  <a:gd name="T18" fmla="*/ 69 h 69"/>
                </a:gdLst>
                <a:ahLst/>
                <a:cxnLst>
                  <a:cxn ang="T10">
                    <a:pos x="T0" y="T1"/>
                  </a:cxn>
                  <a:cxn ang="T11">
                    <a:pos x="T2" y="T3"/>
                  </a:cxn>
                  <a:cxn ang="T12">
                    <a:pos x="T4" y="T5"/>
                  </a:cxn>
                  <a:cxn ang="T13">
                    <a:pos x="T6" y="T7"/>
                  </a:cxn>
                  <a:cxn ang="T14">
                    <a:pos x="T8" y="T9"/>
                  </a:cxn>
                </a:cxnLst>
                <a:rect l="T15" t="T16" r="T17" b="T18"/>
                <a:pathLst>
                  <a:path w="28" h="69">
                    <a:moveTo>
                      <a:pt x="0" y="66"/>
                    </a:moveTo>
                    <a:lnTo>
                      <a:pt x="25" y="0"/>
                    </a:lnTo>
                    <a:lnTo>
                      <a:pt x="28" y="0"/>
                    </a:lnTo>
                    <a:lnTo>
                      <a:pt x="1" y="69"/>
                    </a:lnTo>
                    <a:lnTo>
                      <a:pt x="0" y="66"/>
                    </a:lnTo>
                    <a:close/>
                  </a:path>
                </a:pathLst>
              </a:custGeom>
              <a:solidFill>
                <a:srgbClr val="3F3C3A"/>
              </a:solidFill>
              <a:ln w="9525">
                <a:noFill/>
                <a:round/>
                <a:headEnd/>
                <a:tailEnd/>
              </a:ln>
            </p:spPr>
            <p:txBody>
              <a:bodyPr/>
              <a:lstStyle/>
              <a:p>
                <a:endParaRPr lang="hu-HU"/>
              </a:p>
            </p:txBody>
          </p:sp>
          <p:sp>
            <p:nvSpPr>
              <p:cNvPr id="58039" name="Freeform 826"/>
              <p:cNvSpPr>
                <a:spLocks/>
              </p:cNvSpPr>
              <p:nvPr/>
            </p:nvSpPr>
            <p:spPr bwMode="auto">
              <a:xfrm>
                <a:off x="2422" y="2196"/>
                <a:ext cx="30" cy="72"/>
              </a:xfrm>
              <a:custGeom>
                <a:avLst/>
                <a:gdLst>
                  <a:gd name="T0" fmla="*/ 0 w 30"/>
                  <a:gd name="T1" fmla="*/ 69 h 72"/>
                  <a:gd name="T2" fmla="*/ 27 w 30"/>
                  <a:gd name="T3" fmla="*/ 2 h 72"/>
                  <a:gd name="T4" fmla="*/ 30 w 30"/>
                  <a:gd name="T5" fmla="*/ 0 h 72"/>
                  <a:gd name="T6" fmla="*/ 1 w 30"/>
                  <a:gd name="T7" fmla="*/ 72 h 72"/>
                  <a:gd name="T8" fmla="*/ 0 w 30"/>
                  <a:gd name="T9" fmla="*/ 69 h 72"/>
                  <a:gd name="T10" fmla="*/ 0 60000 65536"/>
                  <a:gd name="T11" fmla="*/ 0 60000 65536"/>
                  <a:gd name="T12" fmla="*/ 0 60000 65536"/>
                  <a:gd name="T13" fmla="*/ 0 60000 65536"/>
                  <a:gd name="T14" fmla="*/ 0 60000 65536"/>
                  <a:gd name="T15" fmla="*/ 0 w 30"/>
                  <a:gd name="T16" fmla="*/ 0 h 72"/>
                  <a:gd name="T17" fmla="*/ 30 w 30"/>
                  <a:gd name="T18" fmla="*/ 72 h 72"/>
                </a:gdLst>
                <a:ahLst/>
                <a:cxnLst>
                  <a:cxn ang="T10">
                    <a:pos x="T0" y="T1"/>
                  </a:cxn>
                  <a:cxn ang="T11">
                    <a:pos x="T2" y="T3"/>
                  </a:cxn>
                  <a:cxn ang="T12">
                    <a:pos x="T4" y="T5"/>
                  </a:cxn>
                  <a:cxn ang="T13">
                    <a:pos x="T6" y="T7"/>
                  </a:cxn>
                  <a:cxn ang="T14">
                    <a:pos x="T8" y="T9"/>
                  </a:cxn>
                </a:cxnLst>
                <a:rect l="T15" t="T16" r="T17" b="T18"/>
                <a:pathLst>
                  <a:path w="30" h="72">
                    <a:moveTo>
                      <a:pt x="0" y="69"/>
                    </a:moveTo>
                    <a:lnTo>
                      <a:pt x="27" y="2"/>
                    </a:lnTo>
                    <a:lnTo>
                      <a:pt x="30" y="0"/>
                    </a:lnTo>
                    <a:lnTo>
                      <a:pt x="1" y="72"/>
                    </a:lnTo>
                    <a:lnTo>
                      <a:pt x="0" y="69"/>
                    </a:lnTo>
                    <a:close/>
                  </a:path>
                </a:pathLst>
              </a:custGeom>
              <a:solidFill>
                <a:srgbClr val="43403E"/>
              </a:solidFill>
              <a:ln w="9525">
                <a:noFill/>
                <a:round/>
                <a:headEnd/>
                <a:tailEnd/>
              </a:ln>
            </p:spPr>
            <p:txBody>
              <a:bodyPr/>
              <a:lstStyle/>
              <a:p>
                <a:endParaRPr lang="hu-HU"/>
              </a:p>
            </p:txBody>
          </p:sp>
          <p:sp>
            <p:nvSpPr>
              <p:cNvPr id="58040" name="Freeform 827"/>
              <p:cNvSpPr>
                <a:spLocks/>
              </p:cNvSpPr>
              <p:nvPr/>
            </p:nvSpPr>
            <p:spPr bwMode="auto">
              <a:xfrm>
                <a:off x="2423" y="2196"/>
                <a:ext cx="31" cy="73"/>
              </a:xfrm>
              <a:custGeom>
                <a:avLst/>
                <a:gdLst>
                  <a:gd name="T0" fmla="*/ 0 w 31"/>
                  <a:gd name="T1" fmla="*/ 71 h 73"/>
                  <a:gd name="T2" fmla="*/ 27 w 31"/>
                  <a:gd name="T3" fmla="*/ 2 h 73"/>
                  <a:gd name="T4" fmla="*/ 31 w 31"/>
                  <a:gd name="T5" fmla="*/ 0 h 73"/>
                  <a:gd name="T6" fmla="*/ 2 w 31"/>
                  <a:gd name="T7" fmla="*/ 73 h 73"/>
                  <a:gd name="T8" fmla="*/ 0 w 31"/>
                  <a:gd name="T9" fmla="*/ 71 h 73"/>
                  <a:gd name="T10" fmla="*/ 0 60000 65536"/>
                  <a:gd name="T11" fmla="*/ 0 60000 65536"/>
                  <a:gd name="T12" fmla="*/ 0 60000 65536"/>
                  <a:gd name="T13" fmla="*/ 0 60000 65536"/>
                  <a:gd name="T14" fmla="*/ 0 60000 65536"/>
                  <a:gd name="T15" fmla="*/ 0 w 31"/>
                  <a:gd name="T16" fmla="*/ 0 h 73"/>
                  <a:gd name="T17" fmla="*/ 31 w 31"/>
                  <a:gd name="T18" fmla="*/ 73 h 73"/>
                </a:gdLst>
                <a:ahLst/>
                <a:cxnLst>
                  <a:cxn ang="T10">
                    <a:pos x="T0" y="T1"/>
                  </a:cxn>
                  <a:cxn ang="T11">
                    <a:pos x="T2" y="T3"/>
                  </a:cxn>
                  <a:cxn ang="T12">
                    <a:pos x="T4" y="T5"/>
                  </a:cxn>
                  <a:cxn ang="T13">
                    <a:pos x="T6" y="T7"/>
                  </a:cxn>
                  <a:cxn ang="T14">
                    <a:pos x="T8" y="T9"/>
                  </a:cxn>
                </a:cxnLst>
                <a:rect l="T15" t="T16" r="T17" b="T18"/>
                <a:pathLst>
                  <a:path w="31" h="73">
                    <a:moveTo>
                      <a:pt x="0" y="71"/>
                    </a:moveTo>
                    <a:lnTo>
                      <a:pt x="27" y="2"/>
                    </a:lnTo>
                    <a:lnTo>
                      <a:pt x="31" y="0"/>
                    </a:lnTo>
                    <a:lnTo>
                      <a:pt x="2" y="73"/>
                    </a:lnTo>
                    <a:lnTo>
                      <a:pt x="0" y="71"/>
                    </a:lnTo>
                    <a:close/>
                  </a:path>
                </a:pathLst>
              </a:custGeom>
              <a:solidFill>
                <a:srgbClr val="454240"/>
              </a:solidFill>
              <a:ln w="9525">
                <a:noFill/>
                <a:round/>
                <a:headEnd/>
                <a:tailEnd/>
              </a:ln>
            </p:spPr>
            <p:txBody>
              <a:bodyPr/>
              <a:lstStyle/>
              <a:p>
                <a:endParaRPr lang="hu-HU"/>
              </a:p>
            </p:txBody>
          </p:sp>
          <p:sp>
            <p:nvSpPr>
              <p:cNvPr id="58041" name="Freeform 828"/>
              <p:cNvSpPr>
                <a:spLocks/>
              </p:cNvSpPr>
              <p:nvPr/>
            </p:nvSpPr>
            <p:spPr bwMode="auto">
              <a:xfrm>
                <a:off x="2423" y="2196"/>
                <a:ext cx="33" cy="75"/>
              </a:xfrm>
              <a:custGeom>
                <a:avLst/>
                <a:gdLst>
                  <a:gd name="T0" fmla="*/ 0 w 33"/>
                  <a:gd name="T1" fmla="*/ 72 h 75"/>
                  <a:gd name="T2" fmla="*/ 29 w 33"/>
                  <a:gd name="T3" fmla="*/ 0 h 75"/>
                  <a:gd name="T4" fmla="*/ 33 w 33"/>
                  <a:gd name="T5" fmla="*/ 0 h 75"/>
                  <a:gd name="T6" fmla="*/ 3 w 33"/>
                  <a:gd name="T7" fmla="*/ 75 h 75"/>
                  <a:gd name="T8" fmla="*/ 0 w 33"/>
                  <a:gd name="T9" fmla="*/ 72 h 75"/>
                  <a:gd name="T10" fmla="*/ 0 60000 65536"/>
                  <a:gd name="T11" fmla="*/ 0 60000 65536"/>
                  <a:gd name="T12" fmla="*/ 0 60000 65536"/>
                  <a:gd name="T13" fmla="*/ 0 60000 65536"/>
                  <a:gd name="T14" fmla="*/ 0 60000 65536"/>
                  <a:gd name="T15" fmla="*/ 0 w 33"/>
                  <a:gd name="T16" fmla="*/ 0 h 75"/>
                  <a:gd name="T17" fmla="*/ 33 w 33"/>
                  <a:gd name="T18" fmla="*/ 75 h 75"/>
                </a:gdLst>
                <a:ahLst/>
                <a:cxnLst>
                  <a:cxn ang="T10">
                    <a:pos x="T0" y="T1"/>
                  </a:cxn>
                  <a:cxn ang="T11">
                    <a:pos x="T2" y="T3"/>
                  </a:cxn>
                  <a:cxn ang="T12">
                    <a:pos x="T4" y="T5"/>
                  </a:cxn>
                  <a:cxn ang="T13">
                    <a:pos x="T6" y="T7"/>
                  </a:cxn>
                  <a:cxn ang="T14">
                    <a:pos x="T8" y="T9"/>
                  </a:cxn>
                </a:cxnLst>
                <a:rect l="T15" t="T16" r="T17" b="T18"/>
                <a:pathLst>
                  <a:path w="33" h="75">
                    <a:moveTo>
                      <a:pt x="0" y="72"/>
                    </a:moveTo>
                    <a:lnTo>
                      <a:pt x="29" y="0"/>
                    </a:lnTo>
                    <a:lnTo>
                      <a:pt x="33" y="0"/>
                    </a:lnTo>
                    <a:lnTo>
                      <a:pt x="3" y="75"/>
                    </a:lnTo>
                    <a:lnTo>
                      <a:pt x="0" y="72"/>
                    </a:lnTo>
                    <a:close/>
                  </a:path>
                </a:pathLst>
              </a:custGeom>
              <a:solidFill>
                <a:srgbClr val="474443"/>
              </a:solidFill>
              <a:ln w="9525">
                <a:noFill/>
                <a:round/>
                <a:headEnd/>
                <a:tailEnd/>
              </a:ln>
            </p:spPr>
            <p:txBody>
              <a:bodyPr/>
              <a:lstStyle/>
              <a:p>
                <a:endParaRPr lang="hu-HU"/>
              </a:p>
            </p:txBody>
          </p:sp>
          <p:sp>
            <p:nvSpPr>
              <p:cNvPr id="58042" name="Freeform 829"/>
              <p:cNvSpPr>
                <a:spLocks/>
              </p:cNvSpPr>
              <p:nvPr/>
            </p:nvSpPr>
            <p:spPr bwMode="auto">
              <a:xfrm>
                <a:off x="2425" y="2195"/>
                <a:ext cx="32" cy="79"/>
              </a:xfrm>
              <a:custGeom>
                <a:avLst/>
                <a:gdLst>
                  <a:gd name="T0" fmla="*/ 0 w 32"/>
                  <a:gd name="T1" fmla="*/ 74 h 79"/>
                  <a:gd name="T2" fmla="*/ 29 w 32"/>
                  <a:gd name="T3" fmla="*/ 1 h 79"/>
                  <a:gd name="T4" fmla="*/ 32 w 32"/>
                  <a:gd name="T5" fmla="*/ 0 h 79"/>
                  <a:gd name="T6" fmla="*/ 1 w 32"/>
                  <a:gd name="T7" fmla="*/ 79 h 79"/>
                  <a:gd name="T8" fmla="*/ 0 w 32"/>
                  <a:gd name="T9" fmla="*/ 74 h 79"/>
                  <a:gd name="T10" fmla="*/ 0 60000 65536"/>
                  <a:gd name="T11" fmla="*/ 0 60000 65536"/>
                  <a:gd name="T12" fmla="*/ 0 60000 65536"/>
                  <a:gd name="T13" fmla="*/ 0 60000 65536"/>
                  <a:gd name="T14" fmla="*/ 0 60000 65536"/>
                  <a:gd name="T15" fmla="*/ 0 w 32"/>
                  <a:gd name="T16" fmla="*/ 0 h 79"/>
                  <a:gd name="T17" fmla="*/ 32 w 32"/>
                  <a:gd name="T18" fmla="*/ 79 h 79"/>
                </a:gdLst>
                <a:ahLst/>
                <a:cxnLst>
                  <a:cxn ang="T10">
                    <a:pos x="T0" y="T1"/>
                  </a:cxn>
                  <a:cxn ang="T11">
                    <a:pos x="T2" y="T3"/>
                  </a:cxn>
                  <a:cxn ang="T12">
                    <a:pos x="T4" y="T5"/>
                  </a:cxn>
                  <a:cxn ang="T13">
                    <a:pos x="T6" y="T7"/>
                  </a:cxn>
                  <a:cxn ang="T14">
                    <a:pos x="T8" y="T9"/>
                  </a:cxn>
                </a:cxnLst>
                <a:rect l="T15" t="T16" r="T17" b="T18"/>
                <a:pathLst>
                  <a:path w="32" h="79">
                    <a:moveTo>
                      <a:pt x="0" y="74"/>
                    </a:moveTo>
                    <a:lnTo>
                      <a:pt x="29" y="1"/>
                    </a:lnTo>
                    <a:lnTo>
                      <a:pt x="32" y="0"/>
                    </a:lnTo>
                    <a:lnTo>
                      <a:pt x="1" y="79"/>
                    </a:lnTo>
                    <a:lnTo>
                      <a:pt x="0" y="74"/>
                    </a:lnTo>
                    <a:close/>
                  </a:path>
                </a:pathLst>
              </a:custGeom>
              <a:solidFill>
                <a:srgbClr val="494644"/>
              </a:solidFill>
              <a:ln w="9525">
                <a:noFill/>
                <a:round/>
                <a:headEnd/>
                <a:tailEnd/>
              </a:ln>
            </p:spPr>
            <p:txBody>
              <a:bodyPr/>
              <a:lstStyle/>
              <a:p>
                <a:endParaRPr lang="hu-HU"/>
              </a:p>
            </p:txBody>
          </p:sp>
          <p:sp>
            <p:nvSpPr>
              <p:cNvPr id="58043" name="Freeform 830"/>
              <p:cNvSpPr>
                <a:spLocks/>
              </p:cNvSpPr>
              <p:nvPr/>
            </p:nvSpPr>
            <p:spPr bwMode="auto">
              <a:xfrm>
                <a:off x="2426" y="2195"/>
                <a:ext cx="33" cy="80"/>
              </a:xfrm>
              <a:custGeom>
                <a:avLst/>
                <a:gdLst>
                  <a:gd name="T0" fmla="*/ 0 w 33"/>
                  <a:gd name="T1" fmla="*/ 76 h 80"/>
                  <a:gd name="T2" fmla="*/ 30 w 33"/>
                  <a:gd name="T3" fmla="*/ 1 h 80"/>
                  <a:gd name="T4" fmla="*/ 33 w 33"/>
                  <a:gd name="T5" fmla="*/ 0 h 80"/>
                  <a:gd name="T6" fmla="*/ 2 w 33"/>
                  <a:gd name="T7" fmla="*/ 80 h 80"/>
                  <a:gd name="T8" fmla="*/ 0 w 33"/>
                  <a:gd name="T9" fmla="*/ 76 h 80"/>
                  <a:gd name="T10" fmla="*/ 0 60000 65536"/>
                  <a:gd name="T11" fmla="*/ 0 60000 65536"/>
                  <a:gd name="T12" fmla="*/ 0 60000 65536"/>
                  <a:gd name="T13" fmla="*/ 0 60000 65536"/>
                  <a:gd name="T14" fmla="*/ 0 60000 65536"/>
                  <a:gd name="T15" fmla="*/ 0 w 33"/>
                  <a:gd name="T16" fmla="*/ 0 h 80"/>
                  <a:gd name="T17" fmla="*/ 33 w 33"/>
                  <a:gd name="T18" fmla="*/ 80 h 80"/>
                </a:gdLst>
                <a:ahLst/>
                <a:cxnLst>
                  <a:cxn ang="T10">
                    <a:pos x="T0" y="T1"/>
                  </a:cxn>
                  <a:cxn ang="T11">
                    <a:pos x="T2" y="T3"/>
                  </a:cxn>
                  <a:cxn ang="T12">
                    <a:pos x="T4" y="T5"/>
                  </a:cxn>
                  <a:cxn ang="T13">
                    <a:pos x="T6" y="T7"/>
                  </a:cxn>
                  <a:cxn ang="T14">
                    <a:pos x="T8" y="T9"/>
                  </a:cxn>
                </a:cxnLst>
                <a:rect l="T15" t="T16" r="T17" b="T18"/>
                <a:pathLst>
                  <a:path w="33" h="80">
                    <a:moveTo>
                      <a:pt x="0" y="76"/>
                    </a:moveTo>
                    <a:lnTo>
                      <a:pt x="30" y="1"/>
                    </a:lnTo>
                    <a:lnTo>
                      <a:pt x="33" y="0"/>
                    </a:lnTo>
                    <a:lnTo>
                      <a:pt x="2" y="80"/>
                    </a:lnTo>
                    <a:lnTo>
                      <a:pt x="0" y="76"/>
                    </a:lnTo>
                    <a:close/>
                  </a:path>
                </a:pathLst>
              </a:custGeom>
              <a:solidFill>
                <a:srgbClr val="4C4947"/>
              </a:solidFill>
              <a:ln w="9525">
                <a:noFill/>
                <a:round/>
                <a:headEnd/>
                <a:tailEnd/>
              </a:ln>
            </p:spPr>
            <p:txBody>
              <a:bodyPr/>
              <a:lstStyle/>
              <a:p>
                <a:endParaRPr lang="hu-HU"/>
              </a:p>
            </p:txBody>
          </p:sp>
          <p:sp>
            <p:nvSpPr>
              <p:cNvPr id="58044" name="Freeform 831"/>
              <p:cNvSpPr>
                <a:spLocks/>
              </p:cNvSpPr>
              <p:nvPr/>
            </p:nvSpPr>
            <p:spPr bwMode="auto">
              <a:xfrm>
                <a:off x="2426" y="2195"/>
                <a:ext cx="34" cy="81"/>
              </a:xfrm>
              <a:custGeom>
                <a:avLst/>
                <a:gdLst>
                  <a:gd name="T0" fmla="*/ 0 w 34"/>
                  <a:gd name="T1" fmla="*/ 79 h 81"/>
                  <a:gd name="T2" fmla="*/ 31 w 34"/>
                  <a:gd name="T3" fmla="*/ 0 h 81"/>
                  <a:gd name="T4" fmla="*/ 34 w 34"/>
                  <a:gd name="T5" fmla="*/ 0 h 81"/>
                  <a:gd name="T6" fmla="*/ 3 w 34"/>
                  <a:gd name="T7" fmla="*/ 81 h 81"/>
                  <a:gd name="T8" fmla="*/ 0 w 34"/>
                  <a:gd name="T9" fmla="*/ 79 h 81"/>
                  <a:gd name="T10" fmla="*/ 0 60000 65536"/>
                  <a:gd name="T11" fmla="*/ 0 60000 65536"/>
                  <a:gd name="T12" fmla="*/ 0 60000 65536"/>
                  <a:gd name="T13" fmla="*/ 0 60000 65536"/>
                  <a:gd name="T14" fmla="*/ 0 60000 65536"/>
                  <a:gd name="T15" fmla="*/ 0 w 34"/>
                  <a:gd name="T16" fmla="*/ 0 h 81"/>
                  <a:gd name="T17" fmla="*/ 34 w 34"/>
                  <a:gd name="T18" fmla="*/ 81 h 81"/>
                </a:gdLst>
                <a:ahLst/>
                <a:cxnLst>
                  <a:cxn ang="T10">
                    <a:pos x="T0" y="T1"/>
                  </a:cxn>
                  <a:cxn ang="T11">
                    <a:pos x="T2" y="T3"/>
                  </a:cxn>
                  <a:cxn ang="T12">
                    <a:pos x="T4" y="T5"/>
                  </a:cxn>
                  <a:cxn ang="T13">
                    <a:pos x="T6" y="T7"/>
                  </a:cxn>
                  <a:cxn ang="T14">
                    <a:pos x="T8" y="T9"/>
                  </a:cxn>
                </a:cxnLst>
                <a:rect l="T15" t="T16" r="T17" b="T18"/>
                <a:pathLst>
                  <a:path w="34" h="81">
                    <a:moveTo>
                      <a:pt x="0" y="79"/>
                    </a:moveTo>
                    <a:lnTo>
                      <a:pt x="31" y="0"/>
                    </a:lnTo>
                    <a:lnTo>
                      <a:pt x="34" y="0"/>
                    </a:lnTo>
                    <a:lnTo>
                      <a:pt x="3" y="81"/>
                    </a:lnTo>
                    <a:lnTo>
                      <a:pt x="0" y="79"/>
                    </a:lnTo>
                    <a:close/>
                  </a:path>
                </a:pathLst>
              </a:custGeom>
              <a:solidFill>
                <a:srgbClr val="4E4B4A"/>
              </a:solidFill>
              <a:ln w="9525">
                <a:noFill/>
                <a:round/>
                <a:headEnd/>
                <a:tailEnd/>
              </a:ln>
            </p:spPr>
            <p:txBody>
              <a:bodyPr/>
              <a:lstStyle/>
              <a:p>
                <a:endParaRPr lang="hu-HU"/>
              </a:p>
            </p:txBody>
          </p:sp>
          <p:sp>
            <p:nvSpPr>
              <p:cNvPr id="58045" name="Freeform 832"/>
              <p:cNvSpPr>
                <a:spLocks/>
              </p:cNvSpPr>
              <p:nvPr/>
            </p:nvSpPr>
            <p:spPr bwMode="auto">
              <a:xfrm>
                <a:off x="2428" y="2193"/>
                <a:ext cx="35" cy="85"/>
              </a:xfrm>
              <a:custGeom>
                <a:avLst/>
                <a:gdLst>
                  <a:gd name="T0" fmla="*/ 0 w 35"/>
                  <a:gd name="T1" fmla="*/ 82 h 85"/>
                  <a:gd name="T2" fmla="*/ 31 w 35"/>
                  <a:gd name="T3" fmla="*/ 2 h 85"/>
                  <a:gd name="T4" fmla="*/ 35 w 35"/>
                  <a:gd name="T5" fmla="*/ 0 h 85"/>
                  <a:gd name="T6" fmla="*/ 1 w 35"/>
                  <a:gd name="T7" fmla="*/ 85 h 85"/>
                  <a:gd name="T8" fmla="*/ 0 w 35"/>
                  <a:gd name="T9" fmla="*/ 82 h 85"/>
                  <a:gd name="T10" fmla="*/ 0 60000 65536"/>
                  <a:gd name="T11" fmla="*/ 0 60000 65536"/>
                  <a:gd name="T12" fmla="*/ 0 60000 65536"/>
                  <a:gd name="T13" fmla="*/ 0 60000 65536"/>
                  <a:gd name="T14" fmla="*/ 0 60000 65536"/>
                  <a:gd name="T15" fmla="*/ 0 w 35"/>
                  <a:gd name="T16" fmla="*/ 0 h 85"/>
                  <a:gd name="T17" fmla="*/ 35 w 35"/>
                  <a:gd name="T18" fmla="*/ 85 h 85"/>
                </a:gdLst>
                <a:ahLst/>
                <a:cxnLst>
                  <a:cxn ang="T10">
                    <a:pos x="T0" y="T1"/>
                  </a:cxn>
                  <a:cxn ang="T11">
                    <a:pos x="T2" y="T3"/>
                  </a:cxn>
                  <a:cxn ang="T12">
                    <a:pos x="T4" y="T5"/>
                  </a:cxn>
                  <a:cxn ang="T13">
                    <a:pos x="T6" y="T7"/>
                  </a:cxn>
                  <a:cxn ang="T14">
                    <a:pos x="T8" y="T9"/>
                  </a:cxn>
                </a:cxnLst>
                <a:rect l="T15" t="T16" r="T17" b="T18"/>
                <a:pathLst>
                  <a:path w="35" h="85">
                    <a:moveTo>
                      <a:pt x="0" y="82"/>
                    </a:moveTo>
                    <a:lnTo>
                      <a:pt x="31" y="2"/>
                    </a:lnTo>
                    <a:lnTo>
                      <a:pt x="35" y="0"/>
                    </a:lnTo>
                    <a:lnTo>
                      <a:pt x="1" y="85"/>
                    </a:lnTo>
                    <a:lnTo>
                      <a:pt x="0" y="82"/>
                    </a:lnTo>
                    <a:close/>
                  </a:path>
                </a:pathLst>
              </a:custGeom>
              <a:solidFill>
                <a:srgbClr val="4F4D4B"/>
              </a:solidFill>
              <a:ln w="9525">
                <a:noFill/>
                <a:round/>
                <a:headEnd/>
                <a:tailEnd/>
              </a:ln>
            </p:spPr>
            <p:txBody>
              <a:bodyPr/>
              <a:lstStyle/>
              <a:p>
                <a:endParaRPr lang="hu-HU"/>
              </a:p>
            </p:txBody>
          </p:sp>
          <p:sp>
            <p:nvSpPr>
              <p:cNvPr id="58046" name="Freeform 833"/>
              <p:cNvSpPr>
                <a:spLocks/>
              </p:cNvSpPr>
              <p:nvPr/>
            </p:nvSpPr>
            <p:spPr bwMode="auto">
              <a:xfrm>
                <a:off x="2429" y="2193"/>
                <a:ext cx="35" cy="86"/>
              </a:xfrm>
              <a:custGeom>
                <a:avLst/>
                <a:gdLst>
                  <a:gd name="T0" fmla="*/ 0 w 35"/>
                  <a:gd name="T1" fmla="*/ 83 h 86"/>
                  <a:gd name="T2" fmla="*/ 31 w 35"/>
                  <a:gd name="T3" fmla="*/ 2 h 86"/>
                  <a:gd name="T4" fmla="*/ 35 w 35"/>
                  <a:gd name="T5" fmla="*/ 0 h 86"/>
                  <a:gd name="T6" fmla="*/ 1 w 35"/>
                  <a:gd name="T7" fmla="*/ 86 h 86"/>
                  <a:gd name="T8" fmla="*/ 0 w 35"/>
                  <a:gd name="T9" fmla="*/ 83 h 86"/>
                  <a:gd name="T10" fmla="*/ 0 60000 65536"/>
                  <a:gd name="T11" fmla="*/ 0 60000 65536"/>
                  <a:gd name="T12" fmla="*/ 0 60000 65536"/>
                  <a:gd name="T13" fmla="*/ 0 60000 65536"/>
                  <a:gd name="T14" fmla="*/ 0 60000 65536"/>
                  <a:gd name="T15" fmla="*/ 0 w 35"/>
                  <a:gd name="T16" fmla="*/ 0 h 86"/>
                  <a:gd name="T17" fmla="*/ 35 w 35"/>
                  <a:gd name="T18" fmla="*/ 86 h 86"/>
                </a:gdLst>
                <a:ahLst/>
                <a:cxnLst>
                  <a:cxn ang="T10">
                    <a:pos x="T0" y="T1"/>
                  </a:cxn>
                  <a:cxn ang="T11">
                    <a:pos x="T2" y="T3"/>
                  </a:cxn>
                  <a:cxn ang="T12">
                    <a:pos x="T4" y="T5"/>
                  </a:cxn>
                  <a:cxn ang="T13">
                    <a:pos x="T6" y="T7"/>
                  </a:cxn>
                  <a:cxn ang="T14">
                    <a:pos x="T8" y="T9"/>
                  </a:cxn>
                </a:cxnLst>
                <a:rect l="T15" t="T16" r="T17" b="T18"/>
                <a:pathLst>
                  <a:path w="35" h="86">
                    <a:moveTo>
                      <a:pt x="0" y="83"/>
                    </a:moveTo>
                    <a:lnTo>
                      <a:pt x="31" y="2"/>
                    </a:lnTo>
                    <a:lnTo>
                      <a:pt x="35" y="0"/>
                    </a:lnTo>
                    <a:lnTo>
                      <a:pt x="1" y="86"/>
                    </a:lnTo>
                    <a:lnTo>
                      <a:pt x="0" y="83"/>
                    </a:lnTo>
                    <a:close/>
                  </a:path>
                </a:pathLst>
              </a:custGeom>
              <a:solidFill>
                <a:srgbClr val="524F4E"/>
              </a:solidFill>
              <a:ln w="9525">
                <a:noFill/>
                <a:round/>
                <a:headEnd/>
                <a:tailEnd/>
              </a:ln>
            </p:spPr>
            <p:txBody>
              <a:bodyPr/>
              <a:lstStyle/>
              <a:p>
                <a:endParaRPr lang="hu-HU"/>
              </a:p>
            </p:txBody>
          </p:sp>
          <p:sp>
            <p:nvSpPr>
              <p:cNvPr id="58047" name="Freeform 834"/>
              <p:cNvSpPr>
                <a:spLocks/>
              </p:cNvSpPr>
              <p:nvPr/>
            </p:nvSpPr>
            <p:spPr bwMode="auto">
              <a:xfrm>
                <a:off x="2429" y="2193"/>
                <a:ext cx="37" cy="88"/>
              </a:xfrm>
              <a:custGeom>
                <a:avLst/>
                <a:gdLst>
                  <a:gd name="T0" fmla="*/ 0 w 37"/>
                  <a:gd name="T1" fmla="*/ 85 h 88"/>
                  <a:gd name="T2" fmla="*/ 34 w 37"/>
                  <a:gd name="T3" fmla="*/ 0 h 88"/>
                  <a:gd name="T4" fmla="*/ 37 w 37"/>
                  <a:gd name="T5" fmla="*/ 0 h 88"/>
                  <a:gd name="T6" fmla="*/ 1 w 37"/>
                  <a:gd name="T7" fmla="*/ 88 h 88"/>
                  <a:gd name="T8" fmla="*/ 0 w 37"/>
                  <a:gd name="T9" fmla="*/ 85 h 88"/>
                  <a:gd name="T10" fmla="*/ 0 60000 65536"/>
                  <a:gd name="T11" fmla="*/ 0 60000 65536"/>
                  <a:gd name="T12" fmla="*/ 0 60000 65536"/>
                  <a:gd name="T13" fmla="*/ 0 60000 65536"/>
                  <a:gd name="T14" fmla="*/ 0 60000 65536"/>
                  <a:gd name="T15" fmla="*/ 0 w 37"/>
                  <a:gd name="T16" fmla="*/ 0 h 88"/>
                  <a:gd name="T17" fmla="*/ 37 w 37"/>
                  <a:gd name="T18" fmla="*/ 88 h 88"/>
                </a:gdLst>
                <a:ahLst/>
                <a:cxnLst>
                  <a:cxn ang="T10">
                    <a:pos x="T0" y="T1"/>
                  </a:cxn>
                  <a:cxn ang="T11">
                    <a:pos x="T2" y="T3"/>
                  </a:cxn>
                  <a:cxn ang="T12">
                    <a:pos x="T4" y="T5"/>
                  </a:cxn>
                  <a:cxn ang="T13">
                    <a:pos x="T6" y="T7"/>
                  </a:cxn>
                  <a:cxn ang="T14">
                    <a:pos x="T8" y="T9"/>
                  </a:cxn>
                </a:cxnLst>
                <a:rect l="T15" t="T16" r="T17" b="T18"/>
                <a:pathLst>
                  <a:path w="37" h="88">
                    <a:moveTo>
                      <a:pt x="0" y="85"/>
                    </a:moveTo>
                    <a:lnTo>
                      <a:pt x="34" y="0"/>
                    </a:lnTo>
                    <a:lnTo>
                      <a:pt x="37" y="0"/>
                    </a:lnTo>
                    <a:lnTo>
                      <a:pt x="1" y="88"/>
                    </a:lnTo>
                    <a:lnTo>
                      <a:pt x="0" y="85"/>
                    </a:lnTo>
                    <a:close/>
                  </a:path>
                </a:pathLst>
              </a:custGeom>
              <a:solidFill>
                <a:srgbClr val="53514F"/>
              </a:solidFill>
              <a:ln w="9525">
                <a:noFill/>
                <a:round/>
                <a:headEnd/>
                <a:tailEnd/>
              </a:ln>
            </p:spPr>
            <p:txBody>
              <a:bodyPr/>
              <a:lstStyle/>
              <a:p>
                <a:endParaRPr lang="hu-HU"/>
              </a:p>
            </p:txBody>
          </p:sp>
          <p:sp>
            <p:nvSpPr>
              <p:cNvPr id="58048" name="Freeform 835"/>
              <p:cNvSpPr>
                <a:spLocks/>
              </p:cNvSpPr>
              <p:nvPr/>
            </p:nvSpPr>
            <p:spPr bwMode="auto">
              <a:xfrm>
                <a:off x="2430" y="2192"/>
                <a:ext cx="37" cy="91"/>
              </a:xfrm>
              <a:custGeom>
                <a:avLst/>
                <a:gdLst>
                  <a:gd name="T0" fmla="*/ 0 w 37"/>
                  <a:gd name="T1" fmla="*/ 87 h 91"/>
                  <a:gd name="T2" fmla="*/ 34 w 37"/>
                  <a:gd name="T3" fmla="*/ 1 h 91"/>
                  <a:gd name="T4" fmla="*/ 37 w 37"/>
                  <a:gd name="T5" fmla="*/ 0 h 91"/>
                  <a:gd name="T6" fmla="*/ 2 w 37"/>
                  <a:gd name="T7" fmla="*/ 91 h 91"/>
                  <a:gd name="T8" fmla="*/ 0 w 37"/>
                  <a:gd name="T9" fmla="*/ 87 h 91"/>
                  <a:gd name="T10" fmla="*/ 0 60000 65536"/>
                  <a:gd name="T11" fmla="*/ 0 60000 65536"/>
                  <a:gd name="T12" fmla="*/ 0 60000 65536"/>
                  <a:gd name="T13" fmla="*/ 0 60000 65536"/>
                  <a:gd name="T14" fmla="*/ 0 60000 65536"/>
                  <a:gd name="T15" fmla="*/ 0 w 37"/>
                  <a:gd name="T16" fmla="*/ 0 h 91"/>
                  <a:gd name="T17" fmla="*/ 37 w 37"/>
                  <a:gd name="T18" fmla="*/ 91 h 91"/>
                </a:gdLst>
                <a:ahLst/>
                <a:cxnLst>
                  <a:cxn ang="T10">
                    <a:pos x="T0" y="T1"/>
                  </a:cxn>
                  <a:cxn ang="T11">
                    <a:pos x="T2" y="T3"/>
                  </a:cxn>
                  <a:cxn ang="T12">
                    <a:pos x="T4" y="T5"/>
                  </a:cxn>
                  <a:cxn ang="T13">
                    <a:pos x="T6" y="T7"/>
                  </a:cxn>
                  <a:cxn ang="T14">
                    <a:pos x="T8" y="T9"/>
                  </a:cxn>
                </a:cxnLst>
                <a:rect l="T15" t="T16" r="T17" b="T18"/>
                <a:pathLst>
                  <a:path w="37" h="91">
                    <a:moveTo>
                      <a:pt x="0" y="87"/>
                    </a:moveTo>
                    <a:lnTo>
                      <a:pt x="34" y="1"/>
                    </a:lnTo>
                    <a:lnTo>
                      <a:pt x="37" y="0"/>
                    </a:lnTo>
                    <a:lnTo>
                      <a:pt x="2" y="91"/>
                    </a:lnTo>
                    <a:lnTo>
                      <a:pt x="0" y="87"/>
                    </a:lnTo>
                    <a:close/>
                  </a:path>
                </a:pathLst>
              </a:custGeom>
              <a:solidFill>
                <a:srgbClr val="565352"/>
              </a:solidFill>
              <a:ln w="9525">
                <a:noFill/>
                <a:round/>
                <a:headEnd/>
                <a:tailEnd/>
              </a:ln>
            </p:spPr>
            <p:txBody>
              <a:bodyPr/>
              <a:lstStyle/>
              <a:p>
                <a:endParaRPr lang="hu-HU"/>
              </a:p>
            </p:txBody>
          </p:sp>
          <p:sp>
            <p:nvSpPr>
              <p:cNvPr id="58049" name="Freeform 836"/>
              <p:cNvSpPr>
                <a:spLocks/>
              </p:cNvSpPr>
              <p:nvPr/>
            </p:nvSpPr>
            <p:spPr bwMode="auto">
              <a:xfrm>
                <a:off x="2430" y="2192"/>
                <a:ext cx="40" cy="93"/>
              </a:xfrm>
              <a:custGeom>
                <a:avLst/>
                <a:gdLst>
                  <a:gd name="T0" fmla="*/ 0 w 40"/>
                  <a:gd name="T1" fmla="*/ 89 h 93"/>
                  <a:gd name="T2" fmla="*/ 36 w 40"/>
                  <a:gd name="T3" fmla="*/ 1 h 93"/>
                  <a:gd name="T4" fmla="*/ 40 w 40"/>
                  <a:gd name="T5" fmla="*/ 0 h 93"/>
                  <a:gd name="T6" fmla="*/ 3 w 40"/>
                  <a:gd name="T7" fmla="*/ 93 h 93"/>
                  <a:gd name="T8" fmla="*/ 0 w 40"/>
                  <a:gd name="T9" fmla="*/ 89 h 93"/>
                  <a:gd name="T10" fmla="*/ 0 60000 65536"/>
                  <a:gd name="T11" fmla="*/ 0 60000 65536"/>
                  <a:gd name="T12" fmla="*/ 0 60000 65536"/>
                  <a:gd name="T13" fmla="*/ 0 60000 65536"/>
                  <a:gd name="T14" fmla="*/ 0 60000 65536"/>
                  <a:gd name="T15" fmla="*/ 0 w 40"/>
                  <a:gd name="T16" fmla="*/ 0 h 93"/>
                  <a:gd name="T17" fmla="*/ 40 w 40"/>
                  <a:gd name="T18" fmla="*/ 93 h 93"/>
                </a:gdLst>
                <a:ahLst/>
                <a:cxnLst>
                  <a:cxn ang="T10">
                    <a:pos x="T0" y="T1"/>
                  </a:cxn>
                  <a:cxn ang="T11">
                    <a:pos x="T2" y="T3"/>
                  </a:cxn>
                  <a:cxn ang="T12">
                    <a:pos x="T4" y="T5"/>
                  </a:cxn>
                  <a:cxn ang="T13">
                    <a:pos x="T6" y="T7"/>
                  </a:cxn>
                  <a:cxn ang="T14">
                    <a:pos x="T8" y="T9"/>
                  </a:cxn>
                </a:cxnLst>
                <a:rect l="T15" t="T16" r="T17" b="T18"/>
                <a:pathLst>
                  <a:path w="40" h="93">
                    <a:moveTo>
                      <a:pt x="0" y="89"/>
                    </a:moveTo>
                    <a:lnTo>
                      <a:pt x="36" y="1"/>
                    </a:lnTo>
                    <a:lnTo>
                      <a:pt x="40" y="0"/>
                    </a:lnTo>
                    <a:lnTo>
                      <a:pt x="3" y="93"/>
                    </a:lnTo>
                    <a:lnTo>
                      <a:pt x="0" y="89"/>
                    </a:lnTo>
                    <a:close/>
                  </a:path>
                </a:pathLst>
              </a:custGeom>
              <a:solidFill>
                <a:srgbClr val="575453"/>
              </a:solidFill>
              <a:ln w="9525">
                <a:noFill/>
                <a:round/>
                <a:headEnd/>
                <a:tailEnd/>
              </a:ln>
            </p:spPr>
            <p:txBody>
              <a:bodyPr/>
              <a:lstStyle/>
              <a:p>
                <a:endParaRPr lang="hu-HU"/>
              </a:p>
            </p:txBody>
          </p:sp>
          <p:sp>
            <p:nvSpPr>
              <p:cNvPr id="58050" name="Freeform 837"/>
              <p:cNvSpPr>
                <a:spLocks/>
              </p:cNvSpPr>
              <p:nvPr/>
            </p:nvSpPr>
            <p:spPr bwMode="auto">
              <a:xfrm>
                <a:off x="2432" y="2191"/>
                <a:ext cx="39" cy="95"/>
              </a:xfrm>
              <a:custGeom>
                <a:avLst/>
                <a:gdLst>
                  <a:gd name="T0" fmla="*/ 0 w 39"/>
                  <a:gd name="T1" fmla="*/ 92 h 95"/>
                  <a:gd name="T2" fmla="*/ 35 w 39"/>
                  <a:gd name="T3" fmla="*/ 1 h 95"/>
                  <a:gd name="T4" fmla="*/ 39 w 39"/>
                  <a:gd name="T5" fmla="*/ 0 h 95"/>
                  <a:gd name="T6" fmla="*/ 1 w 39"/>
                  <a:gd name="T7" fmla="*/ 95 h 95"/>
                  <a:gd name="T8" fmla="*/ 0 w 39"/>
                  <a:gd name="T9" fmla="*/ 92 h 95"/>
                  <a:gd name="T10" fmla="*/ 0 60000 65536"/>
                  <a:gd name="T11" fmla="*/ 0 60000 65536"/>
                  <a:gd name="T12" fmla="*/ 0 60000 65536"/>
                  <a:gd name="T13" fmla="*/ 0 60000 65536"/>
                  <a:gd name="T14" fmla="*/ 0 60000 65536"/>
                  <a:gd name="T15" fmla="*/ 0 w 39"/>
                  <a:gd name="T16" fmla="*/ 0 h 95"/>
                  <a:gd name="T17" fmla="*/ 39 w 39"/>
                  <a:gd name="T18" fmla="*/ 95 h 95"/>
                </a:gdLst>
                <a:ahLst/>
                <a:cxnLst>
                  <a:cxn ang="T10">
                    <a:pos x="T0" y="T1"/>
                  </a:cxn>
                  <a:cxn ang="T11">
                    <a:pos x="T2" y="T3"/>
                  </a:cxn>
                  <a:cxn ang="T12">
                    <a:pos x="T4" y="T5"/>
                  </a:cxn>
                  <a:cxn ang="T13">
                    <a:pos x="T6" y="T7"/>
                  </a:cxn>
                  <a:cxn ang="T14">
                    <a:pos x="T8" y="T9"/>
                  </a:cxn>
                </a:cxnLst>
                <a:rect l="T15" t="T16" r="T17" b="T18"/>
                <a:pathLst>
                  <a:path w="39" h="95">
                    <a:moveTo>
                      <a:pt x="0" y="92"/>
                    </a:moveTo>
                    <a:lnTo>
                      <a:pt x="35" y="1"/>
                    </a:lnTo>
                    <a:lnTo>
                      <a:pt x="39" y="0"/>
                    </a:lnTo>
                    <a:lnTo>
                      <a:pt x="1" y="95"/>
                    </a:lnTo>
                    <a:lnTo>
                      <a:pt x="0" y="92"/>
                    </a:lnTo>
                    <a:close/>
                  </a:path>
                </a:pathLst>
              </a:custGeom>
              <a:solidFill>
                <a:srgbClr val="595755"/>
              </a:solidFill>
              <a:ln w="9525">
                <a:noFill/>
                <a:round/>
                <a:headEnd/>
                <a:tailEnd/>
              </a:ln>
            </p:spPr>
            <p:txBody>
              <a:bodyPr/>
              <a:lstStyle/>
              <a:p>
                <a:endParaRPr lang="hu-HU"/>
              </a:p>
            </p:txBody>
          </p:sp>
          <p:sp>
            <p:nvSpPr>
              <p:cNvPr id="58051" name="Freeform 838"/>
              <p:cNvSpPr>
                <a:spLocks/>
              </p:cNvSpPr>
              <p:nvPr/>
            </p:nvSpPr>
            <p:spPr bwMode="auto">
              <a:xfrm>
                <a:off x="2433" y="2191"/>
                <a:ext cx="40" cy="97"/>
              </a:xfrm>
              <a:custGeom>
                <a:avLst/>
                <a:gdLst>
                  <a:gd name="T0" fmla="*/ 0 w 40"/>
                  <a:gd name="T1" fmla="*/ 94 h 97"/>
                  <a:gd name="T2" fmla="*/ 37 w 40"/>
                  <a:gd name="T3" fmla="*/ 1 h 97"/>
                  <a:gd name="T4" fmla="*/ 40 w 40"/>
                  <a:gd name="T5" fmla="*/ 0 h 97"/>
                  <a:gd name="T6" fmla="*/ 2 w 40"/>
                  <a:gd name="T7" fmla="*/ 97 h 97"/>
                  <a:gd name="T8" fmla="*/ 0 w 40"/>
                  <a:gd name="T9" fmla="*/ 94 h 97"/>
                  <a:gd name="T10" fmla="*/ 0 60000 65536"/>
                  <a:gd name="T11" fmla="*/ 0 60000 65536"/>
                  <a:gd name="T12" fmla="*/ 0 60000 65536"/>
                  <a:gd name="T13" fmla="*/ 0 60000 65536"/>
                  <a:gd name="T14" fmla="*/ 0 60000 65536"/>
                  <a:gd name="T15" fmla="*/ 0 w 40"/>
                  <a:gd name="T16" fmla="*/ 0 h 97"/>
                  <a:gd name="T17" fmla="*/ 40 w 40"/>
                  <a:gd name="T18" fmla="*/ 97 h 97"/>
                </a:gdLst>
                <a:ahLst/>
                <a:cxnLst>
                  <a:cxn ang="T10">
                    <a:pos x="T0" y="T1"/>
                  </a:cxn>
                  <a:cxn ang="T11">
                    <a:pos x="T2" y="T3"/>
                  </a:cxn>
                  <a:cxn ang="T12">
                    <a:pos x="T4" y="T5"/>
                  </a:cxn>
                  <a:cxn ang="T13">
                    <a:pos x="T6" y="T7"/>
                  </a:cxn>
                  <a:cxn ang="T14">
                    <a:pos x="T8" y="T9"/>
                  </a:cxn>
                </a:cxnLst>
                <a:rect l="T15" t="T16" r="T17" b="T18"/>
                <a:pathLst>
                  <a:path w="40" h="97">
                    <a:moveTo>
                      <a:pt x="0" y="94"/>
                    </a:moveTo>
                    <a:lnTo>
                      <a:pt x="37" y="1"/>
                    </a:lnTo>
                    <a:lnTo>
                      <a:pt x="40" y="0"/>
                    </a:lnTo>
                    <a:lnTo>
                      <a:pt x="2" y="97"/>
                    </a:lnTo>
                    <a:lnTo>
                      <a:pt x="0" y="94"/>
                    </a:lnTo>
                    <a:close/>
                  </a:path>
                </a:pathLst>
              </a:custGeom>
              <a:solidFill>
                <a:srgbClr val="5A5857"/>
              </a:solidFill>
              <a:ln w="9525">
                <a:noFill/>
                <a:round/>
                <a:headEnd/>
                <a:tailEnd/>
              </a:ln>
            </p:spPr>
            <p:txBody>
              <a:bodyPr/>
              <a:lstStyle/>
              <a:p>
                <a:endParaRPr lang="hu-HU"/>
              </a:p>
            </p:txBody>
          </p:sp>
          <p:sp>
            <p:nvSpPr>
              <p:cNvPr id="58052" name="Freeform 839"/>
              <p:cNvSpPr>
                <a:spLocks/>
              </p:cNvSpPr>
              <p:nvPr/>
            </p:nvSpPr>
            <p:spPr bwMode="auto">
              <a:xfrm>
                <a:off x="2433" y="2191"/>
                <a:ext cx="40" cy="97"/>
              </a:xfrm>
              <a:custGeom>
                <a:avLst/>
                <a:gdLst>
                  <a:gd name="T0" fmla="*/ 0 w 40"/>
                  <a:gd name="T1" fmla="*/ 95 h 97"/>
                  <a:gd name="T2" fmla="*/ 38 w 40"/>
                  <a:gd name="T3" fmla="*/ 0 h 97"/>
                  <a:gd name="T4" fmla="*/ 40 w 40"/>
                  <a:gd name="T5" fmla="*/ 0 h 97"/>
                  <a:gd name="T6" fmla="*/ 31 w 40"/>
                  <a:gd name="T7" fmla="*/ 21 h 97"/>
                  <a:gd name="T8" fmla="*/ 33 w 40"/>
                  <a:gd name="T9" fmla="*/ 21 h 97"/>
                  <a:gd name="T10" fmla="*/ 13 w 40"/>
                  <a:gd name="T11" fmla="*/ 73 h 97"/>
                  <a:gd name="T12" fmla="*/ 12 w 40"/>
                  <a:gd name="T13" fmla="*/ 73 h 97"/>
                  <a:gd name="T14" fmla="*/ 2 w 40"/>
                  <a:gd name="T15" fmla="*/ 97 h 97"/>
                  <a:gd name="T16" fmla="*/ 0 w 40"/>
                  <a:gd name="T17" fmla="*/ 95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97"/>
                  <a:gd name="T29" fmla="*/ 40 w 40"/>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97">
                    <a:moveTo>
                      <a:pt x="0" y="95"/>
                    </a:moveTo>
                    <a:lnTo>
                      <a:pt x="38" y="0"/>
                    </a:lnTo>
                    <a:lnTo>
                      <a:pt x="40" y="0"/>
                    </a:lnTo>
                    <a:lnTo>
                      <a:pt x="31" y="21"/>
                    </a:lnTo>
                    <a:lnTo>
                      <a:pt x="33" y="21"/>
                    </a:lnTo>
                    <a:lnTo>
                      <a:pt x="13" y="73"/>
                    </a:lnTo>
                    <a:lnTo>
                      <a:pt x="12" y="73"/>
                    </a:lnTo>
                    <a:lnTo>
                      <a:pt x="2" y="97"/>
                    </a:lnTo>
                    <a:lnTo>
                      <a:pt x="0" y="95"/>
                    </a:lnTo>
                    <a:close/>
                  </a:path>
                </a:pathLst>
              </a:custGeom>
              <a:solidFill>
                <a:srgbClr val="5D5B5A"/>
              </a:solidFill>
              <a:ln w="9525">
                <a:noFill/>
                <a:round/>
                <a:headEnd/>
                <a:tailEnd/>
              </a:ln>
            </p:spPr>
            <p:txBody>
              <a:bodyPr/>
              <a:lstStyle/>
              <a:p>
                <a:endParaRPr lang="hu-HU"/>
              </a:p>
            </p:txBody>
          </p:sp>
          <p:sp>
            <p:nvSpPr>
              <p:cNvPr id="58053" name="Freeform 840"/>
              <p:cNvSpPr>
                <a:spLocks/>
              </p:cNvSpPr>
              <p:nvPr/>
            </p:nvSpPr>
            <p:spPr bwMode="auto">
              <a:xfrm>
                <a:off x="2435" y="2191"/>
                <a:ext cx="38" cy="97"/>
              </a:xfrm>
              <a:custGeom>
                <a:avLst/>
                <a:gdLst>
                  <a:gd name="T0" fmla="*/ 0 w 38"/>
                  <a:gd name="T1" fmla="*/ 97 h 97"/>
                  <a:gd name="T2" fmla="*/ 38 w 38"/>
                  <a:gd name="T3" fmla="*/ 0 h 97"/>
                  <a:gd name="T4" fmla="*/ 38 w 38"/>
                  <a:gd name="T5" fmla="*/ 0 h 97"/>
                  <a:gd name="T6" fmla="*/ 29 w 38"/>
                  <a:gd name="T7" fmla="*/ 21 h 97"/>
                  <a:gd name="T8" fmla="*/ 32 w 38"/>
                  <a:gd name="T9" fmla="*/ 21 h 97"/>
                  <a:gd name="T10" fmla="*/ 12 w 38"/>
                  <a:gd name="T11" fmla="*/ 73 h 97"/>
                  <a:gd name="T12" fmla="*/ 10 w 38"/>
                  <a:gd name="T13" fmla="*/ 73 h 97"/>
                  <a:gd name="T14" fmla="*/ 0 w 38"/>
                  <a:gd name="T15" fmla="*/ 97 h 97"/>
                  <a:gd name="T16" fmla="*/ 0 w 38"/>
                  <a:gd name="T17" fmla="*/ 97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97"/>
                  <a:gd name="T29" fmla="*/ 38 w 38"/>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97">
                    <a:moveTo>
                      <a:pt x="0" y="97"/>
                    </a:moveTo>
                    <a:lnTo>
                      <a:pt x="38" y="0"/>
                    </a:lnTo>
                    <a:lnTo>
                      <a:pt x="29" y="21"/>
                    </a:lnTo>
                    <a:lnTo>
                      <a:pt x="32" y="21"/>
                    </a:lnTo>
                    <a:lnTo>
                      <a:pt x="12" y="73"/>
                    </a:lnTo>
                    <a:lnTo>
                      <a:pt x="10" y="73"/>
                    </a:lnTo>
                    <a:lnTo>
                      <a:pt x="0" y="97"/>
                    </a:lnTo>
                    <a:close/>
                  </a:path>
                </a:pathLst>
              </a:custGeom>
              <a:solidFill>
                <a:srgbClr val="605E5D"/>
              </a:solidFill>
              <a:ln w="9525">
                <a:noFill/>
                <a:round/>
                <a:headEnd/>
                <a:tailEnd/>
              </a:ln>
            </p:spPr>
            <p:txBody>
              <a:bodyPr/>
              <a:lstStyle/>
              <a:p>
                <a:endParaRPr lang="hu-HU"/>
              </a:p>
            </p:txBody>
          </p:sp>
          <p:sp>
            <p:nvSpPr>
              <p:cNvPr id="58054" name="Freeform 841"/>
              <p:cNvSpPr>
                <a:spLocks/>
              </p:cNvSpPr>
              <p:nvPr/>
            </p:nvSpPr>
            <p:spPr bwMode="auto">
              <a:xfrm>
                <a:off x="2446" y="2212"/>
                <a:ext cx="22" cy="53"/>
              </a:xfrm>
              <a:custGeom>
                <a:avLst/>
                <a:gdLst>
                  <a:gd name="T0" fmla="*/ 0 w 22"/>
                  <a:gd name="T1" fmla="*/ 52 h 53"/>
                  <a:gd name="T2" fmla="*/ 20 w 22"/>
                  <a:gd name="T3" fmla="*/ 0 h 53"/>
                  <a:gd name="T4" fmla="*/ 22 w 22"/>
                  <a:gd name="T5" fmla="*/ 1 h 53"/>
                  <a:gd name="T6" fmla="*/ 3 w 22"/>
                  <a:gd name="T7" fmla="*/ 53 h 53"/>
                  <a:gd name="T8" fmla="*/ 0 w 22"/>
                  <a:gd name="T9" fmla="*/ 52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0" y="52"/>
                    </a:moveTo>
                    <a:lnTo>
                      <a:pt x="20" y="0"/>
                    </a:lnTo>
                    <a:lnTo>
                      <a:pt x="22" y="1"/>
                    </a:lnTo>
                    <a:lnTo>
                      <a:pt x="3" y="53"/>
                    </a:lnTo>
                    <a:lnTo>
                      <a:pt x="0" y="52"/>
                    </a:lnTo>
                    <a:close/>
                  </a:path>
                </a:pathLst>
              </a:custGeom>
              <a:solidFill>
                <a:srgbClr val="62605F"/>
              </a:solidFill>
              <a:ln w="9525">
                <a:noFill/>
                <a:round/>
                <a:headEnd/>
                <a:tailEnd/>
              </a:ln>
            </p:spPr>
            <p:txBody>
              <a:bodyPr/>
              <a:lstStyle/>
              <a:p>
                <a:endParaRPr lang="hu-HU"/>
              </a:p>
            </p:txBody>
          </p:sp>
          <p:sp>
            <p:nvSpPr>
              <p:cNvPr id="58055" name="Freeform 842"/>
              <p:cNvSpPr>
                <a:spLocks/>
              </p:cNvSpPr>
              <p:nvPr/>
            </p:nvSpPr>
            <p:spPr bwMode="auto">
              <a:xfrm>
                <a:off x="2447" y="2212"/>
                <a:ext cx="23" cy="53"/>
              </a:xfrm>
              <a:custGeom>
                <a:avLst/>
                <a:gdLst>
                  <a:gd name="T0" fmla="*/ 0 w 23"/>
                  <a:gd name="T1" fmla="*/ 52 h 53"/>
                  <a:gd name="T2" fmla="*/ 20 w 23"/>
                  <a:gd name="T3" fmla="*/ 0 h 53"/>
                  <a:gd name="T4" fmla="*/ 23 w 23"/>
                  <a:gd name="T5" fmla="*/ 1 h 53"/>
                  <a:gd name="T6" fmla="*/ 2 w 23"/>
                  <a:gd name="T7" fmla="*/ 53 h 53"/>
                  <a:gd name="T8" fmla="*/ 0 w 23"/>
                  <a:gd name="T9" fmla="*/ 52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0" y="52"/>
                    </a:moveTo>
                    <a:lnTo>
                      <a:pt x="20" y="0"/>
                    </a:lnTo>
                    <a:lnTo>
                      <a:pt x="23" y="1"/>
                    </a:lnTo>
                    <a:lnTo>
                      <a:pt x="2" y="53"/>
                    </a:lnTo>
                    <a:lnTo>
                      <a:pt x="0" y="52"/>
                    </a:lnTo>
                    <a:close/>
                  </a:path>
                </a:pathLst>
              </a:custGeom>
              <a:solidFill>
                <a:srgbClr val="646260"/>
              </a:solidFill>
              <a:ln w="9525">
                <a:noFill/>
                <a:round/>
                <a:headEnd/>
                <a:tailEnd/>
              </a:ln>
            </p:spPr>
            <p:txBody>
              <a:bodyPr/>
              <a:lstStyle/>
              <a:p>
                <a:endParaRPr lang="hu-HU"/>
              </a:p>
            </p:txBody>
          </p:sp>
          <p:sp>
            <p:nvSpPr>
              <p:cNvPr id="58056" name="Freeform 843"/>
              <p:cNvSpPr>
                <a:spLocks/>
              </p:cNvSpPr>
              <p:nvPr/>
            </p:nvSpPr>
            <p:spPr bwMode="auto">
              <a:xfrm>
                <a:off x="2449" y="2213"/>
                <a:ext cx="22" cy="52"/>
              </a:xfrm>
              <a:custGeom>
                <a:avLst/>
                <a:gdLst>
                  <a:gd name="T0" fmla="*/ 0 w 22"/>
                  <a:gd name="T1" fmla="*/ 52 h 52"/>
                  <a:gd name="T2" fmla="*/ 19 w 22"/>
                  <a:gd name="T3" fmla="*/ 0 h 52"/>
                  <a:gd name="T4" fmla="*/ 22 w 22"/>
                  <a:gd name="T5" fmla="*/ 0 h 52"/>
                  <a:gd name="T6" fmla="*/ 1 w 22"/>
                  <a:gd name="T7" fmla="*/ 52 h 52"/>
                  <a:gd name="T8" fmla="*/ 0 w 22"/>
                  <a:gd name="T9" fmla="*/ 52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0" y="52"/>
                    </a:moveTo>
                    <a:lnTo>
                      <a:pt x="19" y="0"/>
                    </a:lnTo>
                    <a:lnTo>
                      <a:pt x="22" y="0"/>
                    </a:lnTo>
                    <a:lnTo>
                      <a:pt x="1" y="52"/>
                    </a:lnTo>
                    <a:lnTo>
                      <a:pt x="0" y="52"/>
                    </a:lnTo>
                    <a:close/>
                  </a:path>
                </a:pathLst>
              </a:custGeom>
              <a:solidFill>
                <a:srgbClr val="666463"/>
              </a:solidFill>
              <a:ln w="9525">
                <a:noFill/>
                <a:round/>
                <a:headEnd/>
                <a:tailEnd/>
              </a:ln>
            </p:spPr>
            <p:txBody>
              <a:bodyPr/>
              <a:lstStyle/>
              <a:p>
                <a:endParaRPr lang="hu-HU"/>
              </a:p>
            </p:txBody>
          </p:sp>
          <p:sp>
            <p:nvSpPr>
              <p:cNvPr id="58057" name="Freeform 844"/>
              <p:cNvSpPr>
                <a:spLocks/>
              </p:cNvSpPr>
              <p:nvPr/>
            </p:nvSpPr>
            <p:spPr bwMode="auto">
              <a:xfrm>
                <a:off x="2449" y="2213"/>
                <a:ext cx="24" cy="54"/>
              </a:xfrm>
              <a:custGeom>
                <a:avLst/>
                <a:gdLst>
                  <a:gd name="T0" fmla="*/ 0 w 24"/>
                  <a:gd name="T1" fmla="*/ 52 h 54"/>
                  <a:gd name="T2" fmla="*/ 21 w 24"/>
                  <a:gd name="T3" fmla="*/ 0 h 54"/>
                  <a:gd name="T4" fmla="*/ 24 w 24"/>
                  <a:gd name="T5" fmla="*/ 1 h 54"/>
                  <a:gd name="T6" fmla="*/ 3 w 24"/>
                  <a:gd name="T7" fmla="*/ 54 h 54"/>
                  <a:gd name="T8" fmla="*/ 0 w 24"/>
                  <a:gd name="T9" fmla="*/ 52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0" y="52"/>
                    </a:moveTo>
                    <a:lnTo>
                      <a:pt x="21" y="0"/>
                    </a:lnTo>
                    <a:lnTo>
                      <a:pt x="24" y="1"/>
                    </a:lnTo>
                    <a:lnTo>
                      <a:pt x="3" y="54"/>
                    </a:lnTo>
                    <a:lnTo>
                      <a:pt x="0" y="52"/>
                    </a:lnTo>
                    <a:close/>
                  </a:path>
                </a:pathLst>
              </a:custGeom>
              <a:solidFill>
                <a:srgbClr val="686564"/>
              </a:solidFill>
              <a:ln w="9525">
                <a:noFill/>
                <a:round/>
                <a:headEnd/>
                <a:tailEnd/>
              </a:ln>
            </p:spPr>
            <p:txBody>
              <a:bodyPr/>
              <a:lstStyle/>
              <a:p>
                <a:endParaRPr lang="hu-HU"/>
              </a:p>
            </p:txBody>
          </p:sp>
          <p:sp>
            <p:nvSpPr>
              <p:cNvPr id="58058" name="Freeform 845"/>
              <p:cNvSpPr>
                <a:spLocks/>
              </p:cNvSpPr>
              <p:nvPr/>
            </p:nvSpPr>
            <p:spPr bwMode="auto">
              <a:xfrm>
                <a:off x="2450" y="2213"/>
                <a:ext cx="24" cy="54"/>
              </a:xfrm>
              <a:custGeom>
                <a:avLst/>
                <a:gdLst>
                  <a:gd name="T0" fmla="*/ 0 w 24"/>
                  <a:gd name="T1" fmla="*/ 52 h 54"/>
                  <a:gd name="T2" fmla="*/ 21 w 24"/>
                  <a:gd name="T3" fmla="*/ 0 h 54"/>
                  <a:gd name="T4" fmla="*/ 24 w 24"/>
                  <a:gd name="T5" fmla="*/ 1 h 54"/>
                  <a:gd name="T6" fmla="*/ 3 w 24"/>
                  <a:gd name="T7" fmla="*/ 54 h 54"/>
                  <a:gd name="T8" fmla="*/ 0 w 24"/>
                  <a:gd name="T9" fmla="*/ 52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0" y="52"/>
                    </a:moveTo>
                    <a:lnTo>
                      <a:pt x="21" y="0"/>
                    </a:lnTo>
                    <a:lnTo>
                      <a:pt x="24" y="1"/>
                    </a:lnTo>
                    <a:lnTo>
                      <a:pt x="3" y="54"/>
                    </a:lnTo>
                    <a:lnTo>
                      <a:pt x="0" y="52"/>
                    </a:lnTo>
                    <a:close/>
                  </a:path>
                </a:pathLst>
              </a:custGeom>
              <a:solidFill>
                <a:srgbClr val="6A6866"/>
              </a:solidFill>
              <a:ln w="9525">
                <a:noFill/>
                <a:round/>
                <a:headEnd/>
                <a:tailEnd/>
              </a:ln>
            </p:spPr>
            <p:txBody>
              <a:bodyPr/>
              <a:lstStyle/>
              <a:p>
                <a:endParaRPr lang="hu-HU"/>
              </a:p>
            </p:txBody>
          </p:sp>
          <p:sp>
            <p:nvSpPr>
              <p:cNvPr id="58059" name="Freeform 846"/>
              <p:cNvSpPr>
                <a:spLocks/>
              </p:cNvSpPr>
              <p:nvPr/>
            </p:nvSpPr>
            <p:spPr bwMode="auto">
              <a:xfrm>
                <a:off x="2452" y="2214"/>
                <a:ext cx="24" cy="53"/>
              </a:xfrm>
              <a:custGeom>
                <a:avLst/>
                <a:gdLst>
                  <a:gd name="T0" fmla="*/ 0 w 24"/>
                  <a:gd name="T1" fmla="*/ 53 h 53"/>
                  <a:gd name="T2" fmla="*/ 21 w 24"/>
                  <a:gd name="T3" fmla="*/ 0 h 53"/>
                  <a:gd name="T4" fmla="*/ 24 w 24"/>
                  <a:gd name="T5" fmla="*/ 2 h 53"/>
                  <a:gd name="T6" fmla="*/ 2 w 24"/>
                  <a:gd name="T7" fmla="*/ 53 h 53"/>
                  <a:gd name="T8" fmla="*/ 0 w 24"/>
                  <a:gd name="T9" fmla="*/ 53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3"/>
                    </a:moveTo>
                    <a:lnTo>
                      <a:pt x="21" y="0"/>
                    </a:lnTo>
                    <a:lnTo>
                      <a:pt x="24" y="2"/>
                    </a:lnTo>
                    <a:lnTo>
                      <a:pt x="2" y="53"/>
                    </a:lnTo>
                    <a:lnTo>
                      <a:pt x="0" y="53"/>
                    </a:lnTo>
                    <a:close/>
                  </a:path>
                </a:pathLst>
              </a:custGeom>
              <a:solidFill>
                <a:srgbClr val="6B6968"/>
              </a:solidFill>
              <a:ln w="9525">
                <a:noFill/>
                <a:round/>
                <a:headEnd/>
                <a:tailEnd/>
              </a:ln>
            </p:spPr>
            <p:txBody>
              <a:bodyPr/>
              <a:lstStyle/>
              <a:p>
                <a:endParaRPr lang="hu-HU"/>
              </a:p>
            </p:txBody>
          </p:sp>
          <p:sp>
            <p:nvSpPr>
              <p:cNvPr id="58060" name="Freeform 847"/>
              <p:cNvSpPr>
                <a:spLocks/>
              </p:cNvSpPr>
              <p:nvPr/>
            </p:nvSpPr>
            <p:spPr bwMode="auto">
              <a:xfrm>
                <a:off x="2453" y="2214"/>
                <a:ext cx="24" cy="54"/>
              </a:xfrm>
              <a:custGeom>
                <a:avLst/>
                <a:gdLst>
                  <a:gd name="T0" fmla="*/ 0 w 24"/>
                  <a:gd name="T1" fmla="*/ 53 h 54"/>
                  <a:gd name="T2" fmla="*/ 21 w 24"/>
                  <a:gd name="T3" fmla="*/ 0 h 54"/>
                  <a:gd name="T4" fmla="*/ 24 w 24"/>
                  <a:gd name="T5" fmla="*/ 2 h 54"/>
                  <a:gd name="T6" fmla="*/ 3 w 24"/>
                  <a:gd name="T7" fmla="*/ 54 h 54"/>
                  <a:gd name="T8" fmla="*/ 0 w 24"/>
                  <a:gd name="T9" fmla="*/ 53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0" y="53"/>
                    </a:moveTo>
                    <a:lnTo>
                      <a:pt x="21" y="0"/>
                    </a:lnTo>
                    <a:lnTo>
                      <a:pt x="24" y="2"/>
                    </a:lnTo>
                    <a:lnTo>
                      <a:pt x="3" y="54"/>
                    </a:lnTo>
                    <a:lnTo>
                      <a:pt x="0" y="53"/>
                    </a:lnTo>
                    <a:close/>
                  </a:path>
                </a:pathLst>
              </a:custGeom>
              <a:solidFill>
                <a:srgbClr val="6D6B6A"/>
              </a:solidFill>
              <a:ln w="9525">
                <a:noFill/>
                <a:round/>
                <a:headEnd/>
                <a:tailEnd/>
              </a:ln>
            </p:spPr>
            <p:txBody>
              <a:bodyPr/>
              <a:lstStyle/>
              <a:p>
                <a:endParaRPr lang="hu-HU"/>
              </a:p>
            </p:txBody>
          </p:sp>
          <p:sp>
            <p:nvSpPr>
              <p:cNvPr id="58061" name="Freeform 848"/>
              <p:cNvSpPr>
                <a:spLocks/>
              </p:cNvSpPr>
              <p:nvPr/>
            </p:nvSpPr>
            <p:spPr bwMode="auto">
              <a:xfrm>
                <a:off x="2454" y="2216"/>
                <a:ext cx="24" cy="52"/>
              </a:xfrm>
              <a:custGeom>
                <a:avLst/>
                <a:gdLst>
                  <a:gd name="T0" fmla="*/ 0 w 24"/>
                  <a:gd name="T1" fmla="*/ 51 h 52"/>
                  <a:gd name="T2" fmla="*/ 22 w 24"/>
                  <a:gd name="T3" fmla="*/ 0 h 52"/>
                  <a:gd name="T4" fmla="*/ 24 w 24"/>
                  <a:gd name="T5" fmla="*/ 0 h 52"/>
                  <a:gd name="T6" fmla="*/ 3 w 24"/>
                  <a:gd name="T7" fmla="*/ 52 h 52"/>
                  <a:gd name="T8" fmla="*/ 0 w 24"/>
                  <a:gd name="T9" fmla="*/ 51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0" y="51"/>
                    </a:moveTo>
                    <a:lnTo>
                      <a:pt x="22" y="0"/>
                    </a:lnTo>
                    <a:lnTo>
                      <a:pt x="24" y="0"/>
                    </a:lnTo>
                    <a:lnTo>
                      <a:pt x="3" y="52"/>
                    </a:lnTo>
                    <a:lnTo>
                      <a:pt x="0" y="51"/>
                    </a:lnTo>
                    <a:close/>
                  </a:path>
                </a:pathLst>
              </a:custGeom>
              <a:solidFill>
                <a:srgbClr val="6E6D6C"/>
              </a:solidFill>
              <a:ln w="9525">
                <a:noFill/>
                <a:round/>
                <a:headEnd/>
                <a:tailEnd/>
              </a:ln>
            </p:spPr>
            <p:txBody>
              <a:bodyPr/>
              <a:lstStyle/>
              <a:p>
                <a:endParaRPr lang="hu-HU"/>
              </a:p>
            </p:txBody>
          </p:sp>
          <p:sp>
            <p:nvSpPr>
              <p:cNvPr id="58062" name="Freeform 849"/>
              <p:cNvSpPr>
                <a:spLocks/>
              </p:cNvSpPr>
              <p:nvPr/>
            </p:nvSpPr>
            <p:spPr bwMode="auto">
              <a:xfrm>
                <a:off x="2456" y="2216"/>
                <a:ext cx="24" cy="53"/>
              </a:xfrm>
              <a:custGeom>
                <a:avLst/>
                <a:gdLst>
                  <a:gd name="T0" fmla="*/ 0 w 24"/>
                  <a:gd name="T1" fmla="*/ 52 h 53"/>
                  <a:gd name="T2" fmla="*/ 21 w 24"/>
                  <a:gd name="T3" fmla="*/ 0 h 53"/>
                  <a:gd name="T4" fmla="*/ 24 w 24"/>
                  <a:gd name="T5" fmla="*/ 1 h 53"/>
                  <a:gd name="T6" fmla="*/ 3 w 24"/>
                  <a:gd name="T7" fmla="*/ 53 h 53"/>
                  <a:gd name="T8" fmla="*/ 0 w 24"/>
                  <a:gd name="T9" fmla="*/ 52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2"/>
                    </a:moveTo>
                    <a:lnTo>
                      <a:pt x="21" y="0"/>
                    </a:lnTo>
                    <a:lnTo>
                      <a:pt x="24" y="1"/>
                    </a:lnTo>
                    <a:lnTo>
                      <a:pt x="3" y="53"/>
                    </a:lnTo>
                    <a:lnTo>
                      <a:pt x="0" y="52"/>
                    </a:lnTo>
                    <a:close/>
                  </a:path>
                </a:pathLst>
              </a:custGeom>
              <a:solidFill>
                <a:srgbClr val="706F6E"/>
              </a:solidFill>
              <a:ln w="9525">
                <a:noFill/>
                <a:round/>
                <a:headEnd/>
                <a:tailEnd/>
              </a:ln>
            </p:spPr>
            <p:txBody>
              <a:bodyPr/>
              <a:lstStyle/>
              <a:p>
                <a:endParaRPr lang="hu-HU"/>
              </a:p>
            </p:txBody>
          </p:sp>
          <p:sp>
            <p:nvSpPr>
              <p:cNvPr id="58063" name="Freeform 850"/>
              <p:cNvSpPr>
                <a:spLocks/>
              </p:cNvSpPr>
              <p:nvPr/>
            </p:nvSpPr>
            <p:spPr bwMode="auto">
              <a:xfrm>
                <a:off x="2457" y="2216"/>
                <a:ext cx="23" cy="53"/>
              </a:xfrm>
              <a:custGeom>
                <a:avLst/>
                <a:gdLst>
                  <a:gd name="T0" fmla="*/ 0 w 23"/>
                  <a:gd name="T1" fmla="*/ 52 h 53"/>
                  <a:gd name="T2" fmla="*/ 21 w 23"/>
                  <a:gd name="T3" fmla="*/ 0 h 53"/>
                  <a:gd name="T4" fmla="*/ 23 w 23"/>
                  <a:gd name="T5" fmla="*/ 1 h 53"/>
                  <a:gd name="T6" fmla="*/ 3 w 23"/>
                  <a:gd name="T7" fmla="*/ 53 h 53"/>
                  <a:gd name="T8" fmla="*/ 0 w 23"/>
                  <a:gd name="T9" fmla="*/ 52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0" y="52"/>
                    </a:moveTo>
                    <a:lnTo>
                      <a:pt x="21" y="0"/>
                    </a:lnTo>
                    <a:lnTo>
                      <a:pt x="23" y="1"/>
                    </a:lnTo>
                    <a:lnTo>
                      <a:pt x="3" y="53"/>
                    </a:lnTo>
                    <a:lnTo>
                      <a:pt x="0" y="52"/>
                    </a:lnTo>
                    <a:close/>
                  </a:path>
                </a:pathLst>
              </a:custGeom>
              <a:solidFill>
                <a:srgbClr val="727070"/>
              </a:solidFill>
              <a:ln w="9525">
                <a:noFill/>
                <a:round/>
                <a:headEnd/>
                <a:tailEnd/>
              </a:ln>
            </p:spPr>
            <p:txBody>
              <a:bodyPr/>
              <a:lstStyle/>
              <a:p>
                <a:endParaRPr lang="hu-HU"/>
              </a:p>
            </p:txBody>
          </p:sp>
          <p:sp>
            <p:nvSpPr>
              <p:cNvPr id="58064" name="Freeform 851"/>
              <p:cNvSpPr>
                <a:spLocks/>
              </p:cNvSpPr>
              <p:nvPr/>
            </p:nvSpPr>
            <p:spPr bwMode="auto">
              <a:xfrm>
                <a:off x="2459" y="2217"/>
                <a:ext cx="22" cy="52"/>
              </a:xfrm>
              <a:custGeom>
                <a:avLst/>
                <a:gdLst>
                  <a:gd name="T0" fmla="*/ 0 w 22"/>
                  <a:gd name="T1" fmla="*/ 52 h 52"/>
                  <a:gd name="T2" fmla="*/ 21 w 22"/>
                  <a:gd name="T3" fmla="*/ 0 h 52"/>
                  <a:gd name="T4" fmla="*/ 22 w 22"/>
                  <a:gd name="T5" fmla="*/ 0 h 52"/>
                  <a:gd name="T6" fmla="*/ 2 w 22"/>
                  <a:gd name="T7" fmla="*/ 52 h 52"/>
                  <a:gd name="T8" fmla="*/ 0 w 22"/>
                  <a:gd name="T9" fmla="*/ 52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0" y="52"/>
                    </a:moveTo>
                    <a:lnTo>
                      <a:pt x="21" y="0"/>
                    </a:lnTo>
                    <a:lnTo>
                      <a:pt x="22" y="0"/>
                    </a:lnTo>
                    <a:lnTo>
                      <a:pt x="2" y="52"/>
                    </a:lnTo>
                    <a:lnTo>
                      <a:pt x="0" y="52"/>
                    </a:lnTo>
                    <a:close/>
                  </a:path>
                </a:pathLst>
              </a:custGeom>
              <a:solidFill>
                <a:srgbClr val="737271"/>
              </a:solidFill>
              <a:ln w="9525">
                <a:noFill/>
                <a:round/>
                <a:headEnd/>
                <a:tailEnd/>
              </a:ln>
            </p:spPr>
            <p:txBody>
              <a:bodyPr/>
              <a:lstStyle/>
              <a:p>
                <a:endParaRPr lang="hu-HU"/>
              </a:p>
            </p:txBody>
          </p:sp>
          <p:sp>
            <p:nvSpPr>
              <p:cNvPr id="58065" name="Freeform 852"/>
              <p:cNvSpPr>
                <a:spLocks/>
              </p:cNvSpPr>
              <p:nvPr/>
            </p:nvSpPr>
            <p:spPr bwMode="auto">
              <a:xfrm>
                <a:off x="2460" y="2217"/>
                <a:ext cx="23" cy="54"/>
              </a:xfrm>
              <a:custGeom>
                <a:avLst/>
                <a:gdLst>
                  <a:gd name="T0" fmla="*/ 0 w 23"/>
                  <a:gd name="T1" fmla="*/ 52 h 54"/>
                  <a:gd name="T2" fmla="*/ 20 w 23"/>
                  <a:gd name="T3" fmla="*/ 0 h 54"/>
                  <a:gd name="T4" fmla="*/ 23 w 23"/>
                  <a:gd name="T5" fmla="*/ 2 h 54"/>
                  <a:gd name="T6" fmla="*/ 3 w 23"/>
                  <a:gd name="T7" fmla="*/ 54 h 54"/>
                  <a:gd name="T8" fmla="*/ 0 w 23"/>
                  <a:gd name="T9" fmla="*/ 52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0" y="52"/>
                    </a:moveTo>
                    <a:lnTo>
                      <a:pt x="20" y="0"/>
                    </a:lnTo>
                    <a:lnTo>
                      <a:pt x="23" y="2"/>
                    </a:lnTo>
                    <a:lnTo>
                      <a:pt x="3" y="54"/>
                    </a:lnTo>
                    <a:lnTo>
                      <a:pt x="0" y="52"/>
                    </a:lnTo>
                    <a:close/>
                  </a:path>
                </a:pathLst>
              </a:custGeom>
              <a:solidFill>
                <a:srgbClr val="767574"/>
              </a:solidFill>
              <a:ln w="9525">
                <a:noFill/>
                <a:round/>
                <a:headEnd/>
                <a:tailEnd/>
              </a:ln>
            </p:spPr>
            <p:txBody>
              <a:bodyPr/>
              <a:lstStyle/>
              <a:p>
                <a:endParaRPr lang="hu-HU"/>
              </a:p>
            </p:txBody>
          </p:sp>
          <p:sp>
            <p:nvSpPr>
              <p:cNvPr id="58066" name="Freeform 853"/>
              <p:cNvSpPr>
                <a:spLocks/>
              </p:cNvSpPr>
              <p:nvPr/>
            </p:nvSpPr>
            <p:spPr bwMode="auto">
              <a:xfrm>
                <a:off x="2461" y="2217"/>
                <a:ext cx="23" cy="54"/>
              </a:xfrm>
              <a:custGeom>
                <a:avLst/>
                <a:gdLst>
                  <a:gd name="T0" fmla="*/ 0 w 23"/>
                  <a:gd name="T1" fmla="*/ 52 h 54"/>
                  <a:gd name="T2" fmla="*/ 20 w 23"/>
                  <a:gd name="T3" fmla="*/ 0 h 54"/>
                  <a:gd name="T4" fmla="*/ 23 w 23"/>
                  <a:gd name="T5" fmla="*/ 2 h 54"/>
                  <a:gd name="T6" fmla="*/ 3 w 23"/>
                  <a:gd name="T7" fmla="*/ 54 h 54"/>
                  <a:gd name="T8" fmla="*/ 0 w 23"/>
                  <a:gd name="T9" fmla="*/ 52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0" y="52"/>
                    </a:moveTo>
                    <a:lnTo>
                      <a:pt x="20" y="0"/>
                    </a:lnTo>
                    <a:lnTo>
                      <a:pt x="23" y="2"/>
                    </a:lnTo>
                    <a:lnTo>
                      <a:pt x="3" y="54"/>
                    </a:lnTo>
                    <a:lnTo>
                      <a:pt x="0" y="52"/>
                    </a:lnTo>
                    <a:close/>
                  </a:path>
                </a:pathLst>
              </a:custGeom>
              <a:solidFill>
                <a:srgbClr val="797776"/>
              </a:solidFill>
              <a:ln w="9525">
                <a:noFill/>
                <a:round/>
                <a:headEnd/>
                <a:tailEnd/>
              </a:ln>
            </p:spPr>
            <p:txBody>
              <a:bodyPr/>
              <a:lstStyle/>
              <a:p>
                <a:endParaRPr lang="hu-HU"/>
              </a:p>
            </p:txBody>
          </p:sp>
          <p:sp>
            <p:nvSpPr>
              <p:cNvPr id="58067" name="Freeform 854"/>
              <p:cNvSpPr>
                <a:spLocks/>
              </p:cNvSpPr>
              <p:nvPr/>
            </p:nvSpPr>
            <p:spPr bwMode="auto">
              <a:xfrm>
                <a:off x="2463" y="2219"/>
                <a:ext cx="22" cy="52"/>
              </a:xfrm>
              <a:custGeom>
                <a:avLst/>
                <a:gdLst>
                  <a:gd name="T0" fmla="*/ 0 w 22"/>
                  <a:gd name="T1" fmla="*/ 52 h 52"/>
                  <a:gd name="T2" fmla="*/ 20 w 22"/>
                  <a:gd name="T3" fmla="*/ 0 h 52"/>
                  <a:gd name="T4" fmla="*/ 22 w 22"/>
                  <a:gd name="T5" fmla="*/ 0 h 52"/>
                  <a:gd name="T6" fmla="*/ 3 w 22"/>
                  <a:gd name="T7" fmla="*/ 52 h 52"/>
                  <a:gd name="T8" fmla="*/ 0 w 22"/>
                  <a:gd name="T9" fmla="*/ 52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0" y="52"/>
                    </a:moveTo>
                    <a:lnTo>
                      <a:pt x="20" y="0"/>
                    </a:lnTo>
                    <a:lnTo>
                      <a:pt x="22" y="0"/>
                    </a:lnTo>
                    <a:lnTo>
                      <a:pt x="3" y="52"/>
                    </a:lnTo>
                    <a:lnTo>
                      <a:pt x="0" y="52"/>
                    </a:lnTo>
                    <a:close/>
                  </a:path>
                </a:pathLst>
              </a:custGeom>
              <a:solidFill>
                <a:srgbClr val="7A7978"/>
              </a:solidFill>
              <a:ln w="9525">
                <a:noFill/>
                <a:round/>
                <a:headEnd/>
                <a:tailEnd/>
              </a:ln>
            </p:spPr>
            <p:txBody>
              <a:bodyPr/>
              <a:lstStyle/>
              <a:p>
                <a:endParaRPr lang="hu-HU"/>
              </a:p>
            </p:txBody>
          </p:sp>
          <p:sp>
            <p:nvSpPr>
              <p:cNvPr id="58068" name="Freeform 855"/>
              <p:cNvSpPr>
                <a:spLocks/>
              </p:cNvSpPr>
              <p:nvPr/>
            </p:nvSpPr>
            <p:spPr bwMode="auto">
              <a:xfrm>
                <a:off x="2464" y="2219"/>
                <a:ext cx="23" cy="53"/>
              </a:xfrm>
              <a:custGeom>
                <a:avLst/>
                <a:gdLst>
                  <a:gd name="T0" fmla="*/ 0 w 23"/>
                  <a:gd name="T1" fmla="*/ 52 h 53"/>
                  <a:gd name="T2" fmla="*/ 20 w 23"/>
                  <a:gd name="T3" fmla="*/ 0 h 53"/>
                  <a:gd name="T4" fmla="*/ 23 w 23"/>
                  <a:gd name="T5" fmla="*/ 1 h 53"/>
                  <a:gd name="T6" fmla="*/ 3 w 23"/>
                  <a:gd name="T7" fmla="*/ 53 h 53"/>
                  <a:gd name="T8" fmla="*/ 0 w 23"/>
                  <a:gd name="T9" fmla="*/ 52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0" y="52"/>
                    </a:moveTo>
                    <a:lnTo>
                      <a:pt x="20" y="0"/>
                    </a:lnTo>
                    <a:lnTo>
                      <a:pt x="23" y="1"/>
                    </a:lnTo>
                    <a:lnTo>
                      <a:pt x="3" y="53"/>
                    </a:lnTo>
                    <a:lnTo>
                      <a:pt x="0" y="52"/>
                    </a:lnTo>
                    <a:close/>
                  </a:path>
                </a:pathLst>
              </a:custGeom>
              <a:solidFill>
                <a:srgbClr val="7D7B7A"/>
              </a:solidFill>
              <a:ln w="9525">
                <a:noFill/>
                <a:round/>
                <a:headEnd/>
                <a:tailEnd/>
              </a:ln>
            </p:spPr>
            <p:txBody>
              <a:bodyPr/>
              <a:lstStyle/>
              <a:p>
                <a:endParaRPr lang="hu-HU"/>
              </a:p>
            </p:txBody>
          </p:sp>
          <p:sp>
            <p:nvSpPr>
              <p:cNvPr id="58069" name="Freeform 856"/>
              <p:cNvSpPr>
                <a:spLocks/>
              </p:cNvSpPr>
              <p:nvPr/>
            </p:nvSpPr>
            <p:spPr bwMode="auto">
              <a:xfrm>
                <a:off x="2466" y="2219"/>
                <a:ext cx="22" cy="53"/>
              </a:xfrm>
              <a:custGeom>
                <a:avLst/>
                <a:gdLst>
                  <a:gd name="T0" fmla="*/ 0 w 22"/>
                  <a:gd name="T1" fmla="*/ 52 h 53"/>
                  <a:gd name="T2" fmla="*/ 19 w 22"/>
                  <a:gd name="T3" fmla="*/ 0 h 53"/>
                  <a:gd name="T4" fmla="*/ 22 w 22"/>
                  <a:gd name="T5" fmla="*/ 1 h 53"/>
                  <a:gd name="T6" fmla="*/ 2 w 22"/>
                  <a:gd name="T7" fmla="*/ 53 h 53"/>
                  <a:gd name="T8" fmla="*/ 0 w 22"/>
                  <a:gd name="T9" fmla="*/ 52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0" y="52"/>
                    </a:moveTo>
                    <a:lnTo>
                      <a:pt x="19" y="0"/>
                    </a:lnTo>
                    <a:lnTo>
                      <a:pt x="22" y="1"/>
                    </a:lnTo>
                    <a:lnTo>
                      <a:pt x="2" y="53"/>
                    </a:lnTo>
                    <a:lnTo>
                      <a:pt x="0" y="52"/>
                    </a:lnTo>
                    <a:close/>
                  </a:path>
                </a:pathLst>
              </a:custGeom>
              <a:solidFill>
                <a:srgbClr val="7E7D7C"/>
              </a:solidFill>
              <a:ln w="9525">
                <a:noFill/>
                <a:round/>
                <a:headEnd/>
                <a:tailEnd/>
              </a:ln>
            </p:spPr>
            <p:txBody>
              <a:bodyPr/>
              <a:lstStyle/>
              <a:p>
                <a:endParaRPr lang="hu-HU"/>
              </a:p>
            </p:txBody>
          </p:sp>
          <p:sp>
            <p:nvSpPr>
              <p:cNvPr id="58070" name="Freeform 857"/>
              <p:cNvSpPr>
                <a:spLocks/>
              </p:cNvSpPr>
              <p:nvPr/>
            </p:nvSpPr>
            <p:spPr bwMode="auto">
              <a:xfrm>
                <a:off x="2467" y="2220"/>
                <a:ext cx="23" cy="52"/>
              </a:xfrm>
              <a:custGeom>
                <a:avLst/>
                <a:gdLst>
                  <a:gd name="T0" fmla="*/ 0 w 23"/>
                  <a:gd name="T1" fmla="*/ 52 h 52"/>
                  <a:gd name="T2" fmla="*/ 20 w 23"/>
                  <a:gd name="T3" fmla="*/ 0 h 52"/>
                  <a:gd name="T4" fmla="*/ 23 w 23"/>
                  <a:gd name="T5" fmla="*/ 2 h 52"/>
                  <a:gd name="T6" fmla="*/ 1 w 23"/>
                  <a:gd name="T7" fmla="*/ 52 h 52"/>
                  <a:gd name="T8" fmla="*/ 0 w 23"/>
                  <a:gd name="T9" fmla="*/ 52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0" y="52"/>
                    </a:moveTo>
                    <a:lnTo>
                      <a:pt x="20" y="0"/>
                    </a:lnTo>
                    <a:lnTo>
                      <a:pt x="23" y="2"/>
                    </a:lnTo>
                    <a:lnTo>
                      <a:pt x="1" y="52"/>
                    </a:lnTo>
                    <a:lnTo>
                      <a:pt x="0" y="52"/>
                    </a:lnTo>
                    <a:close/>
                  </a:path>
                </a:pathLst>
              </a:custGeom>
              <a:solidFill>
                <a:srgbClr val="807F7E"/>
              </a:solidFill>
              <a:ln w="9525">
                <a:noFill/>
                <a:round/>
                <a:headEnd/>
                <a:tailEnd/>
              </a:ln>
            </p:spPr>
            <p:txBody>
              <a:bodyPr/>
              <a:lstStyle/>
              <a:p>
                <a:endParaRPr lang="hu-HU"/>
              </a:p>
            </p:txBody>
          </p:sp>
          <p:sp>
            <p:nvSpPr>
              <p:cNvPr id="58071" name="Freeform 858"/>
              <p:cNvSpPr>
                <a:spLocks/>
              </p:cNvSpPr>
              <p:nvPr/>
            </p:nvSpPr>
            <p:spPr bwMode="auto">
              <a:xfrm>
                <a:off x="2468" y="2220"/>
                <a:ext cx="23" cy="54"/>
              </a:xfrm>
              <a:custGeom>
                <a:avLst/>
                <a:gdLst>
                  <a:gd name="T0" fmla="*/ 0 w 23"/>
                  <a:gd name="T1" fmla="*/ 52 h 54"/>
                  <a:gd name="T2" fmla="*/ 20 w 23"/>
                  <a:gd name="T3" fmla="*/ 0 h 54"/>
                  <a:gd name="T4" fmla="*/ 23 w 23"/>
                  <a:gd name="T5" fmla="*/ 2 h 54"/>
                  <a:gd name="T6" fmla="*/ 2 w 23"/>
                  <a:gd name="T7" fmla="*/ 54 h 54"/>
                  <a:gd name="T8" fmla="*/ 0 w 23"/>
                  <a:gd name="T9" fmla="*/ 52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0" y="52"/>
                    </a:moveTo>
                    <a:lnTo>
                      <a:pt x="20" y="0"/>
                    </a:lnTo>
                    <a:lnTo>
                      <a:pt x="23" y="2"/>
                    </a:lnTo>
                    <a:lnTo>
                      <a:pt x="2" y="54"/>
                    </a:lnTo>
                    <a:lnTo>
                      <a:pt x="0" y="52"/>
                    </a:lnTo>
                    <a:close/>
                  </a:path>
                </a:pathLst>
              </a:custGeom>
              <a:solidFill>
                <a:srgbClr val="82807F"/>
              </a:solidFill>
              <a:ln w="9525">
                <a:noFill/>
                <a:round/>
                <a:headEnd/>
                <a:tailEnd/>
              </a:ln>
            </p:spPr>
            <p:txBody>
              <a:bodyPr/>
              <a:lstStyle/>
              <a:p>
                <a:endParaRPr lang="hu-HU"/>
              </a:p>
            </p:txBody>
          </p:sp>
          <p:sp>
            <p:nvSpPr>
              <p:cNvPr id="58072" name="Freeform 859"/>
              <p:cNvSpPr>
                <a:spLocks/>
              </p:cNvSpPr>
              <p:nvPr/>
            </p:nvSpPr>
            <p:spPr bwMode="auto">
              <a:xfrm>
                <a:off x="2468" y="2222"/>
                <a:ext cx="24" cy="52"/>
              </a:xfrm>
              <a:custGeom>
                <a:avLst/>
                <a:gdLst>
                  <a:gd name="T0" fmla="*/ 0 w 24"/>
                  <a:gd name="T1" fmla="*/ 50 h 52"/>
                  <a:gd name="T2" fmla="*/ 22 w 24"/>
                  <a:gd name="T3" fmla="*/ 0 h 52"/>
                  <a:gd name="T4" fmla="*/ 24 w 24"/>
                  <a:gd name="T5" fmla="*/ 0 h 52"/>
                  <a:gd name="T6" fmla="*/ 3 w 24"/>
                  <a:gd name="T7" fmla="*/ 52 h 52"/>
                  <a:gd name="T8" fmla="*/ 0 w 24"/>
                  <a:gd name="T9" fmla="*/ 5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0" y="50"/>
                    </a:moveTo>
                    <a:lnTo>
                      <a:pt x="22" y="0"/>
                    </a:lnTo>
                    <a:lnTo>
                      <a:pt x="24" y="0"/>
                    </a:lnTo>
                    <a:lnTo>
                      <a:pt x="3" y="52"/>
                    </a:lnTo>
                    <a:lnTo>
                      <a:pt x="0" y="50"/>
                    </a:lnTo>
                    <a:close/>
                  </a:path>
                </a:pathLst>
              </a:custGeom>
              <a:solidFill>
                <a:srgbClr val="848282"/>
              </a:solidFill>
              <a:ln w="9525">
                <a:noFill/>
                <a:round/>
                <a:headEnd/>
                <a:tailEnd/>
              </a:ln>
            </p:spPr>
            <p:txBody>
              <a:bodyPr/>
              <a:lstStyle/>
              <a:p>
                <a:endParaRPr lang="hu-HU"/>
              </a:p>
            </p:txBody>
          </p:sp>
          <p:sp>
            <p:nvSpPr>
              <p:cNvPr id="58073" name="Freeform 860"/>
              <p:cNvSpPr>
                <a:spLocks/>
              </p:cNvSpPr>
              <p:nvPr/>
            </p:nvSpPr>
            <p:spPr bwMode="auto">
              <a:xfrm>
                <a:off x="2470" y="2222"/>
                <a:ext cx="24" cy="53"/>
              </a:xfrm>
              <a:custGeom>
                <a:avLst/>
                <a:gdLst>
                  <a:gd name="T0" fmla="*/ 0 w 24"/>
                  <a:gd name="T1" fmla="*/ 52 h 53"/>
                  <a:gd name="T2" fmla="*/ 21 w 24"/>
                  <a:gd name="T3" fmla="*/ 0 h 53"/>
                  <a:gd name="T4" fmla="*/ 24 w 24"/>
                  <a:gd name="T5" fmla="*/ 1 h 53"/>
                  <a:gd name="T6" fmla="*/ 3 w 24"/>
                  <a:gd name="T7" fmla="*/ 53 h 53"/>
                  <a:gd name="T8" fmla="*/ 0 w 24"/>
                  <a:gd name="T9" fmla="*/ 52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2"/>
                    </a:moveTo>
                    <a:lnTo>
                      <a:pt x="21" y="0"/>
                    </a:lnTo>
                    <a:lnTo>
                      <a:pt x="24" y="1"/>
                    </a:lnTo>
                    <a:lnTo>
                      <a:pt x="3" y="53"/>
                    </a:lnTo>
                    <a:lnTo>
                      <a:pt x="0" y="52"/>
                    </a:lnTo>
                    <a:close/>
                  </a:path>
                </a:pathLst>
              </a:custGeom>
              <a:solidFill>
                <a:srgbClr val="868584"/>
              </a:solidFill>
              <a:ln w="9525">
                <a:noFill/>
                <a:round/>
                <a:headEnd/>
                <a:tailEnd/>
              </a:ln>
            </p:spPr>
            <p:txBody>
              <a:bodyPr/>
              <a:lstStyle/>
              <a:p>
                <a:endParaRPr lang="hu-HU"/>
              </a:p>
            </p:txBody>
          </p:sp>
          <p:sp>
            <p:nvSpPr>
              <p:cNvPr id="58074" name="Freeform 861"/>
              <p:cNvSpPr>
                <a:spLocks/>
              </p:cNvSpPr>
              <p:nvPr/>
            </p:nvSpPr>
            <p:spPr bwMode="auto">
              <a:xfrm>
                <a:off x="2471" y="2222"/>
                <a:ext cx="24" cy="53"/>
              </a:xfrm>
              <a:custGeom>
                <a:avLst/>
                <a:gdLst>
                  <a:gd name="T0" fmla="*/ 0 w 24"/>
                  <a:gd name="T1" fmla="*/ 52 h 53"/>
                  <a:gd name="T2" fmla="*/ 21 w 24"/>
                  <a:gd name="T3" fmla="*/ 0 h 53"/>
                  <a:gd name="T4" fmla="*/ 24 w 24"/>
                  <a:gd name="T5" fmla="*/ 1 h 53"/>
                  <a:gd name="T6" fmla="*/ 3 w 24"/>
                  <a:gd name="T7" fmla="*/ 53 h 53"/>
                  <a:gd name="T8" fmla="*/ 0 w 24"/>
                  <a:gd name="T9" fmla="*/ 52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2"/>
                    </a:moveTo>
                    <a:lnTo>
                      <a:pt x="21" y="0"/>
                    </a:lnTo>
                    <a:lnTo>
                      <a:pt x="24" y="1"/>
                    </a:lnTo>
                    <a:lnTo>
                      <a:pt x="3" y="53"/>
                    </a:lnTo>
                    <a:lnTo>
                      <a:pt x="0" y="52"/>
                    </a:lnTo>
                    <a:close/>
                  </a:path>
                </a:pathLst>
              </a:custGeom>
              <a:solidFill>
                <a:srgbClr val="878685"/>
              </a:solidFill>
              <a:ln w="9525">
                <a:noFill/>
                <a:round/>
                <a:headEnd/>
                <a:tailEnd/>
              </a:ln>
            </p:spPr>
            <p:txBody>
              <a:bodyPr/>
              <a:lstStyle/>
              <a:p>
                <a:endParaRPr lang="hu-HU"/>
              </a:p>
            </p:txBody>
          </p:sp>
          <p:sp>
            <p:nvSpPr>
              <p:cNvPr id="58075" name="Freeform 862"/>
              <p:cNvSpPr>
                <a:spLocks/>
              </p:cNvSpPr>
              <p:nvPr/>
            </p:nvSpPr>
            <p:spPr bwMode="auto">
              <a:xfrm>
                <a:off x="2473" y="2223"/>
                <a:ext cx="24" cy="52"/>
              </a:xfrm>
              <a:custGeom>
                <a:avLst/>
                <a:gdLst>
                  <a:gd name="T0" fmla="*/ 0 w 24"/>
                  <a:gd name="T1" fmla="*/ 52 h 52"/>
                  <a:gd name="T2" fmla="*/ 21 w 24"/>
                  <a:gd name="T3" fmla="*/ 0 h 52"/>
                  <a:gd name="T4" fmla="*/ 24 w 24"/>
                  <a:gd name="T5" fmla="*/ 0 h 52"/>
                  <a:gd name="T6" fmla="*/ 3 w 24"/>
                  <a:gd name="T7" fmla="*/ 52 h 52"/>
                  <a:gd name="T8" fmla="*/ 0 w 24"/>
                  <a:gd name="T9" fmla="*/ 52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0" y="52"/>
                    </a:moveTo>
                    <a:lnTo>
                      <a:pt x="21" y="0"/>
                    </a:lnTo>
                    <a:lnTo>
                      <a:pt x="24" y="0"/>
                    </a:lnTo>
                    <a:lnTo>
                      <a:pt x="3" y="52"/>
                    </a:lnTo>
                    <a:lnTo>
                      <a:pt x="0" y="52"/>
                    </a:lnTo>
                    <a:close/>
                  </a:path>
                </a:pathLst>
              </a:custGeom>
              <a:solidFill>
                <a:srgbClr val="898887"/>
              </a:solidFill>
              <a:ln w="9525">
                <a:noFill/>
                <a:round/>
                <a:headEnd/>
                <a:tailEnd/>
              </a:ln>
            </p:spPr>
            <p:txBody>
              <a:bodyPr/>
              <a:lstStyle/>
              <a:p>
                <a:endParaRPr lang="hu-HU"/>
              </a:p>
            </p:txBody>
          </p:sp>
          <p:sp>
            <p:nvSpPr>
              <p:cNvPr id="58076" name="Freeform 863"/>
              <p:cNvSpPr>
                <a:spLocks/>
              </p:cNvSpPr>
              <p:nvPr/>
            </p:nvSpPr>
            <p:spPr bwMode="auto">
              <a:xfrm>
                <a:off x="2474" y="2223"/>
                <a:ext cx="24" cy="53"/>
              </a:xfrm>
              <a:custGeom>
                <a:avLst/>
                <a:gdLst>
                  <a:gd name="T0" fmla="*/ 0 w 24"/>
                  <a:gd name="T1" fmla="*/ 52 h 53"/>
                  <a:gd name="T2" fmla="*/ 21 w 24"/>
                  <a:gd name="T3" fmla="*/ 0 h 53"/>
                  <a:gd name="T4" fmla="*/ 24 w 24"/>
                  <a:gd name="T5" fmla="*/ 1 h 53"/>
                  <a:gd name="T6" fmla="*/ 3 w 24"/>
                  <a:gd name="T7" fmla="*/ 53 h 53"/>
                  <a:gd name="T8" fmla="*/ 0 w 24"/>
                  <a:gd name="T9" fmla="*/ 52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2"/>
                    </a:moveTo>
                    <a:lnTo>
                      <a:pt x="21" y="0"/>
                    </a:lnTo>
                    <a:lnTo>
                      <a:pt x="24" y="1"/>
                    </a:lnTo>
                    <a:lnTo>
                      <a:pt x="3" y="53"/>
                    </a:lnTo>
                    <a:lnTo>
                      <a:pt x="0" y="52"/>
                    </a:lnTo>
                    <a:close/>
                  </a:path>
                </a:pathLst>
              </a:custGeom>
              <a:solidFill>
                <a:srgbClr val="8B8989"/>
              </a:solidFill>
              <a:ln w="9525">
                <a:noFill/>
                <a:round/>
                <a:headEnd/>
                <a:tailEnd/>
              </a:ln>
            </p:spPr>
            <p:txBody>
              <a:bodyPr/>
              <a:lstStyle/>
              <a:p>
                <a:endParaRPr lang="hu-HU"/>
              </a:p>
            </p:txBody>
          </p:sp>
          <p:sp>
            <p:nvSpPr>
              <p:cNvPr id="58077" name="Freeform 864"/>
              <p:cNvSpPr>
                <a:spLocks/>
              </p:cNvSpPr>
              <p:nvPr/>
            </p:nvSpPr>
            <p:spPr bwMode="auto">
              <a:xfrm>
                <a:off x="2476" y="2223"/>
                <a:ext cx="22" cy="53"/>
              </a:xfrm>
              <a:custGeom>
                <a:avLst/>
                <a:gdLst>
                  <a:gd name="T0" fmla="*/ 0 w 22"/>
                  <a:gd name="T1" fmla="*/ 52 h 53"/>
                  <a:gd name="T2" fmla="*/ 21 w 22"/>
                  <a:gd name="T3" fmla="*/ 0 h 53"/>
                  <a:gd name="T4" fmla="*/ 22 w 22"/>
                  <a:gd name="T5" fmla="*/ 1 h 53"/>
                  <a:gd name="T6" fmla="*/ 2 w 22"/>
                  <a:gd name="T7" fmla="*/ 53 h 53"/>
                  <a:gd name="T8" fmla="*/ 0 w 22"/>
                  <a:gd name="T9" fmla="*/ 52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0" y="52"/>
                    </a:moveTo>
                    <a:lnTo>
                      <a:pt x="21" y="0"/>
                    </a:lnTo>
                    <a:lnTo>
                      <a:pt x="22" y="1"/>
                    </a:lnTo>
                    <a:lnTo>
                      <a:pt x="2" y="53"/>
                    </a:lnTo>
                    <a:lnTo>
                      <a:pt x="0" y="52"/>
                    </a:lnTo>
                    <a:close/>
                  </a:path>
                </a:pathLst>
              </a:custGeom>
              <a:solidFill>
                <a:srgbClr val="8C8B8B"/>
              </a:solidFill>
              <a:ln w="9525">
                <a:noFill/>
                <a:round/>
                <a:headEnd/>
                <a:tailEnd/>
              </a:ln>
            </p:spPr>
            <p:txBody>
              <a:bodyPr/>
              <a:lstStyle/>
              <a:p>
                <a:endParaRPr lang="hu-HU"/>
              </a:p>
            </p:txBody>
          </p:sp>
          <p:sp>
            <p:nvSpPr>
              <p:cNvPr id="58078" name="Freeform 865"/>
              <p:cNvSpPr>
                <a:spLocks/>
              </p:cNvSpPr>
              <p:nvPr/>
            </p:nvSpPr>
            <p:spPr bwMode="auto">
              <a:xfrm>
                <a:off x="2477" y="2224"/>
                <a:ext cx="22" cy="52"/>
              </a:xfrm>
              <a:custGeom>
                <a:avLst/>
                <a:gdLst>
                  <a:gd name="T0" fmla="*/ 0 w 22"/>
                  <a:gd name="T1" fmla="*/ 52 h 52"/>
                  <a:gd name="T2" fmla="*/ 21 w 22"/>
                  <a:gd name="T3" fmla="*/ 0 h 52"/>
                  <a:gd name="T4" fmla="*/ 22 w 22"/>
                  <a:gd name="T5" fmla="*/ 2 h 52"/>
                  <a:gd name="T6" fmla="*/ 3 w 22"/>
                  <a:gd name="T7" fmla="*/ 52 h 52"/>
                  <a:gd name="T8" fmla="*/ 0 w 22"/>
                  <a:gd name="T9" fmla="*/ 52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0" y="52"/>
                    </a:moveTo>
                    <a:lnTo>
                      <a:pt x="21" y="0"/>
                    </a:lnTo>
                    <a:lnTo>
                      <a:pt x="22" y="2"/>
                    </a:lnTo>
                    <a:lnTo>
                      <a:pt x="3" y="52"/>
                    </a:lnTo>
                    <a:lnTo>
                      <a:pt x="0" y="52"/>
                    </a:lnTo>
                    <a:close/>
                  </a:path>
                </a:pathLst>
              </a:custGeom>
              <a:solidFill>
                <a:srgbClr val="8E8D8C"/>
              </a:solidFill>
              <a:ln w="9525">
                <a:noFill/>
                <a:round/>
                <a:headEnd/>
                <a:tailEnd/>
              </a:ln>
            </p:spPr>
            <p:txBody>
              <a:bodyPr/>
              <a:lstStyle/>
              <a:p>
                <a:endParaRPr lang="hu-HU"/>
              </a:p>
            </p:txBody>
          </p:sp>
          <p:sp>
            <p:nvSpPr>
              <p:cNvPr id="58079" name="Freeform 866"/>
              <p:cNvSpPr>
                <a:spLocks/>
              </p:cNvSpPr>
              <p:nvPr/>
            </p:nvSpPr>
            <p:spPr bwMode="auto">
              <a:xfrm>
                <a:off x="2478" y="2224"/>
                <a:ext cx="23" cy="54"/>
              </a:xfrm>
              <a:custGeom>
                <a:avLst/>
                <a:gdLst>
                  <a:gd name="T0" fmla="*/ 0 w 23"/>
                  <a:gd name="T1" fmla="*/ 52 h 54"/>
                  <a:gd name="T2" fmla="*/ 20 w 23"/>
                  <a:gd name="T3" fmla="*/ 0 h 54"/>
                  <a:gd name="T4" fmla="*/ 23 w 23"/>
                  <a:gd name="T5" fmla="*/ 2 h 54"/>
                  <a:gd name="T6" fmla="*/ 3 w 23"/>
                  <a:gd name="T7" fmla="*/ 54 h 54"/>
                  <a:gd name="T8" fmla="*/ 0 w 23"/>
                  <a:gd name="T9" fmla="*/ 52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0" y="52"/>
                    </a:moveTo>
                    <a:lnTo>
                      <a:pt x="20" y="0"/>
                    </a:lnTo>
                    <a:lnTo>
                      <a:pt x="23" y="2"/>
                    </a:lnTo>
                    <a:lnTo>
                      <a:pt x="3" y="54"/>
                    </a:lnTo>
                    <a:lnTo>
                      <a:pt x="0" y="52"/>
                    </a:lnTo>
                    <a:close/>
                  </a:path>
                </a:pathLst>
              </a:custGeom>
              <a:solidFill>
                <a:srgbClr val="919090"/>
              </a:solidFill>
              <a:ln w="9525">
                <a:noFill/>
                <a:round/>
                <a:headEnd/>
                <a:tailEnd/>
              </a:ln>
            </p:spPr>
            <p:txBody>
              <a:bodyPr/>
              <a:lstStyle/>
              <a:p>
                <a:endParaRPr lang="hu-HU"/>
              </a:p>
            </p:txBody>
          </p:sp>
          <p:sp>
            <p:nvSpPr>
              <p:cNvPr id="58080" name="Freeform 867"/>
              <p:cNvSpPr>
                <a:spLocks/>
              </p:cNvSpPr>
              <p:nvPr/>
            </p:nvSpPr>
            <p:spPr bwMode="auto">
              <a:xfrm>
                <a:off x="2480" y="2226"/>
                <a:ext cx="22" cy="52"/>
              </a:xfrm>
              <a:custGeom>
                <a:avLst/>
                <a:gdLst>
                  <a:gd name="T0" fmla="*/ 0 w 22"/>
                  <a:gd name="T1" fmla="*/ 50 h 52"/>
                  <a:gd name="T2" fmla="*/ 19 w 22"/>
                  <a:gd name="T3" fmla="*/ 0 h 52"/>
                  <a:gd name="T4" fmla="*/ 22 w 22"/>
                  <a:gd name="T5" fmla="*/ 0 h 52"/>
                  <a:gd name="T6" fmla="*/ 3 w 22"/>
                  <a:gd name="T7" fmla="*/ 52 h 52"/>
                  <a:gd name="T8" fmla="*/ 0 w 22"/>
                  <a:gd name="T9" fmla="*/ 50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0" y="50"/>
                    </a:moveTo>
                    <a:lnTo>
                      <a:pt x="19" y="0"/>
                    </a:lnTo>
                    <a:lnTo>
                      <a:pt x="22" y="0"/>
                    </a:lnTo>
                    <a:lnTo>
                      <a:pt x="3" y="52"/>
                    </a:lnTo>
                    <a:lnTo>
                      <a:pt x="0" y="50"/>
                    </a:lnTo>
                    <a:close/>
                  </a:path>
                </a:pathLst>
              </a:custGeom>
              <a:solidFill>
                <a:srgbClr val="949392"/>
              </a:solidFill>
              <a:ln w="9525">
                <a:noFill/>
                <a:round/>
                <a:headEnd/>
                <a:tailEnd/>
              </a:ln>
            </p:spPr>
            <p:txBody>
              <a:bodyPr/>
              <a:lstStyle/>
              <a:p>
                <a:endParaRPr lang="hu-HU"/>
              </a:p>
            </p:txBody>
          </p:sp>
          <p:sp>
            <p:nvSpPr>
              <p:cNvPr id="58081" name="Freeform 868"/>
              <p:cNvSpPr>
                <a:spLocks/>
              </p:cNvSpPr>
              <p:nvPr/>
            </p:nvSpPr>
            <p:spPr bwMode="auto">
              <a:xfrm>
                <a:off x="2481" y="2226"/>
                <a:ext cx="23" cy="53"/>
              </a:xfrm>
              <a:custGeom>
                <a:avLst/>
                <a:gdLst>
                  <a:gd name="T0" fmla="*/ 0 w 23"/>
                  <a:gd name="T1" fmla="*/ 52 h 53"/>
                  <a:gd name="T2" fmla="*/ 20 w 23"/>
                  <a:gd name="T3" fmla="*/ 0 h 53"/>
                  <a:gd name="T4" fmla="*/ 23 w 23"/>
                  <a:gd name="T5" fmla="*/ 1 h 53"/>
                  <a:gd name="T6" fmla="*/ 3 w 23"/>
                  <a:gd name="T7" fmla="*/ 53 h 53"/>
                  <a:gd name="T8" fmla="*/ 0 w 23"/>
                  <a:gd name="T9" fmla="*/ 52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0" y="52"/>
                    </a:moveTo>
                    <a:lnTo>
                      <a:pt x="20" y="0"/>
                    </a:lnTo>
                    <a:lnTo>
                      <a:pt x="23" y="1"/>
                    </a:lnTo>
                    <a:lnTo>
                      <a:pt x="3" y="53"/>
                    </a:lnTo>
                    <a:lnTo>
                      <a:pt x="0" y="52"/>
                    </a:lnTo>
                    <a:close/>
                  </a:path>
                </a:pathLst>
              </a:custGeom>
              <a:solidFill>
                <a:srgbClr val="969595"/>
              </a:solidFill>
              <a:ln w="9525">
                <a:noFill/>
                <a:round/>
                <a:headEnd/>
                <a:tailEnd/>
              </a:ln>
            </p:spPr>
            <p:txBody>
              <a:bodyPr/>
              <a:lstStyle/>
              <a:p>
                <a:endParaRPr lang="hu-HU"/>
              </a:p>
            </p:txBody>
          </p:sp>
          <p:sp>
            <p:nvSpPr>
              <p:cNvPr id="58082" name="Freeform 869"/>
              <p:cNvSpPr>
                <a:spLocks/>
              </p:cNvSpPr>
              <p:nvPr/>
            </p:nvSpPr>
            <p:spPr bwMode="auto">
              <a:xfrm>
                <a:off x="2483" y="2226"/>
                <a:ext cx="22" cy="53"/>
              </a:xfrm>
              <a:custGeom>
                <a:avLst/>
                <a:gdLst>
                  <a:gd name="T0" fmla="*/ 0 w 22"/>
                  <a:gd name="T1" fmla="*/ 52 h 53"/>
                  <a:gd name="T2" fmla="*/ 19 w 22"/>
                  <a:gd name="T3" fmla="*/ 0 h 53"/>
                  <a:gd name="T4" fmla="*/ 22 w 22"/>
                  <a:gd name="T5" fmla="*/ 1 h 53"/>
                  <a:gd name="T6" fmla="*/ 2 w 22"/>
                  <a:gd name="T7" fmla="*/ 53 h 53"/>
                  <a:gd name="T8" fmla="*/ 0 w 22"/>
                  <a:gd name="T9" fmla="*/ 52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0" y="52"/>
                    </a:moveTo>
                    <a:lnTo>
                      <a:pt x="19" y="0"/>
                    </a:lnTo>
                    <a:lnTo>
                      <a:pt x="22" y="1"/>
                    </a:lnTo>
                    <a:lnTo>
                      <a:pt x="2" y="53"/>
                    </a:lnTo>
                    <a:lnTo>
                      <a:pt x="0" y="52"/>
                    </a:lnTo>
                    <a:close/>
                  </a:path>
                </a:pathLst>
              </a:custGeom>
              <a:solidFill>
                <a:srgbClr val="989796"/>
              </a:solidFill>
              <a:ln w="9525">
                <a:noFill/>
                <a:round/>
                <a:headEnd/>
                <a:tailEnd/>
              </a:ln>
            </p:spPr>
            <p:txBody>
              <a:bodyPr/>
              <a:lstStyle/>
              <a:p>
                <a:endParaRPr lang="hu-HU"/>
              </a:p>
            </p:txBody>
          </p:sp>
          <p:sp>
            <p:nvSpPr>
              <p:cNvPr id="58083" name="Freeform 870"/>
              <p:cNvSpPr>
                <a:spLocks/>
              </p:cNvSpPr>
              <p:nvPr/>
            </p:nvSpPr>
            <p:spPr bwMode="auto">
              <a:xfrm>
                <a:off x="2484" y="2227"/>
                <a:ext cx="22" cy="52"/>
              </a:xfrm>
              <a:custGeom>
                <a:avLst/>
                <a:gdLst>
                  <a:gd name="T0" fmla="*/ 0 w 22"/>
                  <a:gd name="T1" fmla="*/ 52 h 52"/>
                  <a:gd name="T2" fmla="*/ 20 w 22"/>
                  <a:gd name="T3" fmla="*/ 0 h 52"/>
                  <a:gd name="T4" fmla="*/ 22 w 22"/>
                  <a:gd name="T5" fmla="*/ 0 h 52"/>
                  <a:gd name="T6" fmla="*/ 3 w 22"/>
                  <a:gd name="T7" fmla="*/ 52 h 52"/>
                  <a:gd name="T8" fmla="*/ 0 w 22"/>
                  <a:gd name="T9" fmla="*/ 52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0" y="52"/>
                    </a:moveTo>
                    <a:lnTo>
                      <a:pt x="20" y="0"/>
                    </a:lnTo>
                    <a:lnTo>
                      <a:pt x="22" y="0"/>
                    </a:lnTo>
                    <a:lnTo>
                      <a:pt x="3" y="52"/>
                    </a:lnTo>
                    <a:lnTo>
                      <a:pt x="0" y="52"/>
                    </a:lnTo>
                    <a:close/>
                  </a:path>
                </a:pathLst>
              </a:custGeom>
              <a:solidFill>
                <a:srgbClr val="9A9A99"/>
              </a:solidFill>
              <a:ln w="9525">
                <a:noFill/>
                <a:round/>
                <a:headEnd/>
                <a:tailEnd/>
              </a:ln>
            </p:spPr>
            <p:txBody>
              <a:bodyPr/>
              <a:lstStyle/>
              <a:p>
                <a:endParaRPr lang="hu-HU"/>
              </a:p>
            </p:txBody>
          </p:sp>
          <p:sp>
            <p:nvSpPr>
              <p:cNvPr id="58084" name="Freeform 871"/>
              <p:cNvSpPr>
                <a:spLocks/>
              </p:cNvSpPr>
              <p:nvPr/>
            </p:nvSpPr>
            <p:spPr bwMode="auto">
              <a:xfrm>
                <a:off x="2485" y="2227"/>
                <a:ext cx="23" cy="54"/>
              </a:xfrm>
              <a:custGeom>
                <a:avLst/>
                <a:gdLst>
                  <a:gd name="T0" fmla="*/ 0 w 23"/>
                  <a:gd name="T1" fmla="*/ 52 h 54"/>
                  <a:gd name="T2" fmla="*/ 20 w 23"/>
                  <a:gd name="T3" fmla="*/ 0 h 54"/>
                  <a:gd name="T4" fmla="*/ 23 w 23"/>
                  <a:gd name="T5" fmla="*/ 2 h 54"/>
                  <a:gd name="T6" fmla="*/ 3 w 23"/>
                  <a:gd name="T7" fmla="*/ 54 h 54"/>
                  <a:gd name="T8" fmla="*/ 0 w 23"/>
                  <a:gd name="T9" fmla="*/ 52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0" y="52"/>
                    </a:moveTo>
                    <a:lnTo>
                      <a:pt x="20" y="0"/>
                    </a:lnTo>
                    <a:lnTo>
                      <a:pt x="23" y="2"/>
                    </a:lnTo>
                    <a:lnTo>
                      <a:pt x="3" y="54"/>
                    </a:lnTo>
                    <a:lnTo>
                      <a:pt x="0" y="52"/>
                    </a:lnTo>
                    <a:close/>
                  </a:path>
                </a:pathLst>
              </a:custGeom>
              <a:solidFill>
                <a:srgbClr val="9C9B9B"/>
              </a:solidFill>
              <a:ln w="9525">
                <a:noFill/>
                <a:round/>
                <a:headEnd/>
                <a:tailEnd/>
              </a:ln>
            </p:spPr>
            <p:txBody>
              <a:bodyPr/>
              <a:lstStyle/>
              <a:p>
                <a:endParaRPr lang="hu-HU"/>
              </a:p>
            </p:txBody>
          </p:sp>
          <p:sp>
            <p:nvSpPr>
              <p:cNvPr id="58085" name="Freeform 872"/>
              <p:cNvSpPr>
                <a:spLocks/>
              </p:cNvSpPr>
              <p:nvPr/>
            </p:nvSpPr>
            <p:spPr bwMode="auto">
              <a:xfrm>
                <a:off x="2487" y="2227"/>
                <a:ext cx="22" cy="54"/>
              </a:xfrm>
              <a:custGeom>
                <a:avLst/>
                <a:gdLst>
                  <a:gd name="T0" fmla="*/ 0 w 22"/>
                  <a:gd name="T1" fmla="*/ 52 h 54"/>
                  <a:gd name="T2" fmla="*/ 19 w 22"/>
                  <a:gd name="T3" fmla="*/ 0 h 54"/>
                  <a:gd name="T4" fmla="*/ 22 w 22"/>
                  <a:gd name="T5" fmla="*/ 2 h 54"/>
                  <a:gd name="T6" fmla="*/ 1 w 22"/>
                  <a:gd name="T7" fmla="*/ 54 h 54"/>
                  <a:gd name="T8" fmla="*/ 0 w 22"/>
                  <a:gd name="T9" fmla="*/ 52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0" y="52"/>
                    </a:moveTo>
                    <a:lnTo>
                      <a:pt x="19" y="0"/>
                    </a:lnTo>
                    <a:lnTo>
                      <a:pt x="22" y="2"/>
                    </a:lnTo>
                    <a:lnTo>
                      <a:pt x="1" y="54"/>
                    </a:lnTo>
                    <a:lnTo>
                      <a:pt x="0" y="52"/>
                    </a:lnTo>
                    <a:close/>
                  </a:path>
                </a:pathLst>
              </a:custGeom>
              <a:solidFill>
                <a:srgbClr val="9F9E9D"/>
              </a:solidFill>
              <a:ln w="9525">
                <a:noFill/>
                <a:round/>
                <a:headEnd/>
                <a:tailEnd/>
              </a:ln>
            </p:spPr>
            <p:txBody>
              <a:bodyPr/>
              <a:lstStyle/>
              <a:p>
                <a:endParaRPr lang="hu-HU"/>
              </a:p>
            </p:txBody>
          </p:sp>
          <p:sp>
            <p:nvSpPr>
              <p:cNvPr id="58086" name="Freeform 873"/>
              <p:cNvSpPr>
                <a:spLocks/>
              </p:cNvSpPr>
              <p:nvPr/>
            </p:nvSpPr>
            <p:spPr bwMode="auto">
              <a:xfrm>
                <a:off x="2488" y="2229"/>
                <a:ext cx="23" cy="52"/>
              </a:xfrm>
              <a:custGeom>
                <a:avLst/>
                <a:gdLst>
                  <a:gd name="T0" fmla="*/ 0 w 23"/>
                  <a:gd name="T1" fmla="*/ 52 h 52"/>
                  <a:gd name="T2" fmla="*/ 20 w 23"/>
                  <a:gd name="T3" fmla="*/ 0 h 52"/>
                  <a:gd name="T4" fmla="*/ 23 w 23"/>
                  <a:gd name="T5" fmla="*/ 0 h 52"/>
                  <a:gd name="T6" fmla="*/ 2 w 23"/>
                  <a:gd name="T7" fmla="*/ 52 h 52"/>
                  <a:gd name="T8" fmla="*/ 0 w 23"/>
                  <a:gd name="T9" fmla="*/ 52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0" y="52"/>
                    </a:moveTo>
                    <a:lnTo>
                      <a:pt x="20" y="0"/>
                    </a:lnTo>
                    <a:lnTo>
                      <a:pt x="23" y="0"/>
                    </a:lnTo>
                    <a:lnTo>
                      <a:pt x="2" y="52"/>
                    </a:lnTo>
                    <a:lnTo>
                      <a:pt x="0" y="52"/>
                    </a:lnTo>
                    <a:close/>
                  </a:path>
                </a:pathLst>
              </a:custGeom>
              <a:solidFill>
                <a:srgbClr val="A09F9F"/>
              </a:solidFill>
              <a:ln w="9525">
                <a:noFill/>
                <a:round/>
                <a:headEnd/>
                <a:tailEnd/>
              </a:ln>
            </p:spPr>
            <p:txBody>
              <a:bodyPr/>
              <a:lstStyle/>
              <a:p>
                <a:endParaRPr lang="hu-HU"/>
              </a:p>
            </p:txBody>
          </p:sp>
          <p:sp>
            <p:nvSpPr>
              <p:cNvPr id="58087" name="Freeform 874"/>
              <p:cNvSpPr>
                <a:spLocks/>
              </p:cNvSpPr>
              <p:nvPr/>
            </p:nvSpPr>
            <p:spPr bwMode="auto">
              <a:xfrm>
                <a:off x="2488" y="2229"/>
                <a:ext cx="24" cy="53"/>
              </a:xfrm>
              <a:custGeom>
                <a:avLst/>
                <a:gdLst>
                  <a:gd name="T0" fmla="*/ 0 w 24"/>
                  <a:gd name="T1" fmla="*/ 52 h 53"/>
                  <a:gd name="T2" fmla="*/ 21 w 24"/>
                  <a:gd name="T3" fmla="*/ 0 h 53"/>
                  <a:gd name="T4" fmla="*/ 24 w 24"/>
                  <a:gd name="T5" fmla="*/ 1 h 53"/>
                  <a:gd name="T6" fmla="*/ 3 w 24"/>
                  <a:gd name="T7" fmla="*/ 53 h 53"/>
                  <a:gd name="T8" fmla="*/ 0 w 24"/>
                  <a:gd name="T9" fmla="*/ 52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2"/>
                    </a:moveTo>
                    <a:lnTo>
                      <a:pt x="21" y="0"/>
                    </a:lnTo>
                    <a:lnTo>
                      <a:pt x="24" y="1"/>
                    </a:lnTo>
                    <a:lnTo>
                      <a:pt x="3" y="53"/>
                    </a:lnTo>
                    <a:lnTo>
                      <a:pt x="0" y="52"/>
                    </a:lnTo>
                    <a:close/>
                  </a:path>
                </a:pathLst>
              </a:custGeom>
              <a:solidFill>
                <a:srgbClr val="A2A2A1"/>
              </a:solidFill>
              <a:ln w="9525">
                <a:noFill/>
                <a:round/>
                <a:headEnd/>
                <a:tailEnd/>
              </a:ln>
            </p:spPr>
            <p:txBody>
              <a:bodyPr/>
              <a:lstStyle/>
              <a:p>
                <a:endParaRPr lang="hu-HU"/>
              </a:p>
            </p:txBody>
          </p:sp>
          <p:sp>
            <p:nvSpPr>
              <p:cNvPr id="58088" name="Freeform 875"/>
              <p:cNvSpPr>
                <a:spLocks/>
              </p:cNvSpPr>
              <p:nvPr/>
            </p:nvSpPr>
            <p:spPr bwMode="auto">
              <a:xfrm>
                <a:off x="2490" y="2229"/>
                <a:ext cx="24" cy="53"/>
              </a:xfrm>
              <a:custGeom>
                <a:avLst/>
                <a:gdLst>
                  <a:gd name="T0" fmla="*/ 0 w 24"/>
                  <a:gd name="T1" fmla="*/ 52 h 53"/>
                  <a:gd name="T2" fmla="*/ 21 w 24"/>
                  <a:gd name="T3" fmla="*/ 0 h 53"/>
                  <a:gd name="T4" fmla="*/ 24 w 24"/>
                  <a:gd name="T5" fmla="*/ 1 h 53"/>
                  <a:gd name="T6" fmla="*/ 2 w 24"/>
                  <a:gd name="T7" fmla="*/ 53 h 53"/>
                  <a:gd name="T8" fmla="*/ 0 w 24"/>
                  <a:gd name="T9" fmla="*/ 52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2"/>
                    </a:moveTo>
                    <a:lnTo>
                      <a:pt x="21" y="0"/>
                    </a:lnTo>
                    <a:lnTo>
                      <a:pt x="24" y="1"/>
                    </a:lnTo>
                    <a:lnTo>
                      <a:pt x="2" y="53"/>
                    </a:lnTo>
                    <a:lnTo>
                      <a:pt x="0" y="52"/>
                    </a:lnTo>
                    <a:close/>
                  </a:path>
                </a:pathLst>
              </a:custGeom>
              <a:solidFill>
                <a:srgbClr val="A4A3A3"/>
              </a:solidFill>
              <a:ln w="9525">
                <a:noFill/>
                <a:round/>
                <a:headEnd/>
                <a:tailEnd/>
              </a:ln>
            </p:spPr>
            <p:txBody>
              <a:bodyPr/>
              <a:lstStyle/>
              <a:p>
                <a:endParaRPr lang="hu-HU"/>
              </a:p>
            </p:txBody>
          </p:sp>
          <p:sp>
            <p:nvSpPr>
              <p:cNvPr id="58089" name="Freeform 876"/>
              <p:cNvSpPr>
                <a:spLocks/>
              </p:cNvSpPr>
              <p:nvPr/>
            </p:nvSpPr>
            <p:spPr bwMode="auto">
              <a:xfrm>
                <a:off x="2491" y="2230"/>
                <a:ext cx="24" cy="52"/>
              </a:xfrm>
              <a:custGeom>
                <a:avLst/>
                <a:gdLst>
                  <a:gd name="T0" fmla="*/ 0 w 24"/>
                  <a:gd name="T1" fmla="*/ 52 h 52"/>
                  <a:gd name="T2" fmla="*/ 21 w 24"/>
                  <a:gd name="T3" fmla="*/ 0 h 52"/>
                  <a:gd name="T4" fmla="*/ 24 w 24"/>
                  <a:gd name="T5" fmla="*/ 1 h 52"/>
                  <a:gd name="T6" fmla="*/ 3 w 24"/>
                  <a:gd name="T7" fmla="*/ 52 h 52"/>
                  <a:gd name="T8" fmla="*/ 0 w 24"/>
                  <a:gd name="T9" fmla="*/ 52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0" y="52"/>
                    </a:moveTo>
                    <a:lnTo>
                      <a:pt x="21" y="0"/>
                    </a:lnTo>
                    <a:lnTo>
                      <a:pt x="24" y="1"/>
                    </a:lnTo>
                    <a:lnTo>
                      <a:pt x="3" y="52"/>
                    </a:lnTo>
                    <a:lnTo>
                      <a:pt x="0" y="52"/>
                    </a:lnTo>
                    <a:close/>
                  </a:path>
                </a:pathLst>
              </a:custGeom>
              <a:solidFill>
                <a:srgbClr val="A6A5A5"/>
              </a:solidFill>
              <a:ln w="9525">
                <a:noFill/>
                <a:round/>
                <a:headEnd/>
                <a:tailEnd/>
              </a:ln>
            </p:spPr>
            <p:txBody>
              <a:bodyPr/>
              <a:lstStyle/>
              <a:p>
                <a:endParaRPr lang="hu-HU"/>
              </a:p>
            </p:txBody>
          </p:sp>
          <p:sp>
            <p:nvSpPr>
              <p:cNvPr id="58090" name="Freeform 877"/>
              <p:cNvSpPr>
                <a:spLocks/>
              </p:cNvSpPr>
              <p:nvPr/>
            </p:nvSpPr>
            <p:spPr bwMode="auto">
              <a:xfrm>
                <a:off x="2492" y="2230"/>
                <a:ext cx="24" cy="53"/>
              </a:xfrm>
              <a:custGeom>
                <a:avLst/>
                <a:gdLst>
                  <a:gd name="T0" fmla="*/ 0 w 24"/>
                  <a:gd name="T1" fmla="*/ 52 h 53"/>
                  <a:gd name="T2" fmla="*/ 22 w 24"/>
                  <a:gd name="T3" fmla="*/ 0 h 53"/>
                  <a:gd name="T4" fmla="*/ 24 w 24"/>
                  <a:gd name="T5" fmla="*/ 1 h 53"/>
                  <a:gd name="T6" fmla="*/ 3 w 24"/>
                  <a:gd name="T7" fmla="*/ 53 h 53"/>
                  <a:gd name="T8" fmla="*/ 0 w 24"/>
                  <a:gd name="T9" fmla="*/ 52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2"/>
                    </a:moveTo>
                    <a:lnTo>
                      <a:pt x="22" y="0"/>
                    </a:lnTo>
                    <a:lnTo>
                      <a:pt x="24" y="1"/>
                    </a:lnTo>
                    <a:lnTo>
                      <a:pt x="3" y="53"/>
                    </a:lnTo>
                    <a:lnTo>
                      <a:pt x="0" y="52"/>
                    </a:lnTo>
                    <a:close/>
                  </a:path>
                </a:pathLst>
              </a:custGeom>
              <a:solidFill>
                <a:srgbClr val="A8A7A6"/>
              </a:solidFill>
              <a:ln w="9525">
                <a:noFill/>
                <a:round/>
                <a:headEnd/>
                <a:tailEnd/>
              </a:ln>
            </p:spPr>
            <p:txBody>
              <a:bodyPr/>
              <a:lstStyle/>
              <a:p>
                <a:endParaRPr lang="hu-HU"/>
              </a:p>
            </p:txBody>
          </p:sp>
          <p:sp>
            <p:nvSpPr>
              <p:cNvPr id="58091" name="Freeform 878"/>
              <p:cNvSpPr>
                <a:spLocks/>
              </p:cNvSpPr>
              <p:nvPr/>
            </p:nvSpPr>
            <p:spPr bwMode="auto">
              <a:xfrm>
                <a:off x="2494" y="2231"/>
                <a:ext cx="24" cy="52"/>
              </a:xfrm>
              <a:custGeom>
                <a:avLst/>
                <a:gdLst>
                  <a:gd name="T0" fmla="*/ 0 w 24"/>
                  <a:gd name="T1" fmla="*/ 51 h 52"/>
                  <a:gd name="T2" fmla="*/ 21 w 24"/>
                  <a:gd name="T3" fmla="*/ 0 h 52"/>
                  <a:gd name="T4" fmla="*/ 24 w 24"/>
                  <a:gd name="T5" fmla="*/ 0 h 52"/>
                  <a:gd name="T6" fmla="*/ 3 w 24"/>
                  <a:gd name="T7" fmla="*/ 52 h 52"/>
                  <a:gd name="T8" fmla="*/ 0 w 24"/>
                  <a:gd name="T9" fmla="*/ 51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0" y="51"/>
                    </a:moveTo>
                    <a:lnTo>
                      <a:pt x="21" y="0"/>
                    </a:lnTo>
                    <a:lnTo>
                      <a:pt x="24" y="0"/>
                    </a:lnTo>
                    <a:lnTo>
                      <a:pt x="3" y="52"/>
                    </a:lnTo>
                    <a:lnTo>
                      <a:pt x="0" y="51"/>
                    </a:lnTo>
                    <a:close/>
                  </a:path>
                </a:pathLst>
              </a:custGeom>
              <a:solidFill>
                <a:srgbClr val="AAA9A9"/>
              </a:solidFill>
              <a:ln w="9525">
                <a:noFill/>
                <a:round/>
                <a:headEnd/>
                <a:tailEnd/>
              </a:ln>
            </p:spPr>
            <p:txBody>
              <a:bodyPr/>
              <a:lstStyle/>
              <a:p>
                <a:endParaRPr lang="hu-HU"/>
              </a:p>
            </p:txBody>
          </p:sp>
          <p:sp>
            <p:nvSpPr>
              <p:cNvPr id="58092" name="Freeform 879"/>
              <p:cNvSpPr>
                <a:spLocks/>
              </p:cNvSpPr>
              <p:nvPr/>
            </p:nvSpPr>
            <p:spPr bwMode="auto">
              <a:xfrm>
                <a:off x="2495" y="2231"/>
                <a:ext cx="23" cy="54"/>
              </a:xfrm>
              <a:custGeom>
                <a:avLst/>
                <a:gdLst>
                  <a:gd name="T0" fmla="*/ 0 w 23"/>
                  <a:gd name="T1" fmla="*/ 52 h 54"/>
                  <a:gd name="T2" fmla="*/ 21 w 23"/>
                  <a:gd name="T3" fmla="*/ 0 h 54"/>
                  <a:gd name="T4" fmla="*/ 23 w 23"/>
                  <a:gd name="T5" fmla="*/ 2 h 54"/>
                  <a:gd name="T6" fmla="*/ 3 w 23"/>
                  <a:gd name="T7" fmla="*/ 54 h 54"/>
                  <a:gd name="T8" fmla="*/ 0 w 23"/>
                  <a:gd name="T9" fmla="*/ 52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0" y="52"/>
                    </a:moveTo>
                    <a:lnTo>
                      <a:pt x="21" y="0"/>
                    </a:lnTo>
                    <a:lnTo>
                      <a:pt x="23" y="2"/>
                    </a:lnTo>
                    <a:lnTo>
                      <a:pt x="3" y="54"/>
                    </a:lnTo>
                    <a:lnTo>
                      <a:pt x="0" y="52"/>
                    </a:lnTo>
                    <a:close/>
                  </a:path>
                </a:pathLst>
              </a:custGeom>
              <a:solidFill>
                <a:srgbClr val="AEADAD"/>
              </a:solidFill>
              <a:ln w="9525">
                <a:noFill/>
                <a:round/>
                <a:headEnd/>
                <a:tailEnd/>
              </a:ln>
            </p:spPr>
            <p:txBody>
              <a:bodyPr/>
              <a:lstStyle/>
              <a:p>
                <a:endParaRPr lang="hu-HU"/>
              </a:p>
            </p:txBody>
          </p:sp>
          <p:sp>
            <p:nvSpPr>
              <p:cNvPr id="58093" name="Freeform 880"/>
              <p:cNvSpPr>
                <a:spLocks/>
              </p:cNvSpPr>
              <p:nvPr/>
            </p:nvSpPr>
            <p:spPr bwMode="auto">
              <a:xfrm>
                <a:off x="2497" y="2231"/>
                <a:ext cx="22" cy="54"/>
              </a:xfrm>
              <a:custGeom>
                <a:avLst/>
                <a:gdLst>
                  <a:gd name="T0" fmla="*/ 0 w 22"/>
                  <a:gd name="T1" fmla="*/ 52 h 54"/>
                  <a:gd name="T2" fmla="*/ 21 w 22"/>
                  <a:gd name="T3" fmla="*/ 0 h 54"/>
                  <a:gd name="T4" fmla="*/ 22 w 22"/>
                  <a:gd name="T5" fmla="*/ 2 h 54"/>
                  <a:gd name="T6" fmla="*/ 2 w 22"/>
                  <a:gd name="T7" fmla="*/ 54 h 54"/>
                  <a:gd name="T8" fmla="*/ 0 w 22"/>
                  <a:gd name="T9" fmla="*/ 52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0" y="52"/>
                    </a:moveTo>
                    <a:lnTo>
                      <a:pt x="21" y="0"/>
                    </a:lnTo>
                    <a:lnTo>
                      <a:pt x="22" y="2"/>
                    </a:lnTo>
                    <a:lnTo>
                      <a:pt x="2" y="54"/>
                    </a:lnTo>
                    <a:lnTo>
                      <a:pt x="0" y="52"/>
                    </a:lnTo>
                    <a:close/>
                  </a:path>
                </a:pathLst>
              </a:custGeom>
              <a:solidFill>
                <a:srgbClr val="B1B0B0"/>
              </a:solidFill>
              <a:ln w="9525">
                <a:noFill/>
                <a:round/>
                <a:headEnd/>
                <a:tailEnd/>
              </a:ln>
            </p:spPr>
            <p:txBody>
              <a:bodyPr/>
              <a:lstStyle/>
              <a:p>
                <a:endParaRPr lang="hu-HU"/>
              </a:p>
            </p:txBody>
          </p:sp>
          <p:sp>
            <p:nvSpPr>
              <p:cNvPr id="58094" name="Freeform 881"/>
              <p:cNvSpPr>
                <a:spLocks/>
              </p:cNvSpPr>
              <p:nvPr/>
            </p:nvSpPr>
            <p:spPr bwMode="auto">
              <a:xfrm>
                <a:off x="2498" y="2233"/>
                <a:ext cx="23" cy="52"/>
              </a:xfrm>
              <a:custGeom>
                <a:avLst/>
                <a:gdLst>
                  <a:gd name="T0" fmla="*/ 0 w 23"/>
                  <a:gd name="T1" fmla="*/ 52 h 52"/>
                  <a:gd name="T2" fmla="*/ 20 w 23"/>
                  <a:gd name="T3" fmla="*/ 0 h 52"/>
                  <a:gd name="T4" fmla="*/ 23 w 23"/>
                  <a:gd name="T5" fmla="*/ 0 h 52"/>
                  <a:gd name="T6" fmla="*/ 3 w 23"/>
                  <a:gd name="T7" fmla="*/ 52 h 52"/>
                  <a:gd name="T8" fmla="*/ 0 w 23"/>
                  <a:gd name="T9" fmla="*/ 52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0" y="52"/>
                    </a:moveTo>
                    <a:lnTo>
                      <a:pt x="20" y="0"/>
                    </a:lnTo>
                    <a:lnTo>
                      <a:pt x="23" y="0"/>
                    </a:lnTo>
                    <a:lnTo>
                      <a:pt x="3" y="52"/>
                    </a:lnTo>
                    <a:lnTo>
                      <a:pt x="0" y="52"/>
                    </a:lnTo>
                    <a:close/>
                  </a:path>
                </a:pathLst>
              </a:custGeom>
              <a:solidFill>
                <a:srgbClr val="B3B2B2"/>
              </a:solidFill>
              <a:ln w="9525">
                <a:noFill/>
                <a:round/>
                <a:headEnd/>
                <a:tailEnd/>
              </a:ln>
            </p:spPr>
            <p:txBody>
              <a:bodyPr/>
              <a:lstStyle/>
              <a:p>
                <a:endParaRPr lang="hu-HU"/>
              </a:p>
            </p:txBody>
          </p:sp>
          <p:sp>
            <p:nvSpPr>
              <p:cNvPr id="58095" name="Freeform 882"/>
              <p:cNvSpPr>
                <a:spLocks/>
              </p:cNvSpPr>
              <p:nvPr/>
            </p:nvSpPr>
            <p:spPr bwMode="auto">
              <a:xfrm>
                <a:off x="2499" y="2233"/>
                <a:ext cx="23" cy="53"/>
              </a:xfrm>
              <a:custGeom>
                <a:avLst/>
                <a:gdLst>
                  <a:gd name="T0" fmla="*/ 0 w 23"/>
                  <a:gd name="T1" fmla="*/ 52 h 53"/>
                  <a:gd name="T2" fmla="*/ 20 w 23"/>
                  <a:gd name="T3" fmla="*/ 0 h 53"/>
                  <a:gd name="T4" fmla="*/ 23 w 23"/>
                  <a:gd name="T5" fmla="*/ 1 h 53"/>
                  <a:gd name="T6" fmla="*/ 3 w 23"/>
                  <a:gd name="T7" fmla="*/ 53 h 53"/>
                  <a:gd name="T8" fmla="*/ 0 w 23"/>
                  <a:gd name="T9" fmla="*/ 52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0" y="52"/>
                    </a:moveTo>
                    <a:lnTo>
                      <a:pt x="20" y="0"/>
                    </a:lnTo>
                    <a:lnTo>
                      <a:pt x="23" y="1"/>
                    </a:lnTo>
                    <a:lnTo>
                      <a:pt x="3" y="53"/>
                    </a:lnTo>
                    <a:lnTo>
                      <a:pt x="0" y="52"/>
                    </a:lnTo>
                    <a:close/>
                  </a:path>
                </a:pathLst>
              </a:custGeom>
              <a:solidFill>
                <a:srgbClr val="B6B6B5"/>
              </a:solidFill>
              <a:ln w="9525">
                <a:noFill/>
                <a:round/>
                <a:headEnd/>
                <a:tailEnd/>
              </a:ln>
            </p:spPr>
            <p:txBody>
              <a:bodyPr/>
              <a:lstStyle/>
              <a:p>
                <a:endParaRPr lang="hu-HU"/>
              </a:p>
            </p:txBody>
          </p:sp>
          <p:sp>
            <p:nvSpPr>
              <p:cNvPr id="58096" name="Freeform 883"/>
              <p:cNvSpPr>
                <a:spLocks/>
              </p:cNvSpPr>
              <p:nvPr/>
            </p:nvSpPr>
            <p:spPr bwMode="auto">
              <a:xfrm>
                <a:off x="2501" y="2233"/>
                <a:ext cx="22" cy="53"/>
              </a:xfrm>
              <a:custGeom>
                <a:avLst/>
                <a:gdLst>
                  <a:gd name="T0" fmla="*/ 0 w 22"/>
                  <a:gd name="T1" fmla="*/ 52 h 53"/>
                  <a:gd name="T2" fmla="*/ 20 w 22"/>
                  <a:gd name="T3" fmla="*/ 0 h 53"/>
                  <a:gd name="T4" fmla="*/ 22 w 22"/>
                  <a:gd name="T5" fmla="*/ 1 h 53"/>
                  <a:gd name="T6" fmla="*/ 3 w 22"/>
                  <a:gd name="T7" fmla="*/ 53 h 53"/>
                  <a:gd name="T8" fmla="*/ 0 w 22"/>
                  <a:gd name="T9" fmla="*/ 52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0" y="52"/>
                    </a:moveTo>
                    <a:lnTo>
                      <a:pt x="20" y="0"/>
                    </a:lnTo>
                    <a:lnTo>
                      <a:pt x="22" y="1"/>
                    </a:lnTo>
                    <a:lnTo>
                      <a:pt x="3" y="53"/>
                    </a:lnTo>
                    <a:lnTo>
                      <a:pt x="0" y="52"/>
                    </a:lnTo>
                    <a:close/>
                  </a:path>
                </a:pathLst>
              </a:custGeom>
              <a:solidFill>
                <a:srgbClr val="B8B8B7"/>
              </a:solidFill>
              <a:ln w="9525">
                <a:noFill/>
                <a:round/>
                <a:headEnd/>
                <a:tailEnd/>
              </a:ln>
            </p:spPr>
            <p:txBody>
              <a:bodyPr/>
              <a:lstStyle/>
              <a:p>
                <a:endParaRPr lang="hu-HU"/>
              </a:p>
            </p:txBody>
          </p:sp>
          <p:sp>
            <p:nvSpPr>
              <p:cNvPr id="58097" name="Freeform 884"/>
              <p:cNvSpPr>
                <a:spLocks/>
              </p:cNvSpPr>
              <p:nvPr/>
            </p:nvSpPr>
            <p:spPr bwMode="auto">
              <a:xfrm>
                <a:off x="2502" y="2234"/>
                <a:ext cx="23" cy="52"/>
              </a:xfrm>
              <a:custGeom>
                <a:avLst/>
                <a:gdLst>
                  <a:gd name="T0" fmla="*/ 0 w 23"/>
                  <a:gd name="T1" fmla="*/ 52 h 52"/>
                  <a:gd name="T2" fmla="*/ 20 w 23"/>
                  <a:gd name="T3" fmla="*/ 0 h 52"/>
                  <a:gd name="T4" fmla="*/ 23 w 23"/>
                  <a:gd name="T5" fmla="*/ 0 h 52"/>
                  <a:gd name="T6" fmla="*/ 3 w 23"/>
                  <a:gd name="T7" fmla="*/ 52 h 52"/>
                  <a:gd name="T8" fmla="*/ 0 w 23"/>
                  <a:gd name="T9" fmla="*/ 52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0" y="52"/>
                    </a:moveTo>
                    <a:lnTo>
                      <a:pt x="20" y="0"/>
                    </a:lnTo>
                    <a:lnTo>
                      <a:pt x="23" y="0"/>
                    </a:lnTo>
                    <a:lnTo>
                      <a:pt x="3" y="52"/>
                    </a:lnTo>
                    <a:lnTo>
                      <a:pt x="0" y="52"/>
                    </a:lnTo>
                    <a:close/>
                  </a:path>
                </a:pathLst>
              </a:custGeom>
              <a:solidFill>
                <a:srgbClr val="BBBBBA"/>
              </a:solidFill>
              <a:ln w="9525">
                <a:noFill/>
                <a:round/>
                <a:headEnd/>
                <a:tailEnd/>
              </a:ln>
            </p:spPr>
            <p:txBody>
              <a:bodyPr/>
              <a:lstStyle/>
              <a:p>
                <a:endParaRPr lang="hu-HU"/>
              </a:p>
            </p:txBody>
          </p:sp>
          <p:sp>
            <p:nvSpPr>
              <p:cNvPr id="58098" name="Freeform 885"/>
              <p:cNvSpPr>
                <a:spLocks/>
              </p:cNvSpPr>
              <p:nvPr/>
            </p:nvSpPr>
            <p:spPr bwMode="auto">
              <a:xfrm>
                <a:off x="2504" y="2234"/>
                <a:ext cx="22" cy="54"/>
              </a:xfrm>
              <a:custGeom>
                <a:avLst/>
                <a:gdLst>
                  <a:gd name="T0" fmla="*/ 0 w 22"/>
                  <a:gd name="T1" fmla="*/ 52 h 54"/>
                  <a:gd name="T2" fmla="*/ 19 w 22"/>
                  <a:gd name="T3" fmla="*/ 0 h 54"/>
                  <a:gd name="T4" fmla="*/ 22 w 22"/>
                  <a:gd name="T5" fmla="*/ 2 h 54"/>
                  <a:gd name="T6" fmla="*/ 2 w 22"/>
                  <a:gd name="T7" fmla="*/ 54 h 54"/>
                  <a:gd name="T8" fmla="*/ 0 w 22"/>
                  <a:gd name="T9" fmla="*/ 52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0" y="52"/>
                    </a:moveTo>
                    <a:lnTo>
                      <a:pt x="19" y="0"/>
                    </a:lnTo>
                    <a:lnTo>
                      <a:pt x="22" y="2"/>
                    </a:lnTo>
                    <a:lnTo>
                      <a:pt x="2" y="54"/>
                    </a:lnTo>
                    <a:lnTo>
                      <a:pt x="0" y="52"/>
                    </a:lnTo>
                    <a:close/>
                  </a:path>
                </a:pathLst>
              </a:custGeom>
              <a:solidFill>
                <a:srgbClr val="BDBDBC"/>
              </a:solidFill>
              <a:ln w="9525">
                <a:noFill/>
                <a:round/>
                <a:headEnd/>
                <a:tailEnd/>
              </a:ln>
            </p:spPr>
            <p:txBody>
              <a:bodyPr/>
              <a:lstStyle/>
              <a:p>
                <a:endParaRPr lang="hu-HU"/>
              </a:p>
            </p:txBody>
          </p:sp>
          <p:sp>
            <p:nvSpPr>
              <p:cNvPr id="58099" name="Freeform 886"/>
              <p:cNvSpPr>
                <a:spLocks/>
              </p:cNvSpPr>
              <p:nvPr/>
            </p:nvSpPr>
            <p:spPr bwMode="auto">
              <a:xfrm>
                <a:off x="2505" y="2234"/>
                <a:ext cx="23" cy="54"/>
              </a:xfrm>
              <a:custGeom>
                <a:avLst/>
                <a:gdLst>
                  <a:gd name="T0" fmla="*/ 0 w 23"/>
                  <a:gd name="T1" fmla="*/ 52 h 54"/>
                  <a:gd name="T2" fmla="*/ 20 w 23"/>
                  <a:gd name="T3" fmla="*/ 0 h 54"/>
                  <a:gd name="T4" fmla="*/ 23 w 23"/>
                  <a:gd name="T5" fmla="*/ 2 h 54"/>
                  <a:gd name="T6" fmla="*/ 3 w 23"/>
                  <a:gd name="T7" fmla="*/ 54 h 54"/>
                  <a:gd name="T8" fmla="*/ 0 w 23"/>
                  <a:gd name="T9" fmla="*/ 52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0" y="52"/>
                    </a:moveTo>
                    <a:lnTo>
                      <a:pt x="20" y="0"/>
                    </a:lnTo>
                    <a:lnTo>
                      <a:pt x="23" y="2"/>
                    </a:lnTo>
                    <a:lnTo>
                      <a:pt x="3" y="54"/>
                    </a:lnTo>
                    <a:lnTo>
                      <a:pt x="0" y="52"/>
                    </a:lnTo>
                    <a:close/>
                  </a:path>
                </a:pathLst>
              </a:custGeom>
              <a:solidFill>
                <a:srgbClr val="C0C0BF"/>
              </a:solidFill>
              <a:ln w="9525">
                <a:noFill/>
                <a:round/>
                <a:headEnd/>
                <a:tailEnd/>
              </a:ln>
            </p:spPr>
            <p:txBody>
              <a:bodyPr/>
              <a:lstStyle/>
              <a:p>
                <a:endParaRPr lang="hu-HU"/>
              </a:p>
            </p:txBody>
          </p:sp>
          <p:sp>
            <p:nvSpPr>
              <p:cNvPr id="58100" name="Freeform 887"/>
              <p:cNvSpPr>
                <a:spLocks/>
              </p:cNvSpPr>
              <p:nvPr/>
            </p:nvSpPr>
            <p:spPr bwMode="auto">
              <a:xfrm>
                <a:off x="2506" y="2236"/>
                <a:ext cx="23" cy="52"/>
              </a:xfrm>
              <a:custGeom>
                <a:avLst/>
                <a:gdLst>
                  <a:gd name="T0" fmla="*/ 0 w 23"/>
                  <a:gd name="T1" fmla="*/ 52 h 52"/>
                  <a:gd name="T2" fmla="*/ 20 w 23"/>
                  <a:gd name="T3" fmla="*/ 0 h 52"/>
                  <a:gd name="T4" fmla="*/ 23 w 23"/>
                  <a:gd name="T5" fmla="*/ 1 h 52"/>
                  <a:gd name="T6" fmla="*/ 2 w 23"/>
                  <a:gd name="T7" fmla="*/ 52 h 52"/>
                  <a:gd name="T8" fmla="*/ 0 w 23"/>
                  <a:gd name="T9" fmla="*/ 52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0" y="52"/>
                    </a:moveTo>
                    <a:lnTo>
                      <a:pt x="20" y="0"/>
                    </a:lnTo>
                    <a:lnTo>
                      <a:pt x="23" y="1"/>
                    </a:lnTo>
                    <a:lnTo>
                      <a:pt x="2" y="52"/>
                    </a:lnTo>
                    <a:lnTo>
                      <a:pt x="0" y="52"/>
                    </a:lnTo>
                    <a:close/>
                  </a:path>
                </a:pathLst>
              </a:custGeom>
              <a:solidFill>
                <a:srgbClr val="C3C3C2"/>
              </a:solidFill>
              <a:ln w="9525">
                <a:noFill/>
                <a:round/>
                <a:headEnd/>
                <a:tailEnd/>
              </a:ln>
            </p:spPr>
            <p:txBody>
              <a:bodyPr/>
              <a:lstStyle/>
              <a:p>
                <a:endParaRPr lang="hu-HU"/>
              </a:p>
            </p:txBody>
          </p:sp>
          <p:sp>
            <p:nvSpPr>
              <p:cNvPr id="58101" name="Freeform 888"/>
              <p:cNvSpPr>
                <a:spLocks/>
              </p:cNvSpPr>
              <p:nvPr/>
            </p:nvSpPr>
            <p:spPr bwMode="auto">
              <a:xfrm>
                <a:off x="2508" y="2236"/>
                <a:ext cx="22" cy="53"/>
              </a:xfrm>
              <a:custGeom>
                <a:avLst/>
                <a:gdLst>
                  <a:gd name="T0" fmla="*/ 0 w 22"/>
                  <a:gd name="T1" fmla="*/ 52 h 53"/>
                  <a:gd name="T2" fmla="*/ 20 w 22"/>
                  <a:gd name="T3" fmla="*/ 0 h 53"/>
                  <a:gd name="T4" fmla="*/ 22 w 22"/>
                  <a:gd name="T5" fmla="*/ 1 h 53"/>
                  <a:gd name="T6" fmla="*/ 1 w 22"/>
                  <a:gd name="T7" fmla="*/ 53 h 53"/>
                  <a:gd name="T8" fmla="*/ 0 w 22"/>
                  <a:gd name="T9" fmla="*/ 52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0" y="52"/>
                    </a:moveTo>
                    <a:lnTo>
                      <a:pt x="20" y="0"/>
                    </a:lnTo>
                    <a:lnTo>
                      <a:pt x="22" y="1"/>
                    </a:lnTo>
                    <a:lnTo>
                      <a:pt x="1" y="53"/>
                    </a:lnTo>
                    <a:lnTo>
                      <a:pt x="0" y="52"/>
                    </a:lnTo>
                    <a:close/>
                  </a:path>
                </a:pathLst>
              </a:custGeom>
              <a:solidFill>
                <a:srgbClr val="C5C4C4"/>
              </a:solidFill>
              <a:ln w="9525">
                <a:noFill/>
                <a:round/>
                <a:headEnd/>
                <a:tailEnd/>
              </a:ln>
            </p:spPr>
            <p:txBody>
              <a:bodyPr/>
              <a:lstStyle/>
              <a:p>
                <a:endParaRPr lang="hu-HU"/>
              </a:p>
            </p:txBody>
          </p:sp>
          <p:sp>
            <p:nvSpPr>
              <p:cNvPr id="58102" name="Freeform 889"/>
              <p:cNvSpPr>
                <a:spLocks/>
              </p:cNvSpPr>
              <p:nvPr/>
            </p:nvSpPr>
            <p:spPr bwMode="auto">
              <a:xfrm>
                <a:off x="2508" y="2237"/>
                <a:ext cx="24" cy="52"/>
              </a:xfrm>
              <a:custGeom>
                <a:avLst/>
                <a:gdLst>
                  <a:gd name="T0" fmla="*/ 0 w 24"/>
                  <a:gd name="T1" fmla="*/ 51 h 52"/>
                  <a:gd name="T2" fmla="*/ 21 w 24"/>
                  <a:gd name="T3" fmla="*/ 0 h 52"/>
                  <a:gd name="T4" fmla="*/ 24 w 24"/>
                  <a:gd name="T5" fmla="*/ 0 h 52"/>
                  <a:gd name="T6" fmla="*/ 3 w 24"/>
                  <a:gd name="T7" fmla="*/ 52 h 52"/>
                  <a:gd name="T8" fmla="*/ 0 w 24"/>
                  <a:gd name="T9" fmla="*/ 51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0" y="51"/>
                    </a:moveTo>
                    <a:lnTo>
                      <a:pt x="21" y="0"/>
                    </a:lnTo>
                    <a:lnTo>
                      <a:pt x="24" y="0"/>
                    </a:lnTo>
                    <a:lnTo>
                      <a:pt x="3" y="52"/>
                    </a:lnTo>
                    <a:lnTo>
                      <a:pt x="0" y="51"/>
                    </a:lnTo>
                    <a:close/>
                  </a:path>
                </a:pathLst>
              </a:custGeom>
              <a:solidFill>
                <a:srgbClr val="C8C7C7"/>
              </a:solidFill>
              <a:ln w="9525">
                <a:noFill/>
                <a:round/>
                <a:headEnd/>
                <a:tailEnd/>
              </a:ln>
            </p:spPr>
            <p:txBody>
              <a:bodyPr/>
              <a:lstStyle/>
              <a:p>
                <a:endParaRPr lang="hu-HU"/>
              </a:p>
            </p:txBody>
          </p:sp>
          <p:sp>
            <p:nvSpPr>
              <p:cNvPr id="58103" name="Freeform 890"/>
              <p:cNvSpPr>
                <a:spLocks/>
              </p:cNvSpPr>
              <p:nvPr/>
            </p:nvSpPr>
            <p:spPr bwMode="auto">
              <a:xfrm>
                <a:off x="2509" y="2237"/>
                <a:ext cx="24" cy="54"/>
              </a:xfrm>
              <a:custGeom>
                <a:avLst/>
                <a:gdLst>
                  <a:gd name="T0" fmla="*/ 0 w 24"/>
                  <a:gd name="T1" fmla="*/ 52 h 54"/>
                  <a:gd name="T2" fmla="*/ 21 w 24"/>
                  <a:gd name="T3" fmla="*/ 0 h 54"/>
                  <a:gd name="T4" fmla="*/ 24 w 24"/>
                  <a:gd name="T5" fmla="*/ 1 h 54"/>
                  <a:gd name="T6" fmla="*/ 3 w 24"/>
                  <a:gd name="T7" fmla="*/ 54 h 54"/>
                  <a:gd name="T8" fmla="*/ 0 w 24"/>
                  <a:gd name="T9" fmla="*/ 52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0" y="52"/>
                    </a:moveTo>
                    <a:lnTo>
                      <a:pt x="21" y="0"/>
                    </a:lnTo>
                    <a:lnTo>
                      <a:pt x="24" y="1"/>
                    </a:lnTo>
                    <a:lnTo>
                      <a:pt x="3" y="54"/>
                    </a:lnTo>
                    <a:lnTo>
                      <a:pt x="0" y="52"/>
                    </a:lnTo>
                    <a:close/>
                  </a:path>
                </a:pathLst>
              </a:custGeom>
              <a:solidFill>
                <a:srgbClr val="CAC9C9"/>
              </a:solidFill>
              <a:ln w="9525">
                <a:noFill/>
                <a:round/>
                <a:headEnd/>
                <a:tailEnd/>
              </a:ln>
            </p:spPr>
            <p:txBody>
              <a:bodyPr/>
              <a:lstStyle/>
              <a:p>
                <a:endParaRPr lang="hu-HU"/>
              </a:p>
            </p:txBody>
          </p:sp>
          <p:sp>
            <p:nvSpPr>
              <p:cNvPr id="58104" name="Freeform 891"/>
              <p:cNvSpPr>
                <a:spLocks/>
              </p:cNvSpPr>
              <p:nvPr/>
            </p:nvSpPr>
            <p:spPr bwMode="auto">
              <a:xfrm>
                <a:off x="2511" y="2237"/>
                <a:ext cx="24" cy="54"/>
              </a:xfrm>
              <a:custGeom>
                <a:avLst/>
                <a:gdLst>
                  <a:gd name="T0" fmla="*/ 0 w 24"/>
                  <a:gd name="T1" fmla="*/ 52 h 54"/>
                  <a:gd name="T2" fmla="*/ 21 w 24"/>
                  <a:gd name="T3" fmla="*/ 0 h 54"/>
                  <a:gd name="T4" fmla="*/ 24 w 24"/>
                  <a:gd name="T5" fmla="*/ 1 h 54"/>
                  <a:gd name="T6" fmla="*/ 3 w 24"/>
                  <a:gd name="T7" fmla="*/ 54 h 54"/>
                  <a:gd name="T8" fmla="*/ 0 w 24"/>
                  <a:gd name="T9" fmla="*/ 52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0" y="52"/>
                    </a:moveTo>
                    <a:lnTo>
                      <a:pt x="21" y="0"/>
                    </a:lnTo>
                    <a:lnTo>
                      <a:pt x="24" y="1"/>
                    </a:lnTo>
                    <a:lnTo>
                      <a:pt x="3" y="54"/>
                    </a:lnTo>
                    <a:lnTo>
                      <a:pt x="0" y="52"/>
                    </a:lnTo>
                    <a:close/>
                  </a:path>
                </a:pathLst>
              </a:custGeom>
              <a:solidFill>
                <a:srgbClr val="CCCCCB"/>
              </a:solidFill>
              <a:ln w="9525">
                <a:noFill/>
                <a:round/>
                <a:headEnd/>
                <a:tailEnd/>
              </a:ln>
            </p:spPr>
            <p:txBody>
              <a:bodyPr/>
              <a:lstStyle/>
              <a:p>
                <a:endParaRPr lang="hu-HU"/>
              </a:p>
            </p:txBody>
          </p:sp>
          <p:sp>
            <p:nvSpPr>
              <p:cNvPr id="58105" name="Freeform 892"/>
              <p:cNvSpPr>
                <a:spLocks/>
              </p:cNvSpPr>
              <p:nvPr/>
            </p:nvSpPr>
            <p:spPr bwMode="auto">
              <a:xfrm>
                <a:off x="2512" y="2238"/>
                <a:ext cx="24" cy="53"/>
              </a:xfrm>
              <a:custGeom>
                <a:avLst/>
                <a:gdLst>
                  <a:gd name="T0" fmla="*/ 0 w 24"/>
                  <a:gd name="T1" fmla="*/ 53 h 53"/>
                  <a:gd name="T2" fmla="*/ 21 w 24"/>
                  <a:gd name="T3" fmla="*/ 0 h 53"/>
                  <a:gd name="T4" fmla="*/ 24 w 24"/>
                  <a:gd name="T5" fmla="*/ 0 h 53"/>
                  <a:gd name="T6" fmla="*/ 3 w 24"/>
                  <a:gd name="T7" fmla="*/ 53 h 53"/>
                  <a:gd name="T8" fmla="*/ 0 w 24"/>
                  <a:gd name="T9" fmla="*/ 53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3"/>
                    </a:moveTo>
                    <a:lnTo>
                      <a:pt x="21" y="0"/>
                    </a:lnTo>
                    <a:lnTo>
                      <a:pt x="24" y="0"/>
                    </a:lnTo>
                    <a:lnTo>
                      <a:pt x="3" y="53"/>
                    </a:lnTo>
                    <a:lnTo>
                      <a:pt x="0" y="53"/>
                    </a:lnTo>
                    <a:close/>
                  </a:path>
                </a:pathLst>
              </a:custGeom>
              <a:solidFill>
                <a:srgbClr val="D1D0D0"/>
              </a:solidFill>
              <a:ln w="9525">
                <a:noFill/>
                <a:round/>
                <a:headEnd/>
                <a:tailEnd/>
              </a:ln>
            </p:spPr>
            <p:txBody>
              <a:bodyPr/>
              <a:lstStyle/>
              <a:p>
                <a:endParaRPr lang="hu-HU"/>
              </a:p>
            </p:txBody>
          </p:sp>
          <p:sp>
            <p:nvSpPr>
              <p:cNvPr id="58106" name="Freeform 893"/>
              <p:cNvSpPr>
                <a:spLocks/>
              </p:cNvSpPr>
              <p:nvPr/>
            </p:nvSpPr>
            <p:spPr bwMode="auto">
              <a:xfrm>
                <a:off x="2514" y="2238"/>
                <a:ext cx="23" cy="54"/>
              </a:xfrm>
              <a:custGeom>
                <a:avLst/>
                <a:gdLst>
                  <a:gd name="T0" fmla="*/ 0 w 23"/>
                  <a:gd name="T1" fmla="*/ 53 h 54"/>
                  <a:gd name="T2" fmla="*/ 21 w 23"/>
                  <a:gd name="T3" fmla="*/ 0 h 54"/>
                  <a:gd name="T4" fmla="*/ 23 w 23"/>
                  <a:gd name="T5" fmla="*/ 2 h 54"/>
                  <a:gd name="T6" fmla="*/ 2 w 23"/>
                  <a:gd name="T7" fmla="*/ 54 h 54"/>
                  <a:gd name="T8" fmla="*/ 0 w 23"/>
                  <a:gd name="T9" fmla="*/ 53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0" y="53"/>
                    </a:moveTo>
                    <a:lnTo>
                      <a:pt x="21" y="0"/>
                    </a:lnTo>
                    <a:lnTo>
                      <a:pt x="23" y="2"/>
                    </a:lnTo>
                    <a:lnTo>
                      <a:pt x="2" y="54"/>
                    </a:lnTo>
                    <a:lnTo>
                      <a:pt x="0" y="53"/>
                    </a:lnTo>
                    <a:close/>
                  </a:path>
                </a:pathLst>
              </a:custGeom>
              <a:solidFill>
                <a:srgbClr val="D4D3D3"/>
              </a:solidFill>
              <a:ln w="9525">
                <a:noFill/>
                <a:round/>
                <a:headEnd/>
                <a:tailEnd/>
              </a:ln>
            </p:spPr>
            <p:txBody>
              <a:bodyPr/>
              <a:lstStyle/>
              <a:p>
                <a:endParaRPr lang="hu-HU"/>
              </a:p>
            </p:txBody>
          </p:sp>
          <p:sp>
            <p:nvSpPr>
              <p:cNvPr id="58107" name="Freeform 894"/>
              <p:cNvSpPr>
                <a:spLocks/>
              </p:cNvSpPr>
              <p:nvPr/>
            </p:nvSpPr>
            <p:spPr bwMode="auto">
              <a:xfrm>
                <a:off x="2515" y="2238"/>
                <a:ext cx="22" cy="54"/>
              </a:xfrm>
              <a:custGeom>
                <a:avLst/>
                <a:gdLst>
                  <a:gd name="T0" fmla="*/ 0 w 22"/>
                  <a:gd name="T1" fmla="*/ 53 h 54"/>
                  <a:gd name="T2" fmla="*/ 21 w 22"/>
                  <a:gd name="T3" fmla="*/ 0 h 54"/>
                  <a:gd name="T4" fmla="*/ 22 w 22"/>
                  <a:gd name="T5" fmla="*/ 2 h 54"/>
                  <a:gd name="T6" fmla="*/ 3 w 22"/>
                  <a:gd name="T7" fmla="*/ 54 h 54"/>
                  <a:gd name="T8" fmla="*/ 0 w 22"/>
                  <a:gd name="T9" fmla="*/ 53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0" y="53"/>
                    </a:moveTo>
                    <a:lnTo>
                      <a:pt x="21" y="0"/>
                    </a:lnTo>
                    <a:lnTo>
                      <a:pt x="22" y="2"/>
                    </a:lnTo>
                    <a:lnTo>
                      <a:pt x="3" y="54"/>
                    </a:lnTo>
                    <a:lnTo>
                      <a:pt x="0" y="53"/>
                    </a:lnTo>
                    <a:close/>
                  </a:path>
                </a:pathLst>
              </a:custGeom>
              <a:solidFill>
                <a:srgbClr val="D8D8D7"/>
              </a:solidFill>
              <a:ln w="9525">
                <a:noFill/>
                <a:round/>
                <a:headEnd/>
                <a:tailEnd/>
              </a:ln>
            </p:spPr>
            <p:txBody>
              <a:bodyPr/>
              <a:lstStyle/>
              <a:p>
                <a:endParaRPr lang="hu-HU"/>
              </a:p>
            </p:txBody>
          </p:sp>
          <p:sp>
            <p:nvSpPr>
              <p:cNvPr id="58108" name="Freeform 895"/>
              <p:cNvSpPr>
                <a:spLocks/>
              </p:cNvSpPr>
              <p:nvPr/>
            </p:nvSpPr>
            <p:spPr bwMode="auto">
              <a:xfrm>
                <a:off x="2516" y="2240"/>
                <a:ext cx="23" cy="52"/>
              </a:xfrm>
              <a:custGeom>
                <a:avLst/>
                <a:gdLst>
                  <a:gd name="T0" fmla="*/ 0 w 23"/>
                  <a:gd name="T1" fmla="*/ 52 h 52"/>
                  <a:gd name="T2" fmla="*/ 21 w 23"/>
                  <a:gd name="T3" fmla="*/ 0 h 52"/>
                  <a:gd name="T4" fmla="*/ 23 w 23"/>
                  <a:gd name="T5" fmla="*/ 1 h 52"/>
                  <a:gd name="T6" fmla="*/ 3 w 23"/>
                  <a:gd name="T7" fmla="*/ 52 h 52"/>
                  <a:gd name="T8" fmla="*/ 0 w 23"/>
                  <a:gd name="T9" fmla="*/ 52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0" y="52"/>
                    </a:moveTo>
                    <a:lnTo>
                      <a:pt x="21" y="0"/>
                    </a:lnTo>
                    <a:lnTo>
                      <a:pt x="23" y="1"/>
                    </a:lnTo>
                    <a:lnTo>
                      <a:pt x="3" y="52"/>
                    </a:lnTo>
                    <a:lnTo>
                      <a:pt x="0" y="52"/>
                    </a:lnTo>
                    <a:close/>
                  </a:path>
                </a:pathLst>
              </a:custGeom>
              <a:solidFill>
                <a:srgbClr val="DBDBDA"/>
              </a:solidFill>
              <a:ln w="9525">
                <a:noFill/>
                <a:round/>
                <a:headEnd/>
                <a:tailEnd/>
              </a:ln>
            </p:spPr>
            <p:txBody>
              <a:bodyPr/>
              <a:lstStyle/>
              <a:p>
                <a:endParaRPr lang="hu-HU"/>
              </a:p>
            </p:txBody>
          </p:sp>
          <p:sp>
            <p:nvSpPr>
              <p:cNvPr id="58109" name="Freeform 896"/>
              <p:cNvSpPr>
                <a:spLocks/>
              </p:cNvSpPr>
              <p:nvPr/>
            </p:nvSpPr>
            <p:spPr bwMode="auto">
              <a:xfrm>
                <a:off x="2518" y="2240"/>
                <a:ext cx="22" cy="53"/>
              </a:xfrm>
              <a:custGeom>
                <a:avLst/>
                <a:gdLst>
                  <a:gd name="T0" fmla="*/ 0 w 22"/>
                  <a:gd name="T1" fmla="*/ 52 h 53"/>
                  <a:gd name="T2" fmla="*/ 19 w 22"/>
                  <a:gd name="T3" fmla="*/ 0 h 53"/>
                  <a:gd name="T4" fmla="*/ 22 w 22"/>
                  <a:gd name="T5" fmla="*/ 1 h 53"/>
                  <a:gd name="T6" fmla="*/ 3 w 22"/>
                  <a:gd name="T7" fmla="*/ 53 h 53"/>
                  <a:gd name="T8" fmla="*/ 0 w 22"/>
                  <a:gd name="T9" fmla="*/ 52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0" y="52"/>
                    </a:moveTo>
                    <a:lnTo>
                      <a:pt x="19" y="0"/>
                    </a:lnTo>
                    <a:lnTo>
                      <a:pt x="22" y="1"/>
                    </a:lnTo>
                    <a:lnTo>
                      <a:pt x="3" y="53"/>
                    </a:lnTo>
                    <a:lnTo>
                      <a:pt x="0" y="52"/>
                    </a:lnTo>
                    <a:close/>
                  </a:path>
                </a:pathLst>
              </a:custGeom>
              <a:solidFill>
                <a:srgbClr val="DFDFDE"/>
              </a:solidFill>
              <a:ln w="9525">
                <a:noFill/>
                <a:round/>
                <a:headEnd/>
                <a:tailEnd/>
              </a:ln>
            </p:spPr>
            <p:txBody>
              <a:bodyPr/>
              <a:lstStyle/>
              <a:p>
                <a:endParaRPr lang="hu-HU"/>
              </a:p>
            </p:txBody>
          </p:sp>
          <p:sp>
            <p:nvSpPr>
              <p:cNvPr id="58110" name="Freeform 897"/>
              <p:cNvSpPr>
                <a:spLocks/>
              </p:cNvSpPr>
              <p:nvPr/>
            </p:nvSpPr>
            <p:spPr bwMode="auto">
              <a:xfrm>
                <a:off x="2519" y="2241"/>
                <a:ext cx="23" cy="52"/>
              </a:xfrm>
              <a:custGeom>
                <a:avLst/>
                <a:gdLst>
                  <a:gd name="T0" fmla="*/ 0 w 23"/>
                  <a:gd name="T1" fmla="*/ 51 h 52"/>
                  <a:gd name="T2" fmla="*/ 20 w 23"/>
                  <a:gd name="T3" fmla="*/ 0 h 52"/>
                  <a:gd name="T4" fmla="*/ 23 w 23"/>
                  <a:gd name="T5" fmla="*/ 0 h 52"/>
                  <a:gd name="T6" fmla="*/ 3 w 23"/>
                  <a:gd name="T7" fmla="*/ 52 h 52"/>
                  <a:gd name="T8" fmla="*/ 0 w 23"/>
                  <a:gd name="T9" fmla="*/ 51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0" y="51"/>
                    </a:moveTo>
                    <a:lnTo>
                      <a:pt x="20" y="0"/>
                    </a:lnTo>
                    <a:lnTo>
                      <a:pt x="23" y="0"/>
                    </a:lnTo>
                    <a:lnTo>
                      <a:pt x="3" y="52"/>
                    </a:lnTo>
                    <a:lnTo>
                      <a:pt x="0" y="51"/>
                    </a:lnTo>
                    <a:close/>
                  </a:path>
                </a:pathLst>
              </a:custGeom>
              <a:solidFill>
                <a:srgbClr val="E3E3E3"/>
              </a:solidFill>
              <a:ln w="9525">
                <a:noFill/>
                <a:round/>
                <a:headEnd/>
                <a:tailEnd/>
              </a:ln>
            </p:spPr>
            <p:txBody>
              <a:bodyPr/>
              <a:lstStyle/>
              <a:p>
                <a:endParaRPr lang="hu-HU"/>
              </a:p>
            </p:txBody>
          </p:sp>
          <p:sp>
            <p:nvSpPr>
              <p:cNvPr id="58111" name="Freeform 898"/>
              <p:cNvSpPr>
                <a:spLocks/>
              </p:cNvSpPr>
              <p:nvPr/>
            </p:nvSpPr>
            <p:spPr bwMode="auto">
              <a:xfrm>
                <a:off x="2521" y="2241"/>
                <a:ext cx="22" cy="54"/>
              </a:xfrm>
              <a:custGeom>
                <a:avLst/>
                <a:gdLst>
                  <a:gd name="T0" fmla="*/ 0 w 22"/>
                  <a:gd name="T1" fmla="*/ 52 h 54"/>
                  <a:gd name="T2" fmla="*/ 19 w 22"/>
                  <a:gd name="T3" fmla="*/ 0 h 54"/>
                  <a:gd name="T4" fmla="*/ 22 w 22"/>
                  <a:gd name="T5" fmla="*/ 2 h 54"/>
                  <a:gd name="T6" fmla="*/ 2 w 22"/>
                  <a:gd name="T7" fmla="*/ 54 h 54"/>
                  <a:gd name="T8" fmla="*/ 0 w 22"/>
                  <a:gd name="T9" fmla="*/ 52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0" y="52"/>
                    </a:moveTo>
                    <a:lnTo>
                      <a:pt x="19" y="0"/>
                    </a:lnTo>
                    <a:lnTo>
                      <a:pt x="22" y="2"/>
                    </a:lnTo>
                    <a:lnTo>
                      <a:pt x="2" y="54"/>
                    </a:lnTo>
                    <a:lnTo>
                      <a:pt x="0" y="52"/>
                    </a:lnTo>
                    <a:close/>
                  </a:path>
                </a:pathLst>
              </a:custGeom>
              <a:solidFill>
                <a:srgbClr val="E6E5E5"/>
              </a:solidFill>
              <a:ln w="9525">
                <a:noFill/>
                <a:round/>
                <a:headEnd/>
                <a:tailEnd/>
              </a:ln>
            </p:spPr>
            <p:txBody>
              <a:bodyPr/>
              <a:lstStyle/>
              <a:p>
                <a:endParaRPr lang="hu-HU"/>
              </a:p>
            </p:txBody>
          </p:sp>
          <p:sp>
            <p:nvSpPr>
              <p:cNvPr id="58112" name="Freeform 899"/>
              <p:cNvSpPr>
                <a:spLocks/>
              </p:cNvSpPr>
              <p:nvPr/>
            </p:nvSpPr>
            <p:spPr bwMode="auto">
              <a:xfrm>
                <a:off x="2522" y="2241"/>
                <a:ext cx="23" cy="54"/>
              </a:xfrm>
              <a:custGeom>
                <a:avLst/>
                <a:gdLst>
                  <a:gd name="T0" fmla="*/ 0 w 23"/>
                  <a:gd name="T1" fmla="*/ 52 h 54"/>
                  <a:gd name="T2" fmla="*/ 20 w 23"/>
                  <a:gd name="T3" fmla="*/ 0 h 54"/>
                  <a:gd name="T4" fmla="*/ 23 w 23"/>
                  <a:gd name="T5" fmla="*/ 2 h 54"/>
                  <a:gd name="T6" fmla="*/ 3 w 23"/>
                  <a:gd name="T7" fmla="*/ 54 h 54"/>
                  <a:gd name="T8" fmla="*/ 0 w 23"/>
                  <a:gd name="T9" fmla="*/ 52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0" y="52"/>
                    </a:moveTo>
                    <a:lnTo>
                      <a:pt x="20" y="0"/>
                    </a:lnTo>
                    <a:lnTo>
                      <a:pt x="23" y="2"/>
                    </a:lnTo>
                    <a:lnTo>
                      <a:pt x="3" y="54"/>
                    </a:lnTo>
                    <a:lnTo>
                      <a:pt x="0" y="52"/>
                    </a:lnTo>
                    <a:close/>
                  </a:path>
                </a:pathLst>
              </a:custGeom>
              <a:solidFill>
                <a:srgbClr val="E9E9E9"/>
              </a:solidFill>
              <a:ln w="9525">
                <a:noFill/>
                <a:round/>
                <a:headEnd/>
                <a:tailEnd/>
              </a:ln>
            </p:spPr>
            <p:txBody>
              <a:bodyPr/>
              <a:lstStyle/>
              <a:p>
                <a:endParaRPr lang="hu-HU"/>
              </a:p>
            </p:txBody>
          </p:sp>
          <p:sp>
            <p:nvSpPr>
              <p:cNvPr id="58113" name="Freeform 900"/>
              <p:cNvSpPr>
                <a:spLocks/>
              </p:cNvSpPr>
              <p:nvPr/>
            </p:nvSpPr>
            <p:spPr bwMode="auto">
              <a:xfrm>
                <a:off x="2523" y="2243"/>
                <a:ext cx="23" cy="52"/>
              </a:xfrm>
              <a:custGeom>
                <a:avLst/>
                <a:gdLst>
                  <a:gd name="T0" fmla="*/ 0 w 23"/>
                  <a:gd name="T1" fmla="*/ 52 h 52"/>
                  <a:gd name="T2" fmla="*/ 20 w 23"/>
                  <a:gd name="T3" fmla="*/ 0 h 52"/>
                  <a:gd name="T4" fmla="*/ 23 w 23"/>
                  <a:gd name="T5" fmla="*/ 0 h 52"/>
                  <a:gd name="T6" fmla="*/ 3 w 23"/>
                  <a:gd name="T7" fmla="*/ 52 h 52"/>
                  <a:gd name="T8" fmla="*/ 0 w 23"/>
                  <a:gd name="T9" fmla="*/ 52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0" y="52"/>
                    </a:moveTo>
                    <a:lnTo>
                      <a:pt x="20" y="0"/>
                    </a:lnTo>
                    <a:lnTo>
                      <a:pt x="23" y="0"/>
                    </a:lnTo>
                    <a:lnTo>
                      <a:pt x="3" y="52"/>
                    </a:lnTo>
                    <a:lnTo>
                      <a:pt x="0" y="52"/>
                    </a:lnTo>
                    <a:close/>
                  </a:path>
                </a:pathLst>
              </a:custGeom>
              <a:solidFill>
                <a:srgbClr val="ECECEC"/>
              </a:solidFill>
              <a:ln w="9525">
                <a:noFill/>
                <a:round/>
                <a:headEnd/>
                <a:tailEnd/>
              </a:ln>
            </p:spPr>
            <p:txBody>
              <a:bodyPr/>
              <a:lstStyle/>
              <a:p>
                <a:endParaRPr lang="hu-HU"/>
              </a:p>
            </p:txBody>
          </p:sp>
          <p:sp>
            <p:nvSpPr>
              <p:cNvPr id="58114" name="Freeform 901"/>
              <p:cNvSpPr>
                <a:spLocks/>
              </p:cNvSpPr>
              <p:nvPr/>
            </p:nvSpPr>
            <p:spPr bwMode="auto">
              <a:xfrm>
                <a:off x="2525" y="2243"/>
                <a:ext cx="22" cy="53"/>
              </a:xfrm>
              <a:custGeom>
                <a:avLst/>
                <a:gdLst>
                  <a:gd name="T0" fmla="*/ 0 w 22"/>
                  <a:gd name="T1" fmla="*/ 52 h 53"/>
                  <a:gd name="T2" fmla="*/ 20 w 22"/>
                  <a:gd name="T3" fmla="*/ 0 h 53"/>
                  <a:gd name="T4" fmla="*/ 22 w 22"/>
                  <a:gd name="T5" fmla="*/ 1 h 53"/>
                  <a:gd name="T6" fmla="*/ 3 w 22"/>
                  <a:gd name="T7" fmla="*/ 53 h 53"/>
                  <a:gd name="T8" fmla="*/ 0 w 22"/>
                  <a:gd name="T9" fmla="*/ 52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0" y="52"/>
                    </a:moveTo>
                    <a:lnTo>
                      <a:pt x="20" y="0"/>
                    </a:lnTo>
                    <a:lnTo>
                      <a:pt x="22" y="1"/>
                    </a:lnTo>
                    <a:lnTo>
                      <a:pt x="3" y="53"/>
                    </a:lnTo>
                    <a:lnTo>
                      <a:pt x="0" y="52"/>
                    </a:lnTo>
                    <a:close/>
                  </a:path>
                </a:pathLst>
              </a:custGeom>
              <a:solidFill>
                <a:srgbClr val="F0F0EF"/>
              </a:solidFill>
              <a:ln w="9525">
                <a:noFill/>
                <a:round/>
                <a:headEnd/>
                <a:tailEnd/>
              </a:ln>
            </p:spPr>
            <p:txBody>
              <a:bodyPr/>
              <a:lstStyle/>
              <a:p>
                <a:endParaRPr lang="hu-HU"/>
              </a:p>
            </p:txBody>
          </p:sp>
          <p:sp>
            <p:nvSpPr>
              <p:cNvPr id="58115" name="Freeform 902"/>
              <p:cNvSpPr>
                <a:spLocks/>
              </p:cNvSpPr>
              <p:nvPr/>
            </p:nvSpPr>
            <p:spPr bwMode="auto">
              <a:xfrm>
                <a:off x="2526" y="2243"/>
                <a:ext cx="23" cy="53"/>
              </a:xfrm>
              <a:custGeom>
                <a:avLst/>
                <a:gdLst>
                  <a:gd name="T0" fmla="*/ 0 w 23"/>
                  <a:gd name="T1" fmla="*/ 52 h 53"/>
                  <a:gd name="T2" fmla="*/ 20 w 23"/>
                  <a:gd name="T3" fmla="*/ 0 h 53"/>
                  <a:gd name="T4" fmla="*/ 23 w 23"/>
                  <a:gd name="T5" fmla="*/ 1 h 53"/>
                  <a:gd name="T6" fmla="*/ 2 w 23"/>
                  <a:gd name="T7" fmla="*/ 53 h 53"/>
                  <a:gd name="T8" fmla="*/ 0 w 23"/>
                  <a:gd name="T9" fmla="*/ 52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0" y="52"/>
                    </a:moveTo>
                    <a:lnTo>
                      <a:pt x="20" y="0"/>
                    </a:lnTo>
                    <a:lnTo>
                      <a:pt x="23" y="1"/>
                    </a:lnTo>
                    <a:lnTo>
                      <a:pt x="2" y="53"/>
                    </a:lnTo>
                    <a:lnTo>
                      <a:pt x="0" y="52"/>
                    </a:lnTo>
                    <a:close/>
                  </a:path>
                </a:pathLst>
              </a:custGeom>
              <a:solidFill>
                <a:srgbClr val="F2F2F2"/>
              </a:solidFill>
              <a:ln w="9525">
                <a:noFill/>
                <a:round/>
                <a:headEnd/>
                <a:tailEnd/>
              </a:ln>
            </p:spPr>
            <p:txBody>
              <a:bodyPr/>
              <a:lstStyle/>
              <a:p>
                <a:endParaRPr lang="hu-HU"/>
              </a:p>
            </p:txBody>
          </p:sp>
          <p:sp>
            <p:nvSpPr>
              <p:cNvPr id="58116" name="Freeform 903"/>
              <p:cNvSpPr>
                <a:spLocks/>
              </p:cNvSpPr>
              <p:nvPr/>
            </p:nvSpPr>
            <p:spPr bwMode="auto">
              <a:xfrm>
                <a:off x="2528" y="2244"/>
                <a:ext cx="22" cy="52"/>
              </a:xfrm>
              <a:custGeom>
                <a:avLst/>
                <a:gdLst>
                  <a:gd name="T0" fmla="*/ 0 w 22"/>
                  <a:gd name="T1" fmla="*/ 52 h 52"/>
                  <a:gd name="T2" fmla="*/ 19 w 22"/>
                  <a:gd name="T3" fmla="*/ 0 h 52"/>
                  <a:gd name="T4" fmla="*/ 22 w 22"/>
                  <a:gd name="T5" fmla="*/ 0 h 52"/>
                  <a:gd name="T6" fmla="*/ 1 w 22"/>
                  <a:gd name="T7" fmla="*/ 52 h 52"/>
                  <a:gd name="T8" fmla="*/ 0 w 22"/>
                  <a:gd name="T9" fmla="*/ 52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0" y="52"/>
                    </a:moveTo>
                    <a:lnTo>
                      <a:pt x="19" y="0"/>
                    </a:lnTo>
                    <a:lnTo>
                      <a:pt x="22" y="0"/>
                    </a:lnTo>
                    <a:lnTo>
                      <a:pt x="1" y="52"/>
                    </a:lnTo>
                    <a:lnTo>
                      <a:pt x="0" y="52"/>
                    </a:lnTo>
                    <a:close/>
                  </a:path>
                </a:pathLst>
              </a:custGeom>
              <a:solidFill>
                <a:srgbClr val="F6F6F6"/>
              </a:solidFill>
              <a:ln w="9525">
                <a:noFill/>
                <a:round/>
                <a:headEnd/>
                <a:tailEnd/>
              </a:ln>
            </p:spPr>
            <p:txBody>
              <a:bodyPr/>
              <a:lstStyle/>
              <a:p>
                <a:endParaRPr lang="hu-HU"/>
              </a:p>
            </p:txBody>
          </p:sp>
          <p:sp>
            <p:nvSpPr>
              <p:cNvPr id="58117" name="Freeform 904"/>
              <p:cNvSpPr>
                <a:spLocks/>
              </p:cNvSpPr>
              <p:nvPr/>
            </p:nvSpPr>
            <p:spPr bwMode="auto">
              <a:xfrm>
                <a:off x="2528" y="2244"/>
                <a:ext cx="24" cy="54"/>
              </a:xfrm>
              <a:custGeom>
                <a:avLst/>
                <a:gdLst>
                  <a:gd name="T0" fmla="*/ 0 w 24"/>
                  <a:gd name="T1" fmla="*/ 52 h 54"/>
                  <a:gd name="T2" fmla="*/ 21 w 24"/>
                  <a:gd name="T3" fmla="*/ 0 h 54"/>
                  <a:gd name="T4" fmla="*/ 24 w 24"/>
                  <a:gd name="T5" fmla="*/ 1 h 54"/>
                  <a:gd name="T6" fmla="*/ 2 w 24"/>
                  <a:gd name="T7" fmla="*/ 54 h 54"/>
                  <a:gd name="T8" fmla="*/ 0 w 24"/>
                  <a:gd name="T9" fmla="*/ 52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0" y="52"/>
                    </a:moveTo>
                    <a:lnTo>
                      <a:pt x="21" y="0"/>
                    </a:lnTo>
                    <a:lnTo>
                      <a:pt x="24" y="1"/>
                    </a:lnTo>
                    <a:lnTo>
                      <a:pt x="2" y="54"/>
                    </a:lnTo>
                    <a:lnTo>
                      <a:pt x="0" y="52"/>
                    </a:lnTo>
                    <a:close/>
                  </a:path>
                </a:pathLst>
              </a:custGeom>
              <a:solidFill>
                <a:srgbClr val="F8F8F8"/>
              </a:solidFill>
              <a:ln w="9525">
                <a:noFill/>
                <a:round/>
                <a:headEnd/>
                <a:tailEnd/>
              </a:ln>
            </p:spPr>
            <p:txBody>
              <a:bodyPr/>
              <a:lstStyle/>
              <a:p>
                <a:endParaRPr lang="hu-HU"/>
              </a:p>
            </p:txBody>
          </p:sp>
          <p:sp>
            <p:nvSpPr>
              <p:cNvPr id="58118" name="Freeform 905"/>
              <p:cNvSpPr>
                <a:spLocks/>
              </p:cNvSpPr>
              <p:nvPr/>
            </p:nvSpPr>
            <p:spPr bwMode="auto">
              <a:xfrm>
                <a:off x="2529" y="2244"/>
                <a:ext cx="24" cy="54"/>
              </a:xfrm>
              <a:custGeom>
                <a:avLst/>
                <a:gdLst>
                  <a:gd name="T0" fmla="*/ 0 w 24"/>
                  <a:gd name="T1" fmla="*/ 52 h 54"/>
                  <a:gd name="T2" fmla="*/ 21 w 24"/>
                  <a:gd name="T3" fmla="*/ 0 h 54"/>
                  <a:gd name="T4" fmla="*/ 24 w 24"/>
                  <a:gd name="T5" fmla="*/ 1 h 54"/>
                  <a:gd name="T6" fmla="*/ 3 w 24"/>
                  <a:gd name="T7" fmla="*/ 54 h 54"/>
                  <a:gd name="T8" fmla="*/ 0 w 24"/>
                  <a:gd name="T9" fmla="*/ 52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0" y="52"/>
                    </a:moveTo>
                    <a:lnTo>
                      <a:pt x="21" y="0"/>
                    </a:lnTo>
                    <a:lnTo>
                      <a:pt x="24" y="1"/>
                    </a:lnTo>
                    <a:lnTo>
                      <a:pt x="3" y="54"/>
                    </a:lnTo>
                    <a:lnTo>
                      <a:pt x="0" y="52"/>
                    </a:lnTo>
                    <a:close/>
                  </a:path>
                </a:pathLst>
              </a:custGeom>
              <a:solidFill>
                <a:srgbClr val="FFFFFF"/>
              </a:solidFill>
              <a:ln w="9525">
                <a:noFill/>
                <a:round/>
                <a:headEnd/>
                <a:tailEnd/>
              </a:ln>
            </p:spPr>
            <p:txBody>
              <a:bodyPr/>
              <a:lstStyle/>
              <a:p>
                <a:endParaRPr lang="hu-HU"/>
              </a:p>
            </p:txBody>
          </p:sp>
          <p:sp>
            <p:nvSpPr>
              <p:cNvPr id="58119" name="Freeform 906"/>
              <p:cNvSpPr>
                <a:spLocks/>
              </p:cNvSpPr>
              <p:nvPr/>
            </p:nvSpPr>
            <p:spPr bwMode="auto">
              <a:xfrm>
                <a:off x="2530" y="2245"/>
                <a:ext cx="24" cy="53"/>
              </a:xfrm>
              <a:custGeom>
                <a:avLst/>
                <a:gdLst>
                  <a:gd name="T0" fmla="*/ 0 w 24"/>
                  <a:gd name="T1" fmla="*/ 53 h 53"/>
                  <a:gd name="T2" fmla="*/ 22 w 24"/>
                  <a:gd name="T3" fmla="*/ 0 h 53"/>
                  <a:gd name="T4" fmla="*/ 24 w 24"/>
                  <a:gd name="T5" fmla="*/ 2 h 53"/>
                  <a:gd name="T6" fmla="*/ 3 w 24"/>
                  <a:gd name="T7" fmla="*/ 53 h 53"/>
                  <a:gd name="T8" fmla="*/ 0 w 24"/>
                  <a:gd name="T9" fmla="*/ 53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3"/>
                    </a:moveTo>
                    <a:lnTo>
                      <a:pt x="22" y="0"/>
                    </a:lnTo>
                    <a:lnTo>
                      <a:pt x="24" y="2"/>
                    </a:lnTo>
                    <a:lnTo>
                      <a:pt x="3" y="53"/>
                    </a:lnTo>
                    <a:lnTo>
                      <a:pt x="0" y="53"/>
                    </a:lnTo>
                    <a:close/>
                  </a:path>
                </a:pathLst>
              </a:custGeom>
              <a:solidFill>
                <a:srgbClr val="FDFDFD"/>
              </a:solidFill>
              <a:ln w="9525">
                <a:noFill/>
                <a:round/>
                <a:headEnd/>
                <a:tailEnd/>
              </a:ln>
            </p:spPr>
            <p:txBody>
              <a:bodyPr/>
              <a:lstStyle/>
              <a:p>
                <a:endParaRPr lang="hu-HU"/>
              </a:p>
            </p:txBody>
          </p:sp>
          <p:sp>
            <p:nvSpPr>
              <p:cNvPr id="58120" name="Freeform 907"/>
              <p:cNvSpPr>
                <a:spLocks/>
              </p:cNvSpPr>
              <p:nvPr/>
            </p:nvSpPr>
            <p:spPr bwMode="auto">
              <a:xfrm>
                <a:off x="2532" y="2245"/>
                <a:ext cx="24" cy="54"/>
              </a:xfrm>
              <a:custGeom>
                <a:avLst/>
                <a:gdLst>
                  <a:gd name="T0" fmla="*/ 0 w 24"/>
                  <a:gd name="T1" fmla="*/ 53 h 54"/>
                  <a:gd name="T2" fmla="*/ 21 w 24"/>
                  <a:gd name="T3" fmla="*/ 0 h 54"/>
                  <a:gd name="T4" fmla="*/ 24 w 24"/>
                  <a:gd name="T5" fmla="*/ 2 h 54"/>
                  <a:gd name="T6" fmla="*/ 3 w 24"/>
                  <a:gd name="T7" fmla="*/ 54 h 54"/>
                  <a:gd name="T8" fmla="*/ 0 w 24"/>
                  <a:gd name="T9" fmla="*/ 53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0" y="53"/>
                    </a:moveTo>
                    <a:lnTo>
                      <a:pt x="21" y="0"/>
                    </a:lnTo>
                    <a:lnTo>
                      <a:pt x="24" y="2"/>
                    </a:lnTo>
                    <a:lnTo>
                      <a:pt x="3" y="54"/>
                    </a:lnTo>
                    <a:lnTo>
                      <a:pt x="0" y="53"/>
                    </a:lnTo>
                    <a:close/>
                  </a:path>
                </a:pathLst>
              </a:custGeom>
              <a:solidFill>
                <a:srgbClr val="F9F9F9"/>
              </a:solidFill>
              <a:ln w="9525">
                <a:noFill/>
                <a:round/>
                <a:headEnd/>
                <a:tailEnd/>
              </a:ln>
            </p:spPr>
            <p:txBody>
              <a:bodyPr/>
              <a:lstStyle/>
              <a:p>
                <a:endParaRPr lang="hu-HU"/>
              </a:p>
            </p:txBody>
          </p:sp>
          <p:sp>
            <p:nvSpPr>
              <p:cNvPr id="58121" name="Freeform 908"/>
              <p:cNvSpPr>
                <a:spLocks/>
              </p:cNvSpPr>
              <p:nvPr/>
            </p:nvSpPr>
            <p:spPr bwMode="auto">
              <a:xfrm>
                <a:off x="2533" y="2247"/>
                <a:ext cx="24" cy="52"/>
              </a:xfrm>
              <a:custGeom>
                <a:avLst/>
                <a:gdLst>
                  <a:gd name="T0" fmla="*/ 0 w 24"/>
                  <a:gd name="T1" fmla="*/ 51 h 52"/>
                  <a:gd name="T2" fmla="*/ 21 w 24"/>
                  <a:gd name="T3" fmla="*/ 0 h 52"/>
                  <a:gd name="T4" fmla="*/ 24 w 24"/>
                  <a:gd name="T5" fmla="*/ 0 h 52"/>
                  <a:gd name="T6" fmla="*/ 3 w 24"/>
                  <a:gd name="T7" fmla="*/ 52 h 52"/>
                  <a:gd name="T8" fmla="*/ 0 w 24"/>
                  <a:gd name="T9" fmla="*/ 51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0" y="51"/>
                    </a:moveTo>
                    <a:lnTo>
                      <a:pt x="21" y="0"/>
                    </a:lnTo>
                    <a:lnTo>
                      <a:pt x="24" y="0"/>
                    </a:lnTo>
                    <a:lnTo>
                      <a:pt x="3" y="52"/>
                    </a:lnTo>
                    <a:lnTo>
                      <a:pt x="0" y="51"/>
                    </a:lnTo>
                    <a:close/>
                  </a:path>
                </a:pathLst>
              </a:custGeom>
              <a:solidFill>
                <a:srgbClr val="F7F7F7"/>
              </a:solidFill>
              <a:ln w="9525">
                <a:noFill/>
                <a:round/>
                <a:headEnd/>
                <a:tailEnd/>
              </a:ln>
            </p:spPr>
            <p:txBody>
              <a:bodyPr/>
              <a:lstStyle/>
              <a:p>
                <a:endParaRPr lang="hu-HU"/>
              </a:p>
            </p:txBody>
          </p:sp>
          <p:sp>
            <p:nvSpPr>
              <p:cNvPr id="58122" name="Freeform 909"/>
              <p:cNvSpPr>
                <a:spLocks/>
              </p:cNvSpPr>
              <p:nvPr/>
            </p:nvSpPr>
            <p:spPr bwMode="auto">
              <a:xfrm>
                <a:off x="2535" y="2247"/>
                <a:ext cx="22" cy="53"/>
              </a:xfrm>
              <a:custGeom>
                <a:avLst/>
                <a:gdLst>
                  <a:gd name="T0" fmla="*/ 0 w 22"/>
                  <a:gd name="T1" fmla="*/ 52 h 53"/>
                  <a:gd name="T2" fmla="*/ 21 w 22"/>
                  <a:gd name="T3" fmla="*/ 0 h 53"/>
                  <a:gd name="T4" fmla="*/ 22 w 22"/>
                  <a:gd name="T5" fmla="*/ 1 h 53"/>
                  <a:gd name="T6" fmla="*/ 2 w 22"/>
                  <a:gd name="T7" fmla="*/ 53 h 53"/>
                  <a:gd name="T8" fmla="*/ 0 w 22"/>
                  <a:gd name="T9" fmla="*/ 52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0" y="52"/>
                    </a:moveTo>
                    <a:lnTo>
                      <a:pt x="21" y="0"/>
                    </a:lnTo>
                    <a:lnTo>
                      <a:pt x="22" y="1"/>
                    </a:lnTo>
                    <a:lnTo>
                      <a:pt x="2" y="53"/>
                    </a:lnTo>
                    <a:lnTo>
                      <a:pt x="0" y="52"/>
                    </a:lnTo>
                    <a:close/>
                  </a:path>
                </a:pathLst>
              </a:custGeom>
              <a:solidFill>
                <a:srgbClr val="F3F3F3"/>
              </a:solidFill>
              <a:ln w="9525">
                <a:noFill/>
                <a:round/>
                <a:headEnd/>
                <a:tailEnd/>
              </a:ln>
            </p:spPr>
            <p:txBody>
              <a:bodyPr/>
              <a:lstStyle/>
              <a:p>
                <a:endParaRPr lang="hu-HU"/>
              </a:p>
            </p:txBody>
          </p:sp>
          <p:sp>
            <p:nvSpPr>
              <p:cNvPr id="58123" name="Freeform 910"/>
              <p:cNvSpPr>
                <a:spLocks/>
              </p:cNvSpPr>
              <p:nvPr/>
            </p:nvSpPr>
            <p:spPr bwMode="auto">
              <a:xfrm>
                <a:off x="2536" y="2247"/>
                <a:ext cx="23" cy="53"/>
              </a:xfrm>
              <a:custGeom>
                <a:avLst/>
                <a:gdLst>
                  <a:gd name="T0" fmla="*/ 0 w 23"/>
                  <a:gd name="T1" fmla="*/ 52 h 53"/>
                  <a:gd name="T2" fmla="*/ 21 w 23"/>
                  <a:gd name="T3" fmla="*/ 0 h 53"/>
                  <a:gd name="T4" fmla="*/ 23 w 23"/>
                  <a:gd name="T5" fmla="*/ 1 h 53"/>
                  <a:gd name="T6" fmla="*/ 3 w 23"/>
                  <a:gd name="T7" fmla="*/ 53 h 53"/>
                  <a:gd name="T8" fmla="*/ 0 w 23"/>
                  <a:gd name="T9" fmla="*/ 52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0" y="52"/>
                    </a:moveTo>
                    <a:lnTo>
                      <a:pt x="21" y="0"/>
                    </a:lnTo>
                    <a:lnTo>
                      <a:pt x="23" y="1"/>
                    </a:lnTo>
                    <a:lnTo>
                      <a:pt x="3" y="53"/>
                    </a:lnTo>
                    <a:lnTo>
                      <a:pt x="0" y="52"/>
                    </a:lnTo>
                    <a:close/>
                  </a:path>
                </a:pathLst>
              </a:custGeom>
              <a:solidFill>
                <a:srgbClr val="F1F1F1"/>
              </a:solidFill>
              <a:ln w="9525">
                <a:noFill/>
                <a:round/>
                <a:headEnd/>
                <a:tailEnd/>
              </a:ln>
            </p:spPr>
            <p:txBody>
              <a:bodyPr/>
              <a:lstStyle/>
              <a:p>
                <a:endParaRPr lang="hu-HU"/>
              </a:p>
            </p:txBody>
          </p:sp>
          <p:sp>
            <p:nvSpPr>
              <p:cNvPr id="58124" name="Freeform 911"/>
              <p:cNvSpPr>
                <a:spLocks/>
              </p:cNvSpPr>
              <p:nvPr/>
            </p:nvSpPr>
            <p:spPr bwMode="auto">
              <a:xfrm>
                <a:off x="2537" y="2248"/>
                <a:ext cx="23" cy="52"/>
              </a:xfrm>
              <a:custGeom>
                <a:avLst/>
                <a:gdLst>
                  <a:gd name="T0" fmla="*/ 0 w 23"/>
                  <a:gd name="T1" fmla="*/ 52 h 52"/>
                  <a:gd name="T2" fmla="*/ 20 w 23"/>
                  <a:gd name="T3" fmla="*/ 0 h 52"/>
                  <a:gd name="T4" fmla="*/ 23 w 23"/>
                  <a:gd name="T5" fmla="*/ 0 h 52"/>
                  <a:gd name="T6" fmla="*/ 3 w 23"/>
                  <a:gd name="T7" fmla="*/ 52 h 52"/>
                  <a:gd name="T8" fmla="*/ 0 w 23"/>
                  <a:gd name="T9" fmla="*/ 52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0" y="52"/>
                    </a:moveTo>
                    <a:lnTo>
                      <a:pt x="20" y="0"/>
                    </a:lnTo>
                    <a:lnTo>
                      <a:pt x="23" y="0"/>
                    </a:lnTo>
                    <a:lnTo>
                      <a:pt x="3" y="52"/>
                    </a:lnTo>
                    <a:lnTo>
                      <a:pt x="0" y="52"/>
                    </a:lnTo>
                    <a:close/>
                  </a:path>
                </a:pathLst>
              </a:custGeom>
              <a:solidFill>
                <a:srgbClr val="EDEDED"/>
              </a:solidFill>
              <a:ln w="9525">
                <a:noFill/>
                <a:round/>
                <a:headEnd/>
                <a:tailEnd/>
              </a:ln>
            </p:spPr>
            <p:txBody>
              <a:bodyPr/>
              <a:lstStyle/>
              <a:p>
                <a:endParaRPr lang="hu-HU"/>
              </a:p>
            </p:txBody>
          </p:sp>
          <p:sp>
            <p:nvSpPr>
              <p:cNvPr id="58125" name="Freeform 912"/>
              <p:cNvSpPr>
                <a:spLocks/>
              </p:cNvSpPr>
              <p:nvPr/>
            </p:nvSpPr>
            <p:spPr bwMode="auto">
              <a:xfrm>
                <a:off x="2539" y="2248"/>
                <a:ext cx="22" cy="54"/>
              </a:xfrm>
              <a:custGeom>
                <a:avLst/>
                <a:gdLst>
                  <a:gd name="T0" fmla="*/ 0 w 22"/>
                  <a:gd name="T1" fmla="*/ 52 h 54"/>
                  <a:gd name="T2" fmla="*/ 20 w 22"/>
                  <a:gd name="T3" fmla="*/ 0 h 54"/>
                  <a:gd name="T4" fmla="*/ 22 w 22"/>
                  <a:gd name="T5" fmla="*/ 2 h 54"/>
                  <a:gd name="T6" fmla="*/ 3 w 22"/>
                  <a:gd name="T7" fmla="*/ 54 h 54"/>
                  <a:gd name="T8" fmla="*/ 0 w 22"/>
                  <a:gd name="T9" fmla="*/ 52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0" y="52"/>
                    </a:moveTo>
                    <a:lnTo>
                      <a:pt x="20" y="0"/>
                    </a:lnTo>
                    <a:lnTo>
                      <a:pt x="22" y="2"/>
                    </a:lnTo>
                    <a:lnTo>
                      <a:pt x="3" y="54"/>
                    </a:lnTo>
                    <a:lnTo>
                      <a:pt x="0" y="52"/>
                    </a:lnTo>
                    <a:close/>
                  </a:path>
                </a:pathLst>
              </a:custGeom>
              <a:solidFill>
                <a:srgbClr val="EBEBEA"/>
              </a:solidFill>
              <a:ln w="9525">
                <a:noFill/>
                <a:round/>
                <a:headEnd/>
                <a:tailEnd/>
              </a:ln>
            </p:spPr>
            <p:txBody>
              <a:bodyPr/>
              <a:lstStyle/>
              <a:p>
                <a:endParaRPr lang="hu-HU"/>
              </a:p>
            </p:txBody>
          </p:sp>
          <p:sp>
            <p:nvSpPr>
              <p:cNvPr id="58126" name="Freeform 913"/>
              <p:cNvSpPr>
                <a:spLocks/>
              </p:cNvSpPr>
              <p:nvPr/>
            </p:nvSpPr>
            <p:spPr bwMode="auto">
              <a:xfrm>
                <a:off x="2540" y="2248"/>
                <a:ext cx="23" cy="54"/>
              </a:xfrm>
              <a:custGeom>
                <a:avLst/>
                <a:gdLst>
                  <a:gd name="T0" fmla="*/ 0 w 23"/>
                  <a:gd name="T1" fmla="*/ 52 h 54"/>
                  <a:gd name="T2" fmla="*/ 20 w 23"/>
                  <a:gd name="T3" fmla="*/ 0 h 54"/>
                  <a:gd name="T4" fmla="*/ 23 w 23"/>
                  <a:gd name="T5" fmla="*/ 2 h 54"/>
                  <a:gd name="T6" fmla="*/ 3 w 23"/>
                  <a:gd name="T7" fmla="*/ 54 h 54"/>
                  <a:gd name="T8" fmla="*/ 0 w 23"/>
                  <a:gd name="T9" fmla="*/ 52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0" y="52"/>
                    </a:moveTo>
                    <a:lnTo>
                      <a:pt x="20" y="0"/>
                    </a:lnTo>
                    <a:lnTo>
                      <a:pt x="23" y="2"/>
                    </a:lnTo>
                    <a:lnTo>
                      <a:pt x="3" y="54"/>
                    </a:lnTo>
                    <a:lnTo>
                      <a:pt x="0" y="52"/>
                    </a:lnTo>
                    <a:close/>
                  </a:path>
                </a:pathLst>
              </a:custGeom>
              <a:solidFill>
                <a:srgbClr val="E7E7E7"/>
              </a:solidFill>
              <a:ln w="9525">
                <a:noFill/>
                <a:round/>
                <a:headEnd/>
                <a:tailEnd/>
              </a:ln>
            </p:spPr>
            <p:txBody>
              <a:bodyPr/>
              <a:lstStyle/>
              <a:p>
                <a:endParaRPr lang="hu-HU"/>
              </a:p>
            </p:txBody>
          </p:sp>
          <p:sp>
            <p:nvSpPr>
              <p:cNvPr id="58127" name="Freeform 914"/>
              <p:cNvSpPr>
                <a:spLocks/>
              </p:cNvSpPr>
              <p:nvPr/>
            </p:nvSpPr>
            <p:spPr bwMode="auto">
              <a:xfrm>
                <a:off x="2542" y="2250"/>
                <a:ext cx="22" cy="52"/>
              </a:xfrm>
              <a:custGeom>
                <a:avLst/>
                <a:gdLst>
                  <a:gd name="T0" fmla="*/ 0 w 22"/>
                  <a:gd name="T1" fmla="*/ 52 h 52"/>
                  <a:gd name="T2" fmla="*/ 19 w 22"/>
                  <a:gd name="T3" fmla="*/ 0 h 52"/>
                  <a:gd name="T4" fmla="*/ 22 w 22"/>
                  <a:gd name="T5" fmla="*/ 0 h 52"/>
                  <a:gd name="T6" fmla="*/ 3 w 22"/>
                  <a:gd name="T7" fmla="*/ 52 h 52"/>
                  <a:gd name="T8" fmla="*/ 0 w 22"/>
                  <a:gd name="T9" fmla="*/ 52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0" y="52"/>
                    </a:moveTo>
                    <a:lnTo>
                      <a:pt x="19" y="0"/>
                    </a:lnTo>
                    <a:lnTo>
                      <a:pt x="22" y="0"/>
                    </a:lnTo>
                    <a:lnTo>
                      <a:pt x="3" y="52"/>
                    </a:lnTo>
                    <a:lnTo>
                      <a:pt x="0" y="52"/>
                    </a:lnTo>
                    <a:close/>
                  </a:path>
                </a:pathLst>
              </a:custGeom>
              <a:solidFill>
                <a:srgbClr val="E4E4E4"/>
              </a:solidFill>
              <a:ln w="9525">
                <a:noFill/>
                <a:round/>
                <a:headEnd/>
                <a:tailEnd/>
              </a:ln>
            </p:spPr>
            <p:txBody>
              <a:bodyPr/>
              <a:lstStyle/>
              <a:p>
                <a:endParaRPr lang="hu-HU"/>
              </a:p>
            </p:txBody>
          </p:sp>
          <p:sp>
            <p:nvSpPr>
              <p:cNvPr id="58128" name="Freeform 915"/>
              <p:cNvSpPr>
                <a:spLocks/>
              </p:cNvSpPr>
              <p:nvPr/>
            </p:nvSpPr>
            <p:spPr bwMode="auto">
              <a:xfrm>
                <a:off x="2543" y="2250"/>
                <a:ext cx="23" cy="53"/>
              </a:xfrm>
              <a:custGeom>
                <a:avLst/>
                <a:gdLst>
                  <a:gd name="T0" fmla="*/ 0 w 23"/>
                  <a:gd name="T1" fmla="*/ 52 h 53"/>
                  <a:gd name="T2" fmla="*/ 20 w 23"/>
                  <a:gd name="T3" fmla="*/ 0 h 53"/>
                  <a:gd name="T4" fmla="*/ 23 w 23"/>
                  <a:gd name="T5" fmla="*/ 1 h 53"/>
                  <a:gd name="T6" fmla="*/ 3 w 23"/>
                  <a:gd name="T7" fmla="*/ 53 h 53"/>
                  <a:gd name="T8" fmla="*/ 0 w 23"/>
                  <a:gd name="T9" fmla="*/ 52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0" y="52"/>
                    </a:moveTo>
                    <a:lnTo>
                      <a:pt x="20" y="0"/>
                    </a:lnTo>
                    <a:lnTo>
                      <a:pt x="23" y="1"/>
                    </a:lnTo>
                    <a:lnTo>
                      <a:pt x="3" y="53"/>
                    </a:lnTo>
                    <a:lnTo>
                      <a:pt x="0" y="52"/>
                    </a:lnTo>
                    <a:close/>
                  </a:path>
                </a:pathLst>
              </a:custGeom>
              <a:solidFill>
                <a:srgbClr val="E0E0E0"/>
              </a:solidFill>
              <a:ln w="9525">
                <a:noFill/>
                <a:round/>
                <a:headEnd/>
                <a:tailEnd/>
              </a:ln>
            </p:spPr>
            <p:txBody>
              <a:bodyPr/>
              <a:lstStyle/>
              <a:p>
                <a:endParaRPr lang="hu-HU"/>
              </a:p>
            </p:txBody>
          </p:sp>
          <p:sp>
            <p:nvSpPr>
              <p:cNvPr id="58129" name="Freeform 916"/>
              <p:cNvSpPr>
                <a:spLocks/>
              </p:cNvSpPr>
              <p:nvPr/>
            </p:nvSpPr>
            <p:spPr bwMode="auto">
              <a:xfrm>
                <a:off x="2545" y="2250"/>
                <a:ext cx="22" cy="53"/>
              </a:xfrm>
              <a:custGeom>
                <a:avLst/>
                <a:gdLst>
                  <a:gd name="T0" fmla="*/ 0 w 22"/>
                  <a:gd name="T1" fmla="*/ 52 h 53"/>
                  <a:gd name="T2" fmla="*/ 19 w 22"/>
                  <a:gd name="T3" fmla="*/ 0 h 53"/>
                  <a:gd name="T4" fmla="*/ 22 w 22"/>
                  <a:gd name="T5" fmla="*/ 1 h 53"/>
                  <a:gd name="T6" fmla="*/ 2 w 22"/>
                  <a:gd name="T7" fmla="*/ 53 h 53"/>
                  <a:gd name="T8" fmla="*/ 0 w 22"/>
                  <a:gd name="T9" fmla="*/ 52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0" y="52"/>
                    </a:moveTo>
                    <a:lnTo>
                      <a:pt x="19" y="0"/>
                    </a:lnTo>
                    <a:lnTo>
                      <a:pt x="22" y="1"/>
                    </a:lnTo>
                    <a:lnTo>
                      <a:pt x="2" y="53"/>
                    </a:lnTo>
                    <a:lnTo>
                      <a:pt x="0" y="52"/>
                    </a:lnTo>
                    <a:close/>
                  </a:path>
                </a:pathLst>
              </a:custGeom>
              <a:solidFill>
                <a:srgbClr val="DCDCDC"/>
              </a:solidFill>
              <a:ln w="9525">
                <a:noFill/>
                <a:round/>
                <a:headEnd/>
                <a:tailEnd/>
              </a:ln>
            </p:spPr>
            <p:txBody>
              <a:bodyPr/>
              <a:lstStyle/>
              <a:p>
                <a:endParaRPr lang="hu-HU"/>
              </a:p>
            </p:txBody>
          </p:sp>
          <p:sp>
            <p:nvSpPr>
              <p:cNvPr id="58130" name="Freeform 917"/>
              <p:cNvSpPr>
                <a:spLocks/>
              </p:cNvSpPr>
              <p:nvPr/>
            </p:nvSpPr>
            <p:spPr bwMode="auto">
              <a:xfrm>
                <a:off x="2546" y="2251"/>
                <a:ext cx="22" cy="52"/>
              </a:xfrm>
              <a:custGeom>
                <a:avLst/>
                <a:gdLst>
                  <a:gd name="T0" fmla="*/ 0 w 22"/>
                  <a:gd name="T1" fmla="*/ 52 h 52"/>
                  <a:gd name="T2" fmla="*/ 20 w 22"/>
                  <a:gd name="T3" fmla="*/ 0 h 52"/>
                  <a:gd name="T4" fmla="*/ 22 w 22"/>
                  <a:gd name="T5" fmla="*/ 2 h 52"/>
                  <a:gd name="T6" fmla="*/ 1 w 22"/>
                  <a:gd name="T7" fmla="*/ 52 h 52"/>
                  <a:gd name="T8" fmla="*/ 0 w 22"/>
                  <a:gd name="T9" fmla="*/ 52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0" y="52"/>
                    </a:moveTo>
                    <a:lnTo>
                      <a:pt x="20" y="0"/>
                    </a:lnTo>
                    <a:lnTo>
                      <a:pt x="22" y="2"/>
                    </a:lnTo>
                    <a:lnTo>
                      <a:pt x="1" y="52"/>
                    </a:lnTo>
                    <a:lnTo>
                      <a:pt x="0" y="52"/>
                    </a:lnTo>
                    <a:close/>
                  </a:path>
                </a:pathLst>
              </a:custGeom>
              <a:solidFill>
                <a:srgbClr val="DAD9D9"/>
              </a:solidFill>
              <a:ln w="9525">
                <a:noFill/>
                <a:round/>
                <a:headEnd/>
                <a:tailEnd/>
              </a:ln>
            </p:spPr>
            <p:txBody>
              <a:bodyPr/>
              <a:lstStyle/>
              <a:p>
                <a:endParaRPr lang="hu-HU"/>
              </a:p>
            </p:txBody>
          </p:sp>
          <p:sp>
            <p:nvSpPr>
              <p:cNvPr id="58131" name="Freeform 918"/>
              <p:cNvSpPr>
                <a:spLocks/>
              </p:cNvSpPr>
              <p:nvPr/>
            </p:nvSpPr>
            <p:spPr bwMode="auto">
              <a:xfrm>
                <a:off x="2547" y="2251"/>
                <a:ext cx="23" cy="54"/>
              </a:xfrm>
              <a:custGeom>
                <a:avLst/>
                <a:gdLst>
                  <a:gd name="T0" fmla="*/ 0 w 23"/>
                  <a:gd name="T1" fmla="*/ 52 h 54"/>
                  <a:gd name="T2" fmla="*/ 20 w 23"/>
                  <a:gd name="T3" fmla="*/ 0 h 54"/>
                  <a:gd name="T4" fmla="*/ 23 w 23"/>
                  <a:gd name="T5" fmla="*/ 2 h 54"/>
                  <a:gd name="T6" fmla="*/ 2 w 23"/>
                  <a:gd name="T7" fmla="*/ 54 h 54"/>
                  <a:gd name="T8" fmla="*/ 0 w 23"/>
                  <a:gd name="T9" fmla="*/ 52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0" y="52"/>
                    </a:moveTo>
                    <a:lnTo>
                      <a:pt x="20" y="0"/>
                    </a:lnTo>
                    <a:lnTo>
                      <a:pt x="23" y="2"/>
                    </a:lnTo>
                    <a:lnTo>
                      <a:pt x="2" y="54"/>
                    </a:lnTo>
                    <a:lnTo>
                      <a:pt x="0" y="52"/>
                    </a:lnTo>
                    <a:close/>
                  </a:path>
                </a:pathLst>
              </a:custGeom>
              <a:solidFill>
                <a:srgbClr val="D5D5D5"/>
              </a:solidFill>
              <a:ln w="9525">
                <a:noFill/>
                <a:round/>
                <a:headEnd/>
                <a:tailEnd/>
              </a:ln>
            </p:spPr>
            <p:txBody>
              <a:bodyPr/>
              <a:lstStyle/>
              <a:p>
                <a:endParaRPr lang="hu-HU"/>
              </a:p>
            </p:txBody>
          </p:sp>
          <p:sp>
            <p:nvSpPr>
              <p:cNvPr id="58132" name="Freeform 919"/>
              <p:cNvSpPr>
                <a:spLocks/>
              </p:cNvSpPr>
              <p:nvPr/>
            </p:nvSpPr>
            <p:spPr bwMode="auto">
              <a:xfrm>
                <a:off x="2547" y="2253"/>
                <a:ext cx="24" cy="52"/>
              </a:xfrm>
              <a:custGeom>
                <a:avLst/>
                <a:gdLst>
                  <a:gd name="T0" fmla="*/ 0 w 24"/>
                  <a:gd name="T1" fmla="*/ 50 h 52"/>
                  <a:gd name="T2" fmla="*/ 21 w 24"/>
                  <a:gd name="T3" fmla="*/ 0 h 52"/>
                  <a:gd name="T4" fmla="*/ 24 w 24"/>
                  <a:gd name="T5" fmla="*/ 0 h 52"/>
                  <a:gd name="T6" fmla="*/ 3 w 24"/>
                  <a:gd name="T7" fmla="*/ 52 h 52"/>
                  <a:gd name="T8" fmla="*/ 0 w 24"/>
                  <a:gd name="T9" fmla="*/ 50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0" y="50"/>
                    </a:moveTo>
                    <a:lnTo>
                      <a:pt x="21" y="0"/>
                    </a:lnTo>
                    <a:lnTo>
                      <a:pt x="24" y="0"/>
                    </a:lnTo>
                    <a:lnTo>
                      <a:pt x="3" y="52"/>
                    </a:lnTo>
                    <a:lnTo>
                      <a:pt x="0" y="50"/>
                    </a:lnTo>
                    <a:close/>
                  </a:path>
                </a:pathLst>
              </a:custGeom>
              <a:solidFill>
                <a:srgbClr val="CFCECE"/>
              </a:solidFill>
              <a:ln w="9525">
                <a:noFill/>
                <a:round/>
                <a:headEnd/>
                <a:tailEnd/>
              </a:ln>
            </p:spPr>
            <p:txBody>
              <a:bodyPr/>
              <a:lstStyle/>
              <a:p>
                <a:endParaRPr lang="hu-HU"/>
              </a:p>
            </p:txBody>
          </p:sp>
          <p:sp>
            <p:nvSpPr>
              <p:cNvPr id="58133" name="Freeform 920"/>
              <p:cNvSpPr>
                <a:spLocks/>
              </p:cNvSpPr>
              <p:nvPr/>
            </p:nvSpPr>
            <p:spPr bwMode="auto">
              <a:xfrm>
                <a:off x="2549" y="2253"/>
                <a:ext cx="24" cy="53"/>
              </a:xfrm>
              <a:custGeom>
                <a:avLst/>
                <a:gdLst>
                  <a:gd name="T0" fmla="*/ 0 w 24"/>
                  <a:gd name="T1" fmla="*/ 52 h 53"/>
                  <a:gd name="T2" fmla="*/ 21 w 24"/>
                  <a:gd name="T3" fmla="*/ 0 h 53"/>
                  <a:gd name="T4" fmla="*/ 24 w 24"/>
                  <a:gd name="T5" fmla="*/ 1 h 53"/>
                  <a:gd name="T6" fmla="*/ 3 w 24"/>
                  <a:gd name="T7" fmla="*/ 53 h 53"/>
                  <a:gd name="T8" fmla="*/ 0 w 24"/>
                  <a:gd name="T9" fmla="*/ 52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2"/>
                    </a:moveTo>
                    <a:lnTo>
                      <a:pt x="21" y="0"/>
                    </a:lnTo>
                    <a:lnTo>
                      <a:pt x="24" y="1"/>
                    </a:lnTo>
                    <a:lnTo>
                      <a:pt x="3" y="53"/>
                    </a:lnTo>
                    <a:lnTo>
                      <a:pt x="0" y="52"/>
                    </a:lnTo>
                    <a:close/>
                  </a:path>
                </a:pathLst>
              </a:custGeom>
              <a:solidFill>
                <a:srgbClr val="CDCDCC"/>
              </a:solidFill>
              <a:ln w="9525">
                <a:noFill/>
                <a:round/>
                <a:headEnd/>
                <a:tailEnd/>
              </a:ln>
            </p:spPr>
            <p:txBody>
              <a:bodyPr/>
              <a:lstStyle/>
              <a:p>
                <a:endParaRPr lang="hu-HU"/>
              </a:p>
            </p:txBody>
          </p:sp>
          <p:sp>
            <p:nvSpPr>
              <p:cNvPr id="58134" name="Freeform 921"/>
              <p:cNvSpPr>
                <a:spLocks/>
              </p:cNvSpPr>
              <p:nvPr/>
            </p:nvSpPr>
            <p:spPr bwMode="auto">
              <a:xfrm>
                <a:off x="2550" y="2253"/>
                <a:ext cx="24" cy="53"/>
              </a:xfrm>
              <a:custGeom>
                <a:avLst/>
                <a:gdLst>
                  <a:gd name="T0" fmla="*/ 0 w 24"/>
                  <a:gd name="T1" fmla="*/ 52 h 53"/>
                  <a:gd name="T2" fmla="*/ 21 w 24"/>
                  <a:gd name="T3" fmla="*/ 0 h 53"/>
                  <a:gd name="T4" fmla="*/ 24 w 24"/>
                  <a:gd name="T5" fmla="*/ 1 h 53"/>
                  <a:gd name="T6" fmla="*/ 3 w 24"/>
                  <a:gd name="T7" fmla="*/ 53 h 53"/>
                  <a:gd name="T8" fmla="*/ 0 w 24"/>
                  <a:gd name="T9" fmla="*/ 52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2"/>
                    </a:moveTo>
                    <a:lnTo>
                      <a:pt x="21" y="0"/>
                    </a:lnTo>
                    <a:lnTo>
                      <a:pt x="24" y="1"/>
                    </a:lnTo>
                    <a:lnTo>
                      <a:pt x="3" y="53"/>
                    </a:lnTo>
                    <a:lnTo>
                      <a:pt x="0" y="52"/>
                    </a:lnTo>
                    <a:close/>
                  </a:path>
                </a:pathLst>
              </a:custGeom>
              <a:solidFill>
                <a:srgbClr val="CBCACA"/>
              </a:solidFill>
              <a:ln w="9525">
                <a:noFill/>
                <a:round/>
                <a:headEnd/>
                <a:tailEnd/>
              </a:ln>
            </p:spPr>
            <p:txBody>
              <a:bodyPr/>
              <a:lstStyle/>
              <a:p>
                <a:endParaRPr lang="hu-HU"/>
              </a:p>
            </p:txBody>
          </p:sp>
          <p:sp>
            <p:nvSpPr>
              <p:cNvPr id="58135" name="Freeform 922"/>
              <p:cNvSpPr>
                <a:spLocks/>
              </p:cNvSpPr>
              <p:nvPr/>
            </p:nvSpPr>
            <p:spPr bwMode="auto">
              <a:xfrm>
                <a:off x="2552" y="2254"/>
                <a:ext cx="24" cy="52"/>
              </a:xfrm>
              <a:custGeom>
                <a:avLst/>
                <a:gdLst>
                  <a:gd name="T0" fmla="*/ 0 w 24"/>
                  <a:gd name="T1" fmla="*/ 52 h 52"/>
                  <a:gd name="T2" fmla="*/ 21 w 24"/>
                  <a:gd name="T3" fmla="*/ 0 h 52"/>
                  <a:gd name="T4" fmla="*/ 24 w 24"/>
                  <a:gd name="T5" fmla="*/ 0 h 52"/>
                  <a:gd name="T6" fmla="*/ 2 w 24"/>
                  <a:gd name="T7" fmla="*/ 52 h 52"/>
                  <a:gd name="T8" fmla="*/ 0 w 24"/>
                  <a:gd name="T9" fmla="*/ 52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0" y="52"/>
                    </a:moveTo>
                    <a:lnTo>
                      <a:pt x="21" y="0"/>
                    </a:lnTo>
                    <a:lnTo>
                      <a:pt x="24" y="0"/>
                    </a:lnTo>
                    <a:lnTo>
                      <a:pt x="2" y="52"/>
                    </a:lnTo>
                    <a:lnTo>
                      <a:pt x="0" y="52"/>
                    </a:lnTo>
                    <a:close/>
                  </a:path>
                </a:pathLst>
              </a:custGeom>
              <a:solidFill>
                <a:srgbClr val="C9C8C8"/>
              </a:solidFill>
              <a:ln w="9525">
                <a:noFill/>
                <a:round/>
                <a:headEnd/>
                <a:tailEnd/>
              </a:ln>
            </p:spPr>
            <p:txBody>
              <a:bodyPr/>
              <a:lstStyle/>
              <a:p>
                <a:endParaRPr lang="hu-HU"/>
              </a:p>
            </p:txBody>
          </p:sp>
          <p:sp>
            <p:nvSpPr>
              <p:cNvPr id="58136" name="Freeform 923"/>
              <p:cNvSpPr>
                <a:spLocks/>
              </p:cNvSpPr>
              <p:nvPr/>
            </p:nvSpPr>
            <p:spPr bwMode="auto">
              <a:xfrm>
                <a:off x="2553" y="2254"/>
                <a:ext cx="24" cy="53"/>
              </a:xfrm>
              <a:custGeom>
                <a:avLst/>
                <a:gdLst>
                  <a:gd name="T0" fmla="*/ 0 w 24"/>
                  <a:gd name="T1" fmla="*/ 52 h 53"/>
                  <a:gd name="T2" fmla="*/ 21 w 24"/>
                  <a:gd name="T3" fmla="*/ 0 h 53"/>
                  <a:gd name="T4" fmla="*/ 24 w 24"/>
                  <a:gd name="T5" fmla="*/ 1 h 53"/>
                  <a:gd name="T6" fmla="*/ 3 w 24"/>
                  <a:gd name="T7" fmla="*/ 53 h 53"/>
                  <a:gd name="T8" fmla="*/ 0 w 24"/>
                  <a:gd name="T9" fmla="*/ 52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2"/>
                    </a:moveTo>
                    <a:lnTo>
                      <a:pt x="21" y="0"/>
                    </a:lnTo>
                    <a:lnTo>
                      <a:pt x="24" y="1"/>
                    </a:lnTo>
                    <a:lnTo>
                      <a:pt x="3" y="53"/>
                    </a:lnTo>
                    <a:lnTo>
                      <a:pt x="0" y="52"/>
                    </a:lnTo>
                    <a:close/>
                  </a:path>
                </a:pathLst>
              </a:custGeom>
              <a:solidFill>
                <a:srgbClr val="C6C5C5"/>
              </a:solidFill>
              <a:ln w="9525">
                <a:noFill/>
                <a:round/>
                <a:headEnd/>
                <a:tailEnd/>
              </a:ln>
            </p:spPr>
            <p:txBody>
              <a:bodyPr/>
              <a:lstStyle/>
              <a:p>
                <a:endParaRPr lang="hu-HU"/>
              </a:p>
            </p:txBody>
          </p:sp>
          <p:sp>
            <p:nvSpPr>
              <p:cNvPr id="58137" name="Freeform 924"/>
              <p:cNvSpPr>
                <a:spLocks/>
              </p:cNvSpPr>
              <p:nvPr/>
            </p:nvSpPr>
            <p:spPr bwMode="auto">
              <a:xfrm>
                <a:off x="2554" y="2254"/>
                <a:ext cx="23" cy="53"/>
              </a:xfrm>
              <a:custGeom>
                <a:avLst/>
                <a:gdLst>
                  <a:gd name="T0" fmla="*/ 0 w 23"/>
                  <a:gd name="T1" fmla="*/ 52 h 53"/>
                  <a:gd name="T2" fmla="*/ 22 w 23"/>
                  <a:gd name="T3" fmla="*/ 0 h 53"/>
                  <a:gd name="T4" fmla="*/ 23 w 23"/>
                  <a:gd name="T5" fmla="*/ 1 h 53"/>
                  <a:gd name="T6" fmla="*/ 3 w 23"/>
                  <a:gd name="T7" fmla="*/ 53 h 53"/>
                  <a:gd name="T8" fmla="*/ 0 w 23"/>
                  <a:gd name="T9" fmla="*/ 52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0" y="52"/>
                    </a:moveTo>
                    <a:lnTo>
                      <a:pt x="22" y="0"/>
                    </a:lnTo>
                    <a:lnTo>
                      <a:pt x="23" y="1"/>
                    </a:lnTo>
                    <a:lnTo>
                      <a:pt x="3" y="53"/>
                    </a:lnTo>
                    <a:lnTo>
                      <a:pt x="0" y="52"/>
                    </a:lnTo>
                    <a:close/>
                  </a:path>
                </a:pathLst>
              </a:custGeom>
              <a:solidFill>
                <a:srgbClr val="C3C3C2"/>
              </a:solidFill>
              <a:ln w="9525">
                <a:noFill/>
                <a:round/>
                <a:headEnd/>
                <a:tailEnd/>
              </a:ln>
            </p:spPr>
            <p:txBody>
              <a:bodyPr/>
              <a:lstStyle/>
              <a:p>
                <a:endParaRPr lang="hu-HU"/>
              </a:p>
            </p:txBody>
          </p:sp>
          <p:sp>
            <p:nvSpPr>
              <p:cNvPr id="58138" name="Freeform 925"/>
              <p:cNvSpPr>
                <a:spLocks/>
              </p:cNvSpPr>
              <p:nvPr/>
            </p:nvSpPr>
            <p:spPr bwMode="auto">
              <a:xfrm>
                <a:off x="2556" y="2255"/>
                <a:ext cx="22" cy="52"/>
              </a:xfrm>
              <a:custGeom>
                <a:avLst/>
                <a:gdLst>
                  <a:gd name="T0" fmla="*/ 0 w 22"/>
                  <a:gd name="T1" fmla="*/ 52 h 52"/>
                  <a:gd name="T2" fmla="*/ 21 w 22"/>
                  <a:gd name="T3" fmla="*/ 0 h 52"/>
                  <a:gd name="T4" fmla="*/ 22 w 22"/>
                  <a:gd name="T5" fmla="*/ 2 h 52"/>
                  <a:gd name="T6" fmla="*/ 3 w 22"/>
                  <a:gd name="T7" fmla="*/ 52 h 52"/>
                  <a:gd name="T8" fmla="*/ 0 w 22"/>
                  <a:gd name="T9" fmla="*/ 52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0" y="52"/>
                    </a:moveTo>
                    <a:lnTo>
                      <a:pt x="21" y="0"/>
                    </a:lnTo>
                    <a:lnTo>
                      <a:pt x="22" y="2"/>
                    </a:lnTo>
                    <a:lnTo>
                      <a:pt x="3" y="52"/>
                    </a:lnTo>
                    <a:lnTo>
                      <a:pt x="0" y="52"/>
                    </a:lnTo>
                    <a:close/>
                  </a:path>
                </a:pathLst>
              </a:custGeom>
              <a:solidFill>
                <a:srgbClr val="C1C1C0"/>
              </a:solidFill>
              <a:ln w="9525">
                <a:noFill/>
                <a:round/>
                <a:headEnd/>
                <a:tailEnd/>
              </a:ln>
            </p:spPr>
            <p:txBody>
              <a:bodyPr/>
              <a:lstStyle/>
              <a:p>
                <a:endParaRPr lang="hu-HU"/>
              </a:p>
            </p:txBody>
          </p:sp>
          <p:sp>
            <p:nvSpPr>
              <p:cNvPr id="58139" name="Freeform 926"/>
              <p:cNvSpPr>
                <a:spLocks/>
              </p:cNvSpPr>
              <p:nvPr/>
            </p:nvSpPr>
            <p:spPr bwMode="auto">
              <a:xfrm>
                <a:off x="2557" y="2255"/>
                <a:ext cx="23" cy="54"/>
              </a:xfrm>
              <a:custGeom>
                <a:avLst/>
                <a:gdLst>
                  <a:gd name="T0" fmla="*/ 0 w 23"/>
                  <a:gd name="T1" fmla="*/ 52 h 54"/>
                  <a:gd name="T2" fmla="*/ 20 w 23"/>
                  <a:gd name="T3" fmla="*/ 0 h 54"/>
                  <a:gd name="T4" fmla="*/ 23 w 23"/>
                  <a:gd name="T5" fmla="*/ 2 h 54"/>
                  <a:gd name="T6" fmla="*/ 3 w 23"/>
                  <a:gd name="T7" fmla="*/ 54 h 54"/>
                  <a:gd name="T8" fmla="*/ 0 w 23"/>
                  <a:gd name="T9" fmla="*/ 52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0" y="52"/>
                    </a:moveTo>
                    <a:lnTo>
                      <a:pt x="20" y="0"/>
                    </a:lnTo>
                    <a:lnTo>
                      <a:pt x="23" y="2"/>
                    </a:lnTo>
                    <a:lnTo>
                      <a:pt x="3" y="54"/>
                    </a:lnTo>
                    <a:lnTo>
                      <a:pt x="0" y="52"/>
                    </a:lnTo>
                    <a:close/>
                  </a:path>
                </a:pathLst>
              </a:custGeom>
              <a:solidFill>
                <a:srgbClr val="BEBEBD"/>
              </a:solidFill>
              <a:ln w="9525">
                <a:noFill/>
                <a:round/>
                <a:headEnd/>
                <a:tailEnd/>
              </a:ln>
            </p:spPr>
            <p:txBody>
              <a:bodyPr/>
              <a:lstStyle/>
              <a:p>
                <a:endParaRPr lang="hu-HU"/>
              </a:p>
            </p:txBody>
          </p:sp>
          <p:sp>
            <p:nvSpPr>
              <p:cNvPr id="58140" name="Freeform 927"/>
              <p:cNvSpPr>
                <a:spLocks/>
              </p:cNvSpPr>
              <p:nvPr/>
            </p:nvSpPr>
            <p:spPr bwMode="auto">
              <a:xfrm>
                <a:off x="2559" y="2257"/>
                <a:ext cx="22" cy="52"/>
              </a:xfrm>
              <a:custGeom>
                <a:avLst/>
                <a:gdLst>
                  <a:gd name="T0" fmla="*/ 0 w 22"/>
                  <a:gd name="T1" fmla="*/ 50 h 52"/>
                  <a:gd name="T2" fmla="*/ 19 w 22"/>
                  <a:gd name="T3" fmla="*/ 0 h 52"/>
                  <a:gd name="T4" fmla="*/ 22 w 22"/>
                  <a:gd name="T5" fmla="*/ 0 h 52"/>
                  <a:gd name="T6" fmla="*/ 2 w 22"/>
                  <a:gd name="T7" fmla="*/ 52 h 52"/>
                  <a:gd name="T8" fmla="*/ 0 w 22"/>
                  <a:gd name="T9" fmla="*/ 50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0" y="50"/>
                    </a:moveTo>
                    <a:lnTo>
                      <a:pt x="19" y="0"/>
                    </a:lnTo>
                    <a:lnTo>
                      <a:pt x="22" y="0"/>
                    </a:lnTo>
                    <a:lnTo>
                      <a:pt x="2" y="52"/>
                    </a:lnTo>
                    <a:lnTo>
                      <a:pt x="0" y="50"/>
                    </a:lnTo>
                    <a:close/>
                  </a:path>
                </a:pathLst>
              </a:custGeom>
              <a:solidFill>
                <a:srgbClr val="BCBCBB"/>
              </a:solidFill>
              <a:ln w="9525">
                <a:noFill/>
                <a:round/>
                <a:headEnd/>
                <a:tailEnd/>
              </a:ln>
            </p:spPr>
            <p:txBody>
              <a:bodyPr/>
              <a:lstStyle/>
              <a:p>
                <a:endParaRPr lang="hu-HU"/>
              </a:p>
            </p:txBody>
          </p:sp>
          <p:sp>
            <p:nvSpPr>
              <p:cNvPr id="58141" name="Freeform 928"/>
              <p:cNvSpPr>
                <a:spLocks/>
              </p:cNvSpPr>
              <p:nvPr/>
            </p:nvSpPr>
            <p:spPr bwMode="auto">
              <a:xfrm>
                <a:off x="2560" y="2257"/>
                <a:ext cx="23" cy="53"/>
              </a:xfrm>
              <a:custGeom>
                <a:avLst/>
                <a:gdLst>
                  <a:gd name="T0" fmla="*/ 0 w 23"/>
                  <a:gd name="T1" fmla="*/ 52 h 53"/>
                  <a:gd name="T2" fmla="*/ 20 w 23"/>
                  <a:gd name="T3" fmla="*/ 0 h 53"/>
                  <a:gd name="T4" fmla="*/ 23 w 23"/>
                  <a:gd name="T5" fmla="*/ 1 h 53"/>
                  <a:gd name="T6" fmla="*/ 3 w 23"/>
                  <a:gd name="T7" fmla="*/ 53 h 53"/>
                  <a:gd name="T8" fmla="*/ 0 w 23"/>
                  <a:gd name="T9" fmla="*/ 52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0" y="52"/>
                    </a:moveTo>
                    <a:lnTo>
                      <a:pt x="20" y="0"/>
                    </a:lnTo>
                    <a:lnTo>
                      <a:pt x="23" y="1"/>
                    </a:lnTo>
                    <a:lnTo>
                      <a:pt x="3" y="53"/>
                    </a:lnTo>
                    <a:lnTo>
                      <a:pt x="0" y="52"/>
                    </a:lnTo>
                    <a:close/>
                  </a:path>
                </a:pathLst>
              </a:custGeom>
              <a:solidFill>
                <a:srgbClr val="B9B9B8"/>
              </a:solidFill>
              <a:ln w="9525">
                <a:noFill/>
                <a:round/>
                <a:headEnd/>
                <a:tailEnd/>
              </a:ln>
            </p:spPr>
            <p:txBody>
              <a:bodyPr/>
              <a:lstStyle/>
              <a:p>
                <a:endParaRPr lang="hu-HU"/>
              </a:p>
            </p:txBody>
          </p:sp>
          <p:sp>
            <p:nvSpPr>
              <p:cNvPr id="58142" name="Freeform 929"/>
              <p:cNvSpPr>
                <a:spLocks/>
              </p:cNvSpPr>
              <p:nvPr/>
            </p:nvSpPr>
            <p:spPr bwMode="auto">
              <a:xfrm>
                <a:off x="2561" y="2257"/>
                <a:ext cx="23" cy="53"/>
              </a:xfrm>
              <a:custGeom>
                <a:avLst/>
                <a:gdLst>
                  <a:gd name="T0" fmla="*/ 0 w 23"/>
                  <a:gd name="T1" fmla="*/ 52 h 53"/>
                  <a:gd name="T2" fmla="*/ 20 w 23"/>
                  <a:gd name="T3" fmla="*/ 0 h 53"/>
                  <a:gd name="T4" fmla="*/ 23 w 23"/>
                  <a:gd name="T5" fmla="*/ 1 h 53"/>
                  <a:gd name="T6" fmla="*/ 3 w 23"/>
                  <a:gd name="T7" fmla="*/ 53 h 53"/>
                  <a:gd name="T8" fmla="*/ 0 w 23"/>
                  <a:gd name="T9" fmla="*/ 52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0" y="52"/>
                    </a:moveTo>
                    <a:lnTo>
                      <a:pt x="20" y="0"/>
                    </a:lnTo>
                    <a:lnTo>
                      <a:pt x="23" y="1"/>
                    </a:lnTo>
                    <a:lnTo>
                      <a:pt x="3" y="53"/>
                    </a:lnTo>
                    <a:lnTo>
                      <a:pt x="0" y="52"/>
                    </a:lnTo>
                    <a:close/>
                  </a:path>
                </a:pathLst>
              </a:custGeom>
              <a:solidFill>
                <a:srgbClr val="B7B7B6"/>
              </a:solidFill>
              <a:ln w="9525">
                <a:noFill/>
                <a:round/>
                <a:headEnd/>
                <a:tailEnd/>
              </a:ln>
            </p:spPr>
            <p:txBody>
              <a:bodyPr/>
              <a:lstStyle/>
              <a:p>
                <a:endParaRPr lang="hu-HU"/>
              </a:p>
            </p:txBody>
          </p:sp>
          <p:sp>
            <p:nvSpPr>
              <p:cNvPr id="58143" name="Freeform 930"/>
              <p:cNvSpPr>
                <a:spLocks/>
              </p:cNvSpPr>
              <p:nvPr/>
            </p:nvSpPr>
            <p:spPr bwMode="auto">
              <a:xfrm>
                <a:off x="2563" y="2258"/>
                <a:ext cx="22" cy="52"/>
              </a:xfrm>
              <a:custGeom>
                <a:avLst/>
                <a:gdLst>
                  <a:gd name="T0" fmla="*/ 0 w 22"/>
                  <a:gd name="T1" fmla="*/ 52 h 52"/>
                  <a:gd name="T2" fmla="*/ 20 w 22"/>
                  <a:gd name="T3" fmla="*/ 0 h 52"/>
                  <a:gd name="T4" fmla="*/ 22 w 22"/>
                  <a:gd name="T5" fmla="*/ 0 h 52"/>
                  <a:gd name="T6" fmla="*/ 3 w 22"/>
                  <a:gd name="T7" fmla="*/ 52 h 52"/>
                  <a:gd name="T8" fmla="*/ 0 w 22"/>
                  <a:gd name="T9" fmla="*/ 52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0" y="52"/>
                    </a:moveTo>
                    <a:lnTo>
                      <a:pt x="20" y="0"/>
                    </a:lnTo>
                    <a:lnTo>
                      <a:pt x="22" y="0"/>
                    </a:lnTo>
                    <a:lnTo>
                      <a:pt x="3" y="52"/>
                    </a:lnTo>
                    <a:lnTo>
                      <a:pt x="0" y="52"/>
                    </a:lnTo>
                    <a:close/>
                  </a:path>
                </a:pathLst>
              </a:custGeom>
              <a:solidFill>
                <a:srgbClr val="B4B4B3"/>
              </a:solidFill>
              <a:ln w="9525">
                <a:noFill/>
                <a:round/>
                <a:headEnd/>
                <a:tailEnd/>
              </a:ln>
            </p:spPr>
            <p:txBody>
              <a:bodyPr/>
              <a:lstStyle/>
              <a:p>
                <a:endParaRPr lang="hu-HU"/>
              </a:p>
            </p:txBody>
          </p:sp>
          <p:sp>
            <p:nvSpPr>
              <p:cNvPr id="58144" name="Freeform 931"/>
              <p:cNvSpPr>
                <a:spLocks/>
              </p:cNvSpPr>
              <p:nvPr/>
            </p:nvSpPr>
            <p:spPr bwMode="auto">
              <a:xfrm>
                <a:off x="2564" y="2258"/>
                <a:ext cx="23" cy="54"/>
              </a:xfrm>
              <a:custGeom>
                <a:avLst/>
                <a:gdLst>
                  <a:gd name="T0" fmla="*/ 0 w 23"/>
                  <a:gd name="T1" fmla="*/ 52 h 54"/>
                  <a:gd name="T2" fmla="*/ 20 w 23"/>
                  <a:gd name="T3" fmla="*/ 0 h 54"/>
                  <a:gd name="T4" fmla="*/ 23 w 23"/>
                  <a:gd name="T5" fmla="*/ 2 h 54"/>
                  <a:gd name="T6" fmla="*/ 3 w 23"/>
                  <a:gd name="T7" fmla="*/ 54 h 54"/>
                  <a:gd name="T8" fmla="*/ 0 w 23"/>
                  <a:gd name="T9" fmla="*/ 52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0" y="52"/>
                    </a:moveTo>
                    <a:lnTo>
                      <a:pt x="20" y="0"/>
                    </a:lnTo>
                    <a:lnTo>
                      <a:pt x="23" y="2"/>
                    </a:lnTo>
                    <a:lnTo>
                      <a:pt x="3" y="54"/>
                    </a:lnTo>
                    <a:lnTo>
                      <a:pt x="0" y="52"/>
                    </a:lnTo>
                    <a:close/>
                  </a:path>
                </a:pathLst>
              </a:custGeom>
              <a:solidFill>
                <a:srgbClr val="B2B1B1"/>
              </a:solidFill>
              <a:ln w="9525">
                <a:noFill/>
                <a:round/>
                <a:headEnd/>
                <a:tailEnd/>
              </a:ln>
            </p:spPr>
            <p:txBody>
              <a:bodyPr/>
              <a:lstStyle/>
              <a:p>
                <a:endParaRPr lang="hu-HU"/>
              </a:p>
            </p:txBody>
          </p:sp>
          <p:sp>
            <p:nvSpPr>
              <p:cNvPr id="58145" name="Freeform 932"/>
              <p:cNvSpPr>
                <a:spLocks/>
              </p:cNvSpPr>
              <p:nvPr/>
            </p:nvSpPr>
            <p:spPr bwMode="auto">
              <a:xfrm>
                <a:off x="2566" y="2258"/>
                <a:ext cx="22" cy="54"/>
              </a:xfrm>
              <a:custGeom>
                <a:avLst/>
                <a:gdLst>
                  <a:gd name="T0" fmla="*/ 0 w 22"/>
                  <a:gd name="T1" fmla="*/ 52 h 54"/>
                  <a:gd name="T2" fmla="*/ 19 w 22"/>
                  <a:gd name="T3" fmla="*/ 0 h 54"/>
                  <a:gd name="T4" fmla="*/ 22 w 22"/>
                  <a:gd name="T5" fmla="*/ 2 h 54"/>
                  <a:gd name="T6" fmla="*/ 1 w 22"/>
                  <a:gd name="T7" fmla="*/ 54 h 54"/>
                  <a:gd name="T8" fmla="*/ 0 w 22"/>
                  <a:gd name="T9" fmla="*/ 52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0" y="52"/>
                    </a:moveTo>
                    <a:lnTo>
                      <a:pt x="19" y="0"/>
                    </a:lnTo>
                    <a:lnTo>
                      <a:pt x="22" y="2"/>
                    </a:lnTo>
                    <a:lnTo>
                      <a:pt x="1" y="54"/>
                    </a:lnTo>
                    <a:lnTo>
                      <a:pt x="0" y="52"/>
                    </a:lnTo>
                    <a:close/>
                  </a:path>
                </a:pathLst>
              </a:custGeom>
              <a:solidFill>
                <a:srgbClr val="ADACAB"/>
              </a:solidFill>
              <a:ln w="9525">
                <a:noFill/>
                <a:round/>
                <a:headEnd/>
                <a:tailEnd/>
              </a:ln>
            </p:spPr>
            <p:txBody>
              <a:bodyPr/>
              <a:lstStyle/>
              <a:p>
                <a:endParaRPr lang="hu-HU"/>
              </a:p>
            </p:txBody>
          </p:sp>
          <p:sp>
            <p:nvSpPr>
              <p:cNvPr id="58146" name="Freeform 933"/>
              <p:cNvSpPr>
                <a:spLocks/>
              </p:cNvSpPr>
              <p:nvPr/>
            </p:nvSpPr>
            <p:spPr bwMode="auto">
              <a:xfrm>
                <a:off x="2567" y="2260"/>
                <a:ext cx="23" cy="52"/>
              </a:xfrm>
              <a:custGeom>
                <a:avLst/>
                <a:gdLst>
                  <a:gd name="T0" fmla="*/ 0 w 23"/>
                  <a:gd name="T1" fmla="*/ 52 h 52"/>
                  <a:gd name="T2" fmla="*/ 20 w 23"/>
                  <a:gd name="T3" fmla="*/ 0 h 52"/>
                  <a:gd name="T4" fmla="*/ 23 w 23"/>
                  <a:gd name="T5" fmla="*/ 0 h 52"/>
                  <a:gd name="T6" fmla="*/ 1 w 23"/>
                  <a:gd name="T7" fmla="*/ 52 h 52"/>
                  <a:gd name="T8" fmla="*/ 0 w 23"/>
                  <a:gd name="T9" fmla="*/ 52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0" y="52"/>
                    </a:moveTo>
                    <a:lnTo>
                      <a:pt x="20" y="0"/>
                    </a:lnTo>
                    <a:lnTo>
                      <a:pt x="23" y="0"/>
                    </a:lnTo>
                    <a:lnTo>
                      <a:pt x="1" y="52"/>
                    </a:lnTo>
                    <a:lnTo>
                      <a:pt x="0" y="52"/>
                    </a:lnTo>
                    <a:close/>
                  </a:path>
                </a:pathLst>
              </a:custGeom>
              <a:solidFill>
                <a:srgbClr val="ABAAA9"/>
              </a:solidFill>
              <a:ln w="9525">
                <a:noFill/>
                <a:round/>
                <a:headEnd/>
                <a:tailEnd/>
              </a:ln>
            </p:spPr>
            <p:txBody>
              <a:bodyPr/>
              <a:lstStyle/>
              <a:p>
                <a:endParaRPr lang="hu-HU"/>
              </a:p>
            </p:txBody>
          </p:sp>
          <p:sp>
            <p:nvSpPr>
              <p:cNvPr id="58147" name="Freeform 934"/>
              <p:cNvSpPr>
                <a:spLocks/>
              </p:cNvSpPr>
              <p:nvPr/>
            </p:nvSpPr>
            <p:spPr bwMode="auto">
              <a:xfrm>
                <a:off x="2567" y="2260"/>
                <a:ext cx="24" cy="53"/>
              </a:xfrm>
              <a:custGeom>
                <a:avLst/>
                <a:gdLst>
                  <a:gd name="T0" fmla="*/ 0 w 24"/>
                  <a:gd name="T1" fmla="*/ 52 h 53"/>
                  <a:gd name="T2" fmla="*/ 21 w 24"/>
                  <a:gd name="T3" fmla="*/ 0 h 53"/>
                  <a:gd name="T4" fmla="*/ 24 w 24"/>
                  <a:gd name="T5" fmla="*/ 1 h 53"/>
                  <a:gd name="T6" fmla="*/ 3 w 24"/>
                  <a:gd name="T7" fmla="*/ 53 h 53"/>
                  <a:gd name="T8" fmla="*/ 0 w 24"/>
                  <a:gd name="T9" fmla="*/ 52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2"/>
                    </a:moveTo>
                    <a:lnTo>
                      <a:pt x="21" y="0"/>
                    </a:lnTo>
                    <a:lnTo>
                      <a:pt x="24" y="1"/>
                    </a:lnTo>
                    <a:lnTo>
                      <a:pt x="3" y="53"/>
                    </a:lnTo>
                    <a:lnTo>
                      <a:pt x="0" y="52"/>
                    </a:lnTo>
                    <a:close/>
                  </a:path>
                </a:pathLst>
              </a:custGeom>
              <a:solidFill>
                <a:srgbClr val="A8A8A7"/>
              </a:solidFill>
              <a:ln w="9525">
                <a:noFill/>
                <a:round/>
                <a:headEnd/>
                <a:tailEnd/>
              </a:ln>
            </p:spPr>
            <p:txBody>
              <a:bodyPr/>
              <a:lstStyle/>
              <a:p>
                <a:endParaRPr lang="hu-HU"/>
              </a:p>
            </p:txBody>
          </p:sp>
          <p:sp>
            <p:nvSpPr>
              <p:cNvPr id="58148" name="Freeform 935"/>
              <p:cNvSpPr>
                <a:spLocks/>
              </p:cNvSpPr>
              <p:nvPr/>
            </p:nvSpPr>
            <p:spPr bwMode="auto">
              <a:xfrm>
                <a:off x="2568" y="2260"/>
                <a:ext cx="24" cy="53"/>
              </a:xfrm>
              <a:custGeom>
                <a:avLst/>
                <a:gdLst>
                  <a:gd name="T0" fmla="*/ 0 w 24"/>
                  <a:gd name="T1" fmla="*/ 52 h 53"/>
                  <a:gd name="T2" fmla="*/ 22 w 24"/>
                  <a:gd name="T3" fmla="*/ 0 h 53"/>
                  <a:gd name="T4" fmla="*/ 24 w 24"/>
                  <a:gd name="T5" fmla="*/ 1 h 53"/>
                  <a:gd name="T6" fmla="*/ 3 w 24"/>
                  <a:gd name="T7" fmla="*/ 53 h 53"/>
                  <a:gd name="T8" fmla="*/ 0 w 24"/>
                  <a:gd name="T9" fmla="*/ 52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2"/>
                    </a:moveTo>
                    <a:lnTo>
                      <a:pt x="22" y="0"/>
                    </a:lnTo>
                    <a:lnTo>
                      <a:pt x="24" y="1"/>
                    </a:lnTo>
                    <a:lnTo>
                      <a:pt x="3" y="53"/>
                    </a:lnTo>
                    <a:lnTo>
                      <a:pt x="0" y="52"/>
                    </a:lnTo>
                    <a:close/>
                  </a:path>
                </a:pathLst>
              </a:custGeom>
              <a:solidFill>
                <a:srgbClr val="A7A6A6"/>
              </a:solidFill>
              <a:ln w="9525">
                <a:noFill/>
                <a:round/>
                <a:headEnd/>
                <a:tailEnd/>
              </a:ln>
            </p:spPr>
            <p:txBody>
              <a:bodyPr/>
              <a:lstStyle/>
              <a:p>
                <a:endParaRPr lang="hu-HU"/>
              </a:p>
            </p:txBody>
          </p:sp>
          <p:sp>
            <p:nvSpPr>
              <p:cNvPr id="58149" name="Freeform 936"/>
              <p:cNvSpPr>
                <a:spLocks/>
              </p:cNvSpPr>
              <p:nvPr/>
            </p:nvSpPr>
            <p:spPr bwMode="auto">
              <a:xfrm>
                <a:off x="2570" y="2261"/>
                <a:ext cx="24" cy="52"/>
              </a:xfrm>
              <a:custGeom>
                <a:avLst/>
                <a:gdLst>
                  <a:gd name="T0" fmla="*/ 0 w 24"/>
                  <a:gd name="T1" fmla="*/ 52 h 52"/>
                  <a:gd name="T2" fmla="*/ 21 w 24"/>
                  <a:gd name="T3" fmla="*/ 0 h 52"/>
                  <a:gd name="T4" fmla="*/ 24 w 24"/>
                  <a:gd name="T5" fmla="*/ 1 h 52"/>
                  <a:gd name="T6" fmla="*/ 3 w 24"/>
                  <a:gd name="T7" fmla="*/ 52 h 52"/>
                  <a:gd name="T8" fmla="*/ 0 w 24"/>
                  <a:gd name="T9" fmla="*/ 52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0" y="52"/>
                    </a:moveTo>
                    <a:lnTo>
                      <a:pt x="21" y="0"/>
                    </a:lnTo>
                    <a:lnTo>
                      <a:pt x="24" y="1"/>
                    </a:lnTo>
                    <a:lnTo>
                      <a:pt x="3" y="52"/>
                    </a:lnTo>
                    <a:lnTo>
                      <a:pt x="0" y="52"/>
                    </a:lnTo>
                    <a:close/>
                  </a:path>
                </a:pathLst>
              </a:custGeom>
              <a:solidFill>
                <a:srgbClr val="A5A4A3"/>
              </a:solidFill>
              <a:ln w="9525">
                <a:noFill/>
                <a:round/>
                <a:headEnd/>
                <a:tailEnd/>
              </a:ln>
            </p:spPr>
            <p:txBody>
              <a:bodyPr/>
              <a:lstStyle/>
              <a:p>
                <a:endParaRPr lang="hu-HU"/>
              </a:p>
            </p:txBody>
          </p:sp>
          <p:sp>
            <p:nvSpPr>
              <p:cNvPr id="58150" name="Freeform 937"/>
              <p:cNvSpPr>
                <a:spLocks/>
              </p:cNvSpPr>
              <p:nvPr/>
            </p:nvSpPr>
            <p:spPr bwMode="auto">
              <a:xfrm>
                <a:off x="2571" y="2261"/>
                <a:ext cx="24" cy="53"/>
              </a:xfrm>
              <a:custGeom>
                <a:avLst/>
                <a:gdLst>
                  <a:gd name="T0" fmla="*/ 0 w 24"/>
                  <a:gd name="T1" fmla="*/ 52 h 53"/>
                  <a:gd name="T2" fmla="*/ 21 w 24"/>
                  <a:gd name="T3" fmla="*/ 0 h 53"/>
                  <a:gd name="T4" fmla="*/ 24 w 24"/>
                  <a:gd name="T5" fmla="*/ 1 h 53"/>
                  <a:gd name="T6" fmla="*/ 3 w 24"/>
                  <a:gd name="T7" fmla="*/ 53 h 53"/>
                  <a:gd name="T8" fmla="*/ 0 w 24"/>
                  <a:gd name="T9" fmla="*/ 52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2"/>
                    </a:moveTo>
                    <a:lnTo>
                      <a:pt x="21" y="0"/>
                    </a:lnTo>
                    <a:lnTo>
                      <a:pt x="24" y="1"/>
                    </a:lnTo>
                    <a:lnTo>
                      <a:pt x="3" y="53"/>
                    </a:lnTo>
                    <a:lnTo>
                      <a:pt x="0" y="52"/>
                    </a:lnTo>
                    <a:close/>
                  </a:path>
                </a:pathLst>
              </a:custGeom>
              <a:solidFill>
                <a:srgbClr val="A3A2A2"/>
              </a:solidFill>
              <a:ln w="9525">
                <a:noFill/>
                <a:round/>
                <a:headEnd/>
                <a:tailEnd/>
              </a:ln>
            </p:spPr>
            <p:txBody>
              <a:bodyPr/>
              <a:lstStyle/>
              <a:p>
                <a:endParaRPr lang="hu-HU"/>
              </a:p>
            </p:txBody>
          </p:sp>
          <p:sp>
            <p:nvSpPr>
              <p:cNvPr id="58151" name="Freeform 938"/>
              <p:cNvSpPr>
                <a:spLocks/>
              </p:cNvSpPr>
              <p:nvPr/>
            </p:nvSpPr>
            <p:spPr bwMode="auto">
              <a:xfrm>
                <a:off x="2573" y="2262"/>
                <a:ext cx="24" cy="52"/>
              </a:xfrm>
              <a:custGeom>
                <a:avLst/>
                <a:gdLst>
                  <a:gd name="T0" fmla="*/ 0 w 24"/>
                  <a:gd name="T1" fmla="*/ 51 h 52"/>
                  <a:gd name="T2" fmla="*/ 21 w 24"/>
                  <a:gd name="T3" fmla="*/ 0 h 52"/>
                  <a:gd name="T4" fmla="*/ 24 w 24"/>
                  <a:gd name="T5" fmla="*/ 0 h 52"/>
                  <a:gd name="T6" fmla="*/ 3 w 24"/>
                  <a:gd name="T7" fmla="*/ 52 h 52"/>
                  <a:gd name="T8" fmla="*/ 0 w 24"/>
                  <a:gd name="T9" fmla="*/ 51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0" y="51"/>
                    </a:moveTo>
                    <a:lnTo>
                      <a:pt x="21" y="0"/>
                    </a:lnTo>
                    <a:lnTo>
                      <a:pt x="24" y="0"/>
                    </a:lnTo>
                    <a:lnTo>
                      <a:pt x="3" y="52"/>
                    </a:lnTo>
                    <a:lnTo>
                      <a:pt x="0" y="51"/>
                    </a:lnTo>
                    <a:close/>
                  </a:path>
                </a:pathLst>
              </a:custGeom>
              <a:solidFill>
                <a:srgbClr val="A1A09F"/>
              </a:solidFill>
              <a:ln w="9525">
                <a:noFill/>
                <a:round/>
                <a:headEnd/>
                <a:tailEnd/>
              </a:ln>
            </p:spPr>
            <p:txBody>
              <a:bodyPr/>
              <a:lstStyle/>
              <a:p>
                <a:endParaRPr lang="hu-HU"/>
              </a:p>
            </p:txBody>
          </p:sp>
          <p:sp>
            <p:nvSpPr>
              <p:cNvPr id="58152" name="Freeform 939"/>
              <p:cNvSpPr>
                <a:spLocks/>
              </p:cNvSpPr>
              <p:nvPr/>
            </p:nvSpPr>
            <p:spPr bwMode="auto">
              <a:xfrm>
                <a:off x="2574" y="2262"/>
                <a:ext cx="23" cy="54"/>
              </a:xfrm>
              <a:custGeom>
                <a:avLst/>
                <a:gdLst>
                  <a:gd name="T0" fmla="*/ 0 w 23"/>
                  <a:gd name="T1" fmla="*/ 52 h 54"/>
                  <a:gd name="T2" fmla="*/ 21 w 23"/>
                  <a:gd name="T3" fmla="*/ 0 h 54"/>
                  <a:gd name="T4" fmla="*/ 23 w 23"/>
                  <a:gd name="T5" fmla="*/ 2 h 54"/>
                  <a:gd name="T6" fmla="*/ 3 w 23"/>
                  <a:gd name="T7" fmla="*/ 54 h 54"/>
                  <a:gd name="T8" fmla="*/ 0 w 23"/>
                  <a:gd name="T9" fmla="*/ 52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0" y="52"/>
                    </a:moveTo>
                    <a:lnTo>
                      <a:pt x="21" y="0"/>
                    </a:lnTo>
                    <a:lnTo>
                      <a:pt x="23" y="2"/>
                    </a:lnTo>
                    <a:lnTo>
                      <a:pt x="3" y="54"/>
                    </a:lnTo>
                    <a:lnTo>
                      <a:pt x="0" y="52"/>
                    </a:lnTo>
                    <a:close/>
                  </a:path>
                </a:pathLst>
              </a:custGeom>
              <a:solidFill>
                <a:srgbClr val="9F9E9E"/>
              </a:solidFill>
              <a:ln w="9525">
                <a:noFill/>
                <a:round/>
                <a:headEnd/>
                <a:tailEnd/>
              </a:ln>
            </p:spPr>
            <p:txBody>
              <a:bodyPr/>
              <a:lstStyle/>
              <a:p>
                <a:endParaRPr lang="hu-HU"/>
              </a:p>
            </p:txBody>
          </p:sp>
          <p:sp>
            <p:nvSpPr>
              <p:cNvPr id="58153" name="Freeform 940"/>
              <p:cNvSpPr>
                <a:spLocks/>
              </p:cNvSpPr>
              <p:nvPr/>
            </p:nvSpPr>
            <p:spPr bwMode="auto">
              <a:xfrm>
                <a:off x="2576" y="2262"/>
                <a:ext cx="22" cy="54"/>
              </a:xfrm>
              <a:custGeom>
                <a:avLst/>
                <a:gdLst>
                  <a:gd name="T0" fmla="*/ 0 w 22"/>
                  <a:gd name="T1" fmla="*/ 52 h 54"/>
                  <a:gd name="T2" fmla="*/ 21 w 22"/>
                  <a:gd name="T3" fmla="*/ 0 h 54"/>
                  <a:gd name="T4" fmla="*/ 22 w 22"/>
                  <a:gd name="T5" fmla="*/ 2 h 54"/>
                  <a:gd name="T6" fmla="*/ 2 w 22"/>
                  <a:gd name="T7" fmla="*/ 54 h 54"/>
                  <a:gd name="T8" fmla="*/ 0 w 22"/>
                  <a:gd name="T9" fmla="*/ 52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0" y="52"/>
                    </a:moveTo>
                    <a:lnTo>
                      <a:pt x="21" y="0"/>
                    </a:lnTo>
                    <a:lnTo>
                      <a:pt x="22" y="2"/>
                    </a:lnTo>
                    <a:lnTo>
                      <a:pt x="2" y="54"/>
                    </a:lnTo>
                    <a:lnTo>
                      <a:pt x="0" y="52"/>
                    </a:lnTo>
                    <a:close/>
                  </a:path>
                </a:pathLst>
              </a:custGeom>
              <a:solidFill>
                <a:srgbClr val="9D9C9B"/>
              </a:solidFill>
              <a:ln w="9525">
                <a:noFill/>
                <a:round/>
                <a:headEnd/>
                <a:tailEnd/>
              </a:ln>
            </p:spPr>
            <p:txBody>
              <a:bodyPr/>
              <a:lstStyle/>
              <a:p>
                <a:endParaRPr lang="hu-HU"/>
              </a:p>
            </p:txBody>
          </p:sp>
          <p:sp>
            <p:nvSpPr>
              <p:cNvPr id="58154" name="Freeform 941"/>
              <p:cNvSpPr>
                <a:spLocks/>
              </p:cNvSpPr>
              <p:nvPr/>
            </p:nvSpPr>
            <p:spPr bwMode="auto">
              <a:xfrm>
                <a:off x="2577" y="2264"/>
                <a:ext cx="22" cy="52"/>
              </a:xfrm>
              <a:custGeom>
                <a:avLst/>
                <a:gdLst>
                  <a:gd name="T0" fmla="*/ 0 w 22"/>
                  <a:gd name="T1" fmla="*/ 52 h 52"/>
                  <a:gd name="T2" fmla="*/ 20 w 22"/>
                  <a:gd name="T3" fmla="*/ 0 h 52"/>
                  <a:gd name="T4" fmla="*/ 22 w 22"/>
                  <a:gd name="T5" fmla="*/ 0 h 52"/>
                  <a:gd name="T6" fmla="*/ 3 w 22"/>
                  <a:gd name="T7" fmla="*/ 52 h 52"/>
                  <a:gd name="T8" fmla="*/ 0 w 22"/>
                  <a:gd name="T9" fmla="*/ 52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0" y="52"/>
                    </a:moveTo>
                    <a:lnTo>
                      <a:pt x="20" y="0"/>
                    </a:lnTo>
                    <a:lnTo>
                      <a:pt x="22" y="0"/>
                    </a:lnTo>
                    <a:lnTo>
                      <a:pt x="3" y="52"/>
                    </a:lnTo>
                    <a:lnTo>
                      <a:pt x="0" y="52"/>
                    </a:lnTo>
                    <a:close/>
                  </a:path>
                </a:pathLst>
              </a:custGeom>
              <a:solidFill>
                <a:srgbClr val="9B9A9A"/>
              </a:solidFill>
              <a:ln w="9525">
                <a:noFill/>
                <a:round/>
                <a:headEnd/>
                <a:tailEnd/>
              </a:ln>
            </p:spPr>
            <p:txBody>
              <a:bodyPr/>
              <a:lstStyle/>
              <a:p>
                <a:endParaRPr lang="hu-HU"/>
              </a:p>
            </p:txBody>
          </p:sp>
          <p:sp>
            <p:nvSpPr>
              <p:cNvPr id="58155" name="Freeform 942"/>
              <p:cNvSpPr>
                <a:spLocks/>
              </p:cNvSpPr>
              <p:nvPr/>
            </p:nvSpPr>
            <p:spPr bwMode="auto">
              <a:xfrm>
                <a:off x="2578" y="2264"/>
                <a:ext cx="23" cy="53"/>
              </a:xfrm>
              <a:custGeom>
                <a:avLst/>
                <a:gdLst>
                  <a:gd name="T0" fmla="*/ 0 w 23"/>
                  <a:gd name="T1" fmla="*/ 52 h 53"/>
                  <a:gd name="T2" fmla="*/ 20 w 23"/>
                  <a:gd name="T3" fmla="*/ 0 h 53"/>
                  <a:gd name="T4" fmla="*/ 23 w 23"/>
                  <a:gd name="T5" fmla="*/ 1 h 53"/>
                  <a:gd name="T6" fmla="*/ 3 w 23"/>
                  <a:gd name="T7" fmla="*/ 53 h 53"/>
                  <a:gd name="T8" fmla="*/ 0 w 23"/>
                  <a:gd name="T9" fmla="*/ 52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0" y="52"/>
                    </a:moveTo>
                    <a:lnTo>
                      <a:pt x="20" y="0"/>
                    </a:lnTo>
                    <a:lnTo>
                      <a:pt x="23" y="1"/>
                    </a:lnTo>
                    <a:lnTo>
                      <a:pt x="3" y="53"/>
                    </a:lnTo>
                    <a:lnTo>
                      <a:pt x="0" y="52"/>
                    </a:lnTo>
                    <a:close/>
                  </a:path>
                </a:pathLst>
              </a:custGeom>
              <a:solidFill>
                <a:srgbClr val="999897"/>
              </a:solidFill>
              <a:ln w="9525">
                <a:noFill/>
                <a:round/>
                <a:headEnd/>
                <a:tailEnd/>
              </a:ln>
            </p:spPr>
            <p:txBody>
              <a:bodyPr/>
              <a:lstStyle/>
              <a:p>
                <a:endParaRPr lang="hu-HU"/>
              </a:p>
            </p:txBody>
          </p:sp>
          <p:sp>
            <p:nvSpPr>
              <p:cNvPr id="58156" name="Freeform 943"/>
              <p:cNvSpPr>
                <a:spLocks/>
              </p:cNvSpPr>
              <p:nvPr/>
            </p:nvSpPr>
            <p:spPr bwMode="auto">
              <a:xfrm>
                <a:off x="2580" y="2264"/>
                <a:ext cx="22" cy="53"/>
              </a:xfrm>
              <a:custGeom>
                <a:avLst/>
                <a:gdLst>
                  <a:gd name="T0" fmla="*/ 0 w 22"/>
                  <a:gd name="T1" fmla="*/ 52 h 53"/>
                  <a:gd name="T2" fmla="*/ 19 w 22"/>
                  <a:gd name="T3" fmla="*/ 0 h 53"/>
                  <a:gd name="T4" fmla="*/ 22 w 22"/>
                  <a:gd name="T5" fmla="*/ 1 h 53"/>
                  <a:gd name="T6" fmla="*/ 3 w 22"/>
                  <a:gd name="T7" fmla="*/ 53 h 53"/>
                  <a:gd name="T8" fmla="*/ 0 w 22"/>
                  <a:gd name="T9" fmla="*/ 52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0" y="52"/>
                    </a:moveTo>
                    <a:lnTo>
                      <a:pt x="19" y="0"/>
                    </a:lnTo>
                    <a:lnTo>
                      <a:pt x="22" y="1"/>
                    </a:lnTo>
                    <a:lnTo>
                      <a:pt x="3" y="53"/>
                    </a:lnTo>
                    <a:lnTo>
                      <a:pt x="0" y="52"/>
                    </a:lnTo>
                    <a:close/>
                  </a:path>
                </a:pathLst>
              </a:custGeom>
              <a:solidFill>
                <a:srgbClr val="969595"/>
              </a:solidFill>
              <a:ln w="9525">
                <a:noFill/>
                <a:round/>
                <a:headEnd/>
                <a:tailEnd/>
              </a:ln>
            </p:spPr>
            <p:txBody>
              <a:bodyPr/>
              <a:lstStyle/>
              <a:p>
                <a:endParaRPr lang="hu-HU"/>
              </a:p>
            </p:txBody>
          </p:sp>
          <p:sp>
            <p:nvSpPr>
              <p:cNvPr id="58157" name="Freeform 944"/>
              <p:cNvSpPr>
                <a:spLocks/>
              </p:cNvSpPr>
              <p:nvPr/>
            </p:nvSpPr>
            <p:spPr bwMode="auto">
              <a:xfrm>
                <a:off x="2581" y="2265"/>
                <a:ext cx="23" cy="52"/>
              </a:xfrm>
              <a:custGeom>
                <a:avLst/>
                <a:gdLst>
                  <a:gd name="T0" fmla="*/ 0 w 23"/>
                  <a:gd name="T1" fmla="*/ 52 h 52"/>
                  <a:gd name="T2" fmla="*/ 20 w 23"/>
                  <a:gd name="T3" fmla="*/ 0 h 52"/>
                  <a:gd name="T4" fmla="*/ 23 w 23"/>
                  <a:gd name="T5" fmla="*/ 0 h 52"/>
                  <a:gd name="T6" fmla="*/ 3 w 23"/>
                  <a:gd name="T7" fmla="*/ 52 h 52"/>
                  <a:gd name="T8" fmla="*/ 0 w 23"/>
                  <a:gd name="T9" fmla="*/ 52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0" y="52"/>
                    </a:moveTo>
                    <a:lnTo>
                      <a:pt x="20" y="0"/>
                    </a:lnTo>
                    <a:lnTo>
                      <a:pt x="23" y="0"/>
                    </a:lnTo>
                    <a:lnTo>
                      <a:pt x="3" y="52"/>
                    </a:lnTo>
                    <a:lnTo>
                      <a:pt x="0" y="52"/>
                    </a:lnTo>
                    <a:close/>
                  </a:path>
                </a:pathLst>
              </a:custGeom>
              <a:solidFill>
                <a:srgbClr val="959493"/>
              </a:solidFill>
              <a:ln w="9525">
                <a:noFill/>
                <a:round/>
                <a:headEnd/>
                <a:tailEnd/>
              </a:ln>
            </p:spPr>
            <p:txBody>
              <a:bodyPr/>
              <a:lstStyle/>
              <a:p>
                <a:endParaRPr lang="hu-HU"/>
              </a:p>
            </p:txBody>
          </p:sp>
          <p:sp>
            <p:nvSpPr>
              <p:cNvPr id="58158" name="Freeform 945"/>
              <p:cNvSpPr>
                <a:spLocks/>
              </p:cNvSpPr>
              <p:nvPr/>
            </p:nvSpPr>
            <p:spPr bwMode="auto">
              <a:xfrm>
                <a:off x="2583" y="2265"/>
                <a:ext cx="22" cy="54"/>
              </a:xfrm>
              <a:custGeom>
                <a:avLst/>
                <a:gdLst>
                  <a:gd name="T0" fmla="*/ 0 w 22"/>
                  <a:gd name="T1" fmla="*/ 52 h 54"/>
                  <a:gd name="T2" fmla="*/ 19 w 22"/>
                  <a:gd name="T3" fmla="*/ 0 h 54"/>
                  <a:gd name="T4" fmla="*/ 22 w 22"/>
                  <a:gd name="T5" fmla="*/ 2 h 54"/>
                  <a:gd name="T6" fmla="*/ 2 w 22"/>
                  <a:gd name="T7" fmla="*/ 54 h 54"/>
                  <a:gd name="T8" fmla="*/ 0 w 22"/>
                  <a:gd name="T9" fmla="*/ 52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0" y="52"/>
                    </a:moveTo>
                    <a:lnTo>
                      <a:pt x="19" y="0"/>
                    </a:lnTo>
                    <a:lnTo>
                      <a:pt x="22" y="2"/>
                    </a:lnTo>
                    <a:lnTo>
                      <a:pt x="2" y="54"/>
                    </a:lnTo>
                    <a:lnTo>
                      <a:pt x="0" y="52"/>
                    </a:lnTo>
                    <a:close/>
                  </a:path>
                </a:pathLst>
              </a:custGeom>
              <a:solidFill>
                <a:srgbClr val="908F8F"/>
              </a:solidFill>
              <a:ln w="9525">
                <a:noFill/>
                <a:round/>
                <a:headEnd/>
                <a:tailEnd/>
              </a:ln>
            </p:spPr>
            <p:txBody>
              <a:bodyPr/>
              <a:lstStyle/>
              <a:p>
                <a:endParaRPr lang="hu-HU"/>
              </a:p>
            </p:txBody>
          </p:sp>
          <p:sp>
            <p:nvSpPr>
              <p:cNvPr id="58159" name="Freeform 946"/>
              <p:cNvSpPr>
                <a:spLocks/>
              </p:cNvSpPr>
              <p:nvPr/>
            </p:nvSpPr>
            <p:spPr bwMode="auto">
              <a:xfrm>
                <a:off x="2584" y="2265"/>
                <a:ext cx="23" cy="54"/>
              </a:xfrm>
              <a:custGeom>
                <a:avLst/>
                <a:gdLst>
                  <a:gd name="T0" fmla="*/ 0 w 23"/>
                  <a:gd name="T1" fmla="*/ 52 h 54"/>
                  <a:gd name="T2" fmla="*/ 20 w 23"/>
                  <a:gd name="T3" fmla="*/ 0 h 54"/>
                  <a:gd name="T4" fmla="*/ 23 w 23"/>
                  <a:gd name="T5" fmla="*/ 2 h 54"/>
                  <a:gd name="T6" fmla="*/ 3 w 23"/>
                  <a:gd name="T7" fmla="*/ 54 h 54"/>
                  <a:gd name="T8" fmla="*/ 0 w 23"/>
                  <a:gd name="T9" fmla="*/ 52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0" y="52"/>
                    </a:moveTo>
                    <a:lnTo>
                      <a:pt x="20" y="0"/>
                    </a:lnTo>
                    <a:lnTo>
                      <a:pt x="23" y="2"/>
                    </a:lnTo>
                    <a:lnTo>
                      <a:pt x="3" y="54"/>
                    </a:lnTo>
                    <a:lnTo>
                      <a:pt x="0" y="52"/>
                    </a:lnTo>
                    <a:close/>
                  </a:path>
                </a:pathLst>
              </a:custGeom>
              <a:solidFill>
                <a:srgbClr val="8E8D8D"/>
              </a:solidFill>
              <a:ln w="9525">
                <a:noFill/>
                <a:round/>
                <a:headEnd/>
                <a:tailEnd/>
              </a:ln>
            </p:spPr>
            <p:txBody>
              <a:bodyPr/>
              <a:lstStyle/>
              <a:p>
                <a:endParaRPr lang="hu-HU"/>
              </a:p>
            </p:txBody>
          </p:sp>
          <p:sp>
            <p:nvSpPr>
              <p:cNvPr id="58160" name="Freeform 947"/>
              <p:cNvSpPr>
                <a:spLocks/>
              </p:cNvSpPr>
              <p:nvPr/>
            </p:nvSpPr>
            <p:spPr bwMode="auto">
              <a:xfrm>
                <a:off x="2585" y="2267"/>
                <a:ext cx="23" cy="52"/>
              </a:xfrm>
              <a:custGeom>
                <a:avLst/>
                <a:gdLst>
                  <a:gd name="T0" fmla="*/ 0 w 23"/>
                  <a:gd name="T1" fmla="*/ 52 h 52"/>
                  <a:gd name="T2" fmla="*/ 20 w 23"/>
                  <a:gd name="T3" fmla="*/ 0 h 52"/>
                  <a:gd name="T4" fmla="*/ 23 w 23"/>
                  <a:gd name="T5" fmla="*/ 1 h 52"/>
                  <a:gd name="T6" fmla="*/ 2 w 23"/>
                  <a:gd name="T7" fmla="*/ 52 h 52"/>
                  <a:gd name="T8" fmla="*/ 0 w 23"/>
                  <a:gd name="T9" fmla="*/ 52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0" y="52"/>
                    </a:moveTo>
                    <a:lnTo>
                      <a:pt x="20" y="0"/>
                    </a:lnTo>
                    <a:lnTo>
                      <a:pt x="23" y="1"/>
                    </a:lnTo>
                    <a:lnTo>
                      <a:pt x="2" y="52"/>
                    </a:lnTo>
                    <a:lnTo>
                      <a:pt x="0" y="52"/>
                    </a:lnTo>
                    <a:close/>
                  </a:path>
                </a:pathLst>
              </a:custGeom>
              <a:solidFill>
                <a:srgbClr val="8D8C8B"/>
              </a:solidFill>
              <a:ln w="9525">
                <a:noFill/>
                <a:round/>
                <a:headEnd/>
                <a:tailEnd/>
              </a:ln>
            </p:spPr>
            <p:txBody>
              <a:bodyPr/>
              <a:lstStyle/>
              <a:p>
                <a:endParaRPr lang="hu-HU"/>
              </a:p>
            </p:txBody>
          </p:sp>
          <p:sp>
            <p:nvSpPr>
              <p:cNvPr id="58161" name="Freeform 948"/>
              <p:cNvSpPr>
                <a:spLocks/>
              </p:cNvSpPr>
              <p:nvPr/>
            </p:nvSpPr>
            <p:spPr bwMode="auto">
              <a:xfrm>
                <a:off x="2587" y="2267"/>
                <a:ext cx="22" cy="53"/>
              </a:xfrm>
              <a:custGeom>
                <a:avLst/>
                <a:gdLst>
                  <a:gd name="T0" fmla="*/ 0 w 22"/>
                  <a:gd name="T1" fmla="*/ 52 h 53"/>
                  <a:gd name="T2" fmla="*/ 20 w 22"/>
                  <a:gd name="T3" fmla="*/ 0 h 53"/>
                  <a:gd name="T4" fmla="*/ 22 w 22"/>
                  <a:gd name="T5" fmla="*/ 1 h 53"/>
                  <a:gd name="T6" fmla="*/ 1 w 22"/>
                  <a:gd name="T7" fmla="*/ 53 h 53"/>
                  <a:gd name="T8" fmla="*/ 0 w 22"/>
                  <a:gd name="T9" fmla="*/ 52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0" y="52"/>
                    </a:moveTo>
                    <a:lnTo>
                      <a:pt x="20" y="0"/>
                    </a:lnTo>
                    <a:lnTo>
                      <a:pt x="22" y="1"/>
                    </a:lnTo>
                    <a:lnTo>
                      <a:pt x="1" y="53"/>
                    </a:lnTo>
                    <a:lnTo>
                      <a:pt x="0" y="52"/>
                    </a:lnTo>
                    <a:close/>
                  </a:path>
                </a:pathLst>
              </a:custGeom>
              <a:solidFill>
                <a:srgbClr val="8B8A89"/>
              </a:solidFill>
              <a:ln w="9525">
                <a:noFill/>
                <a:round/>
                <a:headEnd/>
                <a:tailEnd/>
              </a:ln>
            </p:spPr>
            <p:txBody>
              <a:bodyPr/>
              <a:lstStyle/>
              <a:p>
                <a:endParaRPr lang="hu-HU"/>
              </a:p>
            </p:txBody>
          </p:sp>
          <p:sp>
            <p:nvSpPr>
              <p:cNvPr id="58162" name="Freeform 949"/>
              <p:cNvSpPr>
                <a:spLocks/>
              </p:cNvSpPr>
              <p:nvPr/>
            </p:nvSpPr>
            <p:spPr bwMode="auto">
              <a:xfrm>
                <a:off x="2587" y="2268"/>
                <a:ext cx="24" cy="52"/>
              </a:xfrm>
              <a:custGeom>
                <a:avLst/>
                <a:gdLst>
                  <a:gd name="T0" fmla="*/ 0 w 24"/>
                  <a:gd name="T1" fmla="*/ 51 h 52"/>
                  <a:gd name="T2" fmla="*/ 21 w 24"/>
                  <a:gd name="T3" fmla="*/ 0 h 52"/>
                  <a:gd name="T4" fmla="*/ 24 w 24"/>
                  <a:gd name="T5" fmla="*/ 0 h 52"/>
                  <a:gd name="T6" fmla="*/ 3 w 24"/>
                  <a:gd name="T7" fmla="*/ 52 h 52"/>
                  <a:gd name="T8" fmla="*/ 0 w 24"/>
                  <a:gd name="T9" fmla="*/ 51 h 52"/>
                  <a:gd name="T10" fmla="*/ 0 60000 65536"/>
                  <a:gd name="T11" fmla="*/ 0 60000 65536"/>
                  <a:gd name="T12" fmla="*/ 0 60000 65536"/>
                  <a:gd name="T13" fmla="*/ 0 60000 65536"/>
                  <a:gd name="T14" fmla="*/ 0 60000 65536"/>
                  <a:gd name="T15" fmla="*/ 0 w 24"/>
                  <a:gd name="T16" fmla="*/ 0 h 52"/>
                  <a:gd name="T17" fmla="*/ 24 w 24"/>
                  <a:gd name="T18" fmla="*/ 52 h 52"/>
                </a:gdLst>
                <a:ahLst/>
                <a:cxnLst>
                  <a:cxn ang="T10">
                    <a:pos x="T0" y="T1"/>
                  </a:cxn>
                  <a:cxn ang="T11">
                    <a:pos x="T2" y="T3"/>
                  </a:cxn>
                  <a:cxn ang="T12">
                    <a:pos x="T4" y="T5"/>
                  </a:cxn>
                  <a:cxn ang="T13">
                    <a:pos x="T6" y="T7"/>
                  </a:cxn>
                  <a:cxn ang="T14">
                    <a:pos x="T8" y="T9"/>
                  </a:cxn>
                </a:cxnLst>
                <a:rect l="T15" t="T16" r="T17" b="T18"/>
                <a:pathLst>
                  <a:path w="24" h="52">
                    <a:moveTo>
                      <a:pt x="0" y="51"/>
                    </a:moveTo>
                    <a:lnTo>
                      <a:pt x="21" y="0"/>
                    </a:lnTo>
                    <a:lnTo>
                      <a:pt x="24" y="0"/>
                    </a:lnTo>
                    <a:lnTo>
                      <a:pt x="3" y="52"/>
                    </a:lnTo>
                    <a:lnTo>
                      <a:pt x="0" y="51"/>
                    </a:lnTo>
                    <a:close/>
                  </a:path>
                </a:pathLst>
              </a:custGeom>
              <a:solidFill>
                <a:srgbClr val="8A8988"/>
              </a:solidFill>
              <a:ln w="9525">
                <a:noFill/>
                <a:round/>
                <a:headEnd/>
                <a:tailEnd/>
              </a:ln>
            </p:spPr>
            <p:txBody>
              <a:bodyPr/>
              <a:lstStyle/>
              <a:p>
                <a:endParaRPr lang="hu-HU"/>
              </a:p>
            </p:txBody>
          </p:sp>
          <p:sp>
            <p:nvSpPr>
              <p:cNvPr id="58163" name="Freeform 950"/>
              <p:cNvSpPr>
                <a:spLocks/>
              </p:cNvSpPr>
              <p:nvPr/>
            </p:nvSpPr>
            <p:spPr bwMode="auto">
              <a:xfrm>
                <a:off x="2588" y="2268"/>
                <a:ext cx="24" cy="54"/>
              </a:xfrm>
              <a:custGeom>
                <a:avLst/>
                <a:gdLst>
                  <a:gd name="T0" fmla="*/ 0 w 24"/>
                  <a:gd name="T1" fmla="*/ 52 h 54"/>
                  <a:gd name="T2" fmla="*/ 21 w 24"/>
                  <a:gd name="T3" fmla="*/ 0 h 54"/>
                  <a:gd name="T4" fmla="*/ 24 w 24"/>
                  <a:gd name="T5" fmla="*/ 1 h 54"/>
                  <a:gd name="T6" fmla="*/ 3 w 24"/>
                  <a:gd name="T7" fmla="*/ 54 h 54"/>
                  <a:gd name="T8" fmla="*/ 0 w 24"/>
                  <a:gd name="T9" fmla="*/ 52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0" y="52"/>
                    </a:moveTo>
                    <a:lnTo>
                      <a:pt x="21" y="0"/>
                    </a:lnTo>
                    <a:lnTo>
                      <a:pt x="24" y="1"/>
                    </a:lnTo>
                    <a:lnTo>
                      <a:pt x="3" y="54"/>
                    </a:lnTo>
                    <a:lnTo>
                      <a:pt x="0" y="52"/>
                    </a:lnTo>
                    <a:close/>
                  </a:path>
                </a:pathLst>
              </a:custGeom>
              <a:solidFill>
                <a:srgbClr val="888786"/>
              </a:solidFill>
              <a:ln w="9525">
                <a:noFill/>
                <a:round/>
                <a:headEnd/>
                <a:tailEnd/>
              </a:ln>
            </p:spPr>
            <p:txBody>
              <a:bodyPr/>
              <a:lstStyle/>
              <a:p>
                <a:endParaRPr lang="hu-HU"/>
              </a:p>
            </p:txBody>
          </p:sp>
          <p:sp>
            <p:nvSpPr>
              <p:cNvPr id="58164" name="Freeform 951"/>
              <p:cNvSpPr>
                <a:spLocks/>
              </p:cNvSpPr>
              <p:nvPr/>
            </p:nvSpPr>
            <p:spPr bwMode="auto">
              <a:xfrm>
                <a:off x="2590" y="2268"/>
                <a:ext cx="24" cy="54"/>
              </a:xfrm>
              <a:custGeom>
                <a:avLst/>
                <a:gdLst>
                  <a:gd name="T0" fmla="*/ 0 w 24"/>
                  <a:gd name="T1" fmla="*/ 52 h 54"/>
                  <a:gd name="T2" fmla="*/ 21 w 24"/>
                  <a:gd name="T3" fmla="*/ 0 h 54"/>
                  <a:gd name="T4" fmla="*/ 24 w 24"/>
                  <a:gd name="T5" fmla="*/ 1 h 54"/>
                  <a:gd name="T6" fmla="*/ 2 w 24"/>
                  <a:gd name="T7" fmla="*/ 54 h 54"/>
                  <a:gd name="T8" fmla="*/ 0 w 24"/>
                  <a:gd name="T9" fmla="*/ 52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0" y="52"/>
                    </a:moveTo>
                    <a:lnTo>
                      <a:pt x="21" y="0"/>
                    </a:lnTo>
                    <a:lnTo>
                      <a:pt x="24" y="1"/>
                    </a:lnTo>
                    <a:lnTo>
                      <a:pt x="2" y="54"/>
                    </a:lnTo>
                    <a:lnTo>
                      <a:pt x="0" y="52"/>
                    </a:lnTo>
                    <a:close/>
                  </a:path>
                </a:pathLst>
              </a:custGeom>
              <a:solidFill>
                <a:srgbClr val="878585"/>
              </a:solidFill>
              <a:ln w="9525">
                <a:noFill/>
                <a:round/>
                <a:headEnd/>
                <a:tailEnd/>
              </a:ln>
            </p:spPr>
            <p:txBody>
              <a:bodyPr/>
              <a:lstStyle/>
              <a:p>
                <a:endParaRPr lang="hu-HU"/>
              </a:p>
            </p:txBody>
          </p:sp>
          <p:sp>
            <p:nvSpPr>
              <p:cNvPr id="58165" name="Freeform 952"/>
              <p:cNvSpPr>
                <a:spLocks/>
              </p:cNvSpPr>
              <p:nvPr/>
            </p:nvSpPr>
            <p:spPr bwMode="auto">
              <a:xfrm>
                <a:off x="2591" y="2269"/>
                <a:ext cx="24" cy="53"/>
              </a:xfrm>
              <a:custGeom>
                <a:avLst/>
                <a:gdLst>
                  <a:gd name="T0" fmla="*/ 0 w 24"/>
                  <a:gd name="T1" fmla="*/ 53 h 53"/>
                  <a:gd name="T2" fmla="*/ 21 w 24"/>
                  <a:gd name="T3" fmla="*/ 0 h 53"/>
                  <a:gd name="T4" fmla="*/ 24 w 24"/>
                  <a:gd name="T5" fmla="*/ 0 h 53"/>
                  <a:gd name="T6" fmla="*/ 3 w 24"/>
                  <a:gd name="T7" fmla="*/ 53 h 53"/>
                  <a:gd name="T8" fmla="*/ 0 w 24"/>
                  <a:gd name="T9" fmla="*/ 53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3"/>
                    </a:moveTo>
                    <a:lnTo>
                      <a:pt x="21" y="0"/>
                    </a:lnTo>
                    <a:lnTo>
                      <a:pt x="24" y="0"/>
                    </a:lnTo>
                    <a:lnTo>
                      <a:pt x="3" y="53"/>
                    </a:lnTo>
                    <a:lnTo>
                      <a:pt x="0" y="53"/>
                    </a:lnTo>
                    <a:close/>
                  </a:path>
                </a:pathLst>
              </a:custGeom>
              <a:solidFill>
                <a:srgbClr val="848382"/>
              </a:solidFill>
              <a:ln w="9525">
                <a:noFill/>
                <a:round/>
                <a:headEnd/>
                <a:tailEnd/>
              </a:ln>
            </p:spPr>
            <p:txBody>
              <a:bodyPr/>
              <a:lstStyle/>
              <a:p>
                <a:endParaRPr lang="hu-HU"/>
              </a:p>
            </p:txBody>
          </p:sp>
          <p:sp>
            <p:nvSpPr>
              <p:cNvPr id="58166" name="Freeform 953"/>
              <p:cNvSpPr>
                <a:spLocks/>
              </p:cNvSpPr>
              <p:nvPr/>
            </p:nvSpPr>
            <p:spPr bwMode="auto">
              <a:xfrm>
                <a:off x="2592" y="2269"/>
                <a:ext cx="24" cy="54"/>
              </a:xfrm>
              <a:custGeom>
                <a:avLst/>
                <a:gdLst>
                  <a:gd name="T0" fmla="*/ 0 w 24"/>
                  <a:gd name="T1" fmla="*/ 53 h 54"/>
                  <a:gd name="T2" fmla="*/ 22 w 24"/>
                  <a:gd name="T3" fmla="*/ 0 h 54"/>
                  <a:gd name="T4" fmla="*/ 24 w 24"/>
                  <a:gd name="T5" fmla="*/ 2 h 54"/>
                  <a:gd name="T6" fmla="*/ 3 w 24"/>
                  <a:gd name="T7" fmla="*/ 54 h 54"/>
                  <a:gd name="T8" fmla="*/ 0 w 24"/>
                  <a:gd name="T9" fmla="*/ 53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0" y="53"/>
                    </a:moveTo>
                    <a:lnTo>
                      <a:pt x="22" y="0"/>
                    </a:lnTo>
                    <a:lnTo>
                      <a:pt x="24" y="2"/>
                    </a:lnTo>
                    <a:lnTo>
                      <a:pt x="3" y="54"/>
                    </a:lnTo>
                    <a:lnTo>
                      <a:pt x="0" y="53"/>
                    </a:lnTo>
                    <a:close/>
                  </a:path>
                </a:pathLst>
              </a:custGeom>
              <a:solidFill>
                <a:srgbClr val="828180"/>
              </a:solidFill>
              <a:ln w="9525">
                <a:noFill/>
                <a:round/>
                <a:headEnd/>
                <a:tailEnd/>
              </a:ln>
            </p:spPr>
            <p:txBody>
              <a:bodyPr/>
              <a:lstStyle/>
              <a:p>
                <a:endParaRPr lang="hu-HU"/>
              </a:p>
            </p:txBody>
          </p:sp>
          <p:sp>
            <p:nvSpPr>
              <p:cNvPr id="58167" name="Freeform 954"/>
              <p:cNvSpPr>
                <a:spLocks/>
              </p:cNvSpPr>
              <p:nvPr/>
            </p:nvSpPr>
            <p:spPr bwMode="auto">
              <a:xfrm>
                <a:off x="2594" y="2269"/>
                <a:ext cx="22" cy="54"/>
              </a:xfrm>
              <a:custGeom>
                <a:avLst/>
                <a:gdLst>
                  <a:gd name="T0" fmla="*/ 0 w 22"/>
                  <a:gd name="T1" fmla="*/ 53 h 54"/>
                  <a:gd name="T2" fmla="*/ 21 w 22"/>
                  <a:gd name="T3" fmla="*/ 0 h 54"/>
                  <a:gd name="T4" fmla="*/ 22 w 22"/>
                  <a:gd name="T5" fmla="*/ 2 h 54"/>
                  <a:gd name="T6" fmla="*/ 3 w 22"/>
                  <a:gd name="T7" fmla="*/ 54 h 54"/>
                  <a:gd name="T8" fmla="*/ 0 w 22"/>
                  <a:gd name="T9" fmla="*/ 53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0" y="53"/>
                    </a:moveTo>
                    <a:lnTo>
                      <a:pt x="21" y="0"/>
                    </a:lnTo>
                    <a:lnTo>
                      <a:pt x="22" y="2"/>
                    </a:lnTo>
                    <a:lnTo>
                      <a:pt x="3" y="54"/>
                    </a:lnTo>
                    <a:lnTo>
                      <a:pt x="0" y="53"/>
                    </a:lnTo>
                    <a:close/>
                  </a:path>
                </a:pathLst>
              </a:custGeom>
              <a:solidFill>
                <a:srgbClr val="81807F"/>
              </a:solidFill>
              <a:ln w="9525">
                <a:noFill/>
                <a:round/>
                <a:headEnd/>
                <a:tailEnd/>
              </a:ln>
            </p:spPr>
            <p:txBody>
              <a:bodyPr/>
              <a:lstStyle/>
              <a:p>
                <a:endParaRPr lang="hu-HU"/>
              </a:p>
            </p:txBody>
          </p:sp>
          <p:sp>
            <p:nvSpPr>
              <p:cNvPr id="58168" name="Freeform 955"/>
              <p:cNvSpPr>
                <a:spLocks/>
              </p:cNvSpPr>
              <p:nvPr/>
            </p:nvSpPr>
            <p:spPr bwMode="auto">
              <a:xfrm>
                <a:off x="2595" y="2271"/>
                <a:ext cx="23" cy="52"/>
              </a:xfrm>
              <a:custGeom>
                <a:avLst/>
                <a:gdLst>
                  <a:gd name="T0" fmla="*/ 0 w 23"/>
                  <a:gd name="T1" fmla="*/ 52 h 52"/>
                  <a:gd name="T2" fmla="*/ 21 w 23"/>
                  <a:gd name="T3" fmla="*/ 0 h 52"/>
                  <a:gd name="T4" fmla="*/ 23 w 23"/>
                  <a:gd name="T5" fmla="*/ 0 h 52"/>
                  <a:gd name="T6" fmla="*/ 3 w 23"/>
                  <a:gd name="T7" fmla="*/ 52 h 52"/>
                  <a:gd name="T8" fmla="*/ 0 w 23"/>
                  <a:gd name="T9" fmla="*/ 52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0" y="52"/>
                    </a:moveTo>
                    <a:lnTo>
                      <a:pt x="21" y="0"/>
                    </a:lnTo>
                    <a:lnTo>
                      <a:pt x="23" y="0"/>
                    </a:lnTo>
                    <a:lnTo>
                      <a:pt x="3" y="52"/>
                    </a:lnTo>
                    <a:lnTo>
                      <a:pt x="0" y="52"/>
                    </a:lnTo>
                    <a:close/>
                  </a:path>
                </a:pathLst>
              </a:custGeom>
              <a:solidFill>
                <a:srgbClr val="7F7D7D"/>
              </a:solidFill>
              <a:ln w="9525">
                <a:noFill/>
                <a:round/>
                <a:headEnd/>
                <a:tailEnd/>
              </a:ln>
            </p:spPr>
            <p:txBody>
              <a:bodyPr/>
              <a:lstStyle/>
              <a:p>
                <a:endParaRPr lang="hu-HU"/>
              </a:p>
            </p:txBody>
          </p:sp>
          <p:sp>
            <p:nvSpPr>
              <p:cNvPr id="58169" name="Freeform 956"/>
              <p:cNvSpPr>
                <a:spLocks/>
              </p:cNvSpPr>
              <p:nvPr/>
            </p:nvSpPr>
            <p:spPr bwMode="auto">
              <a:xfrm>
                <a:off x="2597" y="2271"/>
                <a:ext cx="22" cy="53"/>
              </a:xfrm>
              <a:custGeom>
                <a:avLst/>
                <a:gdLst>
                  <a:gd name="T0" fmla="*/ 0 w 22"/>
                  <a:gd name="T1" fmla="*/ 52 h 53"/>
                  <a:gd name="T2" fmla="*/ 19 w 22"/>
                  <a:gd name="T3" fmla="*/ 0 h 53"/>
                  <a:gd name="T4" fmla="*/ 22 w 22"/>
                  <a:gd name="T5" fmla="*/ 1 h 53"/>
                  <a:gd name="T6" fmla="*/ 2 w 22"/>
                  <a:gd name="T7" fmla="*/ 53 h 53"/>
                  <a:gd name="T8" fmla="*/ 0 w 22"/>
                  <a:gd name="T9" fmla="*/ 52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0" y="52"/>
                    </a:moveTo>
                    <a:lnTo>
                      <a:pt x="19" y="0"/>
                    </a:lnTo>
                    <a:lnTo>
                      <a:pt x="22" y="1"/>
                    </a:lnTo>
                    <a:lnTo>
                      <a:pt x="2" y="53"/>
                    </a:lnTo>
                    <a:lnTo>
                      <a:pt x="0" y="52"/>
                    </a:lnTo>
                    <a:close/>
                  </a:path>
                </a:pathLst>
              </a:custGeom>
              <a:solidFill>
                <a:srgbClr val="7D7C7B"/>
              </a:solidFill>
              <a:ln w="9525">
                <a:noFill/>
                <a:round/>
                <a:headEnd/>
                <a:tailEnd/>
              </a:ln>
            </p:spPr>
            <p:txBody>
              <a:bodyPr/>
              <a:lstStyle/>
              <a:p>
                <a:endParaRPr lang="hu-HU"/>
              </a:p>
            </p:txBody>
          </p:sp>
          <p:sp>
            <p:nvSpPr>
              <p:cNvPr id="58170" name="Freeform 957"/>
              <p:cNvSpPr>
                <a:spLocks/>
              </p:cNvSpPr>
              <p:nvPr/>
            </p:nvSpPr>
            <p:spPr bwMode="auto">
              <a:xfrm>
                <a:off x="2598" y="2271"/>
                <a:ext cx="23" cy="53"/>
              </a:xfrm>
              <a:custGeom>
                <a:avLst/>
                <a:gdLst>
                  <a:gd name="T0" fmla="*/ 0 w 23"/>
                  <a:gd name="T1" fmla="*/ 52 h 53"/>
                  <a:gd name="T2" fmla="*/ 20 w 23"/>
                  <a:gd name="T3" fmla="*/ 0 h 53"/>
                  <a:gd name="T4" fmla="*/ 23 w 23"/>
                  <a:gd name="T5" fmla="*/ 1 h 53"/>
                  <a:gd name="T6" fmla="*/ 3 w 23"/>
                  <a:gd name="T7" fmla="*/ 53 h 53"/>
                  <a:gd name="T8" fmla="*/ 0 w 23"/>
                  <a:gd name="T9" fmla="*/ 52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0" y="52"/>
                    </a:moveTo>
                    <a:lnTo>
                      <a:pt x="20" y="0"/>
                    </a:lnTo>
                    <a:lnTo>
                      <a:pt x="23" y="1"/>
                    </a:lnTo>
                    <a:lnTo>
                      <a:pt x="3" y="53"/>
                    </a:lnTo>
                    <a:lnTo>
                      <a:pt x="0" y="52"/>
                    </a:lnTo>
                    <a:close/>
                  </a:path>
                </a:pathLst>
              </a:custGeom>
              <a:solidFill>
                <a:srgbClr val="7B7A79"/>
              </a:solidFill>
              <a:ln w="9525">
                <a:noFill/>
                <a:round/>
                <a:headEnd/>
                <a:tailEnd/>
              </a:ln>
            </p:spPr>
            <p:txBody>
              <a:bodyPr/>
              <a:lstStyle/>
              <a:p>
                <a:endParaRPr lang="hu-HU"/>
              </a:p>
            </p:txBody>
          </p:sp>
          <p:sp>
            <p:nvSpPr>
              <p:cNvPr id="58171" name="Freeform 958"/>
              <p:cNvSpPr>
                <a:spLocks/>
              </p:cNvSpPr>
              <p:nvPr/>
            </p:nvSpPr>
            <p:spPr bwMode="auto">
              <a:xfrm>
                <a:off x="2599" y="2272"/>
                <a:ext cx="23" cy="52"/>
              </a:xfrm>
              <a:custGeom>
                <a:avLst/>
                <a:gdLst>
                  <a:gd name="T0" fmla="*/ 0 w 23"/>
                  <a:gd name="T1" fmla="*/ 52 h 52"/>
                  <a:gd name="T2" fmla="*/ 20 w 23"/>
                  <a:gd name="T3" fmla="*/ 0 h 52"/>
                  <a:gd name="T4" fmla="*/ 23 w 23"/>
                  <a:gd name="T5" fmla="*/ 2 h 52"/>
                  <a:gd name="T6" fmla="*/ 3 w 23"/>
                  <a:gd name="T7" fmla="*/ 52 h 52"/>
                  <a:gd name="T8" fmla="*/ 0 w 23"/>
                  <a:gd name="T9" fmla="*/ 52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0" y="52"/>
                    </a:moveTo>
                    <a:lnTo>
                      <a:pt x="20" y="0"/>
                    </a:lnTo>
                    <a:lnTo>
                      <a:pt x="23" y="2"/>
                    </a:lnTo>
                    <a:lnTo>
                      <a:pt x="3" y="52"/>
                    </a:lnTo>
                    <a:lnTo>
                      <a:pt x="0" y="52"/>
                    </a:lnTo>
                    <a:close/>
                  </a:path>
                </a:pathLst>
              </a:custGeom>
              <a:solidFill>
                <a:srgbClr val="797877"/>
              </a:solidFill>
              <a:ln w="9525">
                <a:noFill/>
                <a:round/>
                <a:headEnd/>
                <a:tailEnd/>
              </a:ln>
            </p:spPr>
            <p:txBody>
              <a:bodyPr/>
              <a:lstStyle/>
              <a:p>
                <a:endParaRPr lang="hu-HU"/>
              </a:p>
            </p:txBody>
          </p:sp>
          <p:sp>
            <p:nvSpPr>
              <p:cNvPr id="58172" name="Freeform 959"/>
              <p:cNvSpPr>
                <a:spLocks/>
              </p:cNvSpPr>
              <p:nvPr/>
            </p:nvSpPr>
            <p:spPr bwMode="auto">
              <a:xfrm>
                <a:off x="2601" y="2272"/>
                <a:ext cx="22" cy="54"/>
              </a:xfrm>
              <a:custGeom>
                <a:avLst/>
                <a:gdLst>
                  <a:gd name="T0" fmla="*/ 0 w 22"/>
                  <a:gd name="T1" fmla="*/ 52 h 54"/>
                  <a:gd name="T2" fmla="*/ 20 w 22"/>
                  <a:gd name="T3" fmla="*/ 0 h 54"/>
                  <a:gd name="T4" fmla="*/ 22 w 22"/>
                  <a:gd name="T5" fmla="*/ 2 h 54"/>
                  <a:gd name="T6" fmla="*/ 3 w 22"/>
                  <a:gd name="T7" fmla="*/ 54 h 54"/>
                  <a:gd name="T8" fmla="*/ 0 w 22"/>
                  <a:gd name="T9" fmla="*/ 52 h 54"/>
                  <a:gd name="T10" fmla="*/ 0 60000 65536"/>
                  <a:gd name="T11" fmla="*/ 0 60000 65536"/>
                  <a:gd name="T12" fmla="*/ 0 60000 65536"/>
                  <a:gd name="T13" fmla="*/ 0 60000 65536"/>
                  <a:gd name="T14" fmla="*/ 0 60000 65536"/>
                  <a:gd name="T15" fmla="*/ 0 w 22"/>
                  <a:gd name="T16" fmla="*/ 0 h 54"/>
                  <a:gd name="T17" fmla="*/ 22 w 22"/>
                  <a:gd name="T18" fmla="*/ 54 h 54"/>
                </a:gdLst>
                <a:ahLst/>
                <a:cxnLst>
                  <a:cxn ang="T10">
                    <a:pos x="T0" y="T1"/>
                  </a:cxn>
                  <a:cxn ang="T11">
                    <a:pos x="T2" y="T3"/>
                  </a:cxn>
                  <a:cxn ang="T12">
                    <a:pos x="T4" y="T5"/>
                  </a:cxn>
                  <a:cxn ang="T13">
                    <a:pos x="T6" y="T7"/>
                  </a:cxn>
                  <a:cxn ang="T14">
                    <a:pos x="T8" y="T9"/>
                  </a:cxn>
                </a:cxnLst>
                <a:rect l="T15" t="T16" r="T17" b="T18"/>
                <a:pathLst>
                  <a:path w="22" h="54">
                    <a:moveTo>
                      <a:pt x="0" y="52"/>
                    </a:moveTo>
                    <a:lnTo>
                      <a:pt x="20" y="0"/>
                    </a:lnTo>
                    <a:lnTo>
                      <a:pt x="22" y="2"/>
                    </a:lnTo>
                    <a:lnTo>
                      <a:pt x="3" y="54"/>
                    </a:lnTo>
                    <a:lnTo>
                      <a:pt x="0" y="52"/>
                    </a:lnTo>
                    <a:close/>
                  </a:path>
                </a:pathLst>
              </a:custGeom>
              <a:solidFill>
                <a:srgbClr val="767473"/>
              </a:solidFill>
              <a:ln w="9525">
                <a:noFill/>
                <a:round/>
                <a:headEnd/>
                <a:tailEnd/>
              </a:ln>
            </p:spPr>
            <p:txBody>
              <a:bodyPr/>
              <a:lstStyle/>
              <a:p>
                <a:endParaRPr lang="hu-HU"/>
              </a:p>
            </p:txBody>
          </p:sp>
          <p:sp>
            <p:nvSpPr>
              <p:cNvPr id="58173" name="Freeform 960"/>
              <p:cNvSpPr>
                <a:spLocks/>
              </p:cNvSpPr>
              <p:nvPr/>
            </p:nvSpPr>
            <p:spPr bwMode="auto">
              <a:xfrm>
                <a:off x="2602" y="2274"/>
                <a:ext cx="23" cy="52"/>
              </a:xfrm>
              <a:custGeom>
                <a:avLst/>
                <a:gdLst>
                  <a:gd name="T0" fmla="*/ 0 w 23"/>
                  <a:gd name="T1" fmla="*/ 50 h 52"/>
                  <a:gd name="T2" fmla="*/ 20 w 23"/>
                  <a:gd name="T3" fmla="*/ 0 h 52"/>
                  <a:gd name="T4" fmla="*/ 23 w 23"/>
                  <a:gd name="T5" fmla="*/ 0 h 52"/>
                  <a:gd name="T6" fmla="*/ 3 w 23"/>
                  <a:gd name="T7" fmla="*/ 52 h 52"/>
                  <a:gd name="T8" fmla="*/ 0 w 23"/>
                  <a:gd name="T9" fmla="*/ 50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0" y="50"/>
                    </a:moveTo>
                    <a:lnTo>
                      <a:pt x="20" y="0"/>
                    </a:lnTo>
                    <a:lnTo>
                      <a:pt x="23" y="0"/>
                    </a:lnTo>
                    <a:lnTo>
                      <a:pt x="3" y="52"/>
                    </a:lnTo>
                    <a:lnTo>
                      <a:pt x="0" y="50"/>
                    </a:lnTo>
                    <a:close/>
                  </a:path>
                </a:pathLst>
              </a:custGeom>
              <a:solidFill>
                <a:srgbClr val="747271"/>
              </a:solidFill>
              <a:ln w="9525">
                <a:noFill/>
                <a:round/>
                <a:headEnd/>
                <a:tailEnd/>
              </a:ln>
            </p:spPr>
            <p:txBody>
              <a:bodyPr/>
              <a:lstStyle/>
              <a:p>
                <a:endParaRPr lang="hu-HU"/>
              </a:p>
            </p:txBody>
          </p:sp>
          <p:sp>
            <p:nvSpPr>
              <p:cNvPr id="58174" name="Freeform 961"/>
              <p:cNvSpPr>
                <a:spLocks/>
              </p:cNvSpPr>
              <p:nvPr/>
            </p:nvSpPr>
            <p:spPr bwMode="auto">
              <a:xfrm>
                <a:off x="2604" y="2274"/>
                <a:ext cx="22" cy="53"/>
              </a:xfrm>
              <a:custGeom>
                <a:avLst/>
                <a:gdLst>
                  <a:gd name="T0" fmla="*/ 0 w 22"/>
                  <a:gd name="T1" fmla="*/ 52 h 53"/>
                  <a:gd name="T2" fmla="*/ 19 w 22"/>
                  <a:gd name="T3" fmla="*/ 0 h 53"/>
                  <a:gd name="T4" fmla="*/ 22 w 22"/>
                  <a:gd name="T5" fmla="*/ 1 h 53"/>
                  <a:gd name="T6" fmla="*/ 3 w 22"/>
                  <a:gd name="T7" fmla="*/ 53 h 53"/>
                  <a:gd name="T8" fmla="*/ 0 w 22"/>
                  <a:gd name="T9" fmla="*/ 52 h 53"/>
                  <a:gd name="T10" fmla="*/ 0 60000 65536"/>
                  <a:gd name="T11" fmla="*/ 0 60000 65536"/>
                  <a:gd name="T12" fmla="*/ 0 60000 65536"/>
                  <a:gd name="T13" fmla="*/ 0 60000 65536"/>
                  <a:gd name="T14" fmla="*/ 0 60000 65536"/>
                  <a:gd name="T15" fmla="*/ 0 w 22"/>
                  <a:gd name="T16" fmla="*/ 0 h 53"/>
                  <a:gd name="T17" fmla="*/ 22 w 22"/>
                  <a:gd name="T18" fmla="*/ 53 h 53"/>
                </a:gdLst>
                <a:ahLst/>
                <a:cxnLst>
                  <a:cxn ang="T10">
                    <a:pos x="T0" y="T1"/>
                  </a:cxn>
                  <a:cxn ang="T11">
                    <a:pos x="T2" y="T3"/>
                  </a:cxn>
                  <a:cxn ang="T12">
                    <a:pos x="T4" y="T5"/>
                  </a:cxn>
                  <a:cxn ang="T13">
                    <a:pos x="T6" y="T7"/>
                  </a:cxn>
                  <a:cxn ang="T14">
                    <a:pos x="T8" y="T9"/>
                  </a:cxn>
                </a:cxnLst>
                <a:rect l="T15" t="T16" r="T17" b="T18"/>
                <a:pathLst>
                  <a:path w="22" h="53">
                    <a:moveTo>
                      <a:pt x="0" y="52"/>
                    </a:moveTo>
                    <a:lnTo>
                      <a:pt x="19" y="0"/>
                    </a:lnTo>
                    <a:lnTo>
                      <a:pt x="22" y="1"/>
                    </a:lnTo>
                    <a:lnTo>
                      <a:pt x="3" y="53"/>
                    </a:lnTo>
                    <a:lnTo>
                      <a:pt x="0" y="52"/>
                    </a:lnTo>
                    <a:close/>
                  </a:path>
                </a:pathLst>
              </a:custGeom>
              <a:solidFill>
                <a:srgbClr val="727070"/>
              </a:solidFill>
              <a:ln w="9525">
                <a:noFill/>
                <a:round/>
                <a:headEnd/>
                <a:tailEnd/>
              </a:ln>
            </p:spPr>
            <p:txBody>
              <a:bodyPr/>
              <a:lstStyle/>
              <a:p>
                <a:endParaRPr lang="hu-HU"/>
              </a:p>
            </p:txBody>
          </p:sp>
          <p:sp>
            <p:nvSpPr>
              <p:cNvPr id="58175" name="Freeform 962"/>
              <p:cNvSpPr>
                <a:spLocks/>
              </p:cNvSpPr>
              <p:nvPr/>
            </p:nvSpPr>
            <p:spPr bwMode="auto">
              <a:xfrm>
                <a:off x="2605" y="2274"/>
                <a:ext cx="23" cy="53"/>
              </a:xfrm>
              <a:custGeom>
                <a:avLst/>
                <a:gdLst>
                  <a:gd name="T0" fmla="*/ 0 w 23"/>
                  <a:gd name="T1" fmla="*/ 52 h 53"/>
                  <a:gd name="T2" fmla="*/ 20 w 23"/>
                  <a:gd name="T3" fmla="*/ 0 h 53"/>
                  <a:gd name="T4" fmla="*/ 23 w 23"/>
                  <a:gd name="T5" fmla="*/ 1 h 53"/>
                  <a:gd name="T6" fmla="*/ 2 w 23"/>
                  <a:gd name="T7" fmla="*/ 53 h 53"/>
                  <a:gd name="T8" fmla="*/ 0 w 23"/>
                  <a:gd name="T9" fmla="*/ 52 h 53"/>
                  <a:gd name="T10" fmla="*/ 0 60000 65536"/>
                  <a:gd name="T11" fmla="*/ 0 60000 65536"/>
                  <a:gd name="T12" fmla="*/ 0 60000 65536"/>
                  <a:gd name="T13" fmla="*/ 0 60000 65536"/>
                  <a:gd name="T14" fmla="*/ 0 60000 65536"/>
                  <a:gd name="T15" fmla="*/ 0 w 23"/>
                  <a:gd name="T16" fmla="*/ 0 h 53"/>
                  <a:gd name="T17" fmla="*/ 23 w 23"/>
                  <a:gd name="T18" fmla="*/ 53 h 53"/>
                </a:gdLst>
                <a:ahLst/>
                <a:cxnLst>
                  <a:cxn ang="T10">
                    <a:pos x="T0" y="T1"/>
                  </a:cxn>
                  <a:cxn ang="T11">
                    <a:pos x="T2" y="T3"/>
                  </a:cxn>
                  <a:cxn ang="T12">
                    <a:pos x="T4" y="T5"/>
                  </a:cxn>
                  <a:cxn ang="T13">
                    <a:pos x="T6" y="T7"/>
                  </a:cxn>
                  <a:cxn ang="T14">
                    <a:pos x="T8" y="T9"/>
                  </a:cxn>
                </a:cxnLst>
                <a:rect l="T15" t="T16" r="T17" b="T18"/>
                <a:pathLst>
                  <a:path w="23" h="53">
                    <a:moveTo>
                      <a:pt x="0" y="52"/>
                    </a:moveTo>
                    <a:lnTo>
                      <a:pt x="20" y="0"/>
                    </a:lnTo>
                    <a:lnTo>
                      <a:pt x="23" y="1"/>
                    </a:lnTo>
                    <a:lnTo>
                      <a:pt x="2" y="53"/>
                    </a:lnTo>
                    <a:lnTo>
                      <a:pt x="0" y="52"/>
                    </a:lnTo>
                    <a:close/>
                  </a:path>
                </a:pathLst>
              </a:custGeom>
              <a:solidFill>
                <a:srgbClr val="716F6E"/>
              </a:solidFill>
              <a:ln w="9525">
                <a:noFill/>
                <a:round/>
                <a:headEnd/>
                <a:tailEnd/>
              </a:ln>
            </p:spPr>
            <p:txBody>
              <a:bodyPr/>
              <a:lstStyle/>
              <a:p>
                <a:endParaRPr lang="hu-HU"/>
              </a:p>
            </p:txBody>
          </p:sp>
          <p:sp>
            <p:nvSpPr>
              <p:cNvPr id="58176" name="Freeform 963"/>
              <p:cNvSpPr>
                <a:spLocks/>
              </p:cNvSpPr>
              <p:nvPr/>
            </p:nvSpPr>
            <p:spPr bwMode="auto">
              <a:xfrm>
                <a:off x="2607" y="2275"/>
                <a:ext cx="22" cy="52"/>
              </a:xfrm>
              <a:custGeom>
                <a:avLst/>
                <a:gdLst>
                  <a:gd name="T0" fmla="*/ 0 w 22"/>
                  <a:gd name="T1" fmla="*/ 52 h 52"/>
                  <a:gd name="T2" fmla="*/ 19 w 22"/>
                  <a:gd name="T3" fmla="*/ 0 h 52"/>
                  <a:gd name="T4" fmla="*/ 22 w 22"/>
                  <a:gd name="T5" fmla="*/ 0 h 52"/>
                  <a:gd name="T6" fmla="*/ 1 w 22"/>
                  <a:gd name="T7" fmla="*/ 52 h 52"/>
                  <a:gd name="T8" fmla="*/ 0 w 22"/>
                  <a:gd name="T9" fmla="*/ 52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0" y="52"/>
                    </a:moveTo>
                    <a:lnTo>
                      <a:pt x="19" y="0"/>
                    </a:lnTo>
                    <a:lnTo>
                      <a:pt x="22" y="0"/>
                    </a:lnTo>
                    <a:lnTo>
                      <a:pt x="1" y="52"/>
                    </a:lnTo>
                    <a:lnTo>
                      <a:pt x="0" y="52"/>
                    </a:lnTo>
                    <a:close/>
                  </a:path>
                </a:pathLst>
              </a:custGeom>
              <a:solidFill>
                <a:srgbClr val="6F6D6C"/>
              </a:solidFill>
              <a:ln w="9525">
                <a:noFill/>
                <a:round/>
                <a:headEnd/>
                <a:tailEnd/>
              </a:ln>
            </p:spPr>
            <p:txBody>
              <a:bodyPr/>
              <a:lstStyle/>
              <a:p>
                <a:endParaRPr lang="hu-HU"/>
              </a:p>
            </p:txBody>
          </p:sp>
          <p:sp>
            <p:nvSpPr>
              <p:cNvPr id="58177" name="Freeform 964"/>
              <p:cNvSpPr>
                <a:spLocks/>
              </p:cNvSpPr>
              <p:nvPr/>
            </p:nvSpPr>
            <p:spPr bwMode="auto">
              <a:xfrm>
                <a:off x="2607" y="2275"/>
                <a:ext cx="23" cy="54"/>
              </a:xfrm>
              <a:custGeom>
                <a:avLst/>
                <a:gdLst>
                  <a:gd name="T0" fmla="*/ 0 w 23"/>
                  <a:gd name="T1" fmla="*/ 52 h 54"/>
                  <a:gd name="T2" fmla="*/ 21 w 23"/>
                  <a:gd name="T3" fmla="*/ 0 h 54"/>
                  <a:gd name="T4" fmla="*/ 23 w 23"/>
                  <a:gd name="T5" fmla="*/ 1 h 54"/>
                  <a:gd name="T6" fmla="*/ 2 w 23"/>
                  <a:gd name="T7" fmla="*/ 54 h 54"/>
                  <a:gd name="T8" fmla="*/ 0 w 23"/>
                  <a:gd name="T9" fmla="*/ 52 h 54"/>
                  <a:gd name="T10" fmla="*/ 0 60000 65536"/>
                  <a:gd name="T11" fmla="*/ 0 60000 65536"/>
                  <a:gd name="T12" fmla="*/ 0 60000 65536"/>
                  <a:gd name="T13" fmla="*/ 0 60000 65536"/>
                  <a:gd name="T14" fmla="*/ 0 60000 65536"/>
                  <a:gd name="T15" fmla="*/ 0 w 23"/>
                  <a:gd name="T16" fmla="*/ 0 h 54"/>
                  <a:gd name="T17" fmla="*/ 23 w 23"/>
                  <a:gd name="T18" fmla="*/ 54 h 54"/>
                </a:gdLst>
                <a:ahLst/>
                <a:cxnLst>
                  <a:cxn ang="T10">
                    <a:pos x="T0" y="T1"/>
                  </a:cxn>
                  <a:cxn ang="T11">
                    <a:pos x="T2" y="T3"/>
                  </a:cxn>
                  <a:cxn ang="T12">
                    <a:pos x="T4" y="T5"/>
                  </a:cxn>
                  <a:cxn ang="T13">
                    <a:pos x="T6" y="T7"/>
                  </a:cxn>
                  <a:cxn ang="T14">
                    <a:pos x="T8" y="T9"/>
                  </a:cxn>
                </a:cxnLst>
                <a:rect l="T15" t="T16" r="T17" b="T18"/>
                <a:pathLst>
                  <a:path w="23" h="54">
                    <a:moveTo>
                      <a:pt x="0" y="52"/>
                    </a:moveTo>
                    <a:lnTo>
                      <a:pt x="21" y="0"/>
                    </a:lnTo>
                    <a:lnTo>
                      <a:pt x="23" y="1"/>
                    </a:lnTo>
                    <a:lnTo>
                      <a:pt x="2" y="54"/>
                    </a:lnTo>
                    <a:lnTo>
                      <a:pt x="0" y="52"/>
                    </a:lnTo>
                    <a:close/>
                  </a:path>
                </a:pathLst>
              </a:custGeom>
              <a:solidFill>
                <a:srgbClr val="6E6C6B"/>
              </a:solidFill>
              <a:ln w="9525">
                <a:noFill/>
                <a:round/>
                <a:headEnd/>
                <a:tailEnd/>
              </a:ln>
            </p:spPr>
            <p:txBody>
              <a:bodyPr/>
              <a:lstStyle/>
              <a:p>
                <a:endParaRPr lang="hu-HU"/>
              </a:p>
            </p:txBody>
          </p:sp>
          <p:sp>
            <p:nvSpPr>
              <p:cNvPr id="58178" name="Freeform 965"/>
              <p:cNvSpPr>
                <a:spLocks/>
              </p:cNvSpPr>
              <p:nvPr/>
            </p:nvSpPr>
            <p:spPr bwMode="auto">
              <a:xfrm>
                <a:off x="2608" y="2275"/>
                <a:ext cx="24" cy="54"/>
              </a:xfrm>
              <a:custGeom>
                <a:avLst/>
                <a:gdLst>
                  <a:gd name="T0" fmla="*/ 0 w 24"/>
                  <a:gd name="T1" fmla="*/ 52 h 54"/>
                  <a:gd name="T2" fmla="*/ 21 w 24"/>
                  <a:gd name="T3" fmla="*/ 0 h 54"/>
                  <a:gd name="T4" fmla="*/ 24 w 24"/>
                  <a:gd name="T5" fmla="*/ 1 h 54"/>
                  <a:gd name="T6" fmla="*/ 3 w 24"/>
                  <a:gd name="T7" fmla="*/ 54 h 54"/>
                  <a:gd name="T8" fmla="*/ 0 w 24"/>
                  <a:gd name="T9" fmla="*/ 52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0" y="52"/>
                    </a:moveTo>
                    <a:lnTo>
                      <a:pt x="21" y="0"/>
                    </a:lnTo>
                    <a:lnTo>
                      <a:pt x="24" y="1"/>
                    </a:lnTo>
                    <a:lnTo>
                      <a:pt x="3" y="54"/>
                    </a:lnTo>
                    <a:lnTo>
                      <a:pt x="0" y="52"/>
                    </a:lnTo>
                    <a:close/>
                  </a:path>
                </a:pathLst>
              </a:custGeom>
              <a:solidFill>
                <a:srgbClr val="6C6A69"/>
              </a:solidFill>
              <a:ln w="9525">
                <a:noFill/>
                <a:round/>
                <a:headEnd/>
                <a:tailEnd/>
              </a:ln>
            </p:spPr>
            <p:txBody>
              <a:bodyPr/>
              <a:lstStyle/>
              <a:p>
                <a:endParaRPr lang="hu-HU"/>
              </a:p>
            </p:txBody>
          </p:sp>
          <p:sp>
            <p:nvSpPr>
              <p:cNvPr id="58179" name="Freeform 966"/>
              <p:cNvSpPr>
                <a:spLocks/>
              </p:cNvSpPr>
              <p:nvPr/>
            </p:nvSpPr>
            <p:spPr bwMode="auto">
              <a:xfrm>
                <a:off x="2609" y="2276"/>
                <a:ext cx="24" cy="53"/>
              </a:xfrm>
              <a:custGeom>
                <a:avLst/>
                <a:gdLst>
                  <a:gd name="T0" fmla="*/ 0 w 24"/>
                  <a:gd name="T1" fmla="*/ 53 h 53"/>
                  <a:gd name="T2" fmla="*/ 21 w 24"/>
                  <a:gd name="T3" fmla="*/ 0 h 53"/>
                  <a:gd name="T4" fmla="*/ 24 w 24"/>
                  <a:gd name="T5" fmla="*/ 2 h 53"/>
                  <a:gd name="T6" fmla="*/ 3 w 24"/>
                  <a:gd name="T7" fmla="*/ 53 h 53"/>
                  <a:gd name="T8" fmla="*/ 0 w 24"/>
                  <a:gd name="T9" fmla="*/ 53 h 53"/>
                  <a:gd name="T10" fmla="*/ 0 60000 65536"/>
                  <a:gd name="T11" fmla="*/ 0 60000 65536"/>
                  <a:gd name="T12" fmla="*/ 0 60000 65536"/>
                  <a:gd name="T13" fmla="*/ 0 60000 65536"/>
                  <a:gd name="T14" fmla="*/ 0 60000 65536"/>
                  <a:gd name="T15" fmla="*/ 0 w 24"/>
                  <a:gd name="T16" fmla="*/ 0 h 53"/>
                  <a:gd name="T17" fmla="*/ 24 w 24"/>
                  <a:gd name="T18" fmla="*/ 53 h 53"/>
                </a:gdLst>
                <a:ahLst/>
                <a:cxnLst>
                  <a:cxn ang="T10">
                    <a:pos x="T0" y="T1"/>
                  </a:cxn>
                  <a:cxn ang="T11">
                    <a:pos x="T2" y="T3"/>
                  </a:cxn>
                  <a:cxn ang="T12">
                    <a:pos x="T4" y="T5"/>
                  </a:cxn>
                  <a:cxn ang="T13">
                    <a:pos x="T6" y="T7"/>
                  </a:cxn>
                  <a:cxn ang="T14">
                    <a:pos x="T8" y="T9"/>
                  </a:cxn>
                </a:cxnLst>
                <a:rect l="T15" t="T16" r="T17" b="T18"/>
                <a:pathLst>
                  <a:path w="24" h="53">
                    <a:moveTo>
                      <a:pt x="0" y="53"/>
                    </a:moveTo>
                    <a:lnTo>
                      <a:pt x="21" y="0"/>
                    </a:lnTo>
                    <a:lnTo>
                      <a:pt x="24" y="2"/>
                    </a:lnTo>
                    <a:lnTo>
                      <a:pt x="3" y="53"/>
                    </a:lnTo>
                    <a:lnTo>
                      <a:pt x="0" y="53"/>
                    </a:lnTo>
                    <a:close/>
                  </a:path>
                </a:pathLst>
              </a:custGeom>
              <a:solidFill>
                <a:srgbClr val="6A6867"/>
              </a:solidFill>
              <a:ln w="9525">
                <a:noFill/>
                <a:round/>
                <a:headEnd/>
                <a:tailEnd/>
              </a:ln>
            </p:spPr>
            <p:txBody>
              <a:bodyPr/>
              <a:lstStyle/>
              <a:p>
                <a:endParaRPr lang="hu-HU"/>
              </a:p>
            </p:txBody>
          </p:sp>
          <p:sp>
            <p:nvSpPr>
              <p:cNvPr id="58180" name="Freeform 967"/>
              <p:cNvSpPr>
                <a:spLocks/>
              </p:cNvSpPr>
              <p:nvPr/>
            </p:nvSpPr>
            <p:spPr bwMode="auto">
              <a:xfrm>
                <a:off x="2604" y="2257"/>
                <a:ext cx="38" cy="97"/>
              </a:xfrm>
              <a:custGeom>
                <a:avLst/>
                <a:gdLst>
                  <a:gd name="T0" fmla="*/ 7 w 38"/>
                  <a:gd name="T1" fmla="*/ 72 h 97"/>
                  <a:gd name="T2" fmla="*/ 28 w 38"/>
                  <a:gd name="T3" fmla="*/ 19 h 97"/>
                  <a:gd name="T4" fmla="*/ 29 w 38"/>
                  <a:gd name="T5" fmla="*/ 21 h 97"/>
                  <a:gd name="T6" fmla="*/ 38 w 38"/>
                  <a:gd name="T7" fmla="*/ 0 h 97"/>
                  <a:gd name="T8" fmla="*/ 38 w 38"/>
                  <a:gd name="T9" fmla="*/ 0 h 97"/>
                  <a:gd name="T10" fmla="*/ 38 w 38"/>
                  <a:gd name="T11" fmla="*/ 0 h 97"/>
                  <a:gd name="T12" fmla="*/ 0 w 38"/>
                  <a:gd name="T13" fmla="*/ 97 h 97"/>
                  <a:gd name="T14" fmla="*/ 0 w 38"/>
                  <a:gd name="T15" fmla="*/ 97 h 97"/>
                  <a:gd name="T16" fmla="*/ 10 w 38"/>
                  <a:gd name="T17" fmla="*/ 73 h 97"/>
                  <a:gd name="T18" fmla="*/ 7 w 38"/>
                  <a:gd name="T19" fmla="*/ 72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97"/>
                  <a:gd name="T32" fmla="*/ 38 w 38"/>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97">
                    <a:moveTo>
                      <a:pt x="7" y="72"/>
                    </a:moveTo>
                    <a:lnTo>
                      <a:pt x="28" y="19"/>
                    </a:lnTo>
                    <a:lnTo>
                      <a:pt x="29" y="21"/>
                    </a:lnTo>
                    <a:lnTo>
                      <a:pt x="38" y="0"/>
                    </a:lnTo>
                    <a:lnTo>
                      <a:pt x="0" y="97"/>
                    </a:lnTo>
                    <a:lnTo>
                      <a:pt x="10" y="73"/>
                    </a:lnTo>
                    <a:lnTo>
                      <a:pt x="7" y="72"/>
                    </a:lnTo>
                    <a:close/>
                  </a:path>
                </a:pathLst>
              </a:custGeom>
              <a:solidFill>
                <a:srgbClr val="686665"/>
              </a:solidFill>
              <a:ln w="9525">
                <a:noFill/>
                <a:round/>
                <a:headEnd/>
                <a:tailEnd/>
              </a:ln>
            </p:spPr>
            <p:txBody>
              <a:bodyPr/>
              <a:lstStyle/>
              <a:p>
                <a:endParaRPr lang="hu-HU"/>
              </a:p>
            </p:txBody>
          </p:sp>
          <p:sp>
            <p:nvSpPr>
              <p:cNvPr id="58181" name="Freeform 968"/>
              <p:cNvSpPr>
                <a:spLocks/>
              </p:cNvSpPr>
              <p:nvPr/>
            </p:nvSpPr>
            <p:spPr bwMode="auto">
              <a:xfrm>
                <a:off x="2604" y="2257"/>
                <a:ext cx="39" cy="97"/>
              </a:xfrm>
              <a:custGeom>
                <a:avLst/>
                <a:gdLst>
                  <a:gd name="T0" fmla="*/ 8 w 39"/>
                  <a:gd name="T1" fmla="*/ 72 h 97"/>
                  <a:gd name="T2" fmla="*/ 29 w 39"/>
                  <a:gd name="T3" fmla="*/ 21 h 97"/>
                  <a:gd name="T4" fmla="*/ 29 w 39"/>
                  <a:gd name="T5" fmla="*/ 21 h 97"/>
                  <a:gd name="T6" fmla="*/ 38 w 39"/>
                  <a:gd name="T7" fmla="*/ 0 h 97"/>
                  <a:gd name="T8" fmla="*/ 38 w 39"/>
                  <a:gd name="T9" fmla="*/ 0 h 97"/>
                  <a:gd name="T10" fmla="*/ 39 w 39"/>
                  <a:gd name="T11" fmla="*/ 3 h 97"/>
                  <a:gd name="T12" fmla="*/ 3 w 39"/>
                  <a:gd name="T13" fmla="*/ 97 h 97"/>
                  <a:gd name="T14" fmla="*/ 0 w 39"/>
                  <a:gd name="T15" fmla="*/ 97 h 97"/>
                  <a:gd name="T16" fmla="*/ 10 w 39"/>
                  <a:gd name="T17" fmla="*/ 73 h 97"/>
                  <a:gd name="T18" fmla="*/ 8 w 39"/>
                  <a:gd name="T19" fmla="*/ 72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97"/>
                  <a:gd name="T32" fmla="*/ 39 w 39"/>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97">
                    <a:moveTo>
                      <a:pt x="8" y="72"/>
                    </a:moveTo>
                    <a:lnTo>
                      <a:pt x="29" y="21"/>
                    </a:lnTo>
                    <a:lnTo>
                      <a:pt x="38" y="0"/>
                    </a:lnTo>
                    <a:lnTo>
                      <a:pt x="39" y="3"/>
                    </a:lnTo>
                    <a:lnTo>
                      <a:pt x="3" y="97"/>
                    </a:lnTo>
                    <a:lnTo>
                      <a:pt x="0" y="97"/>
                    </a:lnTo>
                    <a:lnTo>
                      <a:pt x="10" y="73"/>
                    </a:lnTo>
                    <a:lnTo>
                      <a:pt x="8" y="72"/>
                    </a:lnTo>
                    <a:close/>
                  </a:path>
                </a:pathLst>
              </a:custGeom>
              <a:solidFill>
                <a:srgbClr val="676563"/>
              </a:solidFill>
              <a:ln w="9525">
                <a:noFill/>
                <a:round/>
                <a:headEnd/>
                <a:tailEnd/>
              </a:ln>
            </p:spPr>
            <p:txBody>
              <a:bodyPr/>
              <a:lstStyle/>
              <a:p>
                <a:endParaRPr lang="hu-HU"/>
              </a:p>
            </p:txBody>
          </p:sp>
          <p:sp>
            <p:nvSpPr>
              <p:cNvPr id="58182" name="Freeform 969"/>
              <p:cNvSpPr>
                <a:spLocks/>
              </p:cNvSpPr>
              <p:nvPr/>
            </p:nvSpPr>
            <p:spPr bwMode="auto">
              <a:xfrm>
                <a:off x="2604" y="2257"/>
                <a:ext cx="41" cy="97"/>
              </a:xfrm>
              <a:custGeom>
                <a:avLst/>
                <a:gdLst>
                  <a:gd name="T0" fmla="*/ 0 w 41"/>
                  <a:gd name="T1" fmla="*/ 97 h 97"/>
                  <a:gd name="T2" fmla="*/ 38 w 41"/>
                  <a:gd name="T3" fmla="*/ 0 h 97"/>
                  <a:gd name="T4" fmla="*/ 41 w 41"/>
                  <a:gd name="T5" fmla="*/ 4 h 97"/>
                  <a:gd name="T6" fmla="*/ 4 w 41"/>
                  <a:gd name="T7" fmla="*/ 95 h 97"/>
                  <a:gd name="T8" fmla="*/ 0 w 41"/>
                  <a:gd name="T9" fmla="*/ 97 h 97"/>
                  <a:gd name="T10" fmla="*/ 0 60000 65536"/>
                  <a:gd name="T11" fmla="*/ 0 60000 65536"/>
                  <a:gd name="T12" fmla="*/ 0 60000 65536"/>
                  <a:gd name="T13" fmla="*/ 0 60000 65536"/>
                  <a:gd name="T14" fmla="*/ 0 60000 65536"/>
                  <a:gd name="T15" fmla="*/ 0 w 41"/>
                  <a:gd name="T16" fmla="*/ 0 h 97"/>
                  <a:gd name="T17" fmla="*/ 41 w 41"/>
                  <a:gd name="T18" fmla="*/ 97 h 97"/>
                </a:gdLst>
                <a:ahLst/>
                <a:cxnLst>
                  <a:cxn ang="T10">
                    <a:pos x="T0" y="T1"/>
                  </a:cxn>
                  <a:cxn ang="T11">
                    <a:pos x="T2" y="T3"/>
                  </a:cxn>
                  <a:cxn ang="T12">
                    <a:pos x="T4" y="T5"/>
                  </a:cxn>
                  <a:cxn ang="T13">
                    <a:pos x="T6" y="T7"/>
                  </a:cxn>
                  <a:cxn ang="T14">
                    <a:pos x="T8" y="T9"/>
                  </a:cxn>
                </a:cxnLst>
                <a:rect l="T15" t="T16" r="T17" b="T18"/>
                <a:pathLst>
                  <a:path w="41" h="97">
                    <a:moveTo>
                      <a:pt x="0" y="97"/>
                    </a:moveTo>
                    <a:lnTo>
                      <a:pt x="38" y="0"/>
                    </a:lnTo>
                    <a:lnTo>
                      <a:pt x="41" y="4"/>
                    </a:lnTo>
                    <a:lnTo>
                      <a:pt x="4" y="95"/>
                    </a:lnTo>
                    <a:lnTo>
                      <a:pt x="0" y="97"/>
                    </a:lnTo>
                    <a:close/>
                  </a:path>
                </a:pathLst>
              </a:custGeom>
              <a:solidFill>
                <a:srgbClr val="656261"/>
              </a:solidFill>
              <a:ln w="9525">
                <a:noFill/>
                <a:round/>
                <a:headEnd/>
                <a:tailEnd/>
              </a:ln>
            </p:spPr>
            <p:txBody>
              <a:bodyPr/>
              <a:lstStyle/>
              <a:p>
                <a:endParaRPr lang="hu-HU"/>
              </a:p>
            </p:txBody>
          </p:sp>
          <p:sp>
            <p:nvSpPr>
              <p:cNvPr id="58183" name="Freeform 970"/>
              <p:cNvSpPr>
                <a:spLocks/>
              </p:cNvSpPr>
              <p:nvPr/>
            </p:nvSpPr>
            <p:spPr bwMode="auto">
              <a:xfrm>
                <a:off x="2607" y="2260"/>
                <a:ext cx="38" cy="94"/>
              </a:xfrm>
              <a:custGeom>
                <a:avLst/>
                <a:gdLst>
                  <a:gd name="T0" fmla="*/ 0 w 38"/>
                  <a:gd name="T1" fmla="*/ 94 h 94"/>
                  <a:gd name="T2" fmla="*/ 36 w 38"/>
                  <a:gd name="T3" fmla="*/ 0 h 94"/>
                  <a:gd name="T4" fmla="*/ 38 w 38"/>
                  <a:gd name="T5" fmla="*/ 2 h 94"/>
                  <a:gd name="T6" fmla="*/ 2 w 38"/>
                  <a:gd name="T7" fmla="*/ 92 h 94"/>
                  <a:gd name="T8" fmla="*/ 0 w 38"/>
                  <a:gd name="T9" fmla="*/ 94 h 94"/>
                  <a:gd name="T10" fmla="*/ 0 60000 65536"/>
                  <a:gd name="T11" fmla="*/ 0 60000 65536"/>
                  <a:gd name="T12" fmla="*/ 0 60000 65536"/>
                  <a:gd name="T13" fmla="*/ 0 60000 65536"/>
                  <a:gd name="T14" fmla="*/ 0 60000 65536"/>
                  <a:gd name="T15" fmla="*/ 0 w 38"/>
                  <a:gd name="T16" fmla="*/ 0 h 94"/>
                  <a:gd name="T17" fmla="*/ 38 w 38"/>
                  <a:gd name="T18" fmla="*/ 94 h 94"/>
                </a:gdLst>
                <a:ahLst/>
                <a:cxnLst>
                  <a:cxn ang="T10">
                    <a:pos x="T0" y="T1"/>
                  </a:cxn>
                  <a:cxn ang="T11">
                    <a:pos x="T2" y="T3"/>
                  </a:cxn>
                  <a:cxn ang="T12">
                    <a:pos x="T4" y="T5"/>
                  </a:cxn>
                  <a:cxn ang="T13">
                    <a:pos x="T6" y="T7"/>
                  </a:cxn>
                  <a:cxn ang="T14">
                    <a:pos x="T8" y="T9"/>
                  </a:cxn>
                </a:cxnLst>
                <a:rect l="T15" t="T16" r="T17" b="T18"/>
                <a:pathLst>
                  <a:path w="38" h="94">
                    <a:moveTo>
                      <a:pt x="0" y="94"/>
                    </a:moveTo>
                    <a:lnTo>
                      <a:pt x="36" y="0"/>
                    </a:lnTo>
                    <a:lnTo>
                      <a:pt x="38" y="2"/>
                    </a:lnTo>
                    <a:lnTo>
                      <a:pt x="2" y="92"/>
                    </a:lnTo>
                    <a:lnTo>
                      <a:pt x="0" y="94"/>
                    </a:lnTo>
                    <a:close/>
                  </a:path>
                </a:pathLst>
              </a:custGeom>
              <a:solidFill>
                <a:srgbClr val="636160"/>
              </a:solidFill>
              <a:ln w="9525">
                <a:noFill/>
                <a:round/>
                <a:headEnd/>
                <a:tailEnd/>
              </a:ln>
            </p:spPr>
            <p:txBody>
              <a:bodyPr/>
              <a:lstStyle/>
              <a:p>
                <a:endParaRPr lang="hu-HU"/>
              </a:p>
            </p:txBody>
          </p:sp>
          <p:sp>
            <p:nvSpPr>
              <p:cNvPr id="58184" name="Freeform 971"/>
              <p:cNvSpPr>
                <a:spLocks/>
              </p:cNvSpPr>
              <p:nvPr/>
            </p:nvSpPr>
            <p:spPr bwMode="auto">
              <a:xfrm>
                <a:off x="2608" y="2261"/>
                <a:ext cx="38" cy="91"/>
              </a:xfrm>
              <a:custGeom>
                <a:avLst/>
                <a:gdLst>
                  <a:gd name="T0" fmla="*/ 0 w 38"/>
                  <a:gd name="T1" fmla="*/ 91 h 91"/>
                  <a:gd name="T2" fmla="*/ 37 w 38"/>
                  <a:gd name="T3" fmla="*/ 0 h 91"/>
                  <a:gd name="T4" fmla="*/ 38 w 38"/>
                  <a:gd name="T5" fmla="*/ 3 h 91"/>
                  <a:gd name="T6" fmla="*/ 3 w 38"/>
                  <a:gd name="T7" fmla="*/ 90 h 91"/>
                  <a:gd name="T8" fmla="*/ 0 w 38"/>
                  <a:gd name="T9" fmla="*/ 91 h 91"/>
                  <a:gd name="T10" fmla="*/ 0 60000 65536"/>
                  <a:gd name="T11" fmla="*/ 0 60000 65536"/>
                  <a:gd name="T12" fmla="*/ 0 60000 65536"/>
                  <a:gd name="T13" fmla="*/ 0 60000 65536"/>
                  <a:gd name="T14" fmla="*/ 0 60000 65536"/>
                  <a:gd name="T15" fmla="*/ 0 w 38"/>
                  <a:gd name="T16" fmla="*/ 0 h 91"/>
                  <a:gd name="T17" fmla="*/ 38 w 38"/>
                  <a:gd name="T18" fmla="*/ 91 h 91"/>
                </a:gdLst>
                <a:ahLst/>
                <a:cxnLst>
                  <a:cxn ang="T10">
                    <a:pos x="T0" y="T1"/>
                  </a:cxn>
                  <a:cxn ang="T11">
                    <a:pos x="T2" y="T3"/>
                  </a:cxn>
                  <a:cxn ang="T12">
                    <a:pos x="T4" y="T5"/>
                  </a:cxn>
                  <a:cxn ang="T13">
                    <a:pos x="T6" y="T7"/>
                  </a:cxn>
                  <a:cxn ang="T14">
                    <a:pos x="T8" y="T9"/>
                  </a:cxn>
                </a:cxnLst>
                <a:rect l="T15" t="T16" r="T17" b="T18"/>
                <a:pathLst>
                  <a:path w="38" h="91">
                    <a:moveTo>
                      <a:pt x="0" y="91"/>
                    </a:moveTo>
                    <a:lnTo>
                      <a:pt x="37" y="0"/>
                    </a:lnTo>
                    <a:lnTo>
                      <a:pt x="38" y="3"/>
                    </a:lnTo>
                    <a:lnTo>
                      <a:pt x="3" y="90"/>
                    </a:lnTo>
                    <a:lnTo>
                      <a:pt x="0" y="91"/>
                    </a:lnTo>
                    <a:close/>
                  </a:path>
                </a:pathLst>
              </a:custGeom>
              <a:solidFill>
                <a:srgbClr val="615E5D"/>
              </a:solidFill>
              <a:ln w="9525">
                <a:noFill/>
                <a:round/>
                <a:headEnd/>
                <a:tailEnd/>
              </a:ln>
            </p:spPr>
            <p:txBody>
              <a:bodyPr/>
              <a:lstStyle/>
              <a:p>
                <a:endParaRPr lang="hu-HU"/>
              </a:p>
            </p:txBody>
          </p:sp>
          <p:sp>
            <p:nvSpPr>
              <p:cNvPr id="58185" name="Freeform 972"/>
              <p:cNvSpPr>
                <a:spLocks/>
              </p:cNvSpPr>
              <p:nvPr/>
            </p:nvSpPr>
            <p:spPr bwMode="auto">
              <a:xfrm>
                <a:off x="2609" y="2262"/>
                <a:ext cx="37" cy="90"/>
              </a:xfrm>
              <a:custGeom>
                <a:avLst/>
                <a:gdLst>
                  <a:gd name="T0" fmla="*/ 0 w 37"/>
                  <a:gd name="T1" fmla="*/ 90 h 90"/>
                  <a:gd name="T2" fmla="*/ 36 w 37"/>
                  <a:gd name="T3" fmla="*/ 0 h 90"/>
                  <a:gd name="T4" fmla="*/ 37 w 37"/>
                  <a:gd name="T5" fmla="*/ 3 h 90"/>
                  <a:gd name="T6" fmla="*/ 5 w 37"/>
                  <a:gd name="T7" fmla="*/ 89 h 90"/>
                  <a:gd name="T8" fmla="*/ 0 w 37"/>
                  <a:gd name="T9" fmla="*/ 90 h 90"/>
                  <a:gd name="T10" fmla="*/ 0 60000 65536"/>
                  <a:gd name="T11" fmla="*/ 0 60000 65536"/>
                  <a:gd name="T12" fmla="*/ 0 60000 65536"/>
                  <a:gd name="T13" fmla="*/ 0 60000 65536"/>
                  <a:gd name="T14" fmla="*/ 0 60000 65536"/>
                  <a:gd name="T15" fmla="*/ 0 w 37"/>
                  <a:gd name="T16" fmla="*/ 0 h 90"/>
                  <a:gd name="T17" fmla="*/ 37 w 37"/>
                  <a:gd name="T18" fmla="*/ 90 h 90"/>
                </a:gdLst>
                <a:ahLst/>
                <a:cxnLst>
                  <a:cxn ang="T10">
                    <a:pos x="T0" y="T1"/>
                  </a:cxn>
                  <a:cxn ang="T11">
                    <a:pos x="T2" y="T3"/>
                  </a:cxn>
                  <a:cxn ang="T12">
                    <a:pos x="T4" y="T5"/>
                  </a:cxn>
                  <a:cxn ang="T13">
                    <a:pos x="T6" y="T7"/>
                  </a:cxn>
                  <a:cxn ang="T14">
                    <a:pos x="T8" y="T9"/>
                  </a:cxn>
                </a:cxnLst>
                <a:rect l="T15" t="T16" r="T17" b="T18"/>
                <a:pathLst>
                  <a:path w="37" h="90">
                    <a:moveTo>
                      <a:pt x="0" y="90"/>
                    </a:moveTo>
                    <a:lnTo>
                      <a:pt x="36" y="0"/>
                    </a:lnTo>
                    <a:lnTo>
                      <a:pt x="37" y="3"/>
                    </a:lnTo>
                    <a:lnTo>
                      <a:pt x="5" y="89"/>
                    </a:lnTo>
                    <a:lnTo>
                      <a:pt x="0" y="90"/>
                    </a:lnTo>
                    <a:close/>
                  </a:path>
                </a:pathLst>
              </a:custGeom>
              <a:solidFill>
                <a:srgbClr val="5D5A59"/>
              </a:solidFill>
              <a:ln w="9525">
                <a:noFill/>
                <a:round/>
                <a:headEnd/>
                <a:tailEnd/>
              </a:ln>
            </p:spPr>
            <p:txBody>
              <a:bodyPr/>
              <a:lstStyle/>
              <a:p>
                <a:endParaRPr lang="hu-HU"/>
              </a:p>
            </p:txBody>
          </p:sp>
          <p:sp>
            <p:nvSpPr>
              <p:cNvPr id="58186" name="Freeform 973"/>
              <p:cNvSpPr>
                <a:spLocks/>
              </p:cNvSpPr>
              <p:nvPr/>
            </p:nvSpPr>
            <p:spPr bwMode="auto">
              <a:xfrm>
                <a:off x="2611" y="2264"/>
                <a:ext cx="36" cy="87"/>
              </a:xfrm>
              <a:custGeom>
                <a:avLst/>
                <a:gdLst>
                  <a:gd name="T0" fmla="*/ 0 w 36"/>
                  <a:gd name="T1" fmla="*/ 87 h 87"/>
                  <a:gd name="T2" fmla="*/ 35 w 36"/>
                  <a:gd name="T3" fmla="*/ 0 h 87"/>
                  <a:gd name="T4" fmla="*/ 36 w 36"/>
                  <a:gd name="T5" fmla="*/ 3 h 87"/>
                  <a:gd name="T6" fmla="*/ 4 w 36"/>
                  <a:gd name="T7" fmla="*/ 87 h 87"/>
                  <a:gd name="T8" fmla="*/ 0 w 36"/>
                  <a:gd name="T9" fmla="*/ 87 h 87"/>
                  <a:gd name="T10" fmla="*/ 0 60000 65536"/>
                  <a:gd name="T11" fmla="*/ 0 60000 65536"/>
                  <a:gd name="T12" fmla="*/ 0 60000 65536"/>
                  <a:gd name="T13" fmla="*/ 0 60000 65536"/>
                  <a:gd name="T14" fmla="*/ 0 60000 65536"/>
                  <a:gd name="T15" fmla="*/ 0 w 36"/>
                  <a:gd name="T16" fmla="*/ 0 h 87"/>
                  <a:gd name="T17" fmla="*/ 36 w 36"/>
                  <a:gd name="T18" fmla="*/ 87 h 87"/>
                </a:gdLst>
                <a:ahLst/>
                <a:cxnLst>
                  <a:cxn ang="T10">
                    <a:pos x="T0" y="T1"/>
                  </a:cxn>
                  <a:cxn ang="T11">
                    <a:pos x="T2" y="T3"/>
                  </a:cxn>
                  <a:cxn ang="T12">
                    <a:pos x="T4" y="T5"/>
                  </a:cxn>
                  <a:cxn ang="T13">
                    <a:pos x="T6" y="T7"/>
                  </a:cxn>
                  <a:cxn ang="T14">
                    <a:pos x="T8" y="T9"/>
                  </a:cxn>
                </a:cxnLst>
                <a:rect l="T15" t="T16" r="T17" b="T18"/>
                <a:pathLst>
                  <a:path w="36" h="87">
                    <a:moveTo>
                      <a:pt x="0" y="87"/>
                    </a:moveTo>
                    <a:lnTo>
                      <a:pt x="35" y="0"/>
                    </a:lnTo>
                    <a:lnTo>
                      <a:pt x="36" y="3"/>
                    </a:lnTo>
                    <a:lnTo>
                      <a:pt x="4" y="87"/>
                    </a:lnTo>
                    <a:lnTo>
                      <a:pt x="0" y="87"/>
                    </a:lnTo>
                    <a:close/>
                  </a:path>
                </a:pathLst>
              </a:custGeom>
              <a:solidFill>
                <a:srgbClr val="5B5957"/>
              </a:solidFill>
              <a:ln w="9525">
                <a:noFill/>
                <a:round/>
                <a:headEnd/>
                <a:tailEnd/>
              </a:ln>
            </p:spPr>
            <p:txBody>
              <a:bodyPr/>
              <a:lstStyle/>
              <a:p>
                <a:endParaRPr lang="hu-HU"/>
              </a:p>
            </p:txBody>
          </p:sp>
          <p:sp>
            <p:nvSpPr>
              <p:cNvPr id="58187" name="Freeform 974"/>
              <p:cNvSpPr>
                <a:spLocks/>
              </p:cNvSpPr>
              <p:nvPr/>
            </p:nvSpPr>
            <p:spPr bwMode="auto">
              <a:xfrm>
                <a:off x="2614" y="2265"/>
                <a:ext cx="35" cy="86"/>
              </a:xfrm>
              <a:custGeom>
                <a:avLst/>
                <a:gdLst>
                  <a:gd name="T0" fmla="*/ 0 w 35"/>
                  <a:gd name="T1" fmla="*/ 86 h 86"/>
                  <a:gd name="T2" fmla="*/ 32 w 35"/>
                  <a:gd name="T3" fmla="*/ 0 h 86"/>
                  <a:gd name="T4" fmla="*/ 35 w 35"/>
                  <a:gd name="T5" fmla="*/ 3 h 86"/>
                  <a:gd name="T6" fmla="*/ 2 w 35"/>
                  <a:gd name="T7" fmla="*/ 85 h 86"/>
                  <a:gd name="T8" fmla="*/ 0 w 35"/>
                  <a:gd name="T9" fmla="*/ 86 h 86"/>
                  <a:gd name="T10" fmla="*/ 0 60000 65536"/>
                  <a:gd name="T11" fmla="*/ 0 60000 65536"/>
                  <a:gd name="T12" fmla="*/ 0 60000 65536"/>
                  <a:gd name="T13" fmla="*/ 0 60000 65536"/>
                  <a:gd name="T14" fmla="*/ 0 60000 65536"/>
                  <a:gd name="T15" fmla="*/ 0 w 35"/>
                  <a:gd name="T16" fmla="*/ 0 h 86"/>
                  <a:gd name="T17" fmla="*/ 35 w 35"/>
                  <a:gd name="T18" fmla="*/ 86 h 86"/>
                </a:gdLst>
                <a:ahLst/>
                <a:cxnLst>
                  <a:cxn ang="T10">
                    <a:pos x="T0" y="T1"/>
                  </a:cxn>
                  <a:cxn ang="T11">
                    <a:pos x="T2" y="T3"/>
                  </a:cxn>
                  <a:cxn ang="T12">
                    <a:pos x="T4" y="T5"/>
                  </a:cxn>
                  <a:cxn ang="T13">
                    <a:pos x="T6" y="T7"/>
                  </a:cxn>
                  <a:cxn ang="T14">
                    <a:pos x="T8" y="T9"/>
                  </a:cxn>
                </a:cxnLst>
                <a:rect l="T15" t="T16" r="T17" b="T18"/>
                <a:pathLst>
                  <a:path w="35" h="86">
                    <a:moveTo>
                      <a:pt x="0" y="86"/>
                    </a:moveTo>
                    <a:lnTo>
                      <a:pt x="32" y="0"/>
                    </a:lnTo>
                    <a:lnTo>
                      <a:pt x="35" y="3"/>
                    </a:lnTo>
                    <a:lnTo>
                      <a:pt x="2" y="85"/>
                    </a:lnTo>
                    <a:lnTo>
                      <a:pt x="0" y="86"/>
                    </a:lnTo>
                    <a:close/>
                  </a:path>
                </a:pathLst>
              </a:custGeom>
              <a:solidFill>
                <a:srgbClr val="5A5756"/>
              </a:solidFill>
              <a:ln w="9525">
                <a:noFill/>
                <a:round/>
                <a:headEnd/>
                <a:tailEnd/>
              </a:ln>
            </p:spPr>
            <p:txBody>
              <a:bodyPr/>
              <a:lstStyle/>
              <a:p>
                <a:endParaRPr lang="hu-HU"/>
              </a:p>
            </p:txBody>
          </p:sp>
          <p:sp>
            <p:nvSpPr>
              <p:cNvPr id="58188" name="Freeform 975"/>
              <p:cNvSpPr>
                <a:spLocks/>
              </p:cNvSpPr>
              <p:nvPr/>
            </p:nvSpPr>
            <p:spPr bwMode="auto">
              <a:xfrm>
                <a:off x="2615" y="2267"/>
                <a:ext cx="34" cy="84"/>
              </a:xfrm>
              <a:custGeom>
                <a:avLst/>
                <a:gdLst>
                  <a:gd name="T0" fmla="*/ 0 w 34"/>
                  <a:gd name="T1" fmla="*/ 84 h 84"/>
                  <a:gd name="T2" fmla="*/ 32 w 34"/>
                  <a:gd name="T3" fmla="*/ 0 h 84"/>
                  <a:gd name="T4" fmla="*/ 34 w 34"/>
                  <a:gd name="T5" fmla="*/ 2 h 84"/>
                  <a:gd name="T6" fmla="*/ 3 w 34"/>
                  <a:gd name="T7" fmla="*/ 83 h 84"/>
                  <a:gd name="T8" fmla="*/ 0 w 34"/>
                  <a:gd name="T9" fmla="*/ 84 h 84"/>
                  <a:gd name="T10" fmla="*/ 0 60000 65536"/>
                  <a:gd name="T11" fmla="*/ 0 60000 65536"/>
                  <a:gd name="T12" fmla="*/ 0 60000 65536"/>
                  <a:gd name="T13" fmla="*/ 0 60000 65536"/>
                  <a:gd name="T14" fmla="*/ 0 60000 65536"/>
                  <a:gd name="T15" fmla="*/ 0 w 34"/>
                  <a:gd name="T16" fmla="*/ 0 h 84"/>
                  <a:gd name="T17" fmla="*/ 34 w 34"/>
                  <a:gd name="T18" fmla="*/ 84 h 84"/>
                </a:gdLst>
                <a:ahLst/>
                <a:cxnLst>
                  <a:cxn ang="T10">
                    <a:pos x="T0" y="T1"/>
                  </a:cxn>
                  <a:cxn ang="T11">
                    <a:pos x="T2" y="T3"/>
                  </a:cxn>
                  <a:cxn ang="T12">
                    <a:pos x="T4" y="T5"/>
                  </a:cxn>
                  <a:cxn ang="T13">
                    <a:pos x="T6" y="T7"/>
                  </a:cxn>
                  <a:cxn ang="T14">
                    <a:pos x="T8" y="T9"/>
                  </a:cxn>
                </a:cxnLst>
                <a:rect l="T15" t="T16" r="T17" b="T18"/>
                <a:pathLst>
                  <a:path w="34" h="84">
                    <a:moveTo>
                      <a:pt x="0" y="84"/>
                    </a:moveTo>
                    <a:lnTo>
                      <a:pt x="32" y="0"/>
                    </a:lnTo>
                    <a:lnTo>
                      <a:pt x="34" y="2"/>
                    </a:lnTo>
                    <a:lnTo>
                      <a:pt x="3" y="83"/>
                    </a:lnTo>
                    <a:lnTo>
                      <a:pt x="0" y="84"/>
                    </a:lnTo>
                    <a:close/>
                  </a:path>
                </a:pathLst>
              </a:custGeom>
              <a:solidFill>
                <a:srgbClr val="585554"/>
              </a:solidFill>
              <a:ln w="9525">
                <a:noFill/>
                <a:round/>
                <a:headEnd/>
                <a:tailEnd/>
              </a:ln>
            </p:spPr>
            <p:txBody>
              <a:bodyPr/>
              <a:lstStyle/>
              <a:p>
                <a:endParaRPr lang="hu-HU"/>
              </a:p>
            </p:txBody>
          </p:sp>
          <p:sp>
            <p:nvSpPr>
              <p:cNvPr id="58189" name="Freeform 976"/>
              <p:cNvSpPr>
                <a:spLocks/>
              </p:cNvSpPr>
              <p:nvPr/>
            </p:nvSpPr>
            <p:spPr bwMode="auto">
              <a:xfrm>
                <a:off x="2616" y="2268"/>
                <a:ext cx="34" cy="82"/>
              </a:xfrm>
              <a:custGeom>
                <a:avLst/>
                <a:gdLst>
                  <a:gd name="T0" fmla="*/ 0 w 34"/>
                  <a:gd name="T1" fmla="*/ 82 h 82"/>
                  <a:gd name="T2" fmla="*/ 33 w 34"/>
                  <a:gd name="T3" fmla="*/ 0 h 82"/>
                  <a:gd name="T4" fmla="*/ 34 w 34"/>
                  <a:gd name="T5" fmla="*/ 3 h 82"/>
                  <a:gd name="T6" fmla="*/ 5 w 34"/>
                  <a:gd name="T7" fmla="*/ 80 h 82"/>
                  <a:gd name="T8" fmla="*/ 0 w 34"/>
                  <a:gd name="T9" fmla="*/ 82 h 82"/>
                  <a:gd name="T10" fmla="*/ 0 60000 65536"/>
                  <a:gd name="T11" fmla="*/ 0 60000 65536"/>
                  <a:gd name="T12" fmla="*/ 0 60000 65536"/>
                  <a:gd name="T13" fmla="*/ 0 60000 65536"/>
                  <a:gd name="T14" fmla="*/ 0 60000 65536"/>
                  <a:gd name="T15" fmla="*/ 0 w 34"/>
                  <a:gd name="T16" fmla="*/ 0 h 82"/>
                  <a:gd name="T17" fmla="*/ 34 w 34"/>
                  <a:gd name="T18" fmla="*/ 82 h 82"/>
                </a:gdLst>
                <a:ahLst/>
                <a:cxnLst>
                  <a:cxn ang="T10">
                    <a:pos x="T0" y="T1"/>
                  </a:cxn>
                  <a:cxn ang="T11">
                    <a:pos x="T2" y="T3"/>
                  </a:cxn>
                  <a:cxn ang="T12">
                    <a:pos x="T4" y="T5"/>
                  </a:cxn>
                  <a:cxn ang="T13">
                    <a:pos x="T6" y="T7"/>
                  </a:cxn>
                  <a:cxn ang="T14">
                    <a:pos x="T8" y="T9"/>
                  </a:cxn>
                </a:cxnLst>
                <a:rect l="T15" t="T16" r="T17" b="T18"/>
                <a:pathLst>
                  <a:path w="34" h="82">
                    <a:moveTo>
                      <a:pt x="0" y="82"/>
                    </a:moveTo>
                    <a:lnTo>
                      <a:pt x="33" y="0"/>
                    </a:lnTo>
                    <a:lnTo>
                      <a:pt x="34" y="3"/>
                    </a:lnTo>
                    <a:lnTo>
                      <a:pt x="5" y="80"/>
                    </a:lnTo>
                    <a:lnTo>
                      <a:pt x="0" y="82"/>
                    </a:lnTo>
                    <a:close/>
                  </a:path>
                </a:pathLst>
              </a:custGeom>
              <a:solidFill>
                <a:srgbClr val="565452"/>
              </a:solidFill>
              <a:ln w="9525">
                <a:noFill/>
                <a:round/>
                <a:headEnd/>
                <a:tailEnd/>
              </a:ln>
            </p:spPr>
            <p:txBody>
              <a:bodyPr/>
              <a:lstStyle/>
              <a:p>
                <a:endParaRPr lang="hu-HU"/>
              </a:p>
            </p:txBody>
          </p:sp>
          <p:sp>
            <p:nvSpPr>
              <p:cNvPr id="58190" name="Freeform 977"/>
              <p:cNvSpPr>
                <a:spLocks/>
              </p:cNvSpPr>
              <p:nvPr/>
            </p:nvSpPr>
            <p:spPr bwMode="auto">
              <a:xfrm>
                <a:off x="2618" y="2269"/>
                <a:ext cx="34" cy="81"/>
              </a:xfrm>
              <a:custGeom>
                <a:avLst/>
                <a:gdLst>
                  <a:gd name="T0" fmla="*/ 0 w 34"/>
                  <a:gd name="T1" fmla="*/ 81 h 81"/>
                  <a:gd name="T2" fmla="*/ 31 w 34"/>
                  <a:gd name="T3" fmla="*/ 0 h 81"/>
                  <a:gd name="T4" fmla="*/ 34 w 34"/>
                  <a:gd name="T5" fmla="*/ 3 h 81"/>
                  <a:gd name="T6" fmla="*/ 4 w 34"/>
                  <a:gd name="T7" fmla="*/ 79 h 81"/>
                  <a:gd name="T8" fmla="*/ 0 w 34"/>
                  <a:gd name="T9" fmla="*/ 81 h 81"/>
                  <a:gd name="T10" fmla="*/ 0 60000 65536"/>
                  <a:gd name="T11" fmla="*/ 0 60000 65536"/>
                  <a:gd name="T12" fmla="*/ 0 60000 65536"/>
                  <a:gd name="T13" fmla="*/ 0 60000 65536"/>
                  <a:gd name="T14" fmla="*/ 0 60000 65536"/>
                  <a:gd name="T15" fmla="*/ 0 w 34"/>
                  <a:gd name="T16" fmla="*/ 0 h 81"/>
                  <a:gd name="T17" fmla="*/ 34 w 34"/>
                  <a:gd name="T18" fmla="*/ 81 h 81"/>
                </a:gdLst>
                <a:ahLst/>
                <a:cxnLst>
                  <a:cxn ang="T10">
                    <a:pos x="T0" y="T1"/>
                  </a:cxn>
                  <a:cxn ang="T11">
                    <a:pos x="T2" y="T3"/>
                  </a:cxn>
                  <a:cxn ang="T12">
                    <a:pos x="T4" y="T5"/>
                  </a:cxn>
                  <a:cxn ang="T13">
                    <a:pos x="T6" y="T7"/>
                  </a:cxn>
                  <a:cxn ang="T14">
                    <a:pos x="T8" y="T9"/>
                  </a:cxn>
                </a:cxnLst>
                <a:rect l="T15" t="T16" r="T17" b="T18"/>
                <a:pathLst>
                  <a:path w="34" h="81">
                    <a:moveTo>
                      <a:pt x="0" y="81"/>
                    </a:moveTo>
                    <a:lnTo>
                      <a:pt x="31" y="0"/>
                    </a:lnTo>
                    <a:lnTo>
                      <a:pt x="34" y="3"/>
                    </a:lnTo>
                    <a:lnTo>
                      <a:pt x="4" y="79"/>
                    </a:lnTo>
                    <a:lnTo>
                      <a:pt x="0" y="81"/>
                    </a:lnTo>
                    <a:close/>
                  </a:path>
                </a:pathLst>
              </a:custGeom>
              <a:solidFill>
                <a:srgbClr val="545250"/>
              </a:solidFill>
              <a:ln w="9525">
                <a:noFill/>
                <a:round/>
                <a:headEnd/>
                <a:tailEnd/>
              </a:ln>
            </p:spPr>
            <p:txBody>
              <a:bodyPr/>
              <a:lstStyle/>
              <a:p>
                <a:endParaRPr lang="hu-HU"/>
              </a:p>
            </p:txBody>
          </p:sp>
          <p:sp>
            <p:nvSpPr>
              <p:cNvPr id="58191" name="Freeform 978"/>
              <p:cNvSpPr>
                <a:spLocks/>
              </p:cNvSpPr>
              <p:nvPr/>
            </p:nvSpPr>
            <p:spPr bwMode="auto">
              <a:xfrm>
                <a:off x="2621" y="2271"/>
                <a:ext cx="31" cy="77"/>
              </a:xfrm>
              <a:custGeom>
                <a:avLst/>
                <a:gdLst>
                  <a:gd name="T0" fmla="*/ 0 w 31"/>
                  <a:gd name="T1" fmla="*/ 77 h 77"/>
                  <a:gd name="T2" fmla="*/ 29 w 31"/>
                  <a:gd name="T3" fmla="*/ 0 h 77"/>
                  <a:gd name="T4" fmla="*/ 31 w 31"/>
                  <a:gd name="T5" fmla="*/ 3 h 77"/>
                  <a:gd name="T6" fmla="*/ 2 w 31"/>
                  <a:gd name="T7" fmla="*/ 76 h 77"/>
                  <a:gd name="T8" fmla="*/ 0 w 31"/>
                  <a:gd name="T9" fmla="*/ 77 h 77"/>
                  <a:gd name="T10" fmla="*/ 0 60000 65536"/>
                  <a:gd name="T11" fmla="*/ 0 60000 65536"/>
                  <a:gd name="T12" fmla="*/ 0 60000 65536"/>
                  <a:gd name="T13" fmla="*/ 0 60000 65536"/>
                  <a:gd name="T14" fmla="*/ 0 60000 65536"/>
                  <a:gd name="T15" fmla="*/ 0 w 31"/>
                  <a:gd name="T16" fmla="*/ 0 h 77"/>
                  <a:gd name="T17" fmla="*/ 31 w 31"/>
                  <a:gd name="T18" fmla="*/ 77 h 77"/>
                </a:gdLst>
                <a:ahLst/>
                <a:cxnLst>
                  <a:cxn ang="T10">
                    <a:pos x="T0" y="T1"/>
                  </a:cxn>
                  <a:cxn ang="T11">
                    <a:pos x="T2" y="T3"/>
                  </a:cxn>
                  <a:cxn ang="T12">
                    <a:pos x="T4" y="T5"/>
                  </a:cxn>
                  <a:cxn ang="T13">
                    <a:pos x="T6" y="T7"/>
                  </a:cxn>
                  <a:cxn ang="T14">
                    <a:pos x="T8" y="T9"/>
                  </a:cxn>
                </a:cxnLst>
                <a:rect l="T15" t="T16" r="T17" b="T18"/>
                <a:pathLst>
                  <a:path w="31" h="77">
                    <a:moveTo>
                      <a:pt x="0" y="77"/>
                    </a:moveTo>
                    <a:lnTo>
                      <a:pt x="29" y="0"/>
                    </a:lnTo>
                    <a:lnTo>
                      <a:pt x="31" y="3"/>
                    </a:lnTo>
                    <a:lnTo>
                      <a:pt x="2" y="76"/>
                    </a:lnTo>
                    <a:lnTo>
                      <a:pt x="0" y="77"/>
                    </a:lnTo>
                    <a:close/>
                  </a:path>
                </a:pathLst>
              </a:custGeom>
              <a:solidFill>
                <a:srgbClr val="53504E"/>
              </a:solidFill>
              <a:ln w="9525">
                <a:noFill/>
                <a:round/>
                <a:headEnd/>
                <a:tailEnd/>
              </a:ln>
            </p:spPr>
            <p:txBody>
              <a:bodyPr/>
              <a:lstStyle/>
              <a:p>
                <a:endParaRPr lang="hu-HU"/>
              </a:p>
            </p:txBody>
          </p:sp>
          <p:sp>
            <p:nvSpPr>
              <p:cNvPr id="58192" name="Freeform 979"/>
              <p:cNvSpPr>
                <a:spLocks/>
              </p:cNvSpPr>
              <p:nvPr/>
            </p:nvSpPr>
            <p:spPr bwMode="auto">
              <a:xfrm>
                <a:off x="2622" y="2272"/>
                <a:ext cx="31" cy="76"/>
              </a:xfrm>
              <a:custGeom>
                <a:avLst/>
                <a:gdLst>
                  <a:gd name="T0" fmla="*/ 0 w 31"/>
                  <a:gd name="T1" fmla="*/ 76 h 76"/>
                  <a:gd name="T2" fmla="*/ 30 w 31"/>
                  <a:gd name="T3" fmla="*/ 0 h 76"/>
                  <a:gd name="T4" fmla="*/ 31 w 31"/>
                  <a:gd name="T5" fmla="*/ 4 h 76"/>
                  <a:gd name="T6" fmla="*/ 3 w 31"/>
                  <a:gd name="T7" fmla="*/ 75 h 76"/>
                  <a:gd name="T8" fmla="*/ 0 w 31"/>
                  <a:gd name="T9" fmla="*/ 76 h 76"/>
                  <a:gd name="T10" fmla="*/ 0 60000 65536"/>
                  <a:gd name="T11" fmla="*/ 0 60000 65536"/>
                  <a:gd name="T12" fmla="*/ 0 60000 65536"/>
                  <a:gd name="T13" fmla="*/ 0 60000 65536"/>
                  <a:gd name="T14" fmla="*/ 0 60000 65536"/>
                  <a:gd name="T15" fmla="*/ 0 w 31"/>
                  <a:gd name="T16" fmla="*/ 0 h 76"/>
                  <a:gd name="T17" fmla="*/ 31 w 31"/>
                  <a:gd name="T18" fmla="*/ 76 h 76"/>
                </a:gdLst>
                <a:ahLst/>
                <a:cxnLst>
                  <a:cxn ang="T10">
                    <a:pos x="T0" y="T1"/>
                  </a:cxn>
                  <a:cxn ang="T11">
                    <a:pos x="T2" y="T3"/>
                  </a:cxn>
                  <a:cxn ang="T12">
                    <a:pos x="T4" y="T5"/>
                  </a:cxn>
                  <a:cxn ang="T13">
                    <a:pos x="T6" y="T7"/>
                  </a:cxn>
                  <a:cxn ang="T14">
                    <a:pos x="T8" y="T9"/>
                  </a:cxn>
                </a:cxnLst>
                <a:rect l="T15" t="T16" r="T17" b="T18"/>
                <a:pathLst>
                  <a:path w="31" h="76">
                    <a:moveTo>
                      <a:pt x="0" y="76"/>
                    </a:moveTo>
                    <a:lnTo>
                      <a:pt x="30" y="0"/>
                    </a:lnTo>
                    <a:lnTo>
                      <a:pt x="31" y="4"/>
                    </a:lnTo>
                    <a:lnTo>
                      <a:pt x="3" y="75"/>
                    </a:lnTo>
                    <a:lnTo>
                      <a:pt x="0" y="76"/>
                    </a:lnTo>
                    <a:close/>
                  </a:path>
                </a:pathLst>
              </a:custGeom>
              <a:solidFill>
                <a:srgbClr val="514E4C"/>
              </a:solidFill>
              <a:ln w="9525">
                <a:noFill/>
                <a:round/>
                <a:headEnd/>
                <a:tailEnd/>
              </a:ln>
            </p:spPr>
            <p:txBody>
              <a:bodyPr/>
              <a:lstStyle/>
              <a:p>
                <a:endParaRPr lang="hu-HU"/>
              </a:p>
            </p:txBody>
          </p:sp>
          <p:sp>
            <p:nvSpPr>
              <p:cNvPr id="58193" name="Freeform 980"/>
              <p:cNvSpPr>
                <a:spLocks/>
              </p:cNvSpPr>
              <p:nvPr/>
            </p:nvSpPr>
            <p:spPr bwMode="auto">
              <a:xfrm>
                <a:off x="2623" y="2274"/>
                <a:ext cx="31" cy="73"/>
              </a:xfrm>
              <a:custGeom>
                <a:avLst/>
                <a:gdLst>
                  <a:gd name="T0" fmla="*/ 0 w 31"/>
                  <a:gd name="T1" fmla="*/ 73 h 73"/>
                  <a:gd name="T2" fmla="*/ 29 w 31"/>
                  <a:gd name="T3" fmla="*/ 0 h 73"/>
                  <a:gd name="T4" fmla="*/ 31 w 31"/>
                  <a:gd name="T5" fmla="*/ 4 h 73"/>
                  <a:gd name="T6" fmla="*/ 3 w 31"/>
                  <a:gd name="T7" fmla="*/ 73 h 73"/>
                  <a:gd name="T8" fmla="*/ 0 w 31"/>
                  <a:gd name="T9" fmla="*/ 73 h 73"/>
                  <a:gd name="T10" fmla="*/ 0 60000 65536"/>
                  <a:gd name="T11" fmla="*/ 0 60000 65536"/>
                  <a:gd name="T12" fmla="*/ 0 60000 65536"/>
                  <a:gd name="T13" fmla="*/ 0 60000 65536"/>
                  <a:gd name="T14" fmla="*/ 0 60000 65536"/>
                  <a:gd name="T15" fmla="*/ 0 w 31"/>
                  <a:gd name="T16" fmla="*/ 0 h 73"/>
                  <a:gd name="T17" fmla="*/ 31 w 31"/>
                  <a:gd name="T18" fmla="*/ 73 h 73"/>
                </a:gdLst>
                <a:ahLst/>
                <a:cxnLst>
                  <a:cxn ang="T10">
                    <a:pos x="T0" y="T1"/>
                  </a:cxn>
                  <a:cxn ang="T11">
                    <a:pos x="T2" y="T3"/>
                  </a:cxn>
                  <a:cxn ang="T12">
                    <a:pos x="T4" y="T5"/>
                  </a:cxn>
                  <a:cxn ang="T13">
                    <a:pos x="T6" y="T7"/>
                  </a:cxn>
                  <a:cxn ang="T14">
                    <a:pos x="T8" y="T9"/>
                  </a:cxn>
                </a:cxnLst>
                <a:rect l="T15" t="T16" r="T17" b="T18"/>
                <a:pathLst>
                  <a:path w="31" h="73">
                    <a:moveTo>
                      <a:pt x="0" y="73"/>
                    </a:moveTo>
                    <a:lnTo>
                      <a:pt x="29" y="0"/>
                    </a:lnTo>
                    <a:lnTo>
                      <a:pt x="31" y="4"/>
                    </a:lnTo>
                    <a:lnTo>
                      <a:pt x="3" y="73"/>
                    </a:lnTo>
                    <a:lnTo>
                      <a:pt x="0" y="73"/>
                    </a:lnTo>
                    <a:close/>
                  </a:path>
                </a:pathLst>
              </a:custGeom>
              <a:solidFill>
                <a:srgbClr val="4E4B4A"/>
              </a:solidFill>
              <a:ln w="9525">
                <a:noFill/>
                <a:round/>
                <a:headEnd/>
                <a:tailEnd/>
              </a:ln>
            </p:spPr>
            <p:txBody>
              <a:bodyPr/>
              <a:lstStyle/>
              <a:p>
                <a:endParaRPr lang="hu-HU"/>
              </a:p>
            </p:txBody>
          </p:sp>
          <p:sp>
            <p:nvSpPr>
              <p:cNvPr id="58194" name="Freeform 981"/>
              <p:cNvSpPr>
                <a:spLocks/>
              </p:cNvSpPr>
              <p:nvPr/>
            </p:nvSpPr>
            <p:spPr bwMode="auto">
              <a:xfrm>
                <a:off x="2625" y="2276"/>
                <a:ext cx="29" cy="71"/>
              </a:xfrm>
              <a:custGeom>
                <a:avLst/>
                <a:gdLst>
                  <a:gd name="T0" fmla="*/ 0 w 29"/>
                  <a:gd name="T1" fmla="*/ 71 h 71"/>
                  <a:gd name="T2" fmla="*/ 28 w 29"/>
                  <a:gd name="T3" fmla="*/ 0 h 71"/>
                  <a:gd name="T4" fmla="*/ 29 w 29"/>
                  <a:gd name="T5" fmla="*/ 3 h 71"/>
                  <a:gd name="T6" fmla="*/ 4 w 29"/>
                  <a:gd name="T7" fmla="*/ 69 h 71"/>
                  <a:gd name="T8" fmla="*/ 0 w 29"/>
                  <a:gd name="T9" fmla="*/ 71 h 71"/>
                  <a:gd name="T10" fmla="*/ 0 60000 65536"/>
                  <a:gd name="T11" fmla="*/ 0 60000 65536"/>
                  <a:gd name="T12" fmla="*/ 0 60000 65536"/>
                  <a:gd name="T13" fmla="*/ 0 60000 65536"/>
                  <a:gd name="T14" fmla="*/ 0 60000 65536"/>
                  <a:gd name="T15" fmla="*/ 0 w 29"/>
                  <a:gd name="T16" fmla="*/ 0 h 71"/>
                  <a:gd name="T17" fmla="*/ 29 w 29"/>
                  <a:gd name="T18" fmla="*/ 71 h 71"/>
                </a:gdLst>
                <a:ahLst/>
                <a:cxnLst>
                  <a:cxn ang="T10">
                    <a:pos x="T0" y="T1"/>
                  </a:cxn>
                  <a:cxn ang="T11">
                    <a:pos x="T2" y="T3"/>
                  </a:cxn>
                  <a:cxn ang="T12">
                    <a:pos x="T4" y="T5"/>
                  </a:cxn>
                  <a:cxn ang="T13">
                    <a:pos x="T6" y="T7"/>
                  </a:cxn>
                  <a:cxn ang="T14">
                    <a:pos x="T8" y="T9"/>
                  </a:cxn>
                </a:cxnLst>
                <a:rect l="T15" t="T16" r="T17" b="T18"/>
                <a:pathLst>
                  <a:path w="29" h="71">
                    <a:moveTo>
                      <a:pt x="0" y="71"/>
                    </a:moveTo>
                    <a:lnTo>
                      <a:pt x="28" y="0"/>
                    </a:lnTo>
                    <a:lnTo>
                      <a:pt x="29" y="3"/>
                    </a:lnTo>
                    <a:lnTo>
                      <a:pt x="4" y="69"/>
                    </a:lnTo>
                    <a:lnTo>
                      <a:pt x="0" y="71"/>
                    </a:lnTo>
                    <a:close/>
                  </a:path>
                </a:pathLst>
              </a:custGeom>
              <a:solidFill>
                <a:srgbClr val="4D4A48"/>
              </a:solidFill>
              <a:ln w="9525">
                <a:noFill/>
                <a:round/>
                <a:headEnd/>
                <a:tailEnd/>
              </a:ln>
            </p:spPr>
            <p:txBody>
              <a:bodyPr/>
              <a:lstStyle/>
              <a:p>
                <a:endParaRPr lang="hu-HU"/>
              </a:p>
            </p:txBody>
          </p:sp>
          <p:sp>
            <p:nvSpPr>
              <p:cNvPr id="58195" name="Freeform 982"/>
              <p:cNvSpPr>
                <a:spLocks/>
              </p:cNvSpPr>
              <p:nvPr/>
            </p:nvSpPr>
            <p:spPr bwMode="auto">
              <a:xfrm>
                <a:off x="2626" y="2278"/>
                <a:ext cx="30" cy="69"/>
              </a:xfrm>
              <a:custGeom>
                <a:avLst/>
                <a:gdLst>
                  <a:gd name="T0" fmla="*/ 0 w 30"/>
                  <a:gd name="T1" fmla="*/ 69 h 69"/>
                  <a:gd name="T2" fmla="*/ 28 w 30"/>
                  <a:gd name="T3" fmla="*/ 0 h 69"/>
                  <a:gd name="T4" fmla="*/ 30 w 30"/>
                  <a:gd name="T5" fmla="*/ 3 h 69"/>
                  <a:gd name="T6" fmla="*/ 4 w 30"/>
                  <a:gd name="T7" fmla="*/ 67 h 69"/>
                  <a:gd name="T8" fmla="*/ 0 w 30"/>
                  <a:gd name="T9" fmla="*/ 69 h 69"/>
                  <a:gd name="T10" fmla="*/ 0 60000 65536"/>
                  <a:gd name="T11" fmla="*/ 0 60000 65536"/>
                  <a:gd name="T12" fmla="*/ 0 60000 65536"/>
                  <a:gd name="T13" fmla="*/ 0 60000 65536"/>
                  <a:gd name="T14" fmla="*/ 0 60000 65536"/>
                  <a:gd name="T15" fmla="*/ 0 w 30"/>
                  <a:gd name="T16" fmla="*/ 0 h 69"/>
                  <a:gd name="T17" fmla="*/ 30 w 30"/>
                  <a:gd name="T18" fmla="*/ 69 h 69"/>
                </a:gdLst>
                <a:ahLst/>
                <a:cxnLst>
                  <a:cxn ang="T10">
                    <a:pos x="T0" y="T1"/>
                  </a:cxn>
                  <a:cxn ang="T11">
                    <a:pos x="T2" y="T3"/>
                  </a:cxn>
                  <a:cxn ang="T12">
                    <a:pos x="T4" y="T5"/>
                  </a:cxn>
                  <a:cxn ang="T13">
                    <a:pos x="T6" y="T7"/>
                  </a:cxn>
                  <a:cxn ang="T14">
                    <a:pos x="T8" y="T9"/>
                  </a:cxn>
                </a:cxnLst>
                <a:rect l="T15" t="T16" r="T17" b="T18"/>
                <a:pathLst>
                  <a:path w="30" h="69">
                    <a:moveTo>
                      <a:pt x="0" y="69"/>
                    </a:moveTo>
                    <a:lnTo>
                      <a:pt x="28" y="0"/>
                    </a:lnTo>
                    <a:lnTo>
                      <a:pt x="30" y="3"/>
                    </a:lnTo>
                    <a:lnTo>
                      <a:pt x="4" y="67"/>
                    </a:lnTo>
                    <a:lnTo>
                      <a:pt x="0" y="69"/>
                    </a:lnTo>
                    <a:close/>
                  </a:path>
                </a:pathLst>
              </a:custGeom>
              <a:solidFill>
                <a:srgbClr val="4A4745"/>
              </a:solidFill>
              <a:ln w="9525">
                <a:noFill/>
                <a:round/>
                <a:headEnd/>
                <a:tailEnd/>
              </a:ln>
            </p:spPr>
            <p:txBody>
              <a:bodyPr/>
              <a:lstStyle/>
              <a:p>
                <a:endParaRPr lang="hu-HU"/>
              </a:p>
            </p:txBody>
          </p:sp>
          <p:sp>
            <p:nvSpPr>
              <p:cNvPr id="58196" name="Freeform 983"/>
              <p:cNvSpPr>
                <a:spLocks/>
              </p:cNvSpPr>
              <p:nvPr/>
            </p:nvSpPr>
            <p:spPr bwMode="auto">
              <a:xfrm>
                <a:off x="2629" y="2279"/>
                <a:ext cx="28" cy="66"/>
              </a:xfrm>
              <a:custGeom>
                <a:avLst/>
                <a:gdLst>
                  <a:gd name="T0" fmla="*/ 0 w 28"/>
                  <a:gd name="T1" fmla="*/ 66 h 66"/>
                  <a:gd name="T2" fmla="*/ 25 w 28"/>
                  <a:gd name="T3" fmla="*/ 0 h 66"/>
                  <a:gd name="T4" fmla="*/ 28 w 28"/>
                  <a:gd name="T5" fmla="*/ 3 h 66"/>
                  <a:gd name="T6" fmla="*/ 3 w 28"/>
                  <a:gd name="T7" fmla="*/ 65 h 66"/>
                  <a:gd name="T8" fmla="*/ 0 w 28"/>
                  <a:gd name="T9" fmla="*/ 66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66"/>
                    </a:moveTo>
                    <a:lnTo>
                      <a:pt x="25" y="0"/>
                    </a:lnTo>
                    <a:lnTo>
                      <a:pt x="28" y="3"/>
                    </a:lnTo>
                    <a:lnTo>
                      <a:pt x="3" y="65"/>
                    </a:lnTo>
                    <a:lnTo>
                      <a:pt x="0" y="66"/>
                    </a:lnTo>
                    <a:close/>
                  </a:path>
                </a:pathLst>
              </a:custGeom>
              <a:solidFill>
                <a:srgbClr val="484544"/>
              </a:solidFill>
              <a:ln w="9525">
                <a:noFill/>
                <a:round/>
                <a:headEnd/>
                <a:tailEnd/>
              </a:ln>
            </p:spPr>
            <p:txBody>
              <a:bodyPr/>
              <a:lstStyle/>
              <a:p>
                <a:endParaRPr lang="hu-HU"/>
              </a:p>
            </p:txBody>
          </p:sp>
          <p:sp>
            <p:nvSpPr>
              <p:cNvPr id="58197" name="Freeform 984"/>
              <p:cNvSpPr>
                <a:spLocks/>
              </p:cNvSpPr>
              <p:nvPr/>
            </p:nvSpPr>
            <p:spPr bwMode="auto">
              <a:xfrm>
                <a:off x="2630" y="2281"/>
                <a:ext cx="27" cy="64"/>
              </a:xfrm>
              <a:custGeom>
                <a:avLst/>
                <a:gdLst>
                  <a:gd name="T0" fmla="*/ 0 w 27"/>
                  <a:gd name="T1" fmla="*/ 64 h 64"/>
                  <a:gd name="T2" fmla="*/ 26 w 27"/>
                  <a:gd name="T3" fmla="*/ 0 h 64"/>
                  <a:gd name="T4" fmla="*/ 27 w 27"/>
                  <a:gd name="T5" fmla="*/ 2 h 64"/>
                  <a:gd name="T6" fmla="*/ 3 w 27"/>
                  <a:gd name="T7" fmla="*/ 63 h 64"/>
                  <a:gd name="T8" fmla="*/ 0 w 27"/>
                  <a:gd name="T9" fmla="*/ 64 h 64"/>
                  <a:gd name="T10" fmla="*/ 0 60000 65536"/>
                  <a:gd name="T11" fmla="*/ 0 60000 65536"/>
                  <a:gd name="T12" fmla="*/ 0 60000 65536"/>
                  <a:gd name="T13" fmla="*/ 0 60000 65536"/>
                  <a:gd name="T14" fmla="*/ 0 60000 65536"/>
                  <a:gd name="T15" fmla="*/ 0 w 27"/>
                  <a:gd name="T16" fmla="*/ 0 h 64"/>
                  <a:gd name="T17" fmla="*/ 27 w 27"/>
                  <a:gd name="T18" fmla="*/ 64 h 64"/>
                </a:gdLst>
                <a:ahLst/>
                <a:cxnLst>
                  <a:cxn ang="T10">
                    <a:pos x="T0" y="T1"/>
                  </a:cxn>
                  <a:cxn ang="T11">
                    <a:pos x="T2" y="T3"/>
                  </a:cxn>
                  <a:cxn ang="T12">
                    <a:pos x="T4" y="T5"/>
                  </a:cxn>
                  <a:cxn ang="T13">
                    <a:pos x="T6" y="T7"/>
                  </a:cxn>
                  <a:cxn ang="T14">
                    <a:pos x="T8" y="T9"/>
                  </a:cxn>
                </a:cxnLst>
                <a:rect l="T15" t="T16" r="T17" b="T18"/>
                <a:pathLst>
                  <a:path w="27" h="64">
                    <a:moveTo>
                      <a:pt x="0" y="64"/>
                    </a:moveTo>
                    <a:lnTo>
                      <a:pt x="26" y="0"/>
                    </a:lnTo>
                    <a:lnTo>
                      <a:pt x="27" y="2"/>
                    </a:lnTo>
                    <a:lnTo>
                      <a:pt x="3" y="63"/>
                    </a:lnTo>
                    <a:lnTo>
                      <a:pt x="0" y="64"/>
                    </a:lnTo>
                    <a:close/>
                  </a:path>
                </a:pathLst>
              </a:custGeom>
              <a:solidFill>
                <a:srgbClr val="464341"/>
              </a:solidFill>
              <a:ln w="9525">
                <a:noFill/>
                <a:round/>
                <a:headEnd/>
                <a:tailEnd/>
              </a:ln>
            </p:spPr>
            <p:txBody>
              <a:bodyPr/>
              <a:lstStyle/>
              <a:p>
                <a:endParaRPr lang="hu-HU"/>
              </a:p>
            </p:txBody>
          </p:sp>
          <p:sp>
            <p:nvSpPr>
              <p:cNvPr id="58198" name="Freeform 985"/>
              <p:cNvSpPr>
                <a:spLocks/>
              </p:cNvSpPr>
              <p:nvPr/>
            </p:nvSpPr>
            <p:spPr bwMode="auto">
              <a:xfrm>
                <a:off x="2632" y="2282"/>
                <a:ext cx="27" cy="62"/>
              </a:xfrm>
              <a:custGeom>
                <a:avLst/>
                <a:gdLst>
                  <a:gd name="T0" fmla="*/ 0 w 27"/>
                  <a:gd name="T1" fmla="*/ 62 h 62"/>
                  <a:gd name="T2" fmla="*/ 25 w 27"/>
                  <a:gd name="T3" fmla="*/ 0 h 62"/>
                  <a:gd name="T4" fmla="*/ 27 w 27"/>
                  <a:gd name="T5" fmla="*/ 3 h 62"/>
                  <a:gd name="T6" fmla="*/ 4 w 27"/>
                  <a:gd name="T7" fmla="*/ 61 h 62"/>
                  <a:gd name="T8" fmla="*/ 0 w 27"/>
                  <a:gd name="T9" fmla="*/ 62 h 62"/>
                  <a:gd name="T10" fmla="*/ 0 60000 65536"/>
                  <a:gd name="T11" fmla="*/ 0 60000 65536"/>
                  <a:gd name="T12" fmla="*/ 0 60000 65536"/>
                  <a:gd name="T13" fmla="*/ 0 60000 65536"/>
                  <a:gd name="T14" fmla="*/ 0 60000 65536"/>
                  <a:gd name="T15" fmla="*/ 0 w 27"/>
                  <a:gd name="T16" fmla="*/ 0 h 62"/>
                  <a:gd name="T17" fmla="*/ 27 w 27"/>
                  <a:gd name="T18" fmla="*/ 62 h 62"/>
                </a:gdLst>
                <a:ahLst/>
                <a:cxnLst>
                  <a:cxn ang="T10">
                    <a:pos x="T0" y="T1"/>
                  </a:cxn>
                  <a:cxn ang="T11">
                    <a:pos x="T2" y="T3"/>
                  </a:cxn>
                  <a:cxn ang="T12">
                    <a:pos x="T4" y="T5"/>
                  </a:cxn>
                  <a:cxn ang="T13">
                    <a:pos x="T6" y="T7"/>
                  </a:cxn>
                  <a:cxn ang="T14">
                    <a:pos x="T8" y="T9"/>
                  </a:cxn>
                </a:cxnLst>
                <a:rect l="T15" t="T16" r="T17" b="T18"/>
                <a:pathLst>
                  <a:path w="27" h="62">
                    <a:moveTo>
                      <a:pt x="0" y="62"/>
                    </a:moveTo>
                    <a:lnTo>
                      <a:pt x="25" y="0"/>
                    </a:lnTo>
                    <a:lnTo>
                      <a:pt x="27" y="3"/>
                    </a:lnTo>
                    <a:lnTo>
                      <a:pt x="4" y="61"/>
                    </a:lnTo>
                    <a:lnTo>
                      <a:pt x="0" y="62"/>
                    </a:lnTo>
                    <a:close/>
                  </a:path>
                </a:pathLst>
              </a:custGeom>
              <a:solidFill>
                <a:srgbClr val="413E3C"/>
              </a:solidFill>
              <a:ln w="9525">
                <a:noFill/>
                <a:round/>
                <a:headEnd/>
                <a:tailEnd/>
              </a:ln>
            </p:spPr>
            <p:txBody>
              <a:bodyPr/>
              <a:lstStyle/>
              <a:p>
                <a:endParaRPr lang="hu-HU"/>
              </a:p>
            </p:txBody>
          </p:sp>
          <p:sp>
            <p:nvSpPr>
              <p:cNvPr id="58199" name="Freeform 986"/>
              <p:cNvSpPr>
                <a:spLocks/>
              </p:cNvSpPr>
              <p:nvPr/>
            </p:nvSpPr>
            <p:spPr bwMode="auto">
              <a:xfrm>
                <a:off x="2633" y="2283"/>
                <a:ext cx="27" cy="61"/>
              </a:xfrm>
              <a:custGeom>
                <a:avLst/>
                <a:gdLst>
                  <a:gd name="T0" fmla="*/ 0 w 27"/>
                  <a:gd name="T1" fmla="*/ 61 h 61"/>
                  <a:gd name="T2" fmla="*/ 24 w 27"/>
                  <a:gd name="T3" fmla="*/ 0 h 61"/>
                  <a:gd name="T4" fmla="*/ 27 w 27"/>
                  <a:gd name="T5" fmla="*/ 3 h 61"/>
                  <a:gd name="T6" fmla="*/ 5 w 27"/>
                  <a:gd name="T7" fmla="*/ 60 h 61"/>
                  <a:gd name="T8" fmla="*/ 0 w 27"/>
                  <a:gd name="T9" fmla="*/ 61 h 61"/>
                  <a:gd name="T10" fmla="*/ 0 60000 65536"/>
                  <a:gd name="T11" fmla="*/ 0 60000 65536"/>
                  <a:gd name="T12" fmla="*/ 0 60000 65536"/>
                  <a:gd name="T13" fmla="*/ 0 60000 65536"/>
                  <a:gd name="T14" fmla="*/ 0 60000 65536"/>
                  <a:gd name="T15" fmla="*/ 0 w 27"/>
                  <a:gd name="T16" fmla="*/ 0 h 61"/>
                  <a:gd name="T17" fmla="*/ 27 w 27"/>
                  <a:gd name="T18" fmla="*/ 61 h 61"/>
                </a:gdLst>
                <a:ahLst/>
                <a:cxnLst>
                  <a:cxn ang="T10">
                    <a:pos x="T0" y="T1"/>
                  </a:cxn>
                  <a:cxn ang="T11">
                    <a:pos x="T2" y="T3"/>
                  </a:cxn>
                  <a:cxn ang="T12">
                    <a:pos x="T4" y="T5"/>
                  </a:cxn>
                  <a:cxn ang="T13">
                    <a:pos x="T6" y="T7"/>
                  </a:cxn>
                  <a:cxn ang="T14">
                    <a:pos x="T8" y="T9"/>
                  </a:cxn>
                </a:cxnLst>
                <a:rect l="T15" t="T16" r="T17" b="T18"/>
                <a:pathLst>
                  <a:path w="27" h="61">
                    <a:moveTo>
                      <a:pt x="0" y="61"/>
                    </a:moveTo>
                    <a:lnTo>
                      <a:pt x="24" y="0"/>
                    </a:lnTo>
                    <a:lnTo>
                      <a:pt x="27" y="3"/>
                    </a:lnTo>
                    <a:lnTo>
                      <a:pt x="5" y="60"/>
                    </a:lnTo>
                    <a:lnTo>
                      <a:pt x="0" y="61"/>
                    </a:lnTo>
                    <a:close/>
                  </a:path>
                </a:pathLst>
              </a:custGeom>
              <a:solidFill>
                <a:srgbClr val="403D3B"/>
              </a:solidFill>
              <a:ln w="9525">
                <a:noFill/>
                <a:round/>
                <a:headEnd/>
                <a:tailEnd/>
              </a:ln>
            </p:spPr>
            <p:txBody>
              <a:bodyPr/>
              <a:lstStyle/>
              <a:p>
                <a:endParaRPr lang="hu-HU"/>
              </a:p>
            </p:txBody>
          </p:sp>
          <p:sp>
            <p:nvSpPr>
              <p:cNvPr id="58200" name="Freeform 987"/>
              <p:cNvSpPr>
                <a:spLocks/>
              </p:cNvSpPr>
              <p:nvPr/>
            </p:nvSpPr>
            <p:spPr bwMode="auto">
              <a:xfrm>
                <a:off x="2636" y="2285"/>
                <a:ext cx="24" cy="58"/>
              </a:xfrm>
              <a:custGeom>
                <a:avLst/>
                <a:gdLst>
                  <a:gd name="T0" fmla="*/ 0 w 24"/>
                  <a:gd name="T1" fmla="*/ 58 h 58"/>
                  <a:gd name="T2" fmla="*/ 23 w 24"/>
                  <a:gd name="T3" fmla="*/ 0 h 58"/>
                  <a:gd name="T4" fmla="*/ 24 w 24"/>
                  <a:gd name="T5" fmla="*/ 3 h 58"/>
                  <a:gd name="T6" fmla="*/ 3 w 24"/>
                  <a:gd name="T7" fmla="*/ 58 h 58"/>
                  <a:gd name="T8" fmla="*/ 0 w 24"/>
                  <a:gd name="T9" fmla="*/ 58 h 58"/>
                  <a:gd name="T10" fmla="*/ 0 60000 65536"/>
                  <a:gd name="T11" fmla="*/ 0 60000 65536"/>
                  <a:gd name="T12" fmla="*/ 0 60000 65536"/>
                  <a:gd name="T13" fmla="*/ 0 60000 65536"/>
                  <a:gd name="T14" fmla="*/ 0 60000 65536"/>
                  <a:gd name="T15" fmla="*/ 0 w 24"/>
                  <a:gd name="T16" fmla="*/ 0 h 58"/>
                  <a:gd name="T17" fmla="*/ 24 w 24"/>
                  <a:gd name="T18" fmla="*/ 58 h 58"/>
                </a:gdLst>
                <a:ahLst/>
                <a:cxnLst>
                  <a:cxn ang="T10">
                    <a:pos x="T0" y="T1"/>
                  </a:cxn>
                  <a:cxn ang="T11">
                    <a:pos x="T2" y="T3"/>
                  </a:cxn>
                  <a:cxn ang="T12">
                    <a:pos x="T4" y="T5"/>
                  </a:cxn>
                  <a:cxn ang="T13">
                    <a:pos x="T6" y="T7"/>
                  </a:cxn>
                  <a:cxn ang="T14">
                    <a:pos x="T8" y="T9"/>
                  </a:cxn>
                </a:cxnLst>
                <a:rect l="T15" t="T16" r="T17" b="T18"/>
                <a:pathLst>
                  <a:path w="24" h="58">
                    <a:moveTo>
                      <a:pt x="0" y="58"/>
                    </a:moveTo>
                    <a:lnTo>
                      <a:pt x="23" y="0"/>
                    </a:lnTo>
                    <a:lnTo>
                      <a:pt x="24" y="3"/>
                    </a:lnTo>
                    <a:lnTo>
                      <a:pt x="3" y="58"/>
                    </a:lnTo>
                    <a:lnTo>
                      <a:pt x="0" y="58"/>
                    </a:lnTo>
                    <a:close/>
                  </a:path>
                </a:pathLst>
              </a:custGeom>
              <a:solidFill>
                <a:srgbClr val="3E3A39"/>
              </a:solidFill>
              <a:ln w="9525">
                <a:noFill/>
                <a:round/>
                <a:headEnd/>
                <a:tailEnd/>
              </a:ln>
            </p:spPr>
            <p:txBody>
              <a:bodyPr/>
              <a:lstStyle/>
              <a:p>
                <a:endParaRPr lang="hu-HU"/>
              </a:p>
            </p:txBody>
          </p:sp>
          <p:sp>
            <p:nvSpPr>
              <p:cNvPr id="58201" name="Freeform 988"/>
              <p:cNvSpPr>
                <a:spLocks/>
              </p:cNvSpPr>
              <p:nvPr/>
            </p:nvSpPr>
            <p:spPr bwMode="auto">
              <a:xfrm>
                <a:off x="2638" y="2286"/>
                <a:ext cx="23" cy="57"/>
              </a:xfrm>
              <a:custGeom>
                <a:avLst/>
                <a:gdLst>
                  <a:gd name="T0" fmla="*/ 0 w 23"/>
                  <a:gd name="T1" fmla="*/ 57 h 57"/>
                  <a:gd name="T2" fmla="*/ 22 w 23"/>
                  <a:gd name="T3" fmla="*/ 0 h 57"/>
                  <a:gd name="T4" fmla="*/ 23 w 23"/>
                  <a:gd name="T5" fmla="*/ 3 h 57"/>
                  <a:gd name="T6" fmla="*/ 2 w 23"/>
                  <a:gd name="T7" fmla="*/ 55 h 57"/>
                  <a:gd name="T8" fmla="*/ 0 w 23"/>
                  <a:gd name="T9" fmla="*/ 57 h 57"/>
                  <a:gd name="T10" fmla="*/ 0 60000 65536"/>
                  <a:gd name="T11" fmla="*/ 0 60000 65536"/>
                  <a:gd name="T12" fmla="*/ 0 60000 65536"/>
                  <a:gd name="T13" fmla="*/ 0 60000 65536"/>
                  <a:gd name="T14" fmla="*/ 0 60000 65536"/>
                  <a:gd name="T15" fmla="*/ 0 w 23"/>
                  <a:gd name="T16" fmla="*/ 0 h 57"/>
                  <a:gd name="T17" fmla="*/ 23 w 23"/>
                  <a:gd name="T18" fmla="*/ 57 h 57"/>
                </a:gdLst>
                <a:ahLst/>
                <a:cxnLst>
                  <a:cxn ang="T10">
                    <a:pos x="T0" y="T1"/>
                  </a:cxn>
                  <a:cxn ang="T11">
                    <a:pos x="T2" y="T3"/>
                  </a:cxn>
                  <a:cxn ang="T12">
                    <a:pos x="T4" y="T5"/>
                  </a:cxn>
                  <a:cxn ang="T13">
                    <a:pos x="T6" y="T7"/>
                  </a:cxn>
                  <a:cxn ang="T14">
                    <a:pos x="T8" y="T9"/>
                  </a:cxn>
                </a:cxnLst>
                <a:rect l="T15" t="T16" r="T17" b="T18"/>
                <a:pathLst>
                  <a:path w="23" h="57">
                    <a:moveTo>
                      <a:pt x="0" y="57"/>
                    </a:moveTo>
                    <a:lnTo>
                      <a:pt x="22" y="0"/>
                    </a:lnTo>
                    <a:lnTo>
                      <a:pt x="23" y="3"/>
                    </a:lnTo>
                    <a:lnTo>
                      <a:pt x="2" y="55"/>
                    </a:lnTo>
                    <a:lnTo>
                      <a:pt x="0" y="57"/>
                    </a:lnTo>
                    <a:close/>
                  </a:path>
                </a:pathLst>
              </a:custGeom>
              <a:solidFill>
                <a:srgbClr val="3C3937"/>
              </a:solidFill>
              <a:ln w="9525">
                <a:noFill/>
                <a:round/>
                <a:headEnd/>
                <a:tailEnd/>
              </a:ln>
            </p:spPr>
            <p:txBody>
              <a:bodyPr/>
              <a:lstStyle/>
              <a:p>
                <a:endParaRPr lang="hu-HU"/>
              </a:p>
            </p:txBody>
          </p:sp>
          <p:sp>
            <p:nvSpPr>
              <p:cNvPr id="58202" name="Freeform 989"/>
              <p:cNvSpPr>
                <a:spLocks/>
              </p:cNvSpPr>
              <p:nvPr/>
            </p:nvSpPr>
            <p:spPr bwMode="auto">
              <a:xfrm>
                <a:off x="2639" y="2288"/>
                <a:ext cx="24" cy="55"/>
              </a:xfrm>
              <a:custGeom>
                <a:avLst/>
                <a:gdLst>
                  <a:gd name="T0" fmla="*/ 0 w 24"/>
                  <a:gd name="T1" fmla="*/ 55 h 55"/>
                  <a:gd name="T2" fmla="*/ 21 w 24"/>
                  <a:gd name="T3" fmla="*/ 0 h 55"/>
                  <a:gd name="T4" fmla="*/ 24 w 24"/>
                  <a:gd name="T5" fmla="*/ 3 h 55"/>
                  <a:gd name="T6" fmla="*/ 4 w 24"/>
                  <a:gd name="T7" fmla="*/ 53 h 55"/>
                  <a:gd name="T8" fmla="*/ 0 w 24"/>
                  <a:gd name="T9" fmla="*/ 55 h 55"/>
                  <a:gd name="T10" fmla="*/ 0 60000 65536"/>
                  <a:gd name="T11" fmla="*/ 0 60000 65536"/>
                  <a:gd name="T12" fmla="*/ 0 60000 65536"/>
                  <a:gd name="T13" fmla="*/ 0 60000 65536"/>
                  <a:gd name="T14" fmla="*/ 0 60000 65536"/>
                  <a:gd name="T15" fmla="*/ 0 w 24"/>
                  <a:gd name="T16" fmla="*/ 0 h 55"/>
                  <a:gd name="T17" fmla="*/ 24 w 24"/>
                  <a:gd name="T18" fmla="*/ 55 h 55"/>
                </a:gdLst>
                <a:ahLst/>
                <a:cxnLst>
                  <a:cxn ang="T10">
                    <a:pos x="T0" y="T1"/>
                  </a:cxn>
                  <a:cxn ang="T11">
                    <a:pos x="T2" y="T3"/>
                  </a:cxn>
                  <a:cxn ang="T12">
                    <a:pos x="T4" y="T5"/>
                  </a:cxn>
                  <a:cxn ang="T13">
                    <a:pos x="T6" y="T7"/>
                  </a:cxn>
                  <a:cxn ang="T14">
                    <a:pos x="T8" y="T9"/>
                  </a:cxn>
                </a:cxnLst>
                <a:rect l="T15" t="T16" r="T17" b="T18"/>
                <a:pathLst>
                  <a:path w="24" h="55">
                    <a:moveTo>
                      <a:pt x="0" y="55"/>
                    </a:moveTo>
                    <a:lnTo>
                      <a:pt x="21" y="0"/>
                    </a:lnTo>
                    <a:lnTo>
                      <a:pt x="24" y="3"/>
                    </a:lnTo>
                    <a:lnTo>
                      <a:pt x="4" y="53"/>
                    </a:lnTo>
                    <a:lnTo>
                      <a:pt x="0" y="55"/>
                    </a:lnTo>
                    <a:close/>
                  </a:path>
                </a:pathLst>
              </a:custGeom>
              <a:solidFill>
                <a:srgbClr val="3A3635"/>
              </a:solidFill>
              <a:ln w="9525">
                <a:noFill/>
                <a:round/>
                <a:headEnd/>
                <a:tailEnd/>
              </a:ln>
            </p:spPr>
            <p:txBody>
              <a:bodyPr/>
              <a:lstStyle/>
              <a:p>
                <a:endParaRPr lang="hu-HU"/>
              </a:p>
            </p:txBody>
          </p:sp>
          <p:sp>
            <p:nvSpPr>
              <p:cNvPr id="58203" name="Freeform 990"/>
              <p:cNvSpPr>
                <a:spLocks/>
              </p:cNvSpPr>
              <p:nvPr/>
            </p:nvSpPr>
            <p:spPr bwMode="auto">
              <a:xfrm>
                <a:off x="2640" y="2289"/>
                <a:ext cx="23" cy="52"/>
              </a:xfrm>
              <a:custGeom>
                <a:avLst/>
                <a:gdLst>
                  <a:gd name="T0" fmla="*/ 0 w 23"/>
                  <a:gd name="T1" fmla="*/ 52 h 52"/>
                  <a:gd name="T2" fmla="*/ 21 w 23"/>
                  <a:gd name="T3" fmla="*/ 0 h 52"/>
                  <a:gd name="T4" fmla="*/ 23 w 23"/>
                  <a:gd name="T5" fmla="*/ 4 h 52"/>
                  <a:gd name="T6" fmla="*/ 5 w 23"/>
                  <a:gd name="T7" fmla="*/ 51 h 52"/>
                  <a:gd name="T8" fmla="*/ 0 w 23"/>
                  <a:gd name="T9" fmla="*/ 52 h 52"/>
                  <a:gd name="T10" fmla="*/ 0 60000 65536"/>
                  <a:gd name="T11" fmla="*/ 0 60000 65536"/>
                  <a:gd name="T12" fmla="*/ 0 60000 65536"/>
                  <a:gd name="T13" fmla="*/ 0 60000 65536"/>
                  <a:gd name="T14" fmla="*/ 0 60000 65536"/>
                  <a:gd name="T15" fmla="*/ 0 w 23"/>
                  <a:gd name="T16" fmla="*/ 0 h 52"/>
                  <a:gd name="T17" fmla="*/ 23 w 23"/>
                  <a:gd name="T18" fmla="*/ 52 h 52"/>
                </a:gdLst>
                <a:ahLst/>
                <a:cxnLst>
                  <a:cxn ang="T10">
                    <a:pos x="T0" y="T1"/>
                  </a:cxn>
                  <a:cxn ang="T11">
                    <a:pos x="T2" y="T3"/>
                  </a:cxn>
                  <a:cxn ang="T12">
                    <a:pos x="T4" y="T5"/>
                  </a:cxn>
                  <a:cxn ang="T13">
                    <a:pos x="T6" y="T7"/>
                  </a:cxn>
                  <a:cxn ang="T14">
                    <a:pos x="T8" y="T9"/>
                  </a:cxn>
                </a:cxnLst>
                <a:rect l="T15" t="T16" r="T17" b="T18"/>
                <a:pathLst>
                  <a:path w="23" h="52">
                    <a:moveTo>
                      <a:pt x="0" y="52"/>
                    </a:moveTo>
                    <a:lnTo>
                      <a:pt x="21" y="0"/>
                    </a:lnTo>
                    <a:lnTo>
                      <a:pt x="23" y="4"/>
                    </a:lnTo>
                    <a:lnTo>
                      <a:pt x="5" y="51"/>
                    </a:lnTo>
                    <a:lnTo>
                      <a:pt x="0" y="52"/>
                    </a:lnTo>
                    <a:close/>
                  </a:path>
                </a:pathLst>
              </a:custGeom>
              <a:solidFill>
                <a:srgbClr val="373432"/>
              </a:solidFill>
              <a:ln w="9525">
                <a:noFill/>
                <a:round/>
                <a:headEnd/>
                <a:tailEnd/>
              </a:ln>
            </p:spPr>
            <p:txBody>
              <a:bodyPr/>
              <a:lstStyle/>
              <a:p>
                <a:endParaRPr lang="hu-HU"/>
              </a:p>
            </p:txBody>
          </p:sp>
          <p:sp>
            <p:nvSpPr>
              <p:cNvPr id="58204" name="Freeform 991"/>
              <p:cNvSpPr>
                <a:spLocks/>
              </p:cNvSpPr>
              <p:nvPr/>
            </p:nvSpPr>
            <p:spPr bwMode="auto">
              <a:xfrm>
                <a:off x="2643" y="2291"/>
                <a:ext cx="21" cy="50"/>
              </a:xfrm>
              <a:custGeom>
                <a:avLst/>
                <a:gdLst>
                  <a:gd name="T0" fmla="*/ 0 w 21"/>
                  <a:gd name="T1" fmla="*/ 50 h 50"/>
                  <a:gd name="T2" fmla="*/ 20 w 21"/>
                  <a:gd name="T3" fmla="*/ 0 h 50"/>
                  <a:gd name="T4" fmla="*/ 21 w 21"/>
                  <a:gd name="T5" fmla="*/ 4 h 50"/>
                  <a:gd name="T6" fmla="*/ 3 w 21"/>
                  <a:gd name="T7" fmla="*/ 49 h 50"/>
                  <a:gd name="T8" fmla="*/ 0 w 21"/>
                  <a:gd name="T9" fmla="*/ 50 h 50"/>
                  <a:gd name="T10" fmla="*/ 0 60000 65536"/>
                  <a:gd name="T11" fmla="*/ 0 60000 65536"/>
                  <a:gd name="T12" fmla="*/ 0 60000 65536"/>
                  <a:gd name="T13" fmla="*/ 0 60000 65536"/>
                  <a:gd name="T14" fmla="*/ 0 60000 65536"/>
                  <a:gd name="T15" fmla="*/ 0 w 21"/>
                  <a:gd name="T16" fmla="*/ 0 h 50"/>
                  <a:gd name="T17" fmla="*/ 21 w 21"/>
                  <a:gd name="T18" fmla="*/ 50 h 50"/>
                </a:gdLst>
                <a:ahLst/>
                <a:cxnLst>
                  <a:cxn ang="T10">
                    <a:pos x="T0" y="T1"/>
                  </a:cxn>
                  <a:cxn ang="T11">
                    <a:pos x="T2" y="T3"/>
                  </a:cxn>
                  <a:cxn ang="T12">
                    <a:pos x="T4" y="T5"/>
                  </a:cxn>
                  <a:cxn ang="T13">
                    <a:pos x="T6" y="T7"/>
                  </a:cxn>
                  <a:cxn ang="T14">
                    <a:pos x="T8" y="T9"/>
                  </a:cxn>
                </a:cxnLst>
                <a:rect l="T15" t="T16" r="T17" b="T18"/>
                <a:pathLst>
                  <a:path w="21" h="50">
                    <a:moveTo>
                      <a:pt x="0" y="50"/>
                    </a:moveTo>
                    <a:lnTo>
                      <a:pt x="20" y="0"/>
                    </a:lnTo>
                    <a:lnTo>
                      <a:pt x="21" y="4"/>
                    </a:lnTo>
                    <a:lnTo>
                      <a:pt x="3" y="49"/>
                    </a:lnTo>
                    <a:lnTo>
                      <a:pt x="0" y="50"/>
                    </a:lnTo>
                    <a:close/>
                  </a:path>
                </a:pathLst>
              </a:custGeom>
              <a:solidFill>
                <a:srgbClr val="363230"/>
              </a:solidFill>
              <a:ln w="9525">
                <a:noFill/>
                <a:round/>
                <a:headEnd/>
                <a:tailEnd/>
              </a:ln>
            </p:spPr>
            <p:txBody>
              <a:bodyPr/>
              <a:lstStyle/>
              <a:p>
                <a:endParaRPr lang="hu-HU"/>
              </a:p>
            </p:txBody>
          </p:sp>
          <p:sp>
            <p:nvSpPr>
              <p:cNvPr id="58205" name="Freeform 992"/>
              <p:cNvSpPr>
                <a:spLocks/>
              </p:cNvSpPr>
              <p:nvPr/>
            </p:nvSpPr>
            <p:spPr bwMode="auto">
              <a:xfrm>
                <a:off x="2645" y="2293"/>
                <a:ext cx="19" cy="47"/>
              </a:xfrm>
              <a:custGeom>
                <a:avLst/>
                <a:gdLst>
                  <a:gd name="T0" fmla="*/ 0 w 19"/>
                  <a:gd name="T1" fmla="*/ 47 h 47"/>
                  <a:gd name="T2" fmla="*/ 18 w 19"/>
                  <a:gd name="T3" fmla="*/ 0 h 47"/>
                  <a:gd name="T4" fmla="*/ 19 w 19"/>
                  <a:gd name="T5" fmla="*/ 3 h 47"/>
                  <a:gd name="T6" fmla="*/ 2 w 19"/>
                  <a:gd name="T7" fmla="*/ 45 h 47"/>
                  <a:gd name="T8" fmla="*/ 0 w 19"/>
                  <a:gd name="T9" fmla="*/ 47 h 47"/>
                  <a:gd name="T10" fmla="*/ 0 60000 65536"/>
                  <a:gd name="T11" fmla="*/ 0 60000 65536"/>
                  <a:gd name="T12" fmla="*/ 0 60000 65536"/>
                  <a:gd name="T13" fmla="*/ 0 60000 65536"/>
                  <a:gd name="T14" fmla="*/ 0 60000 65536"/>
                  <a:gd name="T15" fmla="*/ 0 w 19"/>
                  <a:gd name="T16" fmla="*/ 0 h 47"/>
                  <a:gd name="T17" fmla="*/ 19 w 19"/>
                  <a:gd name="T18" fmla="*/ 47 h 47"/>
                </a:gdLst>
                <a:ahLst/>
                <a:cxnLst>
                  <a:cxn ang="T10">
                    <a:pos x="T0" y="T1"/>
                  </a:cxn>
                  <a:cxn ang="T11">
                    <a:pos x="T2" y="T3"/>
                  </a:cxn>
                  <a:cxn ang="T12">
                    <a:pos x="T4" y="T5"/>
                  </a:cxn>
                  <a:cxn ang="T13">
                    <a:pos x="T6" y="T7"/>
                  </a:cxn>
                  <a:cxn ang="T14">
                    <a:pos x="T8" y="T9"/>
                  </a:cxn>
                </a:cxnLst>
                <a:rect l="T15" t="T16" r="T17" b="T18"/>
                <a:pathLst>
                  <a:path w="19" h="47">
                    <a:moveTo>
                      <a:pt x="0" y="47"/>
                    </a:moveTo>
                    <a:lnTo>
                      <a:pt x="18" y="0"/>
                    </a:lnTo>
                    <a:lnTo>
                      <a:pt x="19" y="3"/>
                    </a:lnTo>
                    <a:lnTo>
                      <a:pt x="2" y="45"/>
                    </a:lnTo>
                    <a:lnTo>
                      <a:pt x="0" y="47"/>
                    </a:lnTo>
                    <a:close/>
                  </a:path>
                </a:pathLst>
              </a:custGeom>
              <a:solidFill>
                <a:srgbClr val="33302E"/>
              </a:solidFill>
              <a:ln w="9525">
                <a:noFill/>
                <a:round/>
                <a:headEnd/>
                <a:tailEnd/>
              </a:ln>
            </p:spPr>
            <p:txBody>
              <a:bodyPr/>
              <a:lstStyle/>
              <a:p>
                <a:endParaRPr lang="hu-HU"/>
              </a:p>
            </p:txBody>
          </p:sp>
          <p:sp>
            <p:nvSpPr>
              <p:cNvPr id="58206" name="Freeform 993"/>
              <p:cNvSpPr>
                <a:spLocks/>
              </p:cNvSpPr>
              <p:nvPr/>
            </p:nvSpPr>
            <p:spPr bwMode="auto">
              <a:xfrm>
                <a:off x="2646" y="2295"/>
                <a:ext cx="20" cy="45"/>
              </a:xfrm>
              <a:custGeom>
                <a:avLst/>
                <a:gdLst>
                  <a:gd name="T0" fmla="*/ 0 w 20"/>
                  <a:gd name="T1" fmla="*/ 45 h 45"/>
                  <a:gd name="T2" fmla="*/ 18 w 20"/>
                  <a:gd name="T3" fmla="*/ 0 h 45"/>
                  <a:gd name="T4" fmla="*/ 20 w 20"/>
                  <a:gd name="T5" fmla="*/ 3 h 45"/>
                  <a:gd name="T6" fmla="*/ 4 w 20"/>
                  <a:gd name="T7" fmla="*/ 43 h 45"/>
                  <a:gd name="T8" fmla="*/ 0 w 20"/>
                  <a:gd name="T9" fmla="*/ 45 h 45"/>
                  <a:gd name="T10" fmla="*/ 0 60000 65536"/>
                  <a:gd name="T11" fmla="*/ 0 60000 65536"/>
                  <a:gd name="T12" fmla="*/ 0 60000 65536"/>
                  <a:gd name="T13" fmla="*/ 0 60000 65536"/>
                  <a:gd name="T14" fmla="*/ 0 60000 65536"/>
                  <a:gd name="T15" fmla="*/ 0 w 20"/>
                  <a:gd name="T16" fmla="*/ 0 h 45"/>
                  <a:gd name="T17" fmla="*/ 20 w 20"/>
                  <a:gd name="T18" fmla="*/ 45 h 45"/>
                </a:gdLst>
                <a:ahLst/>
                <a:cxnLst>
                  <a:cxn ang="T10">
                    <a:pos x="T0" y="T1"/>
                  </a:cxn>
                  <a:cxn ang="T11">
                    <a:pos x="T2" y="T3"/>
                  </a:cxn>
                  <a:cxn ang="T12">
                    <a:pos x="T4" y="T5"/>
                  </a:cxn>
                  <a:cxn ang="T13">
                    <a:pos x="T6" y="T7"/>
                  </a:cxn>
                  <a:cxn ang="T14">
                    <a:pos x="T8" y="T9"/>
                  </a:cxn>
                </a:cxnLst>
                <a:rect l="T15" t="T16" r="T17" b="T18"/>
                <a:pathLst>
                  <a:path w="20" h="45">
                    <a:moveTo>
                      <a:pt x="0" y="45"/>
                    </a:moveTo>
                    <a:lnTo>
                      <a:pt x="18" y="0"/>
                    </a:lnTo>
                    <a:lnTo>
                      <a:pt x="20" y="3"/>
                    </a:lnTo>
                    <a:lnTo>
                      <a:pt x="4" y="43"/>
                    </a:lnTo>
                    <a:lnTo>
                      <a:pt x="0" y="45"/>
                    </a:lnTo>
                    <a:close/>
                  </a:path>
                </a:pathLst>
              </a:custGeom>
              <a:solidFill>
                <a:srgbClr val="322E2C"/>
              </a:solidFill>
              <a:ln w="9525">
                <a:noFill/>
                <a:round/>
                <a:headEnd/>
                <a:tailEnd/>
              </a:ln>
            </p:spPr>
            <p:txBody>
              <a:bodyPr/>
              <a:lstStyle/>
              <a:p>
                <a:endParaRPr lang="hu-HU"/>
              </a:p>
            </p:txBody>
          </p:sp>
          <p:sp>
            <p:nvSpPr>
              <p:cNvPr id="58207" name="Freeform 994"/>
              <p:cNvSpPr>
                <a:spLocks/>
              </p:cNvSpPr>
              <p:nvPr/>
            </p:nvSpPr>
            <p:spPr bwMode="auto">
              <a:xfrm>
                <a:off x="2647" y="2296"/>
                <a:ext cx="20" cy="42"/>
              </a:xfrm>
              <a:custGeom>
                <a:avLst/>
                <a:gdLst>
                  <a:gd name="T0" fmla="*/ 0 w 20"/>
                  <a:gd name="T1" fmla="*/ 42 h 42"/>
                  <a:gd name="T2" fmla="*/ 17 w 20"/>
                  <a:gd name="T3" fmla="*/ 0 h 42"/>
                  <a:gd name="T4" fmla="*/ 20 w 20"/>
                  <a:gd name="T5" fmla="*/ 3 h 42"/>
                  <a:gd name="T6" fmla="*/ 5 w 20"/>
                  <a:gd name="T7" fmla="*/ 42 h 42"/>
                  <a:gd name="T8" fmla="*/ 0 w 20"/>
                  <a:gd name="T9" fmla="*/ 42 h 42"/>
                  <a:gd name="T10" fmla="*/ 0 60000 65536"/>
                  <a:gd name="T11" fmla="*/ 0 60000 65536"/>
                  <a:gd name="T12" fmla="*/ 0 60000 65536"/>
                  <a:gd name="T13" fmla="*/ 0 60000 65536"/>
                  <a:gd name="T14" fmla="*/ 0 60000 65536"/>
                  <a:gd name="T15" fmla="*/ 0 w 20"/>
                  <a:gd name="T16" fmla="*/ 0 h 42"/>
                  <a:gd name="T17" fmla="*/ 20 w 20"/>
                  <a:gd name="T18" fmla="*/ 42 h 42"/>
                </a:gdLst>
                <a:ahLst/>
                <a:cxnLst>
                  <a:cxn ang="T10">
                    <a:pos x="T0" y="T1"/>
                  </a:cxn>
                  <a:cxn ang="T11">
                    <a:pos x="T2" y="T3"/>
                  </a:cxn>
                  <a:cxn ang="T12">
                    <a:pos x="T4" y="T5"/>
                  </a:cxn>
                  <a:cxn ang="T13">
                    <a:pos x="T6" y="T7"/>
                  </a:cxn>
                  <a:cxn ang="T14">
                    <a:pos x="T8" y="T9"/>
                  </a:cxn>
                </a:cxnLst>
                <a:rect l="T15" t="T16" r="T17" b="T18"/>
                <a:pathLst>
                  <a:path w="20" h="42">
                    <a:moveTo>
                      <a:pt x="0" y="42"/>
                    </a:moveTo>
                    <a:lnTo>
                      <a:pt x="17" y="0"/>
                    </a:lnTo>
                    <a:lnTo>
                      <a:pt x="20" y="3"/>
                    </a:lnTo>
                    <a:lnTo>
                      <a:pt x="5" y="42"/>
                    </a:lnTo>
                    <a:lnTo>
                      <a:pt x="0" y="42"/>
                    </a:lnTo>
                    <a:close/>
                  </a:path>
                </a:pathLst>
              </a:custGeom>
              <a:solidFill>
                <a:srgbClr val="2E2B29"/>
              </a:solidFill>
              <a:ln w="9525">
                <a:noFill/>
                <a:round/>
                <a:headEnd/>
                <a:tailEnd/>
              </a:ln>
            </p:spPr>
            <p:txBody>
              <a:bodyPr/>
              <a:lstStyle/>
              <a:p>
                <a:endParaRPr lang="hu-HU"/>
              </a:p>
            </p:txBody>
          </p:sp>
          <p:sp>
            <p:nvSpPr>
              <p:cNvPr id="58208" name="Freeform 995"/>
              <p:cNvSpPr>
                <a:spLocks/>
              </p:cNvSpPr>
              <p:nvPr/>
            </p:nvSpPr>
            <p:spPr bwMode="auto">
              <a:xfrm>
                <a:off x="2650" y="2298"/>
                <a:ext cx="17" cy="40"/>
              </a:xfrm>
              <a:custGeom>
                <a:avLst/>
                <a:gdLst>
                  <a:gd name="T0" fmla="*/ 0 w 17"/>
                  <a:gd name="T1" fmla="*/ 40 h 40"/>
                  <a:gd name="T2" fmla="*/ 16 w 17"/>
                  <a:gd name="T3" fmla="*/ 0 h 40"/>
                  <a:gd name="T4" fmla="*/ 17 w 17"/>
                  <a:gd name="T5" fmla="*/ 2 h 40"/>
                  <a:gd name="T6" fmla="*/ 3 w 17"/>
                  <a:gd name="T7" fmla="*/ 39 h 40"/>
                  <a:gd name="T8" fmla="*/ 0 w 17"/>
                  <a:gd name="T9" fmla="*/ 40 h 40"/>
                  <a:gd name="T10" fmla="*/ 0 60000 65536"/>
                  <a:gd name="T11" fmla="*/ 0 60000 65536"/>
                  <a:gd name="T12" fmla="*/ 0 60000 65536"/>
                  <a:gd name="T13" fmla="*/ 0 60000 65536"/>
                  <a:gd name="T14" fmla="*/ 0 60000 65536"/>
                  <a:gd name="T15" fmla="*/ 0 w 17"/>
                  <a:gd name="T16" fmla="*/ 0 h 40"/>
                  <a:gd name="T17" fmla="*/ 17 w 17"/>
                  <a:gd name="T18" fmla="*/ 40 h 40"/>
                </a:gdLst>
                <a:ahLst/>
                <a:cxnLst>
                  <a:cxn ang="T10">
                    <a:pos x="T0" y="T1"/>
                  </a:cxn>
                  <a:cxn ang="T11">
                    <a:pos x="T2" y="T3"/>
                  </a:cxn>
                  <a:cxn ang="T12">
                    <a:pos x="T4" y="T5"/>
                  </a:cxn>
                  <a:cxn ang="T13">
                    <a:pos x="T6" y="T7"/>
                  </a:cxn>
                  <a:cxn ang="T14">
                    <a:pos x="T8" y="T9"/>
                  </a:cxn>
                </a:cxnLst>
                <a:rect l="T15" t="T16" r="T17" b="T18"/>
                <a:pathLst>
                  <a:path w="17" h="40">
                    <a:moveTo>
                      <a:pt x="0" y="40"/>
                    </a:moveTo>
                    <a:lnTo>
                      <a:pt x="16" y="0"/>
                    </a:lnTo>
                    <a:lnTo>
                      <a:pt x="17" y="2"/>
                    </a:lnTo>
                    <a:lnTo>
                      <a:pt x="3" y="39"/>
                    </a:lnTo>
                    <a:lnTo>
                      <a:pt x="0" y="40"/>
                    </a:lnTo>
                    <a:close/>
                  </a:path>
                </a:pathLst>
              </a:custGeom>
              <a:solidFill>
                <a:srgbClr val="2C2926"/>
              </a:solidFill>
              <a:ln w="9525">
                <a:noFill/>
                <a:round/>
                <a:headEnd/>
                <a:tailEnd/>
              </a:ln>
            </p:spPr>
            <p:txBody>
              <a:bodyPr/>
              <a:lstStyle/>
              <a:p>
                <a:endParaRPr lang="hu-HU"/>
              </a:p>
            </p:txBody>
          </p:sp>
          <p:sp>
            <p:nvSpPr>
              <p:cNvPr id="58209" name="Freeform 996"/>
              <p:cNvSpPr>
                <a:spLocks/>
              </p:cNvSpPr>
              <p:nvPr/>
            </p:nvSpPr>
            <p:spPr bwMode="auto">
              <a:xfrm>
                <a:off x="2652" y="2299"/>
                <a:ext cx="16" cy="39"/>
              </a:xfrm>
              <a:custGeom>
                <a:avLst/>
                <a:gdLst>
                  <a:gd name="T0" fmla="*/ 0 w 16"/>
                  <a:gd name="T1" fmla="*/ 39 h 39"/>
                  <a:gd name="T2" fmla="*/ 15 w 16"/>
                  <a:gd name="T3" fmla="*/ 0 h 39"/>
                  <a:gd name="T4" fmla="*/ 16 w 16"/>
                  <a:gd name="T5" fmla="*/ 3 h 39"/>
                  <a:gd name="T6" fmla="*/ 2 w 16"/>
                  <a:gd name="T7" fmla="*/ 38 h 39"/>
                  <a:gd name="T8" fmla="*/ 0 w 16"/>
                  <a:gd name="T9" fmla="*/ 39 h 39"/>
                  <a:gd name="T10" fmla="*/ 0 60000 65536"/>
                  <a:gd name="T11" fmla="*/ 0 60000 65536"/>
                  <a:gd name="T12" fmla="*/ 0 60000 65536"/>
                  <a:gd name="T13" fmla="*/ 0 60000 65536"/>
                  <a:gd name="T14" fmla="*/ 0 60000 65536"/>
                  <a:gd name="T15" fmla="*/ 0 w 16"/>
                  <a:gd name="T16" fmla="*/ 0 h 39"/>
                  <a:gd name="T17" fmla="*/ 16 w 16"/>
                  <a:gd name="T18" fmla="*/ 39 h 39"/>
                </a:gdLst>
                <a:ahLst/>
                <a:cxnLst>
                  <a:cxn ang="T10">
                    <a:pos x="T0" y="T1"/>
                  </a:cxn>
                  <a:cxn ang="T11">
                    <a:pos x="T2" y="T3"/>
                  </a:cxn>
                  <a:cxn ang="T12">
                    <a:pos x="T4" y="T5"/>
                  </a:cxn>
                  <a:cxn ang="T13">
                    <a:pos x="T6" y="T7"/>
                  </a:cxn>
                  <a:cxn ang="T14">
                    <a:pos x="T8" y="T9"/>
                  </a:cxn>
                </a:cxnLst>
                <a:rect l="T15" t="T16" r="T17" b="T18"/>
                <a:pathLst>
                  <a:path w="16" h="39">
                    <a:moveTo>
                      <a:pt x="0" y="39"/>
                    </a:moveTo>
                    <a:lnTo>
                      <a:pt x="15" y="0"/>
                    </a:lnTo>
                    <a:lnTo>
                      <a:pt x="16" y="3"/>
                    </a:lnTo>
                    <a:lnTo>
                      <a:pt x="2" y="38"/>
                    </a:lnTo>
                    <a:lnTo>
                      <a:pt x="0" y="39"/>
                    </a:lnTo>
                    <a:close/>
                  </a:path>
                </a:pathLst>
              </a:custGeom>
              <a:solidFill>
                <a:srgbClr val="2A2523"/>
              </a:solidFill>
              <a:ln w="9525">
                <a:noFill/>
                <a:round/>
                <a:headEnd/>
                <a:tailEnd/>
              </a:ln>
            </p:spPr>
            <p:txBody>
              <a:bodyPr/>
              <a:lstStyle/>
              <a:p>
                <a:endParaRPr lang="hu-HU"/>
              </a:p>
            </p:txBody>
          </p:sp>
          <p:sp>
            <p:nvSpPr>
              <p:cNvPr id="58210" name="Freeform 997"/>
              <p:cNvSpPr>
                <a:spLocks/>
              </p:cNvSpPr>
              <p:nvPr/>
            </p:nvSpPr>
            <p:spPr bwMode="auto">
              <a:xfrm>
                <a:off x="2653" y="2300"/>
                <a:ext cx="17" cy="37"/>
              </a:xfrm>
              <a:custGeom>
                <a:avLst/>
                <a:gdLst>
                  <a:gd name="T0" fmla="*/ 0 w 17"/>
                  <a:gd name="T1" fmla="*/ 37 h 37"/>
                  <a:gd name="T2" fmla="*/ 14 w 17"/>
                  <a:gd name="T3" fmla="*/ 0 h 37"/>
                  <a:gd name="T4" fmla="*/ 17 w 17"/>
                  <a:gd name="T5" fmla="*/ 3 h 37"/>
                  <a:gd name="T6" fmla="*/ 4 w 17"/>
                  <a:gd name="T7" fmla="*/ 36 h 37"/>
                  <a:gd name="T8" fmla="*/ 0 w 17"/>
                  <a:gd name="T9" fmla="*/ 37 h 37"/>
                  <a:gd name="T10" fmla="*/ 0 60000 65536"/>
                  <a:gd name="T11" fmla="*/ 0 60000 65536"/>
                  <a:gd name="T12" fmla="*/ 0 60000 65536"/>
                  <a:gd name="T13" fmla="*/ 0 60000 65536"/>
                  <a:gd name="T14" fmla="*/ 0 60000 65536"/>
                  <a:gd name="T15" fmla="*/ 0 w 17"/>
                  <a:gd name="T16" fmla="*/ 0 h 37"/>
                  <a:gd name="T17" fmla="*/ 17 w 17"/>
                  <a:gd name="T18" fmla="*/ 37 h 37"/>
                </a:gdLst>
                <a:ahLst/>
                <a:cxnLst>
                  <a:cxn ang="T10">
                    <a:pos x="T0" y="T1"/>
                  </a:cxn>
                  <a:cxn ang="T11">
                    <a:pos x="T2" y="T3"/>
                  </a:cxn>
                  <a:cxn ang="T12">
                    <a:pos x="T4" y="T5"/>
                  </a:cxn>
                  <a:cxn ang="T13">
                    <a:pos x="T6" y="T7"/>
                  </a:cxn>
                  <a:cxn ang="T14">
                    <a:pos x="T8" y="T9"/>
                  </a:cxn>
                </a:cxnLst>
                <a:rect l="T15" t="T16" r="T17" b="T18"/>
                <a:pathLst>
                  <a:path w="17" h="37">
                    <a:moveTo>
                      <a:pt x="0" y="37"/>
                    </a:moveTo>
                    <a:lnTo>
                      <a:pt x="14" y="0"/>
                    </a:lnTo>
                    <a:lnTo>
                      <a:pt x="17" y="3"/>
                    </a:lnTo>
                    <a:lnTo>
                      <a:pt x="4" y="36"/>
                    </a:lnTo>
                    <a:lnTo>
                      <a:pt x="0" y="37"/>
                    </a:lnTo>
                    <a:close/>
                  </a:path>
                </a:pathLst>
              </a:custGeom>
              <a:solidFill>
                <a:srgbClr val="1F1A17"/>
              </a:solidFill>
              <a:ln w="9525">
                <a:noFill/>
                <a:round/>
                <a:headEnd/>
                <a:tailEnd/>
              </a:ln>
            </p:spPr>
            <p:txBody>
              <a:bodyPr/>
              <a:lstStyle/>
              <a:p>
                <a:endParaRPr lang="hu-HU"/>
              </a:p>
            </p:txBody>
          </p:sp>
          <p:sp>
            <p:nvSpPr>
              <p:cNvPr id="58211" name="Freeform 998"/>
              <p:cNvSpPr>
                <a:spLocks/>
              </p:cNvSpPr>
              <p:nvPr/>
            </p:nvSpPr>
            <p:spPr bwMode="auto">
              <a:xfrm>
                <a:off x="2654" y="2302"/>
                <a:ext cx="30" cy="35"/>
              </a:xfrm>
              <a:custGeom>
                <a:avLst/>
                <a:gdLst>
                  <a:gd name="T0" fmla="*/ 0 w 30"/>
                  <a:gd name="T1" fmla="*/ 35 h 35"/>
                  <a:gd name="T2" fmla="*/ 14 w 30"/>
                  <a:gd name="T3" fmla="*/ 0 h 35"/>
                  <a:gd name="T4" fmla="*/ 30 w 30"/>
                  <a:gd name="T5" fmla="*/ 25 h 35"/>
                  <a:gd name="T6" fmla="*/ 0 w 30"/>
                  <a:gd name="T7" fmla="*/ 35 h 35"/>
                  <a:gd name="T8" fmla="*/ 0 60000 65536"/>
                  <a:gd name="T9" fmla="*/ 0 60000 65536"/>
                  <a:gd name="T10" fmla="*/ 0 60000 65536"/>
                  <a:gd name="T11" fmla="*/ 0 60000 65536"/>
                  <a:gd name="T12" fmla="*/ 0 w 30"/>
                  <a:gd name="T13" fmla="*/ 0 h 35"/>
                  <a:gd name="T14" fmla="*/ 30 w 30"/>
                  <a:gd name="T15" fmla="*/ 35 h 35"/>
                </a:gdLst>
                <a:ahLst/>
                <a:cxnLst>
                  <a:cxn ang="T8">
                    <a:pos x="T0" y="T1"/>
                  </a:cxn>
                  <a:cxn ang="T9">
                    <a:pos x="T2" y="T3"/>
                  </a:cxn>
                  <a:cxn ang="T10">
                    <a:pos x="T4" y="T5"/>
                  </a:cxn>
                  <a:cxn ang="T11">
                    <a:pos x="T6" y="T7"/>
                  </a:cxn>
                </a:cxnLst>
                <a:rect l="T12" t="T13" r="T14" b="T15"/>
                <a:pathLst>
                  <a:path w="30" h="35">
                    <a:moveTo>
                      <a:pt x="0" y="35"/>
                    </a:moveTo>
                    <a:lnTo>
                      <a:pt x="14" y="0"/>
                    </a:lnTo>
                    <a:lnTo>
                      <a:pt x="30" y="25"/>
                    </a:lnTo>
                    <a:lnTo>
                      <a:pt x="0" y="35"/>
                    </a:lnTo>
                    <a:close/>
                  </a:path>
                </a:pathLst>
              </a:custGeom>
              <a:solidFill>
                <a:srgbClr val="1F1A17"/>
              </a:solidFill>
              <a:ln w="9525">
                <a:noFill/>
                <a:round/>
                <a:headEnd/>
                <a:tailEnd/>
              </a:ln>
            </p:spPr>
            <p:txBody>
              <a:bodyPr/>
              <a:lstStyle/>
              <a:p>
                <a:endParaRPr lang="hu-HU"/>
              </a:p>
            </p:txBody>
          </p:sp>
          <p:sp>
            <p:nvSpPr>
              <p:cNvPr id="58212" name="Freeform 999"/>
              <p:cNvSpPr>
                <a:spLocks/>
              </p:cNvSpPr>
              <p:nvPr/>
            </p:nvSpPr>
            <p:spPr bwMode="auto">
              <a:xfrm>
                <a:off x="2391" y="2188"/>
                <a:ext cx="83" cy="28"/>
              </a:xfrm>
              <a:custGeom>
                <a:avLst/>
                <a:gdLst>
                  <a:gd name="T0" fmla="*/ 1 w 83"/>
                  <a:gd name="T1" fmla="*/ 26 h 28"/>
                  <a:gd name="T2" fmla="*/ 4 w 83"/>
                  <a:gd name="T3" fmla="*/ 28 h 28"/>
                  <a:gd name="T4" fmla="*/ 83 w 83"/>
                  <a:gd name="T5" fmla="*/ 5 h 28"/>
                  <a:gd name="T6" fmla="*/ 80 w 83"/>
                  <a:gd name="T7" fmla="*/ 0 h 28"/>
                  <a:gd name="T8" fmla="*/ 3 w 83"/>
                  <a:gd name="T9" fmla="*/ 22 h 28"/>
                  <a:gd name="T10" fmla="*/ 1 w 83"/>
                  <a:gd name="T11" fmla="*/ 26 h 28"/>
                  <a:gd name="T12" fmla="*/ 3 w 83"/>
                  <a:gd name="T13" fmla="*/ 22 h 28"/>
                  <a:gd name="T14" fmla="*/ 0 w 83"/>
                  <a:gd name="T15" fmla="*/ 24 h 28"/>
                  <a:gd name="T16" fmla="*/ 1 w 83"/>
                  <a:gd name="T17" fmla="*/ 2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
                  <a:gd name="T28" fmla="*/ 0 h 28"/>
                  <a:gd name="T29" fmla="*/ 83 w 83"/>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 h="28">
                    <a:moveTo>
                      <a:pt x="1" y="26"/>
                    </a:moveTo>
                    <a:lnTo>
                      <a:pt x="4" y="28"/>
                    </a:lnTo>
                    <a:lnTo>
                      <a:pt x="83" y="5"/>
                    </a:lnTo>
                    <a:lnTo>
                      <a:pt x="80" y="0"/>
                    </a:lnTo>
                    <a:lnTo>
                      <a:pt x="3" y="22"/>
                    </a:lnTo>
                    <a:lnTo>
                      <a:pt x="1" y="26"/>
                    </a:lnTo>
                    <a:lnTo>
                      <a:pt x="3" y="22"/>
                    </a:lnTo>
                    <a:lnTo>
                      <a:pt x="0" y="24"/>
                    </a:lnTo>
                    <a:lnTo>
                      <a:pt x="1" y="26"/>
                    </a:lnTo>
                    <a:close/>
                  </a:path>
                </a:pathLst>
              </a:custGeom>
              <a:solidFill>
                <a:srgbClr val="1F1A17"/>
              </a:solidFill>
              <a:ln w="9525">
                <a:noFill/>
                <a:round/>
                <a:headEnd/>
                <a:tailEnd/>
              </a:ln>
            </p:spPr>
            <p:txBody>
              <a:bodyPr/>
              <a:lstStyle/>
              <a:p>
                <a:endParaRPr lang="hu-HU"/>
              </a:p>
            </p:txBody>
          </p:sp>
          <p:sp>
            <p:nvSpPr>
              <p:cNvPr id="58213" name="Freeform 1000"/>
              <p:cNvSpPr>
                <a:spLocks/>
              </p:cNvSpPr>
              <p:nvPr/>
            </p:nvSpPr>
            <p:spPr bwMode="auto">
              <a:xfrm>
                <a:off x="2392" y="2212"/>
                <a:ext cx="45" cy="83"/>
              </a:xfrm>
              <a:custGeom>
                <a:avLst/>
                <a:gdLst>
                  <a:gd name="T0" fmla="*/ 45 w 45"/>
                  <a:gd name="T1" fmla="*/ 77 h 83"/>
                  <a:gd name="T2" fmla="*/ 45 w 45"/>
                  <a:gd name="T3" fmla="*/ 74 h 83"/>
                  <a:gd name="T4" fmla="*/ 6 w 45"/>
                  <a:gd name="T5" fmla="*/ 0 h 83"/>
                  <a:gd name="T6" fmla="*/ 0 w 45"/>
                  <a:gd name="T7" fmla="*/ 2 h 83"/>
                  <a:gd name="T8" fmla="*/ 40 w 45"/>
                  <a:gd name="T9" fmla="*/ 77 h 83"/>
                  <a:gd name="T10" fmla="*/ 45 w 45"/>
                  <a:gd name="T11" fmla="*/ 77 h 83"/>
                  <a:gd name="T12" fmla="*/ 40 w 45"/>
                  <a:gd name="T13" fmla="*/ 77 h 83"/>
                  <a:gd name="T14" fmla="*/ 43 w 45"/>
                  <a:gd name="T15" fmla="*/ 83 h 83"/>
                  <a:gd name="T16" fmla="*/ 45 w 45"/>
                  <a:gd name="T17" fmla="*/ 77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83"/>
                  <a:gd name="T29" fmla="*/ 45 w 45"/>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83">
                    <a:moveTo>
                      <a:pt x="45" y="77"/>
                    </a:moveTo>
                    <a:lnTo>
                      <a:pt x="45" y="74"/>
                    </a:lnTo>
                    <a:lnTo>
                      <a:pt x="6" y="0"/>
                    </a:lnTo>
                    <a:lnTo>
                      <a:pt x="0" y="2"/>
                    </a:lnTo>
                    <a:lnTo>
                      <a:pt x="40" y="77"/>
                    </a:lnTo>
                    <a:lnTo>
                      <a:pt x="45" y="77"/>
                    </a:lnTo>
                    <a:lnTo>
                      <a:pt x="40" y="77"/>
                    </a:lnTo>
                    <a:lnTo>
                      <a:pt x="43" y="83"/>
                    </a:lnTo>
                    <a:lnTo>
                      <a:pt x="45" y="77"/>
                    </a:lnTo>
                    <a:close/>
                  </a:path>
                </a:pathLst>
              </a:custGeom>
              <a:solidFill>
                <a:srgbClr val="1F1A17"/>
              </a:solidFill>
              <a:ln w="9525">
                <a:noFill/>
                <a:round/>
                <a:headEnd/>
                <a:tailEnd/>
              </a:ln>
            </p:spPr>
            <p:txBody>
              <a:bodyPr/>
              <a:lstStyle/>
              <a:p>
                <a:endParaRPr lang="hu-HU"/>
              </a:p>
            </p:txBody>
          </p:sp>
          <p:sp>
            <p:nvSpPr>
              <p:cNvPr id="58214" name="Freeform 1001"/>
              <p:cNvSpPr>
                <a:spLocks/>
              </p:cNvSpPr>
              <p:nvPr/>
            </p:nvSpPr>
            <p:spPr bwMode="auto">
              <a:xfrm>
                <a:off x="2432" y="2260"/>
                <a:ext cx="15" cy="29"/>
              </a:xfrm>
              <a:custGeom>
                <a:avLst/>
                <a:gdLst>
                  <a:gd name="T0" fmla="*/ 14 w 15"/>
                  <a:gd name="T1" fmla="*/ 0 h 29"/>
                  <a:gd name="T2" fmla="*/ 10 w 15"/>
                  <a:gd name="T3" fmla="*/ 2 h 29"/>
                  <a:gd name="T4" fmla="*/ 0 w 15"/>
                  <a:gd name="T5" fmla="*/ 26 h 29"/>
                  <a:gd name="T6" fmla="*/ 5 w 15"/>
                  <a:gd name="T7" fmla="*/ 29 h 29"/>
                  <a:gd name="T8" fmla="*/ 15 w 15"/>
                  <a:gd name="T9" fmla="*/ 4 h 29"/>
                  <a:gd name="T10" fmla="*/ 14 w 15"/>
                  <a:gd name="T11" fmla="*/ 0 h 29"/>
                  <a:gd name="T12" fmla="*/ 14 w 15"/>
                  <a:gd name="T13" fmla="*/ 0 h 29"/>
                  <a:gd name="T14" fmla="*/ 11 w 15"/>
                  <a:gd name="T15" fmla="*/ 0 h 29"/>
                  <a:gd name="T16" fmla="*/ 10 w 15"/>
                  <a:gd name="T17" fmla="*/ 2 h 29"/>
                  <a:gd name="T18" fmla="*/ 14 w 15"/>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29"/>
                  <a:gd name="T32" fmla="*/ 15 w 15"/>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29">
                    <a:moveTo>
                      <a:pt x="14" y="0"/>
                    </a:moveTo>
                    <a:lnTo>
                      <a:pt x="10" y="2"/>
                    </a:lnTo>
                    <a:lnTo>
                      <a:pt x="0" y="26"/>
                    </a:lnTo>
                    <a:lnTo>
                      <a:pt x="5" y="29"/>
                    </a:lnTo>
                    <a:lnTo>
                      <a:pt x="15" y="4"/>
                    </a:lnTo>
                    <a:lnTo>
                      <a:pt x="14" y="0"/>
                    </a:lnTo>
                    <a:lnTo>
                      <a:pt x="11" y="0"/>
                    </a:lnTo>
                    <a:lnTo>
                      <a:pt x="10" y="2"/>
                    </a:lnTo>
                    <a:lnTo>
                      <a:pt x="14" y="0"/>
                    </a:lnTo>
                    <a:close/>
                  </a:path>
                </a:pathLst>
              </a:custGeom>
              <a:solidFill>
                <a:srgbClr val="1F1A17"/>
              </a:solidFill>
              <a:ln w="9525">
                <a:noFill/>
                <a:round/>
                <a:headEnd/>
                <a:tailEnd/>
              </a:ln>
            </p:spPr>
            <p:txBody>
              <a:bodyPr/>
              <a:lstStyle/>
              <a:p>
                <a:endParaRPr lang="hu-HU"/>
              </a:p>
            </p:txBody>
          </p:sp>
          <p:sp>
            <p:nvSpPr>
              <p:cNvPr id="58215" name="Freeform 1002"/>
              <p:cNvSpPr>
                <a:spLocks/>
              </p:cNvSpPr>
              <p:nvPr/>
            </p:nvSpPr>
            <p:spPr bwMode="auto">
              <a:xfrm>
                <a:off x="2443" y="2260"/>
                <a:ext cx="175" cy="73"/>
              </a:xfrm>
              <a:custGeom>
                <a:avLst/>
                <a:gdLst>
                  <a:gd name="T0" fmla="*/ 173 w 175"/>
                  <a:gd name="T1" fmla="*/ 71 h 73"/>
                  <a:gd name="T2" fmla="*/ 172 w 175"/>
                  <a:gd name="T3" fmla="*/ 67 h 73"/>
                  <a:gd name="T4" fmla="*/ 3 w 175"/>
                  <a:gd name="T5" fmla="*/ 0 h 73"/>
                  <a:gd name="T6" fmla="*/ 0 w 175"/>
                  <a:gd name="T7" fmla="*/ 7 h 73"/>
                  <a:gd name="T8" fmla="*/ 169 w 175"/>
                  <a:gd name="T9" fmla="*/ 73 h 73"/>
                  <a:gd name="T10" fmla="*/ 173 w 175"/>
                  <a:gd name="T11" fmla="*/ 71 h 73"/>
                  <a:gd name="T12" fmla="*/ 173 w 175"/>
                  <a:gd name="T13" fmla="*/ 71 h 73"/>
                  <a:gd name="T14" fmla="*/ 175 w 175"/>
                  <a:gd name="T15" fmla="*/ 67 h 73"/>
                  <a:gd name="T16" fmla="*/ 172 w 175"/>
                  <a:gd name="T17" fmla="*/ 67 h 73"/>
                  <a:gd name="T18" fmla="*/ 173 w 175"/>
                  <a:gd name="T19" fmla="*/ 71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5"/>
                  <a:gd name="T31" fmla="*/ 0 h 73"/>
                  <a:gd name="T32" fmla="*/ 175 w 175"/>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5" h="73">
                    <a:moveTo>
                      <a:pt x="173" y="71"/>
                    </a:moveTo>
                    <a:lnTo>
                      <a:pt x="172" y="67"/>
                    </a:lnTo>
                    <a:lnTo>
                      <a:pt x="3" y="0"/>
                    </a:lnTo>
                    <a:lnTo>
                      <a:pt x="0" y="7"/>
                    </a:lnTo>
                    <a:lnTo>
                      <a:pt x="169" y="73"/>
                    </a:lnTo>
                    <a:lnTo>
                      <a:pt x="173" y="71"/>
                    </a:lnTo>
                    <a:lnTo>
                      <a:pt x="175" y="67"/>
                    </a:lnTo>
                    <a:lnTo>
                      <a:pt x="172" y="67"/>
                    </a:lnTo>
                    <a:lnTo>
                      <a:pt x="173" y="71"/>
                    </a:lnTo>
                    <a:close/>
                  </a:path>
                </a:pathLst>
              </a:custGeom>
              <a:solidFill>
                <a:srgbClr val="1F1A17"/>
              </a:solidFill>
              <a:ln w="9525">
                <a:noFill/>
                <a:round/>
                <a:headEnd/>
                <a:tailEnd/>
              </a:ln>
            </p:spPr>
            <p:txBody>
              <a:bodyPr/>
              <a:lstStyle/>
              <a:p>
                <a:endParaRPr lang="hu-HU"/>
              </a:p>
            </p:txBody>
          </p:sp>
          <p:sp>
            <p:nvSpPr>
              <p:cNvPr id="58216" name="Freeform 1003"/>
              <p:cNvSpPr>
                <a:spLocks/>
              </p:cNvSpPr>
              <p:nvPr/>
            </p:nvSpPr>
            <p:spPr bwMode="auto">
              <a:xfrm>
                <a:off x="2598" y="2329"/>
                <a:ext cx="18" cy="31"/>
              </a:xfrm>
              <a:custGeom>
                <a:avLst/>
                <a:gdLst>
                  <a:gd name="T0" fmla="*/ 7 w 18"/>
                  <a:gd name="T1" fmla="*/ 28 h 31"/>
                  <a:gd name="T2" fmla="*/ 9 w 18"/>
                  <a:gd name="T3" fmla="*/ 26 h 31"/>
                  <a:gd name="T4" fmla="*/ 18 w 18"/>
                  <a:gd name="T5" fmla="*/ 2 h 31"/>
                  <a:gd name="T6" fmla="*/ 13 w 18"/>
                  <a:gd name="T7" fmla="*/ 0 h 31"/>
                  <a:gd name="T8" fmla="*/ 3 w 18"/>
                  <a:gd name="T9" fmla="*/ 23 h 31"/>
                  <a:gd name="T10" fmla="*/ 7 w 18"/>
                  <a:gd name="T11" fmla="*/ 28 h 31"/>
                  <a:gd name="T12" fmla="*/ 3 w 18"/>
                  <a:gd name="T13" fmla="*/ 23 h 31"/>
                  <a:gd name="T14" fmla="*/ 0 w 18"/>
                  <a:gd name="T15" fmla="*/ 31 h 31"/>
                  <a:gd name="T16" fmla="*/ 7 w 18"/>
                  <a:gd name="T17" fmla="*/ 28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31"/>
                  <a:gd name="T29" fmla="*/ 18 w 18"/>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31">
                    <a:moveTo>
                      <a:pt x="7" y="28"/>
                    </a:moveTo>
                    <a:lnTo>
                      <a:pt x="9" y="26"/>
                    </a:lnTo>
                    <a:lnTo>
                      <a:pt x="18" y="2"/>
                    </a:lnTo>
                    <a:lnTo>
                      <a:pt x="13" y="0"/>
                    </a:lnTo>
                    <a:lnTo>
                      <a:pt x="3" y="23"/>
                    </a:lnTo>
                    <a:lnTo>
                      <a:pt x="7" y="28"/>
                    </a:lnTo>
                    <a:lnTo>
                      <a:pt x="3" y="23"/>
                    </a:lnTo>
                    <a:lnTo>
                      <a:pt x="0" y="31"/>
                    </a:lnTo>
                    <a:lnTo>
                      <a:pt x="7" y="28"/>
                    </a:lnTo>
                    <a:close/>
                  </a:path>
                </a:pathLst>
              </a:custGeom>
              <a:solidFill>
                <a:srgbClr val="1F1A17"/>
              </a:solidFill>
              <a:ln w="9525">
                <a:noFill/>
                <a:round/>
                <a:headEnd/>
                <a:tailEnd/>
              </a:ln>
            </p:spPr>
            <p:txBody>
              <a:bodyPr/>
              <a:lstStyle/>
              <a:p>
                <a:endParaRPr lang="hu-HU"/>
              </a:p>
            </p:txBody>
          </p:sp>
          <p:sp>
            <p:nvSpPr>
              <p:cNvPr id="58217" name="Freeform 1004"/>
              <p:cNvSpPr>
                <a:spLocks/>
              </p:cNvSpPr>
              <p:nvPr/>
            </p:nvSpPr>
            <p:spPr bwMode="auto">
              <a:xfrm>
                <a:off x="2602" y="2324"/>
                <a:ext cx="86" cy="33"/>
              </a:xfrm>
              <a:custGeom>
                <a:avLst/>
                <a:gdLst>
                  <a:gd name="T0" fmla="*/ 83 w 86"/>
                  <a:gd name="T1" fmla="*/ 2 h 33"/>
                  <a:gd name="T2" fmla="*/ 81 w 86"/>
                  <a:gd name="T3" fmla="*/ 0 h 33"/>
                  <a:gd name="T4" fmla="*/ 0 w 86"/>
                  <a:gd name="T5" fmla="*/ 27 h 33"/>
                  <a:gd name="T6" fmla="*/ 3 w 86"/>
                  <a:gd name="T7" fmla="*/ 33 h 33"/>
                  <a:gd name="T8" fmla="*/ 82 w 86"/>
                  <a:gd name="T9" fmla="*/ 6 h 33"/>
                  <a:gd name="T10" fmla="*/ 83 w 86"/>
                  <a:gd name="T11" fmla="*/ 2 h 33"/>
                  <a:gd name="T12" fmla="*/ 82 w 86"/>
                  <a:gd name="T13" fmla="*/ 6 h 33"/>
                  <a:gd name="T14" fmla="*/ 86 w 86"/>
                  <a:gd name="T15" fmla="*/ 5 h 33"/>
                  <a:gd name="T16" fmla="*/ 83 w 86"/>
                  <a:gd name="T17" fmla="*/ 2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
                  <a:gd name="T28" fmla="*/ 0 h 33"/>
                  <a:gd name="T29" fmla="*/ 86 w 86"/>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 h="33">
                    <a:moveTo>
                      <a:pt x="83" y="2"/>
                    </a:moveTo>
                    <a:lnTo>
                      <a:pt x="81" y="0"/>
                    </a:lnTo>
                    <a:lnTo>
                      <a:pt x="0" y="27"/>
                    </a:lnTo>
                    <a:lnTo>
                      <a:pt x="3" y="33"/>
                    </a:lnTo>
                    <a:lnTo>
                      <a:pt x="82" y="6"/>
                    </a:lnTo>
                    <a:lnTo>
                      <a:pt x="83" y="2"/>
                    </a:lnTo>
                    <a:lnTo>
                      <a:pt x="82" y="6"/>
                    </a:lnTo>
                    <a:lnTo>
                      <a:pt x="86" y="5"/>
                    </a:lnTo>
                    <a:lnTo>
                      <a:pt x="83" y="2"/>
                    </a:lnTo>
                    <a:close/>
                  </a:path>
                </a:pathLst>
              </a:custGeom>
              <a:solidFill>
                <a:srgbClr val="1F1A17"/>
              </a:solidFill>
              <a:ln w="9525">
                <a:noFill/>
                <a:round/>
                <a:headEnd/>
                <a:tailEnd/>
              </a:ln>
            </p:spPr>
            <p:txBody>
              <a:bodyPr/>
              <a:lstStyle/>
              <a:p>
                <a:endParaRPr lang="hu-HU"/>
              </a:p>
            </p:txBody>
          </p:sp>
          <p:sp>
            <p:nvSpPr>
              <p:cNvPr id="58218" name="Freeform 1005"/>
              <p:cNvSpPr>
                <a:spLocks/>
              </p:cNvSpPr>
              <p:nvPr/>
            </p:nvSpPr>
            <p:spPr bwMode="auto">
              <a:xfrm>
                <a:off x="2639" y="2250"/>
                <a:ext cx="46" cy="79"/>
              </a:xfrm>
              <a:custGeom>
                <a:avLst/>
                <a:gdLst>
                  <a:gd name="T0" fmla="*/ 0 w 46"/>
                  <a:gd name="T1" fmla="*/ 5 h 79"/>
                  <a:gd name="T2" fmla="*/ 0 w 46"/>
                  <a:gd name="T3" fmla="*/ 8 h 79"/>
                  <a:gd name="T4" fmla="*/ 42 w 46"/>
                  <a:gd name="T5" fmla="*/ 79 h 79"/>
                  <a:gd name="T6" fmla="*/ 46 w 46"/>
                  <a:gd name="T7" fmla="*/ 76 h 79"/>
                  <a:gd name="T8" fmla="*/ 6 w 46"/>
                  <a:gd name="T9" fmla="*/ 5 h 79"/>
                  <a:gd name="T10" fmla="*/ 0 w 46"/>
                  <a:gd name="T11" fmla="*/ 5 h 79"/>
                  <a:gd name="T12" fmla="*/ 6 w 46"/>
                  <a:gd name="T13" fmla="*/ 5 h 79"/>
                  <a:gd name="T14" fmla="*/ 3 w 46"/>
                  <a:gd name="T15" fmla="*/ 0 h 79"/>
                  <a:gd name="T16" fmla="*/ 0 w 46"/>
                  <a:gd name="T17" fmla="*/ 5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79"/>
                  <a:gd name="T29" fmla="*/ 46 w 46"/>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79">
                    <a:moveTo>
                      <a:pt x="0" y="5"/>
                    </a:moveTo>
                    <a:lnTo>
                      <a:pt x="0" y="8"/>
                    </a:lnTo>
                    <a:lnTo>
                      <a:pt x="42" y="79"/>
                    </a:lnTo>
                    <a:lnTo>
                      <a:pt x="46" y="76"/>
                    </a:lnTo>
                    <a:lnTo>
                      <a:pt x="6" y="5"/>
                    </a:lnTo>
                    <a:lnTo>
                      <a:pt x="0" y="5"/>
                    </a:lnTo>
                    <a:lnTo>
                      <a:pt x="6" y="5"/>
                    </a:lnTo>
                    <a:lnTo>
                      <a:pt x="3" y="0"/>
                    </a:lnTo>
                    <a:lnTo>
                      <a:pt x="0" y="5"/>
                    </a:lnTo>
                    <a:close/>
                  </a:path>
                </a:pathLst>
              </a:custGeom>
              <a:solidFill>
                <a:srgbClr val="1F1A17"/>
              </a:solidFill>
              <a:ln w="9525">
                <a:noFill/>
                <a:round/>
                <a:headEnd/>
                <a:tailEnd/>
              </a:ln>
            </p:spPr>
            <p:txBody>
              <a:bodyPr/>
              <a:lstStyle/>
              <a:p>
                <a:endParaRPr lang="hu-HU"/>
              </a:p>
            </p:txBody>
          </p:sp>
          <p:sp>
            <p:nvSpPr>
              <p:cNvPr id="58219" name="Freeform 1006"/>
              <p:cNvSpPr>
                <a:spLocks/>
              </p:cNvSpPr>
              <p:nvPr/>
            </p:nvSpPr>
            <p:spPr bwMode="auto">
              <a:xfrm>
                <a:off x="2630" y="2255"/>
                <a:ext cx="15" cy="27"/>
              </a:xfrm>
              <a:custGeom>
                <a:avLst/>
                <a:gdLst>
                  <a:gd name="T0" fmla="*/ 3 w 15"/>
                  <a:gd name="T1" fmla="*/ 26 h 27"/>
                  <a:gd name="T2" fmla="*/ 6 w 15"/>
                  <a:gd name="T3" fmla="*/ 24 h 27"/>
                  <a:gd name="T4" fmla="*/ 15 w 15"/>
                  <a:gd name="T5" fmla="*/ 3 h 27"/>
                  <a:gd name="T6" fmla="*/ 9 w 15"/>
                  <a:gd name="T7" fmla="*/ 0 h 27"/>
                  <a:gd name="T8" fmla="*/ 0 w 15"/>
                  <a:gd name="T9" fmla="*/ 21 h 27"/>
                  <a:gd name="T10" fmla="*/ 3 w 15"/>
                  <a:gd name="T11" fmla="*/ 26 h 27"/>
                  <a:gd name="T12" fmla="*/ 3 w 15"/>
                  <a:gd name="T13" fmla="*/ 26 h 27"/>
                  <a:gd name="T14" fmla="*/ 6 w 15"/>
                  <a:gd name="T15" fmla="*/ 27 h 27"/>
                  <a:gd name="T16" fmla="*/ 6 w 15"/>
                  <a:gd name="T17" fmla="*/ 24 h 27"/>
                  <a:gd name="T18" fmla="*/ 3 w 15"/>
                  <a:gd name="T19" fmla="*/ 26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27"/>
                  <a:gd name="T32" fmla="*/ 15 w 15"/>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27">
                    <a:moveTo>
                      <a:pt x="3" y="26"/>
                    </a:moveTo>
                    <a:lnTo>
                      <a:pt x="6" y="24"/>
                    </a:lnTo>
                    <a:lnTo>
                      <a:pt x="15" y="3"/>
                    </a:lnTo>
                    <a:lnTo>
                      <a:pt x="9" y="0"/>
                    </a:lnTo>
                    <a:lnTo>
                      <a:pt x="0" y="21"/>
                    </a:lnTo>
                    <a:lnTo>
                      <a:pt x="3" y="26"/>
                    </a:lnTo>
                    <a:lnTo>
                      <a:pt x="6" y="27"/>
                    </a:lnTo>
                    <a:lnTo>
                      <a:pt x="6" y="24"/>
                    </a:lnTo>
                    <a:lnTo>
                      <a:pt x="3" y="26"/>
                    </a:lnTo>
                    <a:close/>
                  </a:path>
                </a:pathLst>
              </a:custGeom>
              <a:solidFill>
                <a:srgbClr val="1F1A17"/>
              </a:solidFill>
              <a:ln w="9525">
                <a:noFill/>
                <a:round/>
                <a:headEnd/>
                <a:tailEnd/>
              </a:ln>
            </p:spPr>
            <p:txBody>
              <a:bodyPr/>
              <a:lstStyle/>
              <a:p>
                <a:endParaRPr lang="hu-HU"/>
              </a:p>
            </p:txBody>
          </p:sp>
          <p:sp>
            <p:nvSpPr>
              <p:cNvPr id="58220" name="Freeform 1007"/>
              <p:cNvSpPr>
                <a:spLocks/>
              </p:cNvSpPr>
              <p:nvPr/>
            </p:nvSpPr>
            <p:spPr bwMode="auto">
              <a:xfrm>
                <a:off x="2460" y="2209"/>
                <a:ext cx="175" cy="72"/>
              </a:xfrm>
              <a:custGeom>
                <a:avLst/>
                <a:gdLst>
                  <a:gd name="T0" fmla="*/ 1 w 175"/>
                  <a:gd name="T1" fmla="*/ 1 h 72"/>
                  <a:gd name="T2" fmla="*/ 3 w 175"/>
                  <a:gd name="T3" fmla="*/ 5 h 72"/>
                  <a:gd name="T4" fmla="*/ 173 w 175"/>
                  <a:gd name="T5" fmla="*/ 72 h 72"/>
                  <a:gd name="T6" fmla="*/ 175 w 175"/>
                  <a:gd name="T7" fmla="*/ 66 h 72"/>
                  <a:gd name="T8" fmla="*/ 6 w 175"/>
                  <a:gd name="T9" fmla="*/ 0 h 72"/>
                  <a:gd name="T10" fmla="*/ 1 w 175"/>
                  <a:gd name="T11" fmla="*/ 1 h 72"/>
                  <a:gd name="T12" fmla="*/ 1 w 175"/>
                  <a:gd name="T13" fmla="*/ 1 h 72"/>
                  <a:gd name="T14" fmla="*/ 0 w 175"/>
                  <a:gd name="T15" fmla="*/ 4 h 72"/>
                  <a:gd name="T16" fmla="*/ 3 w 175"/>
                  <a:gd name="T17" fmla="*/ 5 h 72"/>
                  <a:gd name="T18" fmla="*/ 1 w 175"/>
                  <a:gd name="T19" fmla="*/ 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5"/>
                  <a:gd name="T31" fmla="*/ 0 h 72"/>
                  <a:gd name="T32" fmla="*/ 175 w 175"/>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5" h="72">
                    <a:moveTo>
                      <a:pt x="1" y="1"/>
                    </a:moveTo>
                    <a:lnTo>
                      <a:pt x="3" y="5"/>
                    </a:lnTo>
                    <a:lnTo>
                      <a:pt x="173" y="72"/>
                    </a:lnTo>
                    <a:lnTo>
                      <a:pt x="175" y="66"/>
                    </a:lnTo>
                    <a:lnTo>
                      <a:pt x="6" y="0"/>
                    </a:lnTo>
                    <a:lnTo>
                      <a:pt x="1" y="1"/>
                    </a:lnTo>
                    <a:lnTo>
                      <a:pt x="0" y="4"/>
                    </a:lnTo>
                    <a:lnTo>
                      <a:pt x="3" y="5"/>
                    </a:lnTo>
                    <a:lnTo>
                      <a:pt x="1" y="1"/>
                    </a:lnTo>
                    <a:close/>
                  </a:path>
                </a:pathLst>
              </a:custGeom>
              <a:solidFill>
                <a:srgbClr val="1F1A17"/>
              </a:solidFill>
              <a:ln w="9525">
                <a:noFill/>
                <a:round/>
                <a:headEnd/>
                <a:tailEnd/>
              </a:ln>
            </p:spPr>
            <p:txBody>
              <a:bodyPr/>
              <a:lstStyle/>
              <a:p>
                <a:endParaRPr lang="hu-HU"/>
              </a:p>
            </p:txBody>
          </p:sp>
          <p:sp>
            <p:nvSpPr>
              <p:cNvPr id="58221" name="Freeform 1008"/>
              <p:cNvSpPr>
                <a:spLocks/>
              </p:cNvSpPr>
              <p:nvPr/>
            </p:nvSpPr>
            <p:spPr bwMode="auto">
              <a:xfrm>
                <a:off x="2461" y="2186"/>
                <a:ext cx="17" cy="26"/>
              </a:xfrm>
              <a:custGeom>
                <a:avLst/>
                <a:gdLst>
                  <a:gd name="T0" fmla="*/ 10 w 17"/>
                  <a:gd name="T1" fmla="*/ 2 h 26"/>
                  <a:gd name="T2" fmla="*/ 9 w 17"/>
                  <a:gd name="T3" fmla="*/ 3 h 26"/>
                  <a:gd name="T4" fmla="*/ 0 w 17"/>
                  <a:gd name="T5" fmla="*/ 24 h 26"/>
                  <a:gd name="T6" fmla="*/ 6 w 17"/>
                  <a:gd name="T7" fmla="*/ 26 h 26"/>
                  <a:gd name="T8" fmla="*/ 15 w 17"/>
                  <a:gd name="T9" fmla="*/ 6 h 26"/>
                  <a:gd name="T10" fmla="*/ 10 w 17"/>
                  <a:gd name="T11" fmla="*/ 2 h 26"/>
                  <a:gd name="T12" fmla="*/ 15 w 17"/>
                  <a:gd name="T13" fmla="*/ 6 h 26"/>
                  <a:gd name="T14" fmla="*/ 17 w 17"/>
                  <a:gd name="T15" fmla="*/ 0 h 26"/>
                  <a:gd name="T16" fmla="*/ 10 w 17"/>
                  <a:gd name="T17" fmla="*/ 2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6"/>
                  <a:gd name="T29" fmla="*/ 17 w 17"/>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6">
                    <a:moveTo>
                      <a:pt x="10" y="2"/>
                    </a:moveTo>
                    <a:lnTo>
                      <a:pt x="9" y="3"/>
                    </a:lnTo>
                    <a:lnTo>
                      <a:pt x="0" y="24"/>
                    </a:lnTo>
                    <a:lnTo>
                      <a:pt x="6" y="26"/>
                    </a:lnTo>
                    <a:lnTo>
                      <a:pt x="15" y="6"/>
                    </a:lnTo>
                    <a:lnTo>
                      <a:pt x="10" y="2"/>
                    </a:lnTo>
                    <a:lnTo>
                      <a:pt x="15" y="6"/>
                    </a:lnTo>
                    <a:lnTo>
                      <a:pt x="17" y="0"/>
                    </a:lnTo>
                    <a:lnTo>
                      <a:pt x="10" y="2"/>
                    </a:lnTo>
                    <a:close/>
                  </a:path>
                </a:pathLst>
              </a:custGeom>
              <a:solidFill>
                <a:srgbClr val="1F1A17"/>
              </a:solidFill>
              <a:ln w="9525">
                <a:noFill/>
                <a:round/>
                <a:headEnd/>
                <a:tailEnd/>
              </a:ln>
            </p:spPr>
            <p:txBody>
              <a:bodyPr/>
              <a:lstStyle/>
              <a:p>
                <a:endParaRPr lang="hu-HU"/>
              </a:p>
            </p:txBody>
          </p:sp>
          <p:sp>
            <p:nvSpPr>
              <p:cNvPr id="58222" name="Freeform 1009"/>
              <p:cNvSpPr>
                <a:spLocks/>
              </p:cNvSpPr>
              <p:nvPr/>
            </p:nvSpPr>
            <p:spPr bwMode="auto">
              <a:xfrm>
                <a:off x="1612" y="2344"/>
                <a:ext cx="37" cy="34"/>
              </a:xfrm>
              <a:custGeom>
                <a:avLst/>
                <a:gdLst>
                  <a:gd name="T0" fmla="*/ 37 w 37"/>
                  <a:gd name="T1" fmla="*/ 34 h 34"/>
                  <a:gd name="T2" fmla="*/ 0 w 37"/>
                  <a:gd name="T3" fmla="*/ 13 h 34"/>
                  <a:gd name="T4" fmla="*/ 30 w 37"/>
                  <a:gd name="T5" fmla="*/ 0 h 34"/>
                  <a:gd name="T6" fmla="*/ 37 w 37"/>
                  <a:gd name="T7" fmla="*/ 34 h 34"/>
                  <a:gd name="T8" fmla="*/ 0 60000 65536"/>
                  <a:gd name="T9" fmla="*/ 0 60000 65536"/>
                  <a:gd name="T10" fmla="*/ 0 60000 65536"/>
                  <a:gd name="T11" fmla="*/ 0 60000 65536"/>
                  <a:gd name="T12" fmla="*/ 0 w 37"/>
                  <a:gd name="T13" fmla="*/ 0 h 34"/>
                  <a:gd name="T14" fmla="*/ 37 w 37"/>
                  <a:gd name="T15" fmla="*/ 34 h 34"/>
                </a:gdLst>
                <a:ahLst/>
                <a:cxnLst>
                  <a:cxn ang="T8">
                    <a:pos x="T0" y="T1"/>
                  </a:cxn>
                  <a:cxn ang="T9">
                    <a:pos x="T2" y="T3"/>
                  </a:cxn>
                  <a:cxn ang="T10">
                    <a:pos x="T4" y="T5"/>
                  </a:cxn>
                  <a:cxn ang="T11">
                    <a:pos x="T6" y="T7"/>
                  </a:cxn>
                </a:cxnLst>
                <a:rect l="T12" t="T13" r="T14" b="T15"/>
                <a:pathLst>
                  <a:path w="37" h="34">
                    <a:moveTo>
                      <a:pt x="37" y="34"/>
                    </a:moveTo>
                    <a:lnTo>
                      <a:pt x="0" y="13"/>
                    </a:lnTo>
                    <a:lnTo>
                      <a:pt x="30" y="0"/>
                    </a:lnTo>
                    <a:lnTo>
                      <a:pt x="37" y="34"/>
                    </a:lnTo>
                    <a:close/>
                  </a:path>
                </a:pathLst>
              </a:custGeom>
              <a:solidFill>
                <a:srgbClr val="1F1A17"/>
              </a:solidFill>
              <a:ln w="9525">
                <a:noFill/>
                <a:round/>
                <a:headEnd/>
                <a:tailEnd/>
              </a:ln>
            </p:spPr>
            <p:txBody>
              <a:bodyPr/>
              <a:lstStyle/>
              <a:p>
                <a:endParaRPr lang="hu-HU"/>
              </a:p>
            </p:txBody>
          </p:sp>
        </p:grpSp>
        <p:grpSp>
          <p:nvGrpSpPr>
            <p:cNvPr id="57354" name="Group 1010"/>
            <p:cNvGrpSpPr>
              <a:grpSpLocks/>
            </p:cNvGrpSpPr>
            <p:nvPr/>
          </p:nvGrpSpPr>
          <p:grpSpPr bwMode="auto">
            <a:xfrm>
              <a:off x="1471" y="2340"/>
              <a:ext cx="776" cy="276"/>
              <a:chOff x="1471" y="2340"/>
              <a:chExt cx="776" cy="276"/>
            </a:xfrm>
          </p:grpSpPr>
          <p:sp>
            <p:nvSpPr>
              <p:cNvPr id="57823" name="Freeform 1011"/>
              <p:cNvSpPr>
                <a:spLocks/>
              </p:cNvSpPr>
              <p:nvPr/>
            </p:nvSpPr>
            <p:spPr bwMode="auto">
              <a:xfrm>
                <a:off x="1609" y="2357"/>
                <a:ext cx="40" cy="24"/>
              </a:xfrm>
              <a:custGeom>
                <a:avLst/>
                <a:gdLst>
                  <a:gd name="T0" fmla="*/ 4 w 40"/>
                  <a:gd name="T1" fmla="*/ 0 h 24"/>
                  <a:gd name="T2" fmla="*/ 38 w 40"/>
                  <a:gd name="T3" fmla="*/ 19 h 24"/>
                  <a:gd name="T4" fmla="*/ 40 w 40"/>
                  <a:gd name="T5" fmla="*/ 24 h 24"/>
                  <a:gd name="T6" fmla="*/ 0 w 40"/>
                  <a:gd name="T7" fmla="*/ 0 h 24"/>
                  <a:gd name="T8" fmla="*/ 4 w 40"/>
                  <a:gd name="T9" fmla="*/ 0 h 24"/>
                  <a:gd name="T10" fmla="*/ 0 60000 65536"/>
                  <a:gd name="T11" fmla="*/ 0 60000 65536"/>
                  <a:gd name="T12" fmla="*/ 0 60000 65536"/>
                  <a:gd name="T13" fmla="*/ 0 60000 65536"/>
                  <a:gd name="T14" fmla="*/ 0 60000 65536"/>
                  <a:gd name="T15" fmla="*/ 0 w 40"/>
                  <a:gd name="T16" fmla="*/ 0 h 24"/>
                  <a:gd name="T17" fmla="*/ 40 w 40"/>
                  <a:gd name="T18" fmla="*/ 24 h 24"/>
                </a:gdLst>
                <a:ahLst/>
                <a:cxnLst>
                  <a:cxn ang="T10">
                    <a:pos x="T0" y="T1"/>
                  </a:cxn>
                  <a:cxn ang="T11">
                    <a:pos x="T2" y="T3"/>
                  </a:cxn>
                  <a:cxn ang="T12">
                    <a:pos x="T4" y="T5"/>
                  </a:cxn>
                  <a:cxn ang="T13">
                    <a:pos x="T6" y="T7"/>
                  </a:cxn>
                  <a:cxn ang="T14">
                    <a:pos x="T8" y="T9"/>
                  </a:cxn>
                </a:cxnLst>
                <a:rect l="T15" t="T16" r="T17" b="T18"/>
                <a:pathLst>
                  <a:path w="40" h="24">
                    <a:moveTo>
                      <a:pt x="4" y="0"/>
                    </a:moveTo>
                    <a:lnTo>
                      <a:pt x="38" y="19"/>
                    </a:lnTo>
                    <a:lnTo>
                      <a:pt x="40" y="24"/>
                    </a:lnTo>
                    <a:lnTo>
                      <a:pt x="0" y="0"/>
                    </a:lnTo>
                    <a:lnTo>
                      <a:pt x="4" y="0"/>
                    </a:lnTo>
                    <a:close/>
                  </a:path>
                </a:pathLst>
              </a:custGeom>
              <a:solidFill>
                <a:srgbClr val="1F1A17"/>
              </a:solidFill>
              <a:ln w="9525">
                <a:noFill/>
                <a:round/>
                <a:headEnd/>
                <a:tailEnd/>
              </a:ln>
            </p:spPr>
            <p:txBody>
              <a:bodyPr/>
              <a:lstStyle/>
              <a:p>
                <a:endParaRPr lang="hu-HU"/>
              </a:p>
            </p:txBody>
          </p:sp>
          <p:sp>
            <p:nvSpPr>
              <p:cNvPr id="57824" name="Freeform 1012"/>
              <p:cNvSpPr>
                <a:spLocks/>
              </p:cNvSpPr>
              <p:nvPr/>
            </p:nvSpPr>
            <p:spPr bwMode="auto">
              <a:xfrm>
                <a:off x="1608" y="2357"/>
                <a:ext cx="41" cy="25"/>
              </a:xfrm>
              <a:custGeom>
                <a:avLst/>
                <a:gdLst>
                  <a:gd name="T0" fmla="*/ 4 w 41"/>
                  <a:gd name="T1" fmla="*/ 0 h 25"/>
                  <a:gd name="T2" fmla="*/ 41 w 41"/>
                  <a:gd name="T3" fmla="*/ 21 h 25"/>
                  <a:gd name="T4" fmla="*/ 41 w 41"/>
                  <a:gd name="T5" fmla="*/ 25 h 25"/>
                  <a:gd name="T6" fmla="*/ 0 w 41"/>
                  <a:gd name="T7" fmla="*/ 1 h 25"/>
                  <a:gd name="T8" fmla="*/ 4 w 41"/>
                  <a:gd name="T9" fmla="*/ 0 h 25"/>
                  <a:gd name="T10" fmla="*/ 0 60000 65536"/>
                  <a:gd name="T11" fmla="*/ 0 60000 65536"/>
                  <a:gd name="T12" fmla="*/ 0 60000 65536"/>
                  <a:gd name="T13" fmla="*/ 0 60000 65536"/>
                  <a:gd name="T14" fmla="*/ 0 60000 65536"/>
                  <a:gd name="T15" fmla="*/ 0 w 41"/>
                  <a:gd name="T16" fmla="*/ 0 h 25"/>
                  <a:gd name="T17" fmla="*/ 41 w 41"/>
                  <a:gd name="T18" fmla="*/ 25 h 25"/>
                </a:gdLst>
                <a:ahLst/>
                <a:cxnLst>
                  <a:cxn ang="T10">
                    <a:pos x="T0" y="T1"/>
                  </a:cxn>
                  <a:cxn ang="T11">
                    <a:pos x="T2" y="T3"/>
                  </a:cxn>
                  <a:cxn ang="T12">
                    <a:pos x="T4" y="T5"/>
                  </a:cxn>
                  <a:cxn ang="T13">
                    <a:pos x="T6" y="T7"/>
                  </a:cxn>
                  <a:cxn ang="T14">
                    <a:pos x="T8" y="T9"/>
                  </a:cxn>
                </a:cxnLst>
                <a:rect l="T15" t="T16" r="T17" b="T18"/>
                <a:pathLst>
                  <a:path w="41" h="25">
                    <a:moveTo>
                      <a:pt x="4" y="0"/>
                    </a:moveTo>
                    <a:lnTo>
                      <a:pt x="41" y="21"/>
                    </a:lnTo>
                    <a:lnTo>
                      <a:pt x="41" y="25"/>
                    </a:lnTo>
                    <a:lnTo>
                      <a:pt x="0" y="1"/>
                    </a:lnTo>
                    <a:lnTo>
                      <a:pt x="4" y="0"/>
                    </a:lnTo>
                    <a:close/>
                  </a:path>
                </a:pathLst>
              </a:custGeom>
              <a:solidFill>
                <a:srgbClr val="221D1B"/>
              </a:solidFill>
              <a:ln w="9525">
                <a:noFill/>
                <a:round/>
                <a:headEnd/>
                <a:tailEnd/>
              </a:ln>
            </p:spPr>
            <p:txBody>
              <a:bodyPr/>
              <a:lstStyle/>
              <a:p>
                <a:endParaRPr lang="hu-HU"/>
              </a:p>
            </p:txBody>
          </p:sp>
          <p:sp>
            <p:nvSpPr>
              <p:cNvPr id="57825" name="Freeform 1013"/>
              <p:cNvSpPr>
                <a:spLocks/>
              </p:cNvSpPr>
              <p:nvPr/>
            </p:nvSpPr>
            <p:spPr bwMode="auto">
              <a:xfrm>
                <a:off x="1606" y="2357"/>
                <a:ext cx="43" cy="26"/>
              </a:xfrm>
              <a:custGeom>
                <a:avLst/>
                <a:gdLst>
                  <a:gd name="T0" fmla="*/ 3 w 43"/>
                  <a:gd name="T1" fmla="*/ 0 h 26"/>
                  <a:gd name="T2" fmla="*/ 43 w 43"/>
                  <a:gd name="T3" fmla="*/ 24 h 26"/>
                  <a:gd name="T4" fmla="*/ 43 w 43"/>
                  <a:gd name="T5" fmla="*/ 26 h 26"/>
                  <a:gd name="T6" fmla="*/ 0 w 43"/>
                  <a:gd name="T7" fmla="*/ 1 h 26"/>
                  <a:gd name="T8" fmla="*/ 3 w 43"/>
                  <a:gd name="T9" fmla="*/ 0 h 26"/>
                  <a:gd name="T10" fmla="*/ 0 60000 65536"/>
                  <a:gd name="T11" fmla="*/ 0 60000 65536"/>
                  <a:gd name="T12" fmla="*/ 0 60000 65536"/>
                  <a:gd name="T13" fmla="*/ 0 60000 65536"/>
                  <a:gd name="T14" fmla="*/ 0 60000 65536"/>
                  <a:gd name="T15" fmla="*/ 0 w 43"/>
                  <a:gd name="T16" fmla="*/ 0 h 26"/>
                  <a:gd name="T17" fmla="*/ 43 w 43"/>
                  <a:gd name="T18" fmla="*/ 26 h 26"/>
                </a:gdLst>
                <a:ahLst/>
                <a:cxnLst>
                  <a:cxn ang="T10">
                    <a:pos x="T0" y="T1"/>
                  </a:cxn>
                  <a:cxn ang="T11">
                    <a:pos x="T2" y="T3"/>
                  </a:cxn>
                  <a:cxn ang="T12">
                    <a:pos x="T4" y="T5"/>
                  </a:cxn>
                  <a:cxn ang="T13">
                    <a:pos x="T6" y="T7"/>
                  </a:cxn>
                  <a:cxn ang="T14">
                    <a:pos x="T8" y="T9"/>
                  </a:cxn>
                </a:cxnLst>
                <a:rect l="T15" t="T16" r="T17" b="T18"/>
                <a:pathLst>
                  <a:path w="43" h="26">
                    <a:moveTo>
                      <a:pt x="3" y="0"/>
                    </a:moveTo>
                    <a:lnTo>
                      <a:pt x="43" y="24"/>
                    </a:lnTo>
                    <a:lnTo>
                      <a:pt x="43" y="26"/>
                    </a:lnTo>
                    <a:lnTo>
                      <a:pt x="0" y="1"/>
                    </a:lnTo>
                    <a:lnTo>
                      <a:pt x="3" y="0"/>
                    </a:lnTo>
                    <a:close/>
                  </a:path>
                </a:pathLst>
              </a:custGeom>
              <a:solidFill>
                <a:srgbClr val="26211F"/>
              </a:solidFill>
              <a:ln w="9525">
                <a:noFill/>
                <a:round/>
                <a:headEnd/>
                <a:tailEnd/>
              </a:ln>
            </p:spPr>
            <p:txBody>
              <a:bodyPr/>
              <a:lstStyle/>
              <a:p>
                <a:endParaRPr lang="hu-HU"/>
              </a:p>
            </p:txBody>
          </p:sp>
          <p:sp>
            <p:nvSpPr>
              <p:cNvPr id="57826" name="Freeform 1014"/>
              <p:cNvSpPr>
                <a:spLocks/>
              </p:cNvSpPr>
              <p:nvPr/>
            </p:nvSpPr>
            <p:spPr bwMode="auto">
              <a:xfrm>
                <a:off x="1605" y="2358"/>
                <a:ext cx="45" cy="27"/>
              </a:xfrm>
              <a:custGeom>
                <a:avLst/>
                <a:gdLst>
                  <a:gd name="T0" fmla="*/ 3 w 45"/>
                  <a:gd name="T1" fmla="*/ 0 h 27"/>
                  <a:gd name="T2" fmla="*/ 44 w 45"/>
                  <a:gd name="T3" fmla="*/ 24 h 27"/>
                  <a:gd name="T4" fmla="*/ 45 w 45"/>
                  <a:gd name="T5" fmla="*/ 27 h 27"/>
                  <a:gd name="T6" fmla="*/ 0 w 45"/>
                  <a:gd name="T7" fmla="*/ 2 h 27"/>
                  <a:gd name="T8" fmla="*/ 3 w 45"/>
                  <a:gd name="T9" fmla="*/ 0 h 27"/>
                  <a:gd name="T10" fmla="*/ 0 60000 65536"/>
                  <a:gd name="T11" fmla="*/ 0 60000 65536"/>
                  <a:gd name="T12" fmla="*/ 0 60000 65536"/>
                  <a:gd name="T13" fmla="*/ 0 60000 65536"/>
                  <a:gd name="T14" fmla="*/ 0 60000 65536"/>
                  <a:gd name="T15" fmla="*/ 0 w 45"/>
                  <a:gd name="T16" fmla="*/ 0 h 27"/>
                  <a:gd name="T17" fmla="*/ 45 w 45"/>
                  <a:gd name="T18" fmla="*/ 27 h 27"/>
                </a:gdLst>
                <a:ahLst/>
                <a:cxnLst>
                  <a:cxn ang="T10">
                    <a:pos x="T0" y="T1"/>
                  </a:cxn>
                  <a:cxn ang="T11">
                    <a:pos x="T2" y="T3"/>
                  </a:cxn>
                  <a:cxn ang="T12">
                    <a:pos x="T4" y="T5"/>
                  </a:cxn>
                  <a:cxn ang="T13">
                    <a:pos x="T6" y="T7"/>
                  </a:cxn>
                  <a:cxn ang="T14">
                    <a:pos x="T8" y="T9"/>
                  </a:cxn>
                </a:cxnLst>
                <a:rect l="T15" t="T16" r="T17" b="T18"/>
                <a:pathLst>
                  <a:path w="45" h="27">
                    <a:moveTo>
                      <a:pt x="3" y="0"/>
                    </a:moveTo>
                    <a:lnTo>
                      <a:pt x="44" y="24"/>
                    </a:lnTo>
                    <a:lnTo>
                      <a:pt x="45" y="27"/>
                    </a:lnTo>
                    <a:lnTo>
                      <a:pt x="0" y="2"/>
                    </a:lnTo>
                    <a:lnTo>
                      <a:pt x="3" y="0"/>
                    </a:lnTo>
                    <a:close/>
                  </a:path>
                </a:pathLst>
              </a:custGeom>
              <a:solidFill>
                <a:srgbClr val="282422"/>
              </a:solidFill>
              <a:ln w="9525">
                <a:noFill/>
                <a:round/>
                <a:headEnd/>
                <a:tailEnd/>
              </a:ln>
            </p:spPr>
            <p:txBody>
              <a:bodyPr/>
              <a:lstStyle/>
              <a:p>
                <a:endParaRPr lang="hu-HU"/>
              </a:p>
            </p:txBody>
          </p:sp>
          <p:sp>
            <p:nvSpPr>
              <p:cNvPr id="57827" name="Freeform 1015"/>
              <p:cNvSpPr>
                <a:spLocks/>
              </p:cNvSpPr>
              <p:nvPr/>
            </p:nvSpPr>
            <p:spPr bwMode="auto">
              <a:xfrm>
                <a:off x="1604" y="2358"/>
                <a:ext cx="46" cy="30"/>
              </a:xfrm>
              <a:custGeom>
                <a:avLst/>
                <a:gdLst>
                  <a:gd name="T0" fmla="*/ 2 w 46"/>
                  <a:gd name="T1" fmla="*/ 0 h 30"/>
                  <a:gd name="T2" fmla="*/ 45 w 46"/>
                  <a:gd name="T3" fmla="*/ 25 h 30"/>
                  <a:gd name="T4" fmla="*/ 46 w 46"/>
                  <a:gd name="T5" fmla="*/ 30 h 30"/>
                  <a:gd name="T6" fmla="*/ 0 w 46"/>
                  <a:gd name="T7" fmla="*/ 2 h 30"/>
                  <a:gd name="T8" fmla="*/ 2 w 46"/>
                  <a:gd name="T9" fmla="*/ 0 h 30"/>
                  <a:gd name="T10" fmla="*/ 0 60000 65536"/>
                  <a:gd name="T11" fmla="*/ 0 60000 65536"/>
                  <a:gd name="T12" fmla="*/ 0 60000 65536"/>
                  <a:gd name="T13" fmla="*/ 0 60000 65536"/>
                  <a:gd name="T14" fmla="*/ 0 60000 65536"/>
                  <a:gd name="T15" fmla="*/ 0 w 46"/>
                  <a:gd name="T16" fmla="*/ 0 h 30"/>
                  <a:gd name="T17" fmla="*/ 46 w 46"/>
                  <a:gd name="T18" fmla="*/ 30 h 30"/>
                </a:gdLst>
                <a:ahLst/>
                <a:cxnLst>
                  <a:cxn ang="T10">
                    <a:pos x="T0" y="T1"/>
                  </a:cxn>
                  <a:cxn ang="T11">
                    <a:pos x="T2" y="T3"/>
                  </a:cxn>
                  <a:cxn ang="T12">
                    <a:pos x="T4" y="T5"/>
                  </a:cxn>
                  <a:cxn ang="T13">
                    <a:pos x="T6" y="T7"/>
                  </a:cxn>
                  <a:cxn ang="T14">
                    <a:pos x="T8" y="T9"/>
                  </a:cxn>
                </a:cxnLst>
                <a:rect l="T15" t="T16" r="T17" b="T18"/>
                <a:pathLst>
                  <a:path w="46" h="30">
                    <a:moveTo>
                      <a:pt x="2" y="0"/>
                    </a:moveTo>
                    <a:lnTo>
                      <a:pt x="45" y="25"/>
                    </a:lnTo>
                    <a:lnTo>
                      <a:pt x="46" y="30"/>
                    </a:lnTo>
                    <a:lnTo>
                      <a:pt x="0" y="2"/>
                    </a:lnTo>
                    <a:lnTo>
                      <a:pt x="2" y="0"/>
                    </a:lnTo>
                    <a:close/>
                  </a:path>
                </a:pathLst>
              </a:custGeom>
              <a:solidFill>
                <a:srgbClr val="2C2726"/>
              </a:solidFill>
              <a:ln w="9525">
                <a:noFill/>
                <a:round/>
                <a:headEnd/>
                <a:tailEnd/>
              </a:ln>
            </p:spPr>
            <p:txBody>
              <a:bodyPr/>
              <a:lstStyle/>
              <a:p>
                <a:endParaRPr lang="hu-HU"/>
              </a:p>
            </p:txBody>
          </p:sp>
          <p:sp>
            <p:nvSpPr>
              <p:cNvPr id="57828" name="Freeform 1016"/>
              <p:cNvSpPr>
                <a:spLocks/>
              </p:cNvSpPr>
              <p:nvPr/>
            </p:nvSpPr>
            <p:spPr bwMode="auto">
              <a:xfrm>
                <a:off x="1601" y="2360"/>
                <a:ext cx="49" cy="29"/>
              </a:xfrm>
              <a:custGeom>
                <a:avLst/>
                <a:gdLst>
                  <a:gd name="T0" fmla="*/ 4 w 49"/>
                  <a:gd name="T1" fmla="*/ 0 h 29"/>
                  <a:gd name="T2" fmla="*/ 49 w 49"/>
                  <a:gd name="T3" fmla="*/ 25 h 29"/>
                  <a:gd name="T4" fmla="*/ 49 w 49"/>
                  <a:gd name="T5" fmla="*/ 29 h 29"/>
                  <a:gd name="T6" fmla="*/ 0 w 49"/>
                  <a:gd name="T7" fmla="*/ 1 h 29"/>
                  <a:gd name="T8" fmla="*/ 4 w 49"/>
                  <a:gd name="T9" fmla="*/ 0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4" y="0"/>
                    </a:moveTo>
                    <a:lnTo>
                      <a:pt x="49" y="25"/>
                    </a:lnTo>
                    <a:lnTo>
                      <a:pt x="49" y="29"/>
                    </a:lnTo>
                    <a:lnTo>
                      <a:pt x="0" y="1"/>
                    </a:lnTo>
                    <a:lnTo>
                      <a:pt x="4" y="0"/>
                    </a:lnTo>
                    <a:close/>
                  </a:path>
                </a:pathLst>
              </a:custGeom>
              <a:solidFill>
                <a:srgbClr val="2E2A27"/>
              </a:solidFill>
              <a:ln w="9525">
                <a:noFill/>
                <a:round/>
                <a:headEnd/>
                <a:tailEnd/>
              </a:ln>
            </p:spPr>
            <p:txBody>
              <a:bodyPr/>
              <a:lstStyle/>
              <a:p>
                <a:endParaRPr lang="hu-HU"/>
              </a:p>
            </p:txBody>
          </p:sp>
          <p:sp>
            <p:nvSpPr>
              <p:cNvPr id="57829" name="Freeform 1017"/>
              <p:cNvSpPr>
                <a:spLocks/>
              </p:cNvSpPr>
              <p:nvPr/>
            </p:nvSpPr>
            <p:spPr bwMode="auto">
              <a:xfrm>
                <a:off x="1599" y="2360"/>
                <a:ext cx="51" cy="31"/>
              </a:xfrm>
              <a:custGeom>
                <a:avLst/>
                <a:gdLst>
                  <a:gd name="T0" fmla="*/ 5 w 51"/>
                  <a:gd name="T1" fmla="*/ 0 h 31"/>
                  <a:gd name="T2" fmla="*/ 51 w 51"/>
                  <a:gd name="T3" fmla="*/ 28 h 31"/>
                  <a:gd name="T4" fmla="*/ 51 w 51"/>
                  <a:gd name="T5" fmla="*/ 31 h 31"/>
                  <a:gd name="T6" fmla="*/ 0 w 51"/>
                  <a:gd name="T7" fmla="*/ 1 h 31"/>
                  <a:gd name="T8" fmla="*/ 5 w 51"/>
                  <a:gd name="T9" fmla="*/ 0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5" y="0"/>
                    </a:moveTo>
                    <a:lnTo>
                      <a:pt x="51" y="28"/>
                    </a:lnTo>
                    <a:lnTo>
                      <a:pt x="51" y="31"/>
                    </a:lnTo>
                    <a:lnTo>
                      <a:pt x="0" y="1"/>
                    </a:lnTo>
                    <a:lnTo>
                      <a:pt x="5" y="0"/>
                    </a:lnTo>
                    <a:close/>
                  </a:path>
                </a:pathLst>
              </a:custGeom>
              <a:solidFill>
                <a:srgbClr val="302C2B"/>
              </a:solidFill>
              <a:ln w="9525">
                <a:noFill/>
                <a:round/>
                <a:headEnd/>
                <a:tailEnd/>
              </a:ln>
            </p:spPr>
            <p:txBody>
              <a:bodyPr/>
              <a:lstStyle/>
              <a:p>
                <a:endParaRPr lang="hu-HU"/>
              </a:p>
            </p:txBody>
          </p:sp>
          <p:sp>
            <p:nvSpPr>
              <p:cNvPr id="57830" name="Freeform 1018"/>
              <p:cNvSpPr>
                <a:spLocks/>
              </p:cNvSpPr>
              <p:nvPr/>
            </p:nvSpPr>
            <p:spPr bwMode="auto">
              <a:xfrm>
                <a:off x="1598" y="2361"/>
                <a:ext cx="53" cy="32"/>
              </a:xfrm>
              <a:custGeom>
                <a:avLst/>
                <a:gdLst>
                  <a:gd name="T0" fmla="*/ 3 w 53"/>
                  <a:gd name="T1" fmla="*/ 0 h 32"/>
                  <a:gd name="T2" fmla="*/ 52 w 53"/>
                  <a:gd name="T3" fmla="*/ 28 h 32"/>
                  <a:gd name="T4" fmla="*/ 53 w 53"/>
                  <a:gd name="T5" fmla="*/ 32 h 32"/>
                  <a:gd name="T6" fmla="*/ 0 w 53"/>
                  <a:gd name="T7" fmla="*/ 1 h 32"/>
                  <a:gd name="T8" fmla="*/ 3 w 53"/>
                  <a:gd name="T9" fmla="*/ 0 h 32"/>
                  <a:gd name="T10" fmla="*/ 0 60000 65536"/>
                  <a:gd name="T11" fmla="*/ 0 60000 65536"/>
                  <a:gd name="T12" fmla="*/ 0 60000 65536"/>
                  <a:gd name="T13" fmla="*/ 0 60000 65536"/>
                  <a:gd name="T14" fmla="*/ 0 60000 65536"/>
                  <a:gd name="T15" fmla="*/ 0 w 53"/>
                  <a:gd name="T16" fmla="*/ 0 h 32"/>
                  <a:gd name="T17" fmla="*/ 53 w 53"/>
                  <a:gd name="T18" fmla="*/ 32 h 32"/>
                </a:gdLst>
                <a:ahLst/>
                <a:cxnLst>
                  <a:cxn ang="T10">
                    <a:pos x="T0" y="T1"/>
                  </a:cxn>
                  <a:cxn ang="T11">
                    <a:pos x="T2" y="T3"/>
                  </a:cxn>
                  <a:cxn ang="T12">
                    <a:pos x="T4" y="T5"/>
                  </a:cxn>
                  <a:cxn ang="T13">
                    <a:pos x="T6" y="T7"/>
                  </a:cxn>
                  <a:cxn ang="T14">
                    <a:pos x="T8" y="T9"/>
                  </a:cxn>
                </a:cxnLst>
                <a:rect l="T15" t="T16" r="T17" b="T18"/>
                <a:pathLst>
                  <a:path w="53" h="32">
                    <a:moveTo>
                      <a:pt x="3" y="0"/>
                    </a:moveTo>
                    <a:lnTo>
                      <a:pt x="52" y="28"/>
                    </a:lnTo>
                    <a:lnTo>
                      <a:pt x="53" y="32"/>
                    </a:lnTo>
                    <a:lnTo>
                      <a:pt x="0" y="1"/>
                    </a:lnTo>
                    <a:lnTo>
                      <a:pt x="3" y="0"/>
                    </a:lnTo>
                    <a:close/>
                  </a:path>
                </a:pathLst>
              </a:custGeom>
              <a:solidFill>
                <a:srgbClr val="322E2C"/>
              </a:solidFill>
              <a:ln w="9525">
                <a:noFill/>
                <a:round/>
                <a:headEnd/>
                <a:tailEnd/>
              </a:ln>
            </p:spPr>
            <p:txBody>
              <a:bodyPr/>
              <a:lstStyle/>
              <a:p>
                <a:endParaRPr lang="hu-HU"/>
              </a:p>
            </p:txBody>
          </p:sp>
          <p:sp>
            <p:nvSpPr>
              <p:cNvPr id="57831" name="Freeform 1019"/>
              <p:cNvSpPr>
                <a:spLocks/>
              </p:cNvSpPr>
              <p:nvPr/>
            </p:nvSpPr>
            <p:spPr bwMode="auto">
              <a:xfrm>
                <a:off x="1596" y="2361"/>
                <a:ext cx="55" cy="34"/>
              </a:xfrm>
              <a:custGeom>
                <a:avLst/>
                <a:gdLst>
                  <a:gd name="T0" fmla="*/ 3 w 55"/>
                  <a:gd name="T1" fmla="*/ 0 h 34"/>
                  <a:gd name="T2" fmla="*/ 54 w 55"/>
                  <a:gd name="T3" fmla="*/ 30 h 34"/>
                  <a:gd name="T4" fmla="*/ 55 w 55"/>
                  <a:gd name="T5" fmla="*/ 34 h 34"/>
                  <a:gd name="T6" fmla="*/ 0 w 55"/>
                  <a:gd name="T7" fmla="*/ 1 h 34"/>
                  <a:gd name="T8" fmla="*/ 3 w 55"/>
                  <a:gd name="T9" fmla="*/ 0 h 34"/>
                  <a:gd name="T10" fmla="*/ 0 60000 65536"/>
                  <a:gd name="T11" fmla="*/ 0 60000 65536"/>
                  <a:gd name="T12" fmla="*/ 0 60000 65536"/>
                  <a:gd name="T13" fmla="*/ 0 60000 65536"/>
                  <a:gd name="T14" fmla="*/ 0 60000 65536"/>
                  <a:gd name="T15" fmla="*/ 0 w 55"/>
                  <a:gd name="T16" fmla="*/ 0 h 34"/>
                  <a:gd name="T17" fmla="*/ 55 w 55"/>
                  <a:gd name="T18" fmla="*/ 34 h 34"/>
                </a:gdLst>
                <a:ahLst/>
                <a:cxnLst>
                  <a:cxn ang="T10">
                    <a:pos x="T0" y="T1"/>
                  </a:cxn>
                  <a:cxn ang="T11">
                    <a:pos x="T2" y="T3"/>
                  </a:cxn>
                  <a:cxn ang="T12">
                    <a:pos x="T4" y="T5"/>
                  </a:cxn>
                  <a:cxn ang="T13">
                    <a:pos x="T6" y="T7"/>
                  </a:cxn>
                  <a:cxn ang="T14">
                    <a:pos x="T8" y="T9"/>
                  </a:cxn>
                </a:cxnLst>
                <a:rect l="T15" t="T16" r="T17" b="T18"/>
                <a:pathLst>
                  <a:path w="55" h="34">
                    <a:moveTo>
                      <a:pt x="3" y="0"/>
                    </a:moveTo>
                    <a:lnTo>
                      <a:pt x="54" y="30"/>
                    </a:lnTo>
                    <a:lnTo>
                      <a:pt x="55" y="34"/>
                    </a:lnTo>
                    <a:lnTo>
                      <a:pt x="0" y="1"/>
                    </a:lnTo>
                    <a:lnTo>
                      <a:pt x="3" y="0"/>
                    </a:lnTo>
                    <a:close/>
                  </a:path>
                </a:pathLst>
              </a:custGeom>
              <a:solidFill>
                <a:srgbClr val="35322F"/>
              </a:solidFill>
              <a:ln w="9525">
                <a:noFill/>
                <a:round/>
                <a:headEnd/>
                <a:tailEnd/>
              </a:ln>
            </p:spPr>
            <p:txBody>
              <a:bodyPr/>
              <a:lstStyle/>
              <a:p>
                <a:endParaRPr lang="hu-HU"/>
              </a:p>
            </p:txBody>
          </p:sp>
          <p:sp>
            <p:nvSpPr>
              <p:cNvPr id="57832" name="Freeform 1020"/>
              <p:cNvSpPr>
                <a:spLocks/>
              </p:cNvSpPr>
              <p:nvPr/>
            </p:nvSpPr>
            <p:spPr bwMode="auto">
              <a:xfrm>
                <a:off x="1595" y="2362"/>
                <a:ext cx="56" cy="34"/>
              </a:xfrm>
              <a:custGeom>
                <a:avLst/>
                <a:gdLst>
                  <a:gd name="T0" fmla="*/ 3 w 56"/>
                  <a:gd name="T1" fmla="*/ 0 h 34"/>
                  <a:gd name="T2" fmla="*/ 56 w 56"/>
                  <a:gd name="T3" fmla="*/ 31 h 34"/>
                  <a:gd name="T4" fmla="*/ 56 w 56"/>
                  <a:gd name="T5" fmla="*/ 34 h 34"/>
                  <a:gd name="T6" fmla="*/ 0 w 56"/>
                  <a:gd name="T7" fmla="*/ 2 h 34"/>
                  <a:gd name="T8" fmla="*/ 3 w 56"/>
                  <a:gd name="T9" fmla="*/ 0 h 34"/>
                  <a:gd name="T10" fmla="*/ 0 60000 65536"/>
                  <a:gd name="T11" fmla="*/ 0 60000 65536"/>
                  <a:gd name="T12" fmla="*/ 0 60000 65536"/>
                  <a:gd name="T13" fmla="*/ 0 60000 65536"/>
                  <a:gd name="T14" fmla="*/ 0 60000 65536"/>
                  <a:gd name="T15" fmla="*/ 0 w 56"/>
                  <a:gd name="T16" fmla="*/ 0 h 34"/>
                  <a:gd name="T17" fmla="*/ 56 w 56"/>
                  <a:gd name="T18" fmla="*/ 34 h 34"/>
                </a:gdLst>
                <a:ahLst/>
                <a:cxnLst>
                  <a:cxn ang="T10">
                    <a:pos x="T0" y="T1"/>
                  </a:cxn>
                  <a:cxn ang="T11">
                    <a:pos x="T2" y="T3"/>
                  </a:cxn>
                  <a:cxn ang="T12">
                    <a:pos x="T4" y="T5"/>
                  </a:cxn>
                  <a:cxn ang="T13">
                    <a:pos x="T6" y="T7"/>
                  </a:cxn>
                  <a:cxn ang="T14">
                    <a:pos x="T8" y="T9"/>
                  </a:cxn>
                </a:cxnLst>
                <a:rect l="T15" t="T16" r="T17" b="T18"/>
                <a:pathLst>
                  <a:path w="56" h="34">
                    <a:moveTo>
                      <a:pt x="3" y="0"/>
                    </a:moveTo>
                    <a:lnTo>
                      <a:pt x="56" y="31"/>
                    </a:lnTo>
                    <a:lnTo>
                      <a:pt x="56" y="34"/>
                    </a:lnTo>
                    <a:lnTo>
                      <a:pt x="0" y="2"/>
                    </a:lnTo>
                    <a:lnTo>
                      <a:pt x="3" y="0"/>
                    </a:lnTo>
                    <a:close/>
                  </a:path>
                </a:pathLst>
              </a:custGeom>
              <a:solidFill>
                <a:srgbClr val="373331"/>
              </a:solidFill>
              <a:ln w="9525">
                <a:noFill/>
                <a:round/>
                <a:headEnd/>
                <a:tailEnd/>
              </a:ln>
            </p:spPr>
            <p:txBody>
              <a:bodyPr/>
              <a:lstStyle/>
              <a:p>
                <a:endParaRPr lang="hu-HU"/>
              </a:p>
            </p:txBody>
          </p:sp>
          <p:sp>
            <p:nvSpPr>
              <p:cNvPr id="57833" name="Freeform 1021"/>
              <p:cNvSpPr>
                <a:spLocks/>
              </p:cNvSpPr>
              <p:nvPr/>
            </p:nvSpPr>
            <p:spPr bwMode="auto">
              <a:xfrm>
                <a:off x="1594" y="2362"/>
                <a:ext cx="57" cy="37"/>
              </a:xfrm>
              <a:custGeom>
                <a:avLst/>
                <a:gdLst>
                  <a:gd name="T0" fmla="*/ 2 w 57"/>
                  <a:gd name="T1" fmla="*/ 0 h 37"/>
                  <a:gd name="T2" fmla="*/ 57 w 57"/>
                  <a:gd name="T3" fmla="*/ 33 h 37"/>
                  <a:gd name="T4" fmla="*/ 57 w 57"/>
                  <a:gd name="T5" fmla="*/ 37 h 37"/>
                  <a:gd name="T6" fmla="*/ 0 w 57"/>
                  <a:gd name="T7" fmla="*/ 2 h 37"/>
                  <a:gd name="T8" fmla="*/ 2 w 57"/>
                  <a:gd name="T9" fmla="*/ 0 h 37"/>
                  <a:gd name="T10" fmla="*/ 0 60000 65536"/>
                  <a:gd name="T11" fmla="*/ 0 60000 65536"/>
                  <a:gd name="T12" fmla="*/ 0 60000 65536"/>
                  <a:gd name="T13" fmla="*/ 0 60000 65536"/>
                  <a:gd name="T14" fmla="*/ 0 60000 65536"/>
                  <a:gd name="T15" fmla="*/ 0 w 57"/>
                  <a:gd name="T16" fmla="*/ 0 h 37"/>
                  <a:gd name="T17" fmla="*/ 57 w 57"/>
                  <a:gd name="T18" fmla="*/ 37 h 37"/>
                </a:gdLst>
                <a:ahLst/>
                <a:cxnLst>
                  <a:cxn ang="T10">
                    <a:pos x="T0" y="T1"/>
                  </a:cxn>
                  <a:cxn ang="T11">
                    <a:pos x="T2" y="T3"/>
                  </a:cxn>
                  <a:cxn ang="T12">
                    <a:pos x="T4" y="T5"/>
                  </a:cxn>
                  <a:cxn ang="T13">
                    <a:pos x="T6" y="T7"/>
                  </a:cxn>
                  <a:cxn ang="T14">
                    <a:pos x="T8" y="T9"/>
                  </a:cxn>
                </a:cxnLst>
                <a:rect l="T15" t="T16" r="T17" b="T18"/>
                <a:pathLst>
                  <a:path w="57" h="37">
                    <a:moveTo>
                      <a:pt x="2" y="0"/>
                    </a:moveTo>
                    <a:lnTo>
                      <a:pt x="57" y="33"/>
                    </a:lnTo>
                    <a:lnTo>
                      <a:pt x="57" y="37"/>
                    </a:lnTo>
                    <a:lnTo>
                      <a:pt x="0" y="2"/>
                    </a:lnTo>
                    <a:lnTo>
                      <a:pt x="2" y="0"/>
                    </a:lnTo>
                    <a:close/>
                  </a:path>
                </a:pathLst>
              </a:custGeom>
              <a:solidFill>
                <a:srgbClr val="393633"/>
              </a:solidFill>
              <a:ln w="9525">
                <a:noFill/>
                <a:round/>
                <a:headEnd/>
                <a:tailEnd/>
              </a:ln>
            </p:spPr>
            <p:txBody>
              <a:bodyPr/>
              <a:lstStyle/>
              <a:p>
                <a:endParaRPr lang="hu-HU"/>
              </a:p>
            </p:txBody>
          </p:sp>
          <p:sp>
            <p:nvSpPr>
              <p:cNvPr id="57834" name="Freeform 1022"/>
              <p:cNvSpPr>
                <a:spLocks/>
              </p:cNvSpPr>
              <p:nvPr/>
            </p:nvSpPr>
            <p:spPr bwMode="auto">
              <a:xfrm>
                <a:off x="1591" y="2364"/>
                <a:ext cx="60" cy="36"/>
              </a:xfrm>
              <a:custGeom>
                <a:avLst/>
                <a:gdLst>
                  <a:gd name="T0" fmla="*/ 4 w 60"/>
                  <a:gd name="T1" fmla="*/ 0 h 36"/>
                  <a:gd name="T2" fmla="*/ 60 w 60"/>
                  <a:gd name="T3" fmla="*/ 32 h 36"/>
                  <a:gd name="T4" fmla="*/ 60 w 60"/>
                  <a:gd name="T5" fmla="*/ 36 h 36"/>
                  <a:gd name="T6" fmla="*/ 0 w 60"/>
                  <a:gd name="T7" fmla="*/ 1 h 36"/>
                  <a:gd name="T8" fmla="*/ 4 w 60"/>
                  <a:gd name="T9" fmla="*/ 0 h 36"/>
                  <a:gd name="T10" fmla="*/ 0 60000 65536"/>
                  <a:gd name="T11" fmla="*/ 0 60000 65536"/>
                  <a:gd name="T12" fmla="*/ 0 60000 65536"/>
                  <a:gd name="T13" fmla="*/ 0 60000 65536"/>
                  <a:gd name="T14" fmla="*/ 0 60000 65536"/>
                  <a:gd name="T15" fmla="*/ 0 w 60"/>
                  <a:gd name="T16" fmla="*/ 0 h 36"/>
                  <a:gd name="T17" fmla="*/ 60 w 60"/>
                  <a:gd name="T18" fmla="*/ 36 h 36"/>
                </a:gdLst>
                <a:ahLst/>
                <a:cxnLst>
                  <a:cxn ang="T10">
                    <a:pos x="T0" y="T1"/>
                  </a:cxn>
                  <a:cxn ang="T11">
                    <a:pos x="T2" y="T3"/>
                  </a:cxn>
                  <a:cxn ang="T12">
                    <a:pos x="T4" y="T5"/>
                  </a:cxn>
                  <a:cxn ang="T13">
                    <a:pos x="T6" y="T7"/>
                  </a:cxn>
                  <a:cxn ang="T14">
                    <a:pos x="T8" y="T9"/>
                  </a:cxn>
                </a:cxnLst>
                <a:rect l="T15" t="T16" r="T17" b="T18"/>
                <a:pathLst>
                  <a:path w="60" h="36">
                    <a:moveTo>
                      <a:pt x="4" y="0"/>
                    </a:moveTo>
                    <a:lnTo>
                      <a:pt x="60" y="32"/>
                    </a:lnTo>
                    <a:lnTo>
                      <a:pt x="60" y="36"/>
                    </a:lnTo>
                    <a:lnTo>
                      <a:pt x="0" y="1"/>
                    </a:lnTo>
                    <a:lnTo>
                      <a:pt x="4" y="0"/>
                    </a:lnTo>
                    <a:close/>
                  </a:path>
                </a:pathLst>
              </a:custGeom>
              <a:solidFill>
                <a:srgbClr val="3D3A37"/>
              </a:solidFill>
              <a:ln w="9525">
                <a:noFill/>
                <a:round/>
                <a:headEnd/>
                <a:tailEnd/>
              </a:ln>
            </p:spPr>
            <p:txBody>
              <a:bodyPr/>
              <a:lstStyle/>
              <a:p>
                <a:endParaRPr lang="hu-HU"/>
              </a:p>
            </p:txBody>
          </p:sp>
          <p:sp>
            <p:nvSpPr>
              <p:cNvPr id="57835" name="Freeform 1023"/>
              <p:cNvSpPr>
                <a:spLocks/>
              </p:cNvSpPr>
              <p:nvPr/>
            </p:nvSpPr>
            <p:spPr bwMode="auto">
              <a:xfrm>
                <a:off x="1589" y="2364"/>
                <a:ext cx="64" cy="38"/>
              </a:xfrm>
              <a:custGeom>
                <a:avLst/>
                <a:gdLst>
                  <a:gd name="T0" fmla="*/ 5 w 64"/>
                  <a:gd name="T1" fmla="*/ 0 h 38"/>
                  <a:gd name="T2" fmla="*/ 62 w 64"/>
                  <a:gd name="T3" fmla="*/ 35 h 38"/>
                  <a:gd name="T4" fmla="*/ 64 w 64"/>
                  <a:gd name="T5" fmla="*/ 38 h 38"/>
                  <a:gd name="T6" fmla="*/ 0 w 64"/>
                  <a:gd name="T7" fmla="*/ 1 h 38"/>
                  <a:gd name="T8" fmla="*/ 5 w 64"/>
                  <a:gd name="T9" fmla="*/ 0 h 38"/>
                  <a:gd name="T10" fmla="*/ 0 60000 65536"/>
                  <a:gd name="T11" fmla="*/ 0 60000 65536"/>
                  <a:gd name="T12" fmla="*/ 0 60000 65536"/>
                  <a:gd name="T13" fmla="*/ 0 60000 65536"/>
                  <a:gd name="T14" fmla="*/ 0 60000 65536"/>
                  <a:gd name="T15" fmla="*/ 0 w 64"/>
                  <a:gd name="T16" fmla="*/ 0 h 38"/>
                  <a:gd name="T17" fmla="*/ 64 w 64"/>
                  <a:gd name="T18" fmla="*/ 38 h 38"/>
                </a:gdLst>
                <a:ahLst/>
                <a:cxnLst>
                  <a:cxn ang="T10">
                    <a:pos x="T0" y="T1"/>
                  </a:cxn>
                  <a:cxn ang="T11">
                    <a:pos x="T2" y="T3"/>
                  </a:cxn>
                  <a:cxn ang="T12">
                    <a:pos x="T4" y="T5"/>
                  </a:cxn>
                  <a:cxn ang="T13">
                    <a:pos x="T6" y="T7"/>
                  </a:cxn>
                  <a:cxn ang="T14">
                    <a:pos x="T8" y="T9"/>
                  </a:cxn>
                </a:cxnLst>
                <a:rect l="T15" t="T16" r="T17" b="T18"/>
                <a:pathLst>
                  <a:path w="64" h="38">
                    <a:moveTo>
                      <a:pt x="5" y="0"/>
                    </a:moveTo>
                    <a:lnTo>
                      <a:pt x="62" y="35"/>
                    </a:lnTo>
                    <a:lnTo>
                      <a:pt x="64" y="38"/>
                    </a:lnTo>
                    <a:lnTo>
                      <a:pt x="0" y="1"/>
                    </a:lnTo>
                    <a:lnTo>
                      <a:pt x="5" y="0"/>
                    </a:lnTo>
                    <a:close/>
                  </a:path>
                </a:pathLst>
              </a:custGeom>
              <a:solidFill>
                <a:srgbClr val="3F3C3A"/>
              </a:solidFill>
              <a:ln w="9525">
                <a:noFill/>
                <a:round/>
                <a:headEnd/>
                <a:tailEnd/>
              </a:ln>
            </p:spPr>
            <p:txBody>
              <a:bodyPr/>
              <a:lstStyle/>
              <a:p>
                <a:endParaRPr lang="hu-HU"/>
              </a:p>
            </p:txBody>
          </p:sp>
          <p:sp>
            <p:nvSpPr>
              <p:cNvPr id="57836" name="Freeform 1024"/>
              <p:cNvSpPr>
                <a:spLocks/>
              </p:cNvSpPr>
              <p:nvPr/>
            </p:nvSpPr>
            <p:spPr bwMode="auto">
              <a:xfrm>
                <a:off x="1588" y="2365"/>
                <a:ext cx="65" cy="38"/>
              </a:xfrm>
              <a:custGeom>
                <a:avLst/>
                <a:gdLst>
                  <a:gd name="T0" fmla="*/ 3 w 65"/>
                  <a:gd name="T1" fmla="*/ 0 h 38"/>
                  <a:gd name="T2" fmla="*/ 63 w 65"/>
                  <a:gd name="T3" fmla="*/ 35 h 38"/>
                  <a:gd name="T4" fmla="*/ 65 w 65"/>
                  <a:gd name="T5" fmla="*/ 38 h 38"/>
                  <a:gd name="T6" fmla="*/ 0 w 65"/>
                  <a:gd name="T7" fmla="*/ 2 h 38"/>
                  <a:gd name="T8" fmla="*/ 3 w 65"/>
                  <a:gd name="T9" fmla="*/ 0 h 38"/>
                  <a:gd name="T10" fmla="*/ 0 60000 65536"/>
                  <a:gd name="T11" fmla="*/ 0 60000 65536"/>
                  <a:gd name="T12" fmla="*/ 0 60000 65536"/>
                  <a:gd name="T13" fmla="*/ 0 60000 65536"/>
                  <a:gd name="T14" fmla="*/ 0 60000 65536"/>
                  <a:gd name="T15" fmla="*/ 0 w 65"/>
                  <a:gd name="T16" fmla="*/ 0 h 38"/>
                  <a:gd name="T17" fmla="*/ 65 w 65"/>
                  <a:gd name="T18" fmla="*/ 38 h 38"/>
                </a:gdLst>
                <a:ahLst/>
                <a:cxnLst>
                  <a:cxn ang="T10">
                    <a:pos x="T0" y="T1"/>
                  </a:cxn>
                  <a:cxn ang="T11">
                    <a:pos x="T2" y="T3"/>
                  </a:cxn>
                  <a:cxn ang="T12">
                    <a:pos x="T4" y="T5"/>
                  </a:cxn>
                  <a:cxn ang="T13">
                    <a:pos x="T6" y="T7"/>
                  </a:cxn>
                  <a:cxn ang="T14">
                    <a:pos x="T8" y="T9"/>
                  </a:cxn>
                </a:cxnLst>
                <a:rect l="T15" t="T16" r="T17" b="T18"/>
                <a:pathLst>
                  <a:path w="65" h="38">
                    <a:moveTo>
                      <a:pt x="3" y="0"/>
                    </a:moveTo>
                    <a:lnTo>
                      <a:pt x="63" y="35"/>
                    </a:lnTo>
                    <a:lnTo>
                      <a:pt x="65" y="38"/>
                    </a:lnTo>
                    <a:lnTo>
                      <a:pt x="0" y="2"/>
                    </a:lnTo>
                    <a:lnTo>
                      <a:pt x="3" y="0"/>
                    </a:lnTo>
                    <a:close/>
                  </a:path>
                </a:pathLst>
              </a:custGeom>
              <a:solidFill>
                <a:srgbClr val="403D3B"/>
              </a:solidFill>
              <a:ln w="9525">
                <a:noFill/>
                <a:round/>
                <a:headEnd/>
                <a:tailEnd/>
              </a:ln>
            </p:spPr>
            <p:txBody>
              <a:bodyPr/>
              <a:lstStyle/>
              <a:p>
                <a:endParaRPr lang="hu-HU"/>
              </a:p>
            </p:txBody>
          </p:sp>
          <p:sp>
            <p:nvSpPr>
              <p:cNvPr id="57837" name="Freeform 1025"/>
              <p:cNvSpPr>
                <a:spLocks/>
              </p:cNvSpPr>
              <p:nvPr/>
            </p:nvSpPr>
            <p:spPr bwMode="auto">
              <a:xfrm>
                <a:off x="1587" y="2365"/>
                <a:ext cx="66" cy="41"/>
              </a:xfrm>
              <a:custGeom>
                <a:avLst/>
                <a:gdLst>
                  <a:gd name="T0" fmla="*/ 2 w 66"/>
                  <a:gd name="T1" fmla="*/ 0 h 41"/>
                  <a:gd name="T2" fmla="*/ 66 w 66"/>
                  <a:gd name="T3" fmla="*/ 37 h 41"/>
                  <a:gd name="T4" fmla="*/ 66 w 66"/>
                  <a:gd name="T5" fmla="*/ 41 h 41"/>
                  <a:gd name="T6" fmla="*/ 0 w 66"/>
                  <a:gd name="T7" fmla="*/ 2 h 41"/>
                  <a:gd name="T8" fmla="*/ 2 w 66"/>
                  <a:gd name="T9" fmla="*/ 0 h 41"/>
                  <a:gd name="T10" fmla="*/ 0 60000 65536"/>
                  <a:gd name="T11" fmla="*/ 0 60000 65536"/>
                  <a:gd name="T12" fmla="*/ 0 60000 65536"/>
                  <a:gd name="T13" fmla="*/ 0 60000 65536"/>
                  <a:gd name="T14" fmla="*/ 0 60000 65536"/>
                  <a:gd name="T15" fmla="*/ 0 w 66"/>
                  <a:gd name="T16" fmla="*/ 0 h 41"/>
                  <a:gd name="T17" fmla="*/ 66 w 66"/>
                  <a:gd name="T18" fmla="*/ 41 h 41"/>
                </a:gdLst>
                <a:ahLst/>
                <a:cxnLst>
                  <a:cxn ang="T10">
                    <a:pos x="T0" y="T1"/>
                  </a:cxn>
                  <a:cxn ang="T11">
                    <a:pos x="T2" y="T3"/>
                  </a:cxn>
                  <a:cxn ang="T12">
                    <a:pos x="T4" y="T5"/>
                  </a:cxn>
                  <a:cxn ang="T13">
                    <a:pos x="T6" y="T7"/>
                  </a:cxn>
                  <a:cxn ang="T14">
                    <a:pos x="T8" y="T9"/>
                  </a:cxn>
                </a:cxnLst>
                <a:rect l="T15" t="T16" r="T17" b="T18"/>
                <a:pathLst>
                  <a:path w="66" h="41">
                    <a:moveTo>
                      <a:pt x="2" y="0"/>
                    </a:moveTo>
                    <a:lnTo>
                      <a:pt x="66" y="37"/>
                    </a:lnTo>
                    <a:lnTo>
                      <a:pt x="66" y="41"/>
                    </a:lnTo>
                    <a:lnTo>
                      <a:pt x="0" y="2"/>
                    </a:lnTo>
                    <a:lnTo>
                      <a:pt x="2" y="0"/>
                    </a:lnTo>
                    <a:close/>
                  </a:path>
                </a:pathLst>
              </a:custGeom>
              <a:solidFill>
                <a:srgbClr val="43403E"/>
              </a:solidFill>
              <a:ln w="9525">
                <a:noFill/>
                <a:round/>
                <a:headEnd/>
                <a:tailEnd/>
              </a:ln>
            </p:spPr>
            <p:txBody>
              <a:bodyPr/>
              <a:lstStyle/>
              <a:p>
                <a:endParaRPr lang="hu-HU"/>
              </a:p>
            </p:txBody>
          </p:sp>
          <p:sp>
            <p:nvSpPr>
              <p:cNvPr id="57838" name="Freeform 1026"/>
              <p:cNvSpPr>
                <a:spLocks/>
              </p:cNvSpPr>
              <p:nvPr/>
            </p:nvSpPr>
            <p:spPr bwMode="auto">
              <a:xfrm>
                <a:off x="1585" y="2367"/>
                <a:ext cx="68" cy="40"/>
              </a:xfrm>
              <a:custGeom>
                <a:avLst/>
                <a:gdLst>
                  <a:gd name="T0" fmla="*/ 3 w 68"/>
                  <a:gd name="T1" fmla="*/ 0 h 40"/>
                  <a:gd name="T2" fmla="*/ 68 w 68"/>
                  <a:gd name="T3" fmla="*/ 36 h 40"/>
                  <a:gd name="T4" fmla="*/ 68 w 68"/>
                  <a:gd name="T5" fmla="*/ 40 h 40"/>
                  <a:gd name="T6" fmla="*/ 0 w 68"/>
                  <a:gd name="T7" fmla="*/ 1 h 40"/>
                  <a:gd name="T8" fmla="*/ 3 w 68"/>
                  <a:gd name="T9" fmla="*/ 0 h 40"/>
                  <a:gd name="T10" fmla="*/ 0 60000 65536"/>
                  <a:gd name="T11" fmla="*/ 0 60000 65536"/>
                  <a:gd name="T12" fmla="*/ 0 60000 65536"/>
                  <a:gd name="T13" fmla="*/ 0 60000 65536"/>
                  <a:gd name="T14" fmla="*/ 0 60000 65536"/>
                  <a:gd name="T15" fmla="*/ 0 w 68"/>
                  <a:gd name="T16" fmla="*/ 0 h 40"/>
                  <a:gd name="T17" fmla="*/ 68 w 68"/>
                  <a:gd name="T18" fmla="*/ 40 h 40"/>
                </a:gdLst>
                <a:ahLst/>
                <a:cxnLst>
                  <a:cxn ang="T10">
                    <a:pos x="T0" y="T1"/>
                  </a:cxn>
                  <a:cxn ang="T11">
                    <a:pos x="T2" y="T3"/>
                  </a:cxn>
                  <a:cxn ang="T12">
                    <a:pos x="T4" y="T5"/>
                  </a:cxn>
                  <a:cxn ang="T13">
                    <a:pos x="T6" y="T7"/>
                  </a:cxn>
                  <a:cxn ang="T14">
                    <a:pos x="T8" y="T9"/>
                  </a:cxn>
                </a:cxnLst>
                <a:rect l="T15" t="T16" r="T17" b="T18"/>
                <a:pathLst>
                  <a:path w="68" h="40">
                    <a:moveTo>
                      <a:pt x="3" y="0"/>
                    </a:moveTo>
                    <a:lnTo>
                      <a:pt x="68" y="36"/>
                    </a:lnTo>
                    <a:lnTo>
                      <a:pt x="68" y="40"/>
                    </a:lnTo>
                    <a:lnTo>
                      <a:pt x="0" y="1"/>
                    </a:lnTo>
                    <a:lnTo>
                      <a:pt x="3" y="0"/>
                    </a:lnTo>
                    <a:close/>
                  </a:path>
                </a:pathLst>
              </a:custGeom>
              <a:solidFill>
                <a:srgbClr val="454240"/>
              </a:solidFill>
              <a:ln w="9525">
                <a:noFill/>
                <a:round/>
                <a:headEnd/>
                <a:tailEnd/>
              </a:ln>
            </p:spPr>
            <p:txBody>
              <a:bodyPr/>
              <a:lstStyle/>
              <a:p>
                <a:endParaRPr lang="hu-HU"/>
              </a:p>
            </p:txBody>
          </p:sp>
          <p:sp>
            <p:nvSpPr>
              <p:cNvPr id="57839" name="Freeform 1027"/>
              <p:cNvSpPr>
                <a:spLocks/>
              </p:cNvSpPr>
              <p:nvPr/>
            </p:nvSpPr>
            <p:spPr bwMode="auto">
              <a:xfrm>
                <a:off x="1582" y="2367"/>
                <a:ext cx="72" cy="42"/>
              </a:xfrm>
              <a:custGeom>
                <a:avLst/>
                <a:gdLst>
                  <a:gd name="T0" fmla="*/ 5 w 72"/>
                  <a:gd name="T1" fmla="*/ 0 h 42"/>
                  <a:gd name="T2" fmla="*/ 71 w 72"/>
                  <a:gd name="T3" fmla="*/ 39 h 42"/>
                  <a:gd name="T4" fmla="*/ 72 w 72"/>
                  <a:gd name="T5" fmla="*/ 42 h 42"/>
                  <a:gd name="T6" fmla="*/ 0 w 72"/>
                  <a:gd name="T7" fmla="*/ 1 h 42"/>
                  <a:gd name="T8" fmla="*/ 5 w 72"/>
                  <a:gd name="T9" fmla="*/ 0 h 42"/>
                  <a:gd name="T10" fmla="*/ 0 60000 65536"/>
                  <a:gd name="T11" fmla="*/ 0 60000 65536"/>
                  <a:gd name="T12" fmla="*/ 0 60000 65536"/>
                  <a:gd name="T13" fmla="*/ 0 60000 65536"/>
                  <a:gd name="T14" fmla="*/ 0 60000 65536"/>
                  <a:gd name="T15" fmla="*/ 0 w 72"/>
                  <a:gd name="T16" fmla="*/ 0 h 42"/>
                  <a:gd name="T17" fmla="*/ 72 w 72"/>
                  <a:gd name="T18" fmla="*/ 42 h 42"/>
                </a:gdLst>
                <a:ahLst/>
                <a:cxnLst>
                  <a:cxn ang="T10">
                    <a:pos x="T0" y="T1"/>
                  </a:cxn>
                  <a:cxn ang="T11">
                    <a:pos x="T2" y="T3"/>
                  </a:cxn>
                  <a:cxn ang="T12">
                    <a:pos x="T4" y="T5"/>
                  </a:cxn>
                  <a:cxn ang="T13">
                    <a:pos x="T6" y="T7"/>
                  </a:cxn>
                  <a:cxn ang="T14">
                    <a:pos x="T8" y="T9"/>
                  </a:cxn>
                </a:cxnLst>
                <a:rect l="T15" t="T16" r="T17" b="T18"/>
                <a:pathLst>
                  <a:path w="72" h="42">
                    <a:moveTo>
                      <a:pt x="5" y="0"/>
                    </a:moveTo>
                    <a:lnTo>
                      <a:pt x="71" y="39"/>
                    </a:lnTo>
                    <a:lnTo>
                      <a:pt x="72" y="42"/>
                    </a:lnTo>
                    <a:lnTo>
                      <a:pt x="0" y="1"/>
                    </a:lnTo>
                    <a:lnTo>
                      <a:pt x="5" y="0"/>
                    </a:lnTo>
                    <a:close/>
                  </a:path>
                </a:pathLst>
              </a:custGeom>
              <a:solidFill>
                <a:srgbClr val="474443"/>
              </a:solidFill>
              <a:ln w="9525">
                <a:noFill/>
                <a:round/>
                <a:headEnd/>
                <a:tailEnd/>
              </a:ln>
            </p:spPr>
            <p:txBody>
              <a:bodyPr/>
              <a:lstStyle/>
              <a:p>
                <a:endParaRPr lang="hu-HU"/>
              </a:p>
            </p:txBody>
          </p:sp>
          <p:sp>
            <p:nvSpPr>
              <p:cNvPr id="57840" name="Freeform 1028"/>
              <p:cNvSpPr>
                <a:spLocks/>
              </p:cNvSpPr>
              <p:nvPr/>
            </p:nvSpPr>
            <p:spPr bwMode="auto">
              <a:xfrm>
                <a:off x="1581" y="2368"/>
                <a:ext cx="73" cy="44"/>
              </a:xfrm>
              <a:custGeom>
                <a:avLst/>
                <a:gdLst>
                  <a:gd name="T0" fmla="*/ 4 w 73"/>
                  <a:gd name="T1" fmla="*/ 0 h 44"/>
                  <a:gd name="T2" fmla="*/ 72 w 73"/>
                  <a:gd name="T3" fmla="*/ 39 h 44"/>
                  <a:gd name="T4" fmla="*/ 73 w 73"/>
                  <a:gd name="T5" fmla="*/ 44 h 44"/>
                  <a:gd name="T6" fmla="*/ 0 w 73"/>
                  <a:gd name="T7" fmla="*/ 1 h 44"/>
                  <a:gd name="T8" fmla="*/ 4 w 73"/>
                  <a:gd name="T9" fmla="*/ 0 h 44"/>
                  <a:gd name="T10" fmla="*/ 0 60000 65536"/>
                  <a:gd name="T11" fmla="*/ 0 60000 65536"/>
                  <a:gd name="T12" fmla="*/ 0 60000 65536"/>
                  <a:gd name="T13" fmla="*/ 0 60000 65536"/>
                  <a:gd name="T14" fmla="*/ 0 60000 65536"/>
                  <a:gd name="T15" fmla="*/ 0 w 73"/>
                  <a:gd name="T16" fmla="*/ 0 h 44"/>
                  <a:gd name="T17" fmla="*/ 73 w 73"/>
                  <a:gd name="T18" fmla="*/ 44 h 44"/>
                </a:gdLst>
                <a:ahLst/>
                <a:cxnLst>
                  <a:cxn ang="T10">
                    <a:pos x="T0" y="T1"/>
                  </a:cxn>
                  <a:cxn ang="T11">
                    <a:pos x="T2" y="T3"/>
                  </a:cxn>
                  <a:cxn ang="T12">
                    <a:pos x="T4" y="T5"/>
                  </a:cxn>
                  <a:cxn ang="T13">
                    <a:pos x="T6" y="T7"/>
                  </a:cxn>
                  <a:cxn ang="T14">
                    <a:pos x="T8" y="T9"/>
                  </a:cxn>
                </a:cxnLst>
                <a:rect l="T15" t="T16" r="T17" b="T18"/>
                <a:pathLst>
                  <a:path w="73" h="44">
                    <a:moveTo>
                      <a:pt x="4" y="0"/>
                    </a:moveTo>
                    <a:lnTo>
                      <a:pt x="72" y="39"/>
                    </a:lnTo>
                    <a:lnTo>
                      <a:pt x="73" y="44"/>
                    </a:lnTo>
                    <a:lnTo>
                      <a:pt x="0" y="1"/>
                    </a:lnTo>
                    <a:lnTo>
                      <a:pt x="4" y="0"/>
                    </a:lnTo>
                    <a:close/>
                  </a:path>
                </a:pathLst>
              </a:custGeom>
              <a:solidFill>
                <a:srgbClr val="494644"/>
              </a:solidFill>
              <a:ln w="9525">
                <a:noFill/>
                <a:round/>
                <a:headEnd/>
                <a:tailEnd/>
              </a:ln>
            </p:spPr>
            <p:txBody>
              <a:bodyPr/>
              <a:lstStyle/>
              <a:p>
                <a:endParaRPr lang="hu-HU"/>
              </a:p>
            </p:txBody>
          </p:sp>
          <p:sp>
            <p:nvSpPr>
              <p:cNvPr id="57841" name="Freeform 1029"/>
              <p:cNvSpPr>
                <a:spLocks/>
              </p:cNvSpPr>
              <p:nvPr/>
            </p:nvSpPr>
            <p:spPr bwMode="auto">
              <a:xfrm>
                <a:off x="1580" y="2368"/>
                <a:ext cx="74" cy="45"/>
              </a:xfrm>
              <a:custGeom>
                <a:avLst/>
                <a:gdLst>
                  <a:gd name="T0" fmla="*/ 2 w 74"/>
                  <a:gd name="T1" fmla="*/ 0 h 45"/>
                  <a:gd name="T2" fmla="*/ 74 w 74"/>
                  <a:gd name="T3" fmla="*/ 41 h 45"/>
                  <a:gd name="T4" fmla="*/ 74 w 74"/>
                  <a:gd name="T5" fmla="*/ 45 h 45"/>
                  <a:gd name="T6" fmla="*/ 0 w 74"/>
                  <a:gd name="T7" fmla="*/ 1 h 45"/>
                  <a:gd name="T8" fmla="*/ 2 w 74"/>
                  <a:gd name="T9" fmla="*/ 0 h 45"/>
                  <a:gd name="T10" fmla="*/ 0 60000 65536"/>
                  <a:gd name="T11" fmla="*/ 0 60000 65536"/>
                  <a:gd name="T12" fmla="*/ 0 60000 65536"/>
                  <a:gd name="T13" fmla="*/ 0 60000 65536"/>
                  <a:gd name="T14" fmla="*/ 0 60000 65536"/>
                  <a:gd name="T15" fmla="*/ 0 w 74"/>
                  <a:gd name="T16" fmla="*/ 0 h 45"/>
                  <a:gd name="T17" fmla="*/ 74 w 74"/>
                  <a:gd name="T18" fmla="*/ 45 h 45"/>
                </a:gdLst>
                <a:ahLst/>
                <a:cxnLst>
                  <a:cxn ang="T10">
                    <a:pos x="T0" y="T1"/>
                  </a:cxn>
                  <a:cxn ang="T11">
                    <a:pos x="T2" y="T3"/>
                  </a:cxn>
                  <a:cxn ang="T12">
                    <a:pos x="T4" y="T5"/>
                  </a:cxn>
                  <a:cxn ang="T13">
                    <a:pos x="T6" y="T7"/>
                  </a:cxn>
                  <a:cxn ang="T14">
                    <a:pos x="T8" y="T9"/>
                  </a:cxn>
                </a:cxnLst>
                <a:rect l="T15" t="T16" r="T17" b="T18"/>
                <a:pathLst>
                  <a:path w="74" h="45">
                    <a:moveTo>
                      <a:pt x="2" y="0"/>
                    </a:moveTo>
                    <a:lnTo>
                      <a:pt x="74" y="41"/>
                    </a:lnTo>
                    <a:lnTo>
                      <a:pt x="74" y="45"/>
                    </a:lnTo>
                    <a:lnTo>
                      <a:pt x="0" y="1"/>
                    </a:lnTo>
                    <a:lnTo>
                      <a:pt x="2" y="0"/>
                    </a:lnTo>
                    <a:close/>
                  </a:path>
                </a:pathLst>
              </a:custGeom>
              <a:solidFill>
                <a:srgbClr val="4C4947"/>
              </a:solidFill>
              <a:ln w="9525">
                <a:noFill/>
                <a:round/>
                <a:headEnd/>
                <a:tailEnd/>
              </a:ln>
            </p:spPr>
            <p:txBody>
              <a:bodyPr/>
              <a:lstStyle/>
              <a:p>
                <a:endParaRPr lang="hu-HU"/>
              </a:p>
            </p:txBody>
          </p:sp>
          <p:sp>
            <p:nvSpPr>
              <p:cNvPr id="57842" name="Freeform 1030"/>
              <p:cNvSpPr>
                <a:spLocks/>
              </p:cNvSpPr>
              <p:nvPr/>
            </p:nvSpPr>
            <p:spPr bwMode="auto">
              <a:xfrm>
                <a:off x="1578" y="2369"/>
                <a:ext cx="76" cy="45"/>
              </a:xfrm>
              <a:custGeom>
                <a:avLst/>
                <a:gdLst>
                  <a:gd name="T0" fmla="*/ 3 w 76"/>
                  <a:gd name="T1" fmla="*/ 0 h 45"/>
                  <a:gd name="T2" fmla="*/ 76 w 76"/>
                  <a:gd name="T3" fmla="*/ 43 h 45"/>
                  <a:gd name="T4" fmla="*/ 76 w 76"/>
                  <a:gd name="T5" fmla="*/ 45 h 45"/>
                  <a:gd name="T6" fmla="*/ 0 w 76"/>
                  <a:gd name="T7" fmla="*/ 2 h 45"/>
                  <a:gd name="T8" fmla="*/ 3 w 76"/>
                  <a:gd name="T9" fmla="*/ 0 h 45"/>
                  <a:gd name="T10" fmla="*/ 0 60000 65536"/>
                  <a:gd name="T11" fmla="*/ 0 60000 65536"/>
                  <a:gd name="T12" fmla="*/ 0 60000 65536"/>
                  <a:gd name="T13" fmla="*/ 0 60000 65536"/>
                  <a:gd name="T14" fmla="*/ 0 60000 65536"/>
                  <a:gd name="T15" fmla="*/ 0 w 76"/>
                  <a:gd name="T16" fmla="*/ 0 h 45"/>
                  <a:gd name="T17" fmla="*/ 76 w 76"/>
                  <a:gd name="T18" fmla="*/ 45 h 45"/>
                </a:gdLst>
                <a:ahLst/>
                <a:cxnLst>
                  <a:cxn ang="T10">
                    <a:pos x="T0" y="T1"/>
                  </a:cxn>
                  <a:cxn ang="T11">
                    <a:pos x="T2" y="T3"/>
                  </a:cxn>
                  <a:cxn ang="T12">
                    <a:pos x="T4" y="T5"/>
                  </a:cxn>
                  <a:cxn ang="T13">
                    <a:pos x="T6" y="T7"/>
                  </a:cxn>
                  <a:cxn ang="T14">
                    <a:pos x="T8" y="T9"/>
                  </a:cxn>
                </a:cxnLst>
                <a:rect l="T15" t="T16" r="T17" b="T18"/>
                <a:pathLst>
                  <a:path w="76" h="45">
                    <a:moveTo>
                      <a:pt x="3" y="0"/>
                    </a:moveTo>
                    <a:lnTo>
                      <a:pt x="76" y="43"/>
                    </a:lnTo>
                    <a:lnTo>
                      <a:pt x="76" y="45"/>
                    </a:lnTo>
                    <a:lnTo>
                      <a:pt x="0" y="2"/>
                    </a:lnTo>
                    <a:lnTo>
                      <a:pt x="3" y="0"/>
                    </a:lnTo>
                    <a:close/>
                  </a:path>
                </a:pathLst>
              </a:custGeom>
              <a:solidFill>
                <a:srgbClr val="4E4B4A"/>
              </a:solidFill>
              <a:ln w="9525">
                <a:noFill/>
                <a:round/>
                <a:headEnd/>
                <a:tailEnd/>
              </a:ln>
            </p:spPr>
            <p:txBody>
              <a:bodyPr/>
              <a:lstStyle/>
              <a:p>
                <a:endParaRPr lang="hu-HU"/>
              </a:p>
            </p:txBody>
          </p:sp>
          <p:sp>
            <p:nvSpPr>
              <p:cNvPr id="57843" name="Freeform 1031"/>
              <p:cNvSpPr>
                <a:spLocks/>
              </p:cNvSpPr>
              <p:nvPr/>
            </p:nvSpPr>
            <p:spPr bwMode="auto">
              <a:xfrm>
                <a:off x="1577" y="2369"/>
                <a:ext cx="79" cy="48"/>
              </a:xfrm>
              <a:custGeom>
                <a:avLst/>
                <a:gdLst>
                  <a:gd name="T0" fmla="*/ 3 w 79"/>
                  <a:gd name="T1" fmla="*/ 0 h 48"/>
                  <a:gd name="T2" fmla="*/ 77 w 79"/>
                  <a:gd name="T3" fmla="*/ 44 h 48"/>
                  <a:gd name="T4" fmla="*/ 79 w 79"/>
                  <a:gd name="T5" fmla="*/ 48 h 48"/>
                  <a:gd name="T6" fmla="*/ 0 w 79"/>
                  <a:gd name="T7" fmla="*/ 2 h 48"/>
                  <a:gd name="T8" fmla="*/ 3 w 79"/>
                  <a:gd name="T9" fmla="*/ 0 h 48"/>
                  <a:gd name="T10" fmla="*/ 0 60000 65536"/>
                  <a:gd name="T11" fmla="*/ 0 60000 65536"/>
                  <a:gd name="T12" fmla="*/ 0 60000 65536"/>
                  <a:gd name="T13" fmla="*/ 0 60000 65536"/>
                  <a:gd name="T14" fmla="*/ 0 60000 65536"/>
                  <a:gd name="T15" fmla="*/ 0 w 79"/>
                  <a:gd name="T16" fmla="*/ 0 h 48"/>
                  <a:gd name="T17" fmla="*/ 79 w 79"/>
                  <a:gd name="T18" fmla="*/ 48 h 48"/>
                </a:gdLst>
                <a:ahLst/>
                <a:cxnLst>
                  <a:cxn ang="T10">
                    <a:pos x="T0" y="T1"/>
                  </a:cxn>
                  <a:cxn ang="T11">
                    <a:pos x="T2" y="T3"/>
                  </a:cxn>
                  <a:cxn ang="T12">
                    <a:pos x="T4" y="T5"/>
                  </a:cxn>
                  <a:cxn ang="T13">
                    <a:pos x="T6" y="T7"/>
                  </a:cxn>
                  <a:cxn ang="T14">
                    <a:pos x="T8" y="T9"/>
                  </a:cxn>
                </a:cxnLst>
                <a:rect l="T15" t="T16" r="T17" b="T18"/>
                <a:pathLst>
                  <a:path w="79" h="48">
                    <a:moveTo>
                      <a:pt x="3" y="0"/>
                    </a:moveTo>
                    <a:lnTo>
                      <a:pt x="77" y="44"/>
                    </a:lnTo>
                    <a:lnTo>
                      <a:pt x="79" y="48"/>
                    </a:lnTo>
                    <a:lnTo>
                      <a:pt x="0" y="2"/>
                    </a:lnTo>
                    <a:lnTo>
                      <a:pt x="3" y="0"/>
                    </a:lnTo>
                    <a:close/>
                  </a:path>
                </a:pathLst>
              </a:custGeom>
              <a:solidFill>
                <a:srgbClr val="4F4D4B"/>
              </a:solidFill>
              <a:ln w="9525">
                <a:noFill/>
                <a:round/>
                <a:headEnd/>
                <a:tailEnd/>
              </a:ln>
            </p:spPr>
            <p:txBody>
              <a:bodyPr/>
              <a:lstStyle/>
              <a:p>
                <a:endParaRPr lang="hu-HU"/>
              </a:p>
            </p:txBody>
          </p:sp>
          <p:sp>
            <p:nvSpPr>
              <p:cNvPr id="57844" name="Freeform 1032"/>
              <p:cNvSpPr>
                <a:spLocks/>
              </p:cNvSpPr>
              <p:nvPr/>
            </p:nvSpPr>
            <p:spPr bwMode="auto">
              <a:xfrm>
                <a:off x="1575" y="2371"/>
                <a:ext cx="81" cy="48"/>
              </a:xfrm>
              <a:custGeom>
                <a:avLst/>
                <a:gdLst>
                  <a:gd name="T0" fmla="*/ 3 w 81"/>
                  <a:gd name="T1" fmla="*/ 0 h 48"/>
                  <a:gd name="T2" fmla="*/ 79 w 81"/>
                  <a:gd name="T3" fmla="*/ 43 h 48"/>
                  <a:gd name="T4" fmla="*/ 81 w 81"/>
                  <a:gd name="T5" fmla="*/ 48 h 48"/>
                  <a:gd name="T6" fmla="*/ 0 w 81"/>
                  <a:gd name="T7" fmla="*/ 0 h 48"/>
                  <a:gd name="T8" fmla="*/ 3 w 81"/>
                  <a:gd name="T9" fmla="*/ 0 h 48"/>
                  <a:gd name="T10" fmla="*/ 0 60000 65536"/>
                  <a:gd name="T11" fmla="*/ 0 60000 65536"/>
                  <a:gd name="T12" fmla="*/ 0 60000 65536"/>
                  <a:gd name="T13" fmla="*/ 0 60000 65536"/>
                  <a:gd name="T14" fmla="*/ 0 60000 65536"/>
                  <a:gd name="T15" fmla="*/ 0 w 81"/>
                  <a:gd name="T16" fmla="*/ 0 h 48"/>
                  <a:gd name="T17" fmla="*/ 81 w 81"/>
                  <a:gd name="T18" fmla="*/ 48 h 48"/>
                </a:gdLst>
                <a:ahLst/>
                <a:cxnLst>
                  <a:cxn ang="T10">
                    <a:pos x="T0" y="T1"/>
                  </a:cxn>
                  <a:cxn ang="T11">
                    <a:pos x="T2" y="T3"/>
                  </a:cxn>
                  <a:cxn ang="T12">
                    <a:pos x="T4" y="T5"/>
                  </a:cxn>
                  <a:cxn ang="T13">
                    <a:pos x="T6" y="T7"/>
                  </a:cxn>
                  <a:cxn ang="T14">
                    <a:pos x="T8" y="T9"/>
                  </a:cxn>
                </a:cxnLst>
                <a:rect l="T15" t="T16" r="T17" b="T18"/>
                <a:pathLst>
                  <a:path w="81" h="48">
                    <a:moveTo>
                      <a:pt x="3" y="0"/>
                    </a:moveTo>
                    <a:lnTo>
                      <a:pt x="79" y="43"/>
                    </a:lnTo>
                    <a:lnTo>
                      <a:pt x="81" y="48"/>
                    </a:lnTo>
                    <a:lnTo>
                      <a:pt x="0" y="0"/>
                    </a:lnTo>
                    <a:lnTo>
                      <a:pt x="3" y="0"/>
                    </a:lnTo>
                    <a:close/>
                  </a:path>
                </a:pathLst>
              </a:custGeom>
              <a:solidFill>
                <a:srgbClr val="53514F"/>
              </a:solidFill>
              <a:ln w="9525">
                <a:noFill/>
                <a:round/>
                <a:headEnd/>
                <a:tailEnd/>
              </a:ln>
            </p:spPr>
            <p:txBody>
              <a:bodyPr/>
              <a:lstStyle/>
              <a:p>
                <a:endParaRPr lang="hu-HU"/>
              </a:p>
            </p:txBody>
          </p:sp>
          <p:sp>
            <p:nvSpPr>
              <p:cNvPr id="57845" name="Freeform 1033"/>
              <p:cNvSpPr>
                <a:spLocks/>
              </p:cNvSpPr>
              <p:nvPr/>
            </p:nvSpPr>
            <p:spPr bwMode="auto">
              <a:xfrm>
                <a:off x="1573" y="2371"/>
                <a:ext cx="83" cy="49"/>
              </a:xfrm>
              <a:custGeom>
                <a:avLst/>
                <a:gdLst>
                  <a:gd name="T0" fmla="*/ 4 w 83"/>
                  <a:gd name="T1" fmla="*/ 0 h 49"/>
                  <a:gd name="T2" fmla="*/ 83 w 83"/>
                  <a:gd name="T3" fmla="*/ 46 h 49"/>
                  <a:gd name="T4" fmla="*/ 83 w 83"/>
                  <a:gd name="T5" fmla="*/ 49 h 49"/>
                  <a:gd name="T6" fmla="*/ 0 w 83"/>
                  <a:gd name="T7" fmla="*/ 1 h 49"/>
                  <a:gd name="T8" fmla="*/ 4 w 83"/>
                  <a:gd name="T9" fmla="*/ 0 h 49"/>
                  <a:gd name="T10" fmla="*/ 0 60000 65536"/>
                  <a:gd name="T11" fmla="*/ 0 60000 65536"/>
                  <a:gd name="T12" fmla="*/ 0 60000 65536"/>
                  <a:gd name="T13" fmla="*/ 0 60000 65536"/>
                  <a:gd name="T14" fmla="*/ 0 60000 65536"/>
                  <a:gd name="T15" fmla="*/ 0 w 83"/>
                  <a:gd name="T16" fmla="*/ 0 h 49"/>
                  <a:gd name="T17" fmla="*/ 83 w 83"/>
                  <a:gd name="T18" fmla="*/ 49 h 49"/>
                </a:gdLst>
                <a:ahLst/>
                <a:cxnLst>
                  <a:cxn ang="T10">
                    <a:pos x="T0" y="T1"/>
                  </a:cxn>
                  <a:cxn ang="T11">
                    <a:pos x="T2" y="T3"/>
                  </a:cxn>
                  <a:cxn ang="T12">
                    <a:pos x="T4" y="T5"/>
                  </a:cxn>
                  <a:cxn ang="T13">
                    <a:pos x="T6" y="T7"/>
                  </a:cxn>
                  <a:cxn ang="T14">
                    <a:pos x="T8" y="T9"/>
                  </a:cxn>
                </a:cxnLst>
                <a:rect l="T15" t="T16" r="T17" b="T18"/>
                <a:pathLst>
                  <a:path w="83" h="49">
                    <a:moveTo>
                      <a:pt x="4" y="0"/>
                    </a:moveTo>
                    <a:lnTo>
                      <a:pt x="83" y="46"/>
                    </a:lnTo>
                    <a:lnTo>
                      <a:pt x="83" y="49"/>
                    </a:lnTo>
                    <a:lnTo>
                      <a:pt x="0" y="1"/>
                    </a:lnTo>
                    <a:lnTo>
                      <a:pt x="4" y="0"/>
                    </a:lnTo>
                    <a:close/>
                  </a:path>
                </a:pathLst>
              </a:custGeom>
              <a:solidFill>
                <a:srgbClr val="565352"/>
              </a:solidFill>
              <a:ln w="9525">
                <a:noFill/>
                <a:round/>
                <a:headEnd/>
                <a:tailEnd/>
              </a:ln>
            </p:spPr>
            <p:txBody>
              <a:bodyPr/>
              <a:lstStyle/>
              <a:p>
                <a:endParaRPr lang="hu-HU"/>
              </a:p>
            </p:txBody>
          </p:sp>
          <p:sp>
            <p:nvSpPr>
              <p:cNvPr id="57846" name="Freeform 1034"/>
              <p:cNvSpPr>
                <a:spLocks/>
              </p:cNvSpPr>
              <p:nvPr/>
            </p:nvSpPr>
            <p:spPr bwMode="auto">
              <a:xfrm>
                <a:off x="1571" y="2371"/>
                <a:ext cx="85" cy="50"/>
              </a:xfrm>
              <a:custGeom>
                <a:avLst/>
                <a:gdLst>
                  <a:gd name="T0" fmla="*/ 4 w 85"/>
                  <a:gd name="T1" fmla="*/ 0 h 50"/>
                  <a:gd name="T2" fmla="*/ 85 w 85"/>
                  <a:gd name="T3" fmla="*/ 48 h 50"/>
                  <a:gd name="T4" fmla="*/ 85 w 85"/>
                  <a:gd name="T5" fmla="*/ 50 h 50"/>
                  <a:gd name="T6" fmla="*/ 0 w 85"/>
                  <a:gd name="T7" fmla="*/ 1 h 50"/>
                  <a:gd name="T8" fmla="*/ 4 w 85"/>
                  <a:gd name="T9" fmla="*/ 0 h 50"/>
                  <a:gd name="T10" fmla="*/ 0 60000 65536"/>
                  <a:gd name="T11" fmla="*/ 0 60000 65536"/>
                  <a:gd name="T12" fmla="*/ 0 60000 65536"/>
                  <a:gd name="T13" fmla="*/ 0 60000 65536"/>
                  <a:gd name="T14" fmla="*/ 0 60000 65536"/>
                  <a:gd name="T15" fmla="*/ 0 w 85"/>
                  <a:gd name="T16" fmla="*/ 0 h 50"/>
                  <a:gd name="T17" fmla="*/ 85 w 85"/>
                  <a:gd name="T18" fmla="*/ 50 h 50"/>
                </a:gdLst>
                <a:ahLst/>
                <a:cxnLst>
                  <a:cxn ang="T10">
                    <a:pos x="T0" y="T1"/>
                  </a:cxn>
                  <a:cxn ang="T11">
                    <a:pos x="T2" y="T3"/>
                  </a:cxn>
                  <a:cxn ang="T12">
                    <a:pos x="T4" y="T5"/>
                  </a:cxn>
                  <a:cxn ang="T13">
                    <a:pos x="T6" y="T7"/>
                  </a:cxn>
                  <a:cxn ang="T14">
                    <a:pos x="T8" y="T9"/>
                  </a:cxn>
                </a:cxnLst>
                <a:rect l="T15" t="T16" r="T17" b="T18"/>
                <a:pathLst>
                  <a:path w="85" h="50">
                    <a:moveTo>
                      <a:pt x="4" y="0"/>
                    </a:moveTo>
                    <a:lnTo>
                      <a:pt x="85" y="48"/>
                    </a:lnTo>
                    <a:lnTo>
                      <a:pt x="85" y="50"/>
                    </a:lnTo>
                    <a:lnTo>
                      <a:pt x="0" y="1"/>
                    </a:lnTo>
                    <a:lnTo>
                      <a:pt x="4" y="0"/>
                    </a:lnTo>
                    <a:close/>
                  </a:path>
                </a:pathLst>
              </a:custGeom>
              <a:solidFill>
                <a:srgbClr val="575453"/>
              </a:solidFill>
              <a:ln w="9525">
                <a:noFill/>
                <a:round/>
                <a:headEnd/>
                <a:tailEnd/>
              </a:ln>
            </p:spPr>
            <p:txBody>
              <a:bodyPr/>
              <a:lstStyle/>
              <a:p>
                <a:endParaRPr lang="hu-HU"/>
              </a:p>
            </p:txBody>
          </p:sp>
          <p:sp>
            <p:nvSpPr>
              <p:cNvPr id="57847" name="Freeform 1035"/>
              <p:cNvSpPr>
                <a:spLocks/>
              </p:cNvSpPr>
              <p:nvPr/>
            </p:nvSpPr>
            <p:spPr bwMode="auto">
              <a:xfrm>
                <a:off x="1570" y="2372"/>
                <a:ext cx="87" cy="52"/>
              </a:xfrm>
              <a:custGeom>
                <a:avLst/>
                <a:gdLst>
                  <a:gd name="T0" fmla="*/ 3 w 87"/>
                  <a:gd name="T1" fmla="*/ 0 h 52"/>
                  <a:gd name="T2" fmla="*/ 86 w 87"/>
                  <a:gd name="T3" fmla="*/ 48 h 52"/>
                  <a:gd name="T4" fmla="*/ 87 w 87"/>
                  <a:gd name="T5" fmla="*/ 52 h 52"/>
                  <a:gd name="T6" fmla="*/ 0 w 87"/>
                  <a:gd name="T7" fmla="*/ 2 h 52"/>
                  <a:gd name="T8" fmla="*/ 3 w 87"/>
                  <a:gd name="T9" fmla="*/ 0 h 52"/>
                  <a:gd name="T10" fmla="*/ 0 60000 65536"/>
                  <a:gd name="T11" fmla="*/ 0 60000 65536"/>
                  <a:gd name="T12" fmla="*/ 0 60000 65536"/>
                  <a:gd name="T13" fmla="*/ 0 60000 65536"/>
                  <a:gd name="T14" fmla="*/ 0 60000 65536"/>
                  <a:gd name="T15" fmla="*/ 0 w 87"/>
                  <a:gd name="T16" fmla="*/ 0 h 52"/>
                  <a:gd name="T17" fmla="*/ 87 w 87"/>
                  <a:gd name="T18" fmla="*/ 52 h 52"/>
                </a:gdLst>
                <a:ahLst/>
                <a:cxnLst>
                  <a:cxn ang="T10">
                    <a:pos x="T0" y="T1"/>
                  </a:cxn>
                  <a:cxn ang="T11">
                    <a:pos x="T2" y="T3"/>
                  </a:cxn>
                  <a:cxn ang="T12">
                    <a:pos x="T4" y="T5"/>
                  </a:cxn>
                  <a:cxn ang="T13">
                    <a:pos x="T6" y="T7"/>
                  </a:cxn>
                  <a:cxn ang="T14">
                    <a:pos x="T8" y="T9"/>
                  </a:cxn>
                </a:cxnLst>
                <a:rect l="T15" t="T16" r="T17" b="T18"/>
                <a:pathLst>
                  <a:path w="87" h="52">
                    <a:moveTo>
                      <a:pt x="3" y="0"/>
                    </a:moveTo>
                    <a:lnTo>
                      <a:pt x="86" y="48"/>
                    </a:lnTo>
                    <a:lnTo>
                      <a:pt x="87" y="52"/>
                    </a:lnTo>
                    <a:lnTo>
                      <a:pt x="0" y="2"/>
                    </a:lnTo>
                    <a:lnTo>
                      <a:pt x="3" y="0"/>
                    </a:lnTo>
                    <a:close/>
                  </a:path>
                </a:pathLst>
              </a:custGeom>
              <a:solidFill>
                <a:srgbClr val="595755"/>
              </a:solidFill>
              <a:ln w="9525">
                <a:noFill/>
                <a:round/>
                <a:headEnd/>
                <a:tailEnd/>
              </a:ln>
            </p:spPr>
            <p:txBody>
              <a:bodyPr/>
              <a:lstStyle/>
              <a:p>
                <a:endParaRPr lang="hu-HU"/>
              </a:p>
            </p:txBody>
          </p:sp>
          <p:sp>
            <p:nvSpPr>
              <p:cNvPr id="57848" name="Freeform 1036"/>
              <p:cNvSpPr>
                <a:spLocks/>
              </p:cNvSpPr>
              <p:nvPr/>
            </p:nvSpPr>
            <p:spPr bwMode="auto">
              <a:xfrm>
                <a:off x="1568" y="2372"/>
                <a:ext cx="89" cy="54"/>
              </a:xfrm>
              <a:custGeom>
                <a:avLst/>
                <a:gdLst>
                  <a:gd name="T0" fmla="*/ 3 w 89"/>
                  <a:gd name="T1" fmla="*/ 0 h 54"/>
                  <a:gd name="T2" fmla="*/ 88 w 89"/>
                  <a:gd name="T3" fmla="*/ 49 h 54"/>
                  <a:gd name="T4" fmla="*/ 89 w 89"/>
                  <a:gd name="T5" fmla="*/ 54 h 54"/>
                  <a:gd name="T6" fmla="*/ 0 w 89"/>
                  <a:gd name="T7" fmla="*/ 2 h 54"/>
                  <a:gd name="T8" fmla="*/ 3 w 89"/>
                  <a:gd name="T9" fmla="*/ 0 h 54"/>
                  <a:gd name="T10" fmla="*/ 0 60000 65536"/>
                  <a:gd name="T11" fmla="*/ 0 60000 65536"/>
                  <a:gd name="T12" fmla="*/ 0 60000 65536"/>
                  <a:gd name="T13" fmla="*/ 0 60000 65536"/>
                  <a:gd name="T14" fmla="*/ 0 60000 65536"/>
                  <a:gd name="T15" fmla="*/ 0 w 89"/>
                  <a:gd name="T16" fmla="*/ 0 h 54"/>
                  <a:gd name="T17" fmla="*/ 89 w 89"/>
                  <a:gd name="T18" fmla="*/ 54 h 54"/>
                </a:gdLst>
                <a:ahLst/>
                <a:cxnLst>
                  <a:cxn ang="T10">
                    <a:pos x="T0" y="T1"/>
                  </a:cxn>
                  <a:cxn ang="T11">
                    <a:pos x="T2" y="T3"/>
                  </a:cxn>
                  <a:cxn ang="T12">
                    <a:pos x="T4" y="T5"/>
                  </a:cxn>
                  <a:cxn ang="T13">
                    <a:pos x="T6" y="T7"/>
                  </a:cxn>
                  <a:cxn ang="T14">
                    <a:pos x="T8" y="T9"/>
                  </a:cxn>
                </a:cxnLst>
                <a:rect l="T15" t="T16" r="T17" b="T18"/>
                <a:pathLst>
                  <a:path w="89" h="54">
                    <a:moveTo>
                      <a:pt x="3" y="0"/>
                    </a:moveTo>
                    <a:lnTo>
                      <a:pt x="88" y="49"/>
                    </a:lnTo>
                    <a:lnTo>
                      <a:pt x="89" y="54"/>
                    </a:lnTo>
                    <a:lnTo>
                      <a:pt x="0" y="2"/>
                    </a:lnTo>
                    <a:lnTo>
                      <a:pt x="3" y="0"/>
                    </a:lnTo>
                    <a:close/>
                  </a:path>
                </a:pathLst>
              </a:custGeom>
              <a:solidFill>
                <a:srgbClr val="5A5857"/>
              </a:solidFill>
              <a:ln w="9525">
                <a:noFill/>
                <a:round/>
                <a:headEnd/>
                <a:tailEnd/>
              </a:ln>
            </p:spPr>
            <p:txBody>
              <a:bodyPr/>
              <a:lstStyle/>
              <a:p>
                <a:endParaRPr lang="hu-HU"/>
              </a:p>
            </p:txBody>
          </p:sp>
          <p:sp>
            <p:nvSpPr>
              <p:cNvPr id="57849" name="Freeform 1037"/>
              <p:cNvSpPr>
                <a:spLocks/>
              </p:cNvSpPr>
              <p:nvPr/>
            </p:nvSpPr>
            <p:spPr bwMode="auto">
              <a:xfrm>
                <a:off x="1567" y="2374"/>
                <a:ext cx="90" cy="53"/>
              </a:xfrm>
              <a:custGeom>
                <a:avLst/>
                <a:gdLst>
                  <a:gd name="T0" fmla="*/ 3 w 90"/>
                  <a:gd name="T1" fmla="*/ 0 h 53"/>
                  <a:gd name="T2" fmla="*/ 90 w 90"/>
                  <a:gd name="T3" fmla="*/ 50 h 53"/>
                  <a:gd name="T4" fmla="*/ 90 w 90"/>
                  <a:gd name="T5" fmla="*/ 53 h 53"/>
                  <a:gd name="T6" fmla="*/ 68 w 90"/>
                  <a:gd name="T7" fmla="*/ 40 h 53"/>
                  <a:gd name="T8" fmla="*/ 68 w 90"/>
                  <a:gd name="T9" fmla="*/ 40 h 53"/>
                  <a:gd name="T10" fmla="*/ 18 w 90"/>
                  <a:gd name="T11" fmla="*/ 12 h 53"/>
                  <a:gd name="T12" fmla="*/ 18 w 90"/>
                  <a:gd name="T13" fmla="*/ 12 h 53"/>
                  <a:gd name="T14" fmla="*/ 0 w 90"/>
                  <a:gd name="T15" fmla="*/ 1 h 53"/>
                  <a:gd name="T16" fmla="*/ 0 w 90"/>
                  <a:gd name="T17" fmla="*/ 1 h 53"/>
                  <a:gd name="T18" fmla="*/ 3 w 90"/>
                  <a:gd name="T19" fmla="*/ 0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53"/>
                  <a:gd name="T32" fmla="*/ 90 w 9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53">
                    <a:moveTo>
                      <a:pt x="3" y="0"/>
                    </a:moveTo>
                    <a:lnTo>
                      <a:pt x="90" y="50"/>
                    </a:lnTo>
                    <a:lnTo>
                      <a:pt x="90" y="53"/>
                    </a:lnTo>
                    <a:lnTo>
                      <a:pt x="68" y="40"/>
                    </a:lnTo>
                    <a:lnTo>
                      <a:pt x="18" y="12"/>
                    </a:lnTo>
                    <a:lnTo>
                      <a:pt x="0" y="1"/>
                    </a:lnTo>
                    <a:lnTo>
                      <a:pt x="3" y="0"/>
                    </a:lnTo>
                    <a:close/>
                  </a:path>
                </a:pathLst>
              </a:custGeom>
              <a:solidFill>
                <a:srgbClr val="5C5A59"/>
              </a:solidFill>
              <a:ln w="9525">
                <a:noFill/>
                <a:round/>
                <a:headEnd/>
                <a:tailEnd/>
              </a:ln>
            </p:spPr>
            <p:txBody>
              <a:bodyPr/>
              <a:lstStyle/>
              <a:p>
                <a:endParaRPr lang="hu-HU"/>
              </a:p>
            </p:txBody>
          </p:sp>
          <p:sp>
            <p:nvSpPr>
              <p:cNvPr id="57850" name="Freeform 1038"/>
              <p:cNvSpPr>
                <a:spLocks/>
              </p:cNvSpPr>
              <p:nvPr/>
            </p:nvSpPr>
            <p:spPr bwMode="auto">
              <a:xfrm>
                <a:off x="1567" y="2374"/>
                <a:ext cx="90" cy="53"/>
              </a:xfrm>
              <a:custGeom>
                <a:avLst/>
                <a:gdLst>
                  <a:gd name="T0" fmla="*/ 1 w 90"/>
                  <a:gd name="T1" fmla="*/ 0 h 53"/>
                  <a:gd name="T2" fmla="*/ 90 w 90"/>
                  <a:gd name="T3" fmla="*/ 52 h 53"/>
                  <a:gd name="T4" fmla="*/ 90 w 90"/>
                  <a:gd name="T5" fmla="*/ 53 h 53"/>
                  <a:gd name="T6" fmla="*/ 68 w 90"/>
                  <a:gd name="T7" fmla="*/ 40 h 53"/>
                  <a:gd name="T8" fmla="*/ 66 w 90"/>
                  <a:gd name="T9" fmla="*/ 42 h 53"/>
                  <a:gd name="T10" fmla="*/ 18 w 90"/>
                  <a:gd name="T11" fmla="*/ 14 h 53"/>
                  <a:gd name="T12" fmla="*/ 18 w 90"/>
                  <a:gd name="T13" fmla="*/ 12 h 53"/>
                  <a:gd name="T14" fmla="*/ 0 w 90"/>
                  <a:gd name="T15" fmla="*/ 1 h 53"/>
                  <a:gd name="T16" fmla="*/ 1 w 90"/>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53"/>
                  <a:gd name="T29" fmla="*/ 90 w 90"/>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53">
                    <a:moveTo>
                      <a:pt x="1" y="0"/>
                    </a:moveTo>
                    <a:lnTo>
                      <a:pt x="90" y="52"/>
                    </a:lnTo>
                    <a:lnTo>
                      <a:pt x="90" y="53"/>
                    </a:lnTo>
                    <a:lnTo>
                      <a:pt x="68" y="40"/>
                    </a:lnTo>
                    <a:lnTo>
                      <a:pt x="66" y="42"/>
                    </a:lnTo>
                    <a:lnTo>
                      <a:pt x="18" y="14"/>
                    </a:lnTo>
                    <a:lnTo>
                      <a:pt x="18" y="12"/>
                    </a:lnTo>
                    <a:lnTo>
                      <a:pt x="0" y="1"/>
                    </a:lnTo>
                    <a:lnTo>
                      <a:pt x="1" y="0"/>
                    </a:lnTo>
                    <a:close/>
                  </a:path>
                </a:pathLst>
              </a:custGeom>
              <a:solidFill>
                <a:srgbClr val="5D5B5A"/>
              </a:solidFill>
              <a:ln w="9525">
                <a:noFill/>
                <a:round/>
                <a:headEnd/>
                <a:tailEnd/>
              </a:ln>
            </p:spPr>
            <p:txBody>
              <a:bodyPr/>
              <a:lstStyle/>
              <a:p>
                <a:endParaRPr lang="hu-HU"/>
              </a:p>
            </p:txBody>
          </p:sp>
          <p:sp>
            <p:nvSpPr>
              <p:cNvPr id="57851" name="Freeform 1039"/>
              <p:cNvSpPr>
                <a:spLocks/>
              </p:cNvSpPr>
              <p:nvPr/>
            </p:nvSpPr>
            <p:spPr bwMode="auto">
              <a:xfrm>
                <a:off x="1584" y="2386"/>
                <a:ext cx="51" cy="31"/>
              </a:xfrm>
              <a:custGeom>
                <a:avLst/>
                <a:gdLst>
                  <a:gd name="T0" fmla="*/ 1 w 51"/>
                  <a:gd name="T1" fmla="*/ 0 h 31"/>
                  <a:gd name="T2" fmla="*/ 51 w 51"/>
                  <a:gd name="T3" fmla="*/ 28 h 31"/>
                  <a:gd name="T4" fmla="*/ 49 w 51"/>
                  <a:gd name="T5" fmla="*/ 31 h 31"/>
                  <a:gd name="T6" fmla="*/ 0 w 51"/>
                  <a:gd name="T7" fmla="*/ 3 h 31"/>
                  <a:gd name="T8" fmla="*/ 1 w 51"/>
                  <a:gd name="T9" fmla="*/ 0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1" y="0"/>
                    </a:moveTo>
                    <a:lnTo>
                      <a:pt x="51" y="28"/>
                    </a:lnTo>
                    <a:lnTo>
                      <a:pt x="49" y="31"/>
                    </a:lnTo>
                    <a:lnTo>
                      <a:pt x="0" y="3"/>
                    </a:lnTo>
                    <a:lnTo>
                      <a:pt x="1" y="0"/>
                    </a:lnTo>
                    <a:close/>
                  </a:path>
                </a:pathLst>
              </a:custGeom>
              <a:solidFill>
                <a:srgbClr val="605E5D"/>
              </a:solidFill>
              <a:ln w="9525">
                <a:noFill/>
                <a:round/>
                <a:headEnd/>
                <a:tailEnd/>
              </a:ln>
            </p:spPr>
            <p:txBody>
              <a:bodyPr/>
              <a:lstStyle/>
              <a:p>
                <a:endParaRPr lang="hu-HU"/>
              </a:p>
            </p:txBody>
          </p:sp>
          <p:sp>
            <p:nvSpPr>
              <p:cNvPr id="57852" name="Freeform 1040"/>
              <p:cNvSpPr>
                <a:spLocks/>
              </p:cNvSpPr>
              <p:nvPr/>
            </p:nvSpPr>
            <p:spPr bwMode="auto">
              <a:xfrm>
                <a:off x="1584" y="2388"/>
                <a:ext cx="49" cy="29"/>
              </a:xfrm>
              <a:custGeom>
                <a:avLst/>
                <a:gdLst>
                  <a:gd name="T0" fmla="*/ 1 w 49"/>
                  <a:gd name="T1" fmla="*/ 0 h 29"/>
                  <a:gd name="T2" fmla="*/ 49 w 49"/>
                  <a:gd name="T3" fmla="*/ 28 h 29"/>
                  <a:gd name="T4" fmla="*/ 48 w 49"/>
                  <a:gd name="T5" fmla="*/ 29 h 29"/>
                  <a:gd name="T6" fmla="*/ 0 w 49"/>
                  <a:gd name="T7" fmla="*/ 1 h 29"/>
                  <a:gd name="T8" fmla="*/ 1 w 49"/>
                  <a:gd name="T9" fmla="*/ 0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1" y="0"/>
                    </a:moveTo>
                    <a:lnTo>
                      <a:pt x="49" y="28"/>
                    </a:lnTo>
                    <a:lnTo>
                      <a:pt x="48" y="29"/>
                    </a:lnTo>
                    <a:lnTo>
                      <a:pt x="0" y="1"/>
                    </a:lnTo>
                    <a:lnTo>
                      <a:pt x="1" y="0"/>
                    </a:lnTo>
                    <a:close/>
                  </a:path>
                </a:pathLst>
              </a:custGeom>
              <a:solidFill>
                <a:srgbClr val="62605F"/>
              </a:solidFill>
              <a:ln w="9525">
                <a:noFill/>
                <a:round/>
                <a:headEnd/>
                <a:tailEnd/>
              </a:ln>
            </p:spPr>
            <p:txBody>
              <a:bodyPr/>
              <a:lstStyle/>
              <a:p>
                <a:endParaRPr lang="hu-HU"/>
              </a:p>
            </p:txBody>
          </p:sp>
          <p:sp>
            <p:nvSpPr>
              <p:cNvPr id="57853" name="Freeform 1041"/>
              <p:cNvSpPr>
                <a:spLocks/>
              </p:cNvSpPr>
              <p:nvPr/>
            </p:nvSpPr>
            <p:spPr bwMode="auto">
              <a:xfrm>
                <a:off x="1582" y="2389"/>
                <a:ext cx="51" cy="30"/>
              </a:xfrm>
              <a:custGeom>
                <a:avLst/>
                <a:gdLst>
                  <a:gd name="T0" fmla="*/ 2 w 51"/>
                  <a:gd name="T1" fmla="*/ 0 h 30"/>
                  <a:gd name="T2" fmla="*/ 51 w 51"/>
                  <a:gd name="T3" fmla="*/ 28 h 30"/>
                  <a:gd name="T4" fmla="*/ 50 w 51"/>
                  <a:gd name="T5" fmla="*/ 30 h 30"/>
                  <a:gd name="T6" fmla="*/ 0 w 51"/>
                  <a:gd name="T7" fmla="*/ 2 h 30"/>
                  <a:gd name="T8" fmla="*/ 2 w 51"/>
                  <a:gd name="T9" fmla="*/ 0 h 30"/>
                  <a:gd name="T10" fmla="*/ 0 60000 65536"/>
                  <a:gd name="T11" fmla="*/ 0 60000 65536"/>
                  <a:gd name="T12" fmla="*/ 0 60000 65536"/>
                  <a:gd name="T13" fmla="*/ 0 60000 65536"/>
                  <a:gd name="T14" fmla="*/ 0 60000 65536"/>
                  <a:gd name="T15" fmla="*/ 0 w 51"/>
                  <a:gd name="T16" fmla="*/ 0 h 30"/>
                  <a:gd name="T17" fmla="*/ 51 w 51"/>
                  <a:gd name="T18" fmla="*/ 30 h 30"/>
                </a:gdLst>
                <a:ahLst/>
                <a:cxnLst>
                  <a:cxn ang="T10">
                    <a:pos x="T0" y="T1"/>
                  </a:cxn>
                  <a:cxn ang="T11">
                    <a:pos x="T2" y="T3"/>
                  </a:cxn>
                  <a:cxn ang="T12">
                    <a:pos x="T4" y="T5"/>
                  </a:cxn>
                  <a:cxn ang="T13">
                    <a:pos x="T6" y="T7"/>
                  </a:cxn>
                  <a:cxn ang="T14">
                    <a:pos x="T8" y="T9"/>
                  </a:cxn>
                </a:cxnLst>
                <a:rect l="T15" t="T16" r="T17" b="T18"/>
                <a:pathLst>
                  <a:path w="51" h="30">
                    <a:moveTo>
                      <a:pt x="2" y="0"/>
                    </a:moveTo>
                    <a:lnTo>
                      <a:pt x="51" y="28"/>
                    </a:lnTo>
                    <a:lnTo>
                      <a:pt x="50" y="30"/>
                    </a:lnTo>
                    <a:lnTo>
                      <a:pt x="0" y="2"/>
                    </a:lnTo>
                    <a:lnTo>
                      <a:pt x="2" y="0"/>
                    </a:lnTo>
                    <a:close/>
                  </a:path>
                </a:pathLst>
              </a:custGeom>
              <a:solidFill>
                <a:srgbClr val="646260"/>
              </a:solidFill>
              <a:ln w="9525">
                <a:noFill/>
                <a:round/>
                <a:headEnd/>
                <a:tailEnd/>
              </a:ln>
            </p:spPr>
            <p:txBody>
              <a:bodyPr/>
              <a:lstStyle/>
              <a:p>
                <a:endParaRPr lang="hu-HU"/>
              </a:p>
            </p:txBody>
          </p:sp>
          <p:sp>
            <p:nvSpPr>
              <p:cNvPr id="57854" name="Freeform 1042"/>
              <p:cNvSpPr>
                <a:spLocks/>
              </p:cNvSpPr>
              <p:nvPr/>
            </p:nvSpPr>
            <p:spPr bwMode="auto">
              <a:xfrm>
                <a:off x="1582" y="2389"/>
                <a:ext cx="50" cy="31"/>
              </a:xfrm>
              <a:custGeom>
                <a:avLst/>
                <a:gdLst>
                  <a:gd name="T0" fmla="*/ 2 w 50"/>
                  <a:gd name="T1" fmla="*/ 0 h 31"/>
                  <a:gd name="T2" fmla="*/ 50 w 50"/>
                  <a:gd name="T3" fmla="*/ 28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8"/>
                    </a:lnTo>
                    <a:lnTo>
                      <a:pt x="48" y="31"/>
                    </a:lnTo>
                    <a:lnTo>
                      <a:pt x="0" y="3"/>
                    </a:lnTo>
                    <a:lnTo>
                      <a:pt x="2" y="0"/>
                    </a:lnTo>
                    <a:close/>
                  </a:path>
                </a:pathLst>
              </a:custGeom>
              <a:solidFill>
                <a:srgbClr val="686564"/>
              </a:solidFill>
              <a:ln w="9525">
                <a:noFill/>
                <a:round/>
                <a:headEnd/>
                <a:tailEnd/>
              </a:ln>
            </p:spPr>
            <p:txBody>
              <a:bodyPr/>
              <a:lstStyle/>
              <a:p>
                <a:endParaRPr lang="hu-HU"/>
              </a:p>
            </p:txBody>
          </p:sp>
          <p:sp>
            <p:nvSpPr>
              <p:cNvPr id="57855" name="Freeform 1043"/>
              <p:cNvSpPr>
                <a:spLocks/>
              </p:cNvSpPr>
              <p:nvPr/>
            </p:nvSpPr>
            <p:spPr bwMode="auto">
              <a:xfrm>
                <a:off x="1581" y="2391"/>
                <a:ext cx="51" cy="30"/>
              </a:xfrm>
              <a:custGeom>
                <a:avLst/>
                <a:gdLst>
                  <a:gd name="T0" fmla="*/ 1 w 51"/>
                  <a:gd name="T1" fmla="*/ 0 h 30"/>
                  <a:gd name="T2" fmla="*/ 51 w 51"/>
                  <a:gd name="T3" fmla="*/ 28 h 30"/>
                  <a:gd name="T4" fmla="*/ 49 w 51"/>
                  <a:gd name="T5" fmla="*/ 30 h 30"/>
                  <a:gd name="T6" fmla="*/ 0 w 51"/>
                  <a:gd name="T7" fmla="*/ 2 h 30"/>
                  <a:gd name="T8" fmla="*/ 1 w 51"/>
                  <a:gd name="T9" fmla="*/ 0 h 30"/>
                  <a:gd name="T10" fmla="*/ 0 60000 65536"/>
                  <a:gd name="T11" fmla="*/ 0 60000 65536"/>
                  <a:gd name="T12" fmla="*/ 0 60000 65536"/>
                  <a:gd name="T13" fmla="*/ 0 60000 65536"/>
                  <a:gd name="T14" fmla="*/ 0 60000 65536"/>
                  <a:gd name="T15" fmla="*/ 0 w 51"/>
                  <a:gd name="T16" fmla="*/ 0 h 30"/>
                  <a:gd name="T17" fmla="*/ 51 w 51"/>
                  <a:gd name="T18" fmla="*/ 30 h 30"/>
                </a:gdLst>
                <a:ahLst/>
                <a:cxnLst>
                  <a:cxn ang="T10">
                    <a:pos x="T0" y="T1"/>
                  </a:cxn>
                  <a:cxn ang="T11">
                    <a:pos x="T2" y="T3"/>
                  </a:cxn>
                  <a:cxn ang="T12">
                    <a:pos x="T4" y="T5"/>
                  </a:cxn>
                  <a:cxn ang="T13">
                    <a:pos x="T6" y="T7"/>
                  </a:cxn>
                  <a:cxn ang="T14">
                    <a:pos x="T8" y="T9"/>
                  </a:cxn>
                </a:cxnLst>
                <a:rect l="T15" t="T16" r="T17" b="T18"/>
                <a:pathLst>
                  <a:path w="51" h="30">
                    <a:moveTo>
                      <a:pt x="1" y="0"/>
                    </a:moveTo>
                    <a:lnTo>
                      <a:pt x="51" y="28"/>
                    </a:lnTo>
                    <a:lnTo>
                      <a:pt x="49" y="30"/>
                    </a:lnTo>
                    <a:lnTo>
                      <a:pt x="0" y="2"/>
                    </a:lnTo>
                    <a:lnTo>
                      <a:pt x="1" y="0"/>
                    </a:lnTo>
                    <a:close/>
                  </a:path>
                </a:pathLst>
              </a:custGeom>
              <a:solidFill>
                <a:srgbClr val="6A6866"/>
              </a:solidFill>
              <a:ln w="9525">
                <a:noFill/>
                <a:round/>
                <a:headEnd/>
                <a:tailEnd/>
              </a:ln>
            </p:spPr>
            <p:txBody>
              <a:bodyPr/>
              <a:lstStyle/>
              <a:p>
                <a:endParaRPr lang="hu-HU"/>
              </a:p>
            </p:txBody>
          </p:sp>
          <p:sp>
            <p:nvSpPr>
              <p:cNvPr id="57856" name="Freeform 1044"/>
              <p:cNvSpPr>
                <a:spLocks/>
              </p:cNvSpPr>
              <p:nvPr/>
            </p:nvSpPr>
            <p:spPr bwMode="auto">
              <a:xfrm>
                <a:off x="1581" y="2392"/>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6B6968"/>
              </a:solidFill>
              <a:ln w="9525">
                <a:noFill/>
                <a:round/>
                <a:headEnd/>
                <a:tailEnd/>
              </a:ln>
            </p:spPr>
            <p:txBody>
              <a:bodyPr/>
              <a:lstStyle/>
              <a:p>
                <a:endParaRPr lang="hu-HU"/>
              </a:p>
            </p:txBody>
          </p:sp>
          <p:sp>
            <p:nvSpPr>
              <p:cNvPr id="57857" name="Freeform 1045"/>
              <p:cNvSpPr>
                <a:spLocks/>
              </p:cNvSpPr>
              <p:nvPr/>
            </p:nvSpPr>
            <p:spPr bwMode="auto">
              <a:xfrm>
                <a:off x="1580" y="2393"/>
                <a:ext cx="50" cy="31"/>
              </a:xfrm>
              <a:custGeom>
                <a:avLst/>
                <a:gdLst>
                  <a:gd name="T0" fmla="*/ 1 w 50"/>
                  <a:gd name="T1" fmla="*/ 0 h 31"/>
                  <a:gd name="T2" fmla="*/ 50 w 50"/>
                  <a:gd name="T3" fmla="*/ 28 h 31"/>
                  <a:gd name="T4" fmla="*/ 47 w 50"/>
                  <a:gd name="T5" fmla="*/ 31 h 31"/>
                  <a:gd name="T6" fmla="*/ 0 w 50"/>
                  <a:gd name="T7" fmla="*/ 3 h 31"/>
                  <a:gd name="T8" fmla="*/ 1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1" y="0"/>
                    </a:moveTo>
                    <a:lnTo>
                      <a:pt x="50" y="28"/>
                    </a:lnTo>
                    <a:lnTo>
                      <a:pt x="47" y="31"/>
                    </a:lnTo>
                    <a:lnTo>
                      <a:pt x="0" y="3"/>
                    </a:lnTo>
                    <a:lnTo>
                      <a:pt x="1" y="0"/>
                    </a:lnTo>
                    <a:close/>
                  </a:path>
                </a:pathLst>
              </a:custGeom>
              <a:solidFill>
                <a:srgbClr val="6D6B6A"/>
              </a:solidFill>
              <a:ln w="9525">
                <a:noFill/>
                <a:round/>
                <a:headEnd/>
                <a:tailEnd/>
              </a:ln>
            </p:spPr>
            <p:txBody>
              <a:bodyPr/>
              <a:lstStyle/>
              <a:p>
                <a:endParaRPr lang="hu-HU"/>
              </a:p>
            </p:txBody>
          </p:sp>
          <p:sp>
            <p:nvSpPr>
              <p:cNvPr id="57858" name="Freeform 1046"/>
              <p:cNvSpPr>
                <a:spLocks/>
              </p:cNvSpPr>
              <p:nvPr/>
            </p:nvSpPr>
            <p:spPr bwMode="auto">
              <a:xfrm>
                <a:off x="1580" y="2395"/>
                <a:ext cx="49" cy="31"/>
              </a:xfrm>
              <a:custGeom>
                <a:avLst/>
                <a:gdLst>
                  <a:gd name="T0" fmla="*/ 1 w 49"/>
                  <a:gd name="T1" fmla="*/ 0 h 31"/>
                  <a:gd name="T2" fmla="*/ 49 w 49"/>
                  <a:gd name="T3" fmla="*/ 28 h 31"/>
                  <a:gd name="T4" fmla="*/ 47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7" y="31"/>
                    </a:lnTo>
                    <a:lnTo>
                      <a:pt x="0" y="3"/>
                    </a:lnTo>
                    <a:lnTo>
                      <a:pt x="1" y="0"/>
                    </a:lnTo>
                    <a:close/>
                  </a:path>
                </a:pathLst>
              </a:custGeom>
              <a:solidFill>
                <a:srgbClr val="6E6D6C"/>
              </a:solidFill>
              <a:ln w="9525">
                <a:noFill/>
                <a:round/>
                <a:headEnd/>
                <a:tailEnd/>
              </a:ln>
            </p:spPr>
            <p:txBody>
              <a:bodyPr/>
              <a:lstStyle/>
              <a:p>
                <a:endParaRPr lang="hu-HU"/>
              </a:p>
            </p:txBody>
          </p:sp>
          <p:sp>
            <p:nvSpPr>
              <p:cNvPr id="57859" name="Freeform 1047"/>
              <p:cNvSpPr>
                <a:spLocks/>
              </p:cNvSpPr>
              <p:nvPr/>
            </p:nvSpPr>
            <p:spPr bwMode="auto">
              <a:xfrm>
                <a:off x="1578" y="2396"/>
                <a:ext cx="49" cy="31"/>
              </a:xfrm>
              <a:custGeom>
                <a:avLst/>
                <a:gdLst>
                  <a:gd name="T0" fmla="*/ 2 w 49"/>
                  <a:gd name="T1" fmla="*/ 0 h 31"/>
                  <a:gd name="T2" fmla="*/ 49 w 49"/>
                  <a:gd name="T3" fmla="*/ 28 h 31"/>
                  <a:gd name="T4" fmla="*/ 48 w 49"/>
                  <a:gd name="T5" fmla="*/ 31 h 31"/>
                  <a:gd name="T6" fmla="*/ 0 w 49"/>
                  <a:gd name="T7" fmla="*/ 3 h 31"/>
                  <a:gd name="T8" fmla="*/ 2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2" y="0"/>
                    </a:moveTo>
                    <a:lnTo>
                      <a:pt x="49" y="28"/>
                    </a:lnTo>
                    <a:lnTo>
                      <a:pt x="48" y="31"/>
                    </a:lnTo>
                    <a:lnTo>
                      <a:pt x="0" y="3"/>
                    </a:lnTo>
                    <a:lnTo>
                      <a:pt x="2" y="0"/>
                    </a:lnTo>
                    <a:close/>
                  </a:path>
                </a:pathLst>
              </a:custGeom>
              <a:solidFill>
                <a:srgbClr val="706F6E"/>
              </a:solidFill>
              <a:ln w="9525">
                <a:noFill/>
                <a:round/>
                <a:headEnd/>
                <a:tailEnd/>
              </a:ln>
            </p:spPr>
            <p:txBody>
              <a:bodyPr/>
              <a:lstStyle/>
              <a:p>
                <a:endParaRPr lang="hu-HU"/>
              </a:p>
            </p:txBody>
          </p:sp>
          <p:sp>
            <p:nvSpPr>
              <p:cNvPr id="57860" name="Freeform 1048"/>
              <p:cNvSpPr>
                <a:spLocks/>
              </p:cNvSpPr>
              <p:nvPr/>
            </p:nvSpPr>
            <p:spPr bwMode="auto">
              <a:xfrm>
                <a:off x="1578" y="2398"/>
                <a:ext cx="49" cy="29"/>
              </a:xfrm>
              <a:custGeom>
                <a:avLst/>
                <a:gdLst>
                  <a:gd name="T0" fmla="*/ 2 w 49"/>
                  <a:gd name="T1" fmla="*/ 0 h 29"/>
                  <a:gd name="T2" fmla="*/ 49 w 49"/>
                  <a:gd name="T3" fmla="*/ 28 h 29"/>
                  <a:gd name="T4" fmla="*/ 48 w 49"/>
                  <a:gd name="T5" fmla="*/ 29 h 29"/>
                  <a:gd name="T6" fmla="*/ 0 w 49"/>
                  <a:gd name="T7" fmla="*/ 1 h 29"/>
                  <a:gd name="T8" fmla="*/ 2 w 49"/>
                  <a:gd name="T9" fmla="*/ 0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2" y="0"/>
                    </a:moveTo>
                    <a:lnTo>
                      <a:pt x="49" y="28"/>
                    </a:lnTo>
                    <a:lnTo>
                      <a:pt x="48" y="29"/>
                    </a:lnTo>
                    <a:lnTo>
                      <a:pt x="0" y="1"/>
                    </a:lnTo>
                    <a:lnTo>
                      <a:pt x="2" y="0"/>
                    </a:lnTo>
                    <a:close/>
                  </a:path>
                </a:pathLst>
              </a:custGeom>
              <a:solidFill>
                <a:srgbClr val="727070"/>
              </a:solidFill>
              <a:ln w="9525">
                <a:noFill/>
                <a:round/>
                <a:headEnd/>
                <a:tailEnd/>
              </a:ln>
            </p:spPr>
            <p:txBody>
              <a:bodyPr/>
              <a:lstStyle/>
              <a:p>
                <a:endParaRPr lang="hu-HU"/>
              </a:p>
            </p:txBody>
          </p:sp>
          <p:sp>
            <p:nvSpPr>
              <p:cNvPr id="57861" name="Freeform 1049"/>
              <p:cNvSpPr>
                <a:spLocks/>
              </p:cNvSpPr>
              <p:nvPr/>
            </p:nvSpPr>
            <p:spPr bwMode="auto">
              <a:xfrm>
                <a:off x="1577" y="2399"/>
                <a:ext cx="49" cy="30"/>
              </a:xfrm>
              <a:custGeom>
                <a:avLst/>
                <a:gdLst>
                  <a:gd name="T0" fmla="*/ 1 w 49"/>
                  <a:gd name="T1" fmla="*/ 0 h 30"/>
                  <a:gd name="T2" fmla="*/ 49 w 49"/>
                  <a:gd name="T3" fmla="*/ 28 h 30"/>
                  <a:gd name="T4" fmla="*/ 48 w 49"/>
                  <a:gd name="T5" fmla="*/ 30 h 30"/>
                  <a:gd name="T6" fmla="*/ 0 w 49"/>
                  <a:gd name="T7" fmla="*/ 1 h 30"/>
                  <a:gd name="T8" fmla="*/ 1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1" y="0"/>
                    </a:moveTo>
                    <a:lnTo>
                      <a:pt x="49" y="28"/>
                    </a:lnTo>
                    <a:lnTo>
                      <a:pt x="48" y="30"/>
                    </a:lnTo>
                    <a:lnTo>
                      <a:pt x="0" y="1"/>
                    </a:lnTo>
                    <a:lnTo>
                      <a:pt x="1" y="0"/>
                    </a:lnTo>
                    <a:close/>
                  </a:path>
                </a:pathLst>
              </a:custGeom>
              <a:solidFill>
                <a:srgbClr val="737271"/>
              </a:solidFill>
              <a:ln w="9525">
                <a:noFill/>
                <a:round/>
                <a:headEnd/>
                <a:tailEnd/>
              </a:ln>
            </p:spPr>
            <p:txBody>
              <a:bodyPr/>
              <a:lstStyle/>
              <a:p>
                <a:endParaRPr lang="hu-HU"/>
              </a:p>
            </p:txBody>
          </p:sp>
          <p:sp>
            <p:nvSpPr>
              <p:cNvPr id="57862" name="Freeform 1050"/>
              <p:cNvSpPr>
                <a:spLocks/>
              </p:cNvSpPr>
              <p:nvPr/>
            </p:nvSpPr>
            <p:spPr bwMode="auto">
              <a:xfrm>
                <a:off x="1577" y="2399"/>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757473"/>
              </a:solidFill>
              <a:ln w="9525">
                <a:noFill/>
                <a:round/>
                <a:headEnd/>
                <a:tailEnd/>
              </a:ln>
            </p:spPr>
            <p:txBody>
              <a:bodyPr/>
              <a:lstStyle/>
              <a:p>
                <a:endParaRPr lang="hu-HU"/>
              </a:p>
            </p:txBody>
          </p:sp>
          <p:sp>
            <p:nvSpPr>
              <p:cNvPr id="57863" name="Freeform 1051"/>
              <p:cNvSpPr>
                <a:spLocks/>
              </p:cNvSpPr>
              <p:nvPr/>
            </p:nvSpPr>
            <p:spPr bwMode="auto">
              <a:xfrm>
                <a:off x="1575" y="2400"/>
                <a:ext cx="50" cy="31"/>
              </a:xfrm>
              <a:custGeom>
                <a:avLst/>
                <a:gdLst>
                  <a:gd name="T0" fmla="*/ 2 w 50"/>
                  <a:gd name="T1" fmla="*/ 0 h 31"/>
                  <a:gd name="T2" fmla="*/ 50 w 50"/>
                  <a:gd name="T3" fmla="*/ 29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9"/>
                    </a:lnTo>
                    <a:lnTo>
                      <a:pt x="48" y="31"/>
                    </a:lnTo>
                    <a:lnTo>
                      <a:pt x="0" y="3"/>
                    </a:lnTo>
                    <a:lnTo>
                      <a:pt x="2" y="0"/>
                    </a:lnTo>
                    <a:close/>
                  </a:path>
                </a:pathLst>
              </a:custGeom>
              <a:solidFill>
                <a:srgbClr val="767574"/>
              </a:solidFill>
              <a:ln w="9525">
                <a:noFill/>
                <a:round/>
                <a:headEnd/>
                <a:tailEnd/>
              </a:ln>
            </p:spPr>
            <p:txBody>
              <a:bodyPr/>
              <a:lstStyle/>
              <a:p>
                <a:endParaRPr lang="hu-HU"/>
              </a:p>
            </p:txBody>
          </p:sp>
          <p:sp>
            <p:nvSpPr>
              <p:cNvPr id="57864" name="Freeform 1052"/>
              <p:cNvSpPr>
                <a:spLocks/>
              </p:cNvSpPr>
              <p:nvPr/>
            </p:nvSpPr>
            <p:spPr bwMode="auto">
              <a:xfrm>
                <a:off x="1575" y="2402"/>
                <a:ext cx="50" cy="31"/>
              </a:xfrm>
              <a:custGeom>
                <a:avLst/>
                <a:gdLst>
                  <a:gd name="T0" fmla="*/ 2 w 50"/>
                  <a:gd name="T1" fmla="*/ 0 h 31"/>
                  <a:gd name="T2" fmla="*/ 50 w 50"/>
                  <a:gd name="T3" fmla="*/ 28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8"/>
                    </a:lnTo>
                    <a:lnTo>
                      <a:pt x="48" y="31"/>
                    </a:lnTo>
                    <a:lnTo>
                      <a:pt x="0" y="3"/>
                    </a:lnTo>
                    <a:lnTo>
                      <a:pt x="2" y="0"/>
                    </a:lnTo>
                    <a:close/>
                  </a:path>
                </a:pathLst>
              </a:custGeom>
              <a:solidFill>
                <a:srgbClr val="7A7978"/>
              </a:solidFill>
              <a:ln w="9525">
                <a:noFill/>
                <a:round/>
                <a:headEnd/>
                <a:tailEnd/>
              </a:ln>
            </p:spPr>
            <p:txBody>
              <a:bodyPr/>
              <a:lstStyle/>
              <a:p>
                <a:endParaRPr lang="hu-HU"/>
              </a:p>
            </p:txBody>
          </p:sp>
          <p:sp>
            <p:nvSpPr>
              <p:cNvPr id="57865" name="Freeform 1053"/>
              <p:cNvSpPr>
                <a:spLocks/>
              </p:cNvSpPr>
              <p:nvPr/>
            </p:nvSpPr>
            <p:spPr bwMode="auto">
              <a:xfrm>
                <a:off x="1574" y="2403"/>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7D7B7A"/>
              </a:solidFill>
              <a:ln w="9525">
                <a:noFill/>
                <a:round/>
                <a:headEnd/>
                <a:tailEnd/>
              </a:ln>
            </p:spPr>
            <p:txBody>
              <a:bodyPr/>
              <a:lstStyle/>
              <a:p>
                <a:endParaRPr lang="hu-HU"/>
              </a:p>
            </p:txBody>
          </p:sp>
          <p:sp>
            <p:nvSpPr>
              <p:cNvPr id="57866" name="Freeform 1054"/>
              <p:cNvSpPr>
                <a:spLocks/>
              </p:cNvSpPr>
              <p:nvPr/>
            </p:nvSpPr>
            <p:spPr bwMode="auto">
              <a:xfrm>
                <a:off x="1574" y="2405"/>
                <a:ext cx="49" cy="31"/>
              </a:xfrm>
              <a:custGeom>
                <a:avLst/>
                <a:gdLst>
                  <a:gd name="T0" fmla="*/ 1 w 49"/>
                  <a:gd name="T1" fmla="*/ 0 h 31"/>
                  <a:gd name="T2" fmla="*/ 49 w 49"/>
                  <a:gd name="T3" fmla="*/ 28 h 31"/>
                  <a:gd name="T4" fmla="*/ 48 w 49"/>
                  <a:gd name="T5" fmla="*/ 31 h 31"/>
                  <a:gd name="T6" fmla="*/ 0 w 49"/>
                  <a:gd name="T7" fmla="*/ 2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2"/>
                    </a:lnTo>
                    <a:lnTo>
                      <a:pt x="1" y="0"/>
                    </a:lnTo>
                    <a:close/>
                  </a:path>
                </a:pathLst>
              </a:custGeom>
              <a:solidFill>
                <a:srgbClr val="7E7D7C"/>
              </a:solidFill>
              <a:ln w="9525">
                <a:noFill/>
                <a:round/>
                <a:headEnd/>
                <a:tailEnd/>
              </a:ln>
            </p:spPr>
            <p:txBody>
              <a:bodyPr/>
              <a:lstStyle/>
              <a:p>
                <a:endParaRPr lang="hu-HU"/>
              </a:p>
            </p:txBody>
          </p:sp>
          <p:sp>
            <p:nvSpPr>
              <p:cNvPr id="57867" name="Freeform 1055"/>
              <p:cNvSpPr>
                <a:spLocks/>
              </p:cNvSpPr>
              <p:nvPr/>
            </p:nvSpPr>
            <p:spPr bwMode="auto">
              <a:xfrm>
                <a:off x="1573" y="2406"/>
                <a:ext cx="49" cy="30"/>
              </a:xfrm>
              <a:custGeom>
                <a:avLst/>
                <a:gdLst>
                  <a:gd name="T0" fmla="*/ 1 w 49"/>
                  <a:gd name="T1" fmla="*/ 0 h 30"/>
                  <a:gd name="T2" fmla="*/ 49 w 49"/>
                  <a:gd name="T3" fmla="*/ 28 h 30"/>
                  <a:gd name="T4" fmla="*/ 47 w 49"/>
                  <a:gd name="T5" fmla="*/ 30 h 30"/>
                  <a:gd name="T6" fmla="*/ 0 w 49"/>
                  <a:gd name="T7" fmla="*/ 3 h 30"/>
                  <a:gd name="T8" fmla="*/ 1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1" y="0"/>
                    </a:moveTo>
                    <a:lnTo>
                      <a:pt x="49" y="28"/>
                    </a:lnTo>
                    <a:lnTo>
                      <a:pt x="47" y="30"/>
                    </a:lnTo>
                    <a:lnTo>
                      <a:pt x="0" y="3"/>
                    </a:lnTo>
                    <a:lnTo>
                      <a:pt x="1" y="0"/>
                    </a:lnTo>
                    <a:close/>
                  </a:path>
                </a:pathLst>
              </a:custGeom>
              <a:solidFill>
                <a:srgbClr val="807F7E"/>
              </a:solidFill>
              <a:ln w="9525">
                <a:noFill/>
                <a:round/>
                <a:headEnd/>
                <a:tailEnd/>
              </a:ln>
            </p:spPr>
            <p:txBody>
              <a:bodyPr/>
              <a:lstStyle/>
              <a:p>
                <a:endParaRPr lang="hu-HU"/>
              </a:p>
            </p:txBody>
          </p:sp>
          <p:sp>
            <p:nvSpPr>
              <p:cNvPr id="57868" name="Freeform 1056"/>
              <p:cNvSpPr>
                <a:spLocks/>
              </p:cNvSpPr>
              <p:nvPr/>
            </p:nvSpPr>
            <p:spPr bwMode="auto">
              <a:xfrm>
                <a:off x="1573" y="2407"/>
                <a:ext cx="49" cy="30"/>
              </a:xfrm>
              <a:custGeom>
                <a:avLst/>
                <a:gdLst>
                  <a:gd name="T0" fmla="*/ 1 w 49"/>
                  <a:gd name="T1" fmla="*/ 0 h 30"/>
                  <a:gd name="T2" fmla="*/ 49 w 49"/>
                  <a:gd name="T3" fmla="*/ 29 h 30"/>
                  <a:gd name="T4" fmla="*/ 47 w 49"/>
                  <a:gd name="T5" fmla="*/ 30 h 30"/>
                  <a:gd name="T6" fmla="*/ 0 w 49"/>
                  <a:gd name="T7" fmla="*/ 2 h 30"/>
                  <a:gd name="T8" fmla="*/ 1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1" y="0"/>
                    </a:moveTo>
                    <a:lnTo>
                      <a:pt x="49" y="29"/>
                    </a:lnTo>
                    <a:lnTo>
                      <a:pt x="47" y="30"/>
                    </a:lnTo>
                    <a:lnTo>
                      <a:pt x="0" y="2"/>
                    </a:lnTo>
                    <a:lnTo>
                      <a:pt x="1" y="0"/>
                    </a:lnTo>
                    <a:close/>
                  </a:path>
                </a:pathLst>
              </a:custGeom>
              <a:solidFill>
                <a:srgbClr val="82807F"/>
              </a:solidFill>
              <a:ln w="9525">
                <a:noFill/>
                <a:round/>
                <a:headEnd/>
                <a:tailEnd/>
              </a:ln>
            </p:spPr>
            <p:txBody>
              <a:bodyPr/>
              <a:lstStyle/>
              <a:p>
                <a:endParaRPr lang="hu-HU"/>
              </a:p>
            </p:txBody>
          </p:sp>
          <p:sp>
            <p:nvSpPr>
              <p:cNvPr id="57869" name="Freeform 1057"/>
              <p:cNvSpPr>
                <a:spLocks/>
              </p:cNvSpPr>
              <p:nvPr/>
            </p:nvSpPr>
            <p:spPr bwMode="auto">
              <a:xfrm>
                <a:off x="1571" y="2409"/>
                <a:ext cx="49" cy="29"/>
              </a:xfrm>
              <a:custGeom>
                <a:avLst/>
                <a:gdLst>
                  <a:gd name="T0" fmla="*/ 2 w 49"/>
                  <a:gd name="T1" fmla="*/ 0 h 29"/>
                  <a:gd name="T2" fmla="*/ 49 w 49"/>
                  <a:gd name="T3" fmla="*/ 27 h 29"/>
                  <a:gd name="T4" fmla="*/ 48 w 49"/>
                  <a:gd name="T5" fmla="*/ 29 h 29"/>
                  <a:gd name="T6" fmla="*/ 0 w 49"/>
                  <a:gd name="T7" fmla="*/ 1 h 29"/>
                  <a:gd name="T8" fmla="*/ 2 w 49"/>
                  <a:gd name="T9" fmla="*/ 0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2" y="0"/>
                    </a:moveTo>
                    <a:lnTo>
                      <a:pt x="49" y="27"/>
                    </a:lnTo>
                    <a:lnTo>
                      <a:pt x="48" y="29"/>
                    </a:lnTo>
                    <a:lnTo>
                      <a:pt x="0" y="1"/>
                    </a:lnTo>
                    <a:lnTo>
                      <a:pt x="2" y="0"/>
                    </a:lnTo>
                    <a:close/>
                  </a:path>
                </a:pathLst>
              </a:custGeom>
              <a:solidFill>
                <a:srgbClr val="848282"/>
              </a:solidFill>
              <a:ln w="9525">
                <a:noFill/>
                <a:round/>
                <a:headEnd/>
                <a:tailEnd/>
              </a:ln>
            </p:spPr>
            <p:txBody>
              <a:bodyPr/>
              <a:lstStyle/>
              <a:p>
                <a:endParaRPr lang="hu-HU"/>
              </a:p>
            </p:txBody>
          </p:sp>
          <p:sp>
            <p:nvSpPr>
              <p:cNvPr id="57870" name="Freeform 1058"/>
              <p:cNvSpPr>
                <a:spLocks/>
              </p:cNvSpPr>
              <p:nvPr/>
            </p:nvSpPr>
            <p:spPr bwMode="auto">
              <a:xfrm>
                <a:off x="1571" y="2409"/>
                <a:ext cx="49" cy="31"/>
              </a:xfrm>
              <a:custGeom>
                <a:avLst/>
                <a:gdLst>
                  <a:gd name="T0" fmla="*/ 2 w 49"/>
                  <a:gd name="T1" fmla="*/ 0 h 31"/>
                  <a:gd name="T2" fmla="*/ 49 w 49"/>
                  <a:gd name="T3" fmla="*/ 28 h 31"/>
                  <a:gd name="T4" fmla="*/ 48 w 49"/>
                  <a:gd name="T5" fmla="*/ 31 h 31"/>
                  <a:gd name="T6" fmla="*/ 0 w 49"/>
                  <a:gd name="T7" fmla="*/ 3 h 31"/>
                  <a:gd name="T8" fmla="*/ 2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2" y="0"/>
                    </a:moveTo>
                    <a:lnTo>
                      <a:pt x="49" y="28"/>
                    </a:lnTo>
                    <a:lnTo>
                      <a:pt x="48" y="31"/>
                    </a:lnTo>
                    <a:lnTo>
                      <a:pt x="0" y="3"/>
                    </a:lnTo>
                    <a:lnTo>
                      <a:pt x="2" y="0"/>
                    </a:lnTo>
                    <a:close/>
                  </a:path>
                </a:pathLst>
              </a:custGeom>
              <a:solidFill>
                <a:srgbClr val="868584"/>
              </a:solidFill>
              <a:ln w="9525">
                <a:noFill/>
                <a:round/>
                <a:headEnd/>
                <a:tailEnd/>
              </a:ln>
            </p:spPr>
            <p:txBody>
              <a:bodyPr/>
              <a:lstStyle/>
              <a:p>
                <a:endParaRPr lang="hu-HU"/>
              </a:p>
            </p:txBody>
          </p:sp>
          <p:sp>
            <p:nvSpPr>
              <p:cNvPr id="57871" name="Freeform 1059"/>
              <p:cNvSpPr>
                <a:spLocks/>
              </p:cNvSpPr>
              <p:nvPr/>
            </p:nvSpPr>
            <p:spPr bwMode="auto">
              <a:xfrm>
                <a:off x="1570" y="2410"/>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878685"/>
              </a:solidFill>
              <a:ln w="9525">
                <a:noFill/>
                <a:round/>
                <a:headEnd/>
                <a:tailEnd/>
              </a:ln>
            </p:spPr>
            <p:txBody>
              <a:bodyPr/>
              <a:lstStyle/>
              <a:p>
                <a:endParaRPr lang="hu-HU"/>
              </a:p>
            </p:txBody>
          </p:sp>
          <p:sp>
            <p:nvSpPr>
              <p:cNvPr id="57872" name="Freeform 1060"/>
              <p:cNvSpPr>
                <a:spLocks/>
              </p:cNvSpPr>
              <p:nvPr/>
            </p:nvSpPr>
            <p:spPr bwMode="auto">
              <a:xfrm>
                <a:off x="1570" y="2412"/>
                <a:ext cx="49" cy="31"/>
              </a:xfrm>
              <a:custGeom>
                <a:avLst/>
                <a:gdLst>
                  <a:gd name="T0" fmla="*/ 1 w 49"/>
                  <a:gd name="T1" fmla="*/ 0 h 31"/>
                  <a:gd name="T2" fmla="*/ 49 w 49"/>
                  <a:gd name="T3" fmla="*/ 28 h 31"/>
                  <a:gd name="T4" fmla="*/ 48 w 49"/>
                  <a:gd name="T5" fmla="*/ 31 h 31"/>
                  <a:gd name="T6" fmla="*/ 0 w 49"/>
                  <a:gd name="T7" fmla="*/ 2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2"/>
                    </a:lnTo>
                    <a:lnTo>
                      <a:pt x="1" y="0"/>
                    </a:lnTo>
                    <a:close/>
                  </a:path>
                </a:pathLst>
              </a:custGeom>
              <a:solidFill>
                <a:srgbClr val="898887"/>
              </a:solidFill>
              <a:ln w="9525">
                <a:noFill/>
                <a:round/>
                <a:headEnd/>
                <a:tailEnd/>
              </a:ln>
            </p:spPr>
            <p:txBody>
              <a:bodyPr/>
              <a:lstStyle/>
              <a:p>
                <a:endParaRPr lang="hu-HU"/>
              </a:p>
            </p:txBody>
          </p:sp>
          <p:sp>
            <p:nvSpPr>
              <p:cNvPr id="57873" name="Freeform 1061"/>
              <p:cNvSpPr>
                <a:spLocks/>
              </p:cNvSpPr>
              <p:nvPr/>
            </p:nvSpPr>
            <p:spPr bwMode="auto">
              <a:xfrm>
                <a:off x="1568" y="2413"/>
                <a:ext cx="50" cy="31"/>
              </a:xfrm>
              <a:custGeom>
                <a:avLst/>
                <a:gdLst>
                  <a:gd name="T0" fmla="*/ 2 w 50"/>
                  <a:gd name="T1" fmla="*/ 0 h 31"/>
                  <a:gd name="T2" fmla="*/ 50 w 50"/>
                  <a:gd name="T3" fmla="*/ 28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8"/>
                    </a:lnTo>
                    <a:lnTo>
                      <a:pt x="48" y="31"/>
                    </a:lnTo>
                    <a:lnTo>
                      <a:pt x="0" y="3"/>
                    </a:lnTo>
                    <a:lnTo>
                      <a:pt x="2" y="0"/>
                    </a:lnTo>
                    <a:close/>
                  </a:path>
                </a:pathLst>
              </a:custGeom>
              <a:solidFill>
                <a:srgbClr val="8B8989"/>
              </a:solidFill>
              <a:ln w="9525">
                <a:noFill/>
                <a:round/>
                <a:headEnd/>
                <a:tailEnd/>
              </a:ln>
            </p:spPr>
            <p:txBody>
              <a:bodyPr/>
              <a:lstStyle/>
              <a:p>
                <a:endParaRPr lang="hu-HU"/>
              </a:p>
            </p:txBody>
          </p:sp>
          <p:sp>
            <p:nvSpPr>
              <p:cNvPr id="57874" name="Freeform 1062"/>
              <p:cNvSpPr>
                <a:spLocks/>
              </p:cNvSpPr>
              <p:nvPr/>
            </p:nvSpPr>
            <p:spPr bwMode="auto">
              <a:xfrm>
                <a:off x="1568" y="2414"/>
                <a:ext cx="50" cy="31"/>
              </a:xfrm>
              <a:custGeom>
                <a:avLst/>
                <a:gdLst>
                  <a:gd name="T0" fmla="*/ 2 w 50"/>
                  <a:gd name="T1" fmla="*/ 0 h 31"/>
                  <a:gd name="T2" fmla="*/ 50 w 50"/>
                  <a:gd name="T3" fmla="*/ 29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9"/>
                    </a:lnTo>
                    <a:lnTo>
                      <a:pt x="48" y="31"/>
                    </a:lnTo>
                    <a:lnTo>
                      <a:pt x="0" y="3"/>
                    </a:lnTo>
                    <a:lnTo>
                      <a:pt x="2" y="0"/>
                    </a:lnTo>
                    <a:close/>
                  </a:path>
                </a:pathLst>
              </a:custGeom>
              <a:solidFill>
                <a:srgbClr val="8E8D8C"/>
              </a:solidFill>
              <a:ln w="9525">
                <a:noFill/>
                <a:round/>
                <a:headEnd/>
                <a:tailEnd/>
              </a:ln>
            </p:spPr>
            <p:txBody>
              <a:bodyPr/>
              <a:lstStyle/>
              <a:p>
                <a:endParaRPr lang="hu-HU"/>
              </a:p>
            </p:txBody>
          </p:sp>
          <p:sp>
            <p:nvSpPr>
              <p:cNvPr id="57875" name="Freeform 1063"/>
              <p:cNvSpPr>
                <a:spLocks/>
              </p:cNvSpPr>
              <p:nvPr/>
            </p:nvSpPr>
            <p:spPr bwMode="auto">
              <a:xfrm>
                <a:off x="1567" y="2416"/>
                <a:ext cx="49" cy="29"/>
              </a:xfrm>
              <a:custGeom>
                <a:avLst/>
                <a:gdLst>
                  <a:gd name="T0" fmla="*/ 1 w 49"/>
                  <a:gd name="T1" fmla="*/ 0 h 29"/>
                  <a:gd name="T2" fmla="*/ 49 w 49"/>
                  <a:gd name="T3" fmla="*/ 28 h 29"/>
                  <a:gd name="T4" fmla="*/ 48 w 49"/>
                  <a:gd name="T5" fmla="*/ 29 h 29"/>
                  <a:gd name="T6" fmla="*/ 0 w 49"/>
                  <a:gd name="T7" fmla="*/ 1 h 29"/>
                  <a:gd name="T8" fmla="*/ 1 w 49"/>
                  <a:gd name="T9" fmla="*/ 0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1" y="0"/>
                    </a:moveTo>
                    <a:lnTo>
                      <a:pt x="49" y="28"/>
                    </a:lnTo>
                    <a:lnTo>
                      <a:pt x="48" y="29"/>
                    </a:lnTo>
                    <a:lnTo>
                      <a:pt x="0" y="1"/>
                    </a:lnTo>
                    <a:lnTo>
                      <a:pt x="1" y="0"/>
                    </a:lnTo>
                    <a:close/>
                  </a:path>
                </a:pathLst>
              </a:custGeom>
              <a:solidFill>
                <a:srgbClr val="908F8E"/>
              </a:solidFill>
              <a:ln w="9525">
                <a:noFill/>
                <a:round/>
                <a:headEnd/>
                <a:tailEnd/>
              </a:ln>
            </p:spPr>
            <p:txBody>
              <a:bodyPr/>
              <a:lstStyle/>
              <a:p>
                <a:endParaRPr lang="hu-HU"/>
              </a:p>
            </p:txBody>
          </p:sp>
          <p:sp>
            <p:nvSpPr>
              <p:cNvPr id="57876" name="Freeform 1064"/>
              <p:cNvSpPr>
                <a:spLocks/>
              </p:cNvSpPr>
              <p:nvPr/>
            </p:nvSpPr>
            <p:spPr bwMode="auto">
              <a:xfrm>
                <a:off x="1567" y="2417"/>
                <a:ext cx="49" cy="30"/>
              </a:xfrm>
              <a:custGeom>
                <a:avLst/>
                <a:gdLst>
                  <a:gd name="T0" fmla="*/ 1 w 49"/>
                  <a:gd name="T1" fmla="*/ 0 h 30"/>
                  <a:gd name="T2" fmla="*/ 49 w 49"/>
                  <a:gd name="T3" fmla="*/ 28 h 30"/>
                  <a:gd name="T4" fmla="*/ 48 w 49"/>
                  <a:gd name="T5" fmla="*/ 30 h 30"/>
                  <a:gd name="T6" fmla="*/ 0 w 49"/>
                  <a:gd name="T7" fmla="*/ 2 h 30"/>
                  <a:gd name="T8" fmla="*/ 1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1" y="0"/>
                    </a:moveTo>
                    <a:lnTo>
                      <a:pt x="49" y="28"/>
                    </a:lnTo>
                    <a:lnTo>
                      <a:pt x="48" y="30"/>
                    </a:lnTo>
                    <a:lnTo>
                      <a:pt x="0" y="2"/>
                    </a:lnTo>
                    <a:lnTo>
                      <a:pt x="1" y="0"/>
                    </a:lnTo>
                    <a:close/>
                  </a:path>
                </a:pathLst>
              </a:custGeom>
              <a:solidFill>
                <a:srgbClr val="919090"/>
              </a:solidFill>
              <a:ln w="9525">
                <a:noFill/>
                <a:round/>
                <a:headEnd/>
                <a:tailEnd/>
              </a:ln>
            </p:spPr>
            <p:txBody>
              <a:bodyPr/>
              <a:lstStyle/>
              <a:p>
                <a:endParaRPr lang="hu-HU"/>
              </a:p>
            </p:txBody>
          </p:sp>
          <p:sp>
            <p:nvSpPr>
              <p:cNvPr id="57877" name="Freeform 1065"/>
              <p:cNvSpPr>
                <a:spLocks/>
              </p:cNvSpPr>
              <p:nvPr/>
            </p:nvSpPr>
            <p:spPr bwMode="auto">
              <a:xfrm>
                <a:off x="1565" y="2417"/>
                <a:ext cx="50" cy="31"/>
              </a:xfrm>
              <a:custGeom>
                <a:avLst/>
                <a:gdLst>
                  <a:gd name="T0" fmla="*/ 2 w 50"/>
                  <a:gd name="T1" fmla="*/ 0 h 31"/>
                  <a:gd name="T2" fmla="*/ 50 w 50"/>
                  <a:gd name="T3" fmla="*/ 28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8"/>
                    </a:lnTo>
                    <a:lnTo>
                      <a:pt x="48" y="31"/>
                    </a:lnTo>
                    <a:lnTo>
                      <a:pt x="0" y="3"/>
                    </a:lnTo>
                    <a:lnTo>
                      <a:pt x="2" y="0"/>
                    </a:lnTo>
                    <a:close/>
                  </a:path>
                </a:pathLst>
              </a:custGeom>
              <a:solidFill>
                <a:srgbClr val="949392"/>
              </a:solidFill>
              <a:ln w="9525">
                <a:noFill/>
                <a:round/>
                <a:headEnd/>
                <a:tailEnd/>
              </a:ln>
            </p:spPr>
            <p:txBody>
              <a:bodyPr/>
              <a:lstStyle/>
              <a:p>
                <a:endParaRPr lang="hu-HU"/>
              </a:p>
            </p:txBody>
          </p:sp>
          <p:sp>
            <p:nvSpPr>
              <p:cNvPr id="57878" name="Freeform 1066"/>
              <p:cNvSpPr>
                <a:spLocks/>
              </p:cNvSpPr>
              <p:nvPr/>
            </p:nvSpPr>
            <p:spPr bwMode="auto">
              <a:xfrm>
                <a:off x="1565" y="2419"/>
                <a:ext cx="50" cy="31"/>
              </a:xfrm>
              <a:custGeom>
                <a:avLst/>
                <a:gdLst>
                  <a:gd name="T0" fmla="*/ 2 w 50"/>
                  <a:gd name="T1" fmla="*/ 0 h 31"/>
                  <a:gd name="T2" fmla="*/ 50 w 50"/>
                  <a:gd name="T3" fmla="*/ 28 h 31"/>
                  <a:gd name="T4" fmla="*/ 48 w 50"/>
                  <a:gd name="T5" fmla="*/ 31 h 31"/>
                  <a:gd name="T6" fmla="*/ 0 w 50"/>
                  <a:gd name="T7" fmla="*/ 2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8"/>
                    </a:lnTo>
                    <a:lnTo>
                      <a:pt x="48" y="31"/>
                    </a:lnTo>
                    <a:lnTo>
                      <a:pt x="0" y="2"/>
                    </a:lnTo>
                    <a:lnTo>
                      <a:pt x="2" y="0"/>
                    </a:lnTo>
                    <a:close/>
                  </a:path>
                </a:pathLst>
              </a:custGeom>
              <a:solidFill>
                <a:srgbClr val="969595"/>
              </a:solidFill>
              <a:ln w="9525">
                <a:noFill/>
                <a:round/>
                <a:headEnd/>
                <a:tailEnd/>
              </a:ln>
            </p:spPr>
            <p:txBody>
              <a:bodyPr/>
              <a:lstStyle/>
              <a:p>
                <a:endParaRPr lang="hu-HU"/>
              </a:p>
            </p:txBody>
          </p:sp>
          <p:sp>
            <p:nvSpPr>
              <p:cNvPr id="57879" name="Freeform 1067"/>
              <p:cNvSpPr>
                <a:spLocks/>
              </p:cNvSpPr>
              <p:nvPr/>
            </p:nvSpPr>
            <p:spPr bwMode="auto">
              <a:xfrm>
                <a:off x="1564" y="2420"/>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989796"/>
              </a:solidFill>
              <a:ln w="9525">
                <a:noFill/>
                <a:round/>
                <a:headEnd/>
                <a:tailEnd/>
              </a:ln>
            </p:spPr>
            <p:txBody>
              <a:bodyPr/>
              <a:lstStyle/>
              <a:p>
                <a:endParaRPr lang="hu-HU"/>
              </a:p>
            </p:txBody>
          </p:sp>
          <p:sp>
            <p:nvSpPr>
              <p:cNvPr id="57880" name="Freeform 1068"/>
              <p:cNvSpPr>
                <a:spLocks/>
              </p:cNvSpPr>
              <p:nvPr/>
            </p:nvSpPr>
            <p:spPr bwMode="auto">
              <a:xfrm>
                <a:off x="1564" y="2421"/>
                <a:ext cx="49" cy="31"/>
              </a:xfrm>
              <a:custGeom>
                <a:avLst/>
                <a:gdLst>
                  <a:gd name="T0" fmla="*/ 1 w 49"/>
                  <a:gd name="T1" fmla="*/ 0 h 31"/>
                  <a:gd name="T2" fmla="*/ 49 w 49"/>
                  <a:gd name="T3" fmla="*/ 29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9"/>
                    </a:lnTo>
                    <a:lnTo>
                      <a:pt x="48" y="31"/>
                    </a:lnTo>
                    <a:lnTo>
                      <a:pt x="0" y="3"/>
                    </a:lnTo>
                    <a:lnTo>
                      <a:pt x="1" y="0"/>
                    </a:lnTo>
                    <a:close/>
                  </a:path>
                </a:pathLst>
              </a:custGeom>
              <a:solidFill>
                <a:srgbClr val="9A9A99"/>
              </a:solidFill>
              <a:ln w="9525">
                <a:noFill/>
                <a:round/>
                <a:headEnd/>
                <a:tailEnd/>
              </a:ln>
            </p:spPr>
            <p:txBody>
              <a:bodyPr/>
              <a:lstStyle/>
              <a:p>
                <a:endParaRPr lang="hu-HU"/>
              </a:p>
            </p:txBody>
          </p:sp>
          <p:sp>
            <p:nvSpPr>
              <p:cNvPr id="57881" name="Freeform 1069"/>
              <p:cNvSpPr>
                <a:spLocks/>
              </p:cNvSpPr>
              <p:nvPr/>
            </p:nvSpPr>
            <p:spPr bwMode="auto">
              <a:xfrm>
                <a:off x="1563" y="2423"/>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9C9B9B"/>
              </a:solidFill>
              <a:ln w="9525">
                <a:noFill/>
                <a:round/>
                <a:headEnd/>
                <a:tailEnd/>
              </a:ln>
            </p:spPr>
            <p:txBody>
              <a:bodyPr/>
              <a:lstStyle/>
              <a:p>
                <a:endParaRPr lang="hu-HU"/>
              </a:p>
            </p:txBody>
          </p:sp>
          <p:sp>
            <p:nvSpPr>
              <p:cNvPr id="57882" name="Freeform 1070"/>
              <p:cNvSpPr>
                <a:spLocks/>
              </p:cNvSpPr>
              <p:nvPr/>
            </p:nvSpPr>
            <p:spPr bwMode="auto">
              <a:xfrm>
                <a:off x="1563" y="2424"/>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9F9E9D"/>
              </a:solidFill>
              <a:ln w="9525">
                <a:noFill/>
                <a:round/>
                <a:headEnd/>
                <a:tailEnd/>
              </a:ln>
            </p:spPr>
            <p:txBody>
              <a:bodyPr/>
              <a:lstStyle/>
              <a:p>
                <a:endParaRPr lang="hu-HU"/>
              </a:p>
            </p:txBody>
          </p:sp>
          <p:sp>
            <p:nvSpPr>
              <p:cNvPr id="57883" name="Freeform 1071"/>
              <p:cNvSpPr>
                <a:spLocks/>
              </p:cNvSpPr>
              <p:nvPr/>
            </p:nvSpPr>
            <p:spPr bwMode="auto">
              <a:xfrm>
                <a:off x="1561" y="2426"/>
                <a:ext cx="50" cy="29"/>
              </a:xfrm>
              <a:custGeom>
                <a:avLst/>
                <a:gdLst>
                  <a:gd name="T0" fmla="*/ 2 w 50"/>
                  <a:gd name="T1" fmla="*/ 0 h 29"/>
                  <a:gd name="T2" fmla="*/ 50 w 50"/>
                  <a:gd name="T3" fmla="*/ 28 h 29"/>
                  <a:gd name="T4" fmla="*/ 48 w 50"/>
                  <a:gd name="T5" fmla="*/ 29 h 29"/>
                  <a:gd name="T6" fmla="*/ 0 w 50"/>
                  <a:gd name="T7" fmla="*/ 1 h 29"/>
                  <a:gd name="T8" fmla="*/ 2 w 50"/>
                  <a:gd name="T9" fmla="*/ 0 h 29"/>
                  <a:gd name="T10" fmla="*/ 0 60000 65536"/>
                  <a:gd name="T11" fmla="*/ 0 60000 65536"/>
                  <a:gd name="T12" fmla="*/ 0 60000 65536"/>
                  <a:gd name="T13" fmla="*/ 0 60000 65536"/>
                  <a:gd name="T14" fmla="*/ 0 60000 65536"/>
                  <a:gd name="T15" fmla="*/ 0 w 50"/>
                  <a:gd name="T16" fmla="*/ 0 h 29"/>
                  <a:gd name="T17" fmla="*/ 50 w 50"/>
                  <a:gd name="T18" fmla="*/ 29 h 29"/>
                </a:gdLst>
                <a:ahLst/>
                <a:cxnLst>
                  <a:cxn ang="T10">
                    <a:pos x="T0" y="T1"/>
                  </a:cxn>
                  <a:cxn ang="T11">
                    <a:pos x="T2" y="T3"/>
                  </a:cxn>
                  <a:cxn ang="T12">
                    <a:pos x="T4" y="T5"/>
                  </a:cxn>
                  <a:cxn ang="T13">
                    <a:pos x="T6" y="T7"/>
                  </a:cxn>
                  <a:cxn ang="T14">
                    <a:pos x="T8" y="T9"/>
                  </a:cxn>
                </a:cxnLst>
                <a:rect l="T15" t="T16" r="T17" b="T18"/>
                <a:pathLst>
                  <a:path w="50" h="29">
                    <a:moveTo>
                      <a:pt x="2" y="0"/>
                    </a:moveTo>
                    <a:lnTo>
                      <a:pt x="50" y="28"/>
                    </a:lnTo>
                    <a:lnTo>
                      <a:pt x="48" y="29"/>
                    </a:lnTo>
                    <a:lnTo>
                      <a:pt x="0" y="1"/>
                    </a:lnTo>
                    <a:lnTo>
                      <a:pt x="2" y="0"/>
                    </a:lnTo>
                    <a:close/>
                  </a:path>
                </a:pathLst>
              </a:custGeom>
              <a:solidFill>
                <a:srgbClr val="A09F9F"/>
              </a:solidFill>
              <a:ln w="9525">
                <a:noFill/>
                <a:round/>
                <a:headEnd/>
                <a:tailEnd/>
              </a:ln>
            </p:spPr>
            <p:txBody>
              <a:bodyPr/>
              <a:lstStyle/>
              <a:p>
                <a:endParaRPr lang="hu-HU"/>
              </a:p>
            </p:txBody>
          </p:sp>
          <p:sp>
            <p:nvSpPr>
              <p:cNvPr id="57884" name="Freeform 1072"/>
              <p:cNvSpPr>
                <a:spLocks/>
              </p:cNvSpPr>
              <p:nvPr/>
            </p:nvSpPr>
            <p:spPr bwMode="auto">
              <a:xfrm>
                <a:off x="1561" y="2427"/>
                <a:ext cx="50" cy="30"/>
              </a:xfrm>
              <a:custGeom>
                <a:avLst/>
                <a:gdLst>
                  <a:gd name="T0" fmla="*/ 2 w 50"/>
                  <a:gd name="T1" fmla="*/ 0 h 30"/>
                  <a:gd name="T2" fmla="*/ 50 w 50"/>
                  <a:gd name="T3" fmla="*/ 28 h 30"/>
                  <a:gd name="T4" fmla="*/ 48 w 50"/>
                  <a:gd name="T5" fmla="*/ 30 h 30"/>
                  <a:gd name="T6" fmla="*/ 0 w 50"/>
                  <a:gd name="T7" fmla="*/ 2 h 30"/>
                  <a:gd name="T8" fmla="*/ 2 w 50"/>
                  <a:gd name="T9" fmla="*/ 0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2" y="0"/>
                    </a:moveTo>
                    <a:lnTo>
                      <a:pt x="50" y="28"/>
                    </a:lnTo>
                    <a:lnTo>
                      <a:pt x="48" y="30"/>
                    </a:lnTo>
                    <a:lnTo>
                      <a:pt x="0" y="2"/>
                    </a:lnTo>
                    <a:lnTo>
                      <a:pt x="2" y="0"/>
                    </a:lnTo>
                    <a:close/>
                  </a:path>
                </a:pathLst>
              </a:custGeom>
              <a:solidFill>
                <a:srgbClr val="A4A3A3"/>
              </a:solidFill>
              <a:ln w="9525">
                <a:noFill/>
                <a:round/>
                <a:headEnd/>
                <a:tailEnd/>
              </a:ln>
            </p:spPr>
            <p:txBody>
              <a:bodyPr/>
              <a:lstStyle/>
              <a:p>
                <a:endParaRPr lang="hu-HU"/>
              </a:p>
            </p:txBody>
          </p:sp>
          <p:sp>
            <p:nvSpPr>
              <p:cNvPr id="57885" name="Freeform 1073"/>
              <p:cNvSpPr>
                <a:spLocks/>
              </p:cNvSpPr>
              <p:nvPr/>
            </p:nvSpPr>
            <p:spPr bwMode="auto">
              <a:xfrm>
                <a:off x="1560" y="2427"/>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A6A5A5"/>
              </a:solidFill>
              <a:ln w="9525">
                <a:noFill/>
                <a:round/>
                <a:headEnd/>
                <a:tailEnd/>
              </a:ln>
            </p:spPr>
            <p:txBody>
              <a:bodyPr/>
              <a:lstStyle/>
              <a:p>
                <a:endParaRPr lang="hu-HU"/>
              </a:p>
            </p:txBody>
          </p:sp>
          <p:sp>
            <p:nvSpPr>
              <p:cNvPr id="57886" name="Freeform 1074"/>
              <p:cNvSpPr>
                <a:spLocks/>
              </p:cNvSpPr>
              <p:nvPr/>
            </p:nvSpPr>
            <p:spPr bwMode="auto">
              <a:xfrm>
                <a:off x="1560" y="2429"/>
                <a:ext cx="49" cy="31"/>
              </a:xfrm>
              <a:custGeom>
                <a:avLst/>
                <a:gdLst>
                  <a:gd name="T0" fmla="*/ 1 w 49"/>
                  <a:gd name="T1" fmla="*/ 0 h 31"/>
                  <a:gd name="T2" fmla="*/ 49 w 49"/>
                  <a:gd name="T3" fmla="*/ 28 h 31"/>
                  <a:gd name="T4" fmla="*/ 48 w 49"/>
                  <a:gd name="T5" fmla="*/ 31 h 31"/>
                  <a:gd name="T6" fmla="*/ 0 w 49"/>
                  <a:gd name="T7" fmla="*/ 2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2"/>
                    </a:lnTo>
                    <a:lnTo>
                      <a:pt x="1" y="0"/>
                    </a:lnTo>
                    <a:close/>
                  </a:path>
                </a:pathLst>
              </a:custGeom>
              <a:solidFill>
                <a:srgbClr val="A8A7A6"/>
              </a:solidFill>
              <a:ln w="9525">
                <a:noFill/>
                <a:round/>
                <a:headEnd/>
                <a:tailEnd/>
              </a:ln>
            </p:spPr>
            <p:txBody>
              <a:bodyPr/>
              <a:lstStyle/>
              <a:p>
                <a:endParaRPr lang="hu-HU"/>
              </a:p>
            </p:txBody>
          </p:sp>
          <p:sp>
            <p:nvSpPr>
              <p:cNvPr id="57887" name="Freeform 1075"/>
              <p:cNvSpPr>
                <a:spLocks/>
              </p:cNvSpPr>
              <p:nvPr/>
            </p:nvSpPr>
            <p:spPr bwMode="auto">
              <a:xfrm>
                <a:off x="1558" y="2430"/>
                <a:ext cx="50" cy="31"/>
              </a:xfrm>
              <a:custGeom>
                <a:avLst/>
                <a:gdLst>
                  <a:gd name="T0" fmla="*/ 2 w 50"/>
                  <a:gd name="T1" fmla="*/ 0 h 31"/>
                  <a:gd name="T2" fmla="*/ 50 w 50"/>
                  <a:gd name="T3" fmla="*/ 28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8"/>
                    </a:lnTo>
                    <a:lnTo>
                      <a:pt x="48" y="31"/>
                    </a:lnTo>
                    <a:lnTo>
                      <a:pt x="0" y="3"/>
                    </a:lnTo>
                    <a:lnTo>
                      <a:pt x="2" y="0"/>
                    </a:lnTo>
                    <a:close/>
                  </a:path>
                </a:pathLst>
              </a:custGeom>
              <a:solidFill>
                <a:srgbClr val="AAA9A9"/>
              </a:solidFill>
              <a:ln w="9525">
                <a:noFill/>
                <a:round/>
                <a:headEnd/>
                <a:tailEnd/>
              </a:ln>
            </p:spPr>
            <p:txBody>
              <a:bodyPr/>
              <a:lstStyle/>
              <a:p>
                <a:endParaRPr lang="hu-HU"/>
              </a:p>
            </p:txBody>
          </p:sp>
          <p:sp>
            <p:nvSpPr>
              <p:cNvPr id="57888" name="Freeform 1076"/>
              <p:cNvSpPr>
                <a:spLocks/>
              </p:cNvSpPr>
              <p:nvPr/>
            </p:nvSpPr>
            <p:spPr bwMode="auto">
              <a:xfrm>
                <a:off x="1558" y="2431"/>
                <a:ext cx="50" cy="31"/>
              </a:xfrm>
              <a:custGeom>
                <a:avLst/>
                <a:gdLst>
                  <a:gd name="T0" fmla="*/ 2 w 50"/>
                  <a:gd name="T1" fmla="*/ 0 h 31"/>
                  <a:gd name="T2" fmla="*/ 50 w 50"/>
                  <a:gd name="T3" fmla="*/ 29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9"/>
                    </a:lnTo>
                    <a:lnTo>
                      <a:pt x="48" y="31"/>
                    </a:lnTo>
                    <a:lnTo>
                      <a:pt x="0" y="3"/>
                    </a:lnTo>
                    <a:lnTo>
                      <a:pt x="2" y="0"/>
                    </a:lnTo>
                    <a:close/>
                  </a:path>
                </a:pathLst>
              </a:custGeom>
              <a:solidFill>
                <a:srgbClr val="ACABAB"/>
              </a:solidFill>
              <a:ln w="9525">
                <a:noFill/>
                <a:round/>
                <a:headEnd/>
                <a:tailEnd/>
              </a:ln>
            </p:spPr>
            <p:txBody>
              <a:bodyPr/>
              <a:lstStyle/>
              <a:p>
                <a:endParaRPr lang="hu-HU"/>
              </a:p>
            </p:txBody>
          </p:sp>
          <p:sp>
            <p:nvSpPr>
              <p:cNvPr id="57889" name="Freeform 1077"/>
              <p:cNvSpPr>
                <a:spLocks/>
              </p:cNvSpPr>
              <p:nvPr/>
            </p:nvSpPr>
            <p:spPr bwMode="auto">
              <a:xfrm>
                <a:off x="1557" y="2433"/>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AEADAD"/>
              </a:solidFill>
              <a:ln w="9525">
                <a:noFill/>
                <a:round/>
                <a:headEnd/>
                <a:tailEnd/>
              </a:ln>
            </p:spPr>
            <p:txBody>
              <a:bodyPr/>
              <a:lstStyle/>
              <a:p>
                <a:endParaRPr lang="hu-HU"/>
              </a:p>
            </p:txBody>
          </p:sp>
          <p:sp>
            <p:nvSpPr>
              <p:cNvPr id="57890" name="Freeform 1078"/>
              <p:cNvSpPr>
                <a:spLocks/>
              </p:cNvSpPr>
              <p:nvPr/>
            </p:nvSpPr>
            <p:spPr bwMode="auto">
              <a:xfrm>
                <a:off x="1557" y="2434"/>
                <a:ext cx="49" cy="30"/>
              </a:xfrm>
              <a:custGeom>
                <a:avLst/>
                <a:gdLst>
                  <a:gd name="T0" fmla="*/ 1 w 49"/>
                  <a:gd name="T1" fmla="*/ 0 h 30"/>
                  <a:gd name="T2" fmla="*/ 49 w 49"/>
                  <a:gd name="T3" fmla="*/ 28 h 30"/>
                  <a:gd name="T4" fmla="*/ 48 w 49"/>
                  <a:gd name="T5" fmla="*/ 30 h 30"/>
                  <a:gd name="T6" fmla="*/ 0 w 49"/>
                  <a:gd name="T7" fmla="*/ 3 h 30"/>
                  <a:gd name="T8" fmla="*/ 1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1" y="0"/>
                    </a:moveTo>
                    <a:lnTo>
                      <a:pt x="49" y="28"/>
                    </a:lnTo>
                    <a:lnTo>
                      <a:pt x="48" y="30"/>
                    </a:lnTo>
                    <a:lnTo>
                      <a:pt x="0" y="3"/>
                    </a:lnTo>
                    <a:lnTo>
                      <a:pt x="1" y="0"/>
                    </a:lnTo>
                    <a:close/>
                  </a:path>
                </a:pathLst>
              </a:custGeom>
              <a:solidFill>
                <a:srgbClr val="B1B0B0"/>
              </a:solidFill>
              <a:ln w="9525">
                <a:noFill/>
                <a:round/>
                <a:headEnd/>
                <a:tailEnd/>
              </a:ln>
            </p:spPr>
            <p:txBody>
              <a:bodyPr/>
              <a:lstStyle/>
              <a:p>
                <a:endParaRPr lang="hu-HU"/>
              </a:p>
            </p:txBody>
          </p:sp>
          <p:sp>
            <p:nvSpPr>
              <p:cNvPr id="57891" name="Freeform 1079"/>
              <p:cNvSpPr>
                <a:spLocks/>
              </p:cNvSpPr>
              <p:nvPr/>
            </p:nvSpPr>
            <p:spPr bwMode="auto">
              <a:xfrm>
                <a:off x="1556" y="2436"/>
                <a:ext cx="49" cy="29"/>
              </a:xfrm>
              <a:custGeom>
                <a:avLst/>
                <a:gdLst>
                  <a:gd name="T0" fmla="*/ 1 w 49"/>
                  <a:gd name="T1" fmla="*/ 0 h 29"/>
                  <a:gd name="T2" fmla="*/ 49 w 49"/>
                  <a:gd name="T3" fmla="*/ 28 h 29"/>
                  <a:gd name="T4" fmla="*/ 48 w 49"/>
                  <a:gd name="T5" fmla="*/ 29 h 29"/>
                  <a:gd name="T6" fmla="*/ 0 w 49"/>
                  <a:gd name="T7" fmla="*/ 1 h 29"/>
                  <a:gd name="T8" fmla="*/ 1 w 49"/>
                  <a:gd name="T9" fmla="*/ 0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1" y="0"/>
                    </a:moveTo>
                    <a:lnTo>
                      <a:pt x="49" y="28"/>
                    </a:lnTo>
                    <a:lnTo>
                      <a:pt x="48" y="29"/>
                    </a:lnTo>
                    <a:lnTo>
                      <a:pt x="0" y="1"/>
                    </a:lnTo>
                    <a:lnTo>
                      <a:pt x="1" y="0"/>
                    </a:lnTo>
                    <a:close/>
                  </a:path>
                </a:pathLst>
              </a:custGeom>
              <a:solidFill>
                <a:srgbClr val="B3B2B2"/>
              </a:solidFill>
              <a:ln w="9525">
                <a:noFill/>
                <a:round/>
                <a:headEnd/>
                <a:tailEnd/>
              </a:ln>
            </p:spPr>
            <p:txBody>
              <a:bodyPr/>
              <a:lstStyle/>
              <a:p>
                <a:endParaRPr lang="hu-HU"/>
              </a:p>
            </p:txBody>
          </p:sp>
          <p:sp>
            <p:nvSpPr>
              <p:cNvPr id="57892" name="Freeform 1080"/>
              <p:cNvSpPr>
                <a:spLocks/>
              </p:cNvSpPr>
              <p:nvPr/>
            </p:nvSpPr>
            <p:spPr bwMode="auto">
              <a:xfrm>
                <a:off x="1556" y="2437"/>
                <a:ext cx="49" cy="30"/>
              </a:xfrm>
              <a:custGeom>
                <a:avLst/>
                <a:gdLst>
                  <a:gd name="T0" fmla="*/ 1 w 49"/>
                  <a:gd name="T1" fmla="*/ 0 h 30"/>
                  <a:gd name="T2" fmla="*/ 49 w 49"/>
                  <a:gd name="T3" fmla="*/ 27 h 30"/>
                  <a:gd name="T4" fmla="*/ 48 w 49"/>
                  <a:gd name="T5" fmla="*/ 30 h 30"/>
                  <a:gd name="T6" fmla="*/ 0 w 49"/>
                  <a:gd name="T7" fmla="*/ 1 h 30"/>
                  <a:gd name="T8" fmla="*/ 1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1" y="0"/>
                    </a:moveTo>
                    <a:lnTo>
                      <a:pt x="49" y="27"/>
                    </a:lnTo>
                    <a:lnTo>
                      <a:pt x="48" y="30"/>
                    </a:lnTo>
                    <a:lnTo>
                      <a:pt x="0" y="1"/>
                    </a:lnTo>
                    <a:lnTo>
                      <a:pt x="1" y="0"/>
                    </a:lnTo>
                    <a:close/>
                  </a:path>
                </a:pathLst>
              </a:custGeom>
              <a:solidFill>
                <a:srgbClr val="B6B6B5"/>
              </a:solidFill>
              <a:ln w="9525">
                <a:noFill/>
                <a:round/>
                <a:headEnd/>
                <a:tailEnd/>
              </a:ln>
            </p:spPr>
            <p:txBody>
              <a:bodyPr/>
              <a:lstStyle/>
              <a:p>
                <a:endParaRPr lang="hu-HU"/>
              </a:p>
            </p:txBody>
          </p:sp>
          <p:sp>
            <p:nvSpPr>
              <p:cNvPr id="57893" name="Freeform 1081"/>
              <p:cNvSpPr>
                <a:spLocks/>
              </p:cNvSpPr>
              <p:nvPr/>
            </p:nvSpPr>
            <p:spPr bwMode="auto">
              <a:xfrm>
                <a:off x="1554" y="2437"/>
                <a:ext cx="50" cy="31"/>
              </a:xfrm>
              <a:custGeom>
                <a:avLst/>
                <a:gdLst>
                  <a:gd name="T0" fmla="*/ 2 w 50"/>
                  <a:gd name="T1" fmla="*/ 0 h 31"/>
                  <a:gd name="T2" fmla="*/ 50 w 50"/>
                  <a:gd name="T3" fmla="*/ 28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8"/>
                    </a:lnTo>
                    <a:lnTo>
                      <a:pt x="48" y="31"/>
                    </a:lnTo>
                    <a:lnTo>
                      <a:pt x="0" y="3"/>
                    </a:lnTo>
                    <a:lnTo>
                      <a:pt x="2" y="0"/>
                    </a:lnTo>
                    <a:close/>
                  </a:path>
                </a:pathLst>
              </a:custGeom>
              <a:solidFill>
                <a:srgbClr val="B8B8B7"/>
              </a:solidFill>
              <a:ln w="9525">
                <a:noFill/>
                <a:round/>
                <a:headEnd/>
                <a:tailEnd/>
              </a:ln>
            </p:spPr>
            <p:txBody>
              <a:bodyPr/>
              <a:lstStyle/>
              <a:p>
                <a:endParaRPr lang="hu-HU"/>
              </a:p>
            </p:txBody>
          </p:sp>
          <p:sp>
            <p:nvSpPr>
              <p:cNvPr id="57894" name="Freeform 1082"/>
              <p:cNvSpPr>
                <a:spLocks/>
              </p:cNvSpPr>
              <p:nvPr/>
            </p:nvSpPr>
            <p:spPr bwMode="auto">
              <a:xfrm>
                <a:off x="1553" y="2438"/>
                <a:ext cx="51" cy="31"/>
              </a:xfrm>
              <a:custGeom>
                <a:avLst/>
                <a:gdLst>
                  <a:gd name="T0" fmla="*/ 3 w 51"/>
                  <a:gd name="T1" fmla="*/ 0 h 31"/>
                  <a:gd name="T2" fmla="*/ 51 w 51"/>
                  <a:gd name="T3" fmla="*/ 29 h 31"/>
                  <a:gd name="T4" fmla="*/ 49 w 51"/>
                  <a:gd name="T5" fmla="*/ 31 h 31"/>
                  <a:gd name="T6" fmla="*/ 0 w 51"/>
                  <a:gd name="T7" fmla="*/ 3 h 31"/>
                  <a:gd name="T8" fmla="*/ 3 w 51"/>
                  <a:gd name="T9" fmla="*/ 0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3" y="0"/>
                    </a:moveTo>
                    <a:lnTo>
                      <a:pt x="51" y="29"/>
                    </a:lnTo>
                    <a:lnTo>
                      <a:pt x="49" y="31"/>
                    </a:lnTo>
                    <a:lnTo>
                      <a:pt x="0" y="3"/>
                    </a:lnTo>
                    <a:lnTo>
                      <a:pt x="3" y="0"/>
                    </a:lnTo>
                    <a:close/>
                  </a:path>
                </a:pathLst>
              </a:custGeom>
              <a:solidFill>
                <a:srgbClr val="BDBDBC"/>
              </a:solidFill>
              <a:ln w="9525">
                <a:noFill/>
                <a:round/>
                <a:headEnd/>
                <a:tailEnd/>
              </a:ln>
            </p:spPr>
            <p:txBody>
              <a:bodyPr/>
              <a:lstStyle/>
              <a:p>
                <a:endParaRPr lang="hu-HU"/>
              </a:p>
            </p:txBody>
          </p:sp>
          <p:sp>
            <p:nvSpPr>
              <p:cNvPr id="57895" name="Freeform 1083"/>
              <p:cNvSpPr>
                <a:spLocks/>
              </p:cNvSpPr>
              <p:nvPr/>
            </p:nvSpPr>
            <p:spPr bwMode="auto">
              <a:xfrm>
                <a:off x="1553" y="2440"/>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C0C0BF"/>
              </a:solidFill>
              <a:ln w="9525">
                <a:noFill/>
                <a:round/>
                <a:headEnd/>
                <a:tailEnd/>
              </a:ln>
            </p:spPr>
            <p:txBody>
              <a:bodyPr/>
              <a:lstStyle/>
              <a:p>
                <a:endParaRPr lang="hu-HU"/>
              </a:p>
            </p:txBody>
          </p:sp>
          <p:sp>
            <p:nvSpPr>
              <p:cNvPr id="57896" name="Freeform 1084"/>
              <p:cNvSpPr>
                <a:spLocks/>
              </p:cNvSpPr>
              <p:nvPr/>
            </p:nvSpPr>
            <p:spPr bwMode="auto">
              <a:xfrm>
                <a:off x="1551" y="2441"/>
                <a:ext cx="51" cy="31"/>
              </a:xfrm>
              <a:custGeom>
                <a:avLst/>
                <a:gdLst>
                  <a:gd name="T0" fmla="*/ 2 w 51"/>
                  <a:gd name="T1" fmla="*/ 0 h 31"/>
                  <a:gd name="T2" fmla="*/ 51 w 51"/>
                  <a:gd name="T3" fmla="*/ 28 h 31"/>
                  <a:gd name="T4" fmla="*/ 50 w 51"/>
                  <a:gd name="T5" fmla="*/ 31 h 31"/>
                  <a:gd name="T6" fmla="*/ 0 w 51"/>
                  <a:gd name="T7" fmla="*/ 3 h 31"/>
                  <a:gd name="T8" fmla="*/ 2 w 51"/>
                  <a:gd name="T9" fmla="*/ 0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2" y="0"/>
                    </a:moveTo>
                    <a:lnTo>
                      <a:pt x="51" y="28"/>
                    </a:lnTo>
                    <a:lnTo>
                      <a:pt x="50" y="31"/>
                    </a:lnTo>
                    <a:lnTo>
                      <a:pt x="0" y="3"/>
                    </a:lnTo>
                    <a:lnTo>
                      <a:pt x="2" y="0"/>
                    </a:lnTo>
                    <a:close/>
                  </a:path>
                </a:pathLst>
              </a:custGeom>
              <a:solidFill>
                <a:srgbClr val="C3C3C2"/>
              </a:solidFill>
              <a:ln w="9525">
                <a:noFill/>
                <a:round/>
                <a:headEnd/>
                <a:tailEnd/>
              </a:ln>
            </p:spPr>
            <p:txBody>
              <a:bodyPr/>
              <a:lstStyle/>
              <a:p>
                <a:endParaRPr lang="hu-HU"/>
              </a:p>
            </p:txBody>
          </p:sp>
          <p:sp>
            <p:nvSpPr>
              <p:cNvPr id="57897" name="Freeform 1085"/>
              <p:cNvSpPr>
                <a:spLocks/>
              </p:cNvSpPr>
              <p:nvPr/>
            </p:nvSpPr>
            <p:spPr bwMode="auto">
              <a:xfrm>
                <a:off x="1551" y="2443"/>
                <a:ext cx="50" cy="31"/>
              </a:xfrm>
              <a:custGeom>
                <a:avLst/>
                <a:gdLst>
                  <a:gd name="T0" fmla="*/ 2 w 50"/>
                  <a:gd name="T1" fmla="*/ 0 h 31"/>
                  <a:gd name="T2" fmla="*/ 50 w 50"/>
                  <a:gd name="T3" fmla="*/ 28 h 31"/>
                  <a:gd name="T4" fmla="*/ 48 w 50"/>
                  <a:gd name="T5" fmla="*/ 31 h 31"/>
                  <a:gd name="T6" fmla="*/ 0 w 50"/>
                  <a:gd name="T7" fmla="*/ 2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8"/>
                    </a:lnTo>
                    <a:lnTo>
                      <a:pt x="48" y="31"/>
                    </a:lnTo>
                    <a:lnTo>
                      <a:pt x="0" y="2"/>
                    </a:lnTo>
                    <a:lnTo>
                      <a:pt x="2" y="0"/>
                    </a:lnTo>
                    <a:close/>
                  </a:path>
                </a:pathLst>
              </a:custGeom>
              <a:solidFill>
                <a:srgbClr val="C5C4C4"/>
              </a:solidFill>
              <a:ln w="9525">
                <a:noFill/>
                <a:round/>
                <a:headEnd/>
                <a:tailEnd/>
              </a:ln>
            </p:spPr>
            <p:txBody>
              <a:bodyPr/>
              <a:lstStyle/>
              <a:p>
                <a:endParaRPr lang="hu-HU"/>
              </a:p>
            </p:txBody>
          </p:sp>
          <p:sp>
            <p:nvSpPr>
              <p:cNvPr id="57898" name="Freeform 1086"/>
              <p:cNvSpPr>
                <a:spLocks/>
              </p:cNvSpPr>
              <p:nvPr/>
            </p:nvSpPr>
            <p:spPr bwMode="auto">
              <a:xfrm>
                <a:off x="1550" y="2444"/>
                <a:ext cx="51" cy="30"/>
              </a:xfrm>
              <a:custGeom>
                <a:avLst/>
                <a:gdLst>
                  <a:gd name="T0" fmla="*/ 1 w 51"/>
                  <a:gd name="T1" fmla="*/ 0 h 30"/>
                  <a:gd name="T2" fmla="*/ 51 w 51"/>
                  <a:gd name="T3" fmla="*/ 28 h 30"/>
                  <a:gd name="T4" fmla="*/ 49 w 51"/>
                  <a:gd name="T5" fmla="*/ 30 h 30"/>
                  <a:gd name="T6" fmla="*/ 0 w 51"/>
                  <a:gd name="T7" fmla="*/ 1 h 30"/>
                  <a:gd name="T8" fmla="*/ 1 w 51"/>
                  <a:gd name="T9" fmla="*/ 0 h 30"/>
                  <a:gd name="T10" fmla="*/ 0 60000 65536"/>
                  <a:gd name="T11" fmla="*/ 0 60000 65536"/>
                  <a:gd name="T12" fmla="*/ 0 60000 65536"/>
                  <a:gd name="T13" fmla="*/ 0 60000 65536"/>
                  <a:gd name="T14" fmla="*/ 0 60000 65536"/>
                  <a:gd name="T15" fmla="*/ 0 w 51"/>
                  <a:gd name="T16" fmla="*/ 0 h 30"/>
                  <a:gd name="T17" fmla="*/ 51 w 51"/>
                  <a:gd name="T18" fmla="*/ 30 h 30"/>
                </a:gdLst>
                <a:ahLst/>
                <a:cxnLst>
                  <a:cxn ang="T10">
                    <a:pos x="T0" y="T1"/>
                  </a:cxn>
                  <a:cxn ang="T11">
                    <a:pos x="T2" y="T3"/>
                  </a:cxn>
                  <a:cxn ang="T12">
                    <a:pos x="T4" y="T5"/>
                  </a:cxn>
                  <a:cxn ang="T13">
                    <a:pos x="T6" y="T7"/>
                  </a:cxn>
                  <a:cxn ang="T14">
                    <a:pos x="T8" y="T9"/>
                  </a:cxn>
                </a:cxnLst>
                <a:rect l="T15" t="T16" r="T17" b="T18"/>
                <a:pathLst>
                  <a:path w="51" h="30">
                    <a:moveTo>
                      <a:pt x="1" y="0"/>
                    </a:moveTo>
                    <a:lnTo>
                      <a:pt x="51" y="28"/>
                    </a:lnTo>
                    <a:lnTo>
                      <a:pt x="49" y="30"/>
                    </a:lnTo>
                    <a:lnTo>
                      <a:pt x="0" y="1"/>
                    </a:lnTo>
                    <a:lnTo>
                      <a:pt x="1" y="0"/>
                    </a:lnTo>
                    <a:close/>
                  </a:path>
                </a:pathLst>
              </a:custGeom>
              <a:solidFill>
                <a:srgbClr val="C8C7C7"/>
              </a:solidFill>
              <a:ln w="9525">
                <a:noFill/>
                <a:round/>
                <a:headEnd/>
                <a:tailEnd/>
              </a:ln>
            </p:spPr>
            <p:txBody>
              <a:bodyPr/>
              <a:lstStyle/>
              <a:p>
                <a:endParaRPr lang="hu-HU"/>
              </a:p>
            </p:txBody>
          </p:sp>
          <p:sp>
            <p:nvSpPr>
              <p:cNvPr id="57899" name="Freeform 1087"/>
              <p:cNvSpPr>
                <a:spLocks/>
              </p:cNvSpPr>
              <p:nvPr/>
            </p:nvSpPr>
            <p:spPr bwMode="auto">
              <a:xfrm>
                <a:off x="1550" y="2445"/>
                <a:ext cx="49" cy="30"/>
              </a:xfrm>
              <a:custGeom>
                <a:avLst/>
                <a:gdLst>
                  <a:gd name="T0" fmla="*/ 1 w 49"/>
                  <a:gd name="T1" fmla="*/ 0 h 30"/>
                  <a:gd name="T2" fmla="*/ 49 w 49"/>
                  <a:gd name="T3" fmla="*/ 29 h 30"/>
                  <a:gd name="T4" fmla="*/ 48 w 49"/>
                  <a:gd name="T5" fmla="*/ 30 h 30"/>
                  <a:gd name="T6" fmla="*/ 0 w 49"/>
                  <a:gd name="T7" fmla="*/ 2 h 30"/>
                  <a:gd name="T8" fmla="*/ 1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1" y="0"/>
                    </a:moveTo>
                    <a:lnTo>
                      <a:pt x="49" y="29"/>
                    </a:lnTo>
                    <a:lnTo>
                      <a:pt x="48" y="30"/>
                    </a:lnTo>
                    <a:lnTo>
                      <a:pt x="0" y="2"/>
                    </a:lnTo>
                    <a:lnTo>
                      <a:pt x="1" y="0"/>
                    </a:lnTo>
                    <a:close/>
                  </a:path>
                </a:pathLst>
              </a:custGeom>
              <a:solidFill>
                <a:srgbClr val="CAC9C9"/>
              </a:solidFill>
              <a:ln w="9525">
                <a:noFill/>
                <a:round/>
                <a:headEnd/>
                <a:tailEnd/>
              </a:ln>
            </p:spPr>
            <p:txBody>
              <a:bodyPr/>
              <a:lstStyle/>
              <a:p>
                <a:endParaRPr lang="hu-HU"/>
              </a:p>
            </p:txBody>
          </p:sp>
          <p:sp>
            <p:nvSpPr>
              <p:cNvPr id="57900" name="Freeform 1088"/>
              <p:cNvSpPr>
                <a:spLocks/>
              </p:cNvSpPr>
              <p:nvPr/>
            </p:nvSpPr>
            <p:spPr bwMode="auto">
              <a:xfrm>
                <a:off x="1549" y="2445"/>
                <a:ext cx="50" cy="31"/>
              </a:xfrm>
              <a:custGeom>
                <a:avLst/>
                <a:gdLst>
                  <a:gd name="T0" fmla="*/ 1 w 50"/>
                  <a:gd name="T1" fmla="*/ 0 h 31"/>
                  <a:gd name="T2" fmla="*/ 50 w 50"/>
                  <a:gd name="T3" fmla="*/ 29 h 31"/>
                  <a:gd name="T4" fmla="*/ 49 w 50"/>
                  <a:gd name="T5" fmla="*/ 31 h 31"/>
                  <a:gd name="T6" fmla="*/ 0 w 50"/>
                  <a:gd name="T7" fmla="*/ 3 h 31"/>
                  <a:gd name="T8" fmla="*/ 1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1" y="0"/>
                    </a:moveTo>
                    <a:lnTo>
                      <a:pt x="50" y="29"/>
                    </a:lnTo>
                    <a:lnTo>
                      <a:pt x="49" y="31"/>
                    </a:lnTo>
                    <a:lnTo>
                      <a:pt x="0" y="3"/>
                    </a:lnTo>
                    <a:lnTo>
                      <a:pt x="1" y="0"/>
                    </a:lnTo>
                    <a:close/>
                  </a:path>
                </a:pathLst>
              </a:custGeom>
              <a:solidFill>
                <a:srgbClr val="CCCCCB"/>
              </a:solidFill>
              <a:ln w="9525">
                <a:noFill/>
                <a:round/>
                <a:headEnd/>
                <a:tailEnd/>
              </a:ln>
            </p:spPr>
            <p:txBody>
              <a:bodyPr/>
              <a:lstStyle/>
              <a:p>
                <a:endParaRPr lang="hu-HU"/>
              </a:p>
            </p:txBody>
          </p:sp>
          <p:sp>
            <p:nvSpPr>
              <p:cNvPr id="57901" name="Freeform 1089"/>
              <p:cNvSpPr>
                <a:spLocks/>
              </p:cNvSpPr>
              <p:nvPr/>
            </p:nvSpPr>
            <p:spPr bwMode="auto">
              <a:xfrm>
                <a:off x="1549" y="2447"/>
                <a:ext cx="49" cy="31"/>
              </a:xfrm>
              <a:custGeom>
                <a:avLst/>
                <a:gdLst>
                  <a:gd name="T0" fmla="*/ 1 w 49"/>
                  <a:gd name="T1" fmla="*/ 0 h 31"/>
                  <a:gd name="T2" fmla="*/ 49 w 49"/>
                  <a:gd name="T3" fmla="*/ 28 h 31"/>
                  <a:gd name="T4" fmla="*/ 47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7" y="31"/>
                    </a:lnTo>
                    <a:lnTo>
                      <a:pt x="0" y="3"/>
                    </a:lnTo>
                    <a:lnTo>
                      <a:pt x="1" y="0"/>
                    </a:lnTo>
                    <a:close/>
                  </a:path>
                </a:pathLst>
              </a:custGeom>
              <a:solidFill>
                <a:srgbClr val="CECECD"/>
              </a:solidFill>
              <a:ln w="9525">
                <a:noFill/>
                <a:round/>
                <a:headEnd/>
                <a:tailEnd/>
              </a:ln>
            </p:spPr>
            <p:txBody>
              <a:bodyPr/>
              <a:lstStyle/>
              <a:p>
                <a:endParaRPr lang="hu-HU"/>
              </a:p>
            </p:txBody>
          </p:sp>
          <p:sp>
            <p:nvSpPr>
              <p:cNvPr id="57902" name="Freeform 1090"/>
              <p:cNvSpPr>
                <a:spLocks/>
              </p:cNvSpPr>
              <p:nvPr/>
            </p:nvSpPr>
            <p:spPr bwMode="auto">
              <a:xfrm>
                <a:off x="1547" y="2448"/>
                <a:ext cx="51" cy="31"/>
              </a:xfrm>
              <a:custGeom>
                <a:avLst/>
                <a:gdLst>
                  <a:gd name="T0" fmla="*/ 2 w 51"/>
                  <a:gd name="T1" fmla="*/ 0 h 31"/>
                  <a:gd name="T2" fmla="*/ 51 w 51"/>
                  <a:gd name="T3" fmla="*/ 28 h 31"/>
                  <a:gd name="T4" fmla="*/ 49 w 51"/>
                  <a:gd name="T5" fmla="*/ 31 h 31"/>
                  <a:gd name="T6" fmla="*/ 0 w 51"/>
                  <a:gd name="T7" fmla="*/ 3 h 31"/>
                  <a:gd name="T8" fmla="*/ 2 w 51"/>
                  <a:gd name="T9" fmla="*/ 0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2" y="0"/>
                    </a:moveTo>
                    <a:lnTo>
                      <a:pt x="51" y="28"/>
                    </a:lnTo>
                    <a:lnTo>
                      <a:pt x="49" y="31"/>
                    </a:lnTo>
                    <a:lnTo>
                      <a:pt x="0" y="3"/>
                    </a:lnTo>
                    <a:lnTo>
                      <a:pt x="2" y="0"/>
                    </a:lnTo>
                    <a:close/>
                  </a:path>
                </a:pathLst>
              </a:custGeom>
              <a:solidFill>
                <a:srgbClr val="D1D0D0"/>
              </a:solidFill>
              <a:ln w="9525">
                <a:noFill/>
                <a:round/>
                <a:headEnd/>
                <a:tailEnd/>
              </a:ln>
            </p:spPr>
            <p:txBody>
              <a:bodyPr/>
              <a:lstStyle/>
              <a:p>
                <a:endParaRPr lang="hu-HU"/>
              </a:p>
            </p:txBody>
          </p:sp>
          <p:sp>
            <p:nvSpPr>
              <p:cNvPr id="57903" name="Freeform 1091"/>
              <p:cNvSpPr>
                <a:spLocks/>
              </p:cNvSpPr>
              <p:nvPr/>
            </p:nvSpPr>
            <p:spPr bwMode="auto">
              <a:xfrm>
                <a:off x="1547" y="2450"/>
                <a:ext cx="49" cy="31"/>
              </a:xfrm>
              <a:custGeom>
                <a:avLst/>
                <a:gdLst>
                  <a:gd name="T0" fmla="*/ 2 w 49"/>
                  <a:gd name="T1" fmla="*/ 0 h 31"/>
                  <a:gd name="T2" fmla="*/ 49 w 49"/>
                  <a:gd name="T3" fmla="*/ 28 h 31"/>
                  <a:gd name="T4" fmla="*/ 48 w 49"/>
                  <a:gd name="T5" fmla="*/ 31 h 31"/>
                  <a:gd name="T6" fmla="*/ 0 w 49"/>
                  <a:gd name="T7" fmla="*/ 2 h 31"/>
                  <a:gd name="T8" fmla="*/ 2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2" y="0"/>
                    </a:moveTo>
                    <a:lnTo>
                      <a:pt x="49" y="28"/>
                    </a:lnTo>
                    <a:lnTo>
                      <a:pt x="48" y="31"/>
                    </a:lnTo>
                    <a:lnTo>
                      <a:pt x="0" y="2"/>
                    </a:lnTo>
                    <a:lnTo>
                      <a:pt x="2" y="0"/>
                    </a:lnTo>
                    <a:close/>
                  </a:path>
                </a:pathLst>
              </a:custGeom>
              <a:solidFill>
                <a:srgbClr val="D4D3D3"/>
              </a:solidFill>
              <a:ln w="9525">
                <a:noFill/>
                <a:round/>
                <a:headEnd/>
                <a:tailEnd/>
              </a:ln>
            </p:spPr>
            <p:txBody>
              <a:bodyPr/>
              <a:lstStyle/>
              <a:p>
                <a:endParaRPr lang="hu-HU"/>
              </a:p>
            </p:txBody>
          </p:sp>
          <p:sp>
            <p:nvSpPr>
              <p:cNvPr id="57904" name="Freeform 1092"/>
              <p:cNvSpPr>
                <a:spLocks/>
              </p:cNvSpPr>
              <p:nvPr/>
            </p:nvSpPr>
            <p:spPr bwMode="auto">
              <a:xfrm>
                <a:off x="1546" y="2451"/>
                <a:ext cx="50" cy="31"/>
              </a:xfrm>
              <a:custGeom>
                <a:avLst/>
                <a:gdLst>
                  <a:gd name="T0" fmla="*/ 1 w 50"/>
                  <a:gd name="T1" fmla="*/ 0 h 31"/>
                  <a:gd name="T2" fmla="*/ 50 w 50"/>
                  <a:gd name="T3" fmla="*/ 28 h 31"/>
                  <a:gd name="T4" fmla="*/ 49 w 50"/>
                  <a:gd name="T5" fmla="*/ 31 h 31"/>
                  <a:gd name="T6" fmla="*/ 0 w 50"/>
                  <a:gd name="T7" fmla="*/ 3 h 31"/>
                  <a:gd name="T8" fmla="*/ 1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1" y="0"/>
                    </a:moveTo>
                    <a:lnTo>
                      <a:pt x="50" y="28"/>
                    </a:lnTo>
                    <a:lnTo>
                      <a:pt x="49" y="31"/>
                    </a:lnTo>
                    <a:lnTo>
                      <a:pt x="0" y="3"/>
                    </a:lnTo>
                    <a:lnTo>
                      <a:pt x="1" y="0"/>
                    </a:lnTo>
                    <a:close/>
                  </a:path>
                </a:pathLst>
              </a:custGeom>
              <a:solidFill>
                <a:srgbClr val="DBDBDA"/>
              </a:solidFill>
              <a:ln w="9525">
                <a:noFill/>
                <a:round/>
                <a:headEnd/>
                <a:tailEnd/>
              </a:ln>
            </p:spPr>
            <p:txBody>
              <a:bodyPr/>
              <a:lstStyle/>
              <a:p>
                <a:endParaRPr lang="hu-HU"/>
              </a:p>
            </p:txBody>
          </p:sp>
          <p:sp>
            <p:nvSpPr>
              <p:cNvPr id="57905" name="Freeform 1093"/>
              <p:cNvSpPr>
                <a:spLocks/>
              </p:cNvSpPr>
              <p:nvPr/>
            </p:nvSpPr>
            <p:spPr bwMode="auto">
              <a:xfrm>
                <a:off x="1546" y="2452"/>
                <a:ext cx="49" cy="31"/>
              </a:xfrm>
              <a:custGeom>
                <a:avLst/>
                <a:gdLst>
                  <a:gd name="T0" fmla="*/ 1 w 49"/>
                  <a:gd name="T1" fmla="*/ 0 h 31"/>
                  <a:gd name="T2" fmla="*/ 49 w 49"/>
                  <a:gd name="T3" fmla="*/ 29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9"/>
                    </a:lnTo>
                    <a:lnTo>
                      <a:pt x="48" y="31"/>
                    </a:lnTo>
                    <a:lnTo>
                      <a:pt x="0" y="3"/>
                    </a:lnTo>
                    <a:lnTo>
                      <a:pt x="1" y="0"/>
                    </a:lnTo>
                    <a:close/>
                  </a:path>
                </a:pathLst>
              </a:custGeom>
              <a:solidFill>
                <a:srgbClr val="DFDFDE"/>
              </a:solidFill>
              <a:ln w="9525">
                <a:noFill/>
                <a:round/>
                <a:headEnd/>
                <a:tailEnd/>
              </a:ln>
            </p:spPr>
            <p:txBody>
              <a:bodyPr/>
              <a:lstStyle/>
              <a:p>
                <a:endParaRPr lang="hu-HU"/>
              </a:p>
            </p:txBody>
          </p:sp>
          <p:sp>
            <p:nvSpPr>
              <p:cNvPr id="57906" name="Freeform 1094"/>
              <p:cNvSpPr>
                <a:spLocks/>
              </p:cNvSpPr>
              <p:nvPr/>
            </p:nvSpPr>
            <p:spPr bwMode="auto">
              <a:xfrm>
                <a:off x="1544" y="2454"/>
                <a:ext cx="51" cy="29"/>
              </a:xfrm>
              <a:custGeom>
                <a:avLst/>
                <a:gdLst>
                  <a:gd name="T0" fmla="*/ 2 w 51"/>
                  <a:gd name="T1" fmla="*/ 0 h 29"/>
                  <a:gd name="T2" fmla="*/ 51 w 51"/>
                  <a:gd name="T3" fmla="*/ 28 h 29"/>
                  <a:gd name="T4" fmla="*/ 50 w 51"/>
                  <a:gd name="T5" fmla="*/ 29 h 29"/>
                  <a:gd name="T6" fmla="*/ 0 w 51"/>
                  <a:gd name="T7" fmla="*/ 1 h 29"/>
                  <a:gd name="T8" fmla="*/ 2 w 51"/>
                  <a:gd name="T9" fmla="*/ 0 h 29"/>
                  <a:gd name="T10" fmla="*/ 0 60000 65536"/>
                  <a:gd name="T11" fmla="*/ 0 60000 65536"/>
                  <a:gd name="T12" fmla="*/ 0 60000 65536"/>
                  <a:gd name="T13" fmla="*/ 0 60000 65536"/>
                  <a:gd name="T14" fmla="*/ 0 60000 65536"/>
                  <a:gd name="T15" fmla="*/ 0 w 51"/>
                  <a:gd name="T16" fmla="*/ 0 h 29"/>
                  <a:gd name="T17" fmla="*/ 51 w 51"/>
                  <a:gd name="T18" fmla="*/ 29 h 29"/>
                </a:gdLst>
                <a:ahLst/>
                <a:cxnLst>
                  <a:cxn ang="T10">
                    <a:pos x="T0" y="T1"/>
                  </a:cxn>
                  <a:cxn ang="T11">
                    <a:pos x="T2" y="T3"/>
                  </a:cxn>
                  <a:cxn ang="T12">
                    <a:pos x="T4" y="T5"/>
                  </a:cxn>
                  <a:cxn ang="T13">
                    <a:pos x="T6" y="T7"/>
                  </a:cxn>
                  <a:cxn ang="T14">
                    <a:pos x="T8" y="T9"/>
                  </a:cxn>
                </a:cxnLst>
                <a:rect l="T15" t="T16" r="T17" b="T18"/>
                <a:pathLst>
                  <a:path w="51" h="29">
                    <a:moveTo>
                      <a:pt x="2" y="0"/>
                    </a:moveTo>
                    <a:lnTo>
                      <a:pt x="51" y="28"/>
                    </a:lnTo>
                    <a:lnTo>
                      <a:pt x="50" y="29"/>
                    </a:lnTo>
                    <a:lnTo>
                      <a:pt x="0" y="1"/>
                    </a:lnTo>
                    <a:lnTo>
                      <a:pt x="2" y="0"/>
                    </a:lnTo>
                    <a:close/>
                  </a:path>
                </a:pathLst>
              </a:custGeom>
              <a:solidFill>
                <a:srgbClr val="E3E3E3"/>
              </a:solidFill>
              <a:ln w="9525">
                <a:noFill/>
                <a:round/>
                <a:headEnd/>
                <a:tailEnd/>
              </a:ln>
            </p:spPr>
            <p:txBody>
              <a:bodyPr/>
              <a:lstStyle/>
              <a:p>
                <a:endParaRPr lang="hu-HU"/>
              </a:p>
            </p:txBody>
          </p:sp>
          <p:sp>
            <p:nvSpPr>
              <p:cNvPr id="57907" name="Freeform 1095"/>
              <p:cNvSpPr>
                <a:spLocks/>
              </p:cNvSpPr>
              <p:nvPr/>
            </p:nvSpPr>
            <p:spPr bwMode="auto">
              <a:xfrm>
                <a:off x="1544" y="2455"/>
                <a:ext cx="50" cy="30"/>
              </a:xfrm>
              <a:custGeom>
                <a:avLst/>
                <a:gdLst>
                  <a:gd name="T0" fmla="*/ 2 w 50"/>
                  <a:gd name="T1" fmla="*/ 0 h 30"/>
                  <a:gd name="T2" fmla="*/ 50 w 50"/>
                  <a:gd name="T3" fmla="*/ 28 h 30"/>
                  <a:gd name="T4" fmla="*/ 48 w 50"/>
                  <a:gd name="T5" fmla="*/ 30 h 30"/>
                  <a:gd name="T6" fmla="*/ 0 w 50"/>
                  <a:gd name="T7" fmla="*/ 2 h 30"/>
                  <a:gd name="T8" fmla="*/ 2 w 50"/>
                  <a:gd name="T9" fmla="*/ 0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2" y="0"/>
                    </a:moveTo>
                    <a:lnTo>
                      <a:pt x="50" y="28"/>
                    </a:lnTo>
                    <a:lnTo>
                      <a:pt x="48" y="30"/>
                    </a:lnTo>
                    <a:lnTo>
                      <a:pt x="0" y="2"/>
                    </a:lnTo>
                    <a:lnTo>
                      <a:pt x="2" y="0"/>
                    </a:lnTo>
                    <a:close/>
                  </a:path>
                </a:pathLst>
              </a:custGeom>
              <a:solidFill>
                <a:srgbClr val="E6E5E5"/>
              </a:solidFill>
              <a:ln w="9525">
                <a:noFill/>
                <a:round/>
                <a:headEnd/>
                <a:tailEnd/>
              </a:ln>
            </p:spPr>
            <p:txBody>
              <a:bodyPr/>
              <a:lstStyle/>
              <a:p>
                <a:endParaRPr lang="hu-HU"/>
              </a:p>
            </p:txBody>
          </p:sp>
          <p:sp>
            <p:nvSpPr>
              <p:cNvPr id="57908" name="Freeform 1096"/>
              <p:cNvSpPr>
                <a:spLocks/>
              </p:cNvSpPr>
              <p:nvPr/>
            </p:nvSpPr>
            <p:spPr bwMode="auto">
              <a:xfrm>
                <a:off x="1543" y="2455"/>
                <a:ext cx="51" cy="31"/>
              </a:xfrm>
              <a:custGeom>
                <a:avLst/>
                <a:gdLst>
                  <a:gd name="T0" fmla="*/ 1 w 51"/>
                  <a:gd name="T1" fmla="*/ 0 h 31"/>
                  <a:gd name="T2" fmla="*/ 51 w 51"/>
                  <a:gd name="T3" fmla="*/ 28 h 31"/>
                  <a:gd name="T4" fmla="*/ 49 w 51"/>
                  <a:gd name="T5" fmla="*/ 31 h 31"/>
                  <a:gd name="T6" fmla="*/ 0 w 51"/>
                  <a:gd name="T7" fmla="*/ 3 h 31"/>
                  <a:gd name="T8" fmla="*/ 1 w 51"/>
                  <a:gd name="T9" fmla="*/ 0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1" y="0"/>
                    </a:moveTo>
                    <a:lnTo>
                      <a:pt x="51" y="28"/>
                    </a:lnTo>
                    <a:lnTo>
                      <a:pt x="49" y="31"/>
                    </a:lnTo>
                    <a:lnTo>
                      <a:pt x="0" y="3"/>
                    </a:lnTo>
                    <a:lnTo>
                      <a:pt x="1" y="0"/>
                    </a:lnTo>
                    <a:close/>
                  </a:path>
                </a:pathLst>
              </a:custGeom>
              <a:solidFill>
                <a:srgbClr val="E9E9E9"/>
              </a:solidFill>
              <a:ln w="9525">
                <a:noFill/>
                <a:round/>
                <a:headEnd/>
                <a:tailEnd/>
              </a:ln>
            </p:spPr>
            <p:txBody>
              <a:bodyPr/>
              <a:lstStyle/>
              <a:p>
                <a:endParaRPr lang="hu-HU"/>
              </a:p>
            </p:txBody>
          </p:sp>
          <p:sp>
            <p:nvSpPr>
              <p:cNvPr id="57909" name="Freeform 1097"/>
              <p:cNvSpPr>
                <a:spLocks/>
              </p:cNvSpPr>
              <p:nvPr/>
            </p:nvSpPr>
            <p:spPr bwMode="auto">
              <a:xfrm>
                <a:off x="1543" y="2457"/>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ECECEC"/>
              </a:solidFill>
              <a:ln w="9525">
                <a:noFill/>
                <a:round/>
                <a:headEnd/>
                <a:tailEnd/>
              </a:ln>
            </p:spPr>
            <p:txBody>
              <a:bodyPr/>
              <a:lstStyle/>
              <a:p>
                <a:endParaRPr lang="hu-HU"/>
              </a:p>
            </p:txBody>
          </p:sp>
          <p:sp>
            <p:nvSpPr>
              <p:cNvPr id="57910" name="Freeform 1098"/>
              <p:cNvSpPr>
                <a:spLocks/>
              </p:cNvSpPr>
              <p:nvPr/>
            </p:nvSpPr>
            <p:spPr bwMode="auto">
              <a:xfrm>
                <a:off x="1542" y="2458"/>
                <a:ext cx="50" cy="31"/>
              </a:xfrm>
              <a:custGeom>
                <a:avLst/>
                <a:gdLst>
                  <a:gd name="T0" fmla="*/ 1 w 50"/>
                  <a:gd name="T1" fmla="*/ 0 h 31"/>
                  <a:gd name="T2" fmla="*/ 50 w 50"/>
                  <a:gd name="T3" fmla="*/ 28 h 31"/>
                  <a:gd name="T4" fmla="*/ 49 w 50"/>
                  <a:gd name="T5" fmla="*/ 31 h 31"/>
                  <a:gd name="T6" fmla="*/ 0 w 50"/>
                  <a:gd name="T7" fmla="*/ 3 h 31"/>
                  <a:gd name="T8" fmla="*/ 1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1" y="0"/>
                    </a:moveTo>
                    <a:lnTo>
                      <a:pt x="50" y="28"/>
                    </a:lnTo>
                    <a:lnTo>
                      <a:pt x="49" y="31"/>
                    </a:lnTo>
                    <a:lnTo>
                      <a:pt x="0" y="3"/>
                    </a:lnTo>
                    <a:lnTo>
                      <a:pt x="1" y="0"/>
                    </a:lnTo>
                    <a:close/>
                  </a:path>
                </a:pathLst>
              </a:custGeom>
              <a:solidFill>
                <a:srgbClr val="F0F0EF"/>
              </a:solidFill>
              <a:ln w="9525">
                <a:noFill/>
                <a:round/>
                <a:headEnd/>
                <a:tailEnd/>
              </a:ln>
            </p:spPr>
            <p:txBody>
              <a:bodyPr/>
              <a:lstStyle/>
              <a:p>
                <a:endParaRPr lang="hu-HU"/>
              </a:p>
            </p:txBody>
          </p:sp>
          <p:sp>
            <p:nvSpPr>
              <p:cNvPr id="57911" name="Freeform 1099"/>
              <p:cNvSpPr>
                <a:spLocks/>
              </p:cNvSpPr>
              <p:nvPr/>
            </p:nvSpPr>
            <p:spPr bwMode="auto">
              <a:xfrm>
                <a:off x="1542" y="2460"/>
                <a:ext cx="49" cy="30"/>
              </a:xfrm>
              <a:custGeom>
                <a:avLst/>
                <a:gdLst>
                  <a:gd name="T0" fmla="*/ 1 w 49"/>
                  <a:gd name="T1" fmla="*/ 0 h 30"/>
                  <a:gd name="T2" fmla="*/ 49 w 49"/>
                  <a:gd name="T3" fmla="*/ 28 h 30"/>
                  <a:gd name="T4" fmla="*/ 47 w 49"/>
                  <a:gd name="T5" fmla="*/ 30 h 30"/>
                  <a:gd name="T6" fmla="*/ 0 w 49"/>
                  <a:gd name="T7" fmla="*/ 2 h 30"/>
                  <a:gd name="T8" fmla="*/ 1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1" y="0"/>
                    </a:moveTo>
                    <a:lnTo>
                      <a:pt x="49" y="28"/>
                    </a:lnTo>
                    <a:lnTo>
                      <a:pt x="47" y="30"/>
                    </a:lnTo>
                    <a:lnTo>
                      <a:pt x="0" y="2"/>
                    </a:lnTo>
                    <a:lnTo>
                      <a:pt x="1" y="0"/>
                    </a:lnTo>
                    <a:close/>
                  </a:path>
                </a:pathLst>
              </a:custGeom>
              <a:solidFill>
                <a:srgbClr val="F2F2F2"/>
              </a:solidFill>
              <a:ln w="9525">
                <a:noFill/>
                <a:round/>
                <a:headEnd/>
                <a:tailEnd/>
              </a:ln>
            </p:spPr>
            <p:txBody>
              <a:bodyPr/>
              <a:lstStyle/>
              <a:p>
                <a:endParaRPr lang="hu-HU"/>
              </a:p>
            </p:txBody>
          </p:sp>
          <p:sp>
            <p:nvSpPr>
              <p:cNvPr id="57912" name="Freeform 1100"/>
              <p:cNvSpPr>
                <a:spLocks/>
              </p:cNvSpPr>
              <p:nvPr/>
            </p:nvSpPr>
            <p:spPr bwMode="auto">
              <a:xfrm>
                <a:off x="1540" y="2461"/>
                <a:ext cx="51" cy="31"/>
              </a:xfrm>
              <a:custGeom>
                <a:avLst/>
                <a:gdLst>
                  <a:gd name="T0" fmla="*/ 2 w 51"/>
                  <a:gd name="T1" fmla="*/ 0 h 31"/>
                  <a:gd name="T2" fmla="*/ 51 w 51"/>
                  <a:gd name="T3" fmla="*/ 28 h 31"/>
                  <a:gd name="T4" fmla="*/ 49 w 51"/>
                  <a:gd name="T5" fmla="*/ 31 h 31"/>
                  <a:gd name="T6" fmla="*/ 0 w 51"/>
                  <a:gd name="T7" fmla="*/ 3 h 31"/>
                  <a:gd name="T8" fmla="*/ 2 w 51"/>
                  <a:gd name="T9" fmla="*/ 0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2" y="0"/>
                    </a:moveTo>
                    <a:lnTo>
                      <a:pt x="51" y="28"/>
                    </a:lnTo>
                    <a:lnTo>
                      <a:pt x="49" y="31"/>
                    </a:lnTo>
                    <a:lnTo>
                      <a:pt x="0" y="3"/>
                    </a:lnTo>
                    <a:lnTo>
                      <a:pt x="2" y="0"/>
                    </a:lnTo>
                    <a:close/>
                  </a:path>
                </a:pathLst>
              </a:custGeom>
              <a:solidFill>
                <a:srgbClr val="F6F6F6"/>
              </a:solidFill>
              <a:ln w="9525">
                <a:noFill/>
                <a:round/>
                <a:headEnd/>
                <a:tailEnd/>
              </a:ln>
            </p:spPr>
            <p:txBody>
              <a:bodyPr/>
              <a:lstStyle/>
              <a:p>
                <a:endParaRPr lang="hu-HU"/>
              </a:p>
            </p:txBody>
          </p:sp>
          <p:sp>
            <p:nvSpPr>
              <p:cNvPr id="57913" name="Freeform 1101"/>
              <p:cNvSpPr>
                <a:spLocks/>
              </p:cNvSpPr>
              <p:nvPr/>
            </p:nvSpPr>
            <p:spPr bwMode="auto">
              <a:xfrm>
                <a:off x="1540" y="2462"/>
                <a:ext cx="49" cy="31"/>
              </a:xfrm>
              <a:custGeom>
                <a:avLst/>
                <a:gdLst>
                  <a:gd name="T0" fmla="*/ 2 w 49"/>
                  <a:gd name="T1" fmla="*/ 0 h 31"/>
                  <a:gd name="T2" fmla="*/ 49 w 49"/>
                  <a:gd name="T3" fmla="*/ 28 h 31"/>
                  <a:gd name="T4" fmla="*/ 48 w 49"/>
                  <a:gd name="T5" fmla="*/ 31 h 31"/>
                  <a:gd name="T6" fmla="*/ 0 w 49"/>
                  <a:gd name="T7" fmla="*/ 3 h 31"/>
                  <a:gd name="T8" fmla="*/ 2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2" y="0"/>
                    </a:moveTo>
                    <a:lnTo>
                      <a:pt x="49" y="28"/>
                    </a:lnTo>
                    <a:lnTo>
                      <a:pt x="48" y="31"/>
                    </a:lnTo>
                    <a:lnTo>
                      <a:pt x="0" y="3"/>
                    </a:lnTo>
                    <a:lnTo>
                      <a:pt x="2" y="0"/>
                    </a:lnTo>
                    <a:close/>
                  </a:path>
                </a:pathLst>
              </a:custGeom>
              <a:solidFill>
                <a:srgbClr val="F8F8F8"/>
              </a:solidFill>
              <a:ln w="9525">
                <a:noFill/>
                <a:round/>
                <a:headEnd/>
                <a:tailEnd/>
              </a:ln>
            </p:spPr>
            <p:txBody>
              <a:bodyPr/>
              <a:lstStyle/>
              <a:p>
                <a:endParaRPr lang="hu-HU"/>
              </a:p>
            </p:txBody>
          </p:sp>
          <p:sp>
            <p:nvSpPr>
              <p:cNvPr id="57914" name="Freeform 1102"/>
              <p:cNvSpPr>
                <a:spLocks/>
              </p:cNvSpPr>
              <p:nvPr/>
            </p:nvSpPr>
            <p:spPr bwMode="auto">
              <a:xfrm>
                <a:off x="1539" y="2464"/>
                <a:ext cx="50" cy="29"/>
              </a:xfrm>
              <a:custGeom>
                <a:avLst/>
                <a:gdLst>
                  <a:gd name="T0" fmla="*/ 1 w 50"/>
                  <a:gd name="T1" fmla="*/ 0 h 29"/>
                  <a:gd name="T2" fmla="*/ 50 w 50"/>
                  <a:gd name="T3" fmla="*/ 28 h 29"/>
                  <a:gd name="T4" fmla="*/ 49 w 50"/>
                  <a:gd name="T5" fmla="*/ 29 h 29"/>
                  <a:gd name="T6" fmla="*/ 0 w 50"/>
                  <a:gd name="T7" fmla="*/ 1 h 29"/>
                  <a:gd name="T8" fmla="*/ 1 w 50"/>
                  <a:gd name="T9" fmla="*/ 0 h 29"/>
                  <a:gd name="T10" fmla="*/ 0 60000 65536"/>
                  <a:gd name="T11" fmla="*/ 0 60000 65536"/>
                  <a:gd name="T12" fmla="*/ 0 60000 65536"/>
                  <a:gd name="T13" fmla="*/ 0 60000 65536"/>
                  <a:gd name="T14" fmla="*/ 0 60000 65536"/>
                  <a:gd name="T15" fmla="*/ 0 w 50"/>
                  <a:gd name="T16" fmla="*/ 0 h 29"/>
                  <a:gd name="T17" fmla="*/ 50 w 50"/>
                  <a:gd name="T18" fmla="*/ 29 h 29"/>
                </a:gdLst>
                <a:ahLst/>
                <a:cxnLst>
                  <a:cxn ang="T10">
                    <a:pos x="T0" y="T1"/>
                  </a:cxn>
                  <a:cxn ang="T11">
                    <a:pos x="T2" y="T3"/>
                  </a:cxn>
                  <a:cxn ang="T12">
                    <a:pos x="T4" y="T5"/>
                  </a:cxn>
                  <a:cxn ang="T13">
                    <a:pos x="T6" y="T7"/>
                  </a:cxn>
                  <a:cxn ang="T14">
                    <a:pos x="T8" y="T9"/>
                  </a:cxn>
                </a:cxnLst>
                <a:rect l="T15" t="T16" r="T17" b="T18"/>
                <a:pathLst>
                  <a:path w="50" h="29">
                    <a:moveTo>
                      <a:pt x="1" y="0"/>
                    </a:moveTo>
                    <a:lnTo>
                      <a:pt x="50" y="28"/>
                    </a:lnTo>
                    <a:lnTo>
                      <a:pt x="49" y="29"/>
                    </a:lnTo>
                    <a:lnTo>
                      <a:pt x="0" y="1"/>
                    </a:lnTo>
                    <a:lnTo>
                      <a:pt x="1" y="0"/>
                    </a:lnTo>
                    <a:close/>
                  </a:path>
                </a:pathLst>
              </a:custGeom>
              <a:solidFill>
                <a:srgbClr val="FFFFFF"/>
              </a:solidFill>
              <a:ln w="9525">
                <a:noFill/>
                <a:round/>
                <a:headEnd/>
                <a:tailEnd/>
              </a:ln>
            </p:spPr>
            <p:txBody>
              <a:bodyPr/>
              <a:lstStyle/>
              <a:p>
                <a:endParaRPr lang="hu-HU"/>
              </a:p>
            </p:txBody>
          </p:sp>
          <p:sp>
            <p:nvSpPr>
              <p:cNvPr id="57915" name="Freeform 1103"/>
              <p:cNvSpPr>
                <a:spLocks/>
              </p:cNvSpPr>
              <p:nvPr/>
            </p:nvSpPr>
            <p:spPr bwMode="auto">
              <a:xfrm>
                <a:off x="1539" y="2465"/>
                <a:ext cx="49" cy="30"/>
              </a:xfrm>
              <a:custGeom>
                <a:avLst/>
                <a:gdLst>
                  <a:gd name="T0" fmla="*/ 1 w 49"/>
                  <a:gd name="T1" fmla="*/ 0 h 30"/>
                  <a:gd name="T2" fmla="*/ 49 w 49"/>
                  <a:gd name="T3" fmla="*/ 28 h 30"/>
                  <a:gd name="T4" fmla="*/ 48 w 49"/>
                  <a:gd name="T5" fmla="*/ 30 h 30"/>
                  <a:gd name="T6" fmla="*/ 0 w 49"/>
                  <a:gd name="T7" fmla="*/ 2 h 30"/>
                  <a:gd name="T8" fmla="*/ 1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1" y="0"/>
                    </a:moveTo>
                    <a:lnTo>
                      <a:pt x="49" y="28"/>
                    </a:lnTo>
                    <a:lnTo>
                      <a:pt x="48" y="30"/>
                    </a:lnTo>
                    <a:lnTo>
                      <a:pt x="0" y="2"/>
                    </a:lnTo>
                    <a:lnTo>
                      <a:pt x="1" y="0"/>
                    </a:lnTo>
                    <a:close/>
                  </a:path>
                </a:pathLst>
              </a:custGeom>
              <a:solidFill>
                <a:srgbClr val="FDFDFD"/>
              </a:solidFill>
              <a:ln w="9525">
                <a:noFill/>
                <a:round/>
                <a:headEnd/>
                <a:tailEnd/>
              </a:ln>
            </p:spPr>
            <p:txBody>
              <a:bodyPr/>
              <a:lstStyle/>
              <a:p>
                <a:endParaRPr lang="hu-HU"/>
              </a:p>
            </p:txBody>
          </p:sp>
          <p:sp>
            <p:nvSpPr>
              <p:cNvPr id="57916" name="Freeform 1104"/>
              <p:cNvSpPr>
                <a:spLocks/>
              </p:cNvSpPr>
              <p:nvPr/>
            </p:nvSpPr>
            <p:spPr bwMode="auto">
              <a:xfrm>
                <a:off x="1537" y="2465"/>
                <a:ext cx="51" cy="31"/>
              </a:xfrm>
              <a:custGeom>
                <a:avLst/>
                <a:gdLst>
                  <a:gd name="T0" fmla="*/ 2 w 51"/>
                  <a:gd name="T1" fmla="*/ 0 h 31"/>
                  <a:gd name="T2" fmla="*/ 51 w 51"/>
                  <a:gd name="T3" fmla="*/ 28 h 31"/>
                  <a:gd name="T4" fmla="*/ 50 w 51"/>
                  <a:gd name="T5" fmla="*/ 31 h 31"/>
                  <a:gd name="T6" fmla="*/ 0 w 51"/>
                  <a:gd name="T7" fmla="*/ 3 h 31"/>
                  <a:gd name="T8" fmla="*/ 2 w 51"/>
                  <a:gd name="T9" fmla="*/ 0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2" y="0"/>
                    </a:moveTo>
                    <a:lnTo>
                      <a:pt x="51" y="28"/>
                    </a:lnTo>
                    <a:lnTo>
                      <a:pt x="50" y="31"/>
                    </a:lnTo>
                    <a:lnTo>
                      <a:pt x="0" y="3"/>
                    </a:lnTo>
                    <a:lnTo>
                      <a:pt x="2" y="0"/>
                    </a:lnTo>
                    <a:close/>
                  </a:path>
                </a:pathLst>
              </a:custGeom>
              <a:solidFill>
                <a:srgbClr val="F9F9F9"/>
              </a:solidFill>
              <a:ln w="9525">
                <a:noFill/>
                <a:round/>
                <a:headEnd/>
                <a:tailEnd/>
              </a:ln>
            </p:spPr>
            <p:txBody>
              <a:bodyPr/>
              <a:lstStyle/>
              <a:p>
                <a:endParaRPr lang="hu-HU"/>
              </a:p>
            </p:txBody>
          </p:sp>
          <p:sp>
            <p:nvSpPr>
              <p:cNvPr id="57917" name="Freeform 1105"/>
              <p:cNvSpPr>
                <a:spLocks/>
              </p:cNvSpPr>
              <p:nvPr/>
            </p:nvSpPr>
            <p:spPr bwMode="auto">
              <a:xfrm>
                <a:off x="1537" y="2467"/>
                <a:ext cx="50" cy="31"/>
              </a:xfrm>
              <a:custGeom>
                <a:avLst/>
                <a:gdLst>
                  <a:gd name="T0" fmla="*/ 2 w 50"/>
                  <a:gd name="T1" fmla="*/ 0 h 31"/>
                  <a:gd name="T2" fmla="*/ 50 w 50"/>
                  <a:gd name="T3" fmla="*/ 28 h 31"/>
                  <a:gd name="T4" fmla="*/ 48 w 50"/>
                  <a:gd name="T5" fmla="*/ 31 h 31"/>
                  <a:gd name="T6" fmla="*/ 0 w 50"/>
                  <a:gd name="T7" fmla="*/ 2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8"/>
                    </a:lnTo>
                    <a:lnTo>
                      <a:pt x="48" y="31"/>
                    </a:lnTo>
                    <a:lnTo>
                      <a:pt x="0" y="2"/>
                    </a:lnTo>
                    <a:lnTo>
                      <a:pt x="2" y="0"/>
                    </a:lnTo>
                    <a:close/>
                  </a:path>
                </a:pathLst>
              </a:custGeom>
              <a:solidFill>
                <a:srgbClr val="F7F7F7"/>
              </a:solidFill>
              <a:ln w="9525">
                <a:noFill/>
                <a:round/>
                <a:headEnd/>
                <a:tailEnd/>
              </a:ln>
            </p:spPr>
            <p:txBody>
              <a:bodyPr/>
              <a:lstStyle/>
              <a:p>
                <a:endParaRPr lang="hu-HU"/>
              </a:p>
            </p:txBody>
          </p:sp>
          <p:sp>
            <p:nvSpPr>
              <p:cNvPr id="57918" name="Freeform 1106"/>
              <p:cNvSpPr>
                <a:spLocks/>
              </p:cNvSpPr>
              <p:nvPr/>
            </p:nvSpPr>
            <p:spPr bwMode="auto">
              <a:xfrm>
                <a:off x="1536" y="2468"/>
                <a:ext cx="51" cy="31"/>
              </a:xfrm>
              <a:custGeom>
                <a:avLst/>
                <a:gdLst>
                  <a:gd name="T0" fmla="*/ 1 w 51"/>
                  <a:gd name="T1" fmla="*/ 0 h 31"/>
                  <a:gd name="T2" fmla="*/ 51 w 51"/>
                  <a:gd name="T3" fmla="*/ 28 h 31"/>
                  <a:gd name="T4" fmla="*/ 49 w 51"/>
                  <a:gd name="T5" fmla="*/ 31 h 31"/>
                  <a:gd name="T6" fmla="*/ 0 w 51"/>
                  <a:gd name="T7" fmla="*/ 3 h 31"/>
                  <a:gd name="T8" fmla="*/ 1 w 51"/>
                  <a:gd name="T9" fmla="*/ 0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1" y="0"/>
                    </a:moveTo>
                    <a:lnTo>
                      <a:pt x="51" y="28"/>
                    </a:lnTo>
                    <a:lnTo>
                      <a:pt x="49" y="31"/>
                    </a:lnTo>
                    <a:lnTo>
                      <a:pt x="0" y="3"/>
                    </a:lnTo>
                    <a:lnTo>
                      <a:pt x="1" y="0"/>
                    </a:lnTo>
                    <a:close/>
                  </a:path>
                </a:pathLst>
              </a:custGeom>
              <a:solidFill>
                <a:srgbClr val="F3F3F3"/>
              </a:solidFill>
              <a:ln w="9525">
                <a:noFill/>
                <a:round/>
                <a:headEnd/>
                <a:tailEnd/>
              </a:ln>
            </p:spPr>
            <p:txBody>
              <a:bodyPr/>
              <a:lstStyle/>
              <a:p>
                <a:endParaRPr lang="hu-HU"/>
              </a:p>
            </p:txBody>
          </p:sp>
          <p:sp>
            <p:nvSpPr>
              <p:cNvPr id="57919" name="Freeform 1107"/>
              <p:cNvSpPr>
                <a:spLocks/>
              </p:cNvSpPr>
              <p:nvPr/>
            </p:nvSpPr>
            <p:spPr bwMode="auto">
              <a:xfrm>
                <a:off x="1536" y="2469"/>
                <a:ext cx="49" cy="31"/>
              </a:xfrm>
              <a:custGeom>
                <a:avLst/>
                <a:gdLst>
                  <a:gd name="T0" fmla="*/ 1 w 49"/>
                  <a:gd name="T1" fmla="*/ 0 h 31"/>
                  <a:gd name="T2" fmla="*/ 49 w 49"/>
                  <a:gd name="T3" fmla="*/ 29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9"/>
                    </a:lnTo>
                    <a:lnTo>
                      <a:pt x="48" y="31"/>
                    </a:lnTo>
                    <a:lnTo>
                      <a:pt x="0" y="3"/>
                    </a:lnTo>
                    <a:lnTo>
                      <a:pt x="1" y="0"/>
                    </a:lnTo>
                    <a:close/>
                  </a:path>
                </a:pathLst>
              </a:custGeom>
              <a:solidFill>
                <a:srgbClr val="F1F1F1"/>
              </a:solidFill>
              <a:ln w="9525">
                <a:noFill/>
                <a:round/>
                <a:headEnd/>
                <a:tailEnd/>
              </a:ln>
            </p:spPr>
            <p:txBody>
              <a:bodyPr/>
              <a:lstStyle/>
              <a:p>
                <a:endParaRPr lang="hu-HU"/>
              </a:p>
            </p:txBody>
          </p:sp>
          <p:sp>
            <p:nvSpPr>
              <p:cNvPr id="57920" name="Freeform 1108"/>
              <p:cNvSpPr>
                <a:spLocks/>
              </p:cNvSpPr>
              <p:nvPr/>
            </p:nvSpPr>
            <p:spPr bwMode="auto">
              <a:xfrm>
                <a:off x="1534" y="2471"/>
                <a:ext cx="51" cy="31"/>
              </a:xfrm>
              <a:custGeom>
                <a:avLst/>
                <a:gdLst>
                  <a:gd name="T0" fmla="*/ 2 w 51"/>
                  <a:gd name="T1" fmla="*/ 0 h 31"/>
                  <a:gd name="T2" fmla="*/ 51 w 51"/>
                  <a:gd name="T3" fmla="*/ 28 h 31"/>
                  <a:gd name="T4" fmla="*/ 50 w 51"/>
                  <a:gd name="T5" fmla="*/ 31 h 31"/>
                  <a:gd name="T6" fmla="*/ 0 w 51"/>
                  <a:gd name="T7" fmla="*/ 3 h 31"/>
                  <a:gd name="T8" fmla="*/ 2 w 51"/>
                  <a:gd name="T9" fmla="*/ 0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2" y="0"/>
                    </a:moveTo>
                    <a:lnTo>
                      <a:pt x="51" y="28"/>
                    </a:lnTo>
                    <a:lnTo>
                      <a:pt x="50" y="31"/>
                    </a:lnTo>
                    <a:lnTo>
                      <a:pt x="0" y="3"/>
                    </a:lnTo>
                    <a:lnTo>
                      <a:pt x="2" y="0"/>
                    </a:lnTo>
                    <a:close/>
                  </a:path>
                </a:pathLst>
              </a:custGeom>
              <a:solidFill>
                <a:srgbClr val="EDEDED"/>
              </a:solidFill>
              <a:ln w="9525">
                <a:noFill/>
                <a:round/>
                <a:headEnd/>
                <a:tailEnd/>
              </a:ln>
            </p:spPr>
            <p:txBody>
              <a:bodyPr/>
              <a:lstStyle/>
              <a:p>
                <a:endParaRPr lang="hu-HU"/>
              </a:p>
            </p:txBody>
          </p:sp>
          <p:sp>
            <p:nvSpPr>
              <p:cNvPr id="57921" name="Freeform 1109"/>
              <p:cNvSpPr>
                <a:spLocks/>
              </p:cNvSpPr>
              <p:nvPr/>
            </p:nvSpPr>
            <p:spPr bwMode="auto">
              <a:xfrm>
                <a:off x="1534" y="2472"/>
                <a:ext cx="50" cy="30"/>
              </a:xfrm>
              <a:custGeom>
                <a:avLst/>
                <a:gdLst>
                  <a:gd name="T0" fmla="*/ 2 w 50"/>
                  <a:gd name="T1" fmla="*/ 0 h 30"/>
                  <a:gd name="T2" fmla="*/ 50 w 50"/>
                  <a:gd name="T3" fmla="*/ 28 h 30"/>
                  <a:gd name="T4" fmla="*/ 48 w 50"/>
                  <a:gd name="T5" fmla="*/ 30 h 30"/>
                  <a:gd name="T6" fmla="*/ 0 w 50"/>
                  <a:gd name="T7" fmla="*/ 3 h 30"/>
                  <a:gd name="T8" fmla="*/ 2 w 50"/>
                  <a:gd name="T9" fmla="*/ 0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2" y="0"/>
                    </a:moveTo>
                    <a:lnTo>
                      <a:pt x="50" y="28"/>
                    </a:lnTo>
                    <a:lnTo>
                      <a:pt x="48" y="30"/>
                    </a:lnTo>
                    <a:lnTo>
                      <a:pt x="0" y="3"/>
                    </a:lnTo>
                    <a:lnTo>
                      <a:pt x="2" y="0"/>
                    </a:lnTo>
                    <a:close/>
                  </a:path>
                </a:pathLst>
              </a:custGeom>
              <a:solidFill>
                <a:srgbClr val="EBEBEA"/>
              </a:solidFill>
              <a:ln w="9525">
                <a:noFill/>
                <a:round/>
                <a:headEnd/>
                <a:tailEnd/>
              </a:ln>
            </p:spPr>
            <p:txBody>
              <a:bodyPr/>
              <a:lstStyle/>
              <a:p>
                <a:endParaRPr lang="hu-HU"/>
              </a:p>
            </p:txBody>
          </p:sp>
          <p:sp>
            <p:nvSpPr>
              <p:cNvPr id="57922" name="Freeform 1110"/>
              <p:cNvSpPr>
                <a:spLocks/>
              </p:cNvSpPr>
              <p:nvPr/>
            </p:nvSpPr>
            <p:spPr bwMode="auto">
              <a:xfrm>
                <a:off x="1533" y="2474"/>
                <a:ext cx="51" cy="29"/>
              </a:xfrm>
              <a:custGeom>
                <a:avLst/>
                <a:gdLst>
                  <a:gd name="T0" fmla="*/ 1 w 51"/>
                  <a:gd name="T1" fmla="*/ 0 h 29"/>
                  <a:gd name="T2" fmla="*/ 51 w 51"/>
                  <a:gd name="T3" fmla="*/ 28 h 29"/>
                  <a:gd name="T4" fmla="*/ 49 w 51"/>
                  <a:gd name="T5" fmla="*/ 29 h 29"/>
                  <a:gd name="T6" fmla="*/ 0 w 51"/>
                  <a:gd name="T7" fmla="*/ 1 h 29"/>
                  <a:gd name="T8" fmla="*/ 1 w 51"/>
                  <a:gd name="T9" fmla="*/ 0 h 29"/>
                  <a:gd name="T10" fmla="*/ 0 60000 65536"/>
                  <a:gd name="T11" fmla="*/ 0 60000 65536"/>
                  <a:gd name="T12" fmla="*/ 0 60000 65536"/>
                  <a:gd name="T13" fmla="*/ 0 60000 65536"/>
                  <a:gd name="T14" fmla="*/ 0 60000 65536"/>
                  <a:gd name="T15" fmla="*/ 0 w 51"/>
                  <a:gd name="T16" fmla="*/ 0 h 29"/>
                  <a:gd name="T17" fmla="*/ 51 w 51"/>
                  <a:gd name="T18" fmla="*/ 29 h 29"/>
                </a:gdLst>
                <a:ahLst/>
                <a:cxnLst>
                  <a:cxn ang="T10">
                    <a:pos x="T0" y="T1"/>
                  </a:cxn>
                  <a:cxn ang="T11">
                    <a:pos x="T2" y="T3"/>
                  </a:cxn>
                  <a:cxn ang="T12">
                    <a:pos x="T4" y="T5"/>
                  </a:cxn>
                  <a:cxn ang="T13">
                    <a:pos x="T6" y="T7"/>
                  </a:cxn>
                  <a:cxn ang="T14">
                    <a:pos x="T8" y="T9"/>
                  </a:cxn>
                </a:cxnLst>
                <a:rect l="T15" t="T16" r="T17" b="T18"/>
                <a:pathLst>
                  <a:path w="51" h="29">
                    <a:moveTo>
                      <a:pt x="1" y="0"/>
                    </a:moveTo>
                    <a:lnTo>
                      <a:pt x="51" y="28"/>
                    </a:lnTo>
                    <a:lnTo>
                      <a:pt x="49" y="29"/>
                    </a:lnTo>
                    <a:lnTo>
                      <a:pt x="0" y="1"/>
                    </a:lnTo>
                    <a:lnTo>
                      <a:pt x="1" y="0"/>
                    </a:lnTo>
                    <a:close/>
                  </a:path>
                </a:pathLst>
              </a:custGeom>
              <a:solidFill>
                <a:srgbClr val="E7E7E7"/>
              </a:solidFill>
              <a:ln w="9525">
                <a:noFill/>
                <a:round/>
                <a:headEnd/>
                <a:tailEnd/>
              </a:ln>
            </p:spPr>
            <p:txBody>
              <a:bodyPr/>
              <a:lstStyle/>
              <a:p>
                <a:endParaRPr lang="hu-HU"/>
              </a:p>
            </p:txBody>
          </p:sp>
          <p:sp>
            <p:nvSpPr>
              <p:cNvPr id="57923" name="Freeform 1111"/>
              <p:cNvSpPr>
                <a:spLocks/>
              </p:cNvSpPr>
              <p:nvPr/>
            </p:nvSpPr>
            <p:spPr bwMode="auto">
              <a:xfrm>
                <a:off x="1533" y="2475"/>
                <a:ext cx="49" cy="30"/>
              </a:xfrm>
              <a:custGeom>
                <a:avLst/>
                <a:gdLst>
                  <a:gd name="T0" fmla="*/ 1 w 49"/>
                  <a:gd name="T1" fmla="*/ 0 h 30"/>
                  <a:gd name="T2" fmla="*/ 49 w 49"/>
                  <a:gd name="T3" fmla="*/ 27 h 30"/>
                  <a:gd name="T4" fmla="*/ 48 w 49"/>
                  <a:gd name="T5" fmla="*/ 30 h 30"/>
                  <a:gd name="T6" fmla="*/ 0 w 49"/>
                  <a:gd name="T7" fmla="*/ 1 h 30"/>
                  <a:gd name="T8" fmla="*/ 1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1" y="0"/>
                    </a:moveTo>
                    <a:lnTo>
                      <a:pt x="49" y="27"/>
                    </a:lnTo>
                    <a:lnTo>
                      <a:pt x="48" y="30"/>
                    </a:lnTo>
                    <a:lnTo>
                      <a:pt x="0" y="1"/>
                    </a:lnTo>
                    <a:lnTo>
                      <a:pt x="1" y="0"/>
                    </a:lnTo>
                    <a:close/>
                  </a:path>
                </a:pathLst>
              </a:custGeom>
              <a:solidFill>
                <a:srgbClr val="E4E4E4"/>
              </a:solidFill>
              <a:ln w="9525">
                <a:noFill/>
                <a:round/>
                <a:headEnd/>
                <a:tailEnd/>
              </a:ln>
            </p:spPr>
            <p:txBody>
              <a:bodyPr/>
              <a:lstStyle/>
              <a:p>
                <a:endParaRPr lang="hu-HU"/>
              </a:p>
            </p:txBody>
          </p:sp>
          <p:sp>
            <p:nvSpPr>
              <p:cNvPr id="57924" name="Freeform 1112"/>
              <p:cNvSpPr>
                <a:spLocks/>
              </p:cNvSpPr>
              <p:nvPr/>
            </p:nvSpPr>
            <p:spPr bwMode="auto">
              <a:xfrm>
                <a:off x="1532" y="2475"/>
                <a:ext cx="50" cy="31"/>
              </a:xfrm>
              <a:custGeom>
                <a:avLst/>
                <a:gdLst>
                  <a:gd name="T0" fmla="*/ 1 w 50"/>
                  <a:gd name="T1" fmla="*/ 0 h 31"/>
                  <a:gd name="T2" fmla="*/ 50 w 50"/>
                  <a:gd name="T3" fmla="*/ 28 h 31"/>
                  <a:gd name="T4" fmla="*/ 49 w 50"/>
                  <a:gd name="T5" fmla="*/ 31 h 31"/>
                  <a:gd name="T6" fmla="*/ 0 w 50"/>
                  <a:gd name="T7" fmla="*/ 3 h 31"/>
                  <a:gd name="T8" fmla="*/ 1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1" y="0"/>
                    </a:moveTo>
                    <a:lnTo>
                      <a:pt x="50" y="28"/>
                    </a:lnTo>
                    <a:lnTo>
                      <a:pt x="49" y="31"/>
                    </a:lnTo>
                    <a:lnTo>
                      <a:pt x="0" y="3"/>
                    </a:lnTo>
                    <a:lnTo>
                      <a:pt x="1" y="0"/>
                    </a:lnTo>
                    <a:close/>
                  </a:path>
                </a:pathLst>
              </a:custGeom>
              <a:solidFill>
                <a:srgbClr val="E0E0E0"/>
              </a:solidFill>
              <a:ln w="9525">
                <a:noFill/>
                <a:round/>
                <a:headEnd/>
                <a:tailEnd/>
              </a:ln>
            </p:spPr>
            <p:txBody>
              <a:bodyPr/>
              <a:lstStyle/>
              <a:p>
                <a:endParaRPr lang="hu-HU"/>
              </a:p>
            </p:txBody>
          </p:sp>
          <p:sp>
            <p:nvSpPr>
              <p:cNvPr id="57925" name="Freeform 1113"/>
              <p:cNvSpPr>
                <a:spLocks/>
              </p:cNvSpPr>
              <p:nvPr/>
            </p:nvSpPr>
            <p:spPr bwMode="auto">
              <a:xfrm>
                <a:off x="1532" y="2476"/>
                <a:ext cx="49" cy="31"/>
              </a:xfrm>
              <a:custGeom>
                <a:avLst/>
                <a:gdLst>
                  <a:gd name="T0" fmla="*/ 1 w 49"/>
                  <a:gd name="T1" fmla="*/ 0 h 31"/>
                  <a:gd name="T2" fmla="*/ 49 w 49"/>
                  <a:gd name="T3" fmla="*/ 29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9"/>
                    </a:lnTo>
                    <a:lnTo>
                      <a:pt x="48" y="31"/>
                    </a:lnTo>
                    <a:lnTo>
                      <a:pt x="0" y="3"/>
                    </a:lnTo>
                    <a:lnTo>
                      <a:pt x="1" y="0"/>
                    </a:lnTo>
                    <a:close/>
                  </a:path>
                </a:pathLst>
              </a:custGeom>
              <a:solidFill>
                <a:srgbClr val="DAD9D9"/>
              </a:solidFill>
              <a:ln w="9525">
                <a:noFill/>
                <a:round/>
                <a:headEnd/>
                <a:tailEnd/>
              </a:ln>
            </p:spPr>
            <p:txBody>
              <a:bodyPr/>
              <a:lstStyle/>
              <a:p>
                <a:endParaRPr lang="hu-HU"/>
              </a:p>
            </p:txBody>
          </p:sp>
          <p:sp>
            <p:nvSpPr>
              <p:cNvPr id="57926" name="Freeform 1114"/>
              <p:cNvSpPr>
                <a:spLocks/>
              </p:cNvSpPr>
              <p:nvPr/>
            </p:nvSpPr>
            <p:spPr bwMode="auto">
              <a:xfrm>
                <a:off x="1530" y="2478"/>
                <a:ext cx="51" cy="31"/>
              </a:xfrm>
              <a:custGeom>
                <a:avLst/>
                <a:gdLst>
                  <a:gd name="T0" fmla="*/ 2 w 51"/>
                  <a:gd name="T1" fmla="*/ 0 h 31"/>
                  <a:gd name="T2" fmla="*/ 51 w 51"/>
                  <a:gd name="T3" fmla="*/ 28 h 31"/>
                  <a:gd name="T4" fmla="*/ 50 w 51"/>
                  <a:gd name="T5" fmla="*/ 31 h 31"/>
                  <a:gd name="T6" fmla="*/ 0 w 51"/>
                  <a:gd name="T7" fmla="*/ 3 h 31"/>
                  <a:gd name="T8" fmla="*/ 2 w 51"/>
                  <a:gd name="T9" fmla="*/ 0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2" y="0"/>
                    </a:moveTo>
                    <a:lnTo>
                      <a:pt x="51" y="28"/>
                    </a:lnTo>
                    <a:lnTo>
                      <a:pt x="50" y="31"/>
                    </a:lnTo>
                    <a:lnTo>
                      <a:pt x="0" y="3"/>
                    </a:lnTo>
                    <a:lnTo>
                      <a:pt x="2" y="0"/>
                    </a:lnTo>
                    <a:close/>
                  </a:path>
                </a:pathLst>
              </a:custGeom>
              <a:solidFill>
                <a:srgbClr val="D5D5D5"/>
              </a:solidFill>
              <a:ln w="9525">
                <a:noFill/>
                <a:round/>
                <a:headEnd/>
                <a:tailEnd/>
              </a:ln>
            </p:spPr>
            <p:txBody>
              <a:bodyPr/>
              <a:lstStyle/>
              <a:p>
                <a:endParaRPr lang="hu-HU"/>
              </a:p>
            </p:txBody>
          </p:sp>
          <p:sp>
            <p:nvSpPr>
              <p:cNvPr id="57927" name="Freeform 1115"/>
              <p:cNvSpPr>
                <a:spLocks/>
              </p:cNvSpPr>
              <p:nvPr/>
            </p:nvSpPr>
            <p:spPr bwMode="auto">
              <a:xfrm>
                <a:off x="1530" y="2479"/>
                <a:ext cx="50" cy="31"/>
              </a:xfrm>
              <a:custGeom>
                <a:avLst/>
                <a:gdLst>
                  <a:gd name="T0" fmla="*/ 2 w 50"/>
                  <a:gd name="T1" fmla="*/ 0 h 31"/>
                  <a:gd name="T2" fmla="*/ 50 w 50"/>
                  <a:gd name="T3" fmla="*/ 28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8"/>
                    </a:lnTo>
                    <a:lnTo>
                      <a:pt x="48" y="31"/>
                    </a:lnTo>
                    <a:lnTo>
                      <a:pt x="0" y="3"/>
                    </a:lnTo>
                    <a:lnTo>
                      <a:pt x="2" y="0"/>
                    </a:lnTo>
                    <a:close/>
                  </a:path>
                </a:pathLst>
              </a:custGeom>
              <a:solidFill>
                <a:srgbClr val="D3D2D2"/>
              </a:solidFill>
              <a:ln w="9525">
                <a:noFill/>
                <a:round/>
                <a:headEnd/>
                <a:tailEnd/>
              </a:ln>
            </p:spPr>
            <p:txBody>
              <a:bodyPr/>
              <a:lstStyle/>
              <a:p>
                <a:endParaRPr lang="hu-HU"/>
              </a:p>
            </p:txBody>
          </p:sp>
          <p:sp>
            <p:nvSpPr>
              <p:cNvPr id="57928" name="Freeform 1116"/>
              <p:cNvSpPr>
                <a:spLocks/>
              </p:cNvSpPr>
              <p:nvPr/>
            </p:nvSpPr>
            <p:spPr bwMode="auto">
              <a:xfrm>
                <a:off x="1529" y="2481"/>
                <a:ext cx="51" cy="31"/>
              </a:xfrm>
              <a:custGeom>
                <a:avLst/>
                <a:gdLst>
                  <a:gd name="T0" fmla="*/ 1 w 51"/>
                  <a:gd name="T1" fmla="*/ 0 h 31"/>
                  <a:gd name="T2" fmla="*/ 51 w 51"/>
                  <a:gd name="T3" fmla="*/ 28 h 31"/>
                  <a:gd name="T4" fmla="*/ 48 w 51"/>
                  <a:gd name="T5" fmla="*/ 31 h 31"/>
                  <a:gd name="T6" fmla="*/ 0 w 51"/>
                  <a:gd name="T7" fmla="*/ 2 h 31"/>
                  <a:gd name="T8" fmla="*/ 1 w 51"/>
                  <a:gd name="T9" fmla="*/ 0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1" y="0"/>
                    </a:moveTo>
                    <a:lnTo>
                      <a:pt x="51" y="28"/>
                    </a:lnTo>
                    <a:lnTo>
                      <a:pt x="48" y="31"/>
                    </a:lnTo>
                    <a:lnTo>
                      <a:pt x="0" y="2"/>
                    </a:lnTo>
                    <a:lnTo>
                      <a:pt x="1" y="0"/>
                    </a:lnTo>
                    <a:close/>
                  </a:path>
                </a:pathLst>
              </a:custGeom>
              <a:solidFill>
                <a:srgbClr val="CFCECE"/>
              </a:solidFill>
              <a:ln w="9525">
                <a:noFill/>
                <a:round/>
                <a:headEnd/>
                <a:tailEnd/>
              </a:ln>
            </p:spPr>
            <p:txBody>
              <a:bodyPr/>
              <a:lstStyle/>
              <a:p>
                <a:endParaRPr lang="hu-HU"/>
              </a:p>
            </p:txBody>
          </p:sp>
          <p:sp>
            <p:nvSpPr>
              <p:cNvPr id="57929" name="Freeform 1117"/>
              <p:cNvSpPr>
                <a:spLocks/>
              </p:cNvSpPr>
              <p:nvPr/>
            </p:nvSpPr>
            <p:spPr bwMode="auto">
              <a:xfrm>
                <a:off x="1529" y="2482"/>
                <a:ext cx="49" cy="30"/>
              </a:xfrm>
              <a:custGeom>
                <a:avLst/>
                <a:gdLst>
                  <a:gd name="T0" fmla="*/ 1 w 49"/>
                  <a:gd name="T1" fmla="*/ 0 h 30"/>
                  <a:gd name="T2" fmla="*/ 49 w 49"/>
                  <a:gd name="T3" fmla="*/ 28 h 30"/>
                  <a:gd name="T4" fmla="*/ 48 w 49"/>
                  <a:gd name="T5" fmla="*/ 30 h 30"/>
                  <a:gd name="T6" fmla="*/ 0 w 49"/>
                  <a:gd name="T7" fmla="*/ 1 h 30"/>
                  <a:gd name="T8" fmla="*/ 1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1" y="0"/>
                    </a:moveTo>
                    <a:lnTo>
                      <a:pt x="49" y="28"/>
                    </a:lnTo>
                    <a:lnTo>
                      <a:pt x="48" y="30"/>
                    </a:lnTo>
                    <a:lnTo>
                      <a:pt x="0" y="1"/>
                    </a:lnTo>
                    <a:lnTo>
                      <a:pt x="1" y="0"/>
                    </a:lnTo>
                    <a:close/>
                  </a:path>
                </a:pathLst>
              </a:custGeom>
              <a:solidFill>
                <a:srgbClr val="CDCDCC"/>
              </a:solidFill>
              <a:ln w="9525">
                <a:noFill/>
                <a:round/>
                <a:headEnd/>
                <a:tailEnd/>
              </a:ln>
            </p:spPr>
            <p:txBody>
              <a:bodyPr/>
              <a:lstStyle/>
              <a:p>
                <a:endParaRPr lang="hu-HU"/>
              </a:p>
            </p:txBody>
          </p:sp>
          <p:sp>
            <p:nvSpPr>
              <p:cNvPr id="57930" name="Freeform 1118"/>
              <p:cNvSpPr>
                <a:spLocks/>
              </p:cNvSpPr>
              <p:nvPr/>
            </p:nvSpPr>
            <p:spPr bwMode="auto">
              <a:xfrm>
                <a:off x="1527" y="2483"/>
                <a:ext cx="50" cy="30"/>
              </a:xfrm>
              <a:custGeom>
                <a:avLst/>
                <a:gdLst>
                  <a:gd name="T0" fmla="*/ 2 w 50"/>
                  <a:gd name="T1" fmla="*/ 0 h 30"/>
                  <a:gd name="T2" fmla="*/ 50 w 50"/>
                  <a:gd name="T3" fmla="*/ 29 h 30"/>
                  <a:gd name="T4" fmla="*/ 48 w 50"/>
                  <a:gd name="T5" fmla="*/ 30 h 30"/>
                  <a:gd name="T6" fmla="*/ 0 w 50"/>
                  <a:gd name="T7" fmla="*/ 2 h 30"/>
                  <a:gd name="T8" fmla="*/ 2 w 50"/>
                  <a:gd name="T9" fmla="*/ 0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2" y="0"/>
                    </a:moveTo>
                    <a:lnTo>
                      <a:pt x="50" y="29"/>
                    </a:lnTo>
                    <a:lnTo>
                      <a:pt x="48" y="30"/>
                    </a:lnTo>
                    <a:lnTo>
                      <a:pt x="0" y="2"/>
                    </a:lnTo>
                    <a:lnTo>
                      <a:pt x="2" y="0"/>
                    </a:lnTo>
                    <a:close/>
                  </a:path>
                </a:pathLst>
              </a:custGeom>
              <a:solidFill>
                <a:srgbClr val="CBCACA"/>
              </a:solidFill>
              <a:ln w="9525">
                <a:noFill/>
                <a:round/>
                <a:headEnd/>
                <a:tailEnd/>
              </a:ln>
            </p:spPr>
            <p:txBody>
              <a:bodyPr/>
              <a:lstStyle/>
              <a:p>
                <a:endParaRPr lang="hu-HU"/>
              </a:p>
            </p:txBody>
          </p:sp>
          <p:sp>
            <p:nvSpPr>
              <p:cNvPr id="57931" name="Freeform 1119"/>
              <p:cNvSpPr>
                <a:spLocks/>
              </p:cNvSpPr>
              <p:nvPr/>
            </p:nvSpPr>
            <p:spPr bwMode="auto">
              <a:xfrm>
                <a:off x="1527" y="2483"/>
                <a:ext cx="50" cy="31"/>
              </a:xfrm>
              <a:custGeom>
                <a:avLst/>
                <a:gdLst>
                  <a:gd name="T0" fmla="*/ 2 w 50"/>
                  <a:gd name="T1" fmla="*/ 0 h 31"/>
                  <a:gd name="T2" fmla="*/ 50 w 50"/>
                  <a:gd name="T3" fmla="*/ 29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9"/>
                    </a:lnTo>
                    <a:lnTo>
                      <a:pt x="48" y="31"/>
                    </a:lnTo>
                    <a:lnTo>
                      <a:pt x="0" y="3"/>
                    </a:lnTo>
                    <a:lnTo>
                      <a:pt x="2" y="0"/>
                    </a:lnTo>
                    <a:close/>
                  </a:path>
                </a:pathLst>
              </a:custGeom>
              <a:solidFill>
                <a:srgbClr val="C9C8C8"/>
              </a:solidFill>
              <a:ln w="9525">
                <a:noFill/>
                <a:round/>
                <a:headEnd/>
                <a:tailEnd/>
              </a:ln>
            </p:spPr>
            <p:txBody>
              <a:bodyPr/>
              <a:lstStyle/>
              <a:p>
                <a:endParaRPr lang="hu-HU"/>
              </a:p>
            </p:txBody>
          </p:sp>
          <p:sp>
            <p:nvSpPr>
              <p:cNvPr id="57932" name="Freeform 1120"/>
              <p:cNvSpPr>
                <a:spLocks/>
              </p:cNvSpPr>
              <p:nvPr/>
            </p:nvSpPr>
            <p:spPr bwMode="auto">
              <a:xfrm>
                <a:off x="1526" y="2485"/>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C6C5C5"/>
              </a:solidFill>
              <a:ln w="9525">
                <a:noFill/>
                <a:round/>
                <a:headEnd/>
                <a:tailEnd/>
              </a:ln>
            </p:spPr>
            <p:txBody>
              <a:bodyPr/>
              <a:lstStyle/>
              <a:p>
                <a:endParaRPr lang="hu-HU"/>
              </a:p>
            </p:txBody>
          </p:sp>
          <p:sp>
            <p:nvSpPr>
              <p:cNvPr id="57933" name="Freeform 1121"/>
              <p:cNvSpPr>
                <a:spLocks/>
              </p:cNvSpPr>
              <p:nvPr/>
            </p:nvSpPr>
            <p:spPr bwMode="auto">
              <a:xfrm>
                <a:off x="1526" y="2486"/>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C3C3C2"/>
              </a:solidFill>
              <a:ln w="9525">
                <a:noFill/>
                <a:round/>
                <a:headEnd/>
                <a:tailEnd/>
              </a:ln>
            </p:spPr>
            <p:txBody>
              <a:bodyPr/>
              <a:lstStyle/>
              <a:p>
                <a:endParaRPr lang="hu-HU"/>
              </a:p>
            </p:txBody>
          </p:sp>
          <p:sp>
            <p:nvSpPr>
              <p:cNvPr id="57934" name="Freeform 1122"/>
              <p:cNvSpPr>
                <a:spLocks/>
              </p:cNvSpPr>
              <p:nvPr/>
            </p:nvSpPr>
            <p:spPr bwMode="auto">
              <a:xfrm>
                <a:off x="1525" y="2488"/>
                <a:ext cx="49" cy="31"/>
              </a:xfrm>
              <a:custGeom>
                <a:avLst/>
                <a:gdLst>
                  <a:gd name="T0" fmla="*/ 1 w 49"/>
                  <a:gd name="T1" fmla="*/ 0 h 31"/>
                  <a:gd name="T2" fmla="*/ 49 w 49"/>
                  <a:gd name="T3" fmla="*/ 28 h 31"/>
                  <a:gd name="T4" fmla="*/ 48 w 49"/>
                  <a:gd name="T5" fmla="*/ 31 h 31"/>
                  <a:gd name="T6" fmla="*/ 0 w 49"/>
                  <a:gd name="T7" fmla="*/ 2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2"/>
                    </a:lnTo>
                    <a:lnTo>
                      <a:pt x="1" y="0"/>
                    </a:lnTo>
                    <a:close/>
                  </a:path>
                </a:pathLst>
              </a:custGeom>
              <a:solidFill>
                <a:srgbClr val="C1C1C0"/>
              </a:solidFill>
              <a:ln w="9525">
                <a:noFill/>
                <a:round/>
                <a:headEnd/>
                <a:tailEnd/>
              </a:ln>
            </p:spPr>
            <p:txBody>
              <a:bodyPr/>
              <a:lstStyle/>
              <a:p>
                <a:endParaRPr lang="hu-HU"/>
              </a:p>
            </p:txBody>
          </p:sp>
          <p:sp>
            <p:nvSpPr>
              <p:cNvPr id="57935" name="Freeform 1123"/>
              <p:cNvSpPr>
                <a:spLocks/>
              </p:cNvSpPr>
              <p:nvPr/>
            </p:nvSpPr>
            <p:spPr bwMode="auto">
              <a:xfrm>
                <a:off x="1525" y="2489"/>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BCBCBB"/>
              </a:solidFill>
              <a:ln w="9525">
                <a:noFill/>
                <a:round/>
                <a:headEnd/>
                <a:tailEnd/>
              </a:ln>
            </p:spPr>
            <p:txBody>
              <a:bodyPr/>
              <a:lstStyle/>
              <a:p>
                <a:endParaRPr lang="hu-HU"/>
              </a:p>
            </p:txBody>
          </p:sp>
          <p:sp>
            <p:nvSpPr>
              <p:cNvPr id="57936" name="Freeform 1124"/>
              <p:cNvSpPr>
                <a:spLocks/>
              </p:cNvSpPr>
              <p:nvPr/>
            </p:nvSpPr>
            <p:spPr bwMode="auto">
              <a:xfrm>
                <a:off x="1523" y="2490"/>
                <a:ext cx="50" cy="31"/>
              </a:xfrm>
              <a:custGeom>
                <a:avLst/>
                <a:gdLst>
                  <a:gd name="T0" fmla="*/ 2 w 50"/>
                  <a:gd name="T1" fmla="*/ 0 h 31"/>
                  <a:gd name="T2" fmla="*/ 50 w 50"/>
                  <a:gd name="T3" fmla="*/ 29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9"/>
                    </a:lnTo>
                    <a:lnTo>
                      <a:pt x="48" y="31"/>
                    </a:lnTo>
                    <a:lnTo>
                      <a:pt x="0" y="3"/>
                    </a:lnTo>
                    <a:lnTo>
                      <a:pt x="2" y="0"/>
                    </a:lnTo>
                    <a:close/>
                  </a:path>
                </a:pathLst>
              </a:custGeom>
              <a:solidFill>
                <a:srgbClr val="B9B9B8"/>
              </a:solidFill>
              <a:ln w="9525">
                <a:noFill/>
                <a:round/>
                <a:headEnd/>
                <a:tailEnd/>
              </a:ln>
            </p:spPr>
            <p:txBody>
              <a:bodyPr/>
              <a:lstStyle/>
              <a:p>
                <a:endParaRPr lang="hu-HU"/>
              </a:p>
            </p:txBody>
          </p:sp>
          <p:sp>
            <p:nvSpPr>
              <p:cNvPr id="57937" name="Freeform 1125"/>
              <p:cNvSpPr>
                <a:spLocks/>
              </p:cNvSpPr>
              <p:nvPr/>
            </p:nvSpPr>
            <p:spPr bwMode="auto">
              <a:xfrm>
                <a:off x="1523" y="2492"/>
                <a:ext cx="50" cy="29"/>
              </a:xfrm>
              <a:custGeom>
                <a:avLst/>
                <a:gdLst>
                  <a:gd name="T0" fmla="*/ 2 w 50"/>
                  <a:gd name="T1" fmla="*/ 0 h 29"/>
                  <a:gd name="T2" fmla="*/ 50 w 50"/>
                  <a:gd name="T3" fmla="*/ 28 h 29"/>
                  <a:gd name="T4" fmla="*/ 48 w 50"/>
                  <a:gd name="T5" fmla="*/ 29 h 29"/>
                  <a:gd name="T6" fmla="*/ 0 w 50"/>
                  <a:gd name="T7" fmla="*/ 1 h 29"/>
                  <a:gd name="T8" fmla="*/ 2 w 50"/>
                  <a:gd name="T9" fmla="*/ 0 h 29"/>
                  <a:gd name="T10" fmla="*/ 0 60000 65536"/>
                  <a:gd name="T11" fmla="*/ 0 60000 65536"/>
                  <a:gd name="T12" fmla="*/ 0 60000 65536"/>
                  <a:gd name="T13" fmla="*/ 0 60000 65536"/>
                  <a:gd name="T14" fmla="*/ 0 60000 65536"/>
                  <a:gd name="T15" fmla="*/ 0 w 50"/>
                  <a:gd name="T16" fmla="*/ 0 h 29"/>
                  <a:gd name="T17" fmla="*/ 50 w 50"/>
                  <a:gd name="T18" fmla="*/ 29 h 29"/>
                </a:gdLst>
                <a:ahLst/>
                <a:cxnLst>
                  <a:cxn ang="T10">
                    <a:pos x="T0" y="T1"/>
                  </a:cxn>
                  <a:cxn ang="T11">
                    <a:pos x="T2" y="T3"/>
                  </a:cxn>
                  <a:cxn ang="T12">
                    <a:pos x="T4" y="T5"/>
                  </a:cxn>
                  <a:cxn ang="T13">
                    <a:pos x="T6" y="T7"/>
                  </a:cxn>
                  <a:cxn ang="T14">
                    <a:pos x="T8" y="T9"/>
                  </a:cxn>
                </a:cxnLst>
                <a:rect l="T15" t="T16" r="T17" b="T18"/>
                <a:pathLst>
                  <a:path w="50" h="29">
                    <a:moveTo>
                      <a:pt x="2" y="0"/>
                    </a:moveTo>
                    <a:lnTo>
                      <a:pt x="50" y="28"/>
                    </a:lnTo>
                    <a:lnTo>
                      <a:pt x="48" y="29"/>
                    </a:lnTo>
                    <a:lnTo>
                      <a:pt x="0" y="1"/>
                    </a:lnTo>
                    <a:lnTo>
                      <a:pt x="2" y="0"/>
                    </a:lnTo>
                    <a:close/>
                  </a:path>
                </a:pathLst>
              </a:custGeom>
              <a:solidFill>
                <a:srgbClr val="B7B7B6"/>
              </a:solidFill>
              <a:ln w="9525">
                <a:noFill/>
                <a:round/>
                <a:headEnd/>
                <a:tailEnd/>
              </a:ln>
            </p:spPr>
            <p:txBody>
              <a:bodyPr/>
              <a:lstStyle/>
              <a:p>
                <a:endParaRPr lang="hu-HU"/>
              </a:p>
            </p:txBody>
          </p:sp>
          <p:sp>
            <p:nvSpPr>
              <p:cNvPr id="57938" name="Freeform 1126"/>
              <p:cNvSpPr>
                <a:spLocks/>
              </p:cNvSpPr>
              <p:nvPr/>
            </p:nvSpPr>
            <p:spPr bwMode="auto">
              <a:xfrm>
                <a:off x="1522" y="2493"/>
                <a:ext cx="49" cy="30"/>
              </a:xfrm>
              <a:custGeom>
                <a:avLst/>
                <a:gdLst>
                  <a:gd name="T0" fmla="*/ 1 w 49"/>
                  <a:gd name="T1" fmla="*/ 0 h 30"/>
                  <a:gd name="T2" fmla="*/ 49 w 49"/>
                  <a:gd name="T3" fmla="*/ 28 h 30"/>
                  <a:gd name="T4" fmla="*/ 48 w 49"/>
                  <a:gd name="T5" fmla="*/ 30 h 30"/>
                  <a:gd name="T6" fmla="*/ 0 w 49"/>
                  <a:gd name="T7" fmla="*/ 2 h 30"/>
                  <a:gd name="T8" fmla="*/ 1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1" y="0"/>
                    </a:moveTo>
                    <a:lnTo>
                      <a:pt x="49" y="28"/>
                    </a:lnTo>
                    <a:lnTo>
                      <a:pt x="48" y="30"/>
                    </a:lnTo>
                    <a:lnTo>
                      <a:pt x="0" y="2"/>
                    </a:lnTo>
                    <a:lnTo>
                      <a:pt x="1" y="0"/>
                    </a:lnTo>
                    <a:close/>
                  </a:path>
                </a:pathLst>
              </a:custGeom>
              <a:solidFill>
                <a:srgbClr val="B4B4B3"/>
              </a:solidFill>
              <a:ln w="9525">
                <a:noFill/>
                <a:round/>
                <a:headEnd/>
                <a:tailEnd/>
              </a:ln>
            </p:spPr>
            <p:txBody>
              <a:bodyPr/>
              <a:lstStyle/>
              <a:p>
                <a:endParaRPr lang="hu-HU"/>
              </a:p>
            </p:txBody>
          </p:sp>
          <p:sp>
            <p:nvSpPr>
              <p:cNvPr id="57939" name="Freeform 1127"/>
              <p:cNvSpPr>
                <a:spLocks/>
              </p:cNvSpPr>
              <p:nvPr/>
            </p:nvSpPr>
            <p:spPr bwMode="auto">
              <a:xfrm>
                <a:off x="1522" y="2493"/>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B2B1B1"/>
              </a:solidFill>
              <a:ln w="9525">
                <a:noFill/>
                <a:round/>
                <a:headEnd/>
                <a:tailEnd/>
              </a:ln>
            </p:spPr>
            <p:txBody>
              <a:bodyPr/>
              <a:lstStyle/>
              <a:p>
                <a:endParaRPr lang="hu-HU"/>
              </a:p>
            </p:txBody>
          </p:sp>
          <p:sp>
            <p:nvSpPr>
              <p:cNvPr id="57940" name="Freeform 1128"/>
              <p:cNvSpPr>
                <a:spLocks/>
              </p:cNvSpPr>
              <p:nvPr/>
            </p:nvSpPr>
            <p:spPr bwMode="auto">
              <a:xfrm>
                <a:off x="1520" y="2495"/>
                <a:ext cx="50" cy="31"/>
              </a:xfrm>
              <a:custGeom>
                <a:avLst/>
                <a:gdLst>
                  <a:gd name="T0" fmla="*/ 2 w 50"/>
                  <a:gd name="T1" fmla="*/ 0 h 31"/>
                  <a:gd name="T2" fmla="*/ 50 w 50"/>
                  <a:gd name="T3" fmla="*/ 28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8"/>
                    </a:lnTo>
                    <a:lnTo>
                      <a:pt x="48" y="31"/>
                    </a:lnTo>
                    <a:lnTo>
                      <a:pt x="0" y="3"/>
                    </a:lnTo>
                    <a:lnTo>
                      <a:pt x="2" y="0"/>
                    </a:lnTo>
                    <a:close/>
                  </a:path>
                </a:pathLst>
              </a:custGeom>
              <a:solidFill>
                <a:srgbClr val="AFAEAE"/>
              </a:solidFill>
              <a:ln w="9525">
                <a:noFill/>
                <a:round/>
                <a:headEnd/>
                <a:tailEnd/>
              </a:ln>
            </p:spPr>
            <p:txBody>
              <a:bodyPr/>
              <a:lstStyle/>
              <a:p>
                <a:endParaRPr lang="hu-HU"/>
              </a:p>
            </p:txBody>
          </p:sp>
          <p:sp>
            <p:nvSpPr>
              <p:cNvPr id="57941" name="Freeform 1129"/>
              <p:cNvSpPr>
                <a:spLocks/>
              </p:cNvSpPr>
              <p:nvPr/>
            </p:nvSpPr>
            <p:spPr bwMode="auto">
              <a:xfrm>
                <a:off x="1520" y="2496"/>
                <a:ext cx="50" cy="31"/>
              </a:xfrm>
              <a:custGeom>
                <a:avLst/>
                <a:gdLst>
                  <a:gd name="T0" fmla="*/ 2 w 50"/>
                  <a:gd name="T1" fmla="*/ 0 h 31"/>
                  <a:gd name="T2" fmla="*/ 50 w 50"/>
                  <a:gd name="T3" fmla="*/ 28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8"/>
                    </a:lnTo>
                    <a:lnTo>
                      <a:pt x="48" y="31"/>
                    </a:lnTo>
                    <a:lnTo>
                      <a:pt x="0" y="3"/>
                    </a:lnTo>
                    <a:lnTo>
                      <a:pt x="2" y="0"/>
                    </a:lnTo>
                    <a:close/>
                  </a:path>
                </a:pathLst>
              </a:custGeom>
              <a:solidFill>
                <a:srgbClr val="ADACAB"/>
              </a:solidFill>
              <a:ln w="9525">
                <a:noFill/>
                <a:round/>
                <a:headEnd/>
                <a:tailEnd/>
              </a:ln>
            </p:spPr>
            <p:txBody>
              <a:bodyPr/>
              <a:lstStyle/>
              <a:p>
                <a:endParaRPr lang="hu-HU"/>
              </a:p>
            </p:txBody>
          </p:sp>
          <p:sp>
            <p:nvSpPr>
              <p:cNvPr id="57942" name="Freeform 1130"/>
              <p:cNvSpPr>
                <a:spLocks/>
              </p:cNvSpPr>
              <p:nvPr/>
            </p:nvSpPr>
            <p:spPr bwMode="auto">
              <a:xfrm>
                <a:off x="1519" y="2498"/>
                <a:ext cx="49" cy="30"/>
              </a:xfrm>
              <a:custGeom>
                <a:avLst/>
                <a:gdLst>
                  <a:gd name="T0" fmla="*/ 1 w 49"/>
                  <a:gd name="T1" fmla="*/ 0 h 30"/>
                  <a:gd name="T2" fmla="*/ 49 w 49"/>
                  <a:gd name="T3" fmla="*/ 28 h 30"/>
                  <a:gd name="T4" fmla="*/ 48 w 49"/>
                  <a:gd name="T5" fmla="*/ 30 h 30"/>
                  <a:gd name="T6" fmla="*/ 0 w 49"/>
                  <a:gd name="T7" fmla="*/ 2 h 30"/>
                  <a:gd name="T8" fmla="*/ 1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1" y="0"/>
                    </a:moveTo>
                    <a:lnTo>
                      <a:pt x="49" y="28"/>
                    </a:lnTo>
                    <a:lnTo>
                      <a:pt x="48" y="30"/>
                    </a:lnTo>
                    <a:lnTo>
                      <a:pt x="0" y="2"/>
                    </a:lnTo>
                    <a:lnTo>
                      <a:pt x="1" y="0"/>
                    </a:lnTo>
                    <a:close/>
                  </a:path>
                </a:pathLst>
              </a:custGeom>
              <a:solidFill>
                <a:srgbClr val="ABAAA9"/>
              </a:solidFill>
              <a:ln w="9525">
                <a:noFill/>
                <a:round/>
                <a:headEnd/>
                <a:tailEnd/>
              </a:ln>
            </p:spPr>
            <p:txBody>
              <a:bodyPr/>
              <a:lstStyle/>
              <a:p>
                <a:endParaRPr lang="hu-HU"/>
              </a:p>
            </p:txBody>
          </p:sp>
          <p:sp>
            <p:nvSpPr>
              <p:cNvPr id="57943" name="Freeform 1131"/>
              <p:cNvSpPr>
                <a:spLocks/>
              </p:cNvSpPr>
              <p:nvPr/>
            </p:nvSpPr>
            <p:spPr bwMode="auto">
              <a:xfrm>
                <a:off x="1519" y="2499"/>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A8A8A7"/>
              </a:solidFill>
              <a:ln w="9525">
                <a:noFill/>
                <a:round/>
                <a:headEnd/>
                <a:tailEnd/>
              </a:ln>
            </p:spPr>
            <p:txBody>
              <a:bodyPr/>
              <a:lstStyle/>
              <a:p>
                <a:endParaRPr lang="hu-HU"/>
              </a:p>
            </p:txBody>
          </p:sp>
          <p:sp>
            <p:nvSpPr>
              <p:cNvPr id="57944" name="Freeform 1132"/>
              <p:cNvSpPr>
                <a:spLocks/>
              </p:cNvSpPr>
              <p:nvPr/>
            </p:nvSpPr>
            <p:spPr bwMode="auto">
              <a:xfrm>
                <a:off x="1518" y="2500"/>
                <a:ext cx="49" cy="30"/>
              </a:xfrm>
              <a:custGeom>
                <a:avLst/>
                <a:gdLst>
                  <a:gd name="T0" fmla="*/ 1 w 49"/>
                  <a:gd name="T1" fmla="*/ 0 h 30"/>
                  <a:gd name="T2" fmla="*/ 49 w 49"/>
                  <a:gd name="T3" fmla="*/ 28 h 30"/>
                  <a:gd name="T4" fmla="*/ 47 w 49"/>
                  <a:gd name="T5" fmla="*/ 30 h 30"/>
                  <a:gd name="T6" fmla="*/ 0 w 49"/>
                  <a:gd name="T7" fmla="*/ 3 h 30"/>
                  <a:gd name="T8" fmla="*/ 1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1" y="0"/>
                    </a:moveTo>
                    <a:lnTo>
                      <a:pt x="49" y="28"/>
                    </a:lnTo>
                    <a:lnTo>
                      <a:pt x="47" y="30"/>
                    </a:lnTo>
                    <a:lnTo>
                      <a:pt x="0" y="3"/>
                    </a:lnTo>
                    <a:lnTo>
                      <a:pt x="1" y="0"/>
                    </a:lnTo>
                    <a:close/>
                  </a:path>
                </a:pathLst>
              </a:custGeom>
              <a:solidFill>
                <a:srgbClr val="A7A6A6"/>
              </a:solidFill>
              <a:ln w="9525">
                <a:noFill/>
                <a:round/>
                <a:headEnd/>
                <a:tailEnd/>
              </a:ln>
            </p:spPr>
            <p:txBody>
              <a:bodyPr/>
              <a:lstStyle/>
              <a:p>
                <a:endParaRPr lang="hu-HU"/>
              </a:p>
            </p:txBody>
          </p:sp>
          <p:sp>
            <p:nvSpPr>
              <p:cNvPr id="57945" name="Freeform 1133"/>
              <p:cNvSpPr>
                <a:spLocks/>
              </p:cNvSpPr>
              <p:nvPr/>
            </p:nvSpPr>
            <p:spPr bwMode="auto">
              <a:xfrm>
                <a:off x="1518" y="2502"/>
                <a:ext cx="49" cy="29"/>
              </a:xfrm>
              <a:custGeom>
                <a:avLst/>
                <a:gdLst>
                  <a:gd name="T0" fmla="*/ 1 w 49"/>
                  <a:gd name="T1" fmla="*/ 0 h 29"/>
                  <a:gd name="T2" fmla="*/ 49 w 49"/>
                  <a:gd name="T3" fmla="*/ 28 h 29"/>
                  <a:gd name="T4" fmla="*/ 47 w 49"/>
                  <a:gd name="T5" fmla="*/ 29 h 29"/>
                  <a:gd name="T6" fmla="*/ 0 w 49"/>
                  <a:gd name="T7" fmla="*/ 1 h 29"/>
                  <a:gd name="T8" fmla="*/ 1 w 49"/>
                  <a:gd name="T9" fmla="*/ 0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1" y="0"/>
                    </a:moveTo>
                    <a:lnTo>
                      <a:pt x="49" y="28"/>
                    </a:lnTo>
                    <a:lnTo>
                      <a:pt x="47" y="29"/>
                    </a:lnTo>
                    <a:lnTo>
                      <a:pt x="0" y="1"/>
                    </a:lnTo>
                    <a:lnTo>
                      <a:pt x="1" y="0"/>
                    </a:lnTo>
                    <a:close/>
                  </a:path>
                </a:pathLst>
              </a:custGeom>
              <a:solidFill>
                <a:srgbClr val="A3A2A2"/>
              </a:solidFill>
              <a:ln w="9525">
                <a:noFill/>
                <a:round/>
                <a:headEnd/>
                <a:tailEnd/>
              </a:ln>
            </p:spPr>
            <p:txBody>
              <a:bodyPr/>
              <a:lstStyle/>
              <a:p>
                <a:endParaRPr lang="hu-HU"/>
              </a:p>
            </p:txBody>
          </p:sp>
          <p:sp>
            <p:nvSpPr>
              <p:cNvPr id="57946" name="Freeform 1134"/>
              <p:cNvSpPr>
                <a:spLocks/>
              </p:cNvSpPr>
              <p:nvPr/>
            </p:nvSpPr>
            <p:spPr bwMode="auto">
              <a:xfrm>
                <a:off x="1516" y="2503"/>
                <a:ext cx="49" cy="30"/>
              </a:xfrm>
              <a:custGeom>
                <a:avLst/>
                <a:gdLst>
                  <a:gd name="T0" fmla="*/ 2 w 49"/>
                  <a:gd name="T1" fmla="*/ 0 h 30"/>
                  <a:gd name="T2" fmla="*/ 49 w 49"/>
                  <a:gd name="T3" fmla="*/ 27 h 30"/>
                  <a:gd name="T4" fmla="*/ 48 w 49"/>
                  <a:gd name="T5" fmla="*/ 30 h 30"/>
                  <a:gd name="T6" fmla="*/ 0 w 49"/>
                  <a:gd name="T7" fmla="*/ 2 h 30"/>
                  <a:gd name="T8" fmla="*/ 2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2" y="0"/>
                    </a:moveTo>
                    <a:lnTo>
                      <a:pt x="49" y="27"/>
                    </a:lnTo>
                    <a:lnTo>
                      <a:pt x="48" y="30"/>
                    </a:lnTo>
                    <a:lnTo>
                      <a:pt x="0" y="2"/>
                    </a:lnTo>
                    <a:lnTo>
                      <a:pt x="2" y="0"/>
                    </a:lnTo>
                    <a:close/>
                  </a:path>
                </a:pathLst>
              </a:custGeom>
              <a:solidFill>
                <a:srgbClr val="A1A09F"/>
              </a:solidFill>
              <a:ln w="9525">
                <a:noFill/>
                <a:round/>
                <a:headEnd/>
                <a:tailEnd/>
              </a:ln>
            </p:spPr>
            <p:txBody>
              <a:bodyPr/>
              <a:lstStyle/>
              <a:p>
                <a:endParaRPr lang="hu-HU"/>
              </a:p>
            </p:txBody>
          </p:sp>
          <p:sp>
            <p:nvSpPr>
              <p:cNvPr id="57947" name="Freeform 1135"/>
              <p:cNvSpPr>
                <a:spLocks/>
              </p:cNvSpPr>
              <p:nvPr/>
            </p:nvSpPr>
            <p:spPr bwMode="auto">
              <a:xfrm>
                <a:off x="1516" y="2503"/>
                <a:ext cx="49" cy="31"/>
              </a:xfrm>
              <a:custGeom>
                <a:avLst/>
                <a:gdLst>
                  <a:gd name="T0" fmla="*/ 2 w 49"/>
                  <a:gd name="T1" fmla="*/ 0 h 31"/>
                  <a:gd name="T2" fmla="*/ 49 w 49"/>
                  <a:gd name="T3" fmla="*/ 28 h 31"/>
                  <a:gd name="T4" fmla="*/ 48 w 49"/>
                  <a:gd name="T5" fmla="*/ 31 h 31"/>
                  <a:gd name="T6" fmla="*/ 0 w 49"/>
                  <a:gd name="T7" fmla="*/ 3 h 31"/>
                  <a:gd name="T8" fmla="*/ 2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2" y="0"/>
                    </a:moveTo>
                    <a:lnTo>
                      <a:pt x="49" y="28"/>
                    </a:lnTo>
                    <a:lnTo>
                      <a:pt x="48" y="31"/>
                    </a:lnTo>
                    <a:lnTo>
                      <a:pt x="0" y="3"/>
                    </a:lnTo>
                    <a:lnTo>
                      <a:pt x="2" y="0"/>
                    </a:lnTo>
                    <a:close/>
                  </a:path>
                </a:pathLst>
              </a:custGeom>
              <a:solidFill>
                <a:srgbClr val="9F9E9E"/>
              </a:solidFill>
              <a:ln w="9525">
                <a:noFill/>
                <a:round/>
                <a:headEnd/>
                <a:tailEnd/>
              </a:ln>
            </p:spPr>
            <p:txBody>
              <a:bodyPr/>
              <a:lstStyle/>
              <a:p>
                <a:endParaRPr lang="hu-HU"/>
              </a:p>
            </p:txBody>
          </p:sp>
          <p:sp>
            <p:nvSpPr>
              <p:cNvPr id="57948" name="Freeform 1136"/>
              <p:cNvSpPr>
                <a:spLocks/>
              </p:cNvSpPr>
              <p:nvPr/>
            </p:nvSpPr>
            <p:spPr bwMode="auto">
              <a:xfrm>
                <a:off x="1515" y="2505"/>
                <a:ext cx="49" cy="31"/>
              </a:xfrm>
              <a:custGeom>
                <a:avLst/>
                <a:gdLst>
                  <a:gd name="T0" fmla="*/ 1 w 49"/>
                  <a:gd name="T1" fmla="*/ 0 h 31"/>
                  <a:gd name="T2" fmla="*/ 49 w 49"/>
                  <a:gd name="T3" fmla="*/ 28 h 31"/>
                  <a:gd name="T4" fmla="*/ 48 w 49"/>
                  <a:gd name="T5" fmla="*/ 31 h 31"/>
                  <a:gd name="T6" fmla="*/ 0 w 49"/>
                  <a:gd name="T7" fmla="*/ 2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2"/>
                    </a:lnTo>
                    <a:lnTo>
                      <a:pt x="1" y="0"/>
                    </a:lnTo>
                    <a:close/>
                  </a:path>
                </a:pathLst>
              </a:custGeom>
              <a:solidFill>
                <a:srgbClr val="9D9C9B"/>
              </a:solidFill>
              <a:ln w="9525">
                <a:noFill/>
                <a:round/>
                <a:headEnd/>
                <a:tailEnd/>
              </a:ln>
            </p:spPr>
            <p:txBody>
              <a:bodyPr/>
              <a:lstStyle/>
              <a:p>
                <a:endParaRPr lang="hu-HU"/>
              </a:p>
            </p:txBody>
          </p:sp>
          <p:sp>
            <p:nvSpPr>
              <p:cNvPr id="57949" name="Freeform 1137"/>
              <p:cNvSpPr>
                <a:spLocks/>
              </p:cNvSpPr>
              <p:nvPr/>
            </p:nvSpPr>
            <p:spPr bwMode="auto">
              <a:xfrm>
                <a:off x="1515" y="2506"/>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9B9A9A"/>
              </a:solidFill>
              <a:ln w="9525">
                <a:noFill/>
                <a:round/>
                <a:headEnd/>
                <a:tailEnd/>
              </a:ln>
            </p:spPr>
            <p:txBody>
              <a:bodyPr/>
              <a:lstStyle/>
              <a:p>
                <a:endParaRPr lang="hu-HU"/>
              </a:p>
            </p:txBody>
          </p:sp>
          <p:sp>
            <p:nvSpPr>
              <p:cNvPr id="57950" name="Freeform 1138"/>
              <p:cNvSpPr>
                <a:spLocks/>
              </p:cNvSpPr>
              <p:nvPr/>
            </p:nvSpPr>
            <p:spPr bwMode="auto">
              <a:xfrm>
                <a:off x="1513" y="2507"/>
                <a:ext cx="50" cy="31"/>
              </a:xfrm>
              <a:custGeom>
                <a:avLst/>
                <a:gdLst>
                  <a:gd name="T0" fmla="*/ 2 w 50"/>
                  <a:gd name="T1" fmla="*/ 0 h 31"/>
                  <a:gd name="T2" fmla="*/ 50 w 50"/>
                  <a:gd name="T3" fmla="*/ 29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9"/>
                    </a:lnTo>
                    <a:lnTo>
                      <a:pt x="48" y="31"/>
                    </a:lnTo>
                    <a:lnTo>
                      <a:pt x="0" y="3"/>
                    </a:lnTo>
                    <a:lnTo>
                      <a:pt x="2" y="0"/>
                    </a:lnTo>
                    <a:close/>
                  </a:path>
                </a:pathLst>
              </a:custGeom>
              <a:solidFill>
                <a:srgbClr val="999897"/>
              </a:solidFill>
              <a:ln w="9525">
                <a:noFill/>
                <a:round/>
                <a:headEnd/>
                <a:tailEnd/>
              </a:ln>
            </p:spPr>
            <p:txBody>
              <a:bodyPr/>
              <a:lstStyle/>
              <a:p>
                <a:endParaRPr lang="hu-HU"/>
              </a:p>
            </p:txBody>
          </p:sp>
          <p:sp>
            <p:nvSpPr>
              <p:cNvPr id="57951" name="Freeform 1139"/>
              <p:cNvSpPr>
                <a:spLocks/>
              </p:cNvSpPr>
              <p:nvPr/>
            </p:nvSpPr>
            <p:spPr bwMode="auto">
              <a:xfrm>
                <a:off x="1513" y="2509"/>
                <a:ext cx="50" cy="31"/>
              </a:xfrm>
              <a:custGeom>
                <a:avLst/>
                <a:gdLst>
                  <a:gd name="T0" fmla="*/ 2 w 50"/>
                  <a:gd name="T1" fmla="*/ 0 h 31"/>
                  <a:gd name="T2" fmla="*/ 50 w 50"/>
                  <a:gd name="T3" fmla="*/ 28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8"/>
                    </a:lnTo>
                    <a:lnTo>
                      <a:pt x="48" y="31"/>
                    </a:lnTo>
                    <a:lnTo>
                      <a:pt x="0" y="3"/>
                    </a:lnTo>
                    <a:lnTo>
                      <a:pt x="2" y="0"/>
                    </a:lnTo>
                    <a:close/>
                  </a:path>
                </a:pathLst>
              </a:custGeom>
              <a:solidFill>
                <a:srgbClr val="969595"/>
              </a:solidFill>
              <a:ln w="9525">
                <a:noFill/>
                <a:round/>
                <a:headEnd/>
                <a:tailEnd/>
              </a:ln>
            </p:spPr>
            <p:txBody>
              <a:bodyPr/>
              <a:lstStyle/>
              <a:p>
                <a:endParaRPr lang="hu-HU"/>
              </a:p>
            </p:txBody>
          </p:sp>
          <p:sp>
            <p:nvSpPr>
              <p:cNvPr id="57952" name="Freeform 1140"/>
              <p:cNvSpPr>
                <a:spLocks/>
              </p:cNvSpPr>
              <p:nvPr/>
            </p:nvSpPr>
            <p:spPr bwMode="auto">
              <a:xfrm>
                <a:off x="1512" y="2510"/>
                <a:ext cx="49" cy="30"/>
              </a:xfrm>
              <a:custGeom>
                <a:avLst/>
                <a:gdLst>
                  <a:gd name="T0" fmla="*/ 1 w 49"/>
                  <a:gd name="T1" fmla="*/ 0 h 30"/>
                  <a:gd name="T2" fmla="*/ 49 w 49"/>
                  <a:gd name="T3" fmla="*/ 28 h 30"/>
                  <a:gd name="T4" fmla="*/ 48 w 49"/>
                  <a:gd name="T5" fmla="*/ 30 h 30"/>
                  <a:gd name="T6" fmla="*/ 0 w 49"/>
                  <a:gd name="T7" fmla="*/ 3 h 30"/>
                  <a:gd name="T8" fmla="*/ 1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1" y="0"/>
                    </a:moveTo>
                    <a:lnTo>
                      <a:pt x="49" y="28"/>
                    </a:lnTo>
                    <a:lnTo>
                      <a:pt x="48" y="30"/>
                    </a:lnTo>
                    <a:lnTo>
                      <a:pt x="0" y="3"/>
                    </a:lnTo>
                    <a:lnTo>
                      <a:pt x="1" y="0"/>
                    </a:lnTo>
                    <a:close/>
                  </a:path>
                </a:pathLst>
              </a:custGeom>
              <a:solidFill>
                <a:srgbClr val="959493"/>
              </a:solidFill>
              <a:ln w="9525">
                <a:noFill/>
                <a:round/>
                <a:headEnd/>
                <a:tailEnd/>
              </a:ln>
            </p:spPr>
            <p:txBody>
              <a:bodyPr/>
              <a:lstStyle/>
              <a:p>
                <a:endParaRPr lang="hu-HU"/>
              </a:p>
            </p:txBody>
          </p:sp>
          <p:sp>
            <p:nvSpPr>
              <p:cNvPr id="57953" name="Freeform 1141"/>
              <p:cNvSpPr>
                <a:spLocks/>
              </p:cNvSpPr>
              <p:nvPr/>
            </p:nvSpPr>
            <p:spPr bwMode="auto">
              <a:xfrm>
                <a:off x="1512" y="2512"/>
                <a:ext cx="49" cy="29"/>
              </a:xfrm>
              <a:custGeom>
                <a:avLst/>
                <a:gdLst>
                  <a:gd name="T0" fmla="*/ 1 w 49"/>
                  <a:gd name="T1" fmla="*/ 0 h 29"/>
                  <a:gd name="T2" fmla="*/ 49 w 49"/>
                  <a:gd name="T3" fmla="*/ 28 h 29"/>
                  <a:gd name="T4" fmla="*/ 48 w 49"/>
                  <a:gd name="T5" fmla="*/ 29 h 29"/>
                  <a:gd name="T6" fmla="*/ 0 w 49"/>
                  <a:gd name="T7" fmla="*/ 1 h 29"/>
                  <a:gd name="T8" fmla="*/ 1 w 49"/>
                  <a:gd name="T9" fmla="*/ 0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1" y="0"/>
                    </a:moveTo>
                    <a:lnTo>
                      <a:pt x="49" y="28"/>
                    </a:lnTo>
                    <a:lnTo>
                      <a:pt x="48" y="29"/>
                    </a:lnTo>
                    <a:lnTo>
                      <a:pt x="0" y="1"/>
                    </a:lnTo>
                    <a:lnTo>
                      <a:pt x="1" y="0"/>
                    </a:lnTo>
                    <a:close/>
                  </a:path>
                </a:pathLst>
              </a:custGeom>
              <a:solidFill>
                <a:srgbClr val="929190"/>
              </a:solidFill>
              <a:ln w="9525">
                <a:noFill/>
                <a:round/>
                <a:headEnd/>
                <a:tailEnd/>
              </a:ln>
            </p:spPr>
            <p:txBody>
              <a:bodyPr/>
              <a:lstStyle/>
              <a:p>
                <a:endParaRPr lang="hu-HU"/>
              </a:p>
            </p:txBody>
          </p:sp>
          <p:sp>
            <p:nvSpPr>
              <p:cNvPr id="57954" name="Freeform 1142"/>
              <p:cNvSpPr>
                <a:spLocks/>
              </p:cNvSpPr>
              <p:nvPr/>
            </p:nvSpPr>
            <p:spPr bwMode="auto">
              <a:xfrm>
                <a:off x="1511" y="2513"/>
                <a:ext cx="49" cy="30"/>
              </a:xfrm>
              <a:custGeom>
                <a:avLst/>
                <a:gdLst>
                  <a:gd name="T0" fmla="*/ 1 w 49"/>
                  <a:gd name="T1" fmla="*/ 0 h 30"/>
                  <a:gd name="T2" fmla="*/ 49 w 49"/>
                  <a:gd name="T3" fmla="*/ 27 h 30"/>
                  <a:gd name="T4" fmla="*/ 47 w 49"/>
                  <a:gd name="T5" fmla="*/ 30 h 30"/>
                  <a:gd name="T6" fmla="*/ 0 w 49"/>
                  <a:gd name="T7" fmla="*/ 1 h 30"/>
                  <a:gd name="T8" fmla="*/ 1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1" y="0"/>
                    </a:moveTo>
                    <a:lnTo>
                      <a:pt x="49" y="27"/>
                    </a:lnTo>
                    <a:lnTo>
                      <a:pt x="47" y="30"/>
                    </a:lnTo>
                    <a:lnTo>
                      <a:pt x="0" y="1"/>
                    </a:lnTo>
                    <a:lnTo>
                      <a:pt x="1" y="0"/>
                    </a:lnTo>
                    <a:close/>
                  </a:path>
                </a:pathLst>
              </a:custGeom>
              <a:solidFill>
                <a:srgbClr val="908F8F"/>
              </a:solidFill>
              <a:ln w="9525">
                <a:noFill/>
                <a:round/>
                <a:headEnd/>
                <a:tailEnd/>
              </a:ln>
            </p:spPr>
            <p:txBody>
              <a:bodyPr/>
              <a:lstStyle/>
              <a:p>
                <a:endParaRPr lang="hu-HU"/>
              </a:p>
            </p:txBody>
          </p:sp>
          <p:sp>
            <p:nvSpPr>
              <p:cNvPr id="57955" name="Freeform 1143"/>
              <p:cNvSpPr>
                <a:spLocks/>
              </p:cNvSpPr>
              <p:nvPr/>
            </p:nvSpPr>
            <p:spPr bwMode="auto">
              <a:xfrm>
                <a:off x="1511" y="2513"/>
                <a:ext cx="49" cy="31"/>
              </a:xfrm>
              <a:custGeom>
                <a:avLst/>
                <a:gdLst>
                  <a:gd name="T0" fmla="*/ 1 w 49"/>
                  <a:gd name="T1" fmla="*/ 0 h 31"/>
                  <a:gd name="T2" fmla="*/ 49 w 49"/>
                  <a:gd name="T3" fmla="*/ 28 h 31"/>
                  <a:gd name="T4" fmla="*/ 47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7" y="31"/>
                    </a:lnTo>
                    <a:lnTo>
                      <a:pt x="0" y="3"/>
                    </a:lnTo>
                    <a:lnTo>
                      <a:pt x="1" y="0"/>
                    </a:lnTo>
                    <a:close/>
                  </a:path>
                </a:pathLst>
              </a:custGeom>
              <a:solidFill>
                <a:srgbClr val="8D8C8B"/>
              </a:solidFill>
              <a:ln w="9525">
                <a:noFill/>
                <a:round/>
                <a:headEnd/>
                <a:tailEnd/>
              </a:ln>
            </p:spPr>
            <p:txBody>
              <a:bodyPr/>
              <a:lstStyle/>
              <a:p>
                <a:endParaRPr lang="hu-HU"/>
              </a:p>
            </p:txBody>
          </p:sp>
          <p:sp>
            <p:nvSpPr>
              <p:cNvPr id="57956" name="Freeform 1144"/>
              <p:cNvSpPr>
                <a:spLocks/>
              </p:cNvSpPr>
              <p:nvPr/>
            </p:nvSpPr>
            <p:spPr bwMode="auto">
              <a:xfrm>
                <a:off x="1509" y="2514"/>
                <a:ext cx="49" cy="31"/>
              </a:xfrm>
              <a:custGeom>
                <a:avLst/>
                <a:gdLst>
                  <a:gd name="T0" fmla="*/ 2 w 49"/>
                  <a:gd name="T1" fmla="*/ 0 h 31"/>
                  <a:gd name="T2" fmla="*/ 49 w 49"/>
                  <a:gd name="T3" fmla="*/ 29 h 31"/>
                  <a:gd name="T4" fmla="*/ 48 w 49"/>
                  <a:gd name="T5" fmla="*/ 31 h 31"/>
                  <a:gd name="T6" fmla="*/ 0 w 49"/>
                  <a:gd name="T7" fmla="*/ 3 h 31"/>
                  <a:gd name="T8" fmla="*/ 2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2" y="0"/>
                    </a:moveTo>
                    <a:lnTo>
                      <a:pt x="49" y="29"/>
                    </a:lnTo>
                    <a:lnTo>
                      <a:pt x="48" y="31"/>
                    </a:lnTo>
                    <a:lnTo>
                      <a:pt x="0" y="3"/>
                    </a:lnTo>
                    <a:lnTo>
                      <a:pt x="2" y="0"/>
                    </a:lnTo>
                    <a:close/>
                  </a:path>
                </a:pathLst>
              </a:custGeom>
              <a:solidFill>
                <a:srgbClr val="8B8A89"/>
              </a:solidFill>
              <a:ln w="9525">
                <a:noFill/>
                <a:round/>
                <a:headEnd/>
                <a:tailEnd/>
              </a:ln>
            </p:spPr>
            <p:txBody>
              <a:bodyPr/>
              <a:lstStyle/>
              <a:p>
                <a:endParaRPr lang="hu-HU"/>
              </a:p>
            </p:txBody>
          </p:sp>
          <p:sp>
            <p:nvSpPr>
              <p:cNvPr id="57957" name="Freeform 1145"/>
              <p:cNvSpPr>
                <a:spLocks/>
              </p:cNvSpPr>
              <p:nvPr/>
            </p:nvSpPr>
            <p:spPr bwMode="auto">
              <a:xfrm>
                <a:off x="1509" y="2516"/>
                <a:ext cx="49" cy="31"/>
              </a:xfrm>
              <a:custGeom>
                <a:avLst/>
                <a:gdLst>
                  <a:gd name="T0" fmla="*/ 2 w 49"/>
                  <a:gd name="T1" fmla="*/ 0 h 31"/>
                  <a:gd name="T2" fmla="*/ 49 w 49"/>
                  <a:gd name="T3" fmla="*/ 28 h 31"/>
                  <a:gd name="T4" fmla="*/ 48 w 49"/>
                  <a:gd name="T5" fmla="*/ 31 h 31"/>
                  <a:gd name="T6" fmla="*/ 0 w 49"/>
                  <a:gd name="T7" fmla="*/ 3 h 31"/>
                  <a:gd name="T8" fmla="*/ 2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2" y="0"/>
                    </a:moveTo>
                    <a:lnTo>
                      <a:pt x="49" y="28"/>
                    </a:lnTo>
                    <a:lnTo>
                      <a:pt x="48" y="31"/>
                    </a:lnTo>
                    <a:lnTo>
                      <a:pt x="0" y="3"/>
                    </a:lnTo>
                    <a:lnTo>
                      <a:pt x="2" y="0"/>
                    </a:lnTo>
                    <a:close/>
                  </a:path>
                </a:pathLst>
              </a:custGeom>
              <a:solidFill>
                <a:srgbClr val="8A8988"/>
              </a:solidFill>
              <a:ln w="9525">
                <a:noFill/>
                <a:round/>
                <a:headEnd/>
                <a:tailEnd/>
              </a:ln>
            </p:spPr>
            <p:txBody>
              <a:bodyPr/>
              <a:lstStyle/>
              <a:p>
                <a:endParaRPr lang="hu-HU"/>
              </a:p>
            </p:txBody>
          </p:sp>
          <p:sp>
            <p:nvSpPr>
              <p:cNvPr id="57958" name="Freeform 1146"/>
              <p:cNvSpPr>
                <a:spLocks/>
              </p:cNvSpPr>
              <p:nvPr/>
            </p:nvSpPr>
            <p:spPr bwMode="auto">
              <a:xfrm>
                <a:off x="1508" y="2517"/>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888786"/>
              </a:solidFill>
              <a:ln w="9525">
                <a:noFill/>
                <a:round/>
                <a:headEnd/>
                <a:tailEnd/>
              </a:ln>
            </p:spPr>
            <p:txBody>
              <a:bodyPr/>
              <a:lstStyle/>
              <a:p>
                <a:endParaRPr lang="hu-HU"/>
              </a:p>
            </p:txBody>
          </p:sp>
          <p:sp>
            <p:nvSpPr>
              <p:cNvPr id="57959" name="Freeform 1147"/>
              <p:cNvSpPr>
                <a:spLocks/>
              </p:cNvSpPr>
              <p:nvPr/>
            </p:nvSpPr>
            <p:spPr bwMode="auto">
              <a:xfrm>
                <a:off x="1508" y="2519"/>
                <a:ext cx="49" cy="31"/>
              </a:xfrm>
              <a:custGeom>
                <a:avLst/>
                <a:gdLst>
                  <a:gd name="T0" fmla="*/ 1 w 49"/>
                  <a:gd name="T1" fmla="*/ 0 h 31"/>
                  <a:gd name="T2" fmla="*/ 49 w 49"/>
                  <a:gd name="T3" fmla="*/ 28 h 31"/>
                  <a:gd name="T4" fmla="*/ 48 w 49"/>
                  <a:gd name="T5" fmla="*/ 31 h 31"/>
                  <a:gd name="T6" fmla="*/ 0 w 49"/>
                  <a:gd name="T7" fmla="*/ 2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2"/>
                    </a:lnTo>
                    <a:lnTo>
                      <a:pt x="1" y="0"/>
                    </a:lnTo>
                    <a:close/>
                  </a:path>
                </a:pathLst>
              </a:custGeom>
              <a:solidFill>
                <a:srgbClr val="878585"/>
              </a:solidFill>
              <a:ln w="9525">
                <a:noFill/>
                <a:round/>
                <a:headEnd/>
                <a:tailEnd/>
              </a:ln>
            </p:spPr>
            <p:txBody>
              <a:bodyPr/>
              <a:lstStyle/>
              <a:p>
                <a:endParaRPr lang="hu-HU"/>
              </a:p>
            </p:txBody>
          </p:sp>
          <p:sp>
            <p:nvSpPr>
              <p:cNvPr id="57960" name="Freeform 1148"/>
              <p:cNvSpPr>
                <a:spLocks/>
              </p:cNvSpPr>
              <p:nvPr/>
            </p:nvSpPr>
            <p:spPr bwMode="auto">
              <a:xfrm>
                <a:off x="1506" y="2520"/>
                <a:ext cx="50" cy="30"/>
              </a:xfrm>
              <a:custGeom>
                <a:avLst/>
                <a:gdLst>
                  <a:gd name="T0" fmla="*/ 2 w 50"/>
                  <a:gd name="T1" fmla="*/ 0 h 30"/>
                  <a:gd name="T2" fmla="*/ 50 w 50"/>
                  <a:gd name="T3" fmla="*/ 28 h 30"/>
                  <a:gd name="T4" fmla="*/ 48 w 50"/>
                  <a:gd name="T5" fmla="*/ 30 h 30"/>
                  <a:gd name="T6" fmla="*/ 0 w 50"/>
                  <a:gd name="T7" fmla="*/ 1 h 30"/>
                  <a:gd name="T8" fmla="*/ 2 w 50"/>
                  <a:gd name="T9" fmla="*/ 0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2" y="0"/>
                    </a:moveTo>
                    <a:lnTo>
                      <a:pt x="50" y="28"/>
                    </a:lnTo>
                    <a:lnTo>
                      <a:pt x="48" y="30"/>
                    </a:lnTo>
                    <a:lnTo>
                      <a:pt x="0" y="1"/>
                    </a:lnTo>
                    <a:lnTo>
                      <a:pt x="2" y="0"/>
                    </a:lnTo>
                    <a:close/>
                  </a:path>
                </a:pathLst>
              </a:custGeom>
              <a:solidFill>
                <a:srgbClr val="848382"/>
              </a:solidFill>
              <a:ln w="9525">
                <a:noFill/>
                <a:round/>
                <a:headEnd/>
                <a:tailEnd/>
              </a:ln>
            </p:spPr>
            <p:txBody>
              <a:bodyPr/>
              <a:lstStyle/>
              <a:p>
                <a:endParaRPr lang="hu-HU"/>
              </a:p>
            </p:txBody>
          </p:sp>
          <p:sp>
            <p:nvSpPr>
              <p:cNvPr id="57961" name="Freeform 1149"/>
              <p:cNvSpPr>
                <a:spLocks/>
              </p:cNvSpPr>
              <p:nvPr/>
            </p:nvSpPr>
            <p:spPr bwMode="auto">
              <a:xfrm>
                <a:off x="1506" y="2521"/>
                <a:ext cx="50" cy="30"/>
              </a:xfrm>
              <a:custGeom>
                <a:avLst/>
                <a:gdLst>
                  <a:gd name="T0" fmla="*/ 2 w 50"/>
                  <a:gd name="T1" fmla="*/ 0 h 30"/>
                  <a:gd name="T2" fmla="*/ 50 w 50"/>
                  <a:gd name="T3" fmla="*/ 29 h 30"/>
                  <a:gd name="T4" fmla="*/ 48 w 50"/>
                  <a:gd name="T5" fmla="*/ 30 h 30"/>
                  <a:gd name="T6" fmla="*/ 0 w 50"/>
                  <a:gd name="T7" fmla="*/ 2 h 30"/>
                  <a:gd name="T8" fmla="*/ 2 w 50"/>
                  <a:gd name="T9" fmla="*/ 0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2" y="0"/>
                    </a:moveTo>
                    <a:lnTo>
                      <a:pt x="50" y="29"/>
                    </a:lnTo>
                    <a:lnTo>
                      <a:pt x="48" y="30"/>
                    </a:lnTo>
                    <a:lnTo>
                      <a:pt x="0" y="2"/>
                    </a:lnTo>
                    <a:lnTo>
                      <a:pt x="2" y="0"/>
                    </a:lnTo>
                    <a:close/>
                  </a:path>
                </a:pathLst>
              </a:custGeom>
              <a:solidFill>
                <a:srgbClr val="828180"/>
              </a:solidFill>
              <a:ln w="9525">
                <a:noFill/>
                <a:round/>
                <a:headEnd/>
                <a:tailEnd/>
              </a:ln>
            </p:spPr>
            <p:txBody>
              <a:bodyPr/>
              <a:lstStyle/>
              <a:p>
                <a:endParaRPr lang="hu-HU"/>
              </a:p>
            </p:txBody>
          </p:sp>
          <p:sp>
            <p:nvSpPr>
              <p:cNvPr id="57962" name="Freeform 1150"/>
              <p:cNvSpPr>
                <a:spLocks/>
              </p:cNvSpPr>
              <p:nvPr/>
            </p:nvSpPr>
            <p:spPr bwMode="auto">
              <a:xfrm>
                <a:off x="1505" y="2521"/>
                <a:ext cx="49" cy="31"/>
              </a:xfrm>
              <a:custGeom>
                <a:avLst/>
                <a:gdLst>
                  <a:gd name="T0" fmla="*/ 1 w 49"/>
                  <a:gd name="T1" fmla="*/ 0 h 31"/>
                  <a:gd name="T2" fmla="*/ 49 w 49"/>
                  <a:gd name="T3" fmla="*/ 29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9"/>
                    </a:lnTo>
                    <a:lnTo>
                      <a:pt x="48" y="31"/>
                    </a:lnTo>
                    <a:lnTo>
                      <a:pt x="0" y="3"/>
                    </a:lnTo>
                    <a:lnTo>
                      <a:pt x="1" y="0"/>
                    </a:lnTo>
                    <a:close/>
                  </a:path>
                </a:pathLst>
              </a:custGeom>
              <a:solidFill>
                <a:srgbClr val="81807F"/>
              </a:solidFill>
              <a:ln w="9525">
                <a:noFill/>
                <a:round/>
                <a:headEnd/>
                <a:tailEnd/>
              </a:ln>
            </p:spPr>
            <p:txBody>
              <a:bodyPr/>
              <a:lstStyle/>
              <a:p>
                <a:endParaRPr lang="hu-HU"/>
              </a:p>
            </p:txBody>
          </p:sp>
          <p:sp>
            <p:nvSpPr>
              <p:cNvPr id="57963" name="Freeform 1151"/>
              <p:cNvSpPr>
                <a:spLocks/>
              </p:cNvSpPr>
              <p:nvPr/>
            </p:nvSpPr>
            <p:spPr bwMode="auto">
              <a:xfrm>
                <a:off x="1505" y="2523"/>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7F7D7D"/>
              </a:solidFill>
              <a:ln w="9525">
                <a:noFill/>
                <a:round/>
                <a:headEnd/>
                <a:tailEnd/>
              </a:ln>
            </p:spPr>
            <p:txBody>
              <a:bodyPr/>
              <a:lstStyle/>
              <a:p>
                <a:endParaRPr lang="hu-HU"/>
              </a:p>
            </p:txBody>
          </p:sp>
          <p:sp>
            <p:nvSpPr>
              <p:cNvPr id="57964" name="Freeform 1152"/>
              <p:cNvSpPr>
                <a:spLocks/>
              </p:cNvSpPr>
              <p:nvPr/>
            </p:nvSpPr>
            <p:spPr bwMode="auto">
              <a:xfrm>
                <a:off x="1504" y="2524"/>
                <a:ext cx="49" cy="31"/>
              </a:xfrm>
              <a:custGeom>
                <a:avLst/>
                <a:gdLst>
                  <a:gd name="T0" fmla="*/ 1 w 49"/>
                  <a:gd name="T1" fmla="*/ 0 h 31"/>
                  <a:gd name="T2" fmla="*/ 49 w 49"/>
                  <a:gd name="T3" fmla="*/ 28 h 31"/>
                  <a:gd name="T4" fmla="*/ 47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7" y="31"/>
                    </a:lnTo>
                    <a:lnTo>
                      <a:pt x="0" y="3"/>
                    </a:lnTo>
                    <a:lnTo>
                      <a:pt x="1" y="0"/>
                    </a:lnTo>
                    <a:close/>
                  </a:path>
                </a:pathLst>
              </a:custGeom>
              <a:solidFill>
                <a:srgbClr val="7D7C7B"/>
              </a:solidFill>
              <a:ln w="9525">
                <a:noFill/>
                <a:round/>
                <a:headEnd/>
                <a:tailEnd/>
              </a:ln>
            </p:spPr>
            <p:txBody>
              <a:bodyPr/>
              <a:lstStyle/>
              <a:p>
                <a:endParaRPr lang="hu-HU"/>
              </a:p>
            </p:txBody>
          </p:sp>
          <p:sp>
            <p:nvSpPr>
              <p:cNvPr id="57965" name="Freeform 1153"/>
              <p:cNvSpPr>
                <a:spLocks/>
              </p:cNvSpPr>
              <p:nvPr/>
            </p:nvSpPr>
            <p:spPr bwMode="auto">
              <a:xfrm>
                <a:off x="1502" y="2526"/>
                <a:ext cx="51" cy="31"/>
              </a:xfrm>
              <a:custGeom>
                <a:avLst/>
                <a:gdLst>
                  <a:gd name="T0" fmla="*/ 3 w 51"/>
                  <a:gd name="T1" fmla="*/ 0 h 31"/>
                  <a:gd name="T2" fmla="*/ 51 w 51"/>
                  <a:gd name="T3" fmla="*/ 28 h 31"/>
                  <a:gd name="T4" fmla="*/ 49 w 51"/>
                  <a:gd name="T5" fmla="*/ 31 h 31"/>
                  <a:gd name="T6" fmla="*/ 0 w 51"/>
                  <a:gd name="T7" fmla="*/ 2 h 31"/>
                  <a:gd name="T8" fmla="*/ 3 w 51"/>
                  <a:gd name="T9" fmla="*/ 0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3" y="0"/>
                    </a:moveTo>
                    <a:lnTo>
                      <a:pt x="51" y="28"/>
                    </a:lnTo>
                    <a:lnTo>
                      <a:pt x="49" y="31"/>
                    </a:lnTo>
                    <a:lnTo>
                      <a:pt x="0" y="2"/>
                    </a:lnTo>
                    <a:lnTo>
                      <a:pt x="3" y="0"/>
                    </a:lnTo>
                    <a:close/>
                  </a:path>
                </a:pathLst>
              </a:custGeom>
              <a:solidFill>
                <a:srgbClr val="797877"/>
              </a:solidFill>
              <a:ln w="9525">
                <a:noFill/>
                <a:round/>
                <a:headEnd/>
                <a:tailEnd/>
              </a:ln>
            </p:spPr>
            <p:txBody>
              <a:bodyPr/>
              <a:lstStyle/>
              <a:p>
                <a:endParaRPr lang="hu-HU"/>
              </a:p>
            </p:txBody>
          </p:sp>
          <p:sp>
            <p:nvSpPr>
              <p:cNvPr id="57966" name="Freeform 1154"/>
              <p:cNvSpPr>
                <a:spLocks/>
              </p:cNvSpPr>
              <p:nvPr/>
            </p:nvSpPr>
            <p:spPr bwMode="auto">
              <a:xfrm>
                <a:off x="1502" y="2527"/>
                <a:ext cx="49" cy="31"/>
              </a:xfrm>
              <a:custGeom>
                <a:avLst/>
                <a:gdLst>
                  <a:gd name="T0" fmla="*/ 2 w 49"/>
                  <a:gd name="T1" fmla="*/ 0 h 31"/>
                  <a:gd name="T2" fmla="*/ 49 w 49"/>
                  <a:gd name="T3" fmla="*/ 28 h 31"/>
                  <a:gd name="T4" fmla="*/ 48 w 49"/>
                  <a:gd name="T5" fmla="*/ 31 h 31"/>
                  <a:gd name="T6" fmla="*/ 0 w 49"/>
                  <a:gd name="T7" fmla="*/ 3 h 31"/>
                  <a:gd name="T8" fmla="*/ 2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2" y="0"/>
                    </a:moveTo>
                    <a:lnTo>
                      <a:pt x="49" y="28"/>
                    </a:lnTo>
                    <a:lnTo>
                      <a:pt x="48" y="31"/>
                    </a:lnTo>
                    <a:lnTo>
                      <a:pt x="0" y="3"/>
                    </a:lnTo>
                    <a:lnTo>
                      <a:pt x="2" y="0"/>
                    </a:lnTo>
                    <a:close/>
                  </a:path>
                </a:pathLst>
              </a:custGeom>
              <a:solidFill>
                <a:srgbClr val="777675"/>
              </a:solidFill>
              <a:ln w="9525">
                <a:noFill/>
                <a:round/>
                <a:headEnd/>
                <a:tailEnd/>
              </a:ln>
            </p:spPr>
            <p:txBody>
              <a:bodyPr/>
              <a:lstStyle/>
              <a:p>
                <a:endParaRPr lang="hu-HU"/>
              </a:p>
            </p:txBody>
          </p:sp>
          <p:sp>
            <p:nvSpPr>
              <p:cNvPr id="57967" name="Freeform 1155"/>
              <p:cNvSpPr>
                <a:spLocks/>
              </p:cNvSpPr>
              <p:nvPr/>
            </p:nvSpPr>
            <p:spPr bwMode="auto">
              <a:xfrm>
                <a:off x="1501" y="2528"/>
                <a:ext cx="50" cy="31"/>
              </a:xfrm>
              <a:custGeom>
                <a:avLst/>
                <a:gdLst>
                  <a:gd name="T0" fmla="*/ 1 w 50"/>
                  <a:gd name="T1" fmla="*/ 0 h 31"/>
                  <a:gd name="T2" fmla="*/ 50 w 50"/>
                  <a:gd name="T3" fmla="*/ 29 h 31"/>
                  <a:gd name="T4" fmla="*/ 49 w 50"/>
                  <a:gd name="T5" fmla="*/ 31 h 31"/>
                  <a:gd name="T6" fmla="*/ 0 w 50"/>
                  <a:gd name="T7" fmla="*/ 3 h 31"/>
                  <a:gd name="T8" fmla="*/ 1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1" y="0"/>
                    </a:moveTo>
                    <a:lnTo>
                      <a:pt x="50" y="29"/>
                    </a:lnTo>
                    <a:lnTo>
                      <a:pt x="49" y="31"/>
                    </a:lnTo>
                    <a:lnTo>
                      <a:pt x="0" y="3"/>
                    </a:lnTo>
                    <a:lnTo>
                      <a:pt x="1" y="0"/>
                    </a:lnTo>
                    <a:close/>
                  </a:path>
                </a:pathLst>
              </a:custGeom>
              <a:solidFill>
                <a:srgbClr val="767473"/>
              </a:solidFill>
              <a:ln w="9525">
                <a:noFill/>
                <a:round/>
                <a:headEnd/>
                <a:tailEnd/>
              </a:ln>
            </p:spPr>
            <p:txBody>
              <a:bodyPr/>
              <a:lstStyle/>
              <a:p>
                <a:endParaRPr lang="hu-HU"/>
              </a:p>
            </p:txBody>
          </p:sp>
          <p:sp>
            <p:nvSpPr>
              <p:cNvPr id="57968" name="Freeform 1156"/>
              <p:cNvSpPr>
                <a:spLocks/>
              </p:cNvSpPr>
              <p:nvPr/>
            </p:nvSpPr>
            <p:spPr bwMode="auto">
              <a:xfrm>
                <a:off x="1501" y="2530"/>
                <a:ext cx="49" cy="29"/>
              </a:xfrm>
              <a:custGeom>
                <a:avLst/>
                <a:gdLst>
                  <a:gd name="T0" fmla="*/ 1 w 49"/>
                  <a:gd name="T1" fmla="*/ 0 h 29"/>
                  <a:gd name="T2" fmla="*/ 49 w 49"/>
                  <a:gd name="T3" fmla="*/ 28 h 29"/>
                  <a:gd name="T4" fmla="*/ 48 w 49"/>
                  <a:gd name="T5" fmla="*/ 29 h 29"/>
                  <a:gd name="T6" fmla="*/ 0 w 49"/>
                  <a:gd name="T7" fmla="*/ 1 h 29"/>
                  <a:gd name="T8" fmla="*/ 1 w 49"/>
                  <a:gd name="T9" fmla="*/ 0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1" y="0"/>
                    </a:moveTo>
                    <a:lnTo>
                      <a:pt x="49" y="28"/>
                    </a:lnTo>
                    <a:lnTo>
                      <a:pt x="48" y="29"/>
                    </a:lnTo>
                    <a:lnTo>
                      <a:pt x="0" y="1"/>
                    </a:lnTo>
                    <a:lnTo>
                      <a:pt x="1" y="0"/>
                    </a:lnTo>
                    <a:close/>
                  </a:path>
                </a:pathLst>
              </a:custGeom>
              <a:solidFill>
                <a:srgbClr val="747271"/>
              </a:solidFill>
              <a:ln w="9525">
                <a:noFill/>
                <a:round/>
                <a:headEnd/>
                <a:tailEnd/>
              </a:ln>
            </p:spPr>
            <p:txBody>
              <a:bodyPr/>
              <a:lstStyle/>
              <a:p>
                <a:endParaRPr lang="hu-HU"/>
              </a:p>
            </p:txBody>
          </p:sp>
          <p:sp>
            <p:nvSpPr>
              <p:cNvPr id="57969" name="Freeform 1157"/>
              <p:cNvSpPr>
                <a:spLocks/>
              </p:cNvSpPr>
              <p:nvPr/>
            </p:nvSpPr>
            <p:spPr bwMode="auto">
              <a:xfrm>
                <a:off x="1499" y="2531"/>
                <a:ext cx="51" cy="30"/>
              </a:xfrm>
              <a:custGeom>
                <a:avLst/>
                <a:gdLst>
                  <a:gd name="T0" fmla="*/ 2 w 51"/>
                  <a:gd name="T1" fmla="*/ 0 h 30"/>
                  <a:gd name="T2" fmla="*/ 51 w 51"/>
                  <a:gd name="T3" fmla="*/ 28 h 30"/>
                  <a:gd name="T4" fmla="*/ 50 w 51"/>
                  <a:gd name="T5" fmla="*/ 30 h 30"/>
                  <a:gd name="T6" fmla="*/ 0 w 51"/>
                  <a:gd name="T7" fmla="*/ 2 h 30"/>
                  <a:gd name="T8" fmla="*/ 2 w 51"/>
                  <a:gd name="T9" fmla="*/ 0 h 30"/>
                  <a:gd name="T10" fmla="*/ 0 60000 65536"/>
                  <a:gd name="T11" fmla="*/ 0 60000 65536"/>
                  <a:gd name="T12" fmla="*/ 0 60000 65536"/>
                  <a:gd name="T13" fmla="*/ 0 60000 65536"/>
                  <a:gd name="T14" fmla="*/ 0 60000 65536"/>
                  <a:gd name="T15" fmla="*/ 0 w 51"/>
                  <a:gd name="T16" fmla="*/ 0 h 30"/>
                  <a:gd name="T17" fmla="*/ 51 w 51"/>
                  <a:gd name="T18" fmla="*/ 30 h 30"/>
                </a:gdLst>
                <a:ahLst/>
                <a:cxnLst>
                  <a:cxn ang="T10">
                    <a:pos x="T0" y="T1"/>
                  </a:cxn>
                  <a:cxn ang="T11">
                    <a:pos x="T2" y="T3"/>
                  </a:cxn>
                  <a:cxn ang="T12">
                    <a:pos x="T4" y="T5"/>
                  </a:cxn>
                  <a:cxn ang="T13">
                    <a:pos x="T6" y="T7"/>
                  </a:cxn>
                  <a:cxn ang="T14">
                    <a:pos x="T8" y="T9"/>
                  </a:cxn>
                </a:cxnLst>
                <a:rect l="T15" t="T16" r="T17" b="T18"/>
                <a:pathLst>
                  <a:path w="51" h="30">
                    <a:moveTo>
                      <a:pt x="2" y="0"/>
                    </a:moveTo>
                    <a:lnTo>
                      <a:pt x="51" y="28"/>
                    </a:lnTo>
                    <a:lnTo>
                      <a:pt x="50" y="30"/>
                    </a:lnTo>
                    <a:lnTo>
                      <a:pt x="0" y="2"/>
                    </a:lnTo>
                    <a:lnTo>
                      <a:pt x="2" y="0"/>
                    </a:lnTo>
                    <a:close/>
                  </a:path>
                </a:pathLst>
              </a:custGeom>
              <a:solidFill>
                <a:srgbClr val="727070"/>
              </a:solidFill>
              <a:ln w="9525">
                <a:noFill/>
                <a:round/>
                <a:headEnd/>
                <a:tailEnd/>
              </a:ln>
            </p:spPr>
            <p:txBody>
              <a:bodyPr/>
              <a:lstStyle/>
              <a:p>
                <a:endParaRPr lang="hu-HU"/>
              </a:p>
            </p:txBody>
          </p:sp>
          <p:sp>
            <p:nvSpPr>
              <p:cNvPr id="57970" name="Freeform 1158"/>
              <p:cNvSpPr>
                <a:spLocks/>
              </p:cNvSpPr>
              <p:nvPr/>
            </p:nvSpPr>
            <p:spPr bwMode="auto">
              <a:xfrm>
                <a:off x="1499" y="2531"/>
                <a:ext cx="50" cy="31"/>
              </a:xfrm>
              <a:custGeom>
                <a:avLst/>
                <a:gdLst>
                  <a:gd name="T0" fmla="*/ 2 w 50"/>
                  <a:gd name="T1" fmla="*/ 0 h 31"/>
                  <a:gd name="T2" fmla="*/ 50 w 50"/>
                  <a:gd name="T3" fmla="*/ 28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8"/>
                    </a:lnTo>
                    <a:lnTo>
                      <a:pt x="48" y="31"/>
                    </a:lnTo>
                    <a:lnTo>
                      <a:pt x="0" y="3"/>
                    </a:lnTo>
                    <a:lnTo>
                      <a:pt x="2" y="0"/>
                    </a:lnTo>
                    <a:close/>
                  </a:path>
                </a:pathLst>
              </a:custGeom>
              <a:solidFill>
                <a:srgbClr val="716F6E"/>
              </a:solidFill>
              <a:ln w="9525">
                <a:noFill/>
                <a:round/>
                <a:headEnd/>
                <a:tailEnd/>
              </a:ln>
            </p:spPr>
            <p:txBody>
              <a:bodyPr/>
              <a:lstStyle/>
              <a:p>
                <a:endParaRPr lang="hu-HU"/>
              </a:p>
            </p:txBody>
          </p:sp>
          <p:sp>
            <p:nvSpPr>
              <p:cNvPr id="57971" name="Freeform 1159"/>
              <p:cNvSpPr>
                <a:spLocks/>
              </p:cNvSpPr>
              <p:nvPr/>
            </p:nvSpPr>
            <p:spPr bwMode="auto">
              <a:xfrm>
                <a:off x="1498" y="2533"/>
                <a:ext cx="51" cy="31"/>
              </a:xfrm>
              <a:custGeom>
                <a:avLst/>
                <a:gdLst>
                  <a:gd name="T0" fmla="*/ 1 w 51"/>
                  <a:gd name="T1" fmla="*/ 0 h 31"/>
                  <a:gd name="T2" fmla="*/ 51 w 51"/>
                  <a:gd name="T3" fmla="*/ 28 h 31"/>
                  <a:gd name="T4" fmla="*/ 49 w 51"/>
                  <a:gd name="T5" fmla="*/ 31 h 31"/>
                  <a:gd name="T6" fmla="*/ 0 w 51"/>
                  <a:gd name="T7" fmla="*/ 3 h 31"/>
                  <a:gd name="T8" fmla="*/ 1 w 51"/>
                  <a:gd name="T9" fmla="*/ 0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1" y="0"/>
                    </a:moveTo>
                    <a:lnTo>
                      <a:pt x="51" y="28"/>
                    </a:lnTo>
                    <a:lnTo>
                      <a:pt x="49" y="31"/>
                    </a:lnTo>
                    <a:lnTo>
                      <a:pt x="0" y="3"/>
                    </a:lnTo>
                    <a:lnTo>
                      <a:pt x="1" y="0"/>
                    </a:lnTo>
                    <a:close/>
                  </a:path>
                </a:pathLst>
              </a:custGeom>
              <a:solidFill>
                <a:srgbClr val="6F6D6C"/>
              </a:solidFill>
              <a:ln w="9525">
                <a:noFill/>
                <a:round/>
                <a:headEnd/>
                <a:tailEnd/>
              </a:ln>
            </p:spPr>
            <p:txBody>
              <a:bodyPr/>
              <a:lstStyle/>
              <a:p>
                <a:endParaRPr lang="hu-HU"/>
              </a:p>
            </p:txBody>
          </p:sp>
          <p:sp>
            <p:nvSpPr>
              <p:cNvPr id="57972" name="Freeform 1160"/>
              <p:cNvSpPr>
                <a:spLocks/>
              </p:cNvSpPr>
              <p:nvPr/>
            </p:nvSpPr>
            <p:spPr bwMode="auto">
              <a:xfrm>
                <a:off x="1498" y="2534"/>
                <a:ext cx="49" cy="31"/>
              </a:xfrm>
              <a:custGeom>
                <a:avLst/>
                <a:gdLst>
                  <a:gd name="T0" fmla="*/ 1 w 49"/>
                  <a:gd name="T1" fmla="*/ 0 h 31"/>
                  <a:gd name="T2" fmla="*/ 49 w 49"/>
                  <a:gd name="T3" fmla="*/ 28 h 31"/>
                  <a:gd name="T4" fmla="*/ 48 w 49"/>
                  <a:gd name="T5" fmla="*/ 31 h 31"/>
                  <a:gd name="T6" fmla="*/ 0 w 49"/>
                  <a:gd name="T7" fmla="*/ 3 h 31"/>
                  <a:gd name="T8" fmla="*/ 1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1" y="0"/>
                    </a:moveTo>
                    <a:lnTo>
                      <a:pt x="49" y="28"/>
                    </a:lnTo>
                    <a:lnTo>
                      <a:pt x="48" y="31"/>
                    </a:lnTo>
                    <a:lnTo>
                      <a:pt x="0" y="3"/>
                    </a:lnTo>
                    <a:lnTo>
                      <a:pt x="1" y="0"/>
                    </a:lnTo>
                    <a:close/>
                  </a:path>
                </a:pathLst>
              </a:custGeom>
              <a:solidFill>
                <a:srgbClr val="6E6C6B"/>
              </a:solidFill>
              <a:ln w="9525">
                <a:noFill/>
                <a:round/>
                <a:headEnd/>
                <a:tailEnd/>
              </a:ln>
            </p:spPr>
            <p:txBody>
              <a:bodyPr/>
              <a:lstStyle/>
              <a:p>
                <a:endParaRPr lang="hu-HU"/>
              </a:p>
            </p:txBody>
          </p:sp>
          <p:sp>
            <p:nvSpPr>
              <p:cNvPr id="57973" name="Freeform 1161"/>
              <p:cNvSpPr>
                <a:spLocks/>
              </p:cNvSpPr>
              <p:nvPr/>
            </p:nvSpPr>
            <p:spPr bwMode="auto">
              <a:xfrm>
                <a:off x="1496" y="2536"/>
                <a:ext cx="51" cy="31"/>
              </a:xfrm>
              <a:custGeom>
                <a:avLst/>
                <a:gdLst>
                  <a:gd name="T0" fmla="*/ 2 w 51"/>
                  <a:gd name="T1" fmla="*/ 0 h 31"/>
                  <a:gd name="T2" fmla="*/ 51 w 51"/>
                  <a:gd name="T3" fmla="*/ 28 h 31"/>
                  <a:gd name="T4" fmla="*/ 50 w 51"/>
                  <a:gd name="T5" fmla="*/ 31 h 31"/>
                  <a:gd name="T6" fmla="*/ 0 w 51"/>
                  <a:gd name="T7" fmla="*/ 2 h 31"/>
                  <a:gd name="T8" fmla="*/ 2 w 51"/>
                  <a:gd name="T9" fmla="*/ 0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2" y="0"/>
                    </a:moveTo>
                    <a:lnTo>
                      <a:pt x="51" y="28"/>
                    </a:lnTo>
                    <a:lnTo>
                      <a:pt x="50" y="31"/>
                    </a:lnTo>
                    <a:lnTo>
                      <a:pt x="0" y="2"/>
                    </a:lnTo>
                    <a:lnTo>
                      <a:pt x="2" y="0"/>
                    </a:lnTo>
                    <a:close/>
                  </a:path>
                </a:pathLst>
              </a:custGeom>
              <a:solidFill>
                <a:srgbClr val="6C6A69"/>
              </a:solidFill>
              <a:ln w="9525">
                <a:noFill/>
                <a:round/>
                <a:headEnd/>
                <a:tailEnd/>
              </a:ln>
            </p:spPr>
            <p:txBody>
              <a:bodyPr/>
              <a:lstStyle/>
              <a:p>
                <a:endParaRPr lang="hu-HU"/>
              </a:p>
            </p:txBody>
          </p:sp>
          <p:sp>
            <p:nvSpPr>
              <p:cNvPr id="57974" name="Freeform 1162"/>
              <p:cNvSpPr>
                <a:spLocks/>
              </p:cNvSpPr>
              <p:nvPr/>
            </p:nvSpPr>
            <p:spPr bwMode="auto">
              <a:xfrm>
                <a:off x="1496" y="2537"/>
                <a:ext cx="50" cy="31"/>
              </a:xfrm>
              <a:custGeom>
                <a:avLst/>
                <a:gdLst>
                  <a:gd name="T0" fmla="*/ 2 w 50"/>
                  <a:gd name="T1" fmla="*/ 0 h 31"/>
                  <a:gd name="T2" fmla="*/ 50 w 50"/>
                  <a:gd name="T3" fmla="*/ 28 h 31"/>
                  <a:gd name="T4" fmla="*/ 48 w 50"/>
                  <a:gd name="T5" fmla="*/ 31 h 31"/>
                  <a:gd name="T6" fmla="*/ 0 w 50"/>
                  <a:gd name="T7" fmla="*/ 3 h 31"/>
                  <a:gd name="T8" fmla="*/ 2 w 50"/>
                  <a:gd name="T9" fmla="*/ 0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2" y="0"/>
                    </a:moveTo>
                    <a:lnTo>
                      <a:pt x="50" y="28"/>
                    </a:lnTo>
                    <a:lnTo>
                      <a:pt x="48" y="31"/>
                    </a:lnTo>
                    <a:lnTo>
                      <a:pt x="0" y="3"/>
                    </a:lnTo>
                    <a:lnTo>
                      <a:pt x="2" y="0"/>
                    </a:lnTo>
                    <a:close/>
                  </a:path>
                </a:pathLst>
              </a:custGeom>
              <a:solidFill>
                <a:srgbClr val="6A6867"/>
              </a:solidFill>
              <a:ln w="9525">
                <a:noFill/>
                <a:round/>
                <a:headEnd/>
                <a:tailEnd/>
              </a:ln>
            </p:spPr>
            <p:txBody>
              <a:bodyPr/>
              <a:lstStyle/>
              <a:p>
                <a:endParaRPr lang="hu-HU"/>
              </a:p>
            </p:txBody>
          </p:sp>
          <p:sp>
            <p:nvSpPr>
              <p:cNvPr id="57975" name="Freeform 1163"/>
              <p:cNvSpPr>
                <a:spLocks/>
              </p:cNvSpPr>
              <p:nvPr/>
            </p:nvSpPr>
            <p:spPr bwMode="auto">
              <a:xfrm>
                <a:off x="1495" y="2538"/>
                <a:ext cx="51" cy="30"/>
              </a:xfrm>
              <a:custGeom>
                <a:avLst/>
                <a:gdLst>
                  <a:gd name="T0" fmla="*/ 1 w 51"/>
                  <a:gd name="T1" fmla="*/ 0 h 30"/>
                  <a:gd name="T2" fmla="*/ 51 w 51"/>
                  <a:gd name="T3" fmla="*/ 29 h 30"/>
                  <a:gd name="T4" fmla="*/ 49 w 51"/>
                  <a:gd name="T5" fmla="*/ 30 h 30"/>
                  <a:gd name="T6" fmla="*/ 0 w 51"/>
                  <a:gd name="T7" fmla="*/ 3 h 30"/>
                  <a:gd name="T8" fmla="*/ 1 w 51"/>
                  <a:gd name="T9" fmla="*/ 0 h 30"/>
                  <a:gd name="T10" fmla="*/ 0 60000 65536"/>
                  <a:gd name="T11" fmla="*/ 0 60000 65536"/>
                  <a:gd name="T12" fmla="*/ 0 60000 65536"/>
                  <a:gd name="T13" fmla="*/ 0 60000 65536"/>
                  <a:gd name="T14" fmla="*/ 0 60000 65536"/>
                  <a:gd name="T15" fmla="*/ 0 w 51"/>
                  <a:gd name="T16" fmla="*/ 0 h 30"/>
                  <a:gd name="T17" fmla="*/ 51 w 51"/>
                  <a:gd name="T18" fmla="*/ 30 h 30"/>
                </a:gdLst>
                <a:ahLst/>
                <a:cxnLst>
                  <a:cxn ang="T10">
                    <a:pos x="T0" y="T1"/>
                  </a:cxn>
                  <a:cxn ang="T11">
                    <a:pos x="T2" y="T3"/>
                  </a:cxn>
                  <a:cxn ang="T12">
                    <a:pos x="T4" y="T5"/>
                  </a:cxn>
                  <a:cxn ang="T13">
                    <a:pos x="T6" y="T7"/>
                  </a:cxn>
                  <a:cxn ang="T14">
                    <a:pos x="T8" y="T9"/>
                  </a:cxn>
                </a:cxnLst>
                <a:rect l="T15" t="T16" r="T17" b="T18"/>
                <a:pathLst>
                  <a:path w="51" h="30">
                    <a:moveTo>
                      <a:pt x="1" y="0"/>
                    </a:moveTo>
                    <a:lnTo>
                      <a:pt x="51" y="29"/>
                    </a:lnTo>
                    <a:lnTo>
                      <a:pt x="49" y="30"/>
                    </a:lnTo>
                    <a:lnTo>
                      <a:pt x="0" y="3"/>
                    </a:lnTo>
                    <a:lnTo>
                      <a:pt x="1" y="0"/>
                    </a:lnTo>
                    <a:close/>
                  </a:path>
                </a:pathLst>
              </a:custGeom>
              <a:solidFill>
                <a:srgbClr val="676563"/>
              </a:solidFill>
              <a:ln w="9525">
                <a:noFill/>
                <a:round/>
                <a:headEnd/>
                <a:tailEnd/>
              </a:ln>
            </p:spPr>
            <p:txBody>
              <a:bodyPr/>
              <a:lstStyle/>
              <a:p>
                <a:endParaRPr lang="hu-HU"/>
              </a:p>
            </p:txBody>
          </p:sp>
          <p:sp>
            <p:nvSpPr>
              <p:cNvPr id="57976" name="Freeform 1164"/>
              <p:cNvSpPr>
                <a:spLocks/>
              </p:cNvSpPr>
              <p:nvPr/>
            </p:nvSpPr>
            <p:spPr bwMode="auto">
              <a:xfrm>
                <a:off x="1495" y="2540"/>
                <a:ext cx="49" cy="29"/>
              </a:xfrm>
              <a:custGeom>
                <a:avLst/>
                <a:gdLst>
                  <a:gd name="T0" fmla="*/ 1 w 49"/>
                  <a:gd name="T1" fmla="*/ 0 h 29"/>
                  <a:gd name="T2" fmla="*/ 49 w 49"/>
                  <a:gd name="T3" fmla="*/ 28 h 29"/>
                  <a:gd name="T4" fmla="*/ 48 w 49"/>
                  <a:gd name="T5" fmla="*/ 29 h 29"/>
                  <a:gd name="T6" fmla="*/ 0 w 49"/>
                  <a:gd name="T7" fmla="*/ 1 h 29"/>
                  <a:gd name="T8" fmla="*/ 1 w 49"/>
                  <a:gd name="T9" fmla="*/ 0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1" y="0"/>
                    </a:moveTo>
                    <a:lnTo>
                      <a:pt x="49" y="28"/>
                    </a:lnTo>
                    <a:lnTo>
                      <a:pt x="48" y="29"/>
                    </a:lnTo>
                    <a:lnTo>
                      <a:pt x="0" y="1"/>
                    </a:lnTo>
                    <a:lnTo>
                      <a:pt x="1" y="0"/>
                    </a:lnTo>
                    <a:close/>
                  </a:path>
                </a:pathLst>
              </a:custGeom>
              <a:solidFill>
                <a:srgbClr val="656261"/>
              </a:solidFill>
              <a:ln w="9525">
                <a:noFill/>
                <a:round/>
                <a:headEnd/>
                <a:tailEnd/>
              </a:ln>
            </p:spPr>
            <p:txBody>
              <a:bodyPr/>
              <a:lstStyle/>
              <a:p>
                <a:endParaRPr lang="hu-HU"/>
              </a:p>
            </p:txBody>
          </p:sp>
          <p:sp>
            <p:nvSpPr>
              <p:cNvPr id="57977" name="Freeform 1165"/>
              <p:cNvSpPr>
                <a:spLocks/>
              </p:cNvSpPr>
              <p:nvPr/>
            </p:nvSpPr>
            <p:spPr bwMode="auto">
              <a:xfrm>
                <a:off x="1475" y="2531"/>
                <a:ext cx="90" cy="54"/>
              </a:xfrm>
              <a:custGeom>
                <a:avLst/>
                <a:gdLst>
                  <a:gd name="T0" fmla="*/ 20 w 90"/>
                  <a:gd name="T1" fmla="*/ 10 h 54"/>
                  <a:gd name="T2" fmla="*/ 69 w 90"/>
                  <a:gd name="T3" fmla="*/ 37 h 54"/>
                  <a:gd name="T4" fmla="*/ 68 w 90"/>
                  <a:gd name="T5" fmla="*/ 40 h 54"/>
                  <a:gd name="T6" fmla="*/ 90 w 90"/>
                  <a:gd name="T7" fmla="*/ 54 h 54"/>
                  <a:gd name="T8" fmla="*/ 90 w 90"/>
                  <a:gd name="T9" fmla="*/ 54 h 54"/>
                  <a:gd name="T10" fmla="*/ 0 w 90"/>
                  <a:gd name="T11" fmla="*/ 0 h 54"/>
                  <a:gd name="T12" fmla="*/ 0 w 90"/>
                  <a:gd name="T13" fmla="*/ 0 h 54"/>
                  <a:gd name="T14" fmla="*/ 0 w 90"/>
                  <a:gd name="T15" fmla="*/ 0 h 54"/>
                  <a:gd name="T16" fmla="*/ 20 w 90"/>
                  <a:gd name="T17" fmla="*/ 12 h 54"/>
                  <a:gd name="T18" fmla="*/ 20 w 90"/>
                  <a:gd name="T19" fmla="*/ 1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54"/>
                  <a:gd name="T32" fmla="*/ 90 w 90"/>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54">
                    <a:moveTo>
                      <a:pt x="20" y="10"/>
                    </a:moveTo>
                    <a:lnTo>
                      <a:pt x="69" y="37"/>
                    </a:lnTo>
                    <a:lnTo>
                      <a:pt x="68" y="40"/>
                    </a:lnTo>
                    <a:lnTo>
                      <a:pt x="90" y="54"/>
                    </a:lnTo>
                    <a:lnTo>
                      <a:pt x="0" y="0"/>
                    </a:lnTo>
                    <a:lnTo>
                      <a:pt x="20" y="12"/>
                    </a:lnTo>
                    <a:lnTo>
                      <a:pt x="20" y="10"/>
                    </a:lnTo>
                    <a:close/>
                  </a:path>
                </a:pathLst>
              </a:custGeom>
              <a:solidFill>
                <a:srgbClr val="636160"/>
              </a:solidFill>
              <a:ln w="9525">
                <a:noFill/>
                <a:round/>
                <a:headEnd/>
                <a:tailEnd/>
              </a:ln>
            </p:spPr>
            <p:txBody>
              <a:bodyPr/>
              <a:lstStyle/>
              <a:p>
                <a:endParaRPr lang="hu-HU"/>
              </a:p>
            </p:txBody>
          </p:sp>
          <p:sp>
            <p:nvSpPr>
              <p:cNvPr id="57978" name="Freeform 1166"/>
              <p:cNvSpPr>
                <a:spLocks/>
              </p:cNvSpPr>
              <p:nvPr/>
            </p:nvSpPr>
            <p:spPr bwMode="auto">
              <a:xfrm>
                <a:off x="1475" y="2531"/>
                <a:ext cx="90" cy="54"/>
              </a:xfrm>
              <a:custGeom>
                <a:avLst/>
                <a:gdLst>
                  <a:gd name="T0" fmla="*/ 20 w 90"/>
                  <a:gd name="T1" fmla="*/ 10 h 54"/>
                  <a:gd name="T2" fmla="*/ 68 w 90"/>
                  <a:gd name="T3" fmla="*/ 38 h 54"/>
                  <a:gd name="T4" fmla="*/ 68 w 90"/>
                  <a:gd name="T5" fmla="*/ 40 h 54"/>
                  <a:gd name="T6" fmla="*/ 90 w 90"/>
                  <a:gd name="T7" fmla="*/ 54 h 54"/>
                  <a:gd name="T8" fmla="*/ 89 w 90"/>
                  <a:gd name="T9" fmla="*/ 54 h 54"/>
                  <a:gd name="T10" fmla="*/ 0 w 90"/>
                  <a:gd name="T11" fmla="*/ 3 h 54"/>
                  <a:gd name="T12" fmla="*/ 0 w 90"/>
                  <a:gd name="T13" fmla="*/ 0 h 54"/>
                  <a:gd name="T14" fmla="*/ 0 w 90"/>
                  <a:gd name="T15" fmla="*/ 0 h 54"/>
                  <a:gd name="T16" fmla="*/ 20 w 90"/>
                  <a:gd name="T17" fmla="*/ 12 h 54"/>
                  <a:gd name="T18" fmla="*/ 20 w 90"/>
                  <a:gd name="T19" fmla="*/ 1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54"/>
                  <a:gd name="T32" fmla="*/ 90 w 90"/>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54">
                    <a:moveTo>
                      <a:pt x="20" y="10"/>
                    </a:moveTo>
                    <a:lnTo>
                      <a:pt x="68" y="38"/>
                    </a:lnTo>
                    <a:lnTo>
                      <a:pt x="68" y="40"/>
                    </a:lnTo>
                    <a:lnTo>
                      <a:pt x="90" y="54"/>
                    </a:lnTo>
                    <a:lnTo>
                      <a:pt x="89" y="54"/>
                    </a:lnTo>
                    <a:lnTo>
                      <a:pt x="0" y="3"/>
                    </a:lnTo>
                    <a:lnTo>
                      <a:pt x="0" y="0"/>
                    </a:lnTo>
                    <a:lnTo>
                      <a:pt x="20" y="12"/>
                    </a:lnTo>
                    <a:lnTo>
                      <a:pt x="20" y="10"/>
                    </a:lnTo>
                    <a:close/>
                  </a:path>
                </a:pathLst>
              </a:custGeom>
              <a:solidFill>
                <a:srgbClr val="615E5D"/>
              </a:solidFill>
              <a:ln w="9525">
                <a:noFill/>
                <a:round/>
                <a:headEnd/>
                <a:tailEnd/>
              </a:ln>
            </p:spPr>
            <p:txBody>
              <a:bodyPr/>
              <a:lstStyle/>
              <a:p>
                <a:endParaRPr lang="hu-HU"/>
              </a:p>
            </p:txBody>
          </p:sp>
          <p:sp>
            <p:nvSpPr>
              <p:cNvPr id="57979" name="Freeform 1167"/>
              <p:cNvSpPr>
                <a:spLocks/>
              </p:cNvSpPr>
              <p:nvPr/>
            </p:nvSpPr>
            <p:spPr bwMode="auto">
              <a:xfrm>
                <a:off x="1475" y="2531"/>
                <a:ext cx="90" cy="54"/>
              </a:xfrm>
              <a:custGeom>
                <a:avLst/>
                <a:gdLst>
                  <a:gd name="T0" fmla="*/ 0 w 90"/>
                  <a:gd name="T1" fmla="*/ 0 h 54"/>
                  <a:gd name="T2" fmla="*/ 90 w 90"/>
                  <a:gd name="T3" fmla="*/ 54 h 54"/>
                  <a:gd name="T4" fmla="*/ 86 w 90"/>
                  <a:gd name="T5" fmla="*/ 54 h 54"/>
                  <a:gd name="T6" fmla="*/ 0 w 90"/>
                  <a:gd name="T7" fmla="*/ 5 h 54"/>
                  <a:gd name="T8" fmla="*/ 0 w 90"/>
                  <a:gd name="T9" fmla="*/ 0 h 54"/>
                  <a:gd name="T10" fmla="*/ 0 60000 65536"/>
                  <a:gd name="T11" fmla="*/ 0 60000 65536"/>
                  <a:gd name="T12" fmla="*/ 0 60000 65536"/>
                  <a:gd name="T13" fmla="*/ 0 60000 65536"/>
                  <a:gd name="T14" fmla="*/ 0 60000 65536"/>
                  <a:gd name="T15" fmla="*/ 0 w 90"/>
                  <a:gd name="T16" fmla="*/ 0 h 54"/>
                  <a:gd name="T17" fmla="*/ 90 w 90"/>
                  <a:gd name="T18" fmla="*/ 54 h 54"/>
                </a:gdLst>
                <a:ahLst/>
                <a:cxnLst>
                  <a:cxn ang="T10">
                    <a:pos x="T0" y="T1"/>
                  </a:cxn>
                  <a:cxn ang="T11">
                    <a:pos x="T2" y="T3"/>
                  </a:cxn>
                  <a:cxn ang="T12">
                    <a:pos x="T4" y="T5"/>
                  </a:cxn>
                  <a:cxn ang="T13">
                    <a:pos x="T6" y="T7"/>
                  </a:cxn>
                  <a:cxn ang="T14">
                    <a:pos x="T8" y="T9"/>
                  </a:cxn>
                </a:cxnLst>
                <a:rect l="T15" t="T16" r="T17" b="T18"/>
                <a:pathLst>
                  <a:path w="90" h="54">
                    <a:moveTo>
                      <a:pt x="0" y="0"/>
                    </a:moveTo>
                    <a:lnTo>
                      <a:pt x="90" y="54"/>
                    </a:lnTo>
                    <a:lnTo>
                      <a:pt x="86" y="54"/>
                    </a:lnTo>
                    <a:lnTo>
                      <a:pt x="0" y="5"/>
                    </a:lnTo>
                    <a:lnTo>
                      <a:pt x="0" y="0"/>
                    </a:lnTo>
                    <a:close/>
                  </a:path>
                </a:pathLst>
              </a:custGeom>
              <a:solidFill>
                <a:srgbClr val="5E5C5B"/>
              </a:solidFill>
              <a:ln w="9525">
                <a:noFill/>
                <a:round/>
                <a:headEnd/>
                <a:tailEnd/>
              </a:ln>
            </p:spPr>
            <p:txBody>
              <a:bodyPr/>
              <a:lstStyle/>
              <a:p>
                <a:endParaRPr lang="hu-HU"/>
              </a:p>
            </p:txBody>
          </p:sp>
          <p:sp>
            <p:nvSpPr>
              <p:cNvPr id="57980" name="Freeform 1168"/>
              <p:cNvSpPr>
                <a:spLocks/>
              </p:cNvSpPr>
              <p:nvPr/>
            </p:nvSpPr>
            <p:spPr bwMode="auto">
              <a:xfrm>
                <a:off x="1475" y="2534"/>
                <a:ext cx="89" cy="52"/>
              </a:xfrm>
              <a:custGeom>
                <a:avLst/>
                <a:gdLst>
                  <a:gd name="T0" fmla="*/ 0 w 89"/>
                  <a:gd name="T1" fmla="*/ 0 h 52"/>
                  <a:gd name="T2" fmla="*/ 89 w 89"/>
                  <a:gd name="T3" fmla="*/ 51 h 52"/>
                  <a:gd name="T4" fmla="*/ 85 w 89"/>
                  <a:gd name="T5" fmla="*/ 52 h 52"/>
                  <a:gd name="T6" fmla="*/ 2 w 89"/>
                  <a:gd name="T7" fmla="*/ 3 h 52"/>
                  <a:gd name="T8" fmla="*/ 0 w 89"/>
                  <a:gd name="T9" fmla="*/ 0 h 52"/>
                  <a:gd name="T10" fmla="*/ 0 60000 65536"/>
                  <a:gd name="T11" fmla="*/ 0 60000 65536"/>
                  <a:gd name="T12" fmla="*/ 0 60000 65536"/>
                  <a:gd name="T13" fmla="*/ 0 60000 65536"/>
                  <a:gd name="T14" fmla="*/ 0 60000 65536"/>
                  <a:gd name="T15" fmla="*/ 0 w 89"/>
                  <a:gd name="T16" fmla="*/ 0 h 52"/>
                  <a:gd name="T17" fmla="*/ 89 w 89"/>
                  <a:gd name="T18" fmla="*/ 52 h 52"/>
                </a:gdLst>
                <a:ahLst/>
                <a:cxnLst>
                  <a:cxn ang="T10">
                    <a:pos x="T0" y="T1"/>
                  </a:cxn>
                  <a:cxn ang="T11">
                    <a:pos x="T2" y="T3"/>
                  </a:cxn>
                  <a:cxn ang="T12">
                    <a:pos x="T4" y="T5"/>
                  </a:cxn>
                  <a:cxn ang="T13">
                    <a:pos x="T6" y="T7"/>
                  </a:cxn>
                  <a:cxn ang="T14">
                    <a:pos x="T8" y="T9"/>
                  </a:cxn>
                </a:cxnLst>
                <a:rect l="T15" t="T16" r="T17" b="T18"/>
                <a:pathLst>
                  <a:path w="89" h="52">
                    <a:moveTo>
                      <a:pt x="0" y="0"/>
                    </a:moveTo>
                    <a:lnTo>
                      <a:pt x="89" y="51"/>
                    </a:lnTo>
                    <a:lnTo>
                      <a:pt x="85" y="52"/>
                    </a:lnTo>
                    <a:lnTo>
                      <a:pt x="2" y="3"/>
                    </a:lnTo>
                    <a:lnTo>
                      <a:pt x="0" y="0"/>
                    </a:lnTo>
                    <a:close/>
                  </a:path>
                </a:pathLst>
              </a:custGeom>
              <a:solidFill>
                <a:srgbClr val="5D5A59"/>
              </a:solidFill>
              <a:ln w="9525">
                <a:noFill/>
                <a:round/>
                <a:headEnd/>
                <a:tailEnd/>
              </a:ln>
            </p:spPr>
            <p:txBody>
              <a:bodyPr/>
              <a:lstStyle/>
              <a:p>
                <a:endParaRPr lang="hu-HU"/>
              </a:p>
            </p:txBody>
          </p:sp>
          <p:sp>
            <p:nvSpPr>
              <p:cNvPr id="57981" name="Freeform 1169"/>
              <p:cNvSpPr>
                <a:spLocks/>
              </p:cNvSpPr>
              <p:nvPr/>
            </p:nvSpPr>
            <p:spPr bwMode="auto">
              <a:xfrm>
                <a:off x="1475" y="2536"/>
                <a:ext cx="86" cy="50"/>
              </a:xfrm>
              <a:custGeom>
                <a:avLst/>
                <a:gdLst>
                  <a:gd name="T0" fmla="*/ 0 w 86"/>
                  <a:gd name="T1" fmla="*/ 0 h 50"/>
                  <a:gd name="T2" fmla="*/ 86 w 86"/>
                  <a:gd name="T3" fmla="*/ 49 h 50"/>
                  <a:gd name="T4" fmla="*/ 83 w 86"/>
                  <a:gd name="T5" fmla="*/ 50 h 50"/>
                  <a:gd name="T6" fmla="*/ 2 w 86"/>
                  <a:gd name="T7" fmla="*/ 4 h 50"/>
                  <a:gd name="T8" fmla="*/ 0 w 86"/>
                  <a:gd name="T9" fmla="*/ 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0"/>
                    </a:moveTo>
                    <a:lnTo>
                      <a:pt x="86" y="49"/>
                    </a:lnTo>
                    <a:lnTo>
                      <a:pt x="83" y="50"/>
                    </a:lnTo>
                    <a:lnTo>
                      <a:pt x="2" y="4"/>
                    </a:lnTo>
                    <a:lnTo>
                      <a:pt x="0" y="0"/>
                    </a:lnTo>
                    <a:close/>
                  </a:path>
                </a:pathLst>
              </a:custGeom>
              <a:solidFill>
                <a:srgbClr val="5B5957"/>
              </a:solidFill>
              <a:ln w="9525">
                <a:noFill/>
                <a:round/>
                <a:headEnd/>
                <a:tailEnd/>
              </a:ln>
            </p:spPr>
            <p:txBody>
              <a:bodyPr/>
              <a:lstStyle/>
              <a:p>
                <a:endParaRPr lang="hu-HU"/>
              </a:p>
            </p:txBody>
          </p:sp>
          <p:sp>
            <p:nvSpPr>
              <p:cNvPr id="57982" name="Freeform 1170"/>
              <p:cNvSpPr>
                <a:spLocks/>
              </p:cNvSpPr>
              <p:nvPr/>
            </p:nvSpPr>
            <p:spPr bwMode="auto">
              <a:xfrm>
                <a:off x="1477" y="2537"/>
                <a:ext cx="83" cy="51"/>
              </a:xfrm>
              <a:custGeom>
                <a:avLst/>
                <a:gdLst>
                  <a:gd name="T0" fmla="*/ 0 w 83"/>
                  <a:gd name="T1" fmla="*/ 0 h 51"/>
                  <a:gd name="T2" fmla="*/ 83 w 83"/>
                  <a:gd name="T3" fmla="*/ 49 h 51"/>
                  <a:gd name="T4" fmla="*/ 80 w 83"/>
                  <a:gd name="T5" fmla="*/ 51 h 51"/>
                  <a:gd name="T6" fmla="*/ 0 w 83"/>
                  <a:gd name="T7" fmla="*/ 4 h 51"/>
                  <a:gd name="T8" fmla="*/ 0 w 83"/>
                  <a:gd name="T9" fmla="*/ 0 h 51"/>
                  <a:gd name="T10" fmla="*/ 0 60000 65536"/>
                  <a:gd name="T11" fmla="*/ 0 60000 65536"/>
                  <a:gd name="T12" fmla="*/ 0 60000 65536"/>
                  <a:gd name="T13" fmla="*/ 0 60000 65536"/>
                  <a:gd name="T14" fmla="*/ 0 60000 65536"/>
                  <a:gd name="T15" fmla="*/ 0 w 83"/>
                  <a:gd name="T16" fmla="*/ 0 h 51"/>
                  <a:gd name="T17" fmla="*/ 83 w 83"/>
                  <a:gd name="T18" fmla="*/ 51 h 51"/>
                </a:gdLst>
                <a:ahLst/>
                <a:cxnLst>
                  <a:cxn ang="T10">
                    <a:pos x="T0" y="T1"/>
                  </a:cxn>
                  <a:cxn ang="T11">
                    <a:pos x="T2" y="T3"/>
                  </a:cxn>
                  <a:cxn ang="T12">
                    <a:pos x="T4" y="T5"/>
                  </a:cxn>
                  <a:cxn ang="T13">
                    <a:pos x="T6" y="T7"/>
                  </a:cxn>
                  <a:cxn ang="T14">
                    <a:pos x="T8" y="T9"/>
                  </a:cxn>
                </a:cxnLst>
                <a:rect l="T15" t="T16" r="T17" b="T18"/>
                <a:pathLst>
                  <a:path w="83" h="51">
                    <a:moveTo>
                      <a:pt x="0" y="0"/>
                    </a:moveTo>
                    <a:lnTo>
                      <a:pt x="83" y="49"/>
                    </a:lnTo>
                    <a:lnTo>
                      <a:pt x="80" y="51"/>
                    </a:lnTo>
                    <a:lnTo>
                      <a:pt x="0" y="4"/>
                    </a:lnTo>
                    <a:lnTo>
                      <a:pt x="0" y="0"/>
                    </a:lnTo>
                    <a:close/>
                  </a:path>
                </a:pathLst>
              </a:custGeom>
              <a:solidFill>
                <a:srgbClr val="5A5756"/>
              </a:solidFill>
              <a:ln w="9525">
                <a:noFill/>
                <a:round/>
                <a:headEnd/>
                <a:tailEnd/>
              </a:ln>
            </p:spPr>
            <p:txBody>
              <a:bodyPr/>
              <a:lstStyle/>
              <a:p>
                <a:endParaRPr lang="hu-HU"/>
              </a:p>
            </p:txBody>
          </p:sp>
          <p:sp>
            <p:nvSpPr>
              <p:cNvPr id="57983" name="Freeform 1171"/>
              <p:cNvSpPr>
                <a:spLocks/>
              </p:cNvSpPr>
              <p:nvPr/>
            </p:nvSpPr>
            <p:spPr bwMode="auto">
              <a:xfrm>
                <a:off x="1477" y="2540"/>
                <a:ext cx="81" cy="48"/>
              </a:xfrm>
              <a:custGeom>
                <a:avLst/>
                <a:gdLst>
                  <a:gd name="T0" fmla="*/ 0 w 81"/>
                  <a:gd name="T1" fmla="*/ 0 h 48"/>
                  <a:gd name="T2" fmla="*/ 81 w 81"/>
                  <a:gd name="T3" fmla="*/ 46 h 48"/>
                  <a:gd name="T4" fmla="*/ 77 w 81"/>
                  <a:gd name="T5" fmla="*/ 48 h 48"/>
                  <a:gd name="T6" fmla="*/ 0 w 81"/>
                  <a:gd name="T7" fmla="*/ 3 h 48"/>
                  <a:gd name="T8" fmla="*/ 0 w 81"/>
                  <a:gd name="T9" fmla="*/ 0 h 48"/>
                  <a:gd name="T10" fmla="*/ 0 60000 65536"/>
                  <a:gd name="T11" fmla="*/ 0 60000 65536"/>
                  <a:gd name="T12" fmla="*/ 0 60000 65536"/>
                  <a:gd name="T13" fmla="*/ 0 60000 65536"/>
                  <a:gd name="T14" fmla="*/ 0 60000 65536"/>
                  <a:gd name="T15" fmla="*/ 0 w 81"/>
                  <a:gd name="T16" fmla="*/ 0 h 48"/>
                  <a:gd name="T17" fmla="*/ 81 w 81"/>
                  <a:gd name="T18" fmla="*/ 48 h 48"/>
                </a:gdLst>
                <a:ahLst/>
                <a:cxnLst>
                  <a:cxn ang="T10">
                    <a:pos x="T0" y="T1"/>
                  </a:cxn>
                  <a:cxn ang="T11">
                    <a:pos x="T2" y="T3"/>
                  </a:cxn>
                  <a:cxn ang="T12">
                    <a:pos x="T4" y="T5"/>
                  </a:cxn>
                  <a:cxn ang="T13">
                    <a:pos x="T6" y="T7"/>
                  </a:cxn>
                  <a:cxn ang="T14">
                    <a:pos x="T8" y="T9"/>
                  </a:cxn>
                </a:cxnLst>
                <a:rect l="T15" t="T16" r="T17" b="T18"/>
                <a:pathLst>
                  <a:path w="81" h="48">
                    <a:moveTo>
                      <a:pt x="0" y="0"/>
                    </a:moveTo>
                    <a:lnTo>
                      <a:pt x="81" y="46"/>
                    </a:lnTo>
                    <a:lnTo>
                      <a:pt x="77" y="48"/>
                    </a:lnTo>
                    <a:lnTo>
                      <a:pt x="0" y="3"/>
                    </a:lnTo>
                    <a:lnTo>
                      <a:pt x="0" y="0"/>
                    </a:lnTo>
                    <a:close/>
                  </a:path>
                </a:pathLst>
              </a:custGeom>
              <a:solidFill>
                <a:srgbClr val="585554"/>
              </a:solidFill>
              <a:ln w="9525">
                <a:noFill/>
                <a:round/>
                <a:headEnd/>
                <a:tailEnd/>
              </a:ln>
            </p:spPr>
            <p:txBody>
              <a:bodyPr/>
              <a:lstStyle/>
              <a:p>
                <a:endParaRPr lang="hu-HU"/>
              </a:p>
            </p:txBody>
          </p:sp>
          <p:sp>
            <p:nvSpPr>
              <p:cNvPr id="57984" name="Freeform 1172"/>
              <p:cNvSpPr>
                <a:spLocks/>
              </p:cNvSpPr>
              <p:nvPr/>
            </p:nvSpPr>
            <p:spPr bwMode="auto">
              <a:xfrm>
                <a:off x="1477" y="2541"/>
                <a:ext cx="80" cy="48"/>
              </a:xfrm>
              <a:custGeom>
                <a:avLst/>
                <a:gdLst>
                  <a:gd name="T0" fmla="*/ 0 w 80"/>
                  <a:gd name="T1" fmla="*/ 0 h 48"/>
                  <a:gd name="T2" fmla="*/ 80 w 80"/>
                  <a:gd name="T3" fmla="*/ 47 h 48"/>
                  <a:gd name="T4" fmla="*/ 76 w 80"/>
                  <a:gd name="T5" fmla="*/ 48 h 48"/>
                  <a:gd name="T6" fmla="*/ 0 w 80"/>
                  <a:gd name="T7" fmla="*/ 3 h 48"/>
                  <a:gd name="T8" fmla="*/ 0 w 80"/>
                  <a:gd name="T9" fmla="*/ 0 h 48"/>
                  <a:gd name="T10" fmla="*/ 0 60000 65536"/>
                  <a:gd name="T11" fmla="*/ 0 60000 65536"/>
                  <a:gd name="T12" fmla="*/ 0 60000 65536"/>
                  <a:gd name="T13" fmla="*/ 0 60000 65536"/>
                  <a:gd name="T14" fmla="*/ 0 60000 65536"/>
                  <a:gd name="T15" fmla="*/ 0 w 80"/>
                  <a:gd name="T16" fmla="*/ 0 h 48"/>
                  <a:gd name="T17" fmla="*/ 80 w 80"/>
                  <a:gd name="T18" fmla="*/ 48 h 48"/>
                </a:gdLst>
                <a:ahLst/>
                <a:cxnLst>
                  <a:cxn ang="T10">
                    <a:pos x="T0" y="T1"/>
                  </a:cxn>
                  <a:cxn ang="T11">
                    <a:pos x="T2" y="T3"/>
                  </a:cxn>
                  <a:cxn ang="T12">
                    <a:pos x="T4" y="T5"/>
                  </a:cxn>
                  <a:cxn ang="T13">
                    <a:pos x="T6" y="T7"/>
                  </a:cxn>
                  <a:cxn ang="T14">
                    <a:pos x="T8" y="T9"/>
                  </a:cxn>
                </a:cxnLst>
                <a:rect l="T15" t="T16" r="T17" b="T18"/>
                <a:pathLst>
                  <a:path w="80" h="48">
                    <a:moveTo>
                      <a:pt x="0" y="0"/>
                    </a:moveTo>
                    <a:lnTo>
                      <a:pt x="80" y="47"/>
                    </a:lnTo>
                    <a:lnTo>
                      <a:pt x="76" y="48"/>
                    </a:lnTo>
                    <a:lnTo>
                      <a:pt x="0" y="3"/>
                    </a:lnTo>
                    <a:lnTo>
                      <a:pt x="0" y="0"/>
                    </a:lnTo>
                    <a:close/>
                  </a:path>
                </a:pathLst>
              </a:custGeom>
              <a:solidFill>
                <a:srgbClr val="565452"/>
              </a:solidFill>
              <a:ln w="9525">
                <a:noFill/>
                <a:round/>
                <a:headEnd/>
                <a:tailEnd/>
              </a:ln>
            </p:spPr>
            <p:txBody>
              <a:bodyPr/>
              <a:lstStyle/>
              <a:p>
                <a:endParaRPr lang="hu-HU"/>
              </a:p>
            </p:txBody>
          </p:sp>
          <p:sp>
            <p:nvSpPr>
              <p:cNvPr id="57985" name="Freeform 1173"/>
              <p:cNvSpPr>
                <a:spLocks/>
              </p:cNvSpPr>
              <p:nvPr/>
            </p:nvSpPr>
            <p:spPr bwMode="auto">
              <a:xfrm>
                <a:off x="1477" y="2543"/>
                <a:ext cx="77" cy="46"/>
              </a:xfrm>
              <a:custGeom>
                <a:avLst/>
                <a:gdLst>
                  <a:gd name="T0" fmla="*/ 0 w 77"/>
                  <a:gd name="T1" fmla="*/ 0 h 46"/>
                  <a:gd name="T2" fmla="*/ 77 w 77"/>
                  <a:gd name="T3" fmla="*/ 45 h 46"/>
                  <a:gd name="T4" fmla="*/ 74 w 77"/>
                  <a:gd name="T5" fmla="*/ 46 h 46"/>
                  <a:gd name="T6" fmla="*/ 0 w 77"/>
                  <a:gd name="T7" fmla="*/ 4 h 46"/>
                  <a:gd name="T8" fmla="*/ 0 w 77"/>
                  <a:gd name="T9" fmla="*/ 0 h 46"/>
                  <a:gd name="T10" fmla="*/ 0 60000 65536"/>
                  <a:gd name="T11" fmla="*/ 0 60000 65536"/>
                  <a:gd name="T12" fmla="*/ 0 60000 65536"/>
                  <a:gd name="T13" fmla="*/ 0 60000 65536"/>
                  <a:gd name="T14" fmla="*/ 0 60000 65536"/>
                  <a:gd name="T15" fmla="*/ 0 w 77"/>
                  <a:gd name="T16" fmla="*/ 0 h 46"/>
                  <a:gd name="T17" fmla="*/ 77 w 77"/>
                  <a:gd name="T18" fmla="*/ 46 h 46"/>
                </a:gdLst>
                <a:ahLst/>
                <a:cxnLst>
                  <a:cxn ang="T10">
                    <a:pos x="T0" y="T1"/>
                  </a:cxn>
                  <a:cxn ang="T11">
                    <a:pos x="T2" y="T3"/>
                  </a:cxn>
                  <a:cxn ang="T12">
                    <a:pos x="T4" y="T5"/>
                  </a:cxn>
                  <a:cxn ang="T13">
                    <a:pos x="T6" y="T7"/>
                  </a:cxn>
                  <a:cxn ang="T14">
                    <a:pos x="T8" y="T9"/>
                  </a:cxn>
                </a:cxnLst>
                <a:rect l="T15" t="T16" r="T17" b="T18"/>
                <a:pathLst>
                  <a:path w="77" h="46">
                    <a:moveTo>
                      <a:pt x="0" y="0"/>
                    </a:moveTo>
                    <a:lnTo>
                      <a:pt x="77" y="45"/>
                    </a:lnTo>
                    <a:lnTo>
                      <a:pt x="74" y="46"/>
                    </a:lnTo>
                    <a:lnTo>
                      <a:pt x="0" y="4"/>
                    </a:lnTo>
                    <a:lnTo>
                      <a:pt x="0" y="0"/>
                    </a:lnTo>
                    <a:close/>
                  </a:path>
                </a:pathLst>
              </a:custGeom>
              <a:solidFill>
                <a:srgbClr val="53504E"/>
              </a:solidFill>
              <a:ln w="9525">
                <a:noFill/>
                <a:round/>
                <a:headEnd/>
                <a:tailEnd/>
              </a:ln>
            </p:spPr>
            <p:txBody>
              <a:bodyPr/>
              <a:lstStyle/>
              <a:p>
                <a:endParaRPr lang="hu-HU"/>
              </a:p>
            </p:txBody>
          </p:sp>
          <p:sp>
            <p:nvSpPr>
              <p:cNvPr id="57986" name="Freeform 1174"/>
              <p:cNvSpPr>
                <a:spLocks/>
              </p:cNvSpPr>
              <p:nvPr/>
            </p:nvSpPr>
            <p:spPr bwMode="auto">
              <a:xfrm>
                <a:off x="1477" y="2544"/>
                <a:ext cx="76" cy="46"/>
              </a:xfrm>
              <a:custGeom>
                <a:avLst/>
                <a:gdLst>
                  <a:gd name="T0" fmla="*/ 0 w 76"/>
                  <a:gd name="T1" fmla="*/ 0 h 46"/>
                  <a:gd name="T2" fmla="*/ 76 w 76"/>
                  <a:gd name="T3" fmla="*/ 45 h 46"/>
                  <a:gd name="T4" fmla="*/ 73 w 76"/>
                  <a:gd name="T5" fmla="*/ 46 h 46"/>
                  <a:gd name="T6" fmla="*/ 1 w 76"/>
                  <a:gd name="T7" fmla="*/ 4 h 46"/>
                  <a:gd name="T8" fmla="*/ 0 w 76"/>
                  <a:gd name="T9" fmla="*/ 0 h 46"/>
                  <a:gd name="T10" fmla="*/ 0 60000 65536"/>
                  <a:gd name="T11" fmla="*/ 0 60000 65536"/>
                  <a:gd name="T12" fmla="*/ 0 60000 65536"/>
                  <a:gd name="T13" fmla="*/ 0 60000 65536"/>
                  <a:gd name="T14" fmla="*/ 0 60000 65536"/>
                  <a:gd name="T15" fmla="*/ 0 w 76"/>
                  <a:gd name="T16" fmla="*/ 0 h 46"/>
                  <a:gd name="T17" fmla="*/ 76 w 76"/>
                  <a:gd name="T18" fmla="*/ 46 h 46"/>
                </a:gdLst>
                <a:ahLst/>
                <a:cxnLst>
                  <a:cxn ang="T10">
                    <a:pos x="T0" y="T1"/>
                  </a:cxn>
                  <a:cxn ang="T11">
                    <a:pos x="T2" y="T3"/>
                  </a:cxn>
                  <a:cxn ang="T12">
                    <a:pos x="T4" y="T5"/>
                  </a:cxn>
                  <a:cxn ang="T13">
                    <a:pos x="T6" y="T7"/>
                  </a:cxn>
                  <a:cxn ang="T14">
                    <a:pos x="T8" y="T9"/>
                  </a:cxn>
                </a:cxnLst>
                <a:rect l="T15" t="T16" r="T17" b="T18"/>
                <a:pathLst>
                  <a:path w="76" h="46">
                    <a:moveTo>
                      <a:pt x="0" y="0"/>
                    </a:moveTo>
                    <a:lnTo>
                      <a:pt x="76" y="45"/>
                    </a:lnTo>
                    <a:lnTo>
                      <a:pt x="73" y="46"/>
                    </a:lnTo>
                    <a:lnTo>
                      <a:pt x="1" y="4"/>
                    </a:lnTo>
                    <a:lnTo>
                      <a:pt x="0" y="0"/>
                    </a:lnTo>
                    <a:close/>
                  </a:path>
                </a:pathLst>
              </a:custGeom>
              <a:solidFill>
                <a:srgbClr val="514E4C"/>
              </a:solidFill>
              <a:ln w="9525">
                <a:noFill/>
                <a:round/>
                <a:headEnd/>
                <a:tailEnd/>
              </a:ln>
            </p:spPr>
            <p:txBody>
              <a:bodyPr/>
              <a:lstStyle/>
              <a:p>
                <a:endParaRPr lang="hu-HU"/>
              </a:p>
            </p:txBody>
          </p:sp>
          <p:sp>
            <p:nvSpPr>
              <p:cNvPr id="57987" name="Freeform 1175"/>
              <p:cNvSpPr>
                <a:spLocks/>
              </p:cNvSpPr>
              <p:nvPr/>
            </p:nvSpPr>
            <p:spPr bwMode="auto">
              <a:xfrm>
                <a:off x="1477" y="2547"/>
                <a:ext cx="74" cy="43"/>
              </a:xfrm>
              <a:custGeom>
                <a:avLst/>
                <a:gdLst>
                  <a:gd name="T0" fmla="*/ 0 w 74"/>
                  <a:gd name="T1" fmla="*/ 0 h 43"/>
                  <a:gd name="T2" fmla="*/ 74 w 74"/>
                  <a:gd name="T3" fmla="*/ 42 h 43"/>
                  <a:gd name="T4" fmla="*/ 70 w 74"/>
                  <a:gd name="T5" fmla="*/ 43 h 43"/>
                  <a:gd name="T6" fmla="*/ 1 w 74"/>
                  <a:gd name="T7" fmla="*/ 3 h 43"/>
                  <a:gd name="T8" fmla="*/ 0 w 74"/>
                  <a:gd name="T9" fmla="*/ 0 h 43"/>
                  <a:gd name="T10" fmla="*/ 0 60000 65536"/>
                  <a:gd name="T11" fmla="*/ 0 60000 65536"/>
                  <a:gd name="T12" fmla="*/ 0 60000 65536"/>
                  <a:gd name="T13" fmla="*/ 0 60000 65536"/>
                  <a:gd name="T14" fmla="*/ 0 60000 65536"/>
                  <a:gd name="T15" fmla="*/ 0 w 74"/>
                  <a:gd name="T16" fmla="*/ 0 h 43"/>
                  <a:gd name="T17" fmla="*/ 74 w 74"/>
                  <a:gd name="T18" fmla="*/ 43 h 43"/>
                </a:gdLst>
                <a:ahLst/>
                <a:cxnLst>
                  <a:cxn ang="T10">
                    <a:pos x="T0" y="T1"/>
                  </a:cxn>
                  <a:cxn ang="T11">
                    <a:pos x="T2" y="T3"/>
                  </a:cxn>
                  <a:cxn ang="T12">
                    <a:pos x="T4" y="T5"/>
                  </a:cxn>
                  <a:cxn ang="T13">
                    <a:pos x="T6" y="T7"/>
                  </a:cxn>
                  <a:cxn ang="T14">
                    <a:pos x="T8" y="T9"/>
                  </a:cxn>
                </a:cxnLst>
                <a:rect l="T15" t="T16" r="T17" b="T18"/>
                <a:pathLst>
                  <a:path w="74" h="43">
                    <a:moveTo>
                      <a:pt x="0" y="0"/>
                    </a:moveTo>
                    <a:lnTo>
                      <a:pt x="74" y="42"/>
                    </a:lnTo>
                    <a:lnTo>
                      <a:pt x="70" y="43"/>
                    </a:lnTo>
                    <a:lnTo>
                      <a:pt x="1" y="3"/>
                    </a:lnTo>
                    <a:lnTo>
                      <a:pt x="0" y="0"/>
                    </a:lnTo>
                    <a:close/>
                  </a:path>
                </a:pathLst>
              </a:custGeom>
              <a:solidFill>
                <a:srgbClr val="4E4B4A"/>
              </a:solidFill>
              <a:ln w="9525">
                <a:noFill/>
                <a:round/>
                <a:headEnd/>
                <a:tailEnd/>
              </a:ln>
            </p:spPr>
            <p:txBody>
              <a:bodyPr/>
              <a:lstStyle/>
              <a:p>
                <a:endParaRPr lang="hu-HU"/>
              </a:p>
            </p:txBody>
          </p:sp>
          <p:sp>
            <p:nvSpPr>
              <p:cNvPr id="57988" name="Freeform 1176"/>
              <p:cNvSpPr>
                <a:spLocks/>
              </p:cNvSpPr>
              <p:nvPr/>
            </p:nvSpPr>
            <p:spPr bwMode="auto">
              <a:xfrm>
                <a:off x="1478" y="2548"/>
                <a:ext cx="72" cy="42"/>
              </a:xfrm>
              <a:custGeom>
                <a:avLst/>
                <a:gdLst>
                  <a:gd name="T0" fmla="*/ 0 w 72"/>
                  <a:gd name="T1" fmla="*/ 0 h 42"/>
                  <a:gd name="T2" fmla="*/ 72 w 72"/>
                  <a:gd name="T3" fmla="*/ 42 h 42"/>
                  <a:gd name="T4" fmla="*/ 68 w 72"/>
                  <a:gd name="T5" fmla="*/ 42 h 42"/>
                  <a:gd name="T6" fmla="*/ 0 w 72"/>
                  <a:gd name="T7" fmla="*/ 3 h 42"/>
                  <a:gd name="T8" fmla="*/ 0 w 72"/>
                  <a:gd name="T9" fmla="*/ 0 h 42"/>
                  <a:gd name="T10" fmla="*/ 0 60000 65536"/>
                  <a:gd name="T11" fmla="*/ 0 60000 65536"/>
                  <a:gd name="T12" fmla="*/ 0 60000 65536"/>
                  <a:gd name="T13" fmla="*/ 0 60000 65536"/>
                  <a:gd name="T14" fmla="*/ 0 60000 65536"/>
                  <a:gd name="T15" fmla="*/ 0 w 72"/>
                  <a:gd name="T16" fmla="*/ 0 h 42"/>
                  <a:gd name="T17" fmla="*/ 72 w 72"/>
                  <a:gd name="T18" fmla="*/ 42 h 42"/>
                </a:gdLst>
                <a:ahLst/>
                <a:cxnLst>
                  <a:cxn ang="T10">
                    <a:pos x="T0" y="T1"/>
                  </a:cxn>
                  <a:cxn ang="T11">
                    <a:pos x="T2" y="T3"/>
                  </a:cxn>
                  <a:cxn ang="T12">
                    <a:pos x="T4" y="T5"/>
                  </a:cxn>
                  <a:cxn ang="T13">
                    <a:pos x="T6" y="T7"/>
                  </a:cxn>
                  <a:cxn ang="T14">
                    <a:pos x="T8" y="T9"/>
                  </a:cxn>
                </a:cxnLst>
                <a:rect l="T15" t="T16" r="T17" b="T18"/>
                <a:pathLst>
                  <a:path w="72" h="42">
                    <a:moveTo>
                      <a:pt x="0" y="0"/>
                    </a:moveTo>
                    <a:lnTo>
                      <a:pt x="72" y="42"/>
                    </a:lnTo>
                    <a:lnTo>
                      <a:pt x="68" y="42"/>
                    </a:lnTo>
                    <a:lnTo>
                      <a:pt x="0" y="3"/>
                    </a:lnTo>
                    <a:lnTo>
                      <a:pt x="0" y="0"/>
                    </a:lnTo>
                    <a:close/>
                  </a:path>
                </a:pathLst>
              </a:custGeom>
              <a:solidFill>
                <a:srgbClr val="4D4A48"/>
              </a:solidFill>
              <a:ln w="9525">
                <a:noFill/>
                <a:round/>
                <a:headEnd/>
                <a:tailEnd/>
              </a:ln>
            </p:spPr>
            <p:txBody>
              <a:bodyPr/>
              <a:lstStyle/>
              <a:p>
                <a:endParaRPr lang="hu-HU"/>
              </a:p>
            </p:txBody>
          </p:sp>
          <p:sp>
            <p:nvSpPr>
              <p:cNvPr id="57989" name="Freeform 1177"/>
              <p:cNvSpPr>
                <a:spLocks/>
              </p:cNvSpPr>
              <p:nvPr/>
            </p:nvSpPr>
            <p:spPr bwMode="auto">
              <a:xfrm>
                <a:off x="1478" y="2550"/>
                <a:ext cx="69" cy="42"/>
              </a:xfrm>
              <a:custGeom>
                <a:avLst/>
                <a:gdLst>
                  <a:gd name="T0" fmla="*/ 0 w 69"/>
                  <a:gd name="T1" fmla="*/ 0 h 42"/>
                  <a:gd name="T2" fmla="*/ 69 w 69"/>
                  <a:gd name="T3" fmla="*/ 40 h 42"/>
                  <a:gd name="T4" fmla="*/ 66 w 69"/>
                  <a:gd name="T5" fmla="*/ 42 h 42"/>
                  <a:gd name="T6" fmla="*/ 0 w 69"/>
                  <a:gd name="T7" fmla="*/ 4 h 42"/>
                  <a:gd name="T8" fmla="*/ 0 w 69"/>
                  <a:gd name="T9" fmla="*/ 0 h 42"/>
                  <a:gd name="T10" fmla="*/ 0 60000 65536"/>
                  <a:gd name="T11" fmla="*/ 0 60000 65536"/>
                  <a:gd name="T12" fmla="*/ 0 60000 65536"/>
                  <a:gd name="T13" fmla="*/ 0 60000 65536"/>
                  <a:gd name="T14" fmla="*/ 0 60000 65536"/>
                  <a:gd name="T15" fmla="*/ 0 w 69"/>
                  <a:gd name="T16" fmla="*/ 0 h 42"/>
                  <a:gd name="T17" fmla="*/ 69 w 69"/>
                  <a:gd name="T18" fmla="*/ 42 h 42"/>
                </a:gdLst>
                <a:ahLst/>
                <a:cxnLst>
                  <a:cxn ang="T10">
                    <a:pos x="T0" y="T1"/>
                  </a:cxn>
                  <a:cxn ang="T11">
                    <a:pos x="T2" y="T3"/>
                  </a:cxn>
                  <a:cxn ang="T12">
                    <a:pos x="T4" y="T5"/>
                  </a:cxn>
                  <a:cxn ang="T13">
                    <a:pos x="T6" y="T7"/>
                  </a:cxn>
                  <a:cxn ang="T14">
                    <a:pos x="T8" y="T9"/>
                  </a:cxn>
                </a:cxnLst>
                <a:rect l="T15" t="T16" r="T17" b="T18"/>
                <a:pathLst>
                  <a:path w="69" h="42">
                    <a:moveTo>
                      <a:pt x="0" y="0"/>
                    </a:moveTo>
                    <a:lnTo>
                      <a:pt x="69" y="40"/>
                    </a:lnTo>
                    <a:lnTo>
                      <a:pt x="66" y="42"/>
                    </a:lnTo>
                    <a:lnTo>
                      <a:pt x="0" y="4"/>
                    </a:lnTo>
                    <a:lnTo>
                      <a:pt x="0" y="0"/>
                    </a:lnTo>
                    <a:close/>
                  </a:path>
                </a:pathLst>
              </a:custGeom>
              <a:solidFill>
                <a:srgbClr val="4A4745"/>
              </a:solidFill>
              <a:ln w="9525">
                <a:noFill/>
                <a:round/>
                <a:headEnd/>
                <a:tailEnd/>
              </a:ln>
            </p:spPr>
            <p:txBody>
              <a:bodyPr/>
              <a:lstStyle/>
              <a:p>
                <a:endParaRPr lang="hu-HU"/>
              </a:p>
            </p:txBody>
          </p:sp>
          <p:sp>
            <p:nvSpPr>
              <p:cNvPr id="57990" name="Freeform 1178"/>
              <p:cNvSpPr>
                <a:spLocks/>
              </p:cNvSpPr>
              <p:nvPr/>
            </p:nvSpPr>
            <p:spPr bwMode="auto">
              <a:xfrm>
                <a:off x="1478" y="2551"/>
                <a:ext cx="68" cy="41"/>
              </a:xfrm>
              <a:custGeom>
                <a:avLst/>
                <a:gdLst>
                  <a:gd name="T0" fmla="*/ 0 w 68"/>
                  <a:gd name="T1" fmla="*/ 0 h 41"/>
                  <a:gd name="T2" fmla="*/ 68 w 68"/>
                  <a:gd name="T3" fmla="*/ 39 h 41"/>
                  <a:gd name="T4" fmla="*/ 65 w 68"/>
                  <a:gd name="T5" fmla="*/ 41 h 41"/>
                  <a:gd name="T6" fmla="*/ 0 w 68"/>
                  <a:gd name="T7" fmla="*/ 4 h 41"/>
                  <a:gd name="T8" fmla="*/ 0 w 68"/>
                  <a:gd name="T9" fmla="*/ 0 h 41"/>
                  <a:gd name="T10" fmla="*/ 0 60000 65536"/>
                  <a:gd name="T11" fmla="*/ 0 60000 65536"/>
                  <a:gd name="T12" fmla="*/ 0 60000 65536"/>
                  <a:gd name="T13" fmla="*/ 0 60000 65536"/>
                  <a:gd name="T14" fmla="*/ 0 60000 65536"/>
                  <a:gd name="T15" fmla="*/ 0 w 68"/>
                  <a:gd name="T16" fmla="*/ 0 h 41"/>
                  <a:gd name="T17" fmla="*/ 68 w 68"/>
                  <a:gd name="T18" fmla="*/ 41 h 41"/>
                </a:gdLst>
                <a:ahLst/>
                <a:cxnLst>
                  <a:cxn ang="T10">
                    <a:pos x="T0" y="T1"/>
                  </a:cxn>
                  <a:cxn ang="T11">
                    <a:pos x="T2" y="T3"/>
                  </a:cxn>
                  <a:cxn ang="T12">
                    <a:pos x="T4" y="T5"/>
                  </a:cxn>
                  <a:cxn ang="T13">
                    <a:pos x="T6" y="T7"/>
                  </a:cxn>
                  <a:cxn ang="T14">
                    <a:pos x="T8" y="T9"/>
                  </a:cxn>
                </a:cxnLst>
                <a:rect l="T15" t="T16" r="T17" b="T18"/>
                <a:pathLst>
                  <a:path w="68" h="41">
                    <a:moveTo>
                      <a:pt x="0" y="0"/>
                    </a:moveTo>
                    <a:lnTo>
                      <a:pt x="68" y="39"/>
                    </a:lnTo>
                    <a:lnTo>
                      <a:pt x="65" y="41"/>
                    </a:lnTo>
                    <a:lnTo>
                      <a:pt x="0" y="4"/>
                    </a:lnTo>
                    <a:lnTo>
                      <a:pt x="0" y="0"/>
                    </a:lnTo>
                    <a:close/>
                  </a:path>
                </a:pathLst>
              </a:custGeom>
              <a:solidFill>
                <a:srgbClr val="484544"/>
              </a:solidFill>
              <a:ln w="9525">
                <a:noFill/>
                <a:round/>
                <a:headEnd/>
                <a:tailEnd/>
              </a:ln>
            </p:spPr>
            <p:txBody>
              <a:bodyPr/>
              <a:lstStyle/>
              <a:p>
                <a:endParaRPr lang="hu-HU"/>
              </a:p>
            </p:txBody>
          </p:sp>
          <p:sp>
            <p:nvSpPr>
              <p:cNvPr id="57991" name="Freeform 1179"/>
              <p:cNvSpPr>
                <a:spLocks/>
              </p:cNvSpPr>
              <p:nvPr/>
            </p:nvSpPr>
            <p:spPr bwMode="auto">
              <a:xfrm>
                <a:off x="1478" y="2554"/>
                <a:ext cx="66" cy="39"/>
              </a:xfrm>
              <a:custGeom>
                <a:avLst/>
                <a:gdLst>
                  <a:gd name="T0" fmla="*/ 0 w 66"/>
                  <a:gd name="T1" fmla="*/ 0 h 39"/>
                  <a:gd name="T2" fmla="*/ 66 w 66"/>
                  <a:gd name="T3" fmla="*/ 38 h 39"/>
                  <a:gd name="T4" fmla="*/ 62 w 66"/>
                  <a:gd name="T5" fmla="*/ 39 h 39"/>
                  <a:gd name="T6" fmla="*/ 0 w 66"/>
                  <a:gd name="T7" fmla="*/ 3 h 39"/>
                  <a:gd name="T8" fmla="*/ 0 w 66"/>
                  <a:gd name="T9" fmla="*/ 0 h 39"/>
                  <a:gd name="T10" fmla="*/ 0 60000 65536"/>
                  <a:gd name="T11" fmla="*/ 0 60000 65536"/>
                  <a:gd name="T12" fmla="*/ 0 60000 65536"/>
                  <a:gd name="T13" fmla="*/ 0 60000 65536"/>
                  <a:gd name="T14" fmla="*/ 0 60000 65536"/>
                  <a:gd name="T15" fmla="*/ 0 w 66"/>
                  <a:gd name="T16" fmla="*/ 0 h 39"/>
                  <a:gd name="T17" fmla="*/ 66 w 66"/>
                  <a:gd name="T18" fmla="*/ 39 h 39"/>
                </a:gdLst>
                <a:ahLst/>
                <a:cxnLst>
                  <a:cxn ang="T10">
                    <a:pos x="T0" y="T1"/>
                  </a:cxn>
                  <a:cxn ang="T11">
                    <a:pos x="T2" y="T3"/>
                  </a:cxn>
                  <a:cxn ang="T12">
                    <a:pos x="T4" y="T5"/>
                  </a:cxn>
                  <a:cxn ang="T13">
                    <a:pos x="T6" y="T7"/>
                  </a:cxn>
                  <a:cxn ang="T14">
                    <a:pos x="T8" y="T9"/>
                  </a:cxn>
                </a:cxnLst>
                <a:rect l="T15" t="T16" r="T17" b="T18"/>
                <a:pathLst>
                  <a:path w="66" h="39">
                    <a:moveTo>
                      <a:pt x="0" y="0"/>
                    </a:moveTo>
                    <a:lnTo>
                      <a:pt x="66" y="38"/>
                    </a:lnTo>
                    <a:lnTo>
                      <a:pt x="62" y="39"/>
                    </a:lnTo>
                    <a:lnTo>
                      <a:pt x="0" y="3"/>
                    </a:lnTo>
                    <a:lnTo>
                      <a:pt x="0" y="0"/>
                    </a:lnTo>
                    <a:close/>
                  </a:path>
                </a:pathLst>
              </a:custGeom>
              <a:solidFill>
                <a:srgbClr val="464341"/>
              </a:solidFill>
              <a:ln w="9525">
                <a:noFill/>
                <a:round/>
                <a:headEnd/>
                <a:tailEnd/>
              </a:ln>
            </p:spPr>
            <p:txBody>
              <a:bodyPr/>
              <a:lstStyle/>
              <a:p>
                <a:endParaRPr lang="hu-HU"/>
              </a:p>
            </p:txBody>
          </p:sp>
          <p:sp>
            <p:nvSpPr>
              <p:cNvPr id="57992" name="Freeform 1180"/>
              <p:cNvSpPr>
                <a:spLocks/>
              </p:cNvSpPr>
              <p:nvPr/>
            </p:nvSpPr>
            <p:spPr bwMode="auto">
              <a:xfrm>
                <a:off x="1478" y="2555"/>
                <a:ext cx="65" cy="38"/>
              </a:xfrm>
              <a:custGeom>
                <a:avLst/>
                <a:gdLst>
                  <a:gd name="T0" fmla="*/ 0 w 65"/>
                  <a:gd name="T1" fmla="*/ 0 h 38"/>
                  <a:gd name="T2" fmla="*/ 65 w 65"/>
                  <a:gd name="T3" fmla="*/ 37 h 38"/>
                  <a:gd name="T4" fmla="*/ 61 w 65"/>
                  <a:gd name="T5" fmla="*/ 38 h 38"/>
                  <a:gd name="T6" fmla="*/ 2 w 65"/>
                  <a:gd name="T7" fmla="*/ 3 h 38"/>
                  <a:gd name="T8" fmla="*/ 0 w 65"/>
                  <a:gd name="T9" fmla="*/ 0 h 38"/>
                  <a:gd name="T10" fmla="*/ 0 60000 65536"/>
                  <a:gd name="T11" fmla="*/ 0 60000 65536"/>
                  <a:gd name="T12" fmla="*/ 0 60000 65536"/>
                  <a:gd name="T13" fmla="*/ 0 60000 65536"/>
                  <a:gd name="T14" fmla="*/ 0 60000 65536"/>
                  <a:gd name="T15" fmla="*/ 0 w 65"/>
                  <a:gd name="T16" fmla="*/ 0 h 38"/>
                  <a:gd name="T17" fmla="*/ 65 w 65"/>
                  <a:gd name="T18" fmla="*/ 38 h 38"/>
                </a:gdLst>
                <a:ahLst/>
                <a:cxnLst>
                  <a:cxn ang="T10">
                    <a:pos x="T0" y="T1"/>
                  </a:cxn>
                  <a:cxn ang="T11">
                    <a:pos x="T2" y="T3"/>
                  </a:cxn>
                  <a:cxn ang="T12">
                    <a:pos x="T4" y="T5"/>
                  </a:cxn>
                  <a:cxn ang="T13">
                    <a:pos x="T6" y="T7"/>
                  </a:cxn>
                  <a:cxn ang="T14">
                    <a:pos x="T8" y="T9"/>
                  </a:cxn>
                </a:cxnLst>
                <a:rect l="T15" t="T16" r="T17" b="T18"/>
                <a:pathLst>
                  <a:path w="65" h="38">
                    <a:moveTo>
                      <a:pt x="0" y="0"/>
                    </a:moveTo>
                    <a:lnTo>
                      <a:pt x="65" y="37"/>
                    </a:lnTo>
                    <a:lnTo>
                      <a:pt x="61" y="38"/>
                    </a:lnTo>
                    <a:lnTo>
                      <a:pt x="2" y="3"/>
                    </a:lnTo>
                    <a:lnTo>
                      <a:pt x="0" y="0"/>
                    </a:lnTo>
                    <a:close/>
                  </a:path>
                </a:pathLst>
              </a:custGeom>
              <a:solidFill>
                <a:srgbClr val="44403F"/>
              </a:solidFill>
              <a:ln w="9525">
                <a:noFill/>
                <a:round/>
                <a:headEnd/>
                <a:tailEnd/>
              </a:ln>
            </p:spPr>
            <p:txBody>
              <a:bodyPr/>
              <a:lstStyle/>
              <a:p>
                <a:endParaRPr lang="hu-HU"/>
              </a:p>
            </p:txBody>
          </p:sp>
          <p:sp>
            <p:nvSpPr>
              <p:cNvPr id="57993" name="Freeform 1181"/>
              <p:cNvSpPr>
                <a:spLocks/>
              </p:cNvSpPr>
              <p:nvPr/>
            </p:nvSpPr>
            <p:spPr bwMode="auto">
              <a:xfrm>
                <a:off x="1478" y="2557"/>
                <a:ext cx="62" cy="38"/>
              </a:xfrm>
              <a:custGeom>
                <a:avLst/>
                <a:gdLst>
                  <a:gd name="T0" fmla="*/ 0 w 62"/>
                  <a:gd name="T1" fmla="*/ 0 h 38"/>
                  <a:gd name="T2" fmla="*/ 62 w 62"/>
                  <a:gd name="T3" fmla="*/ 36 h 38"/>
                  <a:gd name="T4" fmla="*/ 59 w 62"/>
                  <a:gd name="T5" fmla="*/ 38 h 38"/>
                  <a:gd name="T6" fmla="*/ 2 w 62"/>
                  <a:gd name="T7" fmla="*/ 4 h 38"/>
                  <a:gd name="T8" fmla="*/ 0 w 62"/>
                  <a:gd name="T9" fmla="*/ 0 h 38"/>
                  <a:gd name="T10" fmla="*/ 0 60000 65536"/>
                  <a:gd name="T11" fmla="*/ 0 60000 65536"/>
                  <a:gd name="T12" fmla="*/ 0 60000 65536"/>
                  <a:gd name="T13" fmla="*/ 0 60000 65536"/>
                  <a:gd name="T14" fmla="*/ 0 60000 65536"/>
                  <a:gd name="T15" fmla="*/ 0 w 62"/>
                  <a:gd name="T16" fmla="*/ 0 h 38"/>
                  <a:gd name="T17" fmla="*/ 62 w 62"/>
                  <a:gd name="T18" fmla="*/ 38 h 38"/>
                </a:gdLst>
                <a:ahLst/>
                <a:cxnLst>
                  <a:cxn ang="T10">
                    <a:pos x="T0" y="T1"/>
                  </a:cxn>
                  <a:cxn ang="T11">
                    <a:pos x="T2" y="T3"/>
                  </a:cxn>
                  <a:cxn ang="T12">
                    <a:pos x="T4" y="T5"/>
                  </a:cxn>
                  <a:cxn ang="T13">
                    <a:pos x="T6" y="T7"/>
                  </a:cxn>
                  <a:cxn ang="T14">
                    <a:pos x="T8" y="T9"/>
                  </a:cxn>
                </a:cxnLst>
                <a:rect l="T15" t="T16" r="T17" b="T18"/>
                <a:pathLst>
                  <a:path w="62" h="38">
                    <a:moveTo>
                      <a:pt x="0" y="0"/>
                    </a:moveTo>
                    <a:lnTo>
                      <a:pt x="62" y="36"/>
                    </a:lnTo>
                    <a:lnTo>
                      <a:pt x="59" y="38"/>
                    </a:lnTo>
                    <a:lnTo>
                      <a:pt x="2" y="4"/>
                    </a:lnTo>
                    <a:lnTo>
                      <a:pt x="0" y="0"/>
                    </a:lnTo>
                    <a:close/>
                  </a:path>
                </a:pathLst>
              </a:custGeom>
              <a:solidFill>
                <a:srgbClr val="413E3C"/>
              </a:solidFill>
              <a:ln w="9525">
                <a:noFill/>
                <a:round/>
                <a:headEnd/>
                <a:tailEnd/>
              </a:ln>
            </p:spPr>
            <p:txBody>
              <a:bodyPr/>
              <a:lstStyle/>
              <a:p>
                <a:endParaRPr lang="hu-HU"/>
              </a:p>
            </p:txBody>
          </p:sp>
          <p:sp>
            <p:nvSpPr>
              <p:cNvPr id="57994" name="Freeform 1182"/>
              <p:cNvSpPr>
                <a:spLocks/>
              </p:cNvSpPr>
              <p:nvPr/>
            </p:nvSpPr>
            <p:spPr bwMode="auto">
              <a:xfrm>
                <a:off x="1480" y="2558"/>
                <a:ext cx="59" cy="37"/>
              </a:xfrm>
              <a:custGeom>
                <a:avLst/>
                <a:gdLst>
                  <a:gd name="T0" fmla="*/ 0 w 59"/>
                  <a:gd name="T1" fmla="*/ 0 h 37"/>
                  <a:gd name="T2" fmla="*/ 59 w 59"/>
                  <a:gd name="T3" fmla="*/ 35 h 37"/>
                  <a:gd name="T4" fmla="*/ 56 w 59"/>
                  <a:gd name="T5" fmla="*/ 37 h 37"/>
                  <a:gd name="T6" fmla="*/ 0 w 59"/>
                  <a:gd name="T7" fmla="*/ 4 h 37"/>
                  <a:gd name="T8" fmla="*/ 0 w 59"/>
                  <a:gd name="T9" fmla="*/ 0 h 37"/>
                  <a:gd name="T10" fmla="*/ 0 60000 65536"/>
                  <a:gd name="T11" fmla="*/ 0 60000 65536"/>
                  <a:gd name="T12" fmla="*/ 0 60000 65536"/>
                  <a:gd name="T13" fmla="*/ 0 60000 65536"/>
                  <a:gd name="T14" fmla="*/ 0 60000 65536"/>
                  <a:gd name="T15" fmla="*/ 0 w 59"/>
                  <a:gd name="T16" fmla="*/ 0 h 37"/>
                  <a:gd name="T17" fmla="*/ 59 w 59"/>
                  <a:gd name="T18" fmla="*/ 37 h 37"/>
                </a:gdLst>
                <a:ahLst/>
                <a:cxnLst>
                  <a:cxn ang="T10">
                    <a:pos x="T0" y="T1"/>
                  </a:cxn>
                  <a:cxn ang="T11">
                    <a:pos x="T2" y="T3"/>
                  </a:cxn>
                  <a:cxn ang="T12">
                    <a:pos x="T4" y="T5"/>
                  </a:cxn>
                  <a:cxn ang="T13">
                    <a:pos x="T6" y="T7"/>
                  </a:cxn>
                  <a:cxn ang="T14">
                    <a:pos x="T8" y="T9"/>
                  </a:cxn>
                </a:cxnLst>
                <a:rect l="T15" t="T16" r="T17" b="T18"/>
                <a:pathLst>
                  <a:path w="59" h="37">
                    <a:moveTo>
                      <a:pt x="0" y="0"/>
                    </a:moveTo>
                    <a:lnTo>
                      <a:pt x="59" y="35"/>
                    </a:lnTo>
                    <a:lnTo>
                      <a:pt x="56" y="37"/>
                    </a:lnTo>
                    <a:lnTo>
                      <a:pt x="0" y="4"/>
                    </a:lnTo>
                    <a:lnTo>
                      <a:pt x="0" y="0"/>
                    </a:lnTo>
                    <a:close/>
                  </a:path>
                </a:pathLst>
              </a:custGeom>
              <a:solidFill>
                <a:srgbClr val="403D3B"/>
              </a:solidFill>
              <a:ln w="9525">
                <a:noFill/>
                <a:round/>
                <a:headEnd/>
                <a:tailEnd/>
              </a:ln>
            </p:spPr>
            <p:txBody>
              <a:bodyPr/>
              <a:lstStyle/>
              <a:p>
                <a:endParaRPr lang="hu-HU"/>
              </a:p>
            </p:txBody>
          </p:sp>
          <p:sp>
            <p:nvSpPr>
              <p:cNvPr id="57995" name="Freeform 1183"/>
              <p:cNvSpPr>
                <a:spLocks/>
              </p:cNvSpPr>
              <p:nvPr/>
            </p:nvSpPr>
            <p:spPr bwMode="auto">
              <a:xfrm>
                <a:off x="1480" y="2561"/>
                <a:ext cx="57" cy="34"/>
              </a:xfrm>
              <a:custGeom>
                <a:avLst/>
                <a:gdLst>
                  <a:gd name="T0" fmla="*/ 0 w 57"/>
                  <a:gd name="T1" fmla="*/ 0 h 34"/>
                  <a:gd name="T2" fmla="*/ 57 w 57"/>
                  <a:gd name="T3" fmla="*/ 34 h 34"/>
                  <a:gd name="T4" fmla="*/ 53 w 57"/>
                  <a:gd name="T5" fmla="*/ 34 h 34"/>
                  <a:gd name="T6" fmla="*/ 0 w 57"/>
                  <a:gd name="T7" fmla="*/ 3 h 34"/>
                  <a:gd name="T8" fmla="*/ 0 w 57"/>
                  <a:gd name="T9" fmla="*/ 0 h 34"/>
                  <a:gd name="T10" fmla="*/ 0 60000 65536"/>
                  <a:gd name="T11" fmla="*/ 0 60000 65536"/>
                  <a:gd name="T12" fmla="*/ 0 60000 65536"/>
                  <a:gd name="T13" fmla="*/ 0 60000 65536"/>
                  <a:gd name="T14" fmla="*/ 0 60000 65536"/>
                  <a:gd name="T15" fmla="*/ 0 w 57"/>
                  <a:gd name="T16" fmla="*/ 0 h 34"/>
                  <a:gd name="T17" fmla="*/ 57 w 57"/>
                  <a:gd name="T18" fmla="*/ 34 h 34"/>
                </a:gdLst>
                <a:ahLst/>
                <a:cxnLst>
                  <a:cxn ang="T10">
                    <a:pos x="T0" y="T1"/>
                  </a:cxn>
                  <a:cxn ang="T11">
                    <a:pos x="T2" y="T3"/>
                  </a:cxn>
                  <a:cxn ang="T12">
                    <a:pos x="T4" y="T5"/>
                  </a:cxn>
                  <a:cxn ang="T13">
                    <a:pos x="T6" y="T7"/>
                  </a:cxn>
                  <a:cxn ang="T14">
                    <a:pos x="T8" y="T9"/>
                  </a:cxn>
                </a:cxnLst>
                <a:rect l="T15" t="T16" r="T17" b="T18"/>
                <a:pathLst>
                  <a:path w="57" h="34">
                    <a:moveTo>
                      <a:pt x="0" y="0"/>
                    </a:moveTo>
                    <a:lnTo>
                      <a:pt x="57" y="34"/>
                    </a:lnTo>
                    <a:lnTo>
                      <a:pt x="53" y="34"/>
                    </a:lnTo>
                    <a:lnTo>
                      <a:pt x="0" y="3"/>
                    </a:lnTo>
                    <a:lnTo>
                      <a:pt x="0" y="0"/>
                    </a:lnTo>
                    <a:close/>
                  </a:path>
                </a:pathLst>
              </a:custGeom>
              <a:solidFill>
                <a:srgbClr val="3C3937"/>
              </a:solidFill>
              <a:ln w="9525">
                <a:noFill/>
                <a:round/>
                <a:headEnd/>
                <a:tailEnd/>
              </a:ln>
            </p:spPr>
            <p:txBody>
              <a:bodyPr/>
              <a:lstStyle/>
              <a:p>
                <a:endParaRPr lang="hu-HU"/>
              </a:p>
            </p:txBody>
          </p:sp>
          <p:sp>
            <p:nvSpPr>
              <p:cNvPr id="57996" name="Freeform 1184"/>
              <p:cNvSpPr>
                <a:spLocks/>
              </p:cNvSpPr>
              <p:nvPr/>
            </p:nvSpPr>
            <p:spPr bwMode="auto">
              <a:xfrm>
                <a:off x="1480" y="2562"/>
                <a:ext cx="56" cy="34"/>
              </a:xfrm>
              <a:custGeom>
                <a:avLst/>
                <a:gdLst>
                  <a:gd name="T0" fmla="*/ 0 w 56"/>
                  <a:gd name="T1" fmla="*/ 0 h 34"/>
                  <a:gd name="T2" fmla="*/ 56 w 56"/>
                  <a:gd name="T3" fmla="*/ 33 h 34"/>
                  <a:gd name="T4" fmla="*/ 52 w 56"/>
                  <a:gd name="T5" fmla="*/ 34 h 34"/>
                  <a:gd name="T6" fmla="*/ 0 w 56"/>
                  <a:gd name="T7" fmla="*/ 3 h 34"/>
                  <a:gd name="T8" fmla="*/ 0 w 56"/>
                  <a:gd name="T9" fmla="*/ 0 h 34"/>
                  <a:gd name="T10" fmla="*/ 0 60000 65536"/>
                  <a:gd name="T11" fmla="*/ 0 60000 65536"/>
                  <a:gd name="T12" fmla="*/ 0 60000 65536"/>
                  <a:gd name="T13" fmla="*/ 0 60000 65536"/>
                  <a:gd name="T14" fmla="*/ 0 60000 65536"/>
                  <a:gd name="T15" fmla="*/ 0 w 56"/>
                  <a:gd name="T16" fmla="*/ 0 h 34"/>
                  <a:gd name="T17" fmla="*/ 56 w 56"/>
                  <a:gd name="T18" fmla="*/ 34 h 34"/>
                </a:gdLst>
                <a:ahLst/>
                <a:cxnLst>
                  <a:cxn ang="T10">
                    <a:pos x="T0" y="T1"/>
                  </a:cxn>
                  <a:cxn ang="T11">
                    <a:pos x="T2" y="T3"/>
                  </a:cxn>
                  <a:cxn ang="T12">
                    <a:pos x="T4" y="T5"/>
                  </a:cxn>
                  <a:cxn ang="T13">
                    <a:pos x="T6" y="T7"/>
                  </a:cxn>
                  <a:cxn ang="T14">
                    <a:pos x="T8" y="T9"/>
                  </a:cxn>
                </a:cxnLst>
                <a:rect l="T15" t="T16" r="T17" b="T18"/>
                <a:pathLst>
                  <a:path w="56" h="34">
                    <a:moveTo>
                      <a:pt x="0" y="0"/>
                    </a:moveTo>
                    <a:lnTo>
                      <a:pt x="56" y="33"/>
                    </a:lnTo>
                    <a:lnTo>
                      <a:pt x="52" y="34"/>
                    </a:lnTo>
                    <a:lnTo>
                      <a:pt x="0" y="3"/>
                    </a:lnTo>
                    <a:lnTo>
                      <a:pt x="0" y="0"/>
                    </a:lnTo>
                    <a:close/>
                  </a:path>
                </a:pathLst>
              </a:custGeom>
              <a:solidFill>
                <a:srgbClr val="3A3635"/>
              </a:solidFill>
              <a:ln w="9525">
                <a:noFill/>
                <a:round/>
                <a:headEnd/>
                <a:tailEnd/>
              </a:ln>
            </p:spPr>
            <p:txBody>
              <a:bodyPr/>
              <a:lstStyle/>
              <a:p>
                <a:endParaRPr lang="hu-HU"/>
              </a:p>
            </p:txBody>
          </p:sp>
          <p:sp>
            <p:nvSpPr>
              <p:cNvPr id="57997" name="Freeform 1185"/>
              <p:cNvSpPr>
                <a:spLocks/>
              </p:cNvSpPr>
              <p:nvPr/>
            </p:nvSpPr>
            <p:spPr bwMode="auto">
              <a:xfrm>
                <a:off x="1480" y="2564"/>
                <a:ext cx="53" cy="32"/>
              </a:xfrm>
              <a:custGeom>
                <a:avLst/>
                <a:gdLst>
                  <a:gd name="T0" fmla="*/ 0 w 53"/>
                  <a:gd name="T1" fmla="*/ 0 h 32"/>
                  <a:gd name="T2" fmla="*/ 53 w 53"/>
                  <a:gd name="T3" fmla="*/ 31 h 32"/>
                  <a:gd name="T4" fmla="*/ 50 w 53"/>
                  <a:gd name="T5" fmla="*/ 32 h 32"/>
                  <a:gd name="T6" fmla="*/ 0 w 53"/>
                  <a:gd name="T7" fmla="*/ 4 h 32"/>
                  <a:gd name="T8" fmla="*/ 0 w 53"/>
                  <a:gd name="T9" fmla="*/ 0 h 32"/>
                  <a:gd name="T10" fmla="*/ 0 60000 65536"/>
                  <a:gd name="T11" fmla="*/ 0 60000 65536"/>
                  <a:gd name="T12" fmla="*/ 0 60000 65536"/>
                  <a:gd name="T13" fmla="*/ 0 60000 65536"/>
                  <a:gd name="T14" fmla="*/ 0 60000 65536"/>
                  <a:gd name="T15" fmla="*/ 0 w 53"/>
                  <a:gd name="T16" fmla="*/ 0 h 32"/>
                  <a:gd name="T17" fmla="*/ 53 w 53"/>
                  <a:gd name="T18" fmla="*/ 32 h 32"/>
                </a:gdLst>
                <a:ahLst/>
                <a:cxnLst>
                  <a:cxn ang="T10">
                    <a:pos x="T0" y="T1"/>
                  </a:cxn>
                  <a:cxn ang="T11">
                    <a:pos x="T2" y="T3"/>
                  </a:cxn>
                  <a:cxn ang="T12">
                    <a:pos x="T4" y="T5"/>
                  </a:cxn>
                  <a:cxn ang="T13">
                    <a:pos x="T6" y="T7"/>
                  </a:cxn>
                  <a:cxn ang="T14">
                    <a:pos x="T8" y="T9"/>
                  </a:cxn>
                </a:cxnLst>
                <a:rect l="T15" t="T16" r="T17" b="T18"/>
                <a:pathLst>
                  <a:path w="53" h="32">
                    <a:moveTo>
                      <a:pt x="0" y="0"/>
                    </a:moveTo>
                    <a:lnTo>
                      <a:pt x="53" y="31"/>
                    </a:lnTo>
                    <a:lnTo>
                      <a:pt x="50" y="32"/>
                    </a:lnTo>
                    <a:lnTo>
                      <a:pt x="0" y="4"/>
                    </a:lnTo>
                    <a:lnTo>
                      <a:pt x="0" y="0"/>
                    </a:lnTo>
                    <a:close/>
                  </a:path>
                </a:pathLst>
              </a:custGeom>
              <a:solidFill>
                <a:srgbClr val="373432"/>
              </a:solidFill>
              <a:ln w="9525">
                <a:noFill/>
                <a:round/>
                <a:headEnd/>
                <a:tailEnd/>
              </a:ln>
            </p:spPr>
            <p:txBody>
              <a:bodyPr/>
              <a:lstStyle/>
              <a:p>
                <a:endParaRPr lang="hu-HU"/>
              </a:p>
            </p:txBody>
          </p:sp>
          <p:sp>
            <p:nvSpPr>
              <p:cNvPr id="57998" name="Freeform 1186"/>
              <p:cNvSpPr>
                <a:spLocks/>
              </p:cNvSpPr>
              <p:nvPr/>
            </p:nvSpPr>
            <p:spPr bwMode="auto">
              <a:xfrm>
                <a:off x="1480" y="2565"/>
                <a:ext cx="52" cy="32"/>
              </a:xfrm>
              <a:custGeom>
                <a:avLst/>
                <a:gdLst>
                  <a:gd name="T0" fmla="*/ 0 w 52"/>
                  <a:gd name="T1" fmla="*/ 0 h 32"/>
                  <a:gd name="T2" fmla="*/ 52 w 52"/>
                  <a:gd name="T3" fmla="*/ 31 h 32"/>
                  <a:gd name="T4" fmla="*/ 49 w 52"/>
                  <a:gd name="T5" fmla="*/ 32 h 32"/>
                  <a:gd name="T6" fmla="*/ 1 w 52"/>
                  <a:gd name="T7" fmla="*/ 4 h 32"/>
                  <a:gd name="T8" fmla="*/ 0 w 52"/>
                  <a:gd name="T9" fmla="*/ 0 h 32"/>
                  <a:gd name="T10" fmla="*/ 0 60000 65536"/>
                  <a:gd name="T11" fmla="*/ 0 60000 65536"/>
                  <a:gd name="T12" fmla="*/ 0 60000 65536"/>
                  <a:gd name="T13" fmla="*/ 0 60000 65536"/>
                  <a:gd name="T14" fmla="*/ 0 60000 65536"/>
                  <a:gd name="T15" fmla="*/ 0 w 52"/>
                  <a:gd name="T16" fmla="*/ 0 h 32"/>
                  <a:gd name="T17" fmla="*/ 52 w 52"/>
                  <a:gd name="T18" fmla="*/ 32 h 32"/>
                </a:gdLst>
                <a:ahLst/>
                <a:cxnLst>
                  <a:cxn ang="T10">
                    <a:pos x="T0" y="T1"/>
                  </a:cxn>
                  <a:cxn ang="T11">
                    <a:pos x="T2" y="T3"/>
                  </a:cxn>
                  <a:cxn ang="T12">
                    <a:pos x="T4" y="T5"/>
                  </a:cxn>
                  <a:cxn ang="T13">
                    <a:pos x="T6" y="T7"/>
                  </a:cxn>
                  <a:cxn ang="T14">
                    <a:pos x="T8" y="T9"/>
                  </a:cxn>
                </a:cxnLst>
                <a:rect l="T15" t="T16" r="T17" b="T18"/>
                <a:pathLst>
                  <a:path w="52" h="32">
                    <a:moveTo>
                      <a:pt x="0" y="0"/>
                    </a:moveTo>
                    <a:lnTo>
                      <a:pt x="52" y="31"/>
                    </a:lnTo>
                    <a:lnTo>
                      <a:pt x="49" y="32"/>
                    </a:lnTo>
                    <a:lnTo>
                      <a:pt x="1" y="4"/>
                    </a:lnTo>
                    <a:lnTo>
                      <a:pt x="0" y="0"/>
                    </a:lnTo>
                    <a:close/>
                  </a:path>
                </a:pathLst>
              </a:custGeom>
              <a:solidFill>
                <a:srgbClr val="363230"/>
              </a:solidFill>
              <a:ln w="9525">
                <a:noFill/>
                <a:round/>
                <a:headEnd/>
                <a:tailEnd/>
              </a:ln>
            </p:spPr>
            <p:txBody>
              <a:bodyPr/>
              <a:lstStyle/>
              <a:p>
                <a:endParaRPr lang="hu-HU"/>
              </a:p>
            </p:txBody>
          </p:sp>
          <p:sp>
            <p:nvSpPr>
              <p:cNvPr id="57999" name="Freeform 1187"/>
              <p:cNvSpPr>
                <a:spLocks/>
              </p:cNvSpPr>
              <p:nvPr/>
            </p:nvSpPr>
            <p:spPr bwMode="auto">
              <a:xfrm>
                <a:off x="1480" y="2568"/>
                <a:ext cx="50" cy="29"/>
              </a:xfrm>
              <a:custGeom>
                <a:avLst/>
                <a:gdLst>
                  <a:gd name="T0" fmla="*/ 0 w 50"/>
                  <a:gd name="T1" fmla="*/ 0 h 29"/>
                  <a:gd name="T2" fmla="*/ 50 w 50"/>
                  <a:gd name="T3" fmla="*/ 28 h 29"/>
                  <a:gd name="T4" fmla="*/ 46 w 50"/>
                  <a:gd name="T5" fmla="*/ 29 h 29"/>
                  <a:gd name="T6" fmla="*/ 1 w 50"/>
                  <a:gd name="T7" fmla="*/ 3 h 29"/>
                  <a:gd name="T8" fmla="*/ 0 w 50"/>
                  <a:gd name="T9" fmla="*/ 0 h 29"/>
                  <a:gd name="T10" fmla="*/ 0 60000 65536"/>
                  <a:gd name="T11" fmla="*/ 0 60000 65536"/>
                  <a:gd name="T12" fmla="*/ 0 60000 65536"/>
                  <a:gd name="T13" fmla="*/ 0 60000 65536"/>
                  <a:gd name="T14" fmla="*/ 0 60000 65536"/>
                  <a:gd name="T15" fmla="*/ 0 w 50"/>
                  <a:gd name="T16" fmla="*/ 0 h 29"/>
                  <a:gd name="T17" fmla="*/ 50 w 50"/>
                  <a:gd name="T18" fmla="*/ 29 h 29"/>
                </a:gdLst>
                <a:ahLst/>
                <a:cxnLst>
                  <a:cxn ang="T10">
                    <a:pos x="T0" y="T1"/>
                  </a:cxn>
                  <a:cxn ang="T11">
                    <a:pos x="T2" y="T3"/>
                  </a:cxn>
                  <a:cxn ang="T12">
                    <a:pos x="T4" y="T5"/>
                  </a:cxn>
                  <a:cxn ang="T13">
                    <a:pos x="T6" y="T7"/>
                  </a:cxn>
                  <a:cxn ang="T14">
                    <a:pos x="T8" y="T9"/>
                  </a:cxn>
                </a:cxnLst>
                <a:rect l="T15" t="T16" r="T17" b="T18"/>
                <a:pathLst>
                  <a:path w="50" h="29">
                    <a:moveTo>
                      <a:pt x="0" y="0"/>
                    </a:moveTo>
                    <a:lnTo>
                      <a:pt x="50" y="28"/>
                    </a:lnTo>
                    <a:lnTo>
                      <a:pt x="46" y="29"/>
                    </a:lnTo>
                    <a:lnTo>
                      <a:pt x="1" y="3"/>
                    </a:lnTo>
                    <a:lnTo>
                      <a:pt x="0" y="0"/>
                    </a:lnTo>
                    <a:close/>
                  </a:path>
                </a:pathLst>
              </a:custGeom>
              <a:solidFill>
                <a:srgbClr val="33302E"/>
              </a:solidFill>
              <a:ln w="9525">
                <a:noFill/>
                <a:round/>
                <a:headEnd/>
                <a:tailEnd/>
              </a:ln>
            </p:spPr>
            <p:txBody>
              <a:bodyPr/>
              <a:lstStyle/>
              <a:p>
                <a:endParaRPr lang="hu-HU"/>
              </a:p>
            </p:txBody>
          </p:sp>
          <p:sp>
            <p:nvSpPr>
              <p:cNvPr id="58000" name="Freeform 1188"/>
              <p:cNvSpPr>
                <a:spLocks/>
              </p:cNvSpPr>
              <p:nvPr/>
            </p:nvSpPr>
            <p:spPr bwMode="auto">
              <a:xfrm>
                <a:off x="1481" y="2569"/>
                <a:ext cx="48" cy="30"/>
              </a:xfrm>
              <a:custGeom>
                <a:avLst/>
                <a:gdLst>
                  <a:gd name="T0" fmla="*/ 0 w 48"/>
                  <a:gd name="T1" fmla="*/ 0 h 30"/>
                  <a:gd name="T2" fmla="*/ 48 w 48"/>
                  <a:gd name="T3" fmla="*/ 28 h 30"/>
                  <a:gd name="T4" fmla="*/ 44 w 48"/>
                  <a:gd name="T5" fmla="*/ 30 h 30"/>
                  <a:gd name="T6" fmla="*/ 0 w 48"/>
                  <a:gd name="T7" fmla="*/ 5 h 30"/>
                  <a:gd name="T8" fmla="*/ 0 w 48"/>
                  <a:gd name="T9" fmla="*/ 0 h 30"/>
                  <a:gd name="T10" fmla="*/ 0 60000 65536"/>
                  <a:gd name="T11" fmla="*/ 0 60000 65536"/>
                  <a:gd name="T12" fmla="*/ 0 60000 65536"/>
                  <a:gd name="T13" fmla="*/ 0 60000 65536"/>
                  <a:gd name="T14" fmla="*/ 0 60000 65536"/>
                  <a:gd name="T15" fmla="*/ 0 w 48"/>
                  <a:gd name="T16" fmla="*/ 0 h 30"/>
                  <a:gd name="T17" fmla="*/ 48 w 48"/>
                  <a:gd name="T18" fmla="*/ 30 h 30"/>
                </a:gdLst>
                <a:ahLst/>
                <a:cxnLst>
                  <a:cxn ang="T10">
                    <a:pos x="T0" y="T1"/>
                  </a:cxn>
                  <a:cxn ang="T11">
                    <a:pos x="T2" y="T3"/>
                  </a:cxn>
                  <a:cxn ang="T12">
                    <a:pos x="T4" y="T5"/>
                  </a:cxn>
                  <a:cxn ang="T13">
                    <a:pos x="T6" y="T7"/>
                  </a:cxn>
                  <a:cxn ang="T14">
                    <a:pos x="T8" y="T9"/>
                  </a:cxn>
                </a:cxnLst>
                <a:rect l="T15" t="T16" r="T17" b="T18"/>
                <a:pathLst>
                  <a:path w="48" h="30">
                    <a:moveTo>
                      <a:pt x="0" y="0"/>
                    </a:moveTo>
                    <a:lnTo>
                      <a:pt x="48" y="28"/>
                    </a:lnTo>
                    <a:lnTo>
                      <a:pt x="44" y="30"/>
                    </a:lnTo>
                    <a:lnTo>
                      <a:pt x="0" y="5"/>
                    </a:lnTo>
                    <a:lnTo>
                      <a:pt x="0" y="0"/>
                    </a:lnTo>
                    <a:close/>
                  </a:path>
                </a:pathLst>
              </a:custGeom>
              <a:solidFill>
                <a:srgbClr val="322E2C"/>
              </a:solidFill>
              <a:ln w="9525">
                <a:noFill/>
                <a:round/>
                <a:headEnd/>
                <a:tailEnd/>
              </a:ln>
            </p:spPr>
            <p:txBody>
              <a:bodyPr/>
              <a:lstStyle/>
              <a:p>
                <a:endParaRPr lang="hu-HU"/>
              </a:p>
            </p:txBody>
          </p:sp>
          <p:sp>
            <p:nvSpPr>
              <p:cNvPr id="58001" name="Freeform 1189"/>
              <p:cNvSpPr>
                <a:spLocks/>
              </p:cNvSpPr>
              <p:nvPr/>
            </p:nvSpPr>
            <p:spPr bwMode="auto">
              <a:xfrm>
                <a:off x="1481" y="2571"/>
                <a:ext cx="45" cy="28"/>
              </a:xfrm>
              <a:custGeom>
                <a:avLst/>
                <a:gdLst>
                  <a:gd name="T0" fmla="*/ 0 w 45"/>
                  <a:gd name="T1" fmla="*/ 0 h 28"/>
                  <a:gd name="T2" fmla="*/ 45 w 45"/>
                  <a:gd name="T3" fmla="*/ 26 h 28"/>
                  <a:gd name="T4" fmla="*/ 42 w 45"/>
                  <a:gd name="T5" fmla="*/ 28 h 28"/>
                  <a:gd name="T6" fmla="*/ 0 w 45"/>
                  <a:gd name="T7" fmla="*/ 4 h 28"/>
                  <a:gd name="T8" fmla="*/ 0 w 45"/>
                  <a:gd name="T9" fmla="*/ 0 h 28"/>
                  <a:gd name="T10" fmla="*/ 0 60000 65536"/>
                  <a:gd name="T11" fmla="*/ 0 60000 65536"/>
                  <a:gd name="T12" fmla="*/ 0 60000 65536"/>
                  <a:gd name="T13" fmla="*/ 0 60000 65536"/>
                  <a:gd name="T14" fmla="*/ 0 60000 65536"/>
                  <a:gd name="T15" fmla="*/ 0 w 45"/>
                  <a:gd name="T16" fmla="*/ 0 h 28"/>
                  <a:gd name="T17" fmla="*/ 45 w 45"/>
                  <a:gd name="T18" fmla="*/ 28 h 28"/>
                </a:gdLst>
                <a:ahLst/>
                <a:cxnLst>
                  <a:cxn ang="T10">
                    <a:pos x="T0" y="T1"/>
                  </a:cxn>
                  <a:cxn ang="T11">
                    <a:pos x="T2" y="T3"/>
                  </a:cxn>
                  <a:cxn ang="T12">
                    <a:pos x="T4" y="T5"/>
                  </a:cxn>
                  <a:cxn ang="T13">
                    <a:pos x="T6" y="T7"/>
                  </a:cxn>
                  <a:cxn ang="T14">
                    <a:pos x="T8" y="T9"/>
                  </a:cxn>
                </a:cxnLst>
                <a:rect l="T15" t="T16" r="T17" b="T18"/>
                <a:pathLst>
                  <a:path w="45" h="28">
                    <a:moveTo>
                      <a:pt x="0" y="0"/>
                    </a:moveTo>
                    <a:lnTo>
                      <a:pt x="45" y="26"/>
                    </a:lnTo>
                    <a:lnTo>
                      <a:pt x="42" y="28"/>
                    </a:lnTo>
                    <a:lnTo>
                      <a:pt x="0" y="4"/>
                    </a:lnTo>
                    <a:lnTo>
                      <a:pt x="0" y="0"/>
                    </a:lnTo>
                    <a:close/>
                  </a:path>
                </a:pathLst>
              </a:custGeom>
              <a:solidFill>
                <a:srgbClr val="2E2B29"/>
              </a:solidFill>
              <a:ln w="9525">
                <a:noFill/>
                <a:round/>
                <a:headEnd/>
                <a:tailEnd/>
              </a:ln>
            </p:spPr>
            <p:txBody>
              <a:bodyPr/>
              <a:lstStyle/>
              <a:p>
                <a:endParaRPr lang="hu-HU"/>
              </a:p>
            </p:txBody>
          </p:sp>
          <p:sp>
            <p:nvSpPr>
              <p:cNvPr id="58002" name="Freeform 1190"/>
              <p:cNvSpPr>
                <a:spLocks/>
              </p:cNvSpPr>
              <p:nvPr/>
            </p:nvSpPr>
            <p:spPr bwMode="auto">
              <a:xfrm>
                <a:off x="1481" y="2574"/>
                <a:ext cx="44" cy="26"/>
              </a:xfrm>
              <a:custGeom>
                <a:avLst/>
                <a:gdLst>
                  <a:gd name="T0" fmla="*/ 0 w 44"/>
                  <a:gd name="T1" fmla="*/ 0 h 26"/>
                  <a:gd name="T2" fmla="*/ 44 w 44"/>
                  <a:gd name="T3" fmla="*/ 25 h 26"/>
                  <a:gd name="T4" fmla="*/ 41 w 44"/>
                  <a:gd name="T5" fmla="*/ 26 h 26"/>
                  <a:gd name="T6" fmla="*/ 0 w 44"/>
                  <a:gd name="T7" fmla="*/ 2 h 26"/>
                  <a:gd name="T8" fmla="*/ 0 w 44"/>
                  <a:gd name="T9" fmla="*/ 0 h 26"/>
                  <a:gd name="T10" fmla="*/ 0 60000 65536"/>
                  <a:gd name="T11" fmla="*/ 0 60000 65536"/>
                  <a:gd name="T12" fmla="*/ 0 60000 65536"/>
                  <a:gd name="T13" fmla="*/ 0 60000 65536"/>
                  <a:gd name="T14" fmla="*/ 0 60000 65536"/>
                  <a:gd name="T15" fmla="*/ 0 w 44"/>
                  <a:gd name="T16" fmla="*/ 0 h 26"/>
                  <a:gd name="T17" fmla="*/ 44 w 44"/>
                  <a:gd name="T18" fmla="*/ 26 h 26"/>
                </a:gdLst>
                <a:ahLst/>
                <a:cxnLst>
                  <a:cxn ang="T10">
                    <a:pos x="T0" y="T1"/>
                  </a:cxn>
                  <a:cxn ang="T11">
                    <a:pos x="T2" y="T3"/>
                  </a:cxn>
                  <a:cxn ang="T12">
                    <a:pos x="T4" y="T5"/>
                  </a:cxn>
                  <a:cxn ang="T13">
                    <a:pos x="T6" y="T7"/>
                  </a:cxn>
                  <a:cxn ang="T14">
                    <a:pos x="T8" y="T9"/>
                  </a:cxn>
                </a:cxnLst>
                <a:rect l="T15" t="T16" r="T17" b="T18"/>
                <a:pathLst>
                  <a:path w="44" h="26">
                    <a:moveTo>
                      <a:pt x="0" y="0"/>
                    </a:moveTo>
                    <a:lnTo>
                      <a:pt x="44" y="25"/>
                    </a:lnTo>
                    <a:lnTo>
                      <a:pt x="41" y="26"/>
                    </a:lnTo>
                    <a:lnTo>
                      <a:pt x="0" y="2"/>
                    </a:lnTo>
                    <a:lnTo>
                      <a:pt x="0" y="0"/>
                    </a:lnTo>
                    <a:close/>
                  </a:path>
                </a:pathLst>
              </a:custGeom>
              <a:solidFill>
                <a:srgbClr val="2C2926"/>
              </a:solidFill>
              <a:ln w="9525">
                <a:noFill/>
                <a:round/>
                <a:headEnd/>
                <a:tailEnd/>
              </a:ln>
            </p:spPr>
            <p:txBody>
              <a:bodyPr/>
              <a:lstStyle/>
              <a:p>
                <a:endParaRPr lang="hu-HU"/>
              </a:p>
            </p:txBody>
          </p:sp>
          <p:sp>
            <p:nvSpPr>
              <p:cNvPr id="58003" name="Freeform 1191"/>
              <p:cNvSpPr>
                <a:spLocks/>
              </p:cNvSpPr>
              <p:nvPr/>
            </p:nvSpPr>
            <p:spPr bwMode="auto">
              <a:xfrm>
                <a:off x="1481" y="2575"/>
                <a:ext cx="42" cy="25"/>
              </a:xfrm>
              <a:custGeom>
                <a:avLst/>
                <a:gdLst>
                  <a:gd name="T0" fmla="*/ 0 w 42"/>
                  <a:gd name="T1" fmla="*/ 0 h 25"/>
                  <a:gd name="T2" fmla="*/ 42 w 42"/>
                  <a:gd name="T3" fmla="*/ 24 h 25"/>
                  <a:gd name="T4" fmla="*/ 38 w 42"/>
                  <a:gd name="T5" fmla="*/ 25 h 25"/>
                  <a:gd name="T6" fmla="*/ 0 w 42"/>
                  <a:gd name="T7" fmla="*/ 3 h 25"/>
                  <a:gd name="T8" fmla="*/ 0 w 42"/>
                  <a:gd name="T9" fmla="*/ 0 h 25"/>
                  <a:gd name="T10" fmla="*/ 0 60000 65536"/>
                  <a:gd name="T11" fmla="*/ 0 60000 65536"/>
                  <a:gd name="T12" fmla="*/ 0 60000 65536"/>
                  <a:gd name="T13" fmla="*/ 0 60000 65536"/>
                  <a:gd name="T14" fmla="*/ 0 60000 65536"/>
                  <a:gd name="T15" fmla="*/ 0 w 42"/>
                  <a:gd name="T16" fmla="*/ 0 h 25"/>
                  <a:gd name="T17" fmla="*/ 42 w 42"/>
                  <a:gd name="T18" fmla="*/ 25 h 25"/>
                </a:gdLst>
                <a:ahLst/>
                <a:cxnLst>
                  <a:cxn ang="T10">
                    <a:pos x="T0" y="T1"/>
                  </a:cxn>
                  <a:cxn ang="T11">
                    <a:pos x="T2" y="T3"/>
                  </a:cxn>
                  <a:cxn ang="T12">
                    <a:pos x="T4" y="T5"/>
                  </a:cxn>
                  <a:cxn ang="T13">
                    <a:pos x="T6" y="T7"/>
                  </a:cxn>
                  <a:cxn ang="T14">
                    <a:pos x="T8" y="T9"/>
                  </a:cxn>
                </a:cxnLst>
                <a:rect l="T15" t="T16" r="T17" b="T18"/>
                <a:pathLst>
                  <a:path w="42" h="25">
                    <a:moveTo>
                      <a:pt x="0" y="0"/>
                    </a:moveTo>
                    <a:lnTo>
                      <a:pt x="42" y="24"/>
                    </a:lnTo>
                    <a:lnTo>
                      <a:pt x="38" y="25"/>
                    </a:lnTo>
                    <a:lnTo>
                      <a:pt x="0" y="3"/>
                    </a:lnTo>
                    <a:lnTo>
                      <a:pt x="0" y="0"/>
                    </a:lnTo>
                    <a:close/>
                  </a:path>
                </a:pathLst>
              </a:custGeom>
              <a:solidFill>
                <a:srgbClr val="2A2523"/>
              </a:solidFill>
              <a:ln w="9525">
                <a:noFill/>
                <a:round/>
                <a:headEnd/>
                <a:tailEnd/>
              </a:ln>
            </p:spPr>
            <p:txBody>
              <a:bodyPr/>
              <a:lstStyle/>
              <a:p>
                <a:endParaRPr lang="hu-HU"/>
              </a:p>
            </p:txBody>
          </p:sp>
          <p:sp>
            <p:nvSpPr>
              <p:cNvPr id="58004" name="Freeform 1192"/>
              <p:cNvSpPr>
                <a:spLocks/>
              </p:cNvSpPr>
              <p:nvPr/>
            </p:nvSpPr>
            <p:spPr bwMode="auto">
              <a:xfrm>
                <a:off x="1481" y="2576"/>
                <a:ext cx="41" cy="24"/>
              </a:xfrm>
              <a:custGeom>
                <a:avLst/>
                <a:gdLst>
                  <a:gd name="T0" fmla="*/ 0 w 41"/>
                  <a:gd name="T1" fmla="*/ 0 h 24"/>
                  <a:gd name="T2" fmla="*/ 41 w 41"/>
                  <a:gd name="T3" fmla="*/ 24 h 24"/>
                  <a:gd name="T4" fmla="*/ 37 w 41"/>
                  <a:gd name="T5" fmla="*/ 24 h 24"/>
                  <a:gd name="T6" fmla="*/ 1 w 41"/>
                  <a:gd name="T7" fmla="*/ 5 h 24"/>
                  <a:gd name="T8" fmla="*/ 0 w 41"/>
                  <a:gd name="T9" fmla="*/ 0 h 24"/>
                  <a:gd name="T10" fmla="*/ 0 60000 65536"/>
                  <a:gd name="T11" fmla="*/ 0 60000 65536"/>
                  <a:gd name="T12" fmla="*/ 0 60000 65536"/>
                  <a:gd name="T13" fmla="*/ 0 60000 65536"/>
                  <a:gd name="T14" fmla="*/ 0 60000 65536"/>
                  <a:gd name="T15" fmla="*/ 0 w 41"/>
                  <a:gd name="T16" fmla="*/ 0 h 24"/>
                  <a:gd name="T17" fmla="*/ 41 w 41"/>
                  <a:gd name="T18" fmla="*/ 24 h 24"/>
                </a:gdLst>
                <a:ahLst/>
                <a:cxnLst>
                  <a:cxn ang="T10">
                    <a:pos x="T0" y="T1"/>
                  </a:cxn>
                  <a:cxn ang="T11">
                    <a:pos x="T2" y="T3"/>
                  </a:cxn>
                  <a:cxn ang="T12">
                    <a:pos x="T4" y="T5"/>
                  </a:cxn>
                  <a:cxn ang="T13">
                    <a:pos x="T6" y="T7"/>
                  </a:cxn>
                  <a:cxn ang="T14">
                    <a:pos x="T8" y="T9"/>
                  </a:cxn>
                </a:cxnLst>
                <a:rect l="T15" t="T16" r="T17" b="T18"/>
                <a:pathLst>
                  <a:path w="41" h="24">
                    <a:moveTo>
                      <a:pt x="0" y="0"/>
                    </a:moveTo>
                    <a:lnTo>
                      <a:pt x="41" y="24"/>
                    </a:lnTo>
                    <a:lnTo>
                      <a:pt x="37" y="24"/>
                    </a:lnTo>
                    <a:lnTo>
                      <a:pt x="1" y="5"/>
                    </a:lnTo>
                    <a:lnTo>
                      <a:pt x="0" y="0"/>
                    </a:lnTo>
                    <a:close/>
                  </a:path>
                </a:pathLst>
              </a:custGeom>
              <a:solidFill>
                <a:srgbClr val="1F1A17"/>
              </a:solidFill>
              <a:ln w="9525">
                <a:noFill/>
                <a:round/>
                <a:headEnd/>
                <a:tailEnd/>
              </a:ln>
            </p:spPr>
            <p:txBody>
              <a:bodyPr/>
              <a:lstStyle/>
              <a:p>
                <a:endParaRPr lang="hu-HU"/>
              </a:p>
            </p:txBody>
          </p:sp>
          <p:sp>
            <p:nvSpPr>
              <p:cNvPr id="58005" name="Freeform 1193"/>
              <p:cNvSpPr>
                <a:spLocks/>
              </p:cNvSpPr>
              <p:nvPr/>
            </p:nvSpPr>
            <p:spPr bwMode="auto">
              <a:xfrm>
                <a:off x="1481" y="2578"/>
                <a:ext cx="38" cy="34"/>
              </a:xfrm>
              <a:custGeom>
                <a:avLst/>
                <a:gdLst>
                  <a:gd name="T0" fmla="*/ 0 w 38"/>
                  <a:gd name="T1" fmla="*/ 0 h 34"/>
                  <a:gd name="T2" fmla="*/ 38 w 38"/>
                  <a:gd name="T3" fmla="*/ 22 h 34"/>
                  <a:gd name="T4" fmla="*/ 6 w 38"/>
                  <a:gd name="T5" fmla="*/ 34 h 34"/>
                  <a:gd name="T6" fmla="*/ 0 w 38"/>
                  <a:gd name="T7" fmla="*/ 0 h 34"/>
                  <a:gd name="T8" fmla="*/ 0 60000 65536"/>
                  <a:gd name="T9" fmla="*/ 0 60000 65536"/>
                  <a:gd name="T10" fmla="*/ 0 60000 65536"/>
                  <a:gd name="T11" fmla="*/ 0 60000 65536"/>
                  <a:gd name="T12" fmla="*/ 0 w 38"/>
                  <a:gd name="T13" fmla="*/ 0 h 34"/>
                  <a:gd name="T14" fmla="*/ 38 w 38"/>
                  <a:gd name="T15" fmla="*/ 34 h 34"/>
                </a:gdLst>
                <a:ahLst/>
                <a:cxnLst>
                  <a:cxn ang="T8">
                    <a:pos x="T0" y="T1"/>
                  </a:cxn>
                  <a:cxn ang="T9">
                    <a:pos x="T2" y="T3"/>
                  </a:cxn>
                  <a:cxn ang="T10">
                    <a:pos x="T4" y="T5"/>
                  </a:cxn>
                  <a:cxn ang="T11">
                    <a:pos x="T6" y="T7"/>
                  </a:cxn>
                </a:cxnLst>
                <a:rect l="T12" t="T13" r="T14" b="T15"/>
                <a:pathLst>
                  <a:path w="38" h="34">
                    <a:moveTo>
                      <a:pt x="0" y="0"/>
                    </a:moveTo>
                    <a:lnTo>
                      <a:pt x="38" y="22"/>
                    </a:lnTo>
                    <a:lnTo>
                      <a:pt x="6" y="34"/>
                    </a:lnTo>
                    <a:lnTo>
                      <a:pt x="0" y="0"/>
                    </a:lnTo>
                    <a:close/>
                  </a:path>
                </a:pathLst>
              </a:custGeom>
              <a:solidFill>
                <a:srgbClr val="1F1A17"/>
              </a:solidFill>
              <a:ln w="9525">
                <a:noFill/>
                <a:round/>
                <a:headEnd/>
                <a:tailEnd/>
              </a:ln>
            </p:spPr>
            <p:txBody>
              <a:bodyPr/>
              <a:lstStyle/>
              <a:p>
                <a:endParaRPr lang="hu-HU"/>
              </a:p>
            </p:txBody>
          </p:sp>
          <p:sp>
            <p:nvSpPr>
              <p:cNvPr id="58006" name="Freeform 1194"/>
              <p:cNvSpPr>
                <a:spLocks/>
              </p:cNvSpPr>
              <p:nvPr/>
            </p:nvSpPr>
            <p:spPr bwMode="auto">
              <a:xfrm>
                <a:off x="1565" y="2340"/>
                <a:ext cx="81" cy="38"/>
              </a:xfrm>
              <a:custGeom>
                <a:avLst/>
                <a:gdLst>
                  <a:gd name="T0" fmla="*/ 81 w 81"/>
                  <a:gd name="T1" fmla="*/ 4 h 38"/>
                  <a:gd name="T2" fmla="*/ 75 w 81"/>
                  <a:gd name="T3" fmla="*/ 1 h 38"/>
                  <a:gd name="T4" fmla="*/ 0 w 81"/>
                  <a:gd name="T5" fmla="*/ 32 h 38"/>
                  <a:gd name="T6" fmla="*/ 3 w 81"/>
                  <a:gd name="T7" fmla="*/ 38 h 38"/>
                  <a:gd name="T8" fmla="*/ 78 w 81"/>
                  <a:gd name="T9" fmla="*/ 7 h 38"/>
                  <a:gd name="T10" fmla="*/ 81 w 81"/>
                  <a:gd name="T11" fmla="*/ 4 h 38"/>
                  <a:gd name="T12" fmla="*/ 81 w 81"/>
                  <a:gd name="T13" fmla="*/ 4 h 38"/>
                  <a:gd name="T14" fmla="*/ 79 w 81"/>
                  <a:gd name="T15" fmla="*/ 0 h 38"/>
                  <a:gd name="T16" fmla="*/ 75 w 81"/>
                  <a:gd name="T17" fmla="*/ 1 h 38"/>
                  <a:gd name="T18" fmla="*/ 81 w 81"/>
                  <a:gd name="T19" fmla="*/ 4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38"/>
                  <a:gd name="T32" fmla="*/ 81 w 81"/>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38">
                    <a:moveTo>
                      <a:pt x="81" y="4"/>
                    </a:moveTo>
                    <a:lnTo>
                      <a:pt x="75" y="1"/>
                    </a:lnTo>
                    <a:lnTo>
                      <a:pt x="0" y="32"/>
                    </a:lnTo>
                    <a:lnTo>
                      <a:pt x="3" y="38"/>
                    </a:lnTo>
                    <a:lnTo>
                      <a:pt x="78" y="7"/>
                    </a:lnTo>
                    <a:lnTo>
                      <a:pt x="81" y="4"/>
                    </a:lnTo>
                    <a:lnTo>
                      <a:pt x="79" y="0"/>
                    </a:lnTo>
                    <a:lnTo>
                      <a:pt x="75" y="1"/>
                    </a:lnTo>
                    <a:lnTo>
                      <a:pt x="81" y="4"/>
                    </a:lnTo>
                    <a:close/>
                  </a:path>
                </a:pathLst>
              </a:custGeom>
              <a:solidFill>
                <a:srgbClr val="1F1A17"/>
              </a:solidFill>
              <a:ln w="9525">
                <a:noFill/>
                <a:round/>
                <a:headEnd/>
                <a:tailEnd/>
              </a:ln>
            </p:spPr>
            <p:txBody>
              <a:bodyPr/>
              <a:lstStyle/>
              <a:p>
                <a:endParaRPr lang="hu-HU"/>
              </a:p>
            </p:txBody>
          </p:sp>
          <p:sp>
            <p:nvSpPr>
              <p:cNvPr id="58007" name="Freeform 1195"/>
              <p:cNvSpPr>
                <a:spLocks/>
              </p:cNvSpPr>
              <p:nvPr/>
            </p:nvSpPr>
            <p:spPr bwMode="auto">
              <a:xfrm>
                <a:off x="1639" y="2344"/>
                <a:ext cx="22" cy="89"/>
              </a:xfrm>
              <a:custGeom>
                <a:avLst/>
                <a:gdLst>
                  <a:gd name="T0" fmla="*/ 17 w 22"/>
                  <a:gd name="T1" fmla="*/ 86 h 89"/>
                  <a:gd name="T2" fmla="*/ 21 w 22"/>
                  <a:gd name="T3" fmla="*/ 83 h 89"/>
                  <a:gd name="T4" fmla="*/ 7 w 22"/>
                  <a:gd name="T5" fmla="*/ 0 h 89"/>
                  <a:gd name="T6" fmla="*/ 0 w 22"/>
                  <a:gd name="T7" fmla="*/ 1 h 89"/>
                  <a:gd name="T8" fmla="*/ 15 w 22"/>
                  <a:gd name="T9" fmla="*/ 83 h 89"/>
                  <a:gd name="T10" fmla="*/ 17 w 22"/>
                  <a:gd name="T11" fmla="*/ 86 h 89"/>
                  <a:gd name="T12" fmla="*/ 17 w 22"/>
                  <a:gd name="T13" fmla="*/ 86 h 89"/>
                  <a:gd name="T14" fmla="*/ 22 w 22"/>
                  <a:gd name="T15" fmla="*/ 89 h 89"/>
                  <a:gd name="T16" fmla="*/ 21 w 22"/>
                  <a:gd name="T17" fmla="*/ 83 h 89"/>
                  <a:gd name="T18" fmla="*/ 17 w 22"/>
                  <a:gd name="T19" fmla="*/ 86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89"/>
                  <a:gd name="T32" fmla="*/ 22 w 22"/>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89">
                    <a:moveTo>
                      <a:pt x="17" y="86"/>
                    </a:moveTo>
                    <a:lnTo>
                      <a:pt x="21" y="83"/>
                    </a:lnTo>
                    <a:lnTo>
                      <a:pt x="7" y="0"/>
                    </a:lnTo>
                    <a:lnTo>
                      <a:pt x="0" y="1"/>
                    </a:lnTo>
                    <a:lnTo>
                      <a:pt x="15" y="83"/>
                    </a:lnTo>
                    <a:lnTo>
                      <a:pt x="17" y="86"/>
                    </a:lnTo>
                    <a:lnTo>
                      <a:pt x="22" y="89"/>
                    </a:lnTo>
                    <a:lnTo>
                      <a:pt x="21" y="83"/>
                    </a:lnTo>
                    <a:lnTo>
                      <a:pt x="17" y="86"/>
                    </a:lnTo>
                    <a:close/>
                  </a:path>
                </a:pathLst>
              </a:custGeom>
              <a:solidFill>
                <a:srgbClr val="1F1A17"/>
              </a:solidFill>
              <a:ln w="9525">
                <a:noFill/>
                <a:round/>
                <a:headEnd/>
                <a:tailEnd/>
              </a:ln>
            </p:spPr>
            <p:txBody>
              <a:bodyPr/>
              <a:lstStyle/>
              <a:p>
                <a:endParaRPr lang="hu-HU"/>
              </a:p>
            </p:txBody>
          </p:sp>
          <p:sp>
            <p:nvSpPr>
              <p:cNvPr id="58008" name="Freeform 1196"/>
              <p:cNvSpPr>
                <a:spLocks/>
              </p:cNvSpPr>
              <p:nvPr/>
            </p:nvSpPr>
            <p:spPr bwMode="auto">
              <a:xfrm>
                <a:off x="1632" y="2410"/>
                <a:ext cx="26" cy="20"/>
              </a:xfrm>
              <a:custGeom>
                <a:avLst/>
                <a:gdLst>
                  <a:gd name="T0" fmla="*/ 0 w 26"/>
                  <a:gd name="T1" fmla="*/ 2 h 20"/>
                  <a:gd name="T2" fmla="*/ 1 w 26"/>
                  <a:gd name="T3" fmla="*/ 7 h 20"/>
                  <a:gd name="T4" fmla="*/ 24 w 26"/>
                  <a:gd name="T5" fmla="*/ 20 h 20"/>
                  <a:gd name="T6" fmla="*/ 26 w 26"/>
                  <a:gd name="T7" fmla="*/ 14 h 20"/>
                  <a:gd name="T8" fmla="*/ 4 w 26"/>
                  <a:gd name="T9" fmla="*/ 2 h 20"/>
                  <a:gd name="T10" fmla="*/ 0 w 26"/>
                  <a:gd name="T11" fmla="*/ 2 h 20"/>
                  <a:gd name="T12" fmla="*/ 4 w 26"/>
                  <a:gd name="T13" fmla="*/ 2 h 20"/>
                  <a:gd name="T14" fmla="*/ 1 w 26"/>
                  <a:gd name="T15" fmla="*/ 0 h 20"/>
                  <a:gd name="T16" fmla="*/ 0 w 26"/>
                  <a:gd name="T17" fmla="*/ 2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0"/>
                  <a:gd name="T29" fmla="*/ 26 w 26"/>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0">
                    <a:moveTo>
                      <a:pt x="0" y="2"/>
                    </a:moveTo>
                    <a:lnTo>
                      <a:pt x="1" y="7"/>
                    </a:lnTo>
                    <a:lnTo>
                      <a:pt x="24" y="20"/>
                    </a:lnTo>
                    <a:lnTo>
                      <a:pt x="26" y="14"/>
                    </a:lnTo>
                    <a:lnTo>
                      <a:pt x="4" y="2"/>
                    </a:lnTo>
                    <a:lnTo>
                      <a:pt x="0" y="2"/>
                    </a:lnTo>
                    <a:lnTo>
                      <a:pt x="4" y="2"/>
                    </a:lnTo>
                    <a:lnTo>
                      <a:pt x="1" y="0"/>
                    </a:lnTo>
                    <a:lnTo>
                      <a:pt x="0" y="2"/>
                    </a:lnTo>
                    <a:close/>
                  </a:path>
                </a:pathLst>
              </a:custGeom>
              <a:solidFill>
                <a:srgbClr val="1F1A17"/>
              </a:solidFill>
              <a:ln w="9525">
                <a:noFill/>
                <a:round/>
                <a:headEnd/>
                <a:tailEnd/>
              </a:ln>
            </p:spPr>
            <p:txBody>
              <a:bodyPr/>
              <a:lstStyle/>
              <a:p>
                <a:endParaRPr lang="hu-HU"/>
              </a:p>
            </p:txBody>
          </p:sp>
          <p:sp>
            <p:nvSpPr>
              <p:cNvPr id="58009" name="Freeform 1197"/>
              <p:cNvSpPr>
                <a:spLocks/>
              </p:cNvSpPr>
              <p:nvPr/>
            </p:nvSpPr>
            <p:spPr bwMode="auto">
              <a:xfrm>
                <a:off x="1539" y="2412"/>
                <a:ext cx="98" cy="162"/>
              </a:xfrm>
              <a:custGeom>
                <a:avLst/>
                <a:gdLst>
                  <a:gd name="T0" fmla="*/ 3 w 98"/>
                  <a:gd name="T1" fmla="*/ 162 h 162"/>
                  <a:gd name="T2" fmla="*/ 7 w 98"/>
                  <a:gd name="T3" fmla="*/ 160 h 162"/>
                  <a:gd name="T4" fmla="*/ 98 w 98"/>
                  <a:gd name="T5" fmla="*/ 4 h 162"/>
                  <a:gd name="T6" fmla="*/ 93 w 98"/>
                  <a:gd name="T7" fmla="*/ 0 h 162"/>
                  <a:gd name="T8" fmla="*/ 1 w 98"/>
                  <a:gd name="T9" fmla="*/ 157 h 162"/>
                  <a:gd name="T10" fmla="*/ 3 w 98"/>
                  <a:gd name="T11" fmla="*/ 162 h 162"/>
                  <a:gd name="T12" fmla="*/ 1 w 98"/>
                  <a:gd name="T13" fmla="*/ 157 h 162"/>
                  <a:gd name="T14" fmla="*/ 0 w 98"/>
                  <a:gd name="T15" fmla="*/ 160 h 162"/>
                  <a:gd name="T16" fmla="*/ 3 w 98"/>
                  <a:gd name="T17" fmla="*/ 162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162"/>
                  <a:gd name="T29" fmla="*/ 98 w 98"/>
                  <a:gd name="T30" fmla="*/ 162 h 1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162">
                    <a:moveTo>
                      <a:pt x="3" y="162"/>
                    </a:moveTo>
                    <a:lnTo>
                      <a:pt x="7" y="160"/>
                    </a:lnTo>
                    <a:lnTo>
                      <a:pt x="98" y="4"/>
                    </a:lnTo>
                    <a:lnTo>
                      <a:pt x="93" y="0"/>
                    </a:lnTo>
                    <a:lnTo>
                      <a:pt x="1" y="157"/>
                    </a:lnTo>
                    <a:lnTo>
                      <a:pt x="3" y="162"/>
                    </a:lnTo>
                    <a:lnTo>
                      <a:pt x="1" y="157"/>
                    </a:lnTo>
                    <a:lnTo>
                      <a:pt x="0" y="160"/>
                    </a:lnTo>
                    <a:lnTo>
                      <a:pt x="3" y="162"/>
                    </a:lnTo>
                    <a:close/>
                  </a:path>
                </a:pathLst>
              </a:custGeom>
              <a:solidFill>
                <a:srgbClr val="1F1A17"/>
              </a:solidFill>
              <a:ln w="9525">
                <a:noFill/>
                <a:round/>
                <a:headEnd/>
                <a:tailEnd/>
              </a:ln>
            </p:spPr>
            <p:txBody>
              <a:bodyPr/>
              <a:lstStyle/>
              <a:p>
                <a:endParaRPr lang="hu-HU"/>
              </a:p>
            </p:txBody>
          </p:sp>
          <p:sp>
            <p:nvSpPr>
              <p:cNvPr id="58010" name="Freeform 1198"/>
              <p:cNvSpPr>
                <a:spLocks/>
              </p:cNvSpPr>
              <p:nvPr/>
            </p:nvSpPr>
            <p:spPr bwMode="auto">
              <a:xfrm>
                <a:off x="1542" y="2568"/>
                <a:ext cx="31" cy="20"/>
              </a:xfrm>
              <a:custGeom>
                <a:avLst/>
                <a:gdLst>
                  <a:gd name="T0" fmla="*/ 25 w 31"/>
                  <a:gd name="T1" fmla="*/ 20 h 20"/>
                  <a:gd name="T2" fmla="*/ 25 w 31"/>
                  <a:gd name="T3" fmla="*/ 14 h 20"/>
                  <a:gd name="T4" fmla="*/ 2 w 31"/>
                  <a:gd name="T5" fmla="*/ 0 h 20"/>
                  <a:gd name="T6" fmla="*/ 0 w 31"/>
                  <a:gd name="T7" fmla="*/ 6 h 20"/>
                  <a:gd name="T8" fmla="*/ 22 w 31"/>
                  <a:gd name="T9" fmla="*/ 18 h 20"/>
                  <a:gd name="T10" fmla="*/ 25 w 31"/>
                  <a:gd name="T11" fmla="*/ 20 h 20"/>
                  <a:gd name="T12" fmla="*/ 25 w 31"/>
                  <a:gd name="T13" fmla="*/ 20 h 20"/>
                  <a:gd name="T14" fmla="*/ 31 w 31"/>
                  <a:gd name="T15" fmla="*/ 17 h 20"/>
                  <a:gd name="T16" fmla="*/ 25 w 31"/>
                  <a:gd name="T17" fmla="*/ 14 h 20"/>
                  <a:gd name="T18" fmla="*/ 25 w 31"/>
                  <a:gd name="T19" fmla="*/ 2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20"/>
                  <a:gd name="T32" fmla="*/ 31 w 3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20">
                    <a:moveTo>
                      <a:pt x="25" y="20"/>
                    </a:moveTo>
                    <a:lnTo>
                      <a:pt x="25" y="14"/>
                    </a:lnTo>
                    <a:lnTo>
                      <a:pt x="2" y="0"/>
                    </a:lnTo>
                    <a:lnTo>
                      <a:pt x="0" y="6"/>
                    </a:lnTo>
                    <a:lnTo>
                      <a:pt x="22" y="18"/>
                    </a:lnTo>
                    <a:lnTo>
                      <a:pt x="25" y="20"/>
                    </a:lnTo>
                    <a:lnTo>
                      <a:pt x="31" y="17"/>
                    </a:lnTo>
                    <a:lnTo>
                      <a:pt x="25" y="14"/>
                    </a:lnTo>
                    <a:lnTo>
                      <a:pt x="25" y="20"/>
                    </a:lnTo>
                    <a:close/>
                  </a:path>
                </a:pathLst>
              </a:custGeom>
              <a:solidFill>
                <a:srgbClr val="1F1A17"/>
              </a:solidFill>
              <a:ln w="9525">
                <a:noFill/>
                <a:round/>
                <a:headEnd/>
                <a:tailEnd/>
              </a:ln>
            </p:spPr>
            <p:txBody>
              <a:bodyPr/>
              <a:lstStyle/>
              <a:p>
                <a:endParaRPr lang="hu-HU"/>
              </a:p>
            </p:txBody>
          </p:sp>
          <p:sp>
            <p:nvSpPr>
              <p:cNvPr id="58011" name="Freeform 1199"/>
              <p:cNvSpPr>
                <a:spLocks/>
              </p:cNvSpPr>
              <p:nvPr/>
            </p:nvSpPr>
            <p:spPr bwMode="auto">
              <a:xfrm>
                <a:off x="1482" y="2581"/>
                <a:ext cx="85" cy="35"/>
              </a:xfrm>
              <a:custGeom>
                <a:avLst/>
                <a:gdLst>
                  <a:gd name="T0" fmla="*/ 0 w 85"/>
                  <a:gd name="T1" fmla="*/ 32 h 35"/>
                  <a:gd name="T2" fmla="*/ 5 w 85"/>
                  <a:gd name="T3" fmla="*/ 33 h 35"/>
                  <a:gd name="T4" fmla="*/ 85 w 85"/>
                  <a:gd name="T5" fmla="*/ 7 h 35"/>
                  <a:gd name="T6" fmla="*/ 82 w 85"/>
                  <a:gd name="T7" fmla="*/ 0 h 35"/>
                  <a:gd name="T8" fmla="*/ 3 w 85"/>
                  <a:gd name="T9" fmla="*/ 28 h 35"/>
                  <a:gd name="T10" fmla="*/ 0 w 85"/>
                  <a:gd name="T11" fmla="*/ 32 h 35"/>
                  <a:gd name="T12" fmla="*/ 0 w 85"/>
                  <a:gd name="T13" fmla="*/ 32 h 35"/>
                  <a:gd name="T14" fmla="*/ 2 w 85"/>
                  <a:gd name="T15" fmla="*/ 35 h 35"/>
                  <a:gd name="T16" fmla="*/ 5 w 85"/>
                  <a:gd name="T17" fmla="*/ 33 h 35"/>
                  <a:gd name="T18" fmla="*/ 0 w 85"/>
                  <a:gd name="T19" fmla="*/ 32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5"/>
                  <a:gd name="T32" fmla="*/ 85 w 85"/>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5">
                    <a:moveTo>
                      <a:pt x="0" y="32"/>
                    </a:moveTo>
                    <a:lnTo>
                      <a:pt x="5" y="33"/>
                    </a:lnTo>
                    <a:lnTo>
                      <a:pt x="85" y="7"/>
                    </a:lnTo>
                    <a:lnTo>
                      <a:pt x="82" y="0"/>
                    </a:lnTo>
                    <a:lnTo>
                      <a:pt x="3" y="28"/>
                    </a:lnTo>
                    <a:lnTo>
                      <a:pt x="0" y="32"/>
                    </a:lnTo>
                    <a:lnTo>
                      <a:pt x="2" y="35"/>
                    </a:lnTo>
                    <a:lnTo>
                      <a:pt x="5" y="33"/>
                    </a:lnTo>
                    <a:lnTo>
                      <a:pt x="0" y="32"/>
                    </a:lnTo>
                    <a:close/>
                  </a:path>
                </a:pathLst>
              </a:custGeom>
              <a:solidFill>
                <a:srgbClr val="1F1A17"/>
              </a:solidFill>
              <a:ln w="9525">
                <a:noFill/>
                <a:round/>
                <a:headEnd/>
                <a:tailEnd/>
              </a:ln>
            </p:spPr>
            <p:txBody>
              <a:bodyPr/>
              <a:lstStyle/>
              <a:p>
                <a:endParaRPr lang="hu-HU"/>
              </a:p>
            </p:txBody>
          </p:sp>
          <p:sp>
            <p:nvSpPr>
              <p:cNvPr id="58012" name="Freeform 1200"/>
              <p:cNvSpPr>
                <a:spLocks/>
              </p:cNvSpPr>
              <p:nvPr/>
            </p:nvSpPr>
            <p:spPr bwMode="auto">
              <a:xfrm>
                <a:off x="1471" y="2526"/>
                <a:ext cx="18" cy="87"/>
              </a:xfrm>
              <a:custGeom>
                <a:avLst/>
                <a:gdLst>
                  <a:gd name="T0" fmla="*/ 6 w 18"/>
                  <a:gd name="T1" fmla="*/ 2 h 87"/>
                  <a:gd name="T2" fmla="*/ 2 w 18"/>
                  <a:gd name="T3" fmla="*/ 5 h 87"/>
                  <a:gd name="T4" fmla="*/ 11 w 18"/>
                  <a:gd name="T5" fmla="*/ 87 h 87"/>
                  <a:gd name="T6" fmla="*/ 18 w 18"/>
                  <a:gd name="T7" fmla="*/ 86 h 87"/>
                  <a:gd name="T8" fmla="*/ 7 w 18"/>
                  <a:gd name="T9" fmla="*/ 5 h 87"/>
                  <a:gd name="T10" fmla="*/ 6 w 18"/>
                  <a:gd name="T11" fmla="*/ 2 h 87"/>
                  <a:gd name="T12" fmla="*/ 6 w 18"/>
                  <a:gd name="T13" fmla="*/ 2 h 87"/>
                  <a:gd name="T14" fmla="*/ 0 w 18"/>
                  <a:gd name="T15" fmla="*/ 0 h 87"/>
                  <a:gd name="T16" fmla="*/ 2 w 18"/>
                  <a:gd name="T17" fmla="*/ 5 h 87"/>
                  <a:gd name="T18" fmla="*/ 6 w 18"/>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87"/>
                  <a:gd name="T32" fmla="*/ 18 w 18"/>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87">
                    <a:moveTo>
                      <a:pt x="6" y="2"/>
                    </a:moveTo>
                    <a:lnTo>
                      <a:pt x="2" y="5"/>
                    </a:lnTo>
                    <a:lnTo>
                      <a:pt x="11" y="87"/>
                    </a:lnTo>
                    <a:lnTo>
                      <a:pt x="18" y="86"/>
                    </a:lnTo>
                    <a:lnTo>
                      <a:pt x="7" y="5"/>
                    </a:lnTo>
                    <a:lnTo>
                      <a:pt x="6" y="2"/>
                    </a:lnTo>
                    <a:lnTo>
                      <a:pt x="0" y="0"/>
                    </a:lnTo>
                    <a:lnTo>
                      <a:pt x="2" y="5"/>
                    </a:lnTo>
                    <a:lnTo>
                      <a:pt x="6" y="2"/>
                    </a:lnTo>
                    <a:close/>
                  </a:path>
                </a:pathLst>
              </a:custGeom>
              <a:solidFill>
                <a:srgbClr val="1F1A17"/>
              </a:solidFill>
              <a:ln w="9525">
                <a:noFill/>
                <a:round/>
                <a:headEnd/>
                <a:tailEnd/>
              </a:ln>
            </p:spPr>
            <p:txBody>
              <a:bodyPr/>
              <a:lstStyle/>
              <a:p>
                <a:endParaRPr lang="hu-HU"/>
              </a:p>
            </p:txBody>
          </p:sp>
          <p:sp>
            <p:nvSpPr>
              <p:cNvPr id="58013" name="Freeform 1201"/>
              <p:cNvSpPr>
                <a:spLocks/>
              </p:cNvSpPr>
              <p:nvPr/>
            </p:nvSpPr>
            <p:spPr bwMode="auto">
              <a:xfrm>
                <a:off x="1474" y="2528"/>
                <a:ext cx="22" cy="19"/>
              </a:xfrm>
              <a:custGeom>
                <a:avLst/>
                <a:gdLst>
                  <a:gd name="T0" fmla="*/ 22 w 22"/>
                  <a:gd name="T1" fmla="*/ 16 h 19"/>
                  <a:gd name="T2" fmla="*/ 22 w 22"/>
                  <a:gd name="T3" fmla="*/ 12 h 19"/>
                  <a:gd name="T4" fmla="*/ 3 w 22"/>
                  <a:gd name="T5" fmla="*/ 0 h 19"/>
                  <a:gd name="T6" fmla="*/ 0 w 22"/>
                  <a:gd name="T7" fmla="*/ 6 h 19"/>
                  <a:gd name="T8" fmla="*/ 18 w 22"/>
                  <a:gd name="T9" fmla="*/ 17 h 19"/>
                  <a:gd name="T10" fmla="*/ 22 w 22"/>
                  <a:gd name="T11" fmla="*/ 16 h 19"/>
                  <a:gd name="T12" fmla="*/ 18 w 22"/>
                  <a:gd name="T13" fmla="*/ 17 h 19"/>
                  <a:gd name="T14" fmla="*/ 21 w 22"/>
                  <a:gd name="T15" fmla="*/ 19 h 19"/>
                  <a:gd name="T16" fmla="*/ 22 w 22"/>
                  <a:gd name="T17" fmla="*/ 16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9"/>
                  <a:gd name="T29" fmla="*/ 22 w 22"/>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9">
                    <a:moveTo>
                      <a:pt x="22" y="16"/>
                    </a:moveTo>
                    <a:lnTo>
                      <a:pt x="22" y="12"/>
                    </a:lnTo>
                    <a:lnTo>
                      <a:pt x="3" y="0"/>
                    </a:lnTo>
                    <a:lnTo>
                      <a:pt x="0" y="6"/>
                    </a:lnTo>
                    <a:lnTo>
                      <a:pt x="18" y="17"/>
                    </a:lnTo>
                    <a:lnTo>
                      <a:pt x="22" y="16"/>
                    </a:lnTo>
                    <a:lnTo>
                      <a:pt x="18" y="17"/>
                    </a:lnTo>
                    <a:lnTo>
                      <a:pt x="21" y="19"/>
                    </a:lnTo>
                    <a:lnTo>
                      <a:pt x="22" y="16"/>
                    </a:lnTo>
                    <a:close/>
                  </a:path>
                </a:pathLst>
              </a:custGeom>
              <a:solidFill>
                <a:srgbClr val="1F1A17"/>
              </a:solidFill>
              <a:ln w="9525">
                <a:noFill/>
                <a:round/>
                <a:headEnd/>
                <a:tailEnd/>
              </a:ln>
            </p:spPr>
            <p:txBody>
              <a:bodyPr/>
              <a:lstStyle/>
              <a:p>
                <a:endParaRPr lang="hu-HU"/>
              </a:p>
            </p:txBody>
          </p:sp>
          <p:sp>
            <p:nvSpPr>
              <p:cNvPr id="58014" name="Freeform 1202"/>
              <p:cNvSpPr>
                <a:spLocks/>
              </p:cNvSpPr>
              <p:nvPr/>
            </p:nvSpPr>
            <p:spPr bwMode="auto">
              <a:xfrm>
                <a:off x="1492" y="2383"/>
                <a:ext cx="99" cy="161"/>
              </a:xfrm>
              <a:custGeom>
                <a:avLst/>
                <a:gdLst>
                  <a:gd name="T0" fmla="*/ 96 w 99"/>
                  <a:gd name="T1" fmla="*/ 0 h 161"/>
                  <a:gd name="T2" fmla="*/ 90 w 99"/>
                  <a:gd name="T3" fmla="*/ 0 h 161"/>
                  <a:gd name="T4" fmla="*/ 0 w 99"/>
                  <a:gd name="T5" fmla="*/ 158 h 161"/>
                  <a:gd name="T6" fmla="*/ 4 w 99"/>
                  <a:gd name="T7" fmla="*/ 161 h 161"/>
                  <a:gd name="T8" fmla="*/ 96 w 99"/>
                  <a:gd name="T9" fmla="*/ 5 h 161"/>
                  <a:gd name="T10" fmla="*/ 96 w 99"/>
                  <a:gd name="T11" fmla="*/ 0 h 161"/>
                  <a:gd name="T12" fmla="*/ 96 w 99"/>
                  <a:gd name="T13" fmla="*/ 5 h 161"/>
                  <a:gd name="T14" fmla="*/ 99 w 99"/>
                  <a:gd name="T15" fmla="*/ 2 h 161"/>
                  <a:gd name="T16" fmla="*/ 96 w 99"/>
                  <a:gd name="T17" fmla="*/ 0 h 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161"/>
                  <a:gd name="T29" fmla="*/ 99 w 99"/>
                  <a:gd name="T30" fmla="*/ 161 h 1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161">
                    <a:moveTo>
                      <a:pt x="96" y="0"/>
                    </a:moveTo>
                    <a:lnTo>
                      <a:pt x="90" y="0"/>
                    </a:lnTo>
                    <a:lnTo>
                      <a:pt x="0" y="158"/>
                    </a:lnTo>
                    <a:lnTo>
                      <a:pt x="4" y="161"/>
                    </a:lnTo>
                    <a:lnTo>
                      <a:pt x="96" y="5"/>
                    </a:lnTo>
                    <a:lnTo>
                      <a:pt x="96" y="0"/>
                    </a:lnTo>
                    <a:lnTo>
                      <a:pt x="96" y="5"/>
                    </a:lnTo>
                    <a:lnTo>
                      <a:pt x="99" y="2"/>
                    </a:lnTo>
                    <a:lnTo>
                      <a:pt x="96" y="0"/>
                    </a:lnTo>
                    <a:close/>
                  </a:path>
                </a:pathLst>
              </a:custGeom>
              <a:solidFill>
                <a:srgbClr val="1F1A17"/>
              </a:solidFill>
              <a:ln w="9525">
                <a:noFill/>
                <a:round/>
                <a:headEnd/>
                <a:tailEnd/>
              </a:ln>
            </p:spPr>
            <p:txBody>
              <a:bodyPr/>
              <a:lstStyle/>
              <a:p>
                <a:endParaRPr lang="hu-HU"/>
              </a:p>
            </p:txBody>
          </p:sp>
          <p:sp>
            <p:nvSpPr>
              <p:cNvPr id="58015" name="Freeform 1203"/>
              <p:cNvSpPr>
                <a:spLocks/>
              </p:cNvSpPr>
              <p:nvPr/>
            </p:nvSpPr>
            <p:spPr bwMode="auto">
              <a:xfrm>
                <a:off x="1560" y="2372"/>
                <a:ext cx="28" cy="17"/>
              </a:xfrm>
              <a:custGeom>
                <a:avLst/>
                <a:gdLst>
                  <a:gd name="T0" fmla="*/ 5 w 28"/>
                  <a:gd name="T1" fmla="*/ 0 h 17"/>
                  <a:gd name="T2" fmla="*/ 5 w 28"/>
                  <a:gd name="T3" fmla="*/ 6 h 17"/>
                  <a:gd name="T4" fmla="*/ 24 w 28"/>
                  <a:gd name="T5" fmla="*/ 17 h 17"/>
                  <a:gd name="T6" fmla="*/ 28 w 28"/>
                  <a:gd name="T7" fmla="*/ 11 h 17"/>
                  <a:gd name="T8" fmla="*/ 8 w 28"/>
                  <a:gd name="T9" fmla="*/ 0 h 17"/>
                  <a:gd name="T10" fmla="*/ 5 w 28"/>
                  <a:gd name="T11" fmla="*/ 0 h 17"/>
                  <a:gd name="T12" fmla="*/ 5 w 28"/>
                  <a:gd name="T13" fmla="*/ 0 h 17"/>
                  <a:gd name="T14" fmla="*/ 0 w 28"/>
                  <a:gd name="T15" fmla="*/ 2 h 17"/>
                  <a:gd name="T16" fmla="*/ 5 w 28"/>
                  <a:gd name="T17" fmla="*/ 6 h 17"/>
                  <a:gd name="T18" fmla="*/ 5 w 2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7"/>
                  <a:gd name="T32" fmla="*/ 28 w 2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7">
                    <a:moveTo>
                      <a:pt x="5" y="0"/>
                    </a:moveTo>
                    <a:lnTo>
                      <a:pt x="5" y="6"/>
                    </a:lnTo>
                    <a:lnTo>
                      <a:pt x="24" y="17"/>
                    </a:lnTo>
                    <a:lnTo>
                      <a:pt x="28" y="11"/>
                    </a:lnTo>
                    <a:lnTo>
                      <a:pt x="8" y="0"/>
                    </a:lnTo>
                    <a:lnTo>
                      <a:pt x="5" y="0"/>
                    </a:lnTo>
                    <a:lnTo>
                      <a:pt x="0" y="2"/>
                    </a:lnTo>
                    <a:lnTo>
                      <a:pt x="5" y="6"/>
                    </a:lnTo>
                    <a:lnTo>
                      <a:pt x="5" y="0"/>
                    </a:lnTo>
                    <a:close/>
                  </a:path>
                </a:pathLst>
              </a:custGeom>
              <a:solidFill>
                <a:srgbClr val="1F1A17"/>
              </a:solidFill>
              <a:ln w="9525">
                <a:noFill/>
                <a:round/>
                <a:headEnd/>
                <a:tailEnd/>
              </a:ln>
            </p:spPr>
            <p:txBody>
              <a:bodyPr/>
              <a:lstStyle/>
              <a:p>
                <a:endParaRPr lang="hu-HU"/>
              </a:p>
            </p:txBody>
          </p:sp>
          <p:sp>
            <p:nvSpPr>
              <p:cNvPr id="58016" name="Freeform 1204"/>
              <p:cNvSpPr>
                <a:spLocks/>
              </p:cNvSpPr>
              <p:nvPr/>
            </p:nvSpPr>
            <p:spPr bwMode="auto">
              <a:xfrm>
                <a:off x="2199" y="2344"/>
                <a:ext cx="37" cy="34"/>
              </a:xfrm>
              <a:custGeom>
                <a:avLst/>
                <a:gdLst>
                  <a:gd name="T0" fmla="*/ 37 w 37"/>
                  <a:gd name="T1" fmla="*/ 13 h 34"/>
                  <a:gd name="T2" fmla="*/ 0 w 37"/>
                  <a:gd name="T3" fmla="*/ 34 h 34"/>
                  <a:gd name="T4" fmla="*/ 7 w 37"/>
                  <a:gd name="T5" fmla="*/ 0 h 34"/>
                  <a:gd name="T6" fmla="*/ 37 w 37"/>
                  <a:gd name="T7" fmla="*/ 13 h 34"/>
                  <a:gd name="T8" fmla="*/ 0 60000 65536"/>
                  <a:gd name="T9" fmla="*/ 0 60000 65536"/>
                  <a:gd name="T10" fmla="*/ 0 60000 65536"/>
                  <a:gd name="T11" fmla="*/ 0 60000 65536"/>
                  <a:gd name="T12" fmla="*/ 0 w 37"/>
                  <a:gd name="T13" fmla="*/ 0 h 34"/>
                  <a:gd name="T14" fmla="*/ 37 w 37"/>
                  <a:gd name="T15" fmla="*/ 34 h 34"/>
                </a:gdLst>
                <a:ahLst/>
                <a:cxnLst>
                  <a:cxn ang="T8">
                    <a:pos x="T0" y="T1"/>
                  </a:cxn>
                  <a:cxn ang="T9">
                    <a:pos x="T2" y="T3"/>
                  </a:cxn>
                  <a:cxn ang="T10">
                    <a:pos x="T4" y="T5"/>
                  </a:cxn>
                  <a:cxn ang="T11">
                    <a:pos x="T6" y="T7"/>
                  </a:cxn>
                </a:cxnLst>
                <a:rect l="T12" t="T13" r="T14" b="T15"/>
                <a:pathLst>
                  <a:path w="37" h="34">
                    <a:moveTo>
                      <a:pt x="37" y="13"/>
                    </a:moveTo>
                    <a:lnTo>
                      <a:pt x="0" y="34"/>
                    </a:lnTo>
                    <a:lnTo>
                      <a:pt x="7" y="0"/>
                    </a:lnTo>
                    <a:lnTo>
                      <a:pt x="37" y="13"/>
                    </a:lnTo>
                    <a:close/>
                  </a:path>
                </a:pathLst>
              </a:custGeom>
              <a:solidFill>
                <a:srgbClr val="1F1A17"/>
              </a:solidFill>
              <a:ln w="9525">
                <a:noFill/>
                <a:round/>
                <a:headEnd/>
                <a:tailEnd/>
              </a:ln>
            </p:spPr>
            <p:txBody>
              <a:bodyPr/>
              <a:lstStyle/>
              <a:p>
                <a:endParaRPr lang="hu-HU"/>
              </a:p>
            </p:txBody>
          </p:sp>
          <p:sp>
            <p:nvSpPr>
              <p:cNvPr id="58017" name="Freeform 1205"/>
              <p:cNvSpPr>
                <a:spLocks/>
              </p:cNvSpPr>
              <p:nvPr/>
            </p:nvSpPr>
            <p:spPr bwMode="auto">
              <a:xfrm>
                <a:off x="2199" y="2357"/>
                <a:ext cx="40" cy="24"/>
              </a:xfrm>
              <a:custGeom>
                <a:avLst/>
                <a:gdLst>
                  <a:gd name="T0" fmla="*/ 2 w 40"/>
                  <a:gd name="T1" fmla="*/ 19 h 24"/>
                  <a:gd name="T2" fmla="*/ 36 w 40"/>
                  <a:gd name="T3" fmla="*/ 0 h 24"/>
                  <a:gd name="T4" fmla="*/ 40 w 40"/>
                  <a:gd name="T5" fmla="*/ 0 h 24"/>
                  <a:gd name="T6" fmla="*/ 0 w 40"/>
                  <a:gd name="T7" fmla="*/ 24 h 24"/>
                  <a:gd name="T8" fmla="*/ 2 w 40"/>
                  <a:gd name="T9" fmla="*/ 19 h 24"/>
                  <a:gd name="T10" fmla="*/ 0 60000 65536"/>
                  <a:gd name="T11" fmla="*/ 0 60000 65536"/>
                  <a:gd name="T12" fmla="*/ 0 60000 65536"/>
                  <a:gd name="T13" fmla="*/ 0 60000 65536"/>
                  <a:gd name="T14" fmla="*/ 0 60000 65536"/>
                  <a:gd name="T15" fmla="*/ 0 w 40"/>
                  <a:gd name="T16" fmla="*/ 0 h 24"/>
                  <a:gd name="T17" fmla="*/ 40 w 40"/>
                  <a:gd name="T18" fmla="*/ 24 h 24"/>
                </a:gdLst>
                <a:ahLst/>
                <a:cxnLst>
                  <a:cxn ang="T10">
                    <a:pos x="T0" y="T1"/>
                  </a:cxn>
                  <a:cxn ang="T11">
                    <a:pos x="T2" y="T3"/>
                  </a:cxn>
                  <a:cxn ang="T12">
                    <a:pos x="T4" y="T5"/>
                  </a:cxn>
                  <a:cxn ang="T13">
                    <a:pos x="T6" y="T7"/>
                  </a:cxn>
                  <a:cxn ang="T14">
                    <a:pos x="T8" y="T9"/>
                  </a:cxn>
                </a:cxnLst>
                <a:rect l="T15" t="T16" r="T17" b="T18"/>
                <a:pathLst>
                  <a:path w="40" h="24">
                    <a:moveTo>
                      <a:pt x="2" y="19"/>
                    </a:moveTo>
                    <a:lnTo>
                      <a:pt x="36" y="0"/>
                    </a:lnTo>
                    <a:lnTo>
                      <a:pt x="40" y="0"/>
                    </a:lnTo>
                    <a:lnTo>
                      <a:pt x="0" y="24"/>
                    </a:lnTo>
                    <a:lnTo>
                      <a:pt x="2" y="19"/>
                    </a:lnTo>
                    <a:close/>
                  </a:path>
                </a:pathLst>
              </a:custGeom>
              <a:solidFill>
                <a:srgbClr val="1F1A17"/>
              </a:solidFill>
              <a:ln w="9525">
                <a:noFill/>
                <a:round/>
                <a:headEnd/>
                <a:tailEnd/>
              </a:ln>
            </p:spPr>
            <p:txBody>
              <a:bodyPr/>
              <a:lstStyle/>
              <a:p>
                <a:endParaRPr lang="hu-HU"/>
              </a:p>
            </p:txBody>
          </p:sp>
          <p:sp>
            <p:nvSpPr>
              <p:cNvPr id="58018" name="Freeform 1206"/>
              <p:cNvSpPr>
                <a:spLocks/>
              </p:cNvSpPr>
              <p:nvPr/>
            </p:nvSpPr>
            <p:spPr bwMode="auto">
              <a:xfrm>
                <a:off x="2199" y="2357"/>
                <a:ext cx="41" cy="25"/>
              </a:xfrm>
              <a:custGeom>
                <a:avLst/>
                <a:gdLst>
                  <a:gd name="T0" fmla="*/ 0 w 41"/>
                  <a:gd name="T1" fmla="*/ 21 h 25"/>
                  <a:gd name="T2" fmla="*/ 37 w 41"/>
                  <a:gd name="T3" fmla="*/ 0 h 25"/>
                  <a:gd name="T4" fmla="*/ 41 w 41"/>
                  <a:gd name="T5" fmla="*/ 1 h 25"/>
                  <a:gd name="T6" fmla="*/ 0 w 41"/>
                  <a:gd name="T7" fmla="*/ 25 h 25"/>
                  <a:gd name="T8" fmla="*/ 0 w 41"/>
                  <a:gd name="T9" fmla="*/ 21 h 25"/>
                  <a:gd name="T10" fmla="*/ 0 60000 65536"/>
                  <a:gd name="T11" fmla="*/ 0 60000 65536"/>
                  <a:gd name="T12" fmla="*/ 0 60000 65536"/>
                  <a:gd name="T13" fmla="*/ 0 60000 65536"/>
                  <a:gd name="T14" fmla="*/ 0 60000 65536"/>
                  <a:gd name="T15" fmla="*/ 0 w 41"/>
                  <a:gd name="T16" fmla="*/ 0 h 25"/>
                  <a:gd name="T17" fmla="*/ 41 w 41"/>
                  <a:gd name="T18" fmla="*/ 25 h 25"/>
                </a:gdLst>
                <a:ahLst/>
                <a:cxnLst>
                  <a:cxn ang="T10">
                    <a:pos x="T0" y="T1"/>
                  </a:cxn>
                  <a:cxn ang="T11">
                    <a:pos x="T2" y="T3"/>
                  </a:cxn>
                  <a:cxn ang="T12">
                    <a:pos x="T4" y="T5"/>
                  </a:cxn>
                  <a:cxn ang="T13">
                    <a:pos x="T6" y="T7"/>
                  </a:cxn>
                  <a:cxn ang="T14">
                    <a:pos x="T8" y="T9"/>
                  </a:cxn>
                </a:cxnLst>
                <a:rect l="T15" t="T16" r="T17" b="T18"/>
                <a:pathLst>
                  <a:path w="41" h="25">
                    <a:moveTo>
                      <a:pt x="0" y="21"/>
                    </a:moveTo>
                    <a:lnTo>
                      <a:pt x="37" y="0"/>
                    </a:lnTo>
                    <a:lnTo>
                      <a:pt x="41" y="1"/>
                    </a:lnTo>
                    <a:lnTo>
                      <a:pt x="0" y="25"/>
                    </a:lnTo>
                    <a:lnTo>
                      <a:pt x="0" y="21"/>
                    </a:lnTo>
                    <a:close/>
                  </a:path>
                </a:pathLst>
              </a:custGeom>
              <a:solidFill>
                <a:srgbClr val="221D1B"/>
              </a:solidFill>
              <a:ln w="9525">
                <a:noFill/>
                <a:round/>
                <a:headEnd/>
                <a:tailEnd/>
              </a:ln>
            </p:spPr>
            <p:txBody>
              <a:bodyPr/>
              <a:lstStyle/>
              <a:p>
                <a:endParaRPr lang="hu-HU"/>
              </a:p>
            </p:txBody>
          </p:sp>
          <p:sp>
            <p:nvSpPr>
              <p:cNvPr id="58019" name="Freeform 1207"/>
              <p:cNvSpPr>
                <a:spLocks/>
              </p:cNvSpPr>
              <p:nvPr/>
            </p:nvSpPr>
            <p:spPr bwMode="auto">
              <a:xfrm>
                <a:off x="2199" y="2357"/>
                <a:ext cx="43" cy="26"/>
              </a:xfrm>
              <a:custGeom>
                <a:avLst/>
                <a:gdLst>
                  <a:gd name="T0" fmla="*/ 0 w 43"/>
                  <a:gd name="T1" fmla="*/ 24 h 26"/>
                  <a:gd name="T2" fmla="*/ 40 w 43"/>
                  <a:gd name="T3" fmla="*/ 0 h 26"/>
                  <a:gd name="T4" fmla="*/ 43 w 43"/>
                  <a:gd name="T5" fmla="*/ 1 h 26"/>
                  <a:gd name="T6" fmla="*/ 0 w 43"/>
                  <a:gd name="T7" fmla="*/ 26 h 26"/>
                  <a:gd name="T8" fmla="*/ 0 w 43"/>
                  <a:gd name="T9" fmla="*/ 24 h 26"/>
                  <a:gd name="T10" fmla="*/ 0 60000 65536"/>
                  <a:gd name="T11" fmla="*/ 0 60000 65536"/>
                  <a:gd name="T12" fmla="*/ 0 60000 65536"/>
                  <a:gd name="T13" fmla="*/ 0 60000 65536"/>
                  <a:gd name="T14" fmla="*/ 0 60000 65536"/>
                  <a:gd name="T15" fmla="*/ 0 w 43"/>
                  <a:gd name="T16" fmla="*/ 0 h 26"/>
                  <a:gd name="T17" fmla="*/ 43 w 43"/>
                  <a:gd name="T18" fmla="*/ 26 h 26"/>
                </a:gdLst>
                <a:ahLst/>
                <a:cxnLst>
                  <a:cxn ang="T10">
                    <a:pos x="T0" y="T1"/>
                  </a:cxn>
                  <a:cxn ang="T11">
                    <a:pos x="T2" y="T3"/>
                  </a:cxn>
                  <a:cxn ang="T12">
                    <a:pos x="T4" y="T5"/>
                  </a:cxn>
                  <a:cxn ang="T13">
                    <a:pos x="T6" y="T7"/>
                  </a:cxn>
                  <a:cxn ang="T14">
                    <a:pos x="T8" y="T9"/>
                  </a:cxn>
                </a:cxnLst>
                <a:rect l="T15" t="T16" r="T17" b="T18"/>
                <a:pathLst>
                  <a:path w="43" h="26">
                    <a:moveTo>
                      <a:pt x="0" y="24"/>
                    </a:moveTo>
                    <a:lnTo>
                      <a:pt x="40" y="0"/>
                    </a:lnTo>
                    <a:lnTo>
                      <a:pt x="43" y="1"/>
                    </a:lnTo>
                    <a:lnTo>
                      <a:pt x="0" y="26"/>
                    </a:lnTo>
                    <a:lnTo>
                      <a:pt x="0" y="24"/>
                    </a:lnTo>
                    <a:close/>
                  </a:path>
                </a:pathLst>
              </a:custGeom>
              <a:solidFill>
                <a:srgbClr val="26211F"/>
              </a:solidFill>
              <a:ln w="9525">
                <a:noFill/>
                <a:round/>
                <a:headEnd/>
                <a:tailEnd/>
              </a:ln>
            </p:spPr>
            <p:txBody>
              <a:bodyPr/>
              <a:lstStyle/>
              <a:p>
                <a:endParaRPr lang="hu-HU"/>
              </a:p>
            </p:txBody>
          </p:sp>
          <p:sp>
            <p:nvSpPr>
              <p:cNvPr id="58020" name="Freeform 1208"/>
              <p:cNvSpPr>
                <a:spLocks/>
              </p:cNvSpPr>
              <p:nvPr/>
            </p:nvSpPr>
            <p:spPr bwMode="auto">
              <a:xfrm>
                <a:off x="2198" y="2358"/>
                <a:ext cx="45" cy="27"/>
              </a:xfrm>
              <a:custGeom>
                <a:avLst/>
                <a:gdLst>
                  <a:gd name="T0" fmla="*/ 1 w 45"/>
                  <a:gd name="T1" fmla="*/ 24 h 27"/>
                  <a:gd name="T2" fmla="*/ 42 w 45"/>
                  <a:gd name="T3" fmla="*/ 0 h 27"/>
                  <a:gd name="T4" fmla="*/ 45 w 45"/>
                  <a:gd name="T5" fmla="*/ 2 h 27"/>
                  <a:gd name="T6" fmla="*/ 0 w 45"/>
                  <a:gd name="T7" fmla="*/ 27 h 27"/>
                  <a:gd name="T8" fmla="*/ 1 w 45"/>
                  <a:gd name="T9" fmla="*/ 24 h 27"/>
                  <a:gd name="T10" fmla="*/ 0 60000 65536"/>
                  <a:gd name="T11" fmla="*/ 0 60000 65536"/>
                  <a:gd name="T12" fmla="*/ 0 60000 65536"/>
                  <a:gd name="T13" fmla="*/ 0 60000 65536"/>
                  <a:gd name="T14" fmla="*/ 0 60000 65536"/>
                  <a:gd name="T15" fmla="*/ 0 w 45"/>
                  <a:gd name="T16" fmla="*/ 0 h 27"/>
                  <a:gd name="T17" fmla="*/ 45 w 45"/>
                  <a:gd name="T18" fmla="*/ 27 h 27"/>
                </a:gdLst>
                <a:ahLst/>
                <a:cxnLst>
                  <a:cxn ang="T10">
                    <a:pos x="T0" y="T1"/>
                  </a:cxn>
                  <a:cxn ang="T11">
                    <a:pos x="T2" y="T3"/>
                  </a:cxn>
                  <a:cxn ang="T12">
                    <a:pos x="T4" y="T5"/>
                  </a:cxn>
                  <a:cxn ang="T13">
                    <a:pos x="T6" y="T7"/>
                  </a:cxn>
                  <a:cxn ang="T14">
                    <a:pos x="T8" y="T9"/>
                  </a:cxn>
                </a:cxnLst>
                <a:rect l="T15" t="T16" r="T17" b="T18"/>
                <a:pathLst>
                  <a:path w="45" h="27">
                    <a:moveTo>
                      <a:pt x="1" y="24"/>
                    </a:moveTo>
                    <a:lnTo>
                      <a:pt x="42" y="0"/>
                    </a:lnTo>
                    <a:lnTo>
                      <a:pt x="45" y="2"/>
                    </a:lnTo>
                    <a:lnTo>
                      <a:pt x="0" y="27"/>
                    </a:lnTo>
                    <a:lnTo>
                      <a:pt x="1" y="24"/>
                    </a:lnTo>
                    <a:close/>
                  </a:path>
                </a:pathLst>
              </a:custGeom>
              <a:solidFill>
                <a:srgbClr val="282422"/>
              </a:solidFill>
              <a:ln w="9525">
                <a:noFill/>
                <a:round/>
                <a:headEnd/>
                <a:tailEnd/>
              </a:ln>
            </p:spPr>
            <p:txBody>
              <a:bodyPr/>
              <a:lstStyle/>
              <a:p>
                <a:endParaRPr lang="hu-HU"/>
              </a:p>
            </p:txBody>
          </p:sp>
          <p:sp>
            <p:nvSpPr>
              <p:cNvPr id="58021" name="Freeform 1209"/>
              <p:cNvSpPr>
                <a:spLocks/>
              </p:cNvSpPr>
              <p:nvPr/>
            </p:nvSpPr>
            <p:spPr bwMode="auto">
              <a:xfrm>
                <a:off x="2198" y="2358"/>
                <a:ext cx="46" cy="30"/>
              </a:xfrm>
              <a:custGeom>
                <a:avLst/>
                <a:gdLst>
                  <a:gd name="T0" fmla="*/ 1 w 46"/>
                  <a:gd name="T1" fmla="*/ 25 h 30"/>
                  <a:gd name="T2" fmla="*/ 44 w 46"/>
                  <a:gd name="T3" fmla="*/ 0 h 30"/>
                  <a:gd name="T4" fmla="*/ 46 w 46"/>
                  <a:gd name="T5" fmla="*/ 2 h 30"/>
                  <a:gd name="T6" fmla="*/ 0 w 46"/>
                  <a:gd name="T7" fmla="*/ 30 h 30"/>
                  <a:gd name="T8" fmla="*/ 1 w 46"/>
                  <a:gd name="T9" fmla="*/ 25 h 30"/>
                  <a:gd name="T10" fmla="*/ 0 60000 65536"/>
                  <a:gd name="T11" fmla="*/ 0 60000 65536"/>
                  <a:gd name="T12" fmla="*/ 0 60000 65536"/>
                  <a:gd name="T13" fmla="*/ 0 60000 65536"/>
                  <a:gd name="T14" fmla="*/ 0 60000 65536"/>
                  <a:gd name="T15" fmla="*/ 0 w 46"/>
                  <a:gd name="T16" fmla="*/ 0 h 30"/>
                  <a:gd name="T17" fmla="*/ 46 w 46"/>
                  <a:gd name="T18" fmla="*/ 30 h 30"/>
                </a:gdLst>
                <a:ahLst/>
                <a:cxnLst>
                  <a:cxn ang="T10">
                    <a:pos x="T0" y="T1"/>
                  </a:cxn>
                  <a:cxn ang="T11">
                    <a:pos x="T2" y="T3"/>
                  </a:cxn>
                  <a:cxn ang="T12">
                    <a:pos x="T4" y="T5"/>
                  </a:cxn>
                  <a:cxn ang="T13">
                    <a:pos x="T6" y="T7"/>
                  </a:cxn>
                  <a:cxn ang="T14">
                    <a:pos x="T8" y="T9"/>
                  </a:cxn>
                </a:cxnLst>
                <a:rect l="T15" t="T16" r="T17" b="T18"/>
                <a:pathLst>
                  <a:path w="46" h="30">
                    <a:moveTo>
                      <a:pt x="1" y="25"/>
                    </a:moveTo>
                    <a:lnTo>
                      <a:pt x="44" y="0"/>
                    </a:lnTo>
                    <a:lnTo>
                      <a:pt x="46" y="2"/>
                    </a:lnTo>
                    <a:lnTo>
                      <a:pt x="0" y="30"/>
                    </a:lnTo>
                    <a:lnTo>
                      <a:pt x="1" y="25"/>
                    </a:lnTo>
                    <a:close/>
                  </a:path>
                </a:pathLst>
              </a:custGeom>
              <a:solidFill>
                <a:srgbClr val="2C2726"/>
              </a:solidFill>
              <a:ln w="9525">
                <a:noFill/>
                <a:round/>
                <a:headEnd/>
                <a:tailEnd/>
              </a:ln>
            </p:spPr>
            <p:txBody>
              <a:bodyPr/>
              <a:lstStyle/>
              <a:p>
                <a:endParaRPr lang="hu-HU"/>
              </a:p>
            </p:txBody>
          </p:sp>
          <p:sp>
            <p:nvSpPr>
              <p:cNvPr id="58022" name="Freeform 1210"/>
              <p:cNvSpPr>
                <a:spLocks/>
              </p:cNvSpPr>
              <p:nvPr/>
            </p:nvSpPr>
            <p:spPr bwMode="auto">
              <a:xfrm>
                <a:off x="2198" y="2360"/>
                <a:ext cx="49" cy="29"/>
              </a:xfrm>
              <a:custGeom>
                <a:avLst/>
                <a:gdLst>
                  <a:gd name="T0" fmla="*/ 0 w 49"/>
                  <a:gd name="T1" fmla="*/ 25 h 29"/>
                  <a:gd name="T2" fmla="*/ 45 w 49"/>
                  <a:gd name="T3" fmla="*/ 0 h 29"/>
                  <a:gd name="T4" fmla="*/ 49 w 49"/>
                  <a:gd name="T5" fmla="*/ 1 h 29"/>
                  <a:gd name="T6" fmla="*/ 0 w 49"/>
                  <a:gd name="T7" fmla="*/ 29 h 29"/>
                  <a:gd name="T8" fmla="*/ 0 w 49"/>
                  <a:gd name="T9" fmla="*/ 25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25"/>
                    </a:moveTo>
                    <a:lnTo>
                      <a:pt x="45" y="0"/>
                    </a:lnTo>
                    <a:lnTo>
                      <a:pt x="49" y="1"/>
                    </a:lnTo>
                    <a:lnTo>
                      <a:pt x="0" y="29"/>
                    </a:lnTo>
                    <a:lnTo>
                      <a:pt x="0" y="25"/>
                    </a:lnTo>
                    <a:close/>
                  </a:path>
                </a:pathLst>
              </a:custGeom>
              <a:solidFill>
                <a:srgbClr val="2E2A27"/>
              </a:solidFill>
              <a:ln w="9525">
                <a:noFill/>
                <a:round/>
                <a:headEnd/>
                <a:tailEnd/>
              </a:ln>
            </p:spPr>
            <p:txBody>
              <a:bodyPr/>
              <a:lstStyle/>
              <a:p>
                <a:endParaRPr lang="hu-HU"/>
              </a:p>
            </p:txBody>
          </p:sp>
        </p:grpSp>
        <p:grpSp>
          <p:nvGrpSpPr>
            <p:cNvPr id="57355" name="Group 1211"/>
            <p:cNvGrpSpPr>
              <a:grpSpLocks/>
            </p:cNvGrpSpPr>
            <p:nvPr/>
          </p:nvGrpSpPr>
          <p:grpSpPr bwMode="auto">
            <a:xfrm>
              <a:off x="264" y="1585"/>
              <a:ext cx="2113" cy="1031"/>
              <a:chOff x="264" y="1585"/>
              <a:chExt cx="2113" cy="1031"/>
            </a:xfrm>
          </p:grpSpPr>
          <p:sp>
            <p:nvSpPr>
              <p:cNvPr id="57623" name="Freeform 1212"/>
              <p:cNvSpPr>
                <a:spLocks/>
              </p:cNvSpPr>
              <p:nvPr/>
            </p:nvSpPr>
            <p:spPr bwMode="auto">
              <a:xfrm>
                <a:off x="2198" y="2360"/>
                <a:ext cx="51" cy="31"/>
              </a:xfrm>
              <a:custGeom>
                <a:avLst/>
                <a:gdLst>
                  <a:gd name="T0" fmla="*/ 0 w 51"/>
                  <a:gd name="T1" fmla="*/ 28 h 31"/>
                  <a:gd name="T2" fmla="*/ 46 w 51"/>
                  <a:gd name="T3" fmla="*/ 0 h 31"/>
                  <a:gd name="T4" fmla="*/ 51 w 51"/>
                  <a:gd name="T5" fmla="*/ 1 h 31"/>
                  <a:gd name="T6" fmla="*/ 0 w 51"/>
                  <a:gd name="T7" fmla="*/ 31 h 31"/>
                  <a:gd name="T8" fmla="*/ 0 w 51"/>
                  <a:gd name="T9" fmla="*/ 28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8"/>
                    </a:moveTo>
                    <a:lnTo>
                      <a:pt x="46" y="0"/>
                    </a:lnTo>
                    <a:lnTo>
                      <a:pt x="51" y="1"/>
                    </a:lnTo>
                    <a:lnTo>
                      <a:pt x="0" y="31"/>
                    </a:lnTo>
                    <a:lnTo>
                      <a:pt x="0" y="28"/>
                    </a:lnTo>
                    <a:close/>
                  </a:path>
                </a:pathLst>
              </a:custGeom>
              <a:solidFill>
                <a:srgbClr val="302C2B"/>
              </a:solidFill>
              <a:ln w="9525">
                <a:noFill/>
                <a:round/>
                <a:headEnd/>
                <a:tailEnd/>
              </a:ln>
            </p:spPr>
            <p:txBody>
              <a:bodyPr/>
              <a:lstStyle/>
              <a:p>
                <a:endParaRPr lang="hu-HU"/>
              </a:p>
            </p:txBody>
          </p:sp>
          <p:sp>
            <p:nvSpPr>
              <p:cNvPr id="57624" name="Freeform 1213"/>
              <p:cNvSpPr>
                <a:spLocks/>
              </p:cNvSpPr>
              <p:nvPr/>
            </p:nvSpPr>
            <p:spPr bwMode="auto">
              <a:xfrm>
                <a:off x="2197" y="2361"/>
                <a:ext cx="53" cy="32"/>
              </a:xfrm>
              <a:custGeom>
                <a:avLst/>
                <a:gdLst>
                  <a:gd name="T0" fmla="*/ 1 w 53"/>
                  <a:gd name="T1" fmla="*/ 28 h 32"/>
                  <a:gd name="T2" fmla="*/ 50 w 53"/>
                  <a:gd name="T3" fmla="*/ 0 h 32"/>
                  <a:gd name="T4" fmla="*/ 53 w 53"/>
                  <a:gd name="T5" fmla="*/ 1 h 32"/>
                  <a:gd name="T6" fmla="*/ 0 w 53"/>
                  <a:gd name="T7" fmla="*/ 32 h 32"/>
                  <a:gd name="T8" fmla="*/ 1 w 53"/>
                  <a:gd name="T9" fmla="*/ 28 h 32"/>
                  <a:gd name="T10" fmla="*/ 0 60000 65536"/>
                  <a:gd name="T11" fmla="*/ 0 60000 65536"/>
                  <a:gd name="T12" fmla="*/ 0 60000 65536"/>
                  <a:gd name="T13" fmla="*/ 0 60000 65536"/>
                  <a:gd name="T14" fmla="*/ 0 60000 65536"/>
                  <a:gd name="T15" fmla="*/ 0 w 53"/>
                  <a:gd name="T16" fmla="*/ 0 h 32"/>
                  <a:gd name="T17" fmla="*/ 53 w 53"/>
                  <a:gd name="T18" fmla="*/ 32 h 32"/>
                </a:gdLst>
                <a:ahLst/>
                <a:cxnLst>
                  <a:cxn ang="T10">
                    <a:pos x="T0" y="T1"/>
                  </a:cxn>
                  <a:cxn ang="T11">
                    <a:pos x="T2" y="T3"/>
                  </a:cxn>
                  <a:cxn ang="T12">
                    <a:pos x="T4" y="T5"/>
                  </a:cxn>
                  <a:cxn ang="T13">
                    <a:pos x="T6" y="T7"/>
                  </a:cxn>
                  <a:cxn ang="T14">
                    <a:pos x="T8" y="T9"/>
                  </a:cxn>
                </a:cxnLst>
                <a:rect l="T15" t="T16" r="T17" b="T18"/>
                <a:pathLst>
                  <a:path w="53" h="32">
                    <a:moveTo>
                      <a:pt x="1" y="28"/>
                    </a:moveTo>
                    <a:lnTo>
                      <a:pt x="50" y="0"/>
                    </a:lnTo>
                    <a:lnTo>
                      <a:pt x="53" y="1"/>
                    </a:lnTo>
                    <a:lnTo>
                      <a:pt x="0" y="32"/>
                    </a:lnTo>
                    <a:lnTo>
                      <a:pt x="1" y="28"/>
                    </a:lnTo>
                    <a:close/>
                  </a:path>
                </a:pathLst>
              </a:custGeom>
              <a:solidFill>
                <a:srgbClr val="322E2C"/>
              </a:solidFill>
              <a:ln w="9525">
                <a:noFill/>
                <a:round/>
                <a:headEnd/>
                <a:tailEnd/>
              </a:ln>
            </p:spPr>
            <p:txBody>
              <a:bodyPr/>
              <a:lstStyle/>
              <a:p>
                <a:endParaRPr lang="hu-HU"/>
              </a:p>
            </p:txBody>
          </p:sp>
          <p:sp>
            <p:nvSpPr>
              <p:cNvPr id="57625" name="Freeform 1214"/>
              <p:cNvSpPr>
                <a:spLocks/>
              </p:cNvSpPr>
              <p:nvPr/>
            </p:nvSpPr>
            <p:spPr bwMode="auto">
              <a:xfrm>
                <a:off x="2197" y="2361"/>
                <a:ext cx="55" cy="34"/>
              </a:xfrm>
              <a:custGeom>
                <a:avLst/>
                <a:gdLst>
                  <a:gd name="T0" fmla="*/ 1 w 55"/>
                  <a:gd name="T1" fmla="*/ 30 h 34"/>
                  <a:gd name="T2" fmla="*/ 52 w 55"/>
                  <a:gd name="T3" fmla="*/ 0 h 34"/>
                  <a:gd name="T4" fmla="*/ 55 w 55"/>
                  <a:gd name="T5" fmla="*/ 1 h 34"/>
                  <a:gd name="T6" fmla="*/ 0 w 55"/>
                  <a:gd name="T7" fmla="*/ 34 h 34"/>
                  <a:gd name="T8" fmla="*/ 1 w 55"/>
                  <a:gd name="T9" fmla="*/ 30 h 34"/>
                  <a:gd name="T10" fmla="*/ 0 60000 65536"/>
                  <a:gd name="T11" fmla="*/ 0 60000 65536"/>
                  <a:gd name="T12" fmla="*/ 0 60000 65536"/>
                  <a:gd name="T13" fmla="*/ 0 60000 65536"/>
                  <a:gd name="T14" fmla="*/ 0 60000 65536"/>
                  <a:gd name="T15" fmla="*/ 0 w 55"/>
                  <a:gd name="T16" fmla="*/ 0 h 34"/>
                  <a:gd name="T17" fmla="*/ 55 w 55"/>
                  <a:gd name="T18" fmla="*/ 34 h 34"/>
                </a:gdLst>
                <a:ahLst/>
                <a:cxnLst>
                  <a:cxn ang="T10">
                    <a:pos x="T0" y="T1"/>
                  </a:cxn>
                  <a:cxn ang="T11">
                    <a:pos x="T2" y="T3"/>
                  </a:cxn>
                  <a:cxn ang="T12">
                    <a:pos x="T4" y="T5"/>
                  </a:cxn>
                  <a:cxn ang="T13">
                    <a:pos x="T6" y="T7"/>
                  </a:cxn>
                  <a:cxn ang="T14">
                    <a:pos x="T8" y="T9"/>
                  </a:cxn>
                </a:cxnLst>
                <a:rect l="T15" t="T16" r="T17" b="T18"/>
                <a:pathLst>
                  <a:path w="55" h="34">
                    <a:moveTo>
                      <a:pt x="1" y="30"/>
                    </a:moveTo>
                    <a:lnTo>
                      <a:pt x="52" y="0"/>
                    </a:lnTo>
                    <a:lnTo>
                      <a:pt x="55" y="1"/>
                    </a:lnTo>
                    <a:lnTo>
                      <a:pt x="0" y="34"/>
                    </a:lnTo>
                    <a:lnTo>
                      <a:pt x="1" y="30"/>
                    </a:lnTo>
                    <a:close/>
                  </a:path>
                </a:pathLst>
              </a:custGeom>
              <a:solidFill>
                <a:srgbClr val="35322F"/>
              </a:solidFill>
              <a:ln w="9525">
                <a:noFill/>
                <a:round/>
                <a:headEnd/>
                <a:tailEnd/>
              </a:ln>
            </p:spPr>
            <p:txBody>
              <a:bodyPr/>
              <a:lstStyle/>
              <a:p>
                <a:endParaRPr lang="hu-HU"/>
              </a:p>
            </p:txBody>
          </p:sp>
          <p:sp>
            <p:nvSpPr>
              <p:cNvPr id="57626" name="Freeform 1215"/>
              <p:cNvSpPr>
                <a:spLocks/>
              </p:cNvSpPr>
              <p:nvPr/>
            </p:nvSpPr>
            <p:spPr bwMode="auto">
              <a:xfrm>
                <a:off x="2197" y="2362"/>
                <a:ext cx="56" cy="34"/>
              </a:xfrm>
              <a:custGeom>
                <a:avLst/>
                <a:gdLst>
                  <a:gd name="T0" fmla="*/ 0 w 56"/>
                  <a:gd name="T1" fmla="*/ 31 h 34"/>
                  <a:gd name="T2" fmla="*/ 53 w 56"/>
                  <a:gd name="T3" fmla="*/ 0 h 34"/>
                  <a:gd name="T4" fmla="*/ 56 w 56"/>
                  <a:gd name="T5" fmla="*/ 2 h 34"/>
                  <a:gd name="T6" fmla="*/ 0 w 56"/>
                  <a:gd name="T7" fmla="*/ 34 h 34"/>
                  <a:gd name="T8" fmla="*/ 0 w 56"/>
                  <a:gd name="T9" fmla="*/ 31 h 34"/>
                  <a:gd name="T10" fmla="*/ 0 60000 65536"/>
                  <a:gd name="T11" fmla="*/ 0 60000 65536"/>
                  <a:gd name="T12" fmla="*/ 0 60000 65536"/>
                  <a:gd name="T13" fmla="*/ 0 60000 65536"/>
                  <a:gd name="T14" fmla="*/ 0 60000 65536"/>
                  <a:gd name="T15" fmla="*/ 0 w 56"/>
                  <a:gd name="T16" fmla="*/ 0 h 34"/>
                  <a:gd name="T17" fmla="*/ 56 w 56"/>
                  <a:gd name="T18" fmla="*/ 34 h 34"/>
                </a:gdLst>
                <a:ahLst/>
                <a:cxnLst>
                  <a:cxn ang="T10">
                    <a:pos x="T0" y="T1"/>
                  </a:cxn>
                  <a:cxn ang="T11">
                    <a:pos x="T2" y="T3"/>
                  </a:cxn>
                  <a:cxn ang="T12">
                    <a:pos x="T4" y="T5"/>
                  </a:cxn>
                  <a:cxn ang="T13">
                    <a:pos x="T6" y="T7"/>
                  </a:cxn>
                  <a:cxn ang="T14">
                    <a:pos x="T8" y="T9"/>
                  </a:cxn>
                </a:cxnLst>
                <a:rect l="T15" t="T16" r="T17" b="T18"/>
                <a:pathLst>
                  <a:path w="56" h="34">
                    <a:moveTo>
                      <a:pt x="0" y="31"/>
                    </a:moveTo>
                    <a:lnTo>
                      <a:pt x="53" y="0"/>
                    </a:lnTo>
                    <a:lnTo>
                      <a:pt x="56" y="2"/>
                    </a:lnTo>
                    <a:lnTo>
                      <a:pt x="0" y="34"/>
                    </a:lnTo>
                    <a:lnTo>
                      <a:pt x="0" y="31"/>
                    </a:lnTo>
                    <a:close/>
                  </a:path>
                </a:pathLst>
              </a:custGeom>
              <a:solidFill>
                <a:srgbClr val="373331"/>
              </a:solidFill>
              <a:ln w="9525">
                <a:noFill/>
                <a:round/>
                <a:headEnd/>
                <a:tailEnd/>
              </a:ln>
            </p:spPr>
            <p:txBody>
              <a:bodyPr/>
              <a:lstStyle/>
              <a:p>
                <a:endParaRPr lang="hu-HU"/>
              </a:p>
            </p:txBody>
          </p:sp>
          <p:sp>
            <p:nvSpPr>
              <p:cNvPr id="57627" name="Freeform 1216"/>
              <p:cNvSpPr>
                <a:spLocks/>
              </p:cNvSpPr>
              <p:nvPr/>
            </p:nvSpPr>
            <p:spPr bwMode="auto">
              <a:xfrm>
                <a:off x="2197" y="2362"/>
                <a:ext cx="57" cy="36"/>
              </a:xfrm>
              <a:custGeom>
                <a:avLst/>
                <a:gdLst>
                  <a:gd name="T0" fmla="*/ 0 w 57"/>
                  <a:gd name="T1" fmla="*/ 33 h 36"/>
                  <a:gd name="T2" fmla="*/ 55 w 57"/>
                  <a:gd name="T3" fmla="*/ 0 h 36"/>
                  <a:gd name="T4" fmla="*/ 57 w 57"/>
                  <a:gd name="T5" fmla="*/ 2 h 36"/>
                  <a:gd name="T6" fmla="*/ 0 w 57"/>
                  <a:gd name="T7" fmla="*/ 36 h 36"/>
                  <a:gd name="T8" fmla="*/ 0 w 57"/>
                  <a:gd name="T9" fmla="*/ 33 h 36"/>
                  <a:gd name="T10" fmla="*/ 0 60000 65536"/>
                  <a:gd name="T11" fmla="*/ 0 60000 65536"/>
                  <a:gd name="T12" fmla="*/ 0 60000 65536"/>
                  <a:gd name="T13" fmla="*/ 0 60000 65536"/>
                  <a:gd name="T14" fmla="*/ 0 60000 65536"/>
                  <a:gd name="T15" fmla="*/ 0 w 57"/>
                  <a:gd name="T16" fmla="*/ 0 h 36"/>
                  <a:gd name="T17" fmla="*/ 57 w 57"/>
                  <a:gd name="T18" fmla="*/ 36 h 36"/>
                </a:gdLst>
                <a:ahLst/>
                <a:cxnLst>
                  <a:cxn ang="T10">
                    <a:pos x="T0" y="T1"/>
                  </a:cxn>
                  <a:cxn ang="T11">
                    <a:pos x="T2" y="T3"/>
                  </a:cxn>
                  <a:cxn ang="T12">
                    <a:pos x="T4" y="T5"/>
                  </a:cxn>
                  <a:cxn ang="T13">
                    <a:pos x="T6" y="T7"/>
                  </a:cxn>
                  <a:cxn ang="T14">
                    <a:pos x="T8" y="T9"/>
                  </a:cxn>
                </a:cxnLst>
                <a:rect l="T15" t="T16" r="T17" b="T18"/>
                <a:pathLst>
                  <a:path w="57" h="36">
                    <a:moveTo>
                      <a:pt x="0" y="33"/>
                    </a:moveTo>
                    <a:lnTo>
                      <a:pt x="55" y="0"/>
                    </a:lnTo>
                    <a:lnTo>
                      <a:pt x="57" y="2"/>
                    </a:lnTo>
                    <a:lnTo>
                      <a:pt x="0" y="36"/>
                    </a:lnTo>
                    <a:lnTo>
                      <a:pt x="0" y="33"/>
                    </a:lnTo>
                    <a:close/>
                  </a:path>
                </a:pathLst>
              </a:custGeom>
              <a:solidFill>
                <a:srgbClr val="393633"/>
              </a:solidFill>
              <a:ln w="9525">
                <a:noFill/>
                <a:round/>
                <a:headEnd/>
                <a:tailEnd/>
              </a:ln>
            </p:spPr>
            <p:txBody>
              <a:bodyPr/>
              <a:lstStyle/>
              <a:p>
                <a:endParaRPr lang="hu-HU"/>
              </a:p>
            </p:txBody>
          </p:sp>
          <p:sp>
            <p:nvSpPr>
              <p:cNvPr id="57628" name="Freeform 1217"/>
              <p:cNvSpPr>
                <a:spLocks/>
              </p:cNvSpPr>
              <p:nvPr/>
            </p:nvSpPr>
            <p:spPr bwMode="auto">
              <a:xfrm>
                <a:off x="2197" y="2364"/>
                <a:ext cx="60" cy="36"/>
              </a:xfrm>
              <a:custGeom>
                <a:avLst/>
                <a:gdLst>
                  <a:gd name="T0" fmla="*/ 0 w 60"/>
                  <a:gd name="T1" fmla="*/ 32 h 36"/>
                  <a:gd name="T2" fmla="*/ 56 w 60"/>
                  <a:gd name="T3" fmla="*/ 0 h 36"/>
                  <a:gd name="T4" fmla="*/ 60 w 60"/>
                  <a:gd name="T5" fmla="*/ 1 h 36"/>
                  <a:gd name="T6" fmla="*/ 0 w 60"/>
                  <a:gd name="T7" fmla="*/ 36 h 36"/>
                  <a:gd name="T8" fmla="*/ 0 w 60"/>
                  <a:gd name="T9" fmla="*/ 32 h 36"/>
                  <a:gd name="T10" fmla="*/ 0 60000 65536"/>
                  <a:gd name="T11" fmla="*/ 0 60000 65536"/>
                  <a:gd name="T12" fmla="*/ 0 60000 65536"/>
                  <a:gd name="T13" fmla="*/ 0 60000 65536"/>
                  <a:gd name="T14" fmla="*/ 0 60000 65536"/>
                  <a:gd name="T15" fmla="*/ 0 w 60"/>
                  <a:gd name="T16" fmla="*/ 0 h 36"/>
                  <a:gd name="T17" fmla="*/ 60 w 60"/>
                  <a:gd name="T18" fmla="*/ 36 h 36"/>
                </a:gdLst>
                <a:ahLst/>
                <a:cxnLst>
                  <a:cxn ang="T10">
                    <a:pos x="T0" y="T1"/>
                  </a:cxn>
                  <a:cxn ang="T11">
                    <a:pos x="T2" y="T3"/>
                  </a:cxn>
                  <a:cxn ang="T12">
                    <a:pos x="T4" y="T5"/>
                  </a:cxn>
                  <a:cxn ang="T13">
                    <a:pos x="T6" y="T7"/>
                  </a:cxn>
                  <a:cxn ang="T14">
                    <a:pos x="T8" y="T9"/>
                  </a:cxn>
                </a:cxnLst>
                <a:rect l="T15" t="T16" r="T17" b="T18"/>
                <a:pathLst>
                  <a:path w="60" h="36">
                    <a:moveTo>
                      <a:pt x="0" y="32"/>
                    </a:moveTo>
                    <a:lnTo>
                      <a:pt x="56" y="0"/>
                    </a:lnTo>
                    <a:lnTo>
                      <a:pt x="60" y="1"/>
                    </a:lnTo>
                    <a:lnTo>
                      <a:pt x="0" y="36"/>
                    </a:lnTo>
                    <a:lnTo>
                      <a:pt x="0" y="32"/>
                    </a:lnTo>
                    <a:close/>
                  </a:path>
                </a:pathLst>
              </a:custGeom>
              <a:solidFill>
                <a:srgbClr val="3D3A37"/>
              </a:solidFill>
              <a:ln w="9525">
                <a:noFill/>
                <a:round/>
                <a:headEnd/>
                <a:tailEnd/>
              </a:ln>
            </p:spPr>
            <p:txBody>
              <a:bodyPr/>
              <a:lstStyle/>
              <a:p>
                <a:endParaRPr lang="hu-HU"/>
              </a:p>
            </p:txBody>
          </p:sp>
          <p:sp>
            <p:nvSpPr>
              <p:cNvPr id="57629" name="Freeform 1218"/>
              <p:cNvSpPr>
                <a:spLocks/>
              </p:cNvSpPr>
              <p:nvPr/>
            </p:nvSpPr>
            <p:spPr bwMode="auto">
              <a:xfrm>
                <a:off x="2195" y="2364"/>
                <a:ext cx="64" cy="38"/>
              </a:xfrm>
              <a:custGeom>
                <a:avLst/>
                <a:gdLst>
                  <a:gd name="T0" fmla="*/ 2 w 64"/>
                  <a:gd name="T1" fmla="*/ 34 h 38"/>
                  <a:gd name="T2" fmla="*/ 59 w 64"/>
                  <a:gd name="T3" fmla="*/ 0 h 38"/>
                  <a:gd name="T4" fmla="*/ 64 w 64"/>
                  <a:gd name="T5" fmla="*/ 1 h 38"/>
                  <a:gd name="T6" fmla="*/ 0 w 64"/>
                  <a:gd name="T7" fmla="*/ 38 h 38"/>
                  <a:gd name="T8" fmla="*/ 2 w 64"/>
                  <a:gd name="T9" fmla="*/ 34 h 38"/>
                  <a:gd name="T10" fmla="*/ 0 60000 65536"/>
                  <a:gd name="T11" fmla="*/ 0 60000 65536"/>
                  <a:gd name="T12" fmla="*/ 0 60000 65536"/>
                  <a:gd name="T13" fmla="*/ 0 60000 65536"/>
                  <a:gd name="T14" fmla="*/ 0 60000 65536"/>
                  <a:gd name="T15" fmla="*/ 0 w 64"/>
                  <a:gd name="T16" fmla="*/ 0 h 38"/>
                  <a:gd name="T17" fmla="*/ 64 w 64"/>
                  <a:gd name="T18" fmla="*/ 38 h 38"/>
                </a:gdLst>
                <a:ahLst/>
                <a:cxnLst>
                  <a:cxn ang="T10">
                    <a:pos x="T0" y="T1"/>
                  </a:cxn>
                  <a:cxn ang="T11">
                    <a:pos x="T2" y="T3"/>
                  </a:cxn>
                  <a:cxn ang="T12">
                    <a:pos x="T4" y="T5"/>
                  </a:cxn>
                  <a:cxn ang="T13">
                    <a:pos x="T6" y="T7"/>
                  </a:cxn>
                  <a:cxn ang="T14">
                    <a:pos x="T8" y="T9"/>
                  </a:cxn>
                </a:cxnLst>
                <a:rect l="T15" t="T16" r="T17" b="T18"/>
                <a:pathLst>
                  <a:path w="64" h="38">
                    <a:moveTo>
                      <a:pt x="2" y="34"/>
                    </a:moveTo>
                    <a:lnTo>
                      <a:pt x="59" y="0"/>
                    </a:lnTo>
                    <a:lnTo>
                      <a:pt x="64" y="1"/>
                    </a:lnTo>
                    <a:lnTo>
                      <a:pt x="0" y="38"/>
                    </a:lnTo>
                    <a:lnTo>
                      <a:pt x="2" y="34"/>
                    </a:lnTo>
                    <a:close/>
                  </a:path>
                </a:pathLst>
              </a:custGeom>
              <a:solidFill>
                <a:srgbClr val="3F3C3A"/>
              </a:solidFill>
              <a:ln w="9525">
                <a:noFill/>
                <a:round/>
                <a:headEnd/>
                <a:tailEnd/>
              </a:ln>
            </p:spPr>
            <p:txBody>
              <a:bodyPr/>
              <a:lstStyle/>
              <a:p>
                <a:endParaRPr lang="hu-HU"/>
              </a:p>
            </p:txBody>
          </p:sp>
          <p:sp>
            <p:nvSpPr>
              <p:cNvPr id="57630" name="Freeform 1219"/>
              <p:cNvSpPr>
                <a:spLocks/>
              </p:cNvSpPr>
              <p:nvPr/>
            </p:nvSpPr>
            <p:spPr bwMode="auto">
              <a:xfrm>
                <a:off x="2195" y="2365"/>
                <a:ext cx="65" cy="38"/>
              </a:xfrm>
              <a:custGeom>
                <a:avLst/>
                <a:gdLst>
                  <a:gd name="T0" fmla="*/ 2 w 65"/>
                  <a:gd name="T1" fmla="*/ 35 h 38"/>
                  <a:gd name="T2" fmla="*/ 62 w 65"/>
                  <a:gd name="T3" fmla="*/ 0 h 38"/>
                  <a:gd name="T4" fmla="*/ 65 w 65"/>
                  <a:gd name="T5" fmla="*/ 2 h 38"/>
                  <a:gd name="T6" fmla="*/ 0 w 65"/>
                  <a:gd name="T7" fmla="*/ 38 h 38"/>
                  <a:gd name="T8" fmla="*/ 2 w 65"/>
                  <a:gd name="T9" fmla="*/ 35 h 38"/>
                  <a:gd name="T10" fmla="*/ 0 60000 65536"/>
                  <a:gd name="T11" fmla="*/ 0 60000 65536"/>
                  <a:gd name="T12" fmla="*/ 0 60000 65536"/>
                  <a:gd name="T13" fmla="*/ 0 60000 65536"/>
                  <a:gd name="T14" fmla="*/ 0 60000 65536"/>
                  <a:gd name="T15" fmla="*/ 0 w 65"/>
                  <a:gd name="T16" fmla="*/ 0 h 38"/>
                  <a:gd name="T17" fmla="*/ 65 w 65"/>
                  <a:gd name="T18" fmla="*/ 38 h 38"/>
                </a:gdLst>
                <a:ahLst/>
                <a:cxnLst>
                  <a:cxn ang="T10">
                    <a:pos x="T0" y="T1"/>
                  </a:cxn>
                  <a:cxn ang="T11">
                    <a:pos x="T2" y="T3"/>
                  </a:cxn>
                  <a:cxn ang="T12">
                    <a:pos x="T4" y="T5"/>
                  </a:cxn>
                  <a:cxn ang="T13">
                    <a:pos x="T6" y="T7"/>
                  </a:cxn>
                  <a:cxn ang="T14">
                    <a:pos x="T8" y="T9"/>
                  </a:cxn>
                </a:cxnLst>
                <a:rect l="T15" t="T16" r="T17" b="T18"/>
                <a:pathLst>
                  <a:path w="65" h="38">
                    <a:moveTo>
                      <a:pt x="2" y="35"/>
                    </a:moveTo>
                    <a:lnTo>
                      <a:pt x="62" y="0"/>
                    </a:lnTo>
                    <a:lnTo>
                      <a:pt x="65" y="2"/>
                    </a:lnTo>
                    <a:lnTo>
                      <a:pt x="0" y="38"/>
                    </a:lnTo>
                    <a:lnTo>
                      <a:pt x="2" y="35"/>
                    </a:lnTo>
                    <a:close/>
                  </a:path>
                </a:pathLst>
              </a:custGeom>
              <a:solidFill>
                <a:srgbClr val="403D3B"/>
              </a:solidFill>
              <a:ln w="9525">
                <a:noFill/>
                <a:round/>
                <a:headEnd/>
                <a:tailEnd/>
              </a:ln>
            </p:spPr>
            <p:txBody>
              <a:bodyPr/>
              <a:lstStyle/>
              <a:p>
                <a:endParaRPr lang="hu-HU"/>
              </a:p>
            </p:txBody>
          </p:sp>
          <p:sp>
            <p:nvSpPr>
              <p:cNvPr id="57631" name="Freeform 1220"/>
              <p:cNvSpPr>
                <a:spLocks/>
              </p:cNvSpPr>
              <p:nvPr/>
            </p:nvSpPr>
            <p:spPr bwMode="auto">
              <a:xfrm>
                <a:off x="2195" y="2365"/>
                <a:ext cx="66" cy="41"/>
              </a:xfrm>
              <a:custGeom>
                <a:avLst/>
                <a:gdLst>
                  <a:gd name="T0" fmla="*/ 0 w 66"/>
                  <a:gd name="T1" fmla="*/ 37 h 41"/>
                  <a:gd name="T2" fmla="*/ 64 w 66"/>
                  <a:gd name="T3" fmla="*/ 0 h 41"/>
                  <a:gd name="T4" fmla="*/ 66 w 66"/>
                  <a:gd name="T5" fmla="*/ 2 h 41"/>
                  <a:gd name="T6" fmla="*/ 0 w 66"/>
                  <a:gd name="T7" fmla="*/ 41 h 41"/>
                  <a:gd name="T8" fmla="*/ 0 w 66"/>
                  <a:gd name="T9" fmla="*/ 37 h 41"/>
                  <a:gd name="T10" fmla="*/ 0 60000 65536"/>
                  <a:gd name="T11" fmla="*/ 0 60000 65536"/>
                  <a:gd name="T12" fmla="*/ 0 60000 65536"/>
                  <a:gd name="T13" fmla="*/ 0 60000 65536"/>
                  <a:gd name="T14" fmla="*/ 0 60000 65536"/>
                  <a:gd name="T15" fmla="*/ 0 w 66"/>
                  <a:gd name="T16" fmla="*/ 0 h 41"/>
                  <a:gd name="T17" fmla="*/ 66 w 66"/>
                  <a:gd name="T18" fmla="*/ 41 h 41"/>
                </a:gdLst>
                <a:ahLst/>
                <a:cxnLst>
                  <a:cxn ang="T10">
                    <a:pos x="T0" y="T1"/>
                  </a:cxn>
                  <a:cxn ang="T11">
                    <a:pos x="T2" y="T3"/>
                  </a:cxn>
                  <a:cxn ang="T12">
                    <a:pos x="T4" y="T5"/>
                  </a:cxn>
                  <a:cxn ang="T13">
                    <a:pos x="T6" y="T7"/>
                  </a:cxn>
                  <a:cxn ang="T14">
                    <a:pos x="T8" y="T9"/>
                  </a:cxn>
                </a:cxnLst>
                <a:rect l="T15" t="T16" r="T17" b="T18"/>
                <a:pathLst>
                  <a:path w="66" h="41">
                    <a:moveTo>
                      <a:pt x="0" y="37"/>
                    </a:moveTo>
                    <a:lnTo>
                      <a:pt x="64" y="0"/>
                    </a:lnTo>
                    <a:lnTo>
                      <a:pt x="66" y="2"/>
                    </a:lnTo>
                    <a:lnTo>
                      <a:pt x="0" y="41"/>
                    </a:lnTo>
                    <a:lnTo>
                      <a:pt x="0" y="37"/>
                    </a:lnTo>
                    <a:close/>
                  </a:path>
                </a:pathLst>
              </a:custGeom>
              <a:solidFill>
                <a:srgbClr val="43403E"/>
              </a:solidFill>
              <a:ln w="9525">
                <a:noFill/>
                <a:round/>
                <a:headEnd/>
                <a:tailEnd/>
              </a:ln>
            </p:spPr>
            <p:txBody>
              <a:bodyPr/>
              <a:lstStyle/>
              <a:p>
                <a:endParaRPr lang="hu-HU"/>
              </a:p>
            </p:txBody>
          </p:sp>
          <p:sp>
            <p:nvSpPr>
              <p:cNvPr id="57632" name="Freeform 1221"/>
              <p:cNvSpPr>
                <a:spLocks/>
              </p:cNvSpPr>
              <p:nvPr/>
            </p:nvSpPr>
            <p:spPr bwMode="auto">
              <a:xfrm>
                <a:off x="2195" y="2367"/>
                <a:ext cx="68" cy="40"/>
              </a:xfrm>
              <a:custGeom>
                <a:avLst/>
                <a:gdLst>
                  <a:gd name="T0" fmla="*/ 0 w 68"/>
                  <a:gd name="T1" fmla="*/ 36 h 40"/>
                  <a:gd name="T2" fmla="*/ 65 w 68"/>
                  <a:gd name="T3" fmla="*/ 0 h 40"/>
                  <a:gd name="T4" fmla="*/ 68 w 68"/>
                  <a:gd name="T5" fmla="*/ 1 h 40"/>
                  <a:gd name="T6" fmla="*/ 0 w 68"/>
                  <a:gd name="T7" fmla="*/ 40 h 40"/>
                  <a:gd name="T8" fmla="*/ 0 w 68"/>
                  <a:gd name="T9" fmla="*/ 36 h 40"/>
                  <a:gd name="T10" fmla="*/ 0 60000 65536"/>
                  <a:gd name="T11" fmla="*/ 0 60000 65536"/>
                  <a:gd name="T12" fmla="*/ 0 60000 65536"/>
                  <a:gd name="T13" fmla="*/ 0 60000 65536"/>
                  <a:gd name="T14" fmla="*/ 0 60000 65536"/>
                  <a:gd name="T15" fmla="*/ 0 w 68"/>
                  <a:gd name="T16" fmla="*/ 0 h 40"/>
                  <a:gd name="T17" fmla="*/ 68 w 68"/>
                  <a:gd name="T18" fmla="*/ 40 h 40"/>
                </a:gdLst>
                <a:ahLst/>
                <a:cxnLst>
                  <a:cxn ang="T10">
                    <a:pos x="T0" y="T1"/>
                  </a:cxn>
                  <a:cxn ang="T11">
                    <a:pos x="T2" y="T3"/>
                  </a:cxn>
                  <a:cxn ang="T12">
                    <a:pos x="T4" y="T5"/>
                  </a:cxn>
                  <a:cxn ang="T13">
                    <a:pos x="T6" y="T7"/>
                  </a:cxn>
                  <a:cxn ang="T14">
                    <a:pos x="T8" y="T9"/>
                  </a:cxn>
                </a:cxnLst>
                <a:rect l="T15" t="T16" r="T17" b="T18"/>
                <a:pathLst>
                  <a:path w="68" h="40">
                    <a:moveTo>
                      <a:pt x="0" y="36"/>
                    </a:moveTo>
                    <a:lnTo>
                      <a:pt x="65" y="0"/>
                    </a:lnTo>
                    <a:lnTo>
                      <a:pt x="68" y="1"/>
                    </a:lnTo>
                    <a:lnTo>
                      <a:pt x="0" y="40"/>
                    </a:lnTo>
                    <a:lnTo>
                      <a:pt x="0" y="36"/>
                    </a:lnTo>
                    <a:close/>
                  </a:path>
                </a:pathLst>
              </a:custGeom>
              <a:solidFill>
                <a:srgbClr val="454240"/>
              </a:solidFill>
              <a:ln w="9525">
                <a:noFill/>
                <a:round/>
                <a:headEnd/>
                <a:tailEnd/>
              </a:ln>
            </p:spPr>
            <p:txBody>
              <a:bodyPr/>
              <a:lstStyle/>
              <a:p>
                <a:endParaRPr lang="hu-HU"/>
              </a:p>
            </p:txBody>
          </p:sp>
          <p:sp>
            <p:nvSpPr>
              <p:cNvPr id="57633" name="Freeform 1222"/>
              <p:cNvSpPr>
                <a:spLocks/>
              </p:cNvSpPr>
              <p:nvPr/>
            </p:nvSpPr>
            <p:spPr bwMode="auto">
              <a:xfrm>
                <a:off x="2194" y="2367"/>
                <a:ext cx="70" cy="42"/>
              </a:xfrm>
              <a:custGeom>
                <a:avLst/>
                <a:gdLst>
                  <a:gd name="T0" fmla="*/ 1 w 70"/>
                  <a:gd name="T1" fmla="*/ 39 h 42"/>
                  <a:gd name="T2" fmla="*/ 67 w 70"/>
                  <a:gd name="T3" fmla="*/ 0 h 42"/>
                  <a:gd name="T4" fmla="*/ 70 w 70"/>
                  <a:gd name="T5" fmla="*/ 1 h 42"/>
                  <a:gd name="T6" fmla="*/ 0 w 70"/>
                  <a:gd name="T7" fmla="*/ 42 h 42"/>
                  <a:gd name="T8" fmla="*/ 1 w 70"/>
                  <a:gd name="T9" fmla="*/ 39 h 42"/>
                  <a:gd name="T10" fmla="*/ 0 60000 65536"/>
                  <a:gd name="T11" fmla="*/ 0 60000 65536"/>
                  <a:gd name="T12" fmla="*/ 0 60000 65536"/>
                  <a:gd name="T13" fmla="*/ 0 60000 65536"/>
                  <a:gd name="T14" fmla="*/ 0 60000 65536"/>
                  <a:gd name="T15" fmla="*/ 0 w 70"/>
                  <a:gd name="T16" fmla="*/ 0 h 42"/>
                  <a:gd name="T17" fmla="*/ 70 w 70"/>
                  <a:gd name="T18" fmla="*/ 42 h 42"/>
                </a:gdLst>
                <a:ahLst/>
                <a:cxnLst>
                  <a:cxn ang="T10">
                    <a:pos x="T0" y="T1"/>
                  </a:cxn>
                  <a:cxn ang="T11">
                    <a:pos x="T2" y="T3"/>
                  </a:cxn>
                  <a:cxn ang="T12">
                    <a:pos x="T4" y="T5"/>
                  </a:cxn>
                  <a:cxn ang="T13">
                    <a:pos x="T6" y="T7"/>
                  </a:cxn>
                  <a:cxn ang="T14">
                    <a:pos x="T8" y="T9"/>
                  </a:cxn>
                </a:cxnLst>
                <a:rect l="T15" t="T16" r="T17" b="T18"/>
                <a:pathLst>
                  <a:path w="70" h="42">
                    <a:moveTo>
                      <a:pt x="1" y="39"/>
                    </a:moveTo>
                    <a:lnTo>
                      <a:pt x="67" y="0"/>
                    </a:lnTo>
                    <a:lnTo>
                      <a:pt x="70" y="1"/>
                    </a:lnTo>
                    <a:lnTo>
                      <a:pt x="0" y="42"/>
                    </a:lnTo>
                    <a:lnTo>
                      <a:pt x="1" y="39"/>
                    </a:lnTo>
                    <a:close/>
                  </a:path>
                </a:pathLst>
              </a:custGeom>
              <a:solidFill>
                <a:srgbClr val="474443"/>
              </a:solidFill>
              <a:ln w="9525">
                <a:noFill/>
                <a:round/>
                <a:headEnd/>
                <a:tailEnd/>
              </a:ln>
            </p:spPr>
            <p:txBody>
              <a:bodyPr/>
              <a:lstStyle/>
              <a:p>
                <a:endParaRPr lang="hu-HU"/>
              </a:p>
            </p:txBody>
          </p:sp>
          <p:sp>
            <p:nvSpPr>
              <p:cNvPr id="57634" name="Freeform 1223"/>
              <p:cNvSpPr>
                <a:spLocks/>
              </p:cNvSpPr>
              <p:nvPr/>
            </p:nvSpPr>
            <p:spPr bwMode="auto">
              <a:xfrm>
                <a:off x="2194" y="2368"/>
                <a:ext cx="73" cy="44"/>
              </a:xfrm>
              <a:custGeom>
                <a:avLst/>
                <a:gdLst>
                  <a:gd name="T0" fmla="*/ 1 w 73"/>
                  <a:gd name="T1" fmla="*/ 39 h 44"/>
                  <a:gd name="T2" fmla="*/ 69 w 73"/>
                  <a:gd name="T3" fmla="*/ 0 h 44"/>
                  <a:gd name="T4" fmla="*/ 73 w 73"/>
                  <a:gd name="T5" fmla="*/ 1 h 44"/>
                  <a:gd name="T6" fmla="*/ 0 w 73"/>
                  <a:gd name="T7" fmla="*/ 44 h 44"/>
                  <a:gd name="T8" fmla="*/ 1 w 73"/>
                  <a:gd name="T9" fmla="*/ 39 h 44"/>
                  <a:gd name="T10" fmla="*/ 0 60000 65536"/>
                  <a:gd name="T11" fmla="*/ 0 60000 65536"/>
                  <a:gd name="T12" fmla="*/ 0 60000 65536"/>
                  <a:gd name="T13" fmla="*/ 0 60000 65536"/>
                  <a:gd name="T14" fmla="*/ 0 60000 65536"/>
                  <a:gd name="T15" fmla="*/ 0 w 73"/>
                  <a:gd name="T16" fmla="*/ 0 h 44"/>
                  <a:gd name="T17" fmla="*/ 73 w 73"/>
                  <a:gd name="T18" fmla="*/ 44 h 44"/>
                </a:gdLst>
                <a:ahLst/>
                <a:cxnLst>
                  <a:cxn ang="T10">
                    <a:pos x="T0" y="T1"/>
                  </a:cxn>
                  <a:cxn ang="T11">
                    <a:pos x="T2" y="T3"/>
                  </a:cxn>
                  <a:cxn ang="T12">
                    <a:pos x="T4" y="T5"/>
                  </a:cxn>
                  <a:cxn ang="T13">
                    <a:pos x="T6" y="T7"/>
                  </a:cxn>
                  <a:cxn ang="T14">
                    <a:pos x="T8" y="T9"/>
                  </a:cxn>
                </a:cxnLst>
                <a:rect l="T15" t="T16" r="T17" b="T18"/>
                <a:pathLst>
                  <a:path w="73" h="44">
                    <a:moveTo>
                      <a:pt x="1" y="39"/>
                    </a:moveTo>
                    <a:lnTo>
                      <a:pt x="69" y="0"/>
                    </a:lnTo>
                    <a:lnTo>
                      <a:pt x="73" y="1"/>
                    </a:lnTo>
                    <a:lnTo>
                      <a:pt x="0" y="44"/>
                    </a:lnTo>
                    <a:lnTo>
                      <a:pt x="1" y="39"/>
                    </a:lnTo>
                    <a:close/>
                  </a:path>
                </a:pathLst>
              </a:custGeom>
              <a:solidFill>
                <a:srgbClr val="494644"/>
              </a:solidFill>
              <a:ln w="9525">
                <a:noFill/>
                <a:round/>
                <a:headEnd/>
                <a:tailEnd/>
              </a:ln>
            </p:spPr>
            <p:txBody>
              <a:bodyPr/>
              <a:lstStyle/>
              <a:p>
                <a:endParaRPr lang="hu-HU"/>
              </a:p>
            </p:txBody>
          </p:sp>
          <p:sp>
            <p:nvSpPr>
              <p:cNvPr id="57635" name="Freeform 1224"/>
              <p:cNvSpPr>
                <a:spLocks/>
              </p:cNvSpPr>
              <p:nvPr/>
            </p:nvSpPr>
            <p:spPr bwMode="auto">
              <a:xfrm>
                <a:off x="2194" y="2368"/>
                <a:ext cx="74" cy="45"/>
              </a:xfrm>
              <a:custGeom>
                <a:avLst/>
                <a:gdLst>
                  <a:gd name="T0" fmla="*/ 0 w 74"/>
                  <a:gd name="T1" fmla="*/ 41 h 45"/>
                  <a:gd name="T2" fmla="*/ 70 w 74"/>
                  <a:gd name="T3" fmla="*/ 0 h 45"/>
                  <a:gd name="T4" fmla="*/ 74 w 74"/>
                  <a:gd name="T5" fmla="*/ 1 h 45"/>
                  <a:gd name="T6" fmla="*/ 0 w 74"/>
                  <a:gd name="T7" fmla="*/ 45 h 45"/>
                  <a:gd name="T8" fmla="*/ 0 w 74"/>
                  <a:gd name="T9" fmla="*/ 41 h 45"/>
                  <a:gd name="T10" fmla="*/ 0 60000 65536"/>
                  <a:gd name="T11" fmla="*/ 0 60000 65536"/>
                  <a:gd name="T12" fmla="*/ 0 60000 65536"/>
                  <a:gd name="T13" fmla="*/ 0 60000 65536"/>
                  <a:gd name="T14" fmla="*/ 0 60000 65536"/>
                  <a:gd name="T15" fmla="*/ 0 w 74"/>
                  <a:gd name="T16" fmla="*/ 0 h 45"/>
                  <a:gd name="T17" fmla="*/ 74 w 74"/>
                  <a:gd name="T18" fmla="*/ 45 h 45"/>
                </a:gdLst>
                <a:ahLst/>
                <a:cxnLst>
                  <a:cxn ang="T10">
                    <a:pos x="T0" y="T1"/>
                  </a:cxn>
                  <a:cxn ang="T11">
                    <a:pos x="T2" y="T3"/>
                  </a:cxn>
                  <a:cxn ang="T12">
                    <a:pos x="T4" y="T5"/>
                  </a:cxn>
                  <a:cxn ang="T13">
                    <a:pos x="T6" y="T7"/>
                  </a:cxn>
                  <a:cxn ang="T14">
                    <a:pos x="T8" y="T9"/>
                  </a:cxn>
                </a:cxnLst>
                <a:rect l="T15" t="T16" r="T17" b="T18"/>
                <a:pathLst>
                  <a:path w="74" h="45">
                    <a:moveTo>
                      <a:pt x="0" y="41"/>
                    </a:moveTo>
                    <a:lnTo>
                      <a:pt x="70" y="0"/>
                    </a:lnTo>
                    <a:lnTo>
                      <a:pt x="74" y="1"/>
                    </a:lnTo>
                    <a:lnTo>
                      <a:pt x="0" y="45"/>
                    </a:lnTo>
                    <a:lnTo>
                      <a:pt x="0" y="41"/>
                    </a:lnTo>
                    <a:close/>
                  </a:path>
                </a:pathLst>
              </a:custGeom>
              <a:solidFill>
                <a:srgbClr val="4C4947"/>
              </a:solidFill>
              <a:ln w="9525">
                <a:noFill/>
                <a:round/>
                <a:headEnd/>
                <a:tailEnd/>
              </a:ln>
            </p:spPr>
            <p:txBody>
              <a:bodyPr/>
              <a:lstStyle/>
              <a:p>
                <a:endParaRPr lang="hu-HU"/>
              </a:p>
            </p:txBody>
          </p:sp>
          <p:sp>
            <p:nvSpPr>
              <p:cNvPr id="57636" name="Freeform 1225"/>
              <p:cNvSpPr>
                <a:spLocks/>
              </p:cNvSpPr>
              <p:nvPr/>
            </p:nvSpPr>
            <p:spPr bwMode="auto">
              <a:xfrm>
                <a:off x="2194" y="2369"/>
                <a:ext cx="76" cy="45"/>
              </a:xfrm>
              <a:custGeom>
                <a:avLst/>
                <a:gdLst>
                  <a:gd name="T0" fmla="*/ 0 w 76"/>
                  <a:gd name="T1" fmla="*/ 43 h 45"/>
                  <a:gd name="T2" fmla="*/ 73 w 76"/>
                  <a:gd name="T3" fmla="*/ 0 h 45"/>
                  <a:gd name="T4" fmla="*/ 76 w 76"/>
                  <a:gd name="T5" fmla="*/ 0 h 45"/>
                  <a:gd name="T6" fmla="*/ 0 w 76"/>
                  <a:gd name="T7" fmla="*/ 45 h 45"/>
                  <a:gd name="T8" fmla="*/ 0 w 76"/>
                  <a:gd name="T9" fmla="*/ 43 h 45"/>
                  <a:gd name="T10" fmla="*/ 0 60000 65536"/>
                  <a:gd name="T11" fmla="*/ 0 60000 65536"/>
                  <a:gd name="T12" fmla="*/ 0 60000 65536"/>
                  <a:gd name="T13" fmla="*/ 0 60000 65536"/>
                  <a:gd name="T14" fmla="*/ 0 60000 65536"/>
                  <a:gd name="T15" fmla="*/ 0 w 76"/>
                  <a:gd name="T16" fmla="*/ 0 h 45"/>
                  <a:gd name="T17" fmla="*/ 76 w 76"/>
                  <a:gd name="T18" fmla="*/ 45 h 45"/>
                </a:gdLst>
                <a:ahLst/>
                <a:cxnLst>
                  <a:cxn ang="T10">
                    <a:pos x="T0" y="T1"/>
                  </a:cxn>
                  <a:cxn ang="T11">
                    <a:pos x="T2" y="T3"/>
                  </a:cxn>
                  <a:cxn ang="T12">
                    <a:pos x="T4" y="T5"/>
                  </a:cxn>
                  <a:cxn ang="T13">
                    <a:pos x="T6" y="T7"/>
                  </a:cxn>
                  <a:cxn ang="T14">
                    <a:pos x="T8" y="T9"/>
                  </a:cxn>
                </a:cxnLst>
                <a:rect l="T15" t="T16" r="T17" b="T18"/>
                <a:pathLst>
                  <a:path w="76" h="45">
                    <a:moveTo>
                      <a:pt x="0" y="43"/>
                    </a:moveTo>
                    <a:lnTo>
                      <a:pt x="73" y="0"/>
                    </a:lnTo>
                    <a:lnTo>
                      <a:pt x="76" y="0"/>
                    </a:lnTo>
                    <a:lnTo>
                      <a:pt x="0" y="45"/>
                    </a:lnTo>
                    <a:lnTo>
                      <a:pt x="0" y="43"/>
                    </a:lnTo>
                    <a:close/>
                  </a:path>
                </a:pathLst>
              </a:custGeom>
              <a:solidFill>
                <a:srgbClr val="4E4B4A"/>
              </a:solidFill>
              <a:ln w="9525">
                <a:noFill/>
                <a:round/>
                <a:headEnd/>
                <a:tailEnd/>
              </a:ln>
            </p:spPr>
            <p:txBody>
              <a:bodyPr/>
              <a:lstStyle/>
              <a:p>
                <a:endParaRPr lang="hu-HU"/>
              </a:p>
            </p:txBody>
          </p:sp>
          <p:sp>
            <p:nvSpPr>
              <p:cNvPr id="57637" name="Freeform 1226"/>
              <p:cNvSpPr>
                <a:spLocks/>
              </p:cNvSpPr>
              <p:nvPr/>
            </p:nvSpPr>
            <p:spPr bwMode="auto">
              <a:xfrm>
                <a:off x="2192" y="2369"/>
                <a:ext cx="79" cy="47"/>
              </a:xfrm>
              <a:custGeom>
                <a:avLst/>
                <a:gdLst>
                  <a:gd name="T0" fmla="*/ 2 w 79"/>
                  <a:gd name="T1" fmla="*/ 44 h 47"/>
                  <a:gd name="T2" fmla="*/ 76 w 79"/>
                  <a:gd name="T3" fmla="*/ 0 h 47"/>
                  <a:gd name="T4" fmla="*/ 79 w 79"/>
                  <a:gd name="T5" fmla="*/ 2 h 47"/>
                  <a:gd name="T6" fmla="*/ 0 w 79"/>
                  <a:gd name="T7" fmla="*/ 47 h 47"/>
                  <a:gd name="T8" fmla="*/ 2 w 79"/>
                  <a:gd name="T9" fmla="*/ 44 h 47"/>
                  <a:gd name="T10" fmla="*/ 0 60000 65536"/>
                  <a:gd name="T11" fmla="*/ 0 60000 65536"/>
                  <a:gd name="T12" fmla="*/ 0 60000 65536"/>
                  <a:gd name="T13" fmla="*/ 0 60000 65536"/>
                  <a:gd name="T14" fmla="*/ 0 60000 65536"/>
                  <a:gd name="T15" fmla="*/ 0 w 79"/>
                  <a:gd name="T16" fmla="*/ 0 h 47"/>
                  <a:gd name="T17" fmla="*/ 79 w 79"/>
                  <a:gd name="T18" fmla="*/ 47 h 47"/>
                </a:gdLst>
                <a:ahLst/>
                <a:cxnLst>
                  <a:cxn ang="T10">
                    <a:pos x="T0" y="T1"/>
                  </a:cxn>
                  <a:cxn ang="T11">
                    <a:pos x="T2" y="T3"/>
                  </a:cxn>
                  <a:cxn ang="T12">
                    <a:pos x="T4" y="T5"/>
                  </a:cxn>
                  <a:cxn ang="T13">
                    <a:pos x="T6" y="T7"/>
                  </a:cxn>
                  <a:cxn ang="T14">
                    <a:pos x="T8" y="T9"/>
                  </a:cxn>
                </a:cxnLst>
                <a:rect l="T15" t="T16" r="T17" b="T18"/>
                <a:pathLst>
                  <a:path w="79" h="47">
                    <a:moveTo>
                      <a:pt x="2" y="44"/>
                    </a:moveTo>
                    <a:lnTo>
                      <a:pt x="76" y="0"/>
                    </a:lnTo>
                    <a:lnTo>
                      <a:pt x="79" y="2"/>
                    </a:lnTo>
                    <a:lnTo>
                      <a:pt x="0" y="47"/>
                    </a:lnTo>
                    <a:lnTo>
                      <a:pt x="2" y="44"/>
                    </a:lnTo>
                    <a:close/>
                  </a:path>
                </a:pathLst>
              </a:custGeom>
              <a:solidFill>
                <a:srgbClr val="4F4D4B"/>
              </a:solidFill>
              <a:ln w="9525">
                <a:noFill/>
                <a:round/>
                <a:headEnd/>
                <a:tailEnd/>
              </a:ln>
            </p:spPr>
            <p:txBody>
              <a:bodyPr/>
              <a:lstStyle/>
              <a:p>
                <a:endParaRPr lang="hu-HU"/>
              </a:p>
            </p:txBody>
          </p:sp>
          <p:sp>
            <p:nvSpPr>
              <p:cNvPr id="57638" name="Freeform 1227"/>
              <p:cNvSpPr>
                <a:spLocks/>
              </p:cNvSpPr>
              <p:nvPr/>
            </p:nvSpPr>
            <p:spPr bwMode="auto">
              <a:xfrm>
                <a:off x="2192" y="2369"/>
                <a:ext cx="81" cy="50"/>
              </a:xfrm>
              <a:custGeom>
                <a:avLst/>
                <a:gdLst>
                  <a:gd name="T0" fmla="*/ 2 w 81"/>
                  <a:gd name="T1" fmla="*/ 45 h 50"/>
                  <a:gd name="T2" fmla="*/ 78 w 81"/>
                  <a:gd name="T3" fmla="*/ 0 h 50"/>
                  <a:gd name="T4" fmla="*/ 81 w 81"/>
                  <a:gd name="T5" fmla="*/ 2 h 50"/>
                  <a:gd name="T6" fmla="*/ 0 w 81"/>
                  <a:gd name="T7" fmla="*/ 50 h 50"/>
                  <a:gd name="T8" fmla="*/ 2 w 81"/>
                  <a:gd name="T9" fmla="*/ 45 h 50"/>
                  <a:gd name="T10" fmla="*/ 0 60000 65536"/>
                  <a:gd name="T11" fmla="*/ 0 60000 65536"/>
                  <a:gd name="T12" fmla="*/ 0 60000 65536"/>
                  <a:gd name="T13" fmla="*/ 0 60000 65536"/>
                  <a:gd name="T14" fmla="*/ 0 60000 65536"/>
                  <a:gd name="T15" fmla="*/ 0 w 81"/>
                  <a:gd name="T16" fmla="*/ 0 h 50"/>
                  <a:gd name="T17" fmla="*/ 81 w 81"/>
                  <a:gd name="T18" fmla="*/ 50 h 50"/>
                </a:gdLst>
                <a:ahLst/>
                <a:cxnLst>
                  <a:cxn ang="T10">
                    <a:pos x="T0" y="T1"/>
                  </a:cxn>
                  <a:cxn ang="T11">
                    <a:pos x="T2" y="T3"/>
                  </a:cxn>
                  <a:cxn ang="T12">
                    <a:pos x="T4" y="T5"/>
                  </a:cxn>
                  <a:cxn ang="T13">
                    <a:pos x="T6" y="T7"/>
                  </a:cxn>
                  <a:cxn ang="T14">
                    <a:pos x="T8" y="T9"/>
                  </a:cxn>
                </a:cxnLst>
                <a:rect l="T15" t="T16" r="T17" b="T18"/>
                <a:pathLst>
                  <a:path w="81" h="50">
                    <a:moveTo>
                      <a:pt x="2" y="45"/>
                    </a:moveTo>
                    <a:lnTo>
                      <a:pt x="78" y="0"/>
                    </a:lnTo>
                    <a:lnTo>
                      <a:pt x="81" y="2"/>
                    </a:lnTo>
                    <a:lnTo>
                      <a:pt x="0" y="50"/>
                    </a:lnTo>
                    <a:lnTo>
                      <a:pt x="2" y="45"/>
                    </a:lnTo>
                    <a:close/>
                  </a:path>
                </a:pathLst>
              </a:custGeom>
              <a:solidFill>
                <a:srgbClr val="524F4E"/>
              </a:solidFill>
              <a:ln w="9525">
                <a:noFill/>
                <a:round/>
                <a:headEnd/>
                <a:tailEnd/>
              </a:ln>
            </p:spPr>
            <p:txBody>
              <a:bodyPr/>
              <a:lstStyle/>
              <a:p>
                <a:endParaRPr lang="hu-HU"/>
              </a:p>
            </p:txBody>
          </p:sp>
          <p:sp>
            <p:nvSpPr>
              <p:cNvPr id="57639" name="Freeform 1228"/>
              <p:cNvSpPr>
                <a:spLocks/>
              </p:cNvSpPr>
              <p:nvPr/>
            </p:nvSpPr>
            <p:spPr bwMode="auto">
              <a:xfrm>
                <a:off x="2192" y="2371"/>
                <a:ext cx="83" cy="49"/>
              </a:xfrm>
              <a:custGeom>
                <a:avLst/>
                <a:gdLst>
                  <a:gd name="T0" fmla="*/ 0 w 83"/>
                  <a:gd name="T1" fmla="*/ 45 h 49"/>
                  <a:gd name="T2" fmla="*/ 79 w 83"/>
                  <a:gd name="T3" fmla="*/ 0 h 49"/>
                  <a:gd name="T4" fmla="*/ 83 w 83"/>
                  <a:gd name="T5" fmla="*/ 1 h 49"/>
                  <a:gd name="T6" fmla="*/ 0 w 83"/>
                  <a:gd name="T7" fmla="*/ 49 h 49"/>
                  <a:gd name="T8" fmla="*/ 0 w 83"/>
                  <a:gd name="T9" fmla="*/ 45 h 49"/>
                  <a:gd name="T10" fmla="*/ 0 60000 65536"/>
                  <a:gd name="T11" fmla="*/ 0 60000 65536"/>
                  <a:gd name="T12" fmla="*/ 0 60000 65536"/>
                  <a:gd name="T13" fmla="*/ 0 60000 65536"/>
                  <a:gd name="T14" fmla="*/ 0 60000 65536"/>
                  <a:gd name="T15" fmla="*/ 0 w 83"/>
                  <a:gd name="T16" fmla="*/ 0 h 49"/>
                  <a:gd name="T17" fmla="*/ 83 w 83"/>
                  <a:gd name="T18" fmla="*/ 49 h 49"/>
                </a:gdLst>
                <a:ahLst/>
                <a:cxnLst>
                  <a:cxn ang="T10">
                    <a:pos x="T0" y="T1"/>
                  </a:cxn>
                  <a:cxn ang="T11">
                    <a:pos x="T2" y="T3"/>
                  </a:cxn>
                  <a:cxn ang="T12">
                    <a:pos x="T4" y="T5"/>
                  </a:cxn>
                  <a:cxn ang="T13">
                    <a:pos x="T6" y="T7"/>
                  </a:cxn>
                  <a:cxn ang="T14">
                    <a:pos x="T8" y="T9"/>
                  </a:cxn>
                </a:cxnLst>
                <a:rect l="T15" t="T16" r="T17" b="T18"/>
                <a:pathLst>
                  <a:path w="83" h="49">
                    <a:moveTo>
                      <a:pt x="0" y="45"/>
                    </a:moveTo>
                    <a:lnTo>
                      <a:pt x="79" y="0"/>
                    </a:lnTo>
                    <a:lnTo>
                      <a:pt x="83" y="1"/>
                    </a:lnTo>
                    <a:lnTo>
                      <a:pt x="0" y="49"/>
                    </a:lnTo>
                    <a:lnTo>
                      <a:pt x="0" y="45"/>
                    </a:lnTo>
                    <a:close/>
                  </a:path>
                </a:pathLst>
              </a:custGeom>
              <a:solidFill>
                <a:srgbClr val="565352"/>
              </a:solidFill>
              <a:ln w="9525">
                <a:noFill/>
                <a:round/>
                <a:headEnd/>
                <a:tailEnd/>
              </a:ln>
            </p:spPr>
            <p:txBody>
              <a:bodyPr/>
              <a:lstStyle/>
              <a:p>
                <a:endParaRPr lang="hu-HU"/>
              </a:p>
            </p:txBody>
          </p:sp>
          <p:sp>
            <p:nvSpPr>
              <p:cNvPr id="57640" name="Freeform 1229"/>
              <p:cNvSpPr>
                <a:spLocks/>
              </p:cNvSpPr>
              <p:nvPr/>
            </p:nvSpPr>
            <p:spPr bwMode="auto">
              <a:xfrm>
                <a:off x="2192" y="2371"/>
                <a:ext cx="85" cy="50"/>
              </a:xfrm>
              <a:custGeom>
                <a:avLst/>
                <a:gdLst>
                  <a:gd name="T0" fmla="*/ 0 w 85"/>
                  <a:gd name="T1" fmla="*/ 48 h 50"/>
                  <a:gd name="T2" fmla="*/ 81 w 85"/>
                  <a:gd name="T3" fmla="*/ 0 h 50"/>
                  <a:gd name="T4" fmla="*/ 85 w 85"/>
                  <a:gd name="T5" fmla="*/ 1 h 50"/>
                  <a:gd name="T6" fmla="*/ 0 w 85"/>
                  <a:gd name="T7" fmla="*/ 50 h 50"/>
                  <a:gd name="T8" fmla="*/ 0 w 85"/>
                  <a:gd name="T9" fmla="*/ 48 h 50"/>
                  <a:gd name="T10" fmla="*/ 0 60000 65536"/>
                  <a:gd name="T11" fmla="*/ 0 60000 65536"/>
                  <a:gd name="T12" fmla="*/ 0 60000 65536"/>
                  <a:gd name="T13" fmla="*/ 0 60000 65536"/>
                  <a:gd name="T14" fmla="*/ 0 60000 65536"/>
                  <a:gd name="T15" fmla="*/ 0 w 85"/>
                  <a:gd name="T16" fmla="*/ 0 h 50"/>
                  <a:gd name="T17" fmla="*/ 85 w 85"/>
                  <a:gd name="T18" fmla="*/ 50 h 50"/>
                </a:gdLst>
                <a:ahLst/>
                <a:cxnLst>
                  <a:cxn ang="T10">
                    <a:pos x="T0" y="T1"/>
                  </a:cxn>
                  <a:cxn ang="T11">
                    <a:pos x="T2" y="T3"/>
                  </a:cxn>
                  <a:cxn ang="T12">
                    <a:pos x="T4" y="T5"/>
                  </a:cxn>
                  <a:cxn ang="T13">
                    <a:pos x="T6" y="T7"/>
                  </a:cxn>
                  <a:cxn ang="T14">
                    <a:pos x="T8" y="T9"/>
                  </a:cxn>
                </a:cxnLst>
                <a:rect l="T15" t="T16" r="T17" b="T18"/>
                <a:pathLst>
                  <a:path w="85" h="50">
                    <a:moveTo>
                      <a:pt x="0" y="48"/>
                    </a:moveTo>
                    <a:lnTo>
                      <a:pt x="81" y="0"/>
                    </a:lnTo>
                    <a:lnTo>
                      <a:pt x="85" y="1"/>
                    </a:lnTo>
                    <a:lnTo>
                      <a:pt x="0" y="50"/>
                    </a:lnTo>
                    <a:lnTo>
                      <a:pt x="0" y="48"/>
                    </a:lnTo>
                    <a:close/>
                  </a:path>
                </a:pathLst>
              </a:custGeom>
              <a:solidFill>
                <a:srgbClr val="575453"/>
              </a:solidFill>
              <a:ln w="9525">
                <a:noFill/>
                <a:round/>
                <a:headEnd/>
                <a:tailEnd/>
              </a:ln>
            </p:spPr>
            <p:txBody>
              <a:bodyPr/>
              <a:lstStyle/>
              <a:p>
                <a:endParaRPr lang="hu-HU"/>
              </a:p>
            </p:txBody>
          </p:sp>
          <p:sp>
            <p:nvSpPr>
              <p:cNvPr id="57641" name="Freeform 1230"/>
              <p:cNvSpPr>
                <a:spLocks/>
              </p:cNvSpPr>
              <p:nvPr/>
            </p:nvSpPr>
            <p:spPr bwMode="auto">
              <a:xfrm>
                <a:off x="2191" y="2372"/>
                <a:ext cx="87" cy="52"/>
              </a:xfrm>
              <a:custGeom>
                <a:avLst/>
                <a:gdLst>
                  <a:gd name="T0" fmla="*/ 1 w 87"/>
                  <a:gd name="T1" fmla="*/ 48 h 52"/>
                  <a:gd name="T2" fmla="*/ 84 w 87"/>
                  <a:gd name="T3" fmla="*/ 0 h 52"/>
                  <a:gd name="T4" fmla="*/ 87 w 87"/>
                  <a:gd name="T5" fmla="*/ 2 h 52"/>
                  <a:gd name="T6" fmla="*/ 0 w 87"/>
                  <a:gd name="T7" fmla="*/ 52 h 52"/>
                  <a:gd name="T8" fmla="*/ 1 w 87"/>
                  <a:gd name="T9" fmla="*/ 48 h 52"/>
                  <a:gd name="T10" fmla="*/ 0 60000 65536"/>
                  <a:gd name="T11" fmla="*/ 0 60000 65536"/>
                  <a:gd name="T12" fmla="*/ 0 60000 65536"/>
                  <a:gd name="T13" fmla="*/ 0 60000 65536"/>
                  <a:gd name="T14" fmla="*/ 0 60000 65536"/>
                  <a:gd name="T15" fmla="*/ 0 w 87"/>
                  <a:gd name="T16" fmla="*/ 0 h 52"/>
                  <a:gd name="T17" fmla="*/ 87 w 87"/>
                  <a:gd name="T18" fmla="*/ 52 h 52"/>
                </a:gdLst>
                <a:ahLst/>
                <a:cxnLst>
                  <a:cxn ang="T10">
                    <a:pos x="T0" y="T1"/>
                  </a:cxn>
                  <a:cxn ang="T11">
                    <a:pos x="T2" y="T3"/>
                  </a:cxn>
                  <a:cxn ang="T12">
                    <a:pos x="T4" y="T5"/>
                  </a:cxn>
                  <a:cxn ang="T13">
                    <a:pos x="T6" y="T7"/>
                  </a:cxn>
                  <a:cxn ang="T14">
                    <a:pos x="T8" y="T9"/>
                  </a:cxn>
                </a:cxnLst>
                <a:rect l="T15" t="T16" r="T17" b="T18"/>
                <a:pathLst>
                  <a:path w="87" h="52">
                    <a:moveTo>
                      <a:pt x="1" y="48"/>
                    </a:moveTo>
                    <a:lnTo>
                      <a:pt x="84" y="0"/>
                    </a:lnTo>
                    <a:lnTo>
                      <a:pt x="87" y="2"/>
                    </a:lnTo>
                    <a:lnTo>
                      <a:pt x="0" y="52"/>
                    </a:lnTo>
                    <a:lnTo>
                      <a:pt x="1" y="48"/>
                    </a:lnTo>
                    <a:close/>
                  </a:path>
                </a:pathLst>
              </a:custGeom>
              <a:solidFill>
                <a:srgbClr val="595755"/>
              </a:solidFill>
              <a:ln w="9525">
                <a:noFill/>
                <a:round/>
                <a:headEnd/>
                <a:tailEnd/>
              </a:ln>
            </p:spPr>
            <p:txBody>
              <a:bodyPr/>
              <a:lstStyle/>
              <a:p>
                <a:endParaRPr lang="hu-HU"/>
              </a:p>
            </p:txBody>
          </p:sp>
          <p:sp>
            <p:nvSpPr>
              <p:cNvPr id="57642" name="Freeform 1231"/>
              <p:cNvSpPr>
                <a:spLocks/>
              </p:cNvSpPr>
              <p:nvPr/>
            </p:nvSpPr>
            <p:spPr bwMode="auto">
              <a:xfrm>
                <a:off x="2191" y="2372"/>
                <a:ext cx="89" cy="54"/>
              </a:xfrm>
              <a:custGeom>
                <a:avLst/>
                <a:gdLst>
                  <a:gd name="T0" fmla="*/ 1 w 89"/>
                  <a:gd name="T1" fmla="*/ 49 h 54"/>
                  <a:gd name="T2" fmla="*/ 86 w 89"/>
                  <a:gd name="T3" fmla="*/ 0 h 54"/>
                  <a:gd name="T4" fmla="*/ 89 w 89"/>
                  <a:gd name="T5" fmla="*/ 2 h 54"/>
                  <a:gd name="T6" fmla="*/ 0 w 89"/>
                  <a:gd name="T7" fmla="*/ 54 h 54"/>
                  <a:gd name="T8" fmla="*/ 1 w 89"/>
                  <a:gd name="T9" fmla="*/ 49 h 54"/>
                  <a:gd name="T10" fmla="*/ 0 60000 65536"/>
                  <a:gd name="T11" fmla="*/ 0 60000 65536"/>
                  <a:gd name="T12" fmla="*/ 0 60000 65536"/>
                  <a:gd name="T13" fmla="*/ 0 60000 65536"/>
                  <a:gd name="T14" fmla="*/ 0 60000 65536"/>
                  <a:gd name="T15" fmla="*/ 0 w 89"/>
                  <a:gd name="T16" fmla="*/ 0 h 54"/>
                  <a:gd name="T17" fmla="*/ 89 w 89"/>
                  <a:gd name="T18" fmla="*/ 54 h 54"/>
                </a:gdLst>
                <a:ahLst/>
                <a:cxnLst>
                  <a:cxn ang="T10">
                    <a:pos x="T0" y="T1"/>
                  </a:cxn>
                  <a:cxn ang="T11">
                    <a:pos x="T2" y="T3"/>
                  </a:cxn>
                  <a:cxn ang="T12">
                    <a:pos x="T4" y="T5"/>
                  </a:cxn>
                  <a:cxn ang="T13">
                    <a:pos x="T6" y="T7"/>
                  </a:cxn>
                  <a:cxn ang="T14">
                    <a:pos x="T8" y="T9"/>
                  </a:cxn>
                </a:cxnLst>
                <a:rect l="T15" t="T16" r="T17" b="T18"/>
                <a:pathLst>
                  <a:path w="89" h="54">
                    <a:moveTo>
                      <a:pt x="1" y="49"/>
                    </a:moveTo>
                    <a:lnTo>
                      <a:pt x="86" y="0"/>
                    </a:lnTo>
                    <a:lnTo>
                      <a:pt x="89" y="2"/>
                    </a:lnTo>
                    <a:lnTo>
                      <a:pt x="0" y="54"/>
                    </a:lnTo>
                    <a:lnTo>
                      <a:pt x="1" y="49"/>
                    </a:lnTo>
                    <a:close/>
                  </a:path>
                </a:pathLst>
              </a:custGeom>
              <a:solidFill>
                <a:srgbClr val="5A5857"/>
              </a:solidFill>
              <a:ln w="9525">
                <a:noFill/>
                <a:round/>
                <a:headEnd/>
                <a:tailEnd/>
              </a:ln>
            </p:spPr>
            <p:txBody>
              <a:bodyPr/>
              <a:lstStyle/>
              <a:p>
                <a:endParaRPr lang="hu-HU"/>
              </a:p>
            </p:txBody>
          </p:sp>
          <p:sp>
            <p:nvSpPr>
              <p:cNvPr id="57643" name="Freeform 1232"/>
              <p:cNvSpPr>
                <a:spLocks/>
              </p:cNvSpPr>
              <p:nvPr/>
            </p:nvSpPr>
            <p:spPr bwMode="auto">
              <a:xfrm>
                <a:off x="2191" y="2374"/>
                <a:ext cx="90" cy="53"/>
              </a:xfrm>
              <a:custGeom>
                <a:avLst/>
                <a:gdLst>
                  <a:gd name="T0" fmla="*/ 0 w 90"/>
                  <a:gd name="T1" fmla="*/ 50 h 53"/>
                  <a:gd name="T2" fmla="*/ 87 w 90"/>
                  <a:gd name="T3" fmla="*/ 0 h 53"/>
                  <a:gd name="T4" fmla="*/ 90 w 90"/>
                  <a:gd name="T5" fmla="*/ 1 h 53"/>
                  <a:gd name="T6" fmla="*/ 72 w 90"/>
                  <a:gd name="T7" fmla="*/ 12 h 53"/>
                  <a:gd name="T8" fmla="*/ 72 w 90"/>
                  <a:gd name="T9" fmla="*/ 12 h 53"/>
                  <a:gd name="T10" fmla="*/ 22 w 90"/>
                  <a:gd name="T11" fmla="*/ 40 h 53"/>
                  <a:gd name="T12" fmla="*/ 22 w 90"/>
                  <a:gd name="T13" fmla="*/ 40 h 53"/>
                  <a:gd name="T14" fmla="*/ 0 w 90"/>
                  <a:gd name="T15" fmla="*/ 53 h 53"/>
                  <a:gd name="T16" fmla="*/ 0 w 90"/>
                  <a:gd name="T17" fmla="*/ 5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53"/>
                  <a:gd name="T29" fmla="*/ 90 w 90"/>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53">
                    <a:moveTo>
                      <a:pt x="0" y="50"/>
                    </a:moveTo>
                    <a:lnTo>
                      <a:pt x="87" y="0"/>
                    </a:lnTo>
                    <a:lnTo>
                      <a:pt x="90" y="1"/>
                    </a:lnTo>
                    <a:lnTo>
                      <a:pt x="72" y="12"/>
                    </a:lnTo>
                    <a:lnTo>
                      <a:pt x="22" y="40"/>
                    </a:lnTo>
                    <a:lnTo>
                      <a:pt x="0" y="53"/>
                    </a:lnTo>
                    <a:lnTo>
                      <a:pt x="0" y="50"/>
                    </a:lnTo>
                    <a:close/>
                  </a:path>
                </a:pathLst>
              </a:custGeom>
              <a:solidFill>
                <a:srgbClr val="5C5A59"/>
              </a:solidFill>
              <a:ln w="9525">
                <a:noFill/>
                <a:round/>
                <a:headEnd/>
                <a:tailEnd/>
              </a:ln>
            </p:spPr>
            <p:txBody>
              <a:bodyPr/>
              <a:lstStyle/>
              <a:p>
                <a:endParaRPr lang="hu-HU"/>
              </a:p>
            </p:txBody>
          </p:sp>
          <p:sp>
            <p:nvSpPr>
              <p:cNvPr id="57644" name="Freeform 1233"/>
              <p:cNvSpPr>
                <a:spLocks/>
              </p:cNvSpPr>
              <p:nvPr/>
            </p:nvSpPr>
            <p:spPr bwMode="auto">
              <a:xfrm>
                <a:off x="2191" y="2374"/>
                <a:ext cx="90" cy="53"/>
              </a:xfrm>
              <a:custGeom>
                <a:avLst/>
                <a:gdLst>
                  <a:gd name="T0" fmla="*/ 0 w 90"/>
                  <a:gd name="T1" fmla="*/ 52 h 53"/>
                  <a:gd name="T2" fmla="*/ 89 w 90"/>
                  <a:gd name="T3" fmla="*/ 0 h 53"/>
                  <a:gd name="T4" fmla="*/ 90 w 90"/>
                  <a:gd name="T5" fmla="*/ 1 h 53"/>
                  <a:gd name="T6" fmla="*/ 72 w 90"/>
                  <a:gd name="T7" fmla="*/ 12 h 53"/>
                  <a:gd name="T8" fmla="*/ 72 w 90"/>
                  <a:gd name="T9" fmla="*/ 14 h 53"/>
                  <a:gd name="T10" fmla="*/ 24 w 90"/>
                  <a:gd name="T11" fmla="*/ 42 h 53"/>
                  <a:gd name="T12" fmla="*/ 22 w 90"/>
                  <a:gd name="T13" fmla="*/ 40 h 53"/>
                  <a:gd name="T14" fmla="*/ 0 w 90"/>
                  <a:gd name="T15" fmla="*/ 53 h 53"/>
                  <a:gd name="T16" fmla="*/ 0 w 90"/>
                  <a:gd name="T17" fmla="*/ 52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53"/>
                  <a:gd name="T29" fmla="*/ 90 w 90"/>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53">
                    <a:moveTo>
                      <a:pt x="0" y="52"/>
                    </a:moveTo>
                    <a:lnTo>
                      <a:pt x="89" y="0"/>
                    </a:lnTo>
                    <a:lnTo>
                      <a:pt x="90" y="1"/>
                    </a:lnTo>
                    <a:lnTo>
                      <a:pt x="72" y="12"/>
                    </a:lnTo>
                    <a:lnTo>
                      <a:pt x="72" y="14"/>
                    </a:lnTo>
                    <a:lnTo>
                      <a:pt x="24" y="42"/>
                    </a:lnTo>
                    <a:lnTo>
                      <a:pt x="22" y="40"/>
                    </a:lnTo>
                    <a:lnTo>
                      <a:pt x="0" y="53"/>
                    </a:lnTo>
                    <a:lnTo>
                      <a:pt x="0" y="52"/>
                    </a:lnTo>
                    <a:close/>
                  </a:path>
                </a:pathLst>
              </a:custGeom>
              <a:solidFill>
                <a:srgbClr val="5D5B5A"/>
              </a:solidFill>
              <a:ln w="9525">
                <a:noFill/>
                <a:round/>
                <a:headEnd/>
                <a:tailEnd/>
              </a:ln>
            </p:spPr>
            <p:txBody>
              <a:bodyPr/>
              <a:lstStyle/>
              <a:p>
                <a:endParaRPr lang="hu-HU"/>
              </a:p>
            </p:txBody>
          </p:sp>
          <p:sp>
            <p:nvSpPr>
              <p:cNvPr id="57645" name="Freeform 1234"/>
              <p:cNvSpPr>
                <a:spLocks/>
              </p:cNvSpPr>
              <p:nvPr/>
            </p:nvSpPr>
            <p:spPr bwMode="auto">
              <a:xfrm>
                <a:off x="2213" y="2386"/>
                <a:ext cx="51" cy="30"/>
              </a:xfrm>
              <a:custGeom>
                <a:avLst/>
                <a:gdLst>
                  <a:gd name="T0" fmla="*/ 0 w 51"/>
                  <a:gd name="T1" fmla="*/ 28 h 30"/>
                  <a:gd name="T2" fmla="*/ 50 w 51"/>
                  <a:gd name="T3" fmla="*/ 0 h 30"/>
                  <a:gd name="T4" fmla="*/ 51 w 51"/>
                  <a:gd name="T5" fmla="*/ 2 h 30"/>
                  <a:gd name="T6" fmla="*/ 2 w 51"/>
                  <a:gd name="T7" fmla="*/ 30 h 30"/>
                  <a:gd name="T8" fmla="*/ 0 w 51"/>
                  <a:gd name="T9" fmla="*/ 28 h 30"/>
                  <a:gd name="T10" fmla="*/ 0 60000 65536"/>
                  <a:gd name="T11" fmla="*/ 0 60000 65536"/>
                  <a:gd name="T12" fmla="*/ 0 60000 65536"/>
                  <a:gd name="T13" fmla="*/ 0 60000 65536"/>
                  <a:gd name="T14" fmla="*/ 0 60000 65536"/>
                  <a:gd name="T15" fmla="*/ 0 w 51"/>
                  <a:gd name="T16" fmla="*/ 0 h 30"/>
                  <a:gd name="T17" fmla="*/ 51 w 51"/>
                  <a:gd name="T18" fmla="*/ 30 h 30"/>
                </a:gdLst>
                <a:ahLst/>
                <a:cxnLst>
                  <a:cxn ang="T10">
                    <a:pos x="T0" y="T1"/>
                  </a:cxn>
                  <a:cxn ang="T11">
                    <a:pos x="T2" y="T3"/>
                  </a:cxn>
                  <a:cxn ang="T12">
                    <a:pos x="T4" y="T5"/>
                  </a:cxn>
                  <a:cxn ang="T13">
                    <a:pos x="T6" y="T7"/>
                  </a:cxn>
                  <a:cxn ang="T14">
                    <a:pos x="T8" y="T9"/>
                  </a:cxn>
                </a:cxnLst>
                <a:rect l="T15" t="T16" r="T17" b="T18"/>
                <a:pathLst>
                  <a:path w="51" h="30">
                    <a:moveTo>
                      <a:pt x="0" y="28"/>
                    </a:moveTo>
                    <a:lnTo>
                      <a:pt x="50" y="0"/>
                    </a:lnTo>
                    <a:lnTo>
                      <a:pt x="51" y="2"/>
                    </a:lnTo>
                    <a:lnTo>
                      <a:pt x="2" y="30"/>
                    </a:lnTo>
                    <a:lnTo>
                      <a:pt x="0" y="28"/>
                    </a:lnTo>
                    <a:close/>
                  </a:path>
                </a:pathLst>
              </a:custGeom>
              <a:solidFill>
                <a:srgbClr val="605E5D"/>
              </a:solidFill>
              <a:ln w="9525">
                <a:noFill/>
                <a:round/>
                <a:headEnd/>
                <a:tailEnd/>
              </a:ln>
            </p:spPr>
            <p:txBody>
              <a:bodyPr/>
              <a:lstStyle/>
              <a:p>
                <a:endParaRPr lang="hu-HU"/>
              </a:p>
            </p:txBody>
          </p:sp>
          <p:sp>
            <p:nvSpPr>
              <p:cNvPr id="57646" name="Freeform 1235"/>
              <p:cNvSpPr>
                <a:spLocks/>
              </p:cNvSpPr>
              <p:nvPr/>
            </p:nvSpPr>
            <p:spPr bwMode="auto">
              <a:xfrm>
                <a:off x="2215" y="2388"/>
                <a:ext cx="49" cy="29"/>
              </a:xfrm>
              <a:custGeom>
                <a:avLst/>
                <a:gdLst>
                  <a:gd name="T0" fmla="*/ 0 w 49"/>
                  <a:gd name="T1" fmla="*/ 28 h 29"/>
                  <a:gd name="T2" fmla="*/ 48 w 49"/>
                  <a:gd name="T3" fmla="*/ 0 h 29"/>
                  <a:gd name="T4" fmla="*/ 49 w 49"/>
                  <a:gd name="T5" fmla="*/ 1 h 29"/>
                  <a:gd name="T6" fmla="*/ 1 w 49"/>
                  <a:gd name="T7" fmla="*/ 29 h 29"/>
                  <a:gd name="T8" fmla="*/ 0 w 49"/>
                  <a:gd name="T9" fmla="*/ 2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28"/>
                    </a:moveTo>
                    <a:lnTo>
                      <a:pt x="48" y="0"/>
                    </a:lnTo>
                    <a:lnTo>
                      <a:pt x="49" y="1"/>
                    </a:lnTo>
                    <a:lnTo>
                      <a:pt x="1" y="29"/>
                    </a:lnTo>
                    <a:lnTo>
                      <a:pt x="0" y="28"/>
                    </a:lnTo>
                    <a:close/>
                  </a:path>
                </a:pathLst>
              </a:custGeom>
              <a:solidFill>
                <a:srgbClr val="62605F"/>
              </a:solidFill>
              <a:ln w="9525">
                <a:noFill/>
                <a:round/>
                <a:headEnd/>
                <a:tailEnd/>
              </a:ln>
            </p:spPr>
            <p:txBody>
              <a:bodyPr/>
              <a:lstStyle/>
              <a:p>
                <a:endParaRPr lang="hu-HU"/>
              </a:p>
            </p:txBody>
          </p:sp>
          <p:sp>
            <p:nvSpPr>
              <p:cNvPr id="57647" name="Freeform 1236"/>
              <p:cNvSpPr>
                <a:spLocks/>
              </p:cNvSpPr>
              <p:nvPr/>
            </p:nvSpPr>
            <p:spPr bwMode="auto">
              <a:xfrm>
                <a:off x="2215" y="2388"/>
                <a:ext cx="51" cy="31"/>
              </a:xfrm>
              <a:custGeom>
                <a:avLst/>
                <a:gdLst>
                  <a:gd name="T0" fmla="*/ 0 w 51"/>
                  <a:gd name="T1" fmla="*/ 28 h 31"/>
                  <a:gd name="T2" fmla="*/ 49 w 51"/>
                  <a:gd name="T3" fmla="*/ 0 h 31"/>
                  <a:gd name="T4" fmla="*/ 51 w 51"/>
                  <a:gd name="T5" fmla="*/ 3 h 31"/>
                  <a:gd name="T6" fmla="*/ 1 w 51"/>
                  <a:gd name="T7" fmla="*/ 31 h 31"/>
                  <a:gd name="T8" fmla="*/ 0 w 51"/>
                  <a:gd name="T9" fmla="*/ 28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8"/>
                    </a:moveTo>
                    <a:lnTo>
                      <a:pt x="49" y="0"/>
                    </a:lnTo>
                    <a:lnTo>
                      <a:pt x="51" y="3"/>
                    </a:lnTo>
                    <a:lnTo>
                      <a:pt x="1" y="31"/>
                    </a:lnTo>
                    <a:lnTo>
                      <a:pt x="0" y="28"/>
                    </a:lnTo>
                    <a:close/>
                  </a:path>
                </a:pathLst>
              </a:custGeom>
              <a:solidFill>
                <a:srgbClr val="646260"/>
              </a:solidFill>
              <a:ln w="9525">
                <a:noFill/>
                <a:round/>
                <a:headEnd/>
                <a:tailEnd/>
              </a:ln>
            </p:spPr>
            <p:txBody>
              <a:bodyPr/>
              <a:lstStyle/>
              <a:p>
                <a:endParaRPr lang="hu-HU"/>
              </a:p>
            </p:txBody>
          </p:sp>
          <p:sp>
            <p:nvSpPr>
              <p:cNvPr id="57648" name="Freeform 1237"/>
              <p:cNvSpPr>
                <a:spLocks/>
              </p:cNvSpPr>
              <p:nvPr/>
            </p:nvSpPr>
            <p:spPr bwMode="auto">
              <a:xfrm>
                <a:off x="2216" y="2389"/>
                <a:ext cx="50" cy="31"/>
              </a:xfrm>
              <a:custGeom>
                <a:avLst/>
                <a:gdLst>
                  <a:gd name="T0" fmla="*/ 0 w 50"/>
                  <a:gd name="T1" fmla="*/ 28 h 31"/>
                  <a:gd name="T2" fmla="*/ 48 w 50"/>
                  <a:gd name="T3" fmla="*/ 0 h 31"/>
                  <a:gd name="T4" fmla="*/ 50 w 50"/>
                  <a:gd name="T5" fmla="*/ 3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3"/>
                    </a:lnTo>
                    <a:lnTo>
                      <a:pt x="2" y="31"/>
                    </a:lnTo>
                    <a:lnTo>
                      <a:pt x="0" y="28"/>
                    </a:lnTo>
                    <a:close/>
                  </a:path>
                </a:pathLst>
              </a:custGeom>
              <a:solidFill>
                <a:srgbClr val="666463"/>
              </a:solidFill>
              <a:ln w="9525">
                <a:noFill/>
                <a:round/>
                <a:headEnd/>
                <a:tailEnd/>
              </a:ln>
            </p:spPr>
            <p:txBody>
              <a:bodyPr/>
              <a:lstStyle/>
              <a:p>
                <a:endParaRPr lang="hu-HU"/>
              </a:p>
            </p:txBody>
          </p:sp>
          <p:sp>
            <p:nvSpPr>
              <p:cNvPr id="57649" name="Freeform 1238"/>
              <p:cNvSpPr>
                <a:spLocks/>
              </p:cNvSpPr>
              <p:nvPr/>
            </p:nvSpPr>
            <p:spPr bwMode="auto">
              <a:xfrm>
                <a:off x="2216" y="2391"/>
                <a:ext cx="51" cy="30"/>
              </a:xfrm>
              <a:custGeom>
                <a:avLst/>
                <a:gdLst>
                  <a:gd name="T0" fmla="*/ 0 w 51"/>
                  <a:gd name="T1" fmla="*/ 28 h 30"/>
                  <a:gd name="T2" fmla="*/ 50 w 51"/>
                  <a:gd name="T3" fmla="*/ 0 h 30"/>
                  <a:gd name="T4" fmla="*/ 51 w 51"/>
                  <a:gd name="T5" fmla="*/ 2 h 30"/>
                  <a:gd name="T6" fmla="*/ 2 w 51"/>
                  <a:gd name="T7" fmla="*/ 30 h 30"/>
                  <a:gd name="T8" fmla="*/ 0 w 51"/>
                  <a:gd name="T9" fmla="*/ 28 h 30"/>
                  <a:gd name="T10" fmla="*/ 0 60000 65536"/>
                  <a:gd name="T11" fmla="*/ 0 60000 65536"/>
                  <a:gd name="T12" fmla="*/ 0 60000 65536"/>
                  <a:gd name="T13" fmla="*/ 0 60000 65536"/>
                  <a:gd name="T14" fmla="*/ 0 60000 65536"/>
                  <a:gd name="T15" fmla="*/ 0 w 51"/>
                  <a:gd name="T16" fmla="*/ 0 h 30"/>
                  <a:gd name="T17" fmla="*/ 51 w 51"/>
                  <a:gd name="T18" fmla="*/ 30 h 30"/>
                </a:gdLst>
                <a:ahLst/>
                <a:cxnLst>
                  <a:cxn ang="T10">
                    <a:pos x="T0" y="T1"/>
                  </a:cxn>
                  <a:cxn ang="T11">
                    <a:pos x="T2" y="T3"/>
                  </a:cxn>
                  <a:cxn ang="T12">
                    <a:pos x="T4" y="T5"/>
                  </a:cxn>
                  <a:cxn ang="T13">
                    <a:pos x="T6" y="T7"/>
                  </a:cxn>
                  <a:cxn ang="T14">
                    <a:pos x="T8" y="T9"/>
                  </a:cxn>
                </a:cxnLst>
                <a:rect l="T15" t="T16" r="T17" b="T18"/>
                <a:pathLst>
                  <a:path w="51" h="30">
                    <a:moveTo>
                      <a:pt x="0" y="28"/>
                    </a:moveTo>
                    <a:lnTo>
                      <a:pt x="50" y="0"/>
                    </a:lnTo>
                    <a:lnTo>
                      <a:pt x="51" y="2"/>
                    </a:lnTo>
                    <a:lnTo>
                      <a:pt x="2" y="30"/>
                    </a:lnTo>
                    <a:lnTo>
                      <a:pt x="0" y="28"/>
                    </a:lnTo>
                    <a:close/>
                  </a:path>
                </a:pathLst>
              </a:custGeom>
              <a:solidFill>
                <a:srgbClr val="686564"/>
              </a:solidFill>
              <a:ln w="9525">
                <a:noFill/>
                <a:round/>
                <a:headEnd/>
                <a:tailEnd/>
              </a:ln>
            </p:spPr>
            <p:txBody>
              <a:bodyPr/>
              <a:lstStyle/>
              <a:p>
                <a:endParaRPr lang="hu-HU"/>
              </a:p>
            </p:txBody>
          </p:sp>
          <p:sp>
            <p:nvSpPr>
              <p:cNvPr id="57650" name="Freeform 1239"/>
              <p:cNvSpPr>
                <a:spLocks/>
              </p:cNvSpPr>
              <p:nvPr/>
            </p:nvSpPr>
            <p:spPr bwMode="auto">
              <a:xfrm>
                <a:off x="2218" y="2392"/>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6B6968"/>
              </a:solidFill>
              <a:ln w="9525">
                <a:noFill/>
                <a:round/>
                <a:headEnd/>
                <a:tailEnd/>
              </a:ln>
            </p:spPr>
            <p:txBody>
              <a:bodyPr/>
              <a:lstStyle/>
              <a:p>
                <a:endParaRPr lang="hu-HU"/>
              </a:p>
            </p:txBody>
          </p:sp>
          <p:sp>
            <p:nvSpPr>
              <p:cNvPr id="57651" name="Freeform 1240"/>
              <p:cNvSpPr>
                <a:spLocks/>
              </p:cNvSpPr>
              <p:nvPr/>
            </p:nvSpPr>
            <p:spPr bwMode="auto">
              <a:xfrm>
                <a:off x="2218" y="2393"/>
                <a:ext cx="50" cy="31"/>
              </a:xfrm>
              <a:custGeom>
                <a:avLst/>
                <a:gdLst>
                  <a:gd name="T0" fmla="*/ 0 w 50"/>
                  <a:gd name="T1" fmla="*/ 28 h 31"/>
                  <a:gd name="T2" fmla="*/ 49 w 50"/>
                  <a:gd name="T3" fmla="*/ 0 h 31"/>
                  <a:gd name="T4" fmla="*/ 50 w 50"/>
                  <a:gd name="T5" fmla="*/ 3 h 31"/>
                  <a:gd name="T6" fmla="*/ 1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9" y="0"/>
                    </a:lnTo>
                    <a:lnTo>
                      <a:pt x="50" y="3"/>
                    </a:lnTo>
                    <a:lnTo>
                      <a:pt x="1" y="31"/>
                    </a:lnTo>
                    <a:lnTo>
                      <a:pt x="0" y="28"/>
                    </a:lnTo>
                    <a:close/>
                  </a:path>
                </a:pathLst>
              </a:custGeom>
              <a:solidFill>
                <a:srgbClr val="6D6B6A"/>
              </a:solidFill>
              <a:ln w="9525">
                <a:noFill/>
                <a:round/>
                <a:headEnd/>
                <a:tailEnd/>
              </a:ln>
            </p:spPr>
            <p:txBody>
              <a:bodyPr/>
              <a:lstStyle/>
              <a:p>
                <a:endParaRPr lang="hu-HU"/>
              </a:p>
            </p:txBody>
          </p:sp>
          <p:sp>
            <p:nvSpPr>
              <p:cNvPr id="57652" name="Freeform 1241"/>
              <p:cNvSpPr>
                <a:spLocks/>
              </p:cNvSpPr>
              <p:nvPr/>
            </p:nvSpPr>
            <p:spPr bwMode="auto">
              <a:xfrm>
                <a:off x="2219" y="2395"/>
                <a:ext cx="49" cy="29"/>
              </a:xfrm>
              <a:custGeom>
                <a:avLst/>
                <a:gdLst>
                  <a:gd name="T0" fmla="*/ 0 w 49"/>
                  <a:gd name="T1" fmla="*/ 28 h 29"/>
                  <a:gd name="T2" fmla="*/ 48 w 49"/>
                  <a:gd name="T3" fmla="*/ 0 h 29"/>
                  <a:gd name="T4" fmla="*/ 49 w 49"/>
                  <a:gd name="T5" fmla="*/ 3 h 29"/>
                  <a:gd name="T6" fmla="*/ 2 w 49"/>
                  <a:gd name="T7" fmla="*/ 29 h 29"/>
                  <a:gd name="T8" fmla="*/ 0 w 49"/>
                  <a:gd name="T9" fmla="*/ 2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28"/>
                    </a:moveTo>
                    <a:lnTo>
                      <a:pt x="48" y="0"/>
                    </a:lnTo>
                    <a:lnTo>
                      <a:pt x="49" y="3"/>
                    </a:lnTo>
                    <a:lnTo>
                      <a:pt x="2" y="29"/>
                    </a:lnTo>
                    <a:lnTo>
                      <a:pt x="0" y="28"/>
                    </a:lnTo>
                    <a:close/>
                  </a:path>
                </a:pathLst>
              </a:custGeom>
              <a:solidFill>
                <a:srgbClr val="6E6D6C"/>
              </a:solidFill>
              <a:ln w="9525">
                <a:noFill/>
                <a:round/>
                <a:headEnd/>
                <a:tailEnd/>
              </a:ln>
            </p:spPr>
            <p:txBody>
              <a:bodyPr/>
              <a:lstStyle/>
              <a:p>
                <a:endParaRPr lang="hu-HU"/>
              </a:p>
            </p:txBody>
          </p:sp>
          <p:sp>
            <p:nvSpPr>
              <p:cNvPr id="57653" name="Freeform 1242"/>
              <p:cNvSpPr>
                <a:spLocks/>
              </p:cNvSpPr>
              <p:nvPr/>
            </p:nvSpPr>
            <p:spPr bwMode="auto">
              <a:xfrm>
                <a:off x="2219" y="2396"/>
                <a:ext cx="51" cy="30"/>
              </a:xfrm>
              <a:custGeom>
                <a:avLst/>
                <a:gdLst>
                  <a:gd name="T0" fmla="*/ 0 w 51"/>
                  <a:gd name="T1" fmla="*/ 28 h 30"/>
                  <a:gd name="T2" fmla="*/ 49 w 51"/>
                  <a:gd name="T3" fmla="*/ 0 h 30"/>
                  <a:gd name="T4" fmla="*/ 51 w 51"/>
                  <a:gd name="T5" fmla="*/ 2 h 30"/>
                  <a:gd name="T6" fmla="*/ 2 w 51"/>
                  <a:gd name="T7" fmla="*/ 30 h 30"/>
                  <a:gd name="T8" fmla="*/ 0 w 51"/>
                  <a:gd name="T9" fmla="*/ 28 h 30"/>
                  <a:gd name="T10" fmla="*/ 0 60000 65536"/>
                  <a:gd name="T11" fmla="*/ 0 60000 65536"/>
                  <a:gd name="T12" fmla="*/ 0 60000 65536"/>
                  <a:gd name="T13" fmla="*/ 0 60000 65536"/>
                  <a:gd name="T14" fmla="*/ 0 60000 65536"/>
                  <a:gd name="T15" fmla="*/ 0 w 51"/>
                  <a:gd name="T16" fmla="*/ 0 h 30"/>
                  <a:gd name="T17" fmla="*/ 51 w 51"/>
                  <a:gd name="T18" fmla="*/ 30 h 30"/>
                </a:gdLst>
                <a:ahLst/>
                <a:cxnLst>
                  <a:cxn ang="T10">
                    <a:pos x="T0" y="T1"/>
                  </a:cxn>
                  <a:cxn ang="T11">
                    <a:pos x="T2" y="T3"/>
                  </a:cxn>
                  <a:cxn ang="T12">
                    <a:pos x="T4" y="T5"/>
                  </a:cxn>
                  <a:cxn ang="T13">
                    <a:pos x="T6" y="T7"/>
                  </a:cxn>
                  <a:cxn ang="T14">
                    <a:pos x="T8" y="T9"/>
                  </a:cxn>
                </a:cxnLst>
                <a:rect l="T15" t="T16" r="T17" b="T18"/>
                <a:pathLst>
                  <a:path w="51" h="30">
                    <a:moveTo>
                      <a:pt x="0" y="28"/>
                    </a:moveTo>
                    <a:lnTo>
                      <a:pt x="49" y="0"/>
                    </a:lnTo>
                    <a:lnTo>
                      <a:pt x="51" y="2"/>
                    </a:lnTo>
                    <a:lnTo>
                      <a:pt x="2" y="30"/>
                    </a:lnTo>
                    <a:lnTo>
                      <a:pt x="0" y="28"/>
                    </a:lnTo>
                    <a:close/>
                  </a:path>
                </a:pathLst>
              </a:custGeom>
              <a:solidFill>
                <a:srgbClr val="706F6E"/>
              </a:solidFill>
              <a:ln w="9525">
                <a:noFill/>
                <a:round/>
                <a:headEnd/>
                <a:tailEnd/>
              </a:ln>
            </p:spPr>
            <p:txBody>
              <a:bodyPr/>
              <a:lstStyle/>
              <a:p>
                <a:endParaRPr lang="hu-HU"/>
              </a:p>
            </p:txBody>
          </p:sp>
          <p:sp>
            <p:nvSpPr>
              <p:cNvPr id="57654" name="Freeform 1243"/>
              <p:cNvSpPr>
                <a:spLocks/>
              </p:cNvSpPr>
              <p:nvPr/>
            </p:nvSpPr>
            <p:spPr bwMode="auto">
              <a:xfrm>
                <a:off x="2221" y="2398"/>
                <a:ext cx="49" cy="29"/>
              </a:xfrm>
              <a:custGeom>
                <a:avLst/>
                <a:gdLst>
                  <a:gd name="T0" fmla="*/ 0 w 49"/>
                  <a:gd name="T1" fmla="*/ 26 h 29"/>
                  <a:gd name="T2" fmla="*/ 47 w 49"/>
                  <a:gd name="T3" fmla="*/ 0 h 29"/>
                  <a:gd name="T4" fmla="*/ 49 w 49"/>
                  <a:gd name="T5" fmla="*/ 1 h 29"/>
                  <a:gd name="T6" fmla="*/ 1 w 49"/>
                  <a:gd name="T7" fmla="*/ 29 h 29"/>
                  <a:gd name="T8" fmla="*/ 0 w 49"/>
                  <a:gd name="T9" fmla="*/ 26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26"/>
                    </a:moveTo>
                    <a:lnTo>
                      <a:pt x="47" y="0"/>
                    </a:lnTo>
                    <a:lnTo>
                      <a:pt x="49" y="1"/>
                    </a:lnTo>
                    <a:lnTo>
                      <a:pt x="1" y="29"/>
                    </a:lnTo>
                    <a:lnTo>
                      <a:pt x="0" y="26"/>
                    </a:lnTo>
                    <a:close/>
                  </a:path>
                </a:pathLst>
              </a:custGeom>
              <a:solidFill>
                <a:srgbClr val="727070"/>
              </a:solidFill>
              <a:ln w="9525">
                <a:noFill/>
                <a:round/>
                <a:headEnd/>
                <a:tailEnd/>
              </a:ln>
            </p:spPr>
            <p:txBody>
              <a:bodyPr/>
              <a:lstStyle/>
              <a:p>
                <a:endParaRPr lang="hu-HU"/>
              </a:p>
            </p:txBody>
          </p:sp>
          <p:sp>
            <p:nvSpPr>
              <p:cNvPr id="57655" name="Freeform 1244"/>
              <p:cNvSpPr>
                <a:spLocks/>
              </p:cNvSpPr>
              <p:nvPr/>
            </p:nvSpPr>
            <p:spPr bwMode="auto">
              <a:xfrm>
                <a:off x="2221" y="2398"/>
                <a:ext cx="50" cy="31"/>
              </a:xfrm>
              <a:custGeom>
                <a:avLst/>
                <a:gdLst>
                  <a:gd name="T0" fmla="*/ 0 w 50"/>
                  <a:gd name="T1" fmla="*/ 28 h 31"/>
                  <a:gd name="T2" fmla="*/ 49 w 50"/>
                  <a:gd name="T3" fmla="*/ 0 h 31"/>
                  <a:gd name="T4" fmla="*/ 50 w 50"/>
                  <a:gd name="T5" fmla="*/ 2 h 31"/>
                  <a:gd name="T6" fmla="*/ 1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9" y="0"/>
                    </a:lnTo>
                    <a:lnTo>
                      <a:pt x="50" y="2"/>
                    </a:lnTo>
                    <a:lnTo>
                      <a:pt x="1" y="31"/>
                    </a:lnTo>
                    <a:lnTo>
                      <a:pt x="0" y="28"/>
                    </a:lnTo>
                    <a:close/>
                  </a:path>
                </a:pathLst>
              </a:custGeom>
              <a:solidFill>
                <a:srgbClr val="737271"/>
              </a:solidFill>
              <a:ln w="9525">
                <a:noFill/>
                <a:round/>
                <a:headEnd/>
                <a:tailEnd/>
              </a:ln>
            </p:spPr>
            <p:txBody>
              <a:bodyPr/>
              <a:lstStyle/>
              <a:p>
                <a:endParaRPr lang="hu-HU"/>
              </a:p>
            </p:txBody>
          </p:sp>
          <p:sp>
            <p:nvSpPr>
              <p:cNvPr id="57656" name="Freeform 1245"/>
              <p:cNvSpPr>
                <a:spLocks/>
              </p:cNvSpPr>
              <p:nvPr/>
            </p:nvSpPr>
            <p:spPr bwMode="auto">
              <a:xfrm>
                <a:off x="2222" y="2399"/>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757473"/>
              </a:solidFill>
              <a:ln w="9525">
                <a:noFill/>
                <a:round/>
                <a:headEnd/>
                <a:tailEnd/>
              </a:ln>
            </p:spPr>
            <p:txBody>
              <a:bodyPr/>
              <a:lstStyle/>
              <a:p>
                <a:endParaRPr lang="hu-HU"/>
              </a:p>
            </p:txBody>
          </p:sp>
          <p:sp>
            <p:nvSpPr>
              <p:cNvPr id="57657" name="Freeform 1246"/>
              <p:cNvSpPr>
                <a:spLocks/>
              </p:cNvSpPr>
              <p:nvPr/>
            </p:nvSpPr>
            <p:spPr bwMode="auto">
              <a:xfrm>
                <a:off x="2222" y="2400"/>
                <a:ext cx="51" cy="31"/>
              </a:xfrm>
              <a:custGeom>
                <a:avLst/>
                <a:gdLst>
                  <a:gd name="T0" fmla="*/ 0 w 51"/>
                  <a:gd name="T1" fmla="*/ 29 h 31"/>
                  <a:gd name="T2" fmla="*/ 49 w 51"/>
                  <a:gd name="T3" fmla="*/ 0 h 31"/>
                  <a:gd name="T4" fmla="*/ 51 w 51"/>
                  <a:gd name="T5" fmla="*/ 3 h 31"/>
                  <a:gd name="T6" fmla="*/ 1 w 51"/>
                  <a:gd name="T7" fmla="*/ 31 h 31"/>
                  <a:gd name="T8" fmla="*/ 0 w 51"/>
                  <a:gd name="T9" fmla="*/ 29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9"/>
                    </a:moveTo>
                    <a:lnTo>
                      <a:pt x="49" y="0"/>
                    </a:lnTo>
                    <a:lnTo>
                      <a:pt x="51" y="3"/>
                    </a:lnTo>
                    <a:lnTo>
                      <a:pt x="1" y="31"/>
                    </a:lnTo>
                    <a:lnTo>
                      <a:pt x="0" y="29"/>
                    </a:lnTo>
                    <a:close/>
                  </a:path>
                </a:pathLst>
              </a:custGeom>
              <a:solidFill>
                <a:srgbClr val="767574"/>
              </a:solidFill>
              <a:ln w="9525">
                <a:noFill/>
                <a:round/>
                <a:headEnd/>
                <a:tailEnd/>
              </a:ln>
            </p:spPr>
            <p:txBody>
              <a:bodyPr/>
              <a:lstStyle/>
              <a:p>
                <a:endParaRPr lang="hu-HU"/>
              </a:p>
            </p:txBody>
          </p:sp>
          <p:sp>
            <p:nvSpPr>
              <p:cNvPr id="57658" name="Freeform 1247"/>
              <p:cNvSpPr>
                <a:spLocks/>
              </p:cNvSpPr>
              <p:nvPr/>
            </p:nvSpPr>
            <p:spPr bwMode="auto">
              <a:xfrm>
                <a:off x="2223" y="2402"/>
                <a:ext cx="50" cy="31"/>
              </a:xfrm>
              <a:custGeom>
                <a:avLst/>
                <a:gdLst>
                  <a:gd name="T0" fmla="*/ 0 w 50"/>
                  <a:gd name="T1" fmla="*/ 28 h 31"/>
                  <a:gd name="T2" fmla="*/ 48 w 50"/>
                  <a:gd name="T3" fmla="*/ 0 h 31"/>
                  <a:gd name="T4" fmla="*/ 50 w 50"/>
                  <a:gd name="T5" fmla="*/ 3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3"/>
                    </a:lnTo>
                    <a:lnTo>
                      <a:pt x="2" y="31"/>
                    </a:lnTo>
                    <a:lnTo>
                      <a:pt x="0" y="28"/>
                    </a:lnTo>
                    <a:close/>
                  </a:path>
                </a:pathLst>
              </a:custGeom>
              <a:solidFill>
                <a:srgbClr val="797776"/>
              </a:solidFill>
              <a:ln w="9525">
                <a:noFill/>
                <a:round/>
                <a:headEnd/>
                <a:tailEnd/>
              </a:ln>
            </p:spPr>
            <p:txBody>
              <a:bodyPr/>
              <a:lstStyle/>
              <a:p>
                <a:endParaRPr lang="hu-HU"/>
              </a:p>
            </p:txBody>
          </p:sp>
          <p:sp>
            <p:nvSpPr>
              <p:cNvPr id="57659" name="Freeform 1248"/>
              <p:cNvSpPr>
                <a:spLocks/>
              </p:cNvSpPr>
              <p:nvPr/>
            </p:nvSpPr>
            <p:spPr bwMode="auto">
              <a:xfrm>
                <a:off x="2223" y="2403"/>
                <a:ext cx="51" cy="31"/>
              </a:xfrm>
              <a:custGeom>
                <a:avLst/>
                <a:gdLst>
                  <a:gd name="T0" fmla="*/ 0 w 51"/>
                  <a:gd name="T1" fmla="*/ 28 h 31"/>
                  <a:gd name="T2" fmla="*/ 50 w 51"/>
                  <a:gd name="T3" fmla="*/ 0 h 31"/>
                  <a:gd name="T4" fmla="*/ 51 w 51"/>
                  <a:gd name="T5" fmla="*/ 3 h 31"/>
                  <a:gd name="T6" fmla="*/ 2 w 51"/>
                  <a:gd name="T7" fmla="*/ 31 h 31"/>
                  <a:gd name="T8" fmla="*/ 0 w 51"/>
                  <a:gd name="T9" fmla="*/ 28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8"/>
                    </a:moveTo>
                    <a:lnTo>
                      <a:pt x="50" y="0"/>
                    </a:lnTo>
                    <a:lnTo>
                      <a:pt x="51" y="3"/>
                    </a:lnTo>
                    <a:lnTo>
                      <a:pt x="2" y="31"/>
                    </a:lnTo>
                    <a:lnTo>
                      <a:pt x="0" y="28"/>
                    </a:lnTo>
                    <a:close/>
                  </a:path>
                </a:pathLst>
              </a:custGeom>
              <a:solidFill>
                <a:srgbClr val="7A7978"/>
              </a:solidFill>
              <a:ln w="9525">
                <a:noFill/>
                <a:round/>
                <a:headEnd/>
                <a:tailEnd/>
              </a:ln>
            </p:spPr>
            <p:txBody>
              <a:bodyPr/>
              <a:lstStyle/>
              <a:p>
                <a:endParaRPr lang="hu-HU"/>
              </a:p>
            </p:txBody>
          </p:sp>
          <p:sp>
            <p:nvSpPr>
              <p:cNvPr id="57660" name="Freeform 1249"/>
              <p:cNvSpPr>
                <a:spLocks/>
              </p:cNvSpPr>
              <p:nvPr/>
            </p:nvSpPr>
            <p:spPr bwMode="auto">
              <a:xfrm>
                <a:off x="2225" y="2405"/>
                <a:ext cx="49" cy="29"/>
              </a:xfrm>
              <a:custGeom>
                <a:avLst/>
                <a:gdLst>
                  <a:gd name="T0" fmla="*/ 0 w 49"/>
                  <a:gd name="T1" fmla="*/ 28 h 29"/>
                  <a:gd name="T2" fmla="*/ 48 w 49"/>
                  <a:gd name="T3" fmla="*/ 0 h 29"/>
                  <a:gd name="T4" fmla="*/ 49 w 49"/>
                  <a:gd name="T5" fmla="*/ 1 h 29"/>
                  <a:gd name="T6" fmla="*/ 1 w 49"/>
                  <a:gd name="T7" fmla="*/ 29 h 29"/>
                  <a:gd name="T8" fmla="*/ 0 w 49"/>
                  <a:gd name="T9" fmla="*/ 2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28"/>
                    </a:moveTo>
                    <a:lnTo>
                      <a:pt x="48" y="0"/>
                    </a:lnTo>
                    <a:lnTo>
                      <a:pt x="49" y="1"/>
                    </a:lnTo>
                    <a:lnTo>
                      <a:pt x="1" y="29"/>
                    </a:lnTo>
                    <a:lnTo>
                      <a:pt x="0" y="28"/>
                    </a:lnTo>
                    <a:close/>
                  </a:path>
                </a:pathLst>
              </a:custGeom>
              <a:solidFill>
                <a:srgbClr val="7D7B7A"/>
              </a:solidFill>
              <a:ln w="9525">
                <a:noFill/>
                <a:round/>
                <a:headEnd/>
                <a:tailEnd/>
              </a:ln>
            </p:spPr>
            <p:txBody>
              <a:bodyPr/>
              <a:lstStyle/>
              <a:p>
                <a:endParaRPr lang="hu-HU"/>
              </a:p>
            </p:txBody>
          </p:sp>
          <p:sp>
            <p:nvSpPr>
              <p:cNvPr id="57661" name="Freeform 1250"/>
              <p:cNvSpPr>
                <a:spLocks/>
              </p:cNvSpPr>
              <p:nvPr/>
            </p:nvSpPr>
            <p:spPr bwMode="auto">
              <a:xfrm>
                <a:off x="2225" y="2406"/>
                <a:ext cx="50" cy="30"/>
              </a:xfrm>
              <a:custGeom>
                <a:avLst/>
                <a:gdLst>
                  <a:gd name="T0" fmla="*/ 0 w 50"/>
                  <a:gd name="T1" fmla="*/ 28 h 30"/>
                  <a:gd name="T2" fmla="*/ 49 w 50"/>
                  <a:gd name="T3" fmla="*/ 0 h 30"/>
                  <a:gd name="T4" fmla="*/ 50 w 50"/>
                  <a:gd name="T5" fmla="*/ 1 h 30"/>
                  <a:gd name="T6" fmla="*/ 1 w 50"/>
                  <a:gd name="T7" fmla="*/ 30 h 30"/>
                  <a:gd name="T8" fmla="*/ 0 w 50"/>
                  <a:gd name="T9" fmla="*/ 28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0" y="28"/>
                    </a:moveTo>
                    <a:lnTo>
                      <a:pt x="49" y="0"/>
                    </a:lnTo>
                    <a:lnTo>
                      <a:pt x="50" y="1"/>
                    </a:lnTo>
                    <a:lnTo>
                      <a:pt x="1" y="30"/>
                    </a:lnTo>
                    <a:lnTo>
                      <a:pt x="0" y="28"/>
                    </a:lnTo>
                    <a:close/>
                  </a:path>
                </a:pathLst>
              </a:custGeom>
              <a:solidFill>
                <a:srgbClr val="807F7E"/>
              </a:solidFill>
              <a:ln w="9525">
                <a:noFill/>
                <a:round/>
                <a:headEnd/>
                <a:tailEnd/>
              </a:ln>
            </p:spPr>
            <p:txBody>
              <a:bodyPr/>
              <a:lstStyle/>
              <a:p>
                <a:endParaRPr lang="hu-HU"/>
              </a:p>
            </p:txBody>
          </p:sp>
          <p:sp>
            <p:nvSpPr>
              <p:cNvPr id="57662" name="Freeform 1251"/>
              <p:cNvSpPr>
                <a:spLocks/>
              </p:cNvSpPr>
              <p:nvPr/>
            </p:nvSpPr>
            <p:spPr bwMode="auto">
              <a:xfrm>
                <a:off x="2226" y="2406"/>
                <a:ext cx="49" cy="31"/>
              </a:xfrm>
              <a:custGeom>
                <a:avLst/>
                <a:gdLst>
                  <a:gd name="T0" fmla="*/ 0 w 49"/>
                  <a:gd name="T1" fmla="*/ 28 h 31"/>
                  <a:gd name="T2" fmla="*/ 48 w 49"/>
                  <a:gd name="T3" fmla="*/ 0 h 31"/>
                  <a:gd name="T4" fmla="*/ 49 w 49"/>
                  <a:gd name="T5" fmla="*/ 3 h 31"/>
                  <a:gd name="T6" fmla="*/ 2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2" y="31"/>
                    </a:lnTo>
                    <a:lnTo>
                      <a:pt x="0" y="28"/>
                    </a:lnTo>
                    <a:close/>
                  </a:path>
                </a:pathLst>
              </a:custGeom>
              <a:solidFill>
                <a:srgbClr val="82807F"/>
              </a:solidFill>
              <a:ln w="9525">
                <a:noFill/>
                <a:round/>
                <a:headEnd/>
                <a:tailEnd/>
              </a:ln>
            </p:spPr>
            <p:txBody>
              <a:bodyPr/>
              <a:lstStyle/>
              <a:p>
                <a:endParaRPr lang="hu-HU"/>
              </a:p>
            </p:txBody>
          </p:sp>
          <p:sp>
            <p:nvSpPr>
              <p:cNvPr id="57663" name="Freeform 1252"/>
              <p:cNvSpPr>
                <a:spLocks/>
              </p:cNvSpPr>
              <p:nvPr/>
            </p:nvSpPr>
            <p:spPr bwMode="auto">
              <a:xfrm>
                <a:off x="2226" y="2407"/>
                <a:ext cx="51" cy="31"/>
              </a:xfrm>
              <a:custGeom>
                <a:avLst/>
                <a:gdLst>
                  <a:gd name="T0" fmla="*/ 0 w 51"/>
                  <a:gd name="T1" fmla="*/ 29 h 31"/>
                  <a:gd name="T2" fmla="*/ 49 w 51"/>
                  <a:gd name="T3" fmla="*/ 0 h 31"/>
                  <a:gd name="T4" fmla="*/ 51 w 51"/>
                  <a:gd name="T5" fmla="*/ 3 h 31"/>
                  <a:gd name="T6" fmla="*/ 2 w 51"/>
                  <a:gd name="T7" fmla="*/ 31 h 31"/>
                  <a:gd name="T8" fmla="*/ 0 w 51"/>
                  <a:gd name="T9" fmla="*/ 29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9"/>
                    </a:moveTo>
                    <a:lnTo>
                      <a:pt x="49" y="0"/>
                    </a:lnTo>
                    <a:lnTo>
                      <a:pt x="51" y="3"/>
                    </a:lnTo>
                    <a:lnTo>
                      <a:pt x="2" y="31"/>
                    </a:lnTo>
                    <a:lnTo>
                      <a:pt x="0" y="29"/>
                    </a:lnTo>
                    <a:close/>
                  </a:path>
                </a:pathLst>
              </a:custGeom>
              <a:solidFill>
                <a:srgbClr val="848282"/>
              </a:solidFill>
              <a:ln w="9525">
                <a:noFill/>
                <a:round/>
                <a:headEnd/>
                <a:tailEnd/>
              </a:ln>
            </p:spPr>
            <p:txBody>
              <a:bodyPr/>
              <a:lstStyle/>
              <a:p>
                <a:endParaRPr lang="hu-HU"/>
              </a:p>
            </p:txBody>
          </p:sp>
          <p:sp>
            <p:nvSpPr>
              <p:cNvPr id="57664" name="Freeform 1253"/>
              <p:cNvSpPr>
                <a:spLocks/>
              </p:cNvSpPr>
              <p:nvPr/>
            </p:nvSpPr>
            <p:spPr bwMode="auto">
              <a:xfrm>
                <a:off x="2228" y="2409"/>
                <a:ext cx="49" cy="31"/>
              </a:xfrm>
              <a:custGeom>
                <a:avLst/>
                <a:gdLst>
                  <a:gd name="T0" fmla="*/ 0 w 49"/>
                  <a:gd name="T1" fmla="*/ 28 h 31"/>
                  <a:gd name="T2" fmla="*/ 47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7" y="0"/>
                    </a:lnTo>
                    <a:lnTo>
                      <a:pt x="49" y="3"/>
                    </a:lnTo>
                    <a:lnTo>
                      <a:pt x="1" y="31"/>
                    </a:lnTo>
                    <a:lnTo>
                      <a:pt x="0" y="28"/>
                    </a:lnTo>
                    <a:close/>
                  </a:path>
                </a:pathLst>
              </a:custGeom>
              <a:solidFill>
                <a:srgbClr val="868584"/>
              </a:solidFill>
              <a:ln w="9525">
                <a:noFill/>
                <a:round/>
                <a:headEnd/>
                <a:tailEnd/>
              </a:ln>
            </p:spPr>
            <p:txBody>
              <a:bodyPr/>
              <a:lstStyle/>
              <a:p>
                <a:endParaRPr lang="hu-HU"/>
              </a:p>
            </p:txBody>
          </p:sp>
          <p:sp>
            <p:nvSpPr>
              <p:cNvPr id="57665" name="Freeform 1254"/>
              <p:cNvSpPr>
                <a:spLocks/>
              </p:cNvSpPr>
              <p:nvPr/>
            </p:nvSpPr>
            <p:spPr bwMode="auto">
              <a:xfrm>
                <a:off x="2228" y="2410"/>
                <a:ext cx="50" cy="31"/>
              </a:xfrm>
              <a:custGeom>
                <a:avLst/>
                <a:gdLst>
                  <a:gd name="T0" fmla="*/ 0 w 50"/>
                  <a:gd name="T1" fmla="*/ 28 h 31"/>
                  <a:gd name="T2" fmla="*/ 49 w 50"/>
                  <a:gd name="T3" fmla="*/ 0 h 31"/>
                  <a:gd name="T4" fmla="*/ 50 w 50"/>
                  <a:gd name="T5" fmla="*/ 3 h 31"/>
                  <a:gd name="T6" fmla="*/ 1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9" y="0"/>
                    </a:lnTo>
                    <a:lnTo>
                      <a:pt x="50" y="3"/>
                    </a:lnTo>
                    <a:lnTo>
                      <a:pt x="1" y="31"/>
                    </a:lnTo>
                    <a:lnTo>
                      <a:pt x="0" y="28"/>
                    </a:lnTo>
                    <a:close/>
                  </a:path>
                </a:pathLst>
              </a:custGeom>
              <a:solidFill>
                <a:srgbClr val="878685"/>
              </a:solidFill>
              <a:ln w="9525">
                <a:noFill/>
                <a:round/>
                <a:headEnd/>
                <a:tailEnd/>
              </a:ln>
            </p:spPr>
            <p:txBody>
              <a:bodyPr/>
              <a:lstStyle/>
              <a:p>
                <a:endParaRPr lang="hu-HU"/>
              </a:p>
            </p:txBody>
          </p:sp>
          <p:sp>
            <p:nvSpPr>
              <p:cNvPr id="57666" name="Freeform 1255"/>
              <p:cNvSpPr>
                <a:spLocks/>
              </p:cNvSpPr>
              <p:nvPr/>
            </p:nvSpPr>
            <p:spPr bwMode="auto">
              <a:xfrm>
                <a:off x="2229" y="2412"/>
                <a:ext cx="49" cy="31"/>
              </a:xfrm>
              <a:custGeom>
                <a:avLst/>
                <a:gdLst>
                  <a:gd name="T0" fmla="*/ 0 w 49"/>
                  <a:gd name="T1" fmla="*/ 28 h 31"/>
                  <a:gd name="T2" fmla="*/ 48 w 49"/>
                  <a:gd name="T3" fmla="*/ 0 h 31"/>
                  <a:gd name="T4" fmla="*/ 49 w 49"/>
                  <a:gd name="T5" fmla="*/ 2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2"/>
                    </a:lnTo>
                    <a:lnTo>
                      <a:pt x="1" y="31"/>
                    </a:lnTo>
                    <a:lnTo>
                      <a:pt x="0" y="28"/>
                    </a:lnTo>
                    <a:close/>
                  </a:path>
                </a:pathLst>
              </a:custGeom>
              <a:solidFill>
                <a:srgbClr val="898887"/>
              </a:solidFill>
              <a:ln w="9525">
                <a:noFill/>
                <a:round/>
                <a:headEnd/>
                <a:tailEnd/>
              </a:ln>
            </p:spPr>
            <p:txBody>
              <a:bodyPr/>
              <a:lstStyle/>
              <a:p>
                <a:endParaRPr lang="hu-HU"/>
              </a:p>
            </p:txBody>
          </p:sp>
          <p:sp>
            <p:nvSpPr>
              <p:cNvPr id="57667" name="Freeform 1256"/>
              <p:cNvSpPr>
                <a:spLocks/>
              </p:cNvSpPr>
              <p:nvPr/>
            </p:nvSpPr>
            <p:spPr bwMode="auto">
              <a:xfrm>
                <a:off x="2229" y="2413"/>
                <a:ext cx="51" cy="30"/>
              </a:xfrm>
              <a:custGeom>
                <a:avLst/>
                <a:gdLst>
                  <a:gd name="T0" fmla="*/ 0 w 51"/>
                  <a:gd name="T1" fmla="*/ 28 h 30"/>
                  <a:gd name="T2" fmla="*/ 49 w 51"/>
                  <a:gd name="T3" fmla="*/ 0 h 30"/>
                  <a:gd name="T4" fmla="*/ 51 w 51"/>
                  <a:gd name="T5" fmla="*/ 1 h 30"/>
                  <a:gd name="T6" fmla="*/ 1 w 51"/>
                  <a:gd name="T7" fmla="*/ 30 h 30"/>
                  <a:gd name="T8" fmla="*/ 0 w 51"/>
                  <a:gd name="T9" fmla="*/ 28 h 30"/>
                  <a:gd name="T10" fmla="*/ 0 60000 65536"/>
                  <a:gd name="T11" fmla="*/ 0 60000 65536"/>
                  <a:gd name="T12" fmla="*/ 0 60000 65536"/>
                  <a:gd name="T13" fmla="*/ 0 60000 65536"/>
                  <a:gd name="T14" fmla="*/ 0 60000 65536"/>
                  <a:gd name="T15" fmla="*/ 0 w 51"/>
                  <a:gd name="T16" fmla="*/ 0 h 30"/>
                  <a:gd name="T17" fmla="*/ 51 w 51"/>
                  <a:gd name="T18" fmla="*/ 30 h 30"/>
                </a:gdLst>
                <a:ahLst/>
                <a:cxnLst>
                  <a:cxn ang="T10">
                    <a:pos x="T0" y="T1"/>
                  </a:cxn>
                  <a:cxn ang="T11">
                    <a:pos x="T2" y="T3"/>
                  </a:cxn>
                  <a:cxn ang="T12">
                    <a:pos x="T4" y="T5"/>
                  </a:cxn>
                  <a:cxn ang="T13">
                    <a:pos x="T6" y="T7"/>
                  </a:cxn>
                  <a:cxn ang="T14">
                    <a:pos x="T8" y="T9"/>
                  </a:cxn>
                </a:cxnLst>
                <a:rect l="T15" t="T16" r="T17" b="T18"/>
                <a:pathLst>
                  <a:path w="51" h="30">
                    <a:moveTo>
                      <a:pt x="0" y="28"/>
                    </a:moveTo>
                    <a:lnTo>
                      <a:pt x="49" y="0"/>
                    </a:lnTo>
                    <a:lnTo>
                      <a:pt x="51" y="1"/>
                    </a:lnTo>
                    <a:lnTo>
                      <a:pt x="1" y="30"/>
                    </a:lnTo>
                    <a:lnTo>
                      <a:pt x="0" y="28"/>
                    </a:lnTo>
                    <a:close/>
                  </a:path>
                </a:pathLst>
              </a:custGeom>
              <a:solidFill>
                <a:srgbClr val="8B8989"/>
              </a:solidFill>
              <a:ln w="9525">
                <a:noFill/>
                <a:round/>
                <a:headEnd/>
                <a:tailEnd/>
              </a:ln>
            </p:spPr>
            <p:txBody>
              <a:bodyPr/>
              <a:lstStyle/>
              <a:p>
                <a:endParaRPr lang="hu-HU"/>
              </a:p>
            </p:txBody>
          </p:sp>
          <p:sp>
            <p:nvSpPr>
              <p:cNvPr id="57668" name="Freeform 1257"/>
              <p:cNvSpPr>
                <a:spLocks/>
              </p:cNvSpPr>
              <p:nvPr/>
            </p:nvSpPr>
            <p:spPr bwMode="auto">
              <a:xfrm>
                <a:off x="2230" y="2414"/>
                <a:ext cx="50" cy="30"/>
              </a:xfrm>
              <a:custGeom>
                <a:avLst/>
                <a:gdLst>
                  <a:gd name="T0" fmla="*/ 0 w 50"/>
                  <a:gd name="T1" fmla="*/ 29 h 30"/>
                  <a:gd name="T2" fmla="*/ 48 w 50"/>
                  <a:gd name="T3" fmla="*/ 0 h 30"/>
                  <a:gd name="T4" fmla="*/ 50 w 50"/>
                  <a:gd name="T5" fmla="*/ 2 h 30"/>
                  <a:gd name="T6" fmla="*/ 2 w 50"/>
                  <a:gd name="T7" fmla="*/ 30 h 30"/>
                  <a:gd name="T8" fmla="*/ 0 w 50"/>
                  <a:gd name="T9" fmla="*/ 29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0" y="29"/>
                    </a:moveTo>
                    <a:lnTo>
                      <a:pt x="48" y="0"/>
                    </a:lnTo>
                    <a:lnTo>
                      <a:pt x="50" y="2"/>
                    </a:lnTo>
                    <a:lnTo>
                      <a:pt x="2" y="30"/>
                    </a:lnTo>
                    <a:lnTo>
                      <a:pt x="0" y="29"/>
                    </a:lnTo>
                    <a:close/>
                  </a:path>
                </a:pathLst>
              </a:custGeom>
              <a:solidFill>
                <a:srgbClr val="8C8B8B"/>
              </a:solidFill>
              <a:ln w="9525">
                <a:noFill/>
                <a:round/>
                <a:headEnd/>
                <a:tailEnd/>
              </a:ln>
            </p:spPr>
            <p:txBody>
              <a:bodyPr/>
              <a:lstStyle/>
              <a:p>
                <a:endParaRPr lang="hu-HU"/>
              </a:p>
            </p:txBody>
          </p:sp>
          <p:sp>
            <p:nvSpPr>
              <p:cNvPr id="57669" name="Freeform 1258"/>
              <p:cNvSpPr>
                <a:spLocks/>
              </p:cNvSpPr>
              <p:nvPr/>
            </p:nvSpPr>
            <p:spPr bwMode="auto">
              <a:xfrm>
                <a:off x="2230" y="2414"/>
                <a:ext cx="51" cy="31"/>
              </a:xfrm>
              <a:custGeom>
                <a:avLst/>
                <a:gdLst>
                  <a:gd name="T0" fmla="*/ 0 w 51"/>
                  <a:gd name="T1" fmla="*/ 29 h 31"/>
                  <a:gd name="T2" fmla="*/ 50 w 51"/>
                  <a:gd name="T3" fmla="*/ 0 h 31"/>
                  <a:gd name="T4" fmla="*/ 51 w 51"/>
                  <a:gd name="T5" fmla="*/ 3 h 31"/>
                  <a:gd name="T6" fmla="*/ 2 w 51"/>
                  <a:gd name="T7" fmla="*/ 31 h 31"/>
                  <a:gd name="T8" fmla="*/ 0 w 51"/>
                  <a:gd name="T9" fmla="*/ 29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9"/>
                    </a:moveTo>
                    <a:lnTo>
                      <a:pt x="50" y="0"/>
                    </a:lnTo>
                    <a:lnTo>
                      <a:pt x="51" y="3"/>
                    </a:lnTo>
                    <a:lnTo>
                      <a:pt x="2" y="31"/>
                    </a:lnTo>
                    <a:lnTo>
                      <a:pt x="0" y="29"/>
                    </a:lnTo>
                    <a:close/>
                  </a:path>
                </a:pathLst>
              </a:custGeom>
              <a:solidFill>
                <a:srgbClr val="8E8D8C"/>
              </a:solidFill>
              <a:ln w="9525">
                <a:noFill/>
                <a:round/>
                <a:headEnd/>
                <a:tailEnd/>
              </a:ln>
            </p:spPr>
            <p:txBody>
              <a:bodyPr/>
              <a:lstStyle/>
              <a:p>
                <a:endParaRPr lang="hu-HU"/>
              </a:p>
            </p:txBody>
          </p:sp>
          <p:sp>
            <p:nvSpPr>
              <p:cNvPr id="57670" name="Freeform 1259"/>
              <p:cNvSpPr>
                <a:spLocks/>
              </p:cNvSpPr>
              <p:nvPr/>
            </p:nvSpPr>
            <p:spPr bwMode="auto">
              <a:xfrm>
                <a:off x="2232" y="2416"/>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908F8E"/>
              </a:solidFill>
              <a:ln w="9525">
                <a:noFill/>
                <a:round/>
                <a:headEnd/>
                <a:tailEnd/>
              </a:ln>
            </p:spPr>
            <p:txBody>
              <a:bodyPr/>
              <a:lstStyle/>
              <a:p>
                <a:endParaRPr lang="hu-HU"/>
              </a:p>
            </p:txBody>
          </p:sp>
          <p:sp>
            <p:nvSpPr>
              <p:cNvPr id="57671" name="Freeform 1260"/>
              <p:cNvSpPr>
                <a:spLocks/>
              </p:cNvSpPr>
              <p:nvPr/>
            </p:nvSpPr>
            <p:spPr bwMode="auto">
              <a:xfrm>
                <a:off x="2232" y="2417"/>
                <a:ext cx="51" cy="31"/>
              </a:xfrm>
              <a:custGeom>
                <a:avLst/>
                <a:gdLst>
                  <a:gd name="T0" fmla="*/ 0 w 51"/>
                  <a:gd name="T1" fmla="*/ 28 h 31"/>
                  <a:gd name="T2" fmla="*/ 49 w 51"/>
                  <a:gd name="T3" fmla="*/ 0 h 31"/>
                  <a:gd name="T4" fmla="*/ 51 w 51"/>
                  <a:gd name="T5" fmla="*/ 3 h 31"/>
                  <a:gd name="T6" fmla="*/ 1 w 51"/>
                  <a:gd name="T7" fmla="*/ 31 h 31"/>
                  <a:gd name="T8" fmla="*/ 0 w 51"/>
                  <a:gd name="T9" fmla="*/ 28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8"/>
                    </a:moveTo>
                    <a:lnTo>
                      <a:pt x="49" y="0"/>
                    </a:lnTo>
                    <a:lnTo>
                      <a:pt x="51" y="3"/>
                    </a:lnTo>
                    <a:lnTo>
                      <a:pt x="1" y="31"/>
                    </a:lnTo>
                    <a:lnTo>
                      <a:pt x="0" y="28"/>
                    </a:lnTo>
                    <a:close/>
                  </a:path>
                </a:pathLst>
              </a:custGeom>
              <a:solidFill>
                <a:srgbClr val="949392"/>
              </a:solidFill>
              <a:ln w="9525">
                <a:noFill/>
                <a:round/>
                <a:headEnd/>
                <a:tailEnd/>
              </a:ln>
            </p:spPr>
            <p:txBody>
              <a:bodyPr/>
              <a:lstStyle/>
              <a:p>
                <a:endParaRPr lang="hu-HU"/>
              </a:p>
            </p:txBody>
          </p:sp>
          <p:sp>
            <p:nvSpPr>
              <p:cNvPr id="57672" name="Freeform 1261"/>
              <p:cNvSpPr>
                <a:spLocks/>
              </p:cNvSpPr>
              <p:nvPr/>
            </p:nvSpPr>
            <p:spPr bwMode="auto">
              <a:xfrm>
                <a:off x="2233" y="2419"/>
                <a:ext cx="50" cy="31"/>
              </a:xfrm>
              <a:custGeom>
                <a:avLst/>
                <a:gdLst>
                  <a:gd name="T0" fmla="*/ 0 w 50"/>
                  <a:gd name="T1" fmla="*/ 28 h 31"/>
                  <a:gd name="T2" fmla="*/ 48 w 50"/>
                  <a:gd name="T3" fmla="*/ 0 h 31"/>
                  <a:gd name="T4" fmla="*/ 50 w 50"/>
                  <a:gd name="T5" fmla="*/ 2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2"/>
                    </a:lnTo>
                    <a:lnTo>
                      <a:pt x="2" y="31"/>
                    </a:lnTo>
                    <a:lnTo>
                      <a:pt x="0" y="28"/>
                    </a:lnTo>
                    <a:close/>
                  </a:path>
                </a:pathLst>
              </a:custGeom>
              <a:solidFill>
                <a:srgbClr val="969595"/>
              </a:solidFill>
              <a:ln w="9525">
                <a:noFill/>
                <a:round/>
                <a:headEnd/>
                <a:tailEnd/>
              </a:ln>
            </p:spPr>
            <p:txBody>
              <a:bodyPr/>
              <a:lstStyle/>
              <a:p>
                <a:endParaRPr lang="hu-HU"/>
              </a:p>
            </p:txBody>
          </p:sp>
          <p:sp>
            <p:nvSpPr>
              <p:cNvPr id="57673" name="Freeform 1262"/>
              <p:cNvSpPr>
                <a:spLocks/>
              </p:cNvSpPr>
              <p:nvPr/>
            </p:nvSpPr>
            <p:spPr bwMode="auto">
              <a:xfrm>
                <a:off x="2233" y="2420"/>
                <a:ext cx="51" cy="31"/>
              </a:xfrm>
              <a:custGeom>
                <a:avLst/>
                <a:gdLst>
                  <a:gd name="T0" fmla="*/ 0 w 51"/>
                  <a:gd name="T1" fmla="*/ 28 h 31"/>
                  <a:gd name="T2" fmla="*/ 50 w 51"/>
                  <a:gd name="T3" fmla="*/ 0 h 31"/>
                  <a:gd name="T4" fmla="*/ 51 w 51"/>
                  <a:gd name="T5" fmla="*/ 3 h 31"/>
                  <a:gd name="T6" fmla="*/ 2 w 51"/>
                  <a:gd name="T7" fmla="*/ 31 h 31"/>
                  <a:gd name="T8" fmla="*/ 0 w 51"/>
                  <a:gd name="T9" fmla="*/ 28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8"/>
                    </a:moveTo>
                    <a:lnTo>
                      <a:pt x="50" y="0"/>
                    </a:lnTo>
                    <a:lnTo>
                      <a:pt x="51" y="3"/>
                    </a:lnTo>
                    <a:lnTo>
                      <a:pt x="2" y="31"/>
                    </a:lnTo>
                    <a:lnTo>
                      <a:pt x="0" y="28"/>
                    </a:lnTo>
                    <a:close/>
                  </a:path>
                </a:pathLst>
              </a:custGeom>
              <a:solidFill>
                <a:srgbClr val="989796"/>
              </a:solidFill>
              <a:ln w="9525">
                <a:noFill/>
                <a:round/>
                <a:headEnd/>
                <a:tailEnd/>
              </a:ln>
            </p:spPr>
            <p:txBody>
              <a:bodyPr/>
              <a:lstStyle/>
              <a:p>
                <a:endParaRPr lang="hu-HU"/>
              </a:p>
            </p:txBody>
          </p:sp>
          <p:sp>
            <p:nvSpPr>
              <p:cNvPr id="57674" name="Freeform 1263"/>
              <p:cNvSpPr>
                <a:spLocks/>
              </p:cNvSpPr>
              <p:nvPr/>
            </p:nvSpPr>
            <p:spPr bwMode="auto">
              <a:xfrm>
                <a:off x="2235" y="2421"/>
                <a:ext cx="49" cy="31"/>
              </a:xfrm>
              <a:custGeom>
                <a:avLst/>
                <a:gdLst>
                  <a:gd name="T0" fmla="*/ 0 w 49"/>
                  <a:gd name="T1" fmla="*/ 29 h 31"/>
                  <a:gd name="T2" fmla="*/ 48 w 49"/>
                  <a:gd name="T3" fmla="*/ 0 h 31"/>
                  <a:gd name="T4" fmla="*/ 49 w 49"/>
                  <a:gd name="T5" fmla="*/ 3 h 31"/>
                  <a:gd name="T6" fmla="*/ 1 w 49"/>
                  <a:gd name="T7" fmla="*/ 31 h 31"/>
                  <a:gd name="T8" fmla="*/ 0 w 49"/>
                  <a:gd name="T9" fmla="*/ 29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9"/>
                    </a:moveTo>
                    <a:lnTo>
                      <a:pt x="48" y="0"/>
                    </a:lnTo>
                    <a:lnTo>
                      <a:pt x="49" y="3"/>
                    </a:lnTo>
                    <a:lnTo>
                      <a:pt x="1" y="31"/>
                    </a:lnTo>
                    <a:lnTo>
                      <a:pt x="0" y="29"/>
                    </a:lnTo>
                    <a:close/>
                  </a:path>
                </a:pathLst>
              </a:custGeom>
              <a:solidFill>
                <a:srgbClr val="9A9A99"/>
              </a:solidFill>
              <a:ln w="9525">
                <a:noFill/>
                <a:round/>
                <a:headEnd/>
                <a:tailEnd/>
              </a:ln>
            </p:spPr>
            <p:txBody>
              <a:bodyPr/>
              <a:lstStyle/>
              <a:p>
                <a:endParaRPr lang="hu-HU"/>
              </a:p>
            </p:txBody>
          </p:sp>
          <p:sp>
            <p:nvSpPr>
              <p:cNvPr id="57675" name="Freeform 1264"/>
              <p:cNvSpPr>
                <a:spLocks/>
              </p:cNvSpPr>
              <p:nvPr/>
            </p:nvSpPr>
            <p:spPr bwMode="auto">
              <a:xfrm>
                <a:off x="2235" y="2423"/>
                <a:ext cx="50" cy="29"/>
              </a:xfrm>
              <a:custGeom>
                <a:avLst/>
                <a:gdLst>
                  <a:gd name="T0" fmla="*/ 0 w 50"/>
                  <a:gd name="T1" fmla="*/ 28 h 29"/>
                  <a:gd name="T2" fmla="*/ 49 w 50"/>
                  <a:gd name="T3" fmla="*/ 0 h 29"/>
                  <a:gd name="T4" fmla="*/ 50 w 50"/>
                  <a:gd name="T5" fmla="*/ 1 h 29"/>
                  <a:gd name="T6" fmla="*/ 2 w 50"/>
                  <a:gd name="T7" fmla="*/ 29 h 29"/>
                  <a:gd name="T8" fmla="*/ 0 w 50"/>
                  <a:gd name="T9" fmla="*/ 28 h 29"/>
                  <a:gd name="T10" fmla="*/ 0 60000 65536"/>
                  <a:gd name="T11" fmla="*/ 0 60000 65536"/>
                  <a:gd name="T12" fmla="*/ 0 60000 65536"/>
                  <a:gd name="T13" fmla="*/ 0 60000 65536"/>
                  <a:gd name="T14" fmla="*/ 0 60000 65536"/>
                  <a:gd name="T15" fmla="*/ 0 w 50"/>
                  <a:gd name="T16" fmla="*/ 0 h 29"/>
                  <a:gd name="T17" fmla="*/ 50 w 50"/>
                  <a:gd name="T18" fmla="*/ 29 h 29"/>
                </a:gdLst>
                <a:ahLst/>
                <a:cxnLst>
                  <a:cxn ang="T10">
                    <a:pos x="T0" y="T1"/>
                  </a:cxn>
                  <a:cxn ang="T11">
                    <a:pos x="T2" y="T3"/>
                  </a:cxn>
                  <a:cxn ang="T12">
                    <a:pos x="T4" y="T5"/>
                  </a:cxn>
                  <a:cxn ang="T13">
                    <a:pos x="T6" y="T7"/>
                  </a:cxn>
                  <a:cxn ang="T14">
                    <a:pos x="T8" y="T9"/>
                  </a:cxn>
                </a:cxnLst>
                <a:rect l="T15" t="T16" r="T17" b="T18"/>
                <a:pathLst>
                  <a:path w="50" h="29">
                    <a:moveTo>
                      <a:pt x="0" y="28"/>
                    </a:moveTo>
                    <a:lnTo>
                      <a:pt x="49" y="0"/>
                    </a:lnTo>
                    <a:lnTo>
                      <a:pt x="50" y="1"/>
                    </a:lnTo>
                    <a:lnTo>
                      <a:pt x="2" y="29"/>
                    </a:lnTo>
                    <a:lnTo>
                      <a:pt x="0" y="28"/>
                    </a:lnTo>
                    <a:close/>
                  </a:path>
                </a:pathLst>
              </a:custGeom>
              <a:solidFill>
                <a:srgbClr val="9C9B9B"/>
              </a:solidFill>
              <a:ln w="9525">
                <a:noFill/>
                <a:round/>
                <a:headEnd/>
                <a:tailEnd/>
              </a:ln>
            </p:spPr>
            <p:txBody>
              <a:bodyPr/>
              <a:lstStyle/>
              <a:p>
                <a:endParaRPr lang="hu-HU"/>
              </a:p>
            </p:txBody>
          </p:sp>
          <p:sp>
            <p:nvSpPr>
              <p:cNvPr id="57676" name="Freeform 1265"/>
              <p:cNvSpPr>
                <a:spLocks/>
              </p:cNvSpPr>
              <p:nvPr/>
            </p:nvSpPr>
            <p:spPr bwMode="auto">
              <a:xfrm>
                <a:off x="2236" y="2424"/>
                <a:ext cx="49" cy="30"/>
              </a:xfrm>
              <a:custGeom>
                <a:avLst/>
                <a:gdLst>
                  <a:gd name="T0" fmla="*/ 0 w 49"/>
                  <a:gd name="T1" fmla="*/ 28 h 30"/>
                  <a:gd name="T2" fmla="*/ 48 w 49"/>
                  <a:gd name="T3" fmla="*/ 0 h 30"/>
                  <a:gd name="T4" fmla="*/ 49 w 49"/>
                  <a:gd name="T5" fmla="*/ 2 h 30"/>
                  <a:gd name="T6" fmla="*/ 1 w 49"/>
                  <a:gd name="T7" fmla="*/ 30 h 30"/>
                  <a:gd name="T8" fmla="*/ 0 w 49"/>
                  <a:gd name="T9" fmla="*/ 28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28"/>
                    </a:moveTo>
                    <a:lnTo>
                      <a:pt x="48" y="0"/>
                    </a:lnTo>
                    <a:lnTo>
                      <a:pt x="49" y="2"/>
                    </a:lnTo>
                    <a:lnTo>
                      <a:pt x="1" y="30"/>
                    </a:lnTo>
                    <a:lnTo>
                      <a:pt x="0" y="28"/>
                    </a:lnTo>
                    <a:close/>
                  </a:path>
                </a:pathLst>
              </a:custGeom>
              <a:solidFill>
                <a:srgbClr val="9F9E9D"/>
              </a:solidFill>
              <a:ln w="9525">
                <a:noFill/>
                <a:round/>
                <a:headEnd/>
                <a:tailEnd/>
              </a:ln>
            </p:spPr>
            <p:txBody>
              <a:bodyPr/>
              <a:lstStyle/>
              <a:p>
                <a:endParaRPr lang="hu-HU"/>
              </a:p>
            </p:txBody>
          </p:sp>
          <p:sp>
            <p:nvSpPr>
              <p:cNvPr id="57677" name="Freeform 1266"/>
              <p:cNvSpPr>
                <a:spLocks/>
              </p:cNvSpPr>
              <p:nvPr/>
            </p:nvSpPr>
            <p:spPr bwMode="auto">
              <a:xfrm>
                <a:off x="2237" y="2424"/>
                <a:ext cx="50" cy="31"/>
              </a:xfrm>
              <a:custGeom>
                <a:avLst/>
                <a:gdLst>
                  <a:gd name="T0" fmla="*/ 0 w 50"/>
                  <a:gd name="T1" fmla="*/ 28 h 31"/>
                  <a:gd name="T2" fmla="*/ 48 w 50"/>
                  <a:gd name="T3" fmla="*/ 0 h 31"/>
                  <a:gd name="T4" fmla="*/ 50 w 50"/>
                  <a:gd name="T5" fmla="*/ 3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3"/>
                    </a:lnTo>
                    <a:lnTo>
                      <a:pt x="2" y="31"/>
                    </a:lnTo>
                    <a:lnTo>
                      <a:pt x="0" y="28"/>
                    </a:lnTo>
                    <a:close/>
                  </a:path>
                </a:pathLst>
              </a:custGeom>
              <a:solidFill>
                <a:srgbClr val="A09F9F"/>
              </a:solidFill>
              <a:ln w="9525">
                <a:noFill/>
                <a:round/>
                <a:headEnd/>
                <a:tailEnd/>
              </a:ln>
            </p:spPr>
            <p:txBody>
              <a:bodyPr/>
              <a:lstStyle/>
              <a:p>
                <a:endParaRPr lang="hu-HU"/>
              </a:p>
            </p:txBody>
          </p:sp>
          <p:sp>
            <p:nvSpPr>
              <p:cNvPr id="57678" name="Freeform 1267"/>
              <p:cNvSpPr>
                <a:spLocks/>
              </p:cNvSpPr>
              <p:nvPr/>
            </p:nvSpPr>
            <p:spPr bwMode="auto">
              <a:xfrm>
                <a:off x="2237" y="2426"/>
                <a:ext cx="50" cy="31"/>
              </a:xfrm>
              <a:custGeom>
                <a:avLst/>
                <a:gdLst>
                  <a:gd name="T0" fmla="*/ 0 w 50"/>
                  <a:gd name="T1" fmla="*/ 28 h 31"/>
                  <a:gd name="T2" fmla="*/ 48 w 50"/>
                  <a:gd name="T3" fmla="*/ 0 h 31"/>
                  <a:gd name="T4" fmla="*/ 50 w 50"/>
                  <a:gd name="T5" fmla="*/ 3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3"/>
                    </a:lnTo>
                    <a:lnTo>
                      <a:pt x="2" y="31"/>
                    </a:lnTo>
                    <a:lnTo>
                      <a:pt x="0" y="28"/>
                    </a:lnTo>
                    <a:close/>
                  </a:path>
                </a:pathLst>
              </a:custGeom>
              <a:solidFill>
                <a:srgbClr val="A2A2A1"/>
              </a:solidFill>
              <a:ln w="9525">
                <a:noFill/>
                <a:round/>
                <a:headEnd/>
                <a:tailEnd/>
              </a:ln>
            </p:spPr>
            <p:txBody>
              <a:bodyPr/>
              <a:lstStyle/>
              <a:p>
                <a:endParaRPr lang="hu-HU"/>
              </a:p>
            </p:txBody>
          </p:sp>
          <p:sp>
            <p:nvSpPr>
              <p:cNvPr id="57679" name="Freeform 1268"/>
              <p:cNvSpPr>
                <a:spLocks/>
              </p:cNvSpPr>
              <p:nvPr/>
            </p:nvSpPr>
            <p:spPr bwMode="auto">
              <a:xfrm>
                <a:off x="2239" y="2427"/>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A4A3A3"/>
              </a:solidFill>
              <a:ln w="9525">
                <a:noFill/>
                <a:round/>
                <a:headEnd/>
                <a:tailEnd/>
              </a:ln>
            </p:spPr>
            <p:txBody>
              <a:bodyPr/>
              <a:lstStyle/>
              <a:p>
                <a:endParaRPr lang="hu-HU"/>
              </a:p>
            </p:txBody>
          </p:sp>
          <p:sp>
            <p:nvSpPr>
              <p:cNvPr id="57680" name="Freeform 1269"/>
              <p:cNvSpPr>
                <a:spLocks/>
              </p:cNvSpPr>
              <p:nvPr/>
            </p:nvSpPr>
            <p:spPr bwMode="auto">
              <a:xfrm>
                <a:off x="2239" y="2429"/>
                <a:ext cx="49" cy="31"/>
              </a:xfrm>
              <a:custGeom>
                <a:avLst/>
                <a:gdLst>
                  <a:gd name="T0" fmla="*/ 0 w 49"/>
                  <a:gd name="T1" fmla="*/ 28 h 31"/>
                  <a:gd name="T2" fmla="*/ 48 w 49"/>
                  <a:gd name="T3" fmla="*/ 0 h 31"/>
                  <a:gd name="T4" fmla="*/ 49 w 49"/>
                  <a:gd name="T5" fmla="*/ 2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2"/>
                    </a:lnTo>
                    <a:lnTo>
                      <a:pt x="1" y="31"/>
                    </a:lnTo>
                    <a:lnTo>
                      <a:pt x="0" y="28"/>
                    </a:lnTo>
                    <a:close/>
                  </a:path>
                </a:pathLst>
              </a:custGeom>
              <a:solidFill>
                <a:srgbClr val="A6A5A5"/>
              </a:solidFill>
              <a:ln w="9525">
                <a:noFill/>
                <a:round/>
                <a:headEnd/>
                <a:tailEnd/>
              </a:ln>
            </p:spPr>
            <p:txBody>
              <a:bodyPr/>
              <a:lstStyle/>
              <a:p>
                <a:endParaRPr lang="hu-HU"/>
              </a:p>
            </p:txBody>
          </p:sp>
          <p:sp>
            <p:nvSpPr>
              <p:cNvPr id="57681" name="Freeform 1270"/>
              <p:cNvSpPr>
                <a:spLocks/>
              </p:cNvSpPr>
              <p:nvPr/>
            </p:nvSpPr>
            <p:spPr bwMode="auto">
              <a:xfrm>
                <a:off x="2240" y="2430"/>
                <a:ext cx="50" cy="31"/>
              </a:xfrm>
              <a:custGeom>
                <a:avLst/>
                <a:gdLst>
                  <a:gd name="T0" fmla="*/ 0 w 50"/>
                  <a:gd name="T1" fmla="*/ 28 h 31"/>
                  <a:gd name="T2" fmla="*/ 48 w 50"/>
                  <a:gd name="T3" fmla="*/ 0 h 31"/>
                  <a:gd name="T4" fmla="*/ 50 w 50"/>
                  <a:gd name="T5" fmla="*/ 3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3"/>
                    </a:lnTo>
                    <a:lnTo>
                      <a:pt x="2" y="31"/>
                    </a:lnTo>
                    <a:lnTo>
                      <a:pt x="0" y="28"/>
                    </a:lnTo>
                    <a:close/>
                  </a:path>
                </a:pathLst>
              </a:custGeom>
              <a:solidFill>
                <a:srgbClr val="A8A7A6"/>
              </a:solidFill>
              <a:ln w="9525">
                <a:noFill/>
                <a:round/>
                <a:headEnd/>
                <a:tailEnd/>
              </a:ln>
            </p:spPr>
            <p:txBody>
              <a:bodyPr/>
              <a:lstStyle/>
              <a:p>
                <a:endParaRPr lang="hu-HU"/>
              </a:p>
            </p:txBody>
          </p:sp>
          <p:sp>
            <p:nvSpPr>
              <p:cNvPr id="57682" name="Freeform 1271"/>
              <p:cNvSpPr>
                <a:spLocks/>
              </p:cNvSpPr>
              <p:nvPr/>
            </p:nvSpPr>
            <p:spPr bwMode="auto">
              <a:xfrm>
                <a:off x="2240" y="2431"/>
                <a:ext cx="50" cy="30"/>
              </a:xfrm>
              <a:custGeom>
                <a:avLst/>
                <a:gdLst>
                  <a:gd name="T0" fmla="*/ 0 w 50"/>
                  <a:gd name="T1" fmla="*/ 29 h 30"/>
                  <a:gd name="T2" fmla="*/ 48 w 50"/>
                  <a:gd name="T3" fmla="*/ 0 h 30"/>
                  <a:gd name="T4" fmla="*/ 50 w 50"/>
                  <a:gd name="T5" fmla="*/ 2 h 30"/>
                  <a:gd name="T6" fmla="*/ 2 w 50"/>
                  <a:gd name="T7" fmla="*/ 30 h 30"/>
                  <a:gd name="T8" fmla="*/ 0 w 50"/>
                  <a:gd name="T9" fmla="*/ 29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0" y="29"/>
                    </a:moveTo>
                    <a:lnTo>
                      <a:pt x="48" y="0"/>
                    </a:lnTo>
                    <a:lnTo>
                      <a:pt x="50" y="2"/>
                    </a:lnTo>
                    <a:lnTo>
                      <a:pt x="2" y="30"/>
                    </a:lnTo>
                    <a:lnTo>
                      <a:pt x="0" y="29"/>
                    </a:lnTo>
                    <a:close/>
                  </a:path>
                </a:pathLst>
              </a:custGeom>
              <a:solidFill>
                <a:srgbClr val="ACABAB"/>
              </a:solidFill>
              <a:ln w="9525">
                <a:noFill/>
                <a:round/>
                <a:headEnd/>
                <a:tailEnd/>
              </a:ln>
            </p:spPr>
            <p:txBody>
              <a:bodyPr/>
              <a:lstStyle/>
              <a:p>
                <a:endParaRPr lang="hu-HU"/>
              </a:p>
            </p:txBody>
          </p:sp>
          <p:sp>
            <p:nvSpPr>
              <p:cNvPr id="57683" name="Freeform 1272"/>
              <p:cNvSpPr>
                <a:spLocks/>
              </p:cNvSpPr>
              <p:nvPr/>
            </p:nvSpPr>
            <p:spPr bwMode="auto">
              <a:xfrm>
                <a:off x="2242" y="2433"/>
                <a:ext cx="49" cy="29"/>
              </a:xfrm>
              <a:custGeom>
                <a:avLst/>
                <a:gdLst>
                  <a:gd name="T0" fmla="*/ 0 w 49"/>
                  <a:gd name="T1" fmla="*/ 28 h 29"/>
                  <a:gd name="T2" fmla="*/ 48 w 49"/>
                  <a:gd name="T3" fmla="*/ 0 h 29"/>
                  <a:gd name="T4" fmla="*/ 49 w 49"/>
                  <a:gd name="T5" fmla="*/ 1 h 29"/>
                  <a:gd name="T6" fmla="*/ 1 w 49"/>
                  <a:gd name="T7" fmla="*/ 29 h 29"/>
                  <a:gd name="T8" fmla="*/ 0 w 49"/>
                  <a:gd name="T9" fmla="*/ 2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28"/>
                    </a:moveTo>
                    <a:lnTo>
                      <a:pt x="48" y="0"/>
                    </a:lnTo>
                    <a:lnTo>
                      <a:pt x="49" y="1"/>
                    </a:lnTo>
                    <a:lnTo>
                      <a:pt x="1" y="29"/>
                    </a:lnTo>
                    <a:lnTo>
                      <a:pt x="0" y="28"/>
                    </a:lnTo>
                    <a:close/>
                  </a:path>
                </a:pathLst>
              </a:custGeom>
              <a:solidFill>
                <a:srgbClr val="AEADAD"/>
              </a:solidFill>
              <a:ln w="9525">
                <a:noFill/>
                <a:round/>
                <a:headEnd/>
                <a:tailEnd/>
              </a:ln>
            </p:spPr>
            <p:txBody>
              <a:bodyPr/>
              <a:lstStyle/>
              <a:p>
                <a:endParaRPr lang="hu-HU"/>
              </a:p>
            </p:txBody>
          </p:sp>
          <p:sp>
            <p:nvSpPr>
              <p:cNvPr id="57684" name="Freeform 1273"/>
              <p:cNvSpPr>
                <a:spLocks/>
              </p:cNvSpPr>
              <p:nvPr/>
            </p:nvSpPr>
            <p:spPr bwMode="auto">
              <a:xfrm>
                <a:off x="2242" y="2433"/>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B1B0B0"/>
              </a:solidFill>
              <a:ln w="9525">
                <a:noFill/>
                <a:round/>
                <a:headEnd/>
                <a:tailEnd/>
              </a:ln>
            </p:spPr>
            <p:txBody>
              <a:bodyPr/>
              <a:lstStyle/>
              <a:p>
                <a:endParaRPr lang="hu-HU"/>
              </a:p>
            </p:txBody>
          </p:sp>
          <p:sp>
            <p:nvSpPr>
              <p:cNvPr id="57685" name="Freeform 1274"/>
              <p:cNvSpPr>
                <a:spLocks/>
              </p:cNvSpPr>
              <p:nvPr/>
            </p:nvSpPr>
            <p:spPr bwMode="auto">
              <a:xfrm>
                <a:off x="2243" y="2434"/>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B3B2B2"/>
              </a:solidFill>
              <a:ln w="9525">
                <a:noFill/>
                <a:round/>
                <a:headEnd/>
                <a:tailEnd/>
              </a:ln>
            </p:spPr>
            <p:txBody>
              <a:bodyPr/>
              <a:lstStyle/>
              <a:p>
                <a:endParaRPr lang="hu-HU"/>
              </a:p>
            </p:txBody>
          </p:sp>
          <p:sp>
            <p:nvSpPr>
              <p:cNvPr id="57686" name="Freeform 1275"/>
              <p:cNvSpPr>
                <a:spLocks/>
              </p:cNvSpPr>
              <p:nvPr/>
            </p:nvSpPr>
            <p:spPr bwMode="auto">
              <a:xfrm>
                <a:off x="2243" y="2436"/>
                <a:ext cx="49" cy="31"/>
              </a:xfrm>
              <a:custGeom>
                <a:avLst/>
                <a:gdLst>
                  <a:gd name="T0" fmla="*/ 0 w 49"/>
                  <a:gd name="T1" fmla="*/ 28 h 31"/>
                  <a:gd name="T2" fmla="*/ 48 w 49"/>
                  <a:gd name="T3" fmla="*/ 0 h 31"/>
                  <a:gd name="T4" fmla="*/ 49 w 49"/>
                  <a:gd name="T5" fmla="*/ 2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2"/>
                    </a:lnTo>
                    <a:lnTo>
                      <a:pt x="1" y="31"/>
                    </a:lnTo>
                    <a:lnTo>
                      <a:pt x="0" y="28"/>
                    </a:lnTo>
                    <a:close/>
                  </a:path>
                </a:pathLst>
              </a:custGeom>
              <a:solidFill>
                <a:srgbClr val="B6B6B5"/>
              </a:solidFill>
              <a:ln w="9525">
                <a:noFill/>
                <a:round/>
                <a:headEnd/>
                <a:tailEnd/>
              </a:ln>
            </p:spPr>
            <p:txBody>
              <a:bodyPr/>
              <a:lstStyle/>
              <a:p>
                <a:endParaRPr lang="hu-HU"/>
              </a:p>
            </p:txBody>
          </p:sp>
          <p:sp>
            <p:nvSpPr>
              <p:cNvPr id="57687" name="Freeform 1276"/>
              <p:cNvSpPr>
                <a:spLocks/>
              </p:cNvSpPr>
              <p:nvPr/>
            </p:nvSpPr>
            <p:spPr bwMode="auto">
              <a:xfrm>
                <a:off x="2244" y="2437"/>
                <a:ext cx="50" cy="31"/>
              </a:xfrm>
              <a:custGeom>
                <a:avLst/>
                <a:gdLst>
                  <a:gd name="T0" fmla="*/ 0 w 50"/>
                  <a:gd name="T1" fmla="*/ 28 h 31"/>
                  <a:gd name="T2" fmla="*/ 48 w 50"/>
                  <a:gd name="T3" fmla="*/ 0 h 31"/>
                  <a:gd name="T4" fmla="*/ 50 w 50"/>
                  <a:gd name="T5" fmla="*/ 3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3"/>
                    </a:lnTo>
                    <a:lnTo>
                      <a:pt x="2" y="31"/>
                    </a:lnTo>
                    <a:lnTo>
                      <a:pt x="0" y="28"/>
                    </a:lnTo>
                    <a:close/>
                  </a:path>
                </a:pathLst>
              </a:custGeom>
              <a:solidFill>
                <a:srgbClr val="B8B8B7"/>
              </a:solidFill>
              <a:ln w="9525">
                <a:noFill/>
                <a:round/>
                <a:headEnd/>
                <a:tailEnd/>
              </a:ln>
            </p:spPr>
            <p:txBody>
              <a:bodyPr/>
              <a:lstStyle/>
              <a:p>
                <a:endParaRPr lang="hu-HU"/>
              </a:p>
            </p:txBody>
          </p:sp>
          <p:sp>
            <p:nvSpPr>
              <p:cNvPr id="57688" name="Freeform 1277"/>
              <p:cNvSpPr>
                <a:spLocks/>
              </p:cNvSpPr>
              <p:nvPr/>
            </p:nvSpPr>
            <p:spPr bwMode="auto">
              <a:xfrm>
                <a:off x="2244" y="2438"/>
                <a:ext cx="50" cy="31"/>
              </a:xfrm>
              <a:custGeom>
                <a:avLst/>
                <a:gdLst>
                  <a:gd name="T0" fmla="*/ 0 w 50"/>
                  <a:gd name="T1" fmla="*/ 29 h 31"/>
                  <a:gd name="T2" fmla="*/ 48 w 50"/>
                  <a:gd name="T3" fmla="*/ 0 h 31"/>
                  <a:gd name="T4" fmla="*/ 50 w 50"/>
                  <a:gd name="T5" fmla="*/ 3 h 31"/>
                  <a:gd name="T6" fmla="*/ 2 w 50"/>
                  <a:gd name="T7" fmla="*/ 31 h 31"/>
                  <a:gd name="T8" fmla="*/ 0 w 50"/>
                  <a:gd name="T9" fmla="*/ 29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9"/>
                    </a:moveTo>
                    <a:lnTo>
                      <a:pt x="48" y="0"/>
                    </a:lnTo>
                    <a:lnTo>
                      <a:pt x="50" y="3"/>
                    </a:lnTo>
                    <a:lnTo>
                      <a:pt x="2" y="31"/>
                    </a:lnTo>
                    <a:lnTo>
                      <a:pt x="0" y="29"/>
                    </a:lnTo>
                    <a:close/>
                  </a:path>
                </a:pathLst>
              </a:custGeom>
              <a:solidFill>
                <a:srgbClr val="BBBBBA"/>
              </a:solidFill>
              <a:ln w="9525">
                <a:noFill/>
                <a:round/>
                <a:headEnd/>
                <a:tailEnd/>
              </a:ln>
            </p:spPr>
            <p:txBody>
              <a:bodyPr/>
              <a:lstStyle/>
              <a:p>
                <a:endParaRPr lang="hu-HU"/>
              </a:p>
            </p:txBody>
          </p:sp>
          <p:sp>
            <p:nvSpPr>
              <p:cNvPr id="57689" name="Freeform 1278"/>
              <p:cNvSpPr>
                <a:spLocks/>
              </p:cNvSpPr>
              <p:nvPr/>
            </p:nvSpPr>
            <p:spPr bwMode="auto">
              <a:xfrm>
                <a:off x="2246" y="2440"/>
                <a:ext cx="49" cy="29"/>
              </a:xfrm>
              <a:custGeom>
                <a:avLst/>
                <a:gdLst>
                  <a:gd name="T0" fmla="*/ 0 w 49"/>
                  <a:gd name="T1" fmla="*/ 28 h 29"/>
                  <a:gd name="T2" fmla="*/ 48 w 49"/>
                  <a:gd name="T3" fmla="*/ 0 h 29"/>
                  <a:gd name="T4" fmla="*/ 49 w 49"/>
                  <a:gd name="T5" fmla="*/ 3 h 29"/>
                  <a:gd name="T6" fmla="*/ 1 w 49"/>
                  <a:gd name="T7" fmla="*/ 29 h 29"/>
                  <a:gd name="T8" fmla="*/ 0 w 49"/>
                  <a:gd name="T9" fmla="*/ 2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28"/>
                    </a:moveTo>
                    <a:lnTo>
                      <a:pt x="48" y="0"/>
                    </a:lnTo>
                    <a:lnTo>
                      <a:pt x="49" y="3"/>
                    </a:lnTo>
                    <a:lnTo>
                      <a:pt x="1" y="29"/>
                    </a:lnTo>
                    <a:lnTo>
                      <a:pt x="0" y="28"/>
                    </a:lnTo>
                    <a:close/>
                  </a:path>
                </a:pathLst>
              </a:custGeom>
              <a:solidFill>
                <a:srgbClr val="BDBDBC"/>
              </a:solidFill>
              <a:ln w="9525">
                <a:noFill/>
                <a:round/>
                <a:headEnd/>
                <a:tailEnd/>
              </a:ln>
            </p:spPr>
            <p:txBody>
              <a:bodyPr/>
              <a:lstStyle/>
              <a:p>
                <a:endParaRPr lang="hu-HU"/>
              </a:p>
            </p:txBody>
          </p:sp>
          <p:sp>
            <p:nvSpPr>
              <p:cNvPr id="57690" name="Freeform 1279"/>
              <p:cNvSpPr>
                <a:spLocks/>
              </p:cNvSpPr>
              <p:nvPr/>
            </p:nvSpPr>
            <p:spPr bwMode="auto">
              <a:xfrm>
                <a:off x="2246" y="2441"/>
                <a:ext cx="49" cy="30"/>
              </a:xfrm>
              <a:custGeom>
                <a:avLst/>
                <a:gdLst>
                  <a:gd name="T0" fmla="*/ 0 w 49"/>
                  <a:gd name="T1" fmla="*/ 28 h 30"/>
                  <a:gd name="T2" fmla="*/ 48 w 49"/>
                  <a:gd name="T3" fmla="*/ 0 h 30"/>
                  <a:gd name="T4" fmla="*/ 49 w 49"/>
                  <a:gd name="T5" fmla="*/ 2 h 30"/>
                  <a:gd name="T6" fmla="*/ 1 w 49"/>
                  <a:gd name="T7" fmla="*/ 30 h 30"/>
                  <a:gd name="T8" fmla="*/ 0 w 49"/>
                  <a:gd name="T9" fmla="*/ 28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28"/>
                    </a:moveTo>
                    <a:lnTo>
                      <a:pt x="48" y="0"/>
                    </a:lnTo>
                    <a:lnTo>
                      <a:pt x="49" y="2"/>
                    </a:lnTo>
                    <a:lnTo>
                      <a:pt x="1" y="30"/>
                    </a:lnTo>
                    <a:lnTo>
                      <a:pt x="0" y="28"/>
                    </a:lnTo>
                    <a:close/>
                  </a:path>
                </a:pathLst>
              </a:custGeom>
              <a:solidFill>
                <a:srgbClr val="C0C0BF"/>
              </a:solidFill>
              <a:ln w="9525">
                <a:noFill/>
                <a:round/>
                <a:headEnd/>
                <a:tailEnd/>
              </a:ln>
            </p:spPr>
            <p:txBody>
              <a:bodyPr/>
              <a:lstStyle/>
              <a:p>
                <a:endParaRPr lang="hu-HU"/>
              </a:p>
            </p:txBody>
          </p:sp>
          <p:sp>
            <p:nvSpPr>
              <p:cNvPr id="57691" name="Freeform 1280"/>
              <p:cNvSpPr>
                <a:spLocks/>
              </p:cNvSpPr>
              <p:nvPr/>
            </p:nvSpPr>
            <p:spPr bwMode="auto">
              <a:xfrm>
                <a:off x="2247" y="2443"/>
                <a:ext cx="50" cy="29"/>
              </a:xfrm>
              <a:custGeom>
                <a:avLst/>
                <a:gdLst>
                  <a:gd name="T0" fmla="*/ 0 w 50"/>
                  <a:gd name="T1" fmla="*/ 26 h 29"/>
                  <a:gd name="T2" fmla="*/ 48 w 50"/>
                  <a:gd name="T3" fmla="*/ 0 h 29"/>
                  <a:gd name="T4" fmla="*/ 50 w 50"/>
                  <a:gd name="T5" fmla="*/ 1 h 29"/>
                  <a:gd name="T6" fmla="*/ 2 w 50"/>
                  <a:gd name="T7" fmla="*/ 29 h 29"/>
                  <a:gd name="T8" fmla="*/ 0 w 50"/>
                  <a:gd name="T9" fmla="*/ 26 h 29"/>
                  <a:gd name="T10" fmla="*/ 0 60000 65536"/>
                  <a:gd name="T11" fmla="*/ 0 60000 65536"/>
                  <a:gd name="T12" fmla="*/ 0 60000 65536"/>
                  <a:gd name="T13" fmla="*/ 0 60000 65536"/>
                  <a:gd name="T14" fmla="*/ 0 60000 65536"/>
                  <a:gd name="T15" fmla="*/ 0 w 50"/>
                  <a:gd name="T16" fmla="*/ 0 h 29"/>
                  <a:gd name="T17" fmla="*/ 50 w 50"/>
                  <a:gd name="T18" fmla="*/ 29 h 29"/>
                </a:gdLst>
                <a:ahLst/>
                <a:cxnLst>
                  <a:cxn ang="T10">
                    <a:pos x="T0" y="T1"/>
                  </a:cxn>
                  <a:cxn ang="T11">
                    <a:pos x="T2" y="T3"/>
                  </a:cxn>
                  <a:cxn ang="T12">
                    <a:pos x="T4" y="T5"/>
                  </a:cxn>
                  <a:cxn ang="T13">
                    <a:pos x="T6" y="T7"/>
                  </a:cxn>
                  <a:cxn ang="T14">
                    <a:pos x="T8" y="T9"/>
                  </a:cxn>
                </a:cxnLst>
                <a:rect l="T15" t="T16" r="T17" b="T18"/>
                <a:pathLst>
                  <a:path w="50" h="29">
                    <a:moveTo>
                      <a:pt x="0" y="26"/>
                    </a:moveTo>
                    <a:lnTo>
                      <a:pt x="48" y="0"/>
                    </a:lnTo>
                    <a:lnTo>
                      <a:pt x="50" y="1"/>
                    </a:lnTo>
                    <a:lnTo>
                      <a:pt x="2" y="29"/>
                    </a:lnTo>
                    <a:lnTo>
                      <a:pt x="0" y="26"/>
                    </a:lnTo>
                    <a:close/>
                  </a:path>
                </a:pathLst>
              </a:custGeom>
              <a:solidFill>
                <a:srgbClr val="C3C3C2"/>
              </a:solidFill>
              <a:ln w="9525">
                <a:noFill/>
                <a:round/>
                <a:headEnd/>
                <a:tailEnd/>
              </a:ln>
            </p:spPr>
            <p:txBody>
              <a:bodyPr/>
              <a:lstStyle/>
              <a:p>
                <a:endParaRPr lang="hu-HU"/>
              </a:p>
            </p:txBody>
          </p:sp>
          <p:sp>
            <p:nvSpPr>
              <p:cNvPr id="57692" name="Freeform 1281"/>
              <p:cNvSpPr>
                <a:spLocks/>
              </p:cNvSpPr>
              <p:nvPr/>
            </p:nvSpPr>
            <p:spPr bwMode="auto">
              <a:xfrm>
                <a:off x="2247" y="2443"/>
                <a:ext cx="50" cy="31"/>
              </a:xfrm>
              <a:custGeom>
                <a:avLst/>
                <a:gdLst>
                  <a:gd name="T0" fmla="*/ 0 w 50"/>
                  <a:gd name="T1" fmla="*/ 28 h 31"/>
                  <a:gd name="T2" fmla="*/ 48 w 50"/>
                  <a:gd name="T3" fmla="*/ 0 h 31"/>
                  <a:gd name="T4" fmla="*/ 50 w 50"/>
                  <a:gd name="T5" fmla="*/ 2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2"/>
                    </a:lnTo>
                    <a:lnTo>
                      <a:pt x="2" y="31"/>
                    </a:lnTo>
                    <a:lnTo>
                      <a:pt x="0" y="28"/>
                    </a:lnTo>
                    <a:close/>
                  </a:path>
                </a:pathLst>
              </a:custGeom>
              <a:solidFill>
                <a:srgbClr val="C5C4C4"/>
              </a:solidFill>
              <a:ln w="9525">
                <a:noFill/>
                <a:round/>
                <a:headEnd/>
                <a:tailEnd/>
              </a:ln>
            </p:spPr>
            <p:txBody>
              <a:bodyPr/>
              <a:lstStyle/>
              <a:p>
                <a:endParaRPr lang="hu-HU"/>
              </a:p>
            </p:txBody>
          </p:sp>
          <p:sp>
            <p:nvSpPr>
              <p:cNvPr id="57693" name="Freeform 1282"/>
              <p:cNvSpPr>
                <a:spLocks/>
              </p:cNvSpPr>
              <p:nvPr/>
            </p:nvSpPr>
            <p:spPr bwMode="auto">
              <a:xfrm>
                <a:off x="2249" y="2444"/>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CAC9C9"/>
              </a:solidFill>
              <a:ln w="9525">
                <a:noFill/>
                <a:round/>
                <a:headEnd/>
                <a:tailEnd/>
              </a:ln>
            </p:spPr>
            <p:txBody>
              <a:bodyPr/>
              <a:lstStyle/>
              <a:p>
                <a:endParaRPr lang="hu-HU"/>
              </a:p>
            </p:txBody>
          </p:sp>
          <p:sp>
            <p:nvSpPr>
              <p:cNvPr id="57694" name="Freeform 1283"/>
              <p:cNvSpPr>
                <a:spLocks/>
              </p:cNvSpPr>
              <p:nvPr/>
            </p:nvSpPr>
            <p:spPr bwMode="auto">
              <a:xfrm>
                <a:off x="2249" y="2445"/>
                <a:ext cx="49" cy="31"/>
              </a:xfrm>
              <a:custGeom>
                <a:avLst/>
                <a:gdLst>
                  <a:gd name="T0" fmla="*/ 0 w 49"/>
                  <a:gd name="T1" fmla="*/ 29 h 31"/>
                  <a:gd name="T2" fmla="*/ 48 w 49"/>
                  <a:gd name="T3" fmla="*/ 0 h 31"/>
                  <a:gd name="T4" fmla="*/ 49 w 49"/>
                  <a:gd name="T5" fmla="*/ 3 h 31"/>
                  <a:gd name="T6" fmla="*/ 1 w 49"/>
                  <a:gd name="T7" fmla="*/ 31 h 31"/>
                  <a:gd name="T8" fmla="*/ 0 w 49"/>
                  <a:gd name="T9" fmla="*/ 29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9"/>
                    </a:moveTo>
                    <a:lnTo>
                      <a:pt x="48" y="0"/>
                    </a:lnTo>
                    <a:lnTo>
                      <a:pt x="49" y="3"/>
                    </a:lnTo>
                    <a:lnTo>
                      <a:pt x="1" y="31"/>
                    </a:lnTo>
                    <a:lnTo>
                      <a:pt x="0" y="29"/>
                    </a:lnTo>
                    <a:close/>
                  </a:path>
                </a:pathLst>
              </a:custGeom>
              <a:solidFill>
                <a:srgbClr val="CCCCCB"/>
              </a:solidFill>
              <a:ln w="9525">
                <a:noFill/>
                <a:round/>
                <a:headEnd/>
                <a:tailEnd/>
              </a:ln>
            </p:spPr>
            <p:txBody>
              <a:bodyPr/>
              <a:lstStyle/>
              <a:p>
                <a:endParaRPr lang="hu-HU"/>
              </a:p>
            </p:txBody>
          </p:sp>
          <p:sp>
            <p:nvSpPr>
              <p:cNvPr id="57695" name="Freeform 1284"/>
              <p:cNvSpPr>
                <a:spLocks/>
              </p:cNvSpPr>
              <p:nvPr/>
            </p:nvSpPr>
            <p:spPr bwMode="auto">
              <a:xfrm>
                <a:off x="2250" y="2447"/>
                <a:ext cx="49" cy="31"/>
              </a:xfrm>
              <a:custGeom>
                <a:avLst/>
                <a:gdLst>
                  <a:gd name="T0" fmla="*/ 0 w 49"/>
                  <a:gd name="T1" fmla="*/ 28 h 31"/>
                  <a:gd name="T2" fmla="*/ 48 w 49"/>
                  <a:gd name="T3" fmla="*/ 0 h 31"/>
                  <a:gd name="T4" fmla="*/ 49 w 49"/>
                  <a:gd name="T5" fmla="*/ 3 h 31"/>
                  <a:gd name="T6" fmla="*/ 2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2" y="31"/>
                    </a:lnTo>
                    <a:lnTo>
                      <a:pt x="0" y="28"/>
                    </a:lnTo>
                    <a:close/>
                  </a:path>
                </a:pathLst>
              </a:custGeom>
              <a:solidFill>
                <a:srgbClr val="CECECD"/>
              </a:solidFill>
              <a:ln w="9525">
                <a:noFill/>
                <a:round/>
                <a:headEnd/>
                <a:tailEnd/>
              </a:ln>
            </p:spPr>
            <p:txBody>
              <a:bodyPr/>
              <a:lstStyle/>
              <a:p>
                <a:endParaRPr lang="hu-HU"/>
              </a:p>
            </p:txBody>
          </p:sp>
          <p:sp>
            <p:nvSpPr>
              <p:cNvPr id="57696" name="Freeform 1285"/>
              <p:cNvSpPr>
                <a:spLocks/>
              </p:cNvSpPr>
              <p:nvPr/>
            </p:nvSpPr>
            <p:spPr bwMode="auto">
              <a:xfrm>
                <a:off x="2250" y="2448"/>
                <a:ext cx="49" cy="31"/>
              </a:xfrm>
              <a:custGeom>
                <a:avLst/>
                <a:gdLst>
                  <a:gd name="T0" fmla="*/ 0 w 49"/>
                  <a:gd name="T1" fmla="*/ 28 h 31"/>
                  <a:gd name="T2" fmla="*/ 48 w 49"/>
                  <a:gd name="T3" fmla="*/ 0 h 31"/>
                  <a:gd name="T4" fmla="*/ 49 w 49"/>
                  <a:gd name="T5" fmla="*/ 3 h 31"/>
                  <a:gd name="T6" fmla="*/ 2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2" y="31"/>
                    </a:lnTo>
                    <a:lnTo>
                      <a:pt x="0" y="28"/>
                    </a:lnTo>
                    <a:close/>
                  </a:path>
                </a:pathLst>
              </a:custGeom>
              <a:solidFill>
                <a:srgbClr val="D1D0D0"/>
              </a:solidFill>
              <a:ln w="9525">
                <a:noFill/>
                <a:round/>
                <a:headEnd/>
                <a:tailEnd/>
              </a:ln>
            </p:spPr>
            <p:txBody>
              <a:bodyPr/>
              <a:lstStyle/>
              <a:p>
                <a:endParaRPr lang="hu-HU"/>
              </a:p>
            </p:txBody>
          </p:sp>
          <p:sp>
            <p:nvSpPr>
              <p:cNvPr id="57697" name="Freeform 1286"/>
              <p:cNvSpPr>
                <a:spLocks/>
              </p:cNvSpPr>
              <p:nvPr/>
            </p:nvSpPr>
            <p:spPr bwMode="auto">
              <a:xfrm>
                <a:off x="2252" y="2450"/>
                <a:ext cx="49" cy="29"/>
              </a:xfrm>
              <a:custGeom>
                <a:avLst/>
                <a:gdLst>
                  <a:gd name="T0" fmla="*/ 0 w 49"/>
                  <a:gd name="T1" fmla="*/ 28 h 29"/>
                  <a:gd name="T2" fmla="*/ 47 w 49"/>
                  <a:gd name="T3" fmla="*/ 0 h 29"/>
                  <a:gd name="T4" fmla="*/ 49 w 49"/>
                  <a:gd name="T5" fmla="*/ 1 h 29"/>
                  <a:gd name="T6" fmla="*/ 1 w 49"/>
                  <a:gd name="T7" fmla="*/ 29 h 29"/>
                  <a:gd name="T8" fmla="*/ 0 w 49"/>
                  <a:gd name="T9" fmla="*/ 2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28"/>
                    </a:moveTo>
                    <a:lnTo>
                      <a:pt x="47" y="0"/>
                    </a:lnTo>
                    <a:lnTo>
                      <a:pt x="49" y="1"/>
                    </a:lnTo>
                    <a:lnTo>
                      <a:pt x="1" y="29"/>
                    </a:lnTo>
                    <a:lnTo>
                      <a:pt x="0" y="28"/>
                    </a:lnTo>
                    <a:close/>
                  </a:path>
                </a:pathLst>
              </a:custGeom>
              <a:solidFill>
                <a:srgbClr val="D4D3D3"/>
              </a:solidFill>
              <a:ln w="9525">
                <a:noFill/>
                <a:round/>
                <a:headEnd/>
                <a:tailEnd/>
              </a:ln>
            </p:spPr>
            <p:txBody>
              <a:bodyPr/>
              <a:lstStyle/>
              <a:p>
                <a:endParaRPr lang="hu-HU"/>
              </a:p>
            </p:txBody>
          </p:sp>
          <p:sp>
            <p:nvSpPr>
              <p:cNvPr id="57698" name="Freeform 1287"/>
              <p:cNvSpPr>
                <a:spLocks/>
              </p:cNvSpPr>
              <p:nvPr/>
            </p:nvSpPr>
            <p:spPr bwMode="auto">
              <a:xfrm>
                <a:off x="2252" y="2451"/>
                <a:ext cx="49" cy="30"/>
              </a:xfrm>
              <a:custGeom>
                <a:avLst/>
                <a:gdLst>
                  <a:gd name="T0" fmla="*/ 0 w 49"/>
                  <a:gd name="T1" fmla="*/ 28 h 30"/>
                  <a:gd name="T2" fmla="*/ 47 w 49"/>
                  <a:gd name="T3" fmla="*/ 0 h 30"/>
                  <a:gd name="T4" fmla="*/ 49 w 49"/>
                  <a:gd name="T5" fmla="*/ 1 h 30"/>
                  <a:gd name="T6" fmla="*/ 1 w 49"/>
                  <a:gd name="T7" fmla="*/ 30 h 30"/>
                  <a:gd name="T8" fmla="*/ 0 w 49"/>
                  <a:gd name="T9" fmla="*/ 28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28"/>
                    </a:moveTo>
                    <a:lnTo>
                      <a:pt x="47" y="0"/>
                    </a:lnTo>
                    <a:lnTo>
                      <a:pt x="49" y="1"/>
                    </a:lnTo>
                    <a:lnTo>
                      <a:pt x="1" y="30"/>
                    </a:lnTo>
                    <a:lnTo>
                      <a:pt x="0" y="28"/>
                    </a:lnTo>
                    <a:close/>
                  </a:path>
                </a:pathLst>
              </a:custGeom>
              <a:solidFill>
                <a:srgbClr val="D8D8D7"/>
              </a:solidFill>
              <a:ln w="9525">
                <a:noFill/>
                <a:round/>
                <a:headEnd/>
                <a:tailEnd/>
              </a:ln>
            </p:spPr>
            <p:txBody>
              <a:bodyPr/>
              <a:lstStyle/>
              <a:p>
                <a:endParaRPr lang="hu-HU"/>
              </a:p>
            </p:txBody>
          </p:sp>
          <p:sp>
            <p:nvSpPr>
              <p:cNvPr id="57699" name="Freeform 1288"/>
              <p:cNvSpPr>
                <a:spLocks/>
              </p:cNvSpPr>
              <p:nvPr/>
            </p:nvSpPr>
            <p:spPr bwMode="auto">
              <a:xfrm>
                <a:off x="2253" y="2451"/>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DBDBDA"/>
              </a:solidFill>
              <a:ln w="9525">
                <a:noFill/>
                <a:round/>
                <a:headEnd/>
                <a:tailEnd/>
              </a:ln>
            </p:spPr>
            <p:txBody>
              <a:bodyPr/>
              <a:lstStyle/>
              <a:p>
                <a:endParaRPr lang="hu-HU"/>
              </a:p>
            </p:txBody>
          </p:sp>
          <p:sp>
            <p:nvSpPr>
              <p:cNvPr id="57700" name="Freeform 1289"/>
              <p:cNvSpPr>
                <a:spLocks/>
              </p:cNvSpPr>
              <p:nvPr/>
            </p:nvSpPr>
            <p:spPr bwMode="auto">
              <a:xfrm>
                <a:off x="2253" y="2452"/>
                <a:ext cx="49" cy="31"/>
              </a:xfrm>
              <a:custGeom>
                <a:avLst/>
                <a:gdLst>
                  <a:gd name="T0" fmla="*/ 0 w 49"/>
                  <a:gd name="T1" fmla="*/ 29 h 31"/>
                  <a:gd name="T2" fmla="*/ 48 w 49"/>
                  <a:gd name="T3" fmla="*/ 0 h 31"/>
                  <a:gd name="T4" fmla="*/ 49 w 49"/>
                  <a:gd name="T5" fmla="*/ 3 h 31"/>
                  <a:gd name="T6" fmla="*/ 1 w 49"/>
                  <a:gd name="T7" fmla="*/ 31 h 31"/>
                  <a:gd name="T8" fmla="*/ 0 w 49"/>
                  <a:gd name="T9" fmla="*/ 29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9"/>
                    </a:moveTo>
                    <a:lnTo>
                      <a:pt x="48" y="0"/>
                    </a:lnTo>
                    <a:lnTo>
                      <a:pt x="49" y="3"/>
                    </a:lnTo>
                    <a:lnTo>
                      <a:pt x="1" y="31"/>
                    </a:lnTo>
                    <a:lnTo>
                      <a:pt x="0" y="29"/>
                    </a:lnTo>
                    <a:close/>
                  </a:path>
                </a:pathLst>
              </a:custGeom>
              <a:solidFill>
                <a:srgbClr val="DFDFDE"/>
              </a:solidFill>
              <a:ln w="9525">
                <a:noFill/>
                <a:round/>
                <a:headEnd/>
                <a:tailEnd/>
              </a:ln>
            </p:spPr>
            <p:txBody>
              <a:bodyPr/>
              <a:lstStyle/>
              <a:p>
                <a:endParaRPr lang="hu-HU"/>
              </a:p>
            </p:txBody>
          </p:sp>
          <p:sp>
            <p:nvSpPr>
              <p:cNvPr id="57701" name="Freeform 1290"/>
              <p:cNvSpPr>
                <a:spLocks/>
              </p:cNvSpPr>
              <p:nvPr/>
            </p:nvSpPr>
            <p:spPr bwMode="auto">
              <a:xfrm>
                <a:off x="2254" y="2454"/>
                <a:ext cx="50" cy="31"/>
              </a:xfrm>
              <a:custGeom>
                <a:avLst/>
                <a:gdLst>
                  <a:gd name="T0" fmla="*/ 0 w 50"/>
                  <a:gd name="T1" fmla="*/ 28 h 31"/>
                  <a:gd name="T2" fmla="*/ 48 w 50"/>
                  <a:gd name="T3" fmla="*/ 0 h 31"/>
                  <a:gd name="T4" fmla="*/ 50 w 50"/>
                  <a:gd name="T5" fmla="*/ 3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3"/>
                    </a:lnTo>
                    <a:lnTo>
                      <a:pt x="2" y="31"/>
                    </a:lnTo>
                    <a:lnTo>
                      <a:pt x="0" y="28"/>
                    </a:lnTo>
                    <a:close/>
                  </a:path>
                </a:pathLst>
              </a:custGeom>
              <a:solidFill>
                <a:srgbClr val="E3E3E3"/>
              </a:solidFill>
              <a:ln w="9525">
                <a:noFill/>
                <a:round/>
                <a:headEnd/>
                <a:tailEnd/>
              </a:ln>
            </p:spPr>
            <p:txBody>
              <a:bodyPr/>
              <a:lstStyle/>
              <a:p>
                <a:endParaRPr lang="hu-HU"/>
              </a:p>
            </p:txBody>
          </p:sp>
          <p:sp>
            <p:nvSpPr>
              <p:cNvPr id="57702" name="Freeform 1291"/>
              <p:cNvSpPr>
                <a:spLocks/>
              </p:cNvSpPr>
              <p:nvPr/>
            </p:nvSpPr>
            <p:spPr bwMode="auto">
              <a:xfrm>
                <a:off x="2254" y="2455"/>
                <a:ext cx="50" cy="31"/>
              </a:xfrm>
              <a:custGeom>
                <a:avLst/>
                <a:gdLst>
                  <a:gd name="T0" fmla="*/ 0 w 50"/>
                  <a:gd name="T1" fmla="*/ 28 h 31"/>
                  <a:gd name="T2" fmla="*/ 48 w 50"/>
                  <a:gd name="T3" fmla="*/ 0 h 31"/>
                  <a:gd name="T4" fmla="*/ 50 w 50"/>
                  <a:gd name="T5" fmla="*/ 3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3"/>
                    </a:lnTo>
                    <a:lnTo>
                      <a:pt x="2" y="31"/>
                    </a:lnTo>
                    <a:lnTo>
                      <a:pt x="0" y="28"/>
                    </a:lnTo>
                    <a:close/>
                  </a:path>
                </a:pathLst>
              </a:custGeom>
              <a:solidFill>
                <a:srgbClr val="E6E5E5"/>
              </a:solidFill>
              <a:ln w="9525">
                <a:noFill/>
                <a:round/>
                <a:headEnd/>
                <a:tailEnd/>
              </a:ln>
            </p:spPr>
            <p:txBody>
              <a:bodyPr/>
              <a:lstStyle/>
              <a:p>
                <a:endParaRPr lang="hu-HU"/>
              </a:p>
            </p:txBody>
          </p:sp>
          <p:sp>
            <p:nvSpPr>
              <p:cNvPr id="57703" name="Freeform 1292"/>
              <p:cNvSpPr>
                <a:spLocks/>
              </p:cNvSpPr>
              <p:nvPr/>
            </p:nvSpPr>
            <p:spPr bwMode="auto">
              <a:xfrm>
                <a:off x="2256" y="2457"/>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E9E9E9"/>
              </a:solidFill>
              <a:ln w="9525">
                <a:noFill/>
                <a:round/>
                <a:headEnd/>
                <a:tailEnd/>
              </a:ln>
            </p:spPr>
            <p:txBody>
              <a:bodyPr/>
              <a:lstStyle/>
              <a:p>
                <a:endParaRPr lang="hu-HU"/>
              </a:p>
            </p:txBody>
          </p:sp>
          <p:sp>
            <p:nvSpPr>
              <p:cNvPr id="57704" name="Freeform 1293"/>
              <p:cNvSpPr>
                <a:spLocks/>
              </p:cNvSpPr>
              <p:nvPr/>
            </p:nvSpPr>
            <p:spPr bwMode="auto">
              <a:xfrm>
                <a:off x="2256" y="2458"/>
                <a:ext cx="49" cy="30"/>
              </a:xfrm>
              <a:custGeom>
                <a:avLst/>
                <a:gdLst>
                  <a:gd name="T0" fmla="*/ 0 w 49"/>
                  <a:gd name="T1" fmla="*/ 28 h 30"/>
                  <a:gd name="T2" fmla="*/ 48 w 49"/>
                  <a:gd name="T3" fmla="*/ 0 h 30"/>
                  <a:gd name="T4" fmla="*/ 49 w 49"/>
                  <a:gd name="T5" fmla="*/ 3 h 30"/>
                  <a:gd name="T6" fmla="*/ 1 w 49"/>
                  <a:gd name="T7" fmla="*/ 30 h 30"/>
                  <a:gd name="T8" fmla="*/ 0 w 49"/>
                  <a:gd name="T9" fmla="*/ 28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28"/>
                    </a:moveTo>
                    <a:lnTo>
                      <a:pt x="48" y="0"/>
                    </a:lnTo>
                    <a:lnTo>
                      <a:pt x="49" y="3"/>
                    </a:lnTo>
                    <a:lnTo>
                      <a:pt x="1" y="30"/>
                    </a:lnTo>
                    <a:lnTo>
                      <a:pt x="0" y="28"/>
                    </a:lnTo>
                    <a:close/>
                  </a:path>
                </a:pathLst>
              </a:custGeom>
              <a:solidFill>
                <a:srgbClr val="F0F0EF"/>
              </a:solidFill>
              <a:ln w="9525">
                <a:noFill/>
                <a:round/>
                <a:headEnd/>
                <a:tailEnd/>
              </a:ln>
            </p:spPr>
            <p:txBody>
              <a:bodyPr/>
              <a:lstStyle/>
              <a:p>
                <a:endParaRPr lang="hu-HU"/>
              </a:p>
            </p:txBody>
          </p:sp>
          <p:sp>
            <p:nvSpPr>
              <p:cNvPr id="57705" name="Freeform 1294"/>
              <p:cNvSpPr>
                <a:spLocks/>
              </p:cNvSpPr>
              <p:nvPr/>
            </p:nvSpPr>
            <p:spPr bwMode="auto">
              <a:xfrm>
                <a:off x="2257" y="2460"/>
                <a:ext cx="49" cy="29"/>
              </a:xfrm>
              <a:custGeom>
                <a:avLst/>
                <a:gdLst>
                  <a:gd name="T0" fmla="*/ 0 w 49"/>
                  <a:gd name="T1" fmla="*/ 28 h 29"/>
                  <a:gd name="T2" fmla="*/ 48 w 49"/>
                  <a:gd name="T3" fmla="*/ 0 h 29"/>
                  <a:gd name="T4" fmla="*/ 49 w 49"/>
                  <a:gd name="T5" fmla="*/ 1 h 29"/>
                  <a:gd name="T6" fmla="*/ 2 w 49"/>
                  <a:gd name="T7" fmla="*/ 29 h 29"/>
                  <a:gd name="T8" fmla="*/ 0 w 49"/>
                  <a:gd name="T9" fmla="*/ 2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28"/>
                    </a:moveTo>
                    <a:lnTo>
                      <a:pt x="48" y="0"/>
                    </a:lnTo>
                    <a:lnTo>
                      <a:pt x="49" y="1"/>
                    </a:lnTo>
                    <a:lnTo>
                      <a:pt x="2" y="29"/>
                    </a:lnTo>
                    <a:lnTo>
                      <a:pt x="0" y="28"/>
                    </a:lnTo>
                    <a:close/>
                  </a:path>
                </a:pathLst>
              </a:custGeom>
              <a:solidFill>
                <a:srgbClr val="F2F2F2"/>
              </a:solidFill>
              <a:ln w="9525">
                <a:noFill/>
                <a:round/>
                <a:headEnd/>
                <a:tailEnd/>
              </a:ln>
            </p:spPr>
            <p:txBody>
              <a:bodyPr/>
              <a:lstStyle/>
              <a:p>
                <a:endParaRPr lang="hu-HU"/>
              </a:p>
            </p:txBody>
          </p:sp>
          <p:sp>
            <p:nvSpPr>
              <p:cNvPr id="57706" name="Freeform 1295"/>
              <p:cNvSpPr>
                <a:spLocks/>
              </p:cNvSpPr>
              <p:nvPr/>
            </p:nvSpPr>
            <p:spPr bwMode="auto">
              <a:xfrm>
                <a:off x="2257" y="2461"/>
                <a:ext cx="49" cy="29"/>
              </a:xfrm>
              <a:custGeom>
                <a:avLst/>
                <a:gdLst>
                  <a:gd name="T0" fmla="*/ 0 w 49"/>
                  <a:gd name="T1" fmla="*/ 27 h 29"/>
                  <a:gd name="T2" fmla="*/ 48 w 49"/>
                  <a:gd name="T3" fmla="*/ 0 h 29"/>
                  <a:gd name="T4" fmla="*/ 49 w 49"/>
                  <a:gd name="T5" fmla="*/ 1 h 29"/>
                  <a:gd name="T6" fmla="*/ 2 w 49"/>
                  <a:gd name="T7" fmla="*/ 29 h 29"/>
                  <a:gd name="T8" fmla="*/ 0 w 49"/>
                  <a:gd name="T9" fmla="*/ 27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27"/>
                    </a:moveTo>
                    <a:lnTo>
                      <a:pt x="48" y="0"/>
                    </a:lnTo>
                    <a:lnTo>
                      <a:pt x="49" y="1"/>
                    </a:lnTo>
                    <a:lnTo>
                      <a:pt x="2" y="29"/>
                    </a:lnTo>
                    <a:lnTo>
                      <a:pt x="0" y="27"/>
                    </a:lnTo>
                    <a:close/>
                  </a:path>
                </a:pathLst>
              </a:custGeom>
              <a:solidFill>
                <a:srgbClr val="F6F6F6"/>
              </a:solidFill>
              <a:ln w="9525">
                <a:noFill/>
                <a:round/>
                <a:headEnd/>
                <a:tailEnd/>
              </a:ln>
            </p:spPr>
            <p:txBody>
              <a:bodyPr/>
              <a:lstStyle/>
              <a:p>
                <a:endParaRPr lang="hu-HU"/>
              </a:p>
            </p:txBody>
          </p:sp>
          <p:sp>
            <p:nvSpPr>
              <p:cNvPr id="57707" name="Freeform 1296"/>
              <p:cNvSpPr>
                <a:spLocks/>
              </p:cNvSpPr>
              <p:nvPr/>
            </p:nvSpPr>
            <p:spPr bwMode="auto">
              <a:xfrm>
                <a:off x="2259" y="2461"/>
                <a:ext cx="49" cy="31"/>
              </a:xfrm>
              <a:custGeom>
                <a:avLst/>
                <a:gdLst>
                  <a:gd name="T0" fmla="*/ 0 w 49"/>
                  <a:gd name="T1" fmla="*/ 28 h 31"/>
                  <a:gd name="T2" fmla="*/ 47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7" y="0"/>
                    </a:lnTo>
                    <a:lnTo>
                      <a:pt x="49" y="3"/>
                    </a:lnTo>
                    <a:lnTo>
                      <a:pt x="1" y="31"/>
                    </a:lnTo>
                    <a:lnTo>
                      <a:pt x="0" y="28"/>
                    </a:lnTo>
                    <a:close/>
                  </a:path>
                </a:pathLst>
              </a:custGeom>
              <a:solidFill>
                <a:srgbClr val="F8F8F8"/>
              </a:solidFill>
              <a:ln w="9525">
                <a:noFill/>
                <a:round/>
                <a:headEnd/>
                <a:tailEnd/>
              </a:ln>
            </p:spPr>
            <p:txBody>
              <a:bodyPr/>
              <a:lstStyle/>
              <a:p>
                <a:endParaRPr lang="hu-HU"/>
              </a:p>
            </p:txBody>
          </p:sp>
          <p:sp>
            <p:nvSpPr>
              <p:cNvPr id="57708" name="Freeform 1297"/>
              <p:cNvSpPr>
                <a:spLocks/>
              </p:cNvSpPr>
              <p:nvPr/>
            </p:nvSpPr>
            <p:spPr bwMode="auto">
              <a:xfrm>
                <a:off x="2259" y="2462"/>
                <a:ext cx="49" cy="31"/>
              </a:xfrm>
              <a:custGeom>
                <a:avLst/>
                <a:gdLst>
                  <a:gd name="T0" fmla="*/ 0 w 49"/>
                  <a:gd name="T1" fmla="*/ 28 h 31"/>
                  <a:gd name="T2" fmla="*/ 47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7" y="0"/>
                    </a:lnTo>
                    <a:lnTo>
                      <a:pt x="49" y="3"/>
                    </a:lnTo>
                    <a:lnTo>
                      <a:pt x="1" y="31"/>
                    </a:lnTo>
                    <a:lnTo>
                      <a:pt x="0" y="28"/>
                    </a:lnTo>
                    <a:close/>
                  </a:path>
                </a:pathLst>
              </a:custGeom>
              <a:solidFill>
                <a:srgbClr val="FCFCFC"/>
              </a:solidFill>
              <a:ln w="9525">
                <a:noFill/>
                <a:round/>
                <a:headEnd/>
                <a:tailEnd/>
              </a:ln>
            </p:spPr>
            <p:txBody>
              <a:bodyPr/>
              <a:lstStyle/>
              <a:p>
                <a:endParaRPr lang="hu-HU"/>
              </a:p>
            </p:txBody>
          </p:sp>
          <p:sp>
            <p:nvSpPr>
              <p:cNvPr id="57709" name="Freeform 1298"/>
              <p:cNvSpPr>
                <a:spLocks/>
              </p:cNvSpPr>
              <p:nvPr/>
            </p:nvSpPr>
            <p:spPr bwMode="auto">
              <a:xfrm>
                <a:off x="2260" y="2464"/>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FFFFFF"/>
              </a:solidFill>
              <a:ln w="9525">
                <a:noFill/>
                <a:round/>
                <a:headEnd/>
                <a:tailEnd/>
              </a:ln>
            </p:spPr>
            <p:txBody>
              <a:bodyPr/>
              <a:lstStyle/>
              <a:p>
                <a:endParaRPr lang="hu-HU"/>
              </a:p>
            </p:txBody>
          </p:sp>
          <p:sp>
            <p:nvSpPr>
              <p:cNvPr id="57710" name="Freeform 1299"/>
              <p:cNvSpPr>
                <a:spLocks/>
              </p:cNvSpPr>
              <p:nvPr/>
            </p:nvSpPr>
            <p:spPr bwMode="auto">
              <a:xfrm>
                <a:off x="2260" y="2465"/>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FDFDFD"/>
              </a:solidFill>
              <a:ln w="9525">
                <a:noFill/>
                <a:round/>
                <a:headEnd/>
                <a:tailEnd/>
              </a:ln>
            </p:spPr>
            <p:txBody>
              <a:bodyPr/>
              <a:lstStyle/>
              <a:p>
                <a:endParaRPr lang="hu-HU"/>
              </a:p>
            </p:txBody>
          </p:sp>
          <p:sp>
            <p:nvSpPr>
              <p:cNvPr id="57711" name="Freeform 1300"/>
              <p:cNvSpPr>
                <a:spLocks/>
              </p:cNvSpPr>
              <p:nvPr/>
            </p:nvSpPr>
            <p:spPr bwMode="auto">
              <a:xfrm>
                <a:off x="2261" y="2467"/>
                <a:ext cx="50" cy="31"/>
              </a:xfrm>
              <a:custGeom>
                <a:avLst/>
                <a:gdLst>
                  <a:gd name="T0" fmla="*/ 0 w 50"/>
                  <a:gd name="T1" fmla="*/ 28 h 31"/>
                  <a:gd name="T2" fmla="*/ 48 w 50"/>
                  <a:gd name="T3" fmla="*/ 0 h 31"/>
                  <a:gd name="T4" fmla="*/ 50 w 50"/>
                  <a:gd name="T5" fmla="*/ 2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2"/>
                    </a:lnTo>
                    <a:lnTo>
                      <a:pt x="2" y="31"/>
                    </a:lnTo>
                    <a:lnTo>
                      <a:pt x="0" y="28"/>
                    </a:lnTo>
                    <a:close/>
                  </a:path>
                </a:pathLst>
              </a:custGeom>
              <a:solidFill>
                <a:srgbClr val="F9F9F9"/>
              </a:solidFill>
              <a:ln w="9525">
                <a:noFill/>
                <a:round/>
                <a:headEnd/>
                <a:tailEnd/>
              </a:ln>
            </p:spPr>
            <p:txBody>
              <a:bodyPr/>
              <a:lstStyle/>
              <a:p>
                <a:endParaRPr lang="hu-HU"/>
              </a:p>
            </p:txBody>
          </p:sp>
          <p:sp>
            <p:nvSpPr>
              <p:cNvPr id="57712" name="Freeform 1301"/>
              <p:cNvSpPr>
                <a:spLocks/>
              </p:cNvSpPr>
              <p:nvPr/>
            </p:nvSpPr>
            <p:spPr bwMode="auto">
              <a:xfrm>
                <a:off x="2261" y="2468"/>
                <a:ext cx="50" cy="30"/>
              </a:xfrm>
              <a:custGeom>
                <a:avLst/>
                <a:gdLst>
                  <a:gd name="T0" fmla="*/ 0 w 50"/>
                  <a:gd name="T1" fmla="*/ 28 h 30"/>
                  <a:gd name="T2" fmla="*/ 48 w 50"/>
                  <a:gd name="T3" fmla="*/ 0 h 30"/>
                  <a:gd name="T4" fmla="*/ 50 w 50"/>
                  <a:gd name="T5" fmla="*/ 1 h 30"/>
                  <a:gd name="T6" fmla="*/ 2 w 50"/>
                  <a:gd name="T7" fmla="*/ 30 h 30"/>
                  <a:gd name="T8" fmla="*/ 0 w 50"/>
                  <a:gd name="T9" fmla="*/ 28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0" y="28"/>
                    </a:moveTo>
                    <a:lnTo>
                      <a:pt x="48" y="0"/>
                    </a:lnTo>
                    <a:lnTo>
                      <a:pt x="50" y="1"/>
                    </a:lnTo>
                    <a:lnTo>
                      <a:pt x="2" y="30"/>
                    </a:lnTo>
                    <a:lnTo>
                      <a:pt x="0" y="28"/>
                    </a:lnTo>
                    <a:close/>
                  </a:path>
                </a:pathLst>
              </a:custGeom>
              <a:solidFill>
                <a:srgbClr val="F7F7F7"/>
              </a:solidFill>
              <a:ln w="9525">
                <a:noFill/>
                <a:round/>
                <a:headEnd/>
                <a:tailEnd/>
              </a:ln>
            </p:spPr>
            <p:txBody>
              <a:bodyPr/>
              <a:lstStyle/>
              <a:p>
                <a:endParaRPr lang="hu-HU"/>
              </a:p>
            </p:txBody>
          </p:sp>
          <p:sp>
            <p:nvSpPr>
              <p:cNvPr id="57713" name="Freeform 1302"/>
              <p:cNvSpPr>
                <a:spLocks/>
              </p:cNvSpPr>
              <p:nvPr/>
            </p:nvSpPr>
            <p:spPr bwMode="auto">
              <a:xfrm>
                <a:off x="2263" y="2469"/>
                <a:ext cx="49" cy="30"/>
              </a:xfrm>
              <a:custGeom>
                <a:avLst/>
                <a:gdLst>
                  <a:gd name="T0" fmla="*/ 0 w 49"/>
                  <a:gd name="T1" fmla="*/ 29 h 30"/>
                  <a:gd name="T2" fmla="*/ 48 w 49"/>
                  <a:gd name="T3" fmla="*/ 0 h 30"/>
                  <a:gd name="T4" fmla="*/ 49 w 49"/>
                  <a:gd name="T5" fmla="*/ 2 h 30"/>
                  <a:gd name="T6" fmla="*/ 1 w 49"/>
                  <a:gd name="T7" fmla="*/ 30 h 30"/>
                  <a:gd name="T8" fmla="*/ 0 w 49"/>
                  <a:gd name="T9" fmla="*/ 2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29"/>
                    </a:moveTo>
                    <a:lnTo>
                      <a:pt x="48" y="0"/>
                    </a:lnTo>
                    <a:lnTo>
                      <a:pt x="49" y="2"/>
                    </a:lnTo>
                    <a:lnTo>
                      <a:pt x="1" y="30"/>
                    </a:lnTo>
                    <a:lnTo>
                      <a:pt x="0" y="29"/>
                    </a:lnTo>
                    <a:close/>
                  </a:path>
                </a:pathLst>
              </a:custGeom>
              <a:solidFill>
                <a:srgbClr val="F3F3F3"/>
              </a:solidFill>
              <a:ln w="9525">
                <a:noFill/>
                <a:round/>
                <a:headEnd/>
                <a:tailEnd/>
              </a:ln>
            </p:spPr>
            <p:txBody>
              <a:bodyPr/>
              <a:lstStyle/>
              <a:p>
                <a:endParaRPr lang="hu-HU"/>
              </a:p>
            </p:txBody>
          </p:sp>
          <p:sp>
            <p:nvSpPr>
              <p:cNvPr id="57714" name="Freeform 1303"/>
              <p:cNvSpPr>
                <a:spLocks/>
              </p:cNvSpPr>
              <p:nvPr/>
            </p:nvSpPr>
            <p:spPr bwMode="auto">
              <a:xfrm>
                <a:off x="2263" y="2469"/>
                <a:ext cx="49" cy="31"/>
              </a:xfrm>
              <a:custGeom>
                <a:avLst/>
                <a:gdLst>
                  <a:gd name="T0" fmla="*/ 0 w 49"/>
                  <a:gd name="T1" fmla="*/ 29 h 31"/>
                  <a:gd name="T2" fmla="*/ 48 w 49"/>
                  <a:gd name="T3" fmla="*/ 0 h 31"/>
                  <a:gd name="T4" fmla="*/ 49 w 49"/>
                  <a:gd name="T5" fmla="*/ 3 h 31"/>
                  <a:gd name="T6" fmla="*/ 1 w 49"/>
                  <a:gd name="T7" fmla="*/ 31 h 31"/>
                  <a:gd name="T8" fmla="*/ 0 w 49"/>
                  <a:gd name="T9" fmla="*/ 29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9"/>
                    </a:moveTo>
                    <a:lnTo>
                      <a:pt x="48" y="0"/>
                    </a:lnTo>
                    <a:lnTo>
                      <a:pt x="49" y="3"/>
                    </a:lnTo>
                    <a:lnTo>
                      <a:pt x="1" y="31"/>
                    </a:lnTo>
                    <a:lnTo>
                      <a:pt x="0" y="29"/>
                    </a:lnTo>
                    <a:close/>
                  </a:path>
                </a:pathLst>
              </a:custGeom>
              <a:solidFill>
                <a:srgbClr val="EDEDED"/>
              </a:solidFill>
              <a:ln w="9525">
                <a:noFill/>
                <a:round/>
                <a:headEnd/>
                <a:tailEnd/>
              </a:ln>
            </p:spPr>
            <p:txBody>
              <a:bodyPr/>
              <a:lstStyle/>
              <a:p>
                <a:endParaRPr lang="hu-HU"/>
              </a:p>
            </p:txBody>
          </p:sp>
          <p:sp>
            <p:nvSpPr>
              <p:cNvPr id="57715" name="Freeform 1304"/>
              <p:cNvSpPr>
                <a:spLocks/>
              </p:cNvSpPr>
              <p:nvPr/>
            </p:nvSpPr>
            <p:spPr bwMode="auto">
              <a:xfrm>
                <a:off x="2264" y="2471"/>
                <a:ext cx="50" cy="31"/>
              </a:xfrm>
              <a:custGeom>
                <a:avLst/>
                <a:gdLst>
                  <a:gd name="T0" fmla="*/ 0 w 50"/>
                  <a:gd name="T1" fmla="*/ 28 h 31"/>
                  <a:gd name="T2" fmla="*/ 48 w 50"/>
                  <a:gd name="T3" fmla="*/ 0 h 31"/>
                  <a:gd name="T4" fmla="*/ 50 w 50"/>
                  <a:gd name="T5" fmla="*/ 3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3"/>
                    </a:lnTo>
                    <a:lnTo>
                      <a:pt x="2" y="31"/>
                    </a:lnTo>
                    <a:lnTo>
                      <a:pt x="0" y="28"/>
                    </a:lnTo>
                    <a:close/>
                  </a:path>
                </a:pathLst>
              </a:custGeom>
              <a:solidFill>
                <a:srgbClr val="EBEBEA"/>
              </a:solidFill>
              <a:ln w="9525">
                <a:noFill/>
                <a:round/>
                <a:headEnd/>
                <a:tailEnd/>
              </a:ln>
            </p:spPr>
            <p:txBody>
              <a:bodyPr/>
              <a:lstStyle/>
              <a:p>
                <a:endParaRPr lang="hu-HU"/>
              </a:p>
            </p:txBody>
          </p:sp>
          <p:sp>
            <p:nvSpPr>
              <p:cNvPr id="57716" name="Freeform 1305"/>
              <p:cNvSpPr>
                <a:spLocks/>
              </p:cNvSpPr>
              <p:nvPr/>
            </p:nvSpPr>
            <p:spPr bwMode="auto">
              <a:xfrm>
                <a:off x="2264" y="2472"/>
                <a:ext cx="50" cy="31"/>
              </a:xfrm>
              <a:custGeom>
                <a:avLst/>
                <a:gdLst>
                  <a:gd name="T0" fmla="*/ 0 w 50"/>
                  <a:gd name="T1" fmla="*/ 28 h 31"/>
                  <a:gd name="T2" fmla="*/ 48 w 50"/>
                  <a:gd name="T3" fmla="*/ 0 h 31"/>
                  <a:gd name="T4" fmla="*/ 50 w 50"/>
                  <a:gd name="T5" fmla="*/ 3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3"/>
                    </a:lnTo>
                    <a:lnTo>
                      <a:pt x="2" y="31"/>
                    </a:lnTo>
                    <a:lnTo>
                      <a:pt x="0" y="28"/>
                    </a:lnTo>
                    <a:close/>
                  </a:path>
                </a:pathLst>
              </a:custGeom>
              <a:solidFill>
                <a:srgbClr val="E7E7E7"/>
              </a:solidFill>
              <a:ln w="9525">
                <a:noFill/>
                <a:round/>
                <a:headEnd/>
                <a:tailEnd/>
              </a:ln>
            </p:spPr>
            <p:txBody>
              <a:bodyPr/>
              <a:lstStyle/>
              <a:p>
                <a:endParaRPr lang="hu-HU"/>
              </a:p>
            </p:txBody>
          </p:sp>
          <p:sp>
            <p:nvSpPr>
              <p:cNvPr id="57717" name="Freeform 1306"/>
              <p:cNvSpPr>
                <a:spLocks/>
              </p:cNvSpPr>
              <p:nvPr/>
            </p:nvSpPr>
            <p:spPr bwMode="auto">
              <a:xfrm>
                <a:off x="2266" y="2474"/>
                <a:ext cx="49" cy="31"/>
              </a:xfrm>
              <a:custGeom>
                <a:avLst/>
                <a:gdLst>
                  <a:gd name="T0" fmla="*/ 0 w 49"/>
                  <a:gd name="T1" fmla="*/ 28 h 31"/>
                  <a:gd name="T2" fmla="*/ 48 w 49"/>
                  <a:gd name="T3" fmla="*/ 0 h 31"/>
                  <a:gd name="T4" fmla="*/ 49 w 49"/>
                  <a:gd name="T5" fmla="*/ 2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2"/>
                    </a:lnTo>
                    <a:lnTo>
                      <a:pt x="1" y="31"/>
                    </a:lnTo>
                    <a:lnTo>
                      <a:pt x="0" y="28"/>
                    </a:lnTo>
                    <a:close/>
                  </a:path>
                </a:pathLst>
              </a:custGeom>
              <a:solidFill>
                <a:srgbClr val="E4E4E4"/>
              </a:solidFill>
              <a:ln w="9525">
                <a:noFill/>
                <a:round/>
                <a:headEnd/>
                <a:tailEnd/>
              </a:ln>
            </p:spPr>
            <p:txBody>
              <a:bodyPr/>
              <a:lstStyle/>
              <a:p>
                <a:endParaRPr lang="hu-HU"/>
              </a:p>
            </p:txBody>
          </p:sp>
          <p:sp>
            <p:nvSpPr>
              <p:cNvPr id="57718" name="Freeform 1307"/>
              <p:cNvSpPr>
                <a:spLocks/>
              </p:cNvSpPr>
              <p:nvPr/>
            </p:nvSpPr>
            <p:spPr bwMode="auto">
              <a:xfrm>
                <a:off x="2266" y="2475"/>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E0E0E0"/>
              </a:solidFill>
              <a:ln w="9525">
                <a:noFill/>
                <a:round/>
                <a:headEnd/>
                <a:tailEnd/>
              </a:ln>
            </p:spPr>
            <p:txBody>
              <a:bodyPr/>
              <a:lstStyle/>
              <a:p>
                <a:endParaRPr lang="hu-HU"/>
              </a:p>
            </p:txBody>
          </p:sp>
          <p:sp>
            <p:nvSpPr>
              <p:cNvPr id="57719" name="Freeform 1308"/>
              <p:cNvSpPr>
                <a:spLocks/>
              </p:cNvSpPr>
              <p:nvPr/>
            </p:nvSpPr>
            <p:spPr bwMode="auto">
              <a:xfrm>
                <a:off x="2267" y="2476"/>
                <a:ext cx="49" cy="30"/>
              </a:xfrm>
              <a:custGeom>
                <a:avLst/>
                <a:gdLst>
                  <a:gd name="T0" fmla="*/ 0 w 49"/>
                  <a:gd name="T1" fmla="*/ 29 h 30"/>
                  <a:gd name="T2" fmla="*/ 48 w 49"/>
                  <a:gd name="T3" fmla="*/ 0 h 30"/>
                  <a:gd name="T4" fmla="*/ 49 w 49"/>
                  <a:gd name="T5" fmla="*/ 3 h 30"/>
                  <a:gd name="T6" fmla="*/ 1 w 49"/>
                  <a:gd name="T7" fmla="*/ 30 h 30"/>
                  <a:gd name="T8" fmla="*/ 0 w 49"/>
                  <a:gd name="T9" fmla="*/ 2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29"/>
                    </a:moveTo>
                    <a:lnTo>
                      <a:pt x="48" y="0"/>
                    </a:lnTo>
                    <a:lnTo>
                      <a:pt x="49" y="3"/>
                    </a:lnTo>
                    <a:lnTo>
                      <a:pt x="1" y="30"/>
                    </a:lnTo>
                    <a:lnTo>
                      <a:pt x="0" y="29"/>
                    </a:lnTo>
                    <a:close/>
                  </a:path>
                </a:pathLst>
              </a:custGeom>
              <a:solidFill>
                <a:srgbClr val="DCDCDC"/>
              </a:solidFill>
              <a:ln w="9525">
                <a:noFill/>
                <a:round/>
                <a:headEnd/>
                <a:tailEnd/>
              </a:ln>
            </p:spPr>
            <p:txBody>
              <a:bodyPr/>
              <a:lstStyle/>
              <a:p>
                <a:endParaRPr lang="hu-HU"/>
              </a:p>
            </p:txBody>
          </p:sp>
          <p:sp>
            <p:nvSpPr>
              <p:cNvPr id="57720" name="Freeform 1309"/>
              <p:cNvSpPr>
                <a:spLocks/>
              </p:cNvSpPr>
              <p:nvPr/>
            </p:nvSpPr>
            <p:spPr bwMode="auto">
              <a:xfrm>
                <a:off x="2267" y="2478"/>
                <a:ext cx="49" cy="29"/>
              </a:xfrm>
              <a:custGeom>
                <a:avLst/>
                <a:gdLst>
                  <a:gd name="T0" fmla="*/ 0 w 49"/>
                  <a:gd name="T1" fmla="*/ 28 h 29"/>
                  <a:gd name="T2" fmla="*/ 48 w 49"/>
                  <a:gd name="T3" fmla="*/ 0 h 29"/>
                  <a:gd name="T4" fmla="*/ 49 w 49"/>
                  <a:gd name="T5" fmla="*/ 1 h 29"/>
                  <a:gd name="T6" fmla="*/ 1 w 49"/>
                  <a:gd name="T7" fmla="*/ 29 h 29"/>
                  <a:gd name="T8" fmla="*/ 0 w 49"/>
                  <a:gd name="T9" fmla="*/ 2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28"/>
                    </a:moveTo>
                    <a:lnTo>
                      <a:pt x="48" y="0"/>
                    </a:lnTo>
                    <a:lnTo>
                      <a:pt x="49" y="1"/>
                    </a:lnTo>
                    <a:lnTo>
                      <a:pt x="1" y="29"/>
                    </a:lnTo>
                    <a:lnTo>
                      <a:pt x="0" y="28"/>
                    </a:lnTo>
                    <a:close/>
                  </a:path>
                </a:pathLst>
              </a:custGeom>
              <a:solidFill>
                <a:srgbClr val="DAD9D9"/>
              </a:solidFill>
              <a:ln w="9525">
                <a:noFill/>
                <a:round/>
                <a:headEnd/>
                <a:tailEnd/>
              </a:ln>
            </p:spPr>
            <p:txBody>
              <a:bodyPr/>
              <a:lstStyle/>
              <a:p>
                <a:endParaRPr lang="hu-HU"/>
              </a:p>
            </p:txBody>
          </p:sp>
          <p:sp>
            <p:nvSpPr>
              <p:cNvPr id="57721" name="Freeform 1310"/>
              <p:cNvSpPr>
                <a:spLocks/>
              </p:cNvSpPr>
              <p:nvPr/>
            </p:nvSpPr>
            <p:spPr bwMode="auto">
              <a:xfrm>
                <a:off x="2268" y="2479"/>
                <a:ext cx="50" cy="30"/>
              </a:xfrm>
              <a:custGeom>
                <a:avLst/>
                <a:gdLst>
                  <a:gd name="T0" fmla="*/ 0 w 50"/>
                  <a:gd name="T1" fmla="*/ 27 h 30"/>
                  <a:gd name="T2" fmla="*/ 48 w 50"/>
                  <a:gd name="T3" fmla="*/ 0 h 30"/>
                  <a:gd name="T4" fmla="*/ 50 w 50"/>
                  <a:gd name="T5" fmla="*/ 2 h 30"/>
                  <a:gd name="T6" fmla="*/ 2 w 50"/>
                  <a:gd name="T7" fmla="*/ 30 h 30"/>
                  <a:gd name="T8" fmla="*/ 0 w 50"/>
                  <a:gd name="T9" fmla="*/ 27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0" y="27"/>
                    </a:moveTo>
                    <a:lnTo>
                      <a:pt x="48" y="0"/>
                    </a:lnTo>
                    <a:lnTo>
                      <a:pt x="50" y="2"/>
                    </a:lnTo>
                    <a:lnTo>
                      <a:pt x="2" y="30"/>
                    </a:lnTo>
                    <a:lnTo>
                      <a:pt x="0" y="27"/>
                    </a:lnTo>
                    <a:close/>
                  </a:path>
                </a:pathLst>
              </a:custGeom>
              <a:solidFill>
                <a:srgbClr val="D5D5D5"/>
              </a:solidFill>
              <a:ln w="9525">
                <a:noFill/>
                <a:round/>
                <a:headEnd/>
                <a:tailEnd/>
              </a:ln>
            </p:spPr>
            <p:txBody>
              <a:bodyPr/>
              <a:lstStyle/>
              <a:p>
                <a:endParaRPr lang="hu-HU"/>
              </a:p>
            </p:txBody>
          </p:sp>
          <p:sp>
            <p:nvSpPr>
              <p:cNvPr id="57722" name="Freeform 1311"/>
              <p:cNvSpPr>
                <a:spLocks/>
              </p:cNvSpPr>
              <p:nvPr/>
            </p:nvSpPr>
            <p:spPr bwMode="auto">
              <a:xfrm>
                <a:off x="2268" y="2479"/>
                <a:ext cx="50" cy="31"/>
              </a:xfrm>
              <a:custGeom>
                <a:avLst/>
                <a:gdLst>
                  <a:gd name="T0" fmla="*/ 0 w 50"/>
                  <a:gd name="T1" fmla="*/ 28 h 31"/>
                  <a:gd name="T2" fmla="*/ 48 w 50"/>
                  <a:gd name="T3" fmla="*/ 0 h 31"/>
                  <a:gd name="T4" fmla="*/ 50 w 50"/>
                  <a:gd name="T5" fmla="*/ 3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3"/>
                    </a:lnTo>
                    <a:lnTo>
                      <a:pt x="2" y="31"/>
                    </a:lnTo>
                    <a:lnTo>
                      <a:pt x="0" y="28"/>
                    </a:lnTo>
                    <a:close/>
                  </a:path>
                </a:pathLst>
              </a:custGeom>
              <a:solidFill>
                <a:srgbClr val="D3D2D2"/>
              </a:solidFill>
              <a:ln w="9525">
                <a:noFill/>
                <a:round/>
                <a:headEnd/>
                <a:tailEnd/>
              </a:ln>
            </p:spPr>
            <p:txBody>
              <a:bodyPr/>
              <a:lstStyle/>
              <a:p>
                <a:endParaRPr lang="hu-HU"/>
              </a:p>
            </p:txBody>
          </p:sp>
          <p:sp>
            <p:nvSpPr>
              <p:cNvPr id="57723" name="Freeform 1312"/>
              <p:cNvSpPr>
                <a:spLocks/>
              </p:cNvSpPr>
              <p:nvPr/>
            </p:nvSpPr>
            <p:spPr bwMode="auto">
              <a:xfrm>
                <a:off x="2270" y="2481"/>
                <a:ext cx="49" cy="31"/>
              </a:xfrm>
              <a:custGeom>
                <a:avLst/>
                <a:gdLst>
                  <a:gd name="T0" fmla="*/ 0 w 49"/>
                  <a:gd name="T1" fmla="*/ 28 h 31"/>
                  <a:gd name="T2" fmla="*/ 48 w 49"/>
                  <a:gd name="T3" fmla="*/ 0 h 31"/>
                  <a:gd name="T4" fmla="*/ 49 w 49"/>
                  <a:gd name="T5" fmla="*/ 2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2"/>
                    </a:lnTo>
                    <a:lnTo>
                      <a:pt x="1" y="31"/>
                    </a:lnTo>
                    <a:lnTo>
                      <a:pt x="0" y="28"/>
                    </a:lnTo>
                    <a:close/>
                  </a:path>
                </a:pathLst>
              </a:custGeom>
              <a:solidFill>
                <a:srgbClr val="CFCECE"/>
              </a:solidFill>
              <a:ln w="9525">
                <a:noFill/>
                <a:round/>
                <a:headEnd/>
                <a:tailEnd/>
              </a:ln>
            </p:spPr>
            <p:txBody>
              <a:bodyPr/>
              <a:lstStyle/>
              <a:p>
                <a:endParaRPr lang="hu-HU"/>
              </a:p>
            </p:txBody>
          </p:sp>
          <p:sp>
            <p:nvSpPr>
              <p:cNvPr id="57724" name="Freeform 1313"/>
              <p:cNvSpPr>
                <a:spLocks/>
              </p:cNvSpPr>
              <p:nvPr/>
            </p:nvSpPr>
            <p:spPr bwMode="auto">
              <a:xfrm>
                <a:off x="2270" y="2482"/>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CDCDCC"/>
              </a:solidFill>
              <a:ln w="9525">
                <a:noFill/>
                <a:round/>
                <a:headEnd/>
                <a:tailEnd/>
              </a:ln>
            </p:spPr>
            <p:txBody>
              <a:bodyPr/>
              <a:lstStyle/>
              <a:p>
                <a:endParaRPr lang="hu-HU"/>
              </a:p>
            </p:txBody>
          </p:sp>
          <p:sp>
            <p:nvSpPr>
              <p:cNvPr id="57725" name="Freeform 1314"/>
              <p:cNvSpPr>
                <a:spLocks/>
              </p:cNvSpPr>
              <p:nvPr/>
            </p:nvSpPr>
            <p:spPr bwMode="auto">
              <a:xfrm>
                <a:off x="2271" y="2483"/>
                <a:ext cx="50" cy="31"/>
              </a:xfrm>
              <a:custGeom>
                <a:avLst/>
                <a:gdLst>
                  <a:gd name="T0" fmla="*/ 0 w 50"/>
                  <a:gd name="T1" fmla="*/ 29 h 31"/>
                  <a:gd name="T2" fmla="*/ 48 w 50"/>
                  <a:gd name="T3" fmla="*/ 0 h 31"/>
                  <a:gd name="T4" fmla="*/ 50 w 50"/>
                  <a:gd name="T5" fmla="*/ 3 h 31"/>
                  <a:gd name="T6" fmla="*/ 2 w 50"/>
                  <a:gd name="T7" fmla="*/ 31 h 31"/>
                  <a:gd name="T8" fmla="*/ 0 w 50"/>
                  <a:gd name="T9" fmla="*/ 29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9"/>
                    </a:moveTo>
                    <a:lnTo>
                      <a:pt x="48" y="0"/>
                    </a:lnTo>
                    <a:lnTo>
                      <a:pt x="50" y="3"/>
                    </a:lnTo>
                    <a:lnTo>
                      <a:pt x="2" y="31"/>
                    </a:lnTo>
                    <a:lnTo>
                      <a:pt x="0" y="29"/>
                    </a:lnTo>
                    <a:close/>
                  </a:path>
                </a:pathLst>
              </a:custGeom>
              <a:solidFill>
                <a:srgbClr val="C9C8C8"/>
              </a:solidFill>
              <a:ln w="9525">
                <a:noFill/>
                <a:round/>
                <a:headEnd/>
                <a:tailEnd/>
              </a:ln>
            </p:spPr>
            <p:txBody>
              <a:bodyPr/>
              <a:lstStyle/>
              <a:p>
                <a:endParaRPr lang="hu-HU"/>
              </a:p>
            </p:txBody>
          </p:sp>
          <p:sp>
            <p:nvSpPr>
              <p:cNvPr id="57726" name="Freeform 1315"/>
              <p:cNvSpPr>
                <a:spLocks/>
              </p:cNvSpPr>
              <p:nvPr/>
            </p:nvSpPr>
            <p:spPr bwMode="auto">
              <a:xfrm>
                <a:off x="2271" y="2485"/>
                <a:ext cx="50" cy="31"/>
              </a:xfrm>
              <a:custGeom>
                <a:avLst/>
                <a:gdLst>
                  <a:gd name="T0" fmla="*/ 0 w 50"/>
                  <a:gd name="T1" fmla="*/ 28 h 31"/>
                  <a:gd name="T2" fmla="*/ 48 w 50"/>
                  <a:gd name="T3" fmla="*/ 0 h 31"/>
                  <a:gd name="T4" fmla="*/ 50 w 50"/>
                  <a:gd name="T5" fmla="*/ 3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3"/>
                    </a:lnTo>
                    <a:lnTo>
                      <a:pt x="2" y="31"/>
                    </a:lnTo>
                    <a:lnTo>
                      <a:pt x="0" y="28"/>
                    </a:lnTo>
                    <a:close/>
                  </a:path>
                </a:pathLst>
              </a:custGeom>
              <a:solidFill>
                <a:srgbClr val="C6C5C5"/>
              </a:solidFill>
              <a:ln w="9525">
                <a:noFill/>
                <a:round/>
                <a:headEnd/>
                <a:tailEnd/>
              </a:ln>
            </p:spPr>
            <p:txBody>
              <a:bodyPr/>
              <a:lstStyle/>
              <a:p>
                <a:endParaRPr lang="hu-HU"/>
              </a:p>
            </p:txBody>
          </p:sp>
          <p:sp>
            <p:nvSpPr>
              <p:cNvPr id="57727" name="Freeform 1316"/>
              <p:cNvSpPr>
                <a:spLocks/>
              </p:cNvSpPr>
              <p:nvPr/>
            </p:nvSpPr>
            <p:spPr bwMode="auto">
              <a:xfrm>
                <a:off x="2273" y="2486"/>
                <a:ext cx="49" cy="30"/>
              </a:xfrm>
              <a:custGeom>
                <a:avLst/>
                <a:gdLst>
                  <a:gd name="T0" fmla="*/ 0 w 49"/>
                  <a:gd name="T1" fmla="*/ 28 h 30"/>
                  <a:gd name="T2" fmla="*/ 48 w 49"/>
                  <a:gd name="T3" fmla="*/ 0 h 30"/>
                  <a:gd name="T4" fmla="*/ 49 w 49"/>
                  <a:gd name="T5" fmla="*/ 2 h 30"/>
                  <a:gd name="T6" fmla="*/ 1 w 49"/>
                  <a:gd name="T7" fmla="*/ 30 h 30"/>
                  <a:gd name="T8" fmla="*/ 0 w 49"/>
                  <a:gd name="T9" fmla="*/ 28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28"/>
                    </a:moveTo>
                    <a:lnTo>
                      <a:pt x="48" y="0"/>
                    </a:lnTo>
                    <a:lnTo>
                      <a:pt x="49" y="2"/>
                    </a:lnTo>
                    <a:lnTo>
                      <a:pt x="1" y="30"/>
                    </a:lnTo>
                    <a:lnTo>
                      <a:pt x="0" y="28"/>
                    </a:lnTo>
                    <a:close/>
                  </a:path>
                </a:pathLst>
              </a:custGeom>
              <a:solidFill>
                <a:srgbClr val="C3C3C2"/>
              </a:solidFill>
              <a:ln w="9525">
                <a:noFill/>
                <a:round/>
                <a:headEnd/>
                <a:tailEnd/>
              </a:ln>
            </p:spPr>
            <p:txBody>
              <a:bodyPr/>
              <a:lstStyle/>
              <a:p>
                <a:endParaRPr lang="hu-HU"/>
              </a:p>
            </p:txBody>
          </p:sp>
          <p:sp>
            <p:nvSpPr>
              <p:cNvPr id="57728" name="Freeform 1317"/>
              <p:cNvSpPr>
                <a:spLocks/>
              </p:cNvSpPr>
              <p:nvPr/>
            </p:nvSpPr>
            <p:spPr bwMode="auto">
              <a:xfrm>
                <a:off x="2273" y="2488"/>
                <a:ext cx="49" cy="29"/>
              </a:xfrm>
              <a:custGeom>
                <a:avLst/>
                <a:gdLst>
                  <a:gd name="T0" fmla="*/ 0 w 49"/>
                  <a:gd name="T1" fmla="*/ 28 h 29"/>
                  <a:gd name="T2" fmla="*/ 48 w 49"/>
                  <a:gd name="T3" fmla="*/ 0 h 29"/>
                  <a:gd name="T4" fmla="*/ 49 w 49"/>
                  <a:gd name="T5" fmla="*/ 1 h 29"/>
                  <a:gd name="T6" fmla="*/ 1 w 49"/>
                  <a:gd name="T7" fmla="*/ 29 h 29"/>
                  <a:gd name="T8" fmla="*/ 0 w 49"/>
                  <a:gd name="T9" fmla="*/ 2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28"/>
                    </a:moveTo>
                    <a:lnTo>
                      <a:pt x="48" y="0"/>
                    </a:lnTo>
                    <a:lnTo>
                      <a:pt x="49" y="1"/>
                    </a:lnTo>
                    <a:lnTo>
                      <a:pt x="1" y="29"/>
                    </a:lnTo>
                    <a:lnTo>
                      <a:pt x="0" y="28"/>
                    </a:lnTo>
                    <a:close/>
                  </a:path>
                </a:pathLst>
              </a:custGeom>
              <a:solidFill>
                <a:srgbClr val="C1C1C0"/>
              </a:solidFill>
              <a:ln w="9525">
                <a:noFill/>
                <a:round/>
                <a:headEnd/>
                <a:tailEnd/>
              </a:ln>
            </p:spPr>
            <p:txBody>
              <a:bodyPr/>
              <a:lstStyle/>
              <a:p>
                <a:endParaRPr lang="hu-HU"/>
              </a:p>
            </p:txBody>
          </p:sp>
          <p:sp>
            <p:nvSpPr>
              <p:cNvPr id="57729" name="Freeform 1318"/>
              <p:cNvSpPr>
                <a:spLocks/>
              </p:cNvSpPr>
              <p:nvPr/>
            </p:nvSpPr>
            <p:spPr bwMode="auto">
              <a:xfrm>
                <a:off x="2274" y="2488"/>
                <a:ext cx="49" cy="31"/>
              </a:xfrm>
              <a:custGeom>
                <a:avLst/>
                <a:gdLst>
                  <a:gd name="T0" fmla="*/ 0 w 49"/>
                  <a:gd name="T1" fmla="*/ 28 h 31"/>
                  <a:gd name="T2" fmla="*/ 48 w 49"/>
                  <a:gd name="T3" fmla="*/ 0 h 31"/>
                  <a:gd name="T4" fmla="*/ 49 w 49"/>
                  <a:gd name="T5" fmla="*/ 2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2"/>
                    </a:lnTo>
                    <a:lnTo>
                      <a:pt x="1" y="31"/>
                    </a:lnTo>
                    <a:lnTo>
                      <a:pt x="0" y="28"/>
                    </a:lnTo>
                    <a:close/>
                  </a:path>
                </a:pathLst>
              </a:custGeom>
              <a:solidFill>
                <a:srgbClr val="BEBEBD"/>
              </a:solidFill>
              <a:ln w="9525">
                <a:noFill/>
                <a:round/>
                <a:headEnd/>
                <a:tailEnd/>
              </a:ln>
            </p:spPr>
            <p:txBody>
              <a:bodyPr/>
              <a:lstStyle/>
              <a:p>
                <a:endParaRPr lang="hu-HU"/>
              </a:p>
            </p:txBody>
          </p:sp>
          <p:sp>
            <p:nvSpPr>
              <p:cNvPr id="57730" name="Freeform 1319"/>
              <p:cNvSpPr>
                <a:spLocks/>
              </p:cNvSpPr>
              <p:nvPr/>
            </p:nvSpPr>
            <p:spPr bwMode="auto">
              <a:xfrm>
                <a:off x="2274" y="2489"/>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BCBCBB"/>
              </a:solidFill>
              <a:ln w="9525">
                <a:noFill/>
                <a:round/>
                <a:headEnd/>
                <a:tailEnd/>
              </a:ln>
            </p:spPr>
            <p:txBody>
              <a:bodyPr/>
              <a:lstStyle/>
              <a:p>
                <a:endParaRPr lang="hu-HU"/>
              </a:p>
            </p:txBody>
          </p:sp>
          <p:sp>
            <p:nvSpPr>
              <p:cNvPr id="57731" name="Freeform 1320"/>
              <p:cNvSpPr>
                <a:spLocks/>
              </p:cNvSpPr>
              <p:nvPr/>
            </p:nvSpPr>
            <p:spPr bwMode="auto">
              <a:xfrm>
                <a:off x="2275" y="2490"/>
                <a:ext cx="50" cy="31"/>
              </a:xfrm>
              <a:custGeom>
                <a:avLst/>
                <a:gdLst>
                  <a:gd name="T0" fmla="*/ 0 w 50"/>
                  <a:gd name="T1" fmla="*/ 29 h 31"/>
                  <a:gd name="T2" fmla="*/ 48 w 50"/>
                  <a:gd name="T3" fmla="*/ 0 h 31"/>
                  <a:gd name="T4" fmla="*/ 50 w 50"/>
                  <a:gd name="T5" fmla="*/ 3 h 31"/>
                  <a:gd name="T6" fmla="*/ 2 w 50"/>
                  <a:gd name="T7" fmla="*/ 31 h 31"/>
                  <a:gd name="T8" fmla="*/ 0 w 50"/>
                  <a:gd name="T9" fmla="*/ 29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9"/>
                    </a:moveTo>
                    <a:lnTo>
                      <a:pt x="48" y="0"/>
                    </a:lnTo>
                    <a:lnTo>
                      <a:pt x="50" y="3"/>
                    </a:lnTo>
                    <a:lnTo>
                      <a:pt x="2" y="31"/>
                    </a:lnTo>
                    <a:lnTo>
                      <a:pt x="0" y="29"/>
                    </a:lnTo>
                    <a:close/>
                  </a:path>
                </a:pathLst>
              </a:custGeom>
              <a:solidFill>
                <a:srgbClr val="B9B9B8"/>
              </a:solidFill>
              <a:ln w="9525">
                <a:noFill/>
                <a:round/>
                <a:headEnd/>
                <a:tailEnd/>
              </a:ln>
            </p:spPr>
            <p:txBody>
              <a:bodyPr/>
              <a:lstStyle/>
              <a:p>
                <a:endParaRPr lang="hu-HU"/>
              </a:p>
            </p:txBody>
          </p:sp>
          <p:sp>
            <p:nvSpPr>
              <p:cNvPr id="57732" name="Freeform 1321"/>
              <p:cNvSpPr>
                <a:spLocks/>
              </p:cNvSpPr>
              <p:nvPr/>
            </p:nvSpPr>
            <p:spPr bwMode="auto">
              <a:xfrm>
                <a:off x="2275" y="2492"/>
                <a:ext cx="50" cy="31"/>
              </a:xfrm>
              <a:custGeom>
                <a:avLst/>
                <a:gdLst>
                  <a:gd name="T0" fmla="*/ 0 w 50"/>
                  <a:gd name="T1" fmla="*/ 28 h 31"/>
                  <a:gd name="T2" fmla="*/ 48 w 50"/>
                  <a:gd name="T3" fmla="*/ 0 h 31"/>
                  <a:gd name="T4" fmla="*/ 50 w 50"/>
                  <a:gd name="T5" fmla="*/ 3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3"/>
                    </a:lnTo>
                    <a:lnTo>
                      <a:pt x="2" y="31"/>
                    </a:lnTo>
                    <a:lnTo>
                      <a:pt x="0" y="28"/>
                    </a:lnTo>
                    <a:close/>
                  </a:path>
                </a:pathLst>
              </a:custGeom>
              <a:solidFill>
                <a:srgbClr val="B7B7B6"/>
              </a:solidFill>
              <a:ln w="9525">
                <a:noFill/>
                <a:round/>
                <a:headEnd/>
                <a:tailEnd/>
              </a:ln>
            </p:spPr>
            <p:txBody>
              <a:bodyPr/>
              <a:lstStyle/>
              <a:p>
                <a:endParaRPr lang="hu-HU"/>
              </a:p>
            </p:txBody>
          </p:sp>
          <p:sp>
            <p:nvSpPr>
              <p:cNvPr id="57733" name="Freeform 1322"/>
              <p:cNvSpPr>
                <a:spLocks/>
              </p:cNvSpPr>
              <p:nvPr/>
            </p:nvSpPr>
            <p:spPr bwMode="auto">
              <a:xfrm>
                <a:off x="2277" y="2493"/>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B4B4B3"/>
              </a:solidFill>
              <a:ln w="9525">
                <a:noFill/>
                <a:round/>
                <a:headEnd/>
                <a:tailEnd/>
              </a:ln>
            </p:spPr>
            <p:txBody>
              <a:bodyPr/>
              <a:lstStyle/>
              <a:p>
                <a:endParaRPr lang="hu-HU"/>
              </a:p>
            </p:txBody>
          </p:sp>
          <p:sp>
            <p:nvSpPr>
              <p:cNvPr id="57734" name="Freeform 1323"/>
              <p:cNvSpPr>
                <a:spLocks/>
              </p:cNvSpPr>
              <p:nvPr/>
            </p:nvSpPr>
            <p:spPr bwMode="auto">
              <a:xfrm>
                <a:off x="2277" y="2495"/>
                <a:ext cx="51" cy="29"/>
              </a:xfrm>
              <a:custGeom>
                <a:avLst/>
                <a:gdLst>
                  <a:gd name="T0" fmla="*/ 0 w 51"/>
                  <a:gd name="T1" fmla="*/ 28 h 29"/>
                  <a:gd name="T2" fmla="*/ 48 w 51"/>
                  <a:gd name="T3" fmla="*/ 0 h 29"/>
                  <a:gd name="T4" fmla="*/ 51 w 51"/>
                  <a:gd name="T5" fmla="*/ 1 h 29"/>
                  <a:gd name="T6" fmla="*/ 1 w 51"/>
                  <a:gd name="T7" fmla="*/ 29 h 29"/>
                  <a:gd name="T8" fmla="*/ 0 w 51"/>
                  <a:gd name="T9" fmla="*/ 28 h 29"/>
                  <a:gd name="T10" fmla="*/ 0 60000 65536"/>
                  <a:gd name="T11" fmla="*/ 0 60000 65536"/>
                  <a:gd name="T12" fmla="*/ 0 60000 65536"/>
                  <a:gd name="T13" fmla="*/ 0 60000 65536"/>
                  <a:gd name="T14" fmla="*/ 0 60000 65536"/>
                  <a:gd name="T15" fmla="*/ 0 w 51"/>
                  <a:gd name="T16" fmla="*/ 0 h 29"/>
                  <a:gd name="T17" fmla="*/ 51 w 51"/>
                  <a:gd name="T18" fmla="*/ 29 h 29"/>
                </a:gdLst>
                <a:ahLst/>
                <a:cxnLst>
                  <a:cxn ang="T10">
                    <a:pos x="T0" y="T1"/>
                  </a:cxn>
                  <a:cxn ang="T11">
                    <a:pos x="T2" y="T3"/>
                  </a:cxn>
                  <a:cxn ang="T12">
                    <a:pos x="T4" y="T5"/>
                  </a:cxn>
                  <a:cxn ang="T13">
                    <a:pos x="T6" y="T7"/>
                  </a:cxn>
                  <a:cxn ang="T14">
                    <a:pos x="T8" y="T9"/>
                  </a:cxn>
                </a:cxnLst>
                <a:rect l="T15" t="T16" r="T17" b="T18"/>
                <a:pathLst>
                  <a:path w="51" h="29">
                    <a:moveTo>
                      <a:pt x="0" y="28"/>
                    </a:moveTo>
                    <a:lnTo>
                      <a:pt x="48" y="0"/>
                    </a:lnTo>
                    <a:lnTo>
                      <a:pt x="51" y="1"/>
                    </a:lnTo>
                    <a:lnTo>
                      <a:pt x="1" y="29"/>
                    </a:lnTo>
                    <a:lnTo>
                      <a:pt x="0" y="28"/>
                    </a:lnTo>
                    <a:close/>
                  </a:path>
                </a:pathLst>
              </a:custGeom>
              <a:solidFill>
                <a:srgbClr val="B2B1B1"/>
              </a:solidFill>
              <a:ln w="9525">
                <a:noFill/>
                <a:round/>
                <a:headEnd/>
                <a:tailEnd/>
              </a:ln>
            </p:spPr>
            <p:txBody>
              <a:bodyPr/>
              <a:lstStyle/>
              <a:p>
                <a:endParaRPr lang="hu-HU"/>
              </a:p>
            </p:txBody>
          </p:sp>
          <p:sp>
            <p:nvSpPr>
              <p:cNvPr id="57735" name="Freeform 1324"/>
              <p:cNvSpPr>
                <a:spLocks/>
              </p:cNvSpPr>
              <p:nvPr/>
            </p:nvSpPr>
            <p:spPr bwMode="auto">
              <a:xfrm>
                <a:off x="2278" y="2496"/>
                <a:ext cx="50" cy="30"/>
              </a:xfrm>
              <a:custGeom>
                <a:avLst/>
                <a:gdLst>
                  <a:gd name="T0" fmla="*/ 0 w 50"/>
                  <a:gd name="T1" fmla="*/ 28 h 30"/>
                  <a:gd name="T2" fmla="*/ 48 w 50"/>
                  <a:gd name="T3" fmla="*/ 0 h 30"/>
                  <a:gd name="T4" fmla="*/ 50 w 50"/>
                  <a:gd name="T5" fmla="*/ 2 h 30"/>
                  <a:gd name="T6" fmla="*/ 2 w 50"/>
                  <a:gd name="T7" fmla="*/ 30 h 30"/>
                  <a:gd name="T8" fmla="*/ 0 w 50"/>
                  <a:gd name="T9" fmla="*/ 28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0" y="28"/>
                    </a:moveTo>
                    <a:lnTo>
                      <a:pt x="48" y="0"/>
                    </a:lnTo>
                    <a:lnTo>
                      <a:pt x="50" y="2"/>
                    </a:lnTo>
                    <a:lnTo>
                      <a:pt x="2" y="30"/>
                    </a:lnTo>
                    <a:lnTo>
                      <a:pt x="0" y="28"/>
                    </a:lnTo>
                    <a:close/>
                  </a:path>
                </a:pathLst>
              </a:custGeom>
              <a:solidFill>
                <a:srgbClr val="AFAEAE"/>
              </a:solidFill>
              <a:ln w="9525">
                <a:noFill/>
                <a:round/>
                <a:headEnd/>
                <a:tailEnd/>
              </a:ln>
            </p:spPr>
            <p:txBody>
              <a:bodyPr/>
              <a:lstStyle/>
              <a:p>
                <a:endParaRPr lang="hu-HU"/>
              </a:p>
            </p:txBody>
          </p:sp>
          <p:sp>
            <p:nvSpPr>
              <p:cNvPr id="57736" name="Freeform 1325"/>
              <p:cNvSpPr>
                <a:spLocks/>
              </p:cNvSpPr>
              <p:nvPr/>
            </p:nvSpPr>
            <p:spPr bwMode="auto">
              <a:xfrm>
                <a:off x="2278" y="2496"/>
                <a:ext cx="51" cy="31"/>
              </a:xfrm>
              <a:custGeom>
                <a:avLst/>
                <a:gdLst>
                  <a:gd name="T0" fmla="*/ 0 w 51"/>
                  <a:gd name="T1" fmla="*/ 28 h 31"/>
                  <a:gd name="T2" fmla="*/ 50 w 51"/>
                  <a:gd name="T3" fmla="*/ 0 h 31"/>
                  <a:gd name="T4" fmla="*/ 51 w 51"/>
                  <a:gd name="T5" fmla="*/ 3 h 31"/>
                  <a:gd name="T6" fmla="*/ 2 w 51"/>
                  <a:gd name="T7" fmla="*/ 31 h 31"/>
                  <a:gd name="T8" fmla="*/ 0 w 51"/>
                  <a:gd name="T9" fmla="*/ 28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8"/>
                    </a:moveTo>
                    <a:lnTo>
                      <a:pt x="50" y="0"/>
                    </a:lnTo>
                    <a:lnTo>
                      <a:pt x="51" y="3"/>
                    </a:lnTo>
                    <a:lnTo>
                      <a:pt x="2" y="31"/>
                    </a:lnTo>
                    <a:lnTo>
                      <a:pt x="0" y="28"/>
                    </a:lnTo>
                    <a:close/>
                  </a:path>
                </a:pathLst>
              </a:custGeom>
              <a:solidFill>
                <a:srgbClr val="ABAAA9"/>
              </a:solidFill>
              <a:ln w="9525">
                <a:noFill/>
                <a:round/>
                <a:headEnd/>
                <a:tailEnd/>
              </a:ln>
            </p:spPr>
            <p:txBody>
              <a:bodyPr/>
              <a:lstStyle/>
              <a:p>
                <a:endParaRPr lang="hu-HU"/>
              </a:p>
            </p:txBody>
          </p:sp>
          <p:sp>
            <p:nvSpPr>
              <p:cNvPr id="57737" name="Freeform 1326"/>
              <p:cNvSpPr>
                <a:spLocks/>
              </p:cNvSpPr>
              <p:nvPr/>
            </p:nvSpPr>
            <p:spPr bwMode="auto">
              <a:xfrm>
                <a:off x="2280" y="2498"/>
                <a:ext cx="49" cy="30"/>
              </a:xfrm>
              <a:custGeom>
                <a:avLst/>
                <a:gdLst>
                  <a:gd name="T0" fmla="*/ 0 w 49"/>
                  <a:gd name="T1" fmla="*/ 28 h 30"/>
                  <a:gd name="T2" fmla="*/ 48 w 49"/>
                  <a:gd name="T3" fmla="*/ 0 h 30"/>
                  <a:gd name="T4" fmla="*/ 49 w 49"/>
                  <a:gd name="T5" fmla="*/ 2 h 30"/>
                  <a:gd name="T6" fmla="*/ 1 w 49"/>
                  <a:gd name="T7" fmla="*/ 30 h 30"/>
                  <a:gd name="T8" fmla="*/ 0 w 49"/>
                  <a:gd name="T9" fmla="*/ 28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28"/>
                    </a:moveTo>
                    <a:lnTo>
                      <a:pt x="48" y="0"/>
                    </a:lnTo>
                    <a:lnTo>
                      <a:pt x="49" y="2"/>
                    </a:lnTo>
                    <a:lnTo>
                      <a:pt x="1" y="30"/>
                    </a:lnTo>
                    <a:lnTo>
                      <a:pt x="0" y="28"/>
                    </a:lnTo>
                    <a:close/>
                  </a:path>
                </a:pathLst>
              </a:custGeom>
              <a:solidFill>
                <a:srgbClr val="A8A8A7"/>
              </a:solidFill>
              <a:ln w="9525">
                <a:noFill/>
                <a:round/>
                <a:headEnd/>
                <a:tailEnd/>
              </a:ln>
            </p:spPr>
            <p:txBody>
              <a:bodyPr/>
              <a:lstStyle/>
              <a:p>
                <a:endParaRPr lang="hu-HU"/>
              </a:p>
            </p:txBody>
          </p:sp>
          <p:sp>
            <p:nvSpPr>
              <p:cNvPr id="57738" name="Freeform 1327"/>
              <p:cNvSpPr>
                <a:spLocks/>
              </p:cNvSpPr>
              <p:nvPr/>
            </p:nvSpPr>
            <p:spPr bwMode="auto">
              <a:xfrm>
                <a:off x="2280" y="2499"/>
                <a:ext cx="50" cy="31"/>
              </a:xfrm>
              <a:custGeom>
                <a:avLst/>
                <a:gdLst>
                  <a:gd name="T0" fmla="*/ 0 w 50"/>
                  <a:gd name="T1" fmla="*/ 28 h 31"/>
                  <a:gd name="T2" fmla="*/ 49 w 50"/>
                  <a:gd name="T3" fmla="*/ 0 h 31"/>
                  <a:gd name="T4" fmla="*/ 50 w 50"/>
                  <a:gd name="T5" fmla="*/ 3 h 31"/>
                  <a:gd name="T6" fmla="*/ 1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9" y="0"/>
                    </a:lnTo>
                    <a:lnTo>
                      <a:pt x="50" y="3"/>
                    </a:lnTo>
                    <a:lnTo>
                      <a:pt x="1" y="31"/>
                    </a:lnTo>
                    <a:lnTo>
                      <a:pt x="0" y="28"/>
                    </a:lnTo>
                    <a:close/>
                  </a:path>
                </a:pathLst>
              </a:custGeom>
              <a:solidFill>
                <a:srgbClr val="A7A6A6"/>
              </a:solidFill>
              <a:ln w="9525">
                <a:noFill/>
                <a:round/>
                <a:headEnd/>
                <a:tailEnd/>
              </a:ln>
            </p:spPr>
            <p:txBody>
              <a:bodyPr/>
              <a:lstStyle/>
              <a:p>
                <a:endParaRPr lang="hu-HU"/>
              </a:p>
            </p:txBody>
          </p:sp>
          <p:sp>
            <p:nvSpPr>
              <p:cNvPr id="57739" name="Freeform 1328"/>
              <p:cNvSpPr>
                <a:spLocks/>
              </p:cNvSpPr>
              <p:nvPr/>
            </p:nvSpPr>
            <p:spPr bwMode="auto">
              <a:xfrm>
                <a:off x="2281" y="2500"/>
                <a:ext cx="49" cy="31"/>
              </a:xfrm>
              <a:custGeom>
                <a:avLst/>
                <a:gdLst>
                  <a:gd name="T0" fmla="*/ 0 w 49"/>
                  <a:gd name="T1" fmla="*/ 28 h 31"/>
                  <a:gd name="T2" fmla="*/ 48 w 49"/>
                  <a:gd name="T3" fmla="*/ 0 h 31"/>
                  <a:gd name="T4" fmla="*/ 49 w 49"/>
                  <a:gd name="T5" fmla="*/ 3 h 31"/>
                  <a:gd name="T6" fmla="*/ 2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2" y="31"/>
                    </a:lnTo>
                    <a:lnTo>
                      <a:pt x="0" y="28"/>
                    </a:lnTo>
                    <a:close/>
                  </a:path>
                </a:pathLst>
              </a:custGeom>
              <a:solidFill>
                <a:srgbClr val="A5A4A3"/>
              </a:solidFill>
              <a:ln w="9525">
                <a:noFill/>
                <a:round/>
                <a:headEnd/>
                <a:tailEnd/>
              </a:ln>
            </p:spPr>
            <p:txBody>
              <a:bodyPr/>
              <a:lstStyle/>
              <a:p>
                <a:endParaRPr lang="hu-HU"/>
              </a:p>
            </p:txBody>
          </p:sp>
          <p:sp>
            <p:nvSpPr>
              <p:cNvPr id="57740" name="Freeform 1329"/>
              <p:cNvSpPr>
                <a:spLocks/>
              </p:cNvSpPr>
              <p:nvPr/>
            </p:nvSpPr>
            <p:spPr bwMode="auto">
              <a:xfrm>
                <a:off x="2281" y="2502"/>
                <a:ext cx="51" cy="31"/>
              </a:xfrm>
              <a:custGeom>
                <a:avLst/>
                <a:gdLst>
                  <a:gd name="T0" fmla="*/ 0 w 51"/>
                  <a:gd name="T1" fmla="*/ 28 h 31"/>
                  <a:gd name="T2" fmla="*/ 49 w 51"/>
                  <a:gd name="T3" fmla="*/ 0 h 31"/>
                  <a:gd name="T4" fmla="*/ 51 w 51"/>
                  <a:gd name="T5" fmla="*/ 3 h 31"/>
                  <a:gd name="T6" fmla="*/ 2 w 51"/>
                  <a:gd name="T7" fmla="*/ 31 h 31"/>
                  <a:gd name="T8" fmla="*/ 0 w 51"/>
                  <a:gd name="T9" fmla="*/ 28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8"/>
                    </a:moveTo>
                    <a:lnTo>
                      <a:pt x="49" y="0"/>
                    </a:lnTo>
                    <a:lnTo>
                      <a:pt x="51" y="3"/>
                    </a:lnTo>
                    <a:lnTo>
                      <a:pt x="2" y="31"/>
                    </a:lnTo>
                    <a:lnTo>
                      <a:pt x="0" y="28"/>
                    </a:lnTo>
                    <a:close/>
                  </a:path>
                </a:pathLst>
              </a:custGeom>
              <a:solidFill>
                <a:srgbClr val="A3A2A2"/>
              </a:solidFill>
              <a:ln w="9525">
                <a:noFill/>
                <a:round/>
                <a:headEnd/>
                <a:tailEnd/>
              </a:ln>
            </p:spPr>
            <p:txBody>
              <a:bodyPr/>
              <a:lstStyle/>
              <a:p>
                <a:endParaRPr lang="hu-HU"/>
              </a:p>
            </p:txBody>
          </p:sp>
          <p:sp>
            <p:nvSpPr>
              <p:cNvPr id="57741" name="Freeform 1330"/>
              <p:cNvSpPr>
                <a:spLocks/>
              </p:cNvSpPr>
              <p:nvPr/>
            </p:nvSpPr>
            <p:spPr bwMode="auto">
              <a:xfrm>
                <a:off x="2283" y="2503"/>
                <a:ext cx="49" cy="31"/>
              </a:xfrm>
              <a:custGeom>
                <a:avLst/>
                <a:gdLst>
                  <a:gd name="T0" fmla="*/ 0 w 49"/>
                  <a:gd name="T1" fmla="*/ 28 h 31"/>
                  <a:gd name="T2" fmla="*/ 47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7" y="0"/>
                    </a:lnTo>
                    <a:lnTo>
                      <a:pt x="49" y="3"/>
                    </a:lnTo>
                    <a:lnTo>
                      <a:pt x="1" y="31"/>
                    </a:lnTo>
                    <a:lnTo>
                      <a:pt x="0" y="28"/>
                    </a:lnTo>
                    <a:close/>
                  </a:path>
                </a:pathLst>
              </a:custGeom>
              <a:solidFill>
                <a:srgbClr val="A1A09F"/>
              </a:solidFill>
              <a:ln w="9525">
                <a:noFill/>
                <a:round/>
                <a:headEnd/>
                <a:tailEnd/>
              </a:ln>
            </p:spPr>
            <p:txBody>
              <a:bodyPr/>
              <a:lstStyle/>
              <a:p>
                <a:endParaRPr lang="hu-HU"/>
              </a:p>
            </p:txBody>
          </p:sp>
          <p:sp>
            <p:nvSpPr>
              <p:cNvPr id="57742" name="Freeform 1331"/>
              <p:cNvSpPr>
                <a:spLocks/>
              </p:cNvSpPr>
              <p:nvPr/>
            </p:nvSpPr>
            <p:spPr bwMode="auto">
              <a:xfrm>
                <a:off x="2283" y="2505"/>
                <a:ext cx="50" cy="29"/>
              </a:xfrm>
              <a:custGeom>
                <a:avLst/>
                <a:gdLst>
                  <a:gd name="T0" fmla="*/ 0 w 50"/>
                  <a:gd name="T1" fmla="*/ 28 h 29"/>
                  <a:gd name="T2" fmla="*/ 49 w 50"/>
                  <a:gd name="T3" fmla="*/ 0 h 29"/>
                  <a:gd name="T4" fmla="*/ 50 w 50"/>
                  <a:gd name="T5" fmla="*/ 1 h 29"/>
                  <a:gd name="T6" fmla="*/ 1 w 50"/>
                  <a:gd name="T7" fmla="*/ 29 h 29"/>
                  <a:gd name="T8" fmla="*/ 0 w 50"/>
                  <a:gd name="T9" fmla="*/ 28 h 29"/>
                  <a:gd name="T10" fmla="*/ 0 60000 65536"/>
                  <a:gd name="T11" fmla="*/ 0 60000 65536"/>
                  <a:gd name="T12" fmla="*/ 0 60000 65536"/>
                  <a:gd name="T13" fmla="*/ 0 60000 65536"/>
                  <a:gd name="T14" fmla="*/ 0 60000 65536"/>
                  <a:gd name="T15" fmla="*/ 0 w 50"/>
                  <a:gd name="T16" fmla="*/ 0 h 29"/>
                  <a:gd name="T17" fmla="*/ 50 w 50"/>
                  <a:gd name="T18" fmla="*/ 29 h 29"/>
                </a:gdLst>
                <a:ahLst/>
                <a:cxnLst>
                  <a:cxn ang="T10">
                    <a:pos x="T0" y="T1"/>
                  </a:cxn>
                  <a:cxn ang="T11">
                    <a:pos x="T2" y="T3"/>
                  </a:cxn>
                  <a:cxn ang="T12">
                    <a:pos x="T4" y="T5"/>
                  </a:cxn>
                  <a:cxn ang="T13">
                    <a:pos x="T6" y="T7"/>
                  </a:cxn>
                  <a:cxn ang="T14">
                    <a:pos x="T8" y="T9"/>
                  </a:cxn>
                </a:cxnLst>
                <a:rect l="T15" t="T16" r="T17" b="T18"/>
                <a:pathLst>
                  <a:path w="50" h="29">
                    <a:moveTo>
                      <a:pt x="0" y="28"/>
                    </a:moveTo>
                    <a:lnTo>
                      <a:pt x="49" y="0"/>
                    </a:lnTo>
                    <a:lnTo>
                      <a:pt x="50" y="1"/>
                    </a:lnTo>
                    <a:lnTo>
                      <a:pt x="1" y="29"/>
                    </a:lnTo>
                    <a:lnTo>
                      <a:pt x="0" y="28"/>
                    </a:lnTo>
                    <a:close/>
                  </a:path>
                </a:pathLst>
              </a:custGeom>
              <a:solidFill>
                <a:srgbClr val="9F9E9E"/>
              </a:solidFill>
              <a:ln w="9525">
                <a:noFill/>
                <a:round/>
                <a:headEnd/>
                <a:tailEnd/>
              </a:ln>
            </p:spPr>
            <p:txBody>
              <a:bodyPr/>
              <a:lstStyle/>
              <a:p>
                <a:endParaRPr lang="hu-HU"/>
              </a:p>
            </p:txBody>
          </p:sp>
          <p:sp>
            <p:nvSpPr>
              <p:cNvPr id="57743" name="Freeform 1332"/>
              <p:cNvSpPr>
                <a:spLocks/>
              </p:cNvSpPr>
              <p:nvPr/>
            </p:nvSpPr>
            <p:spPr bwMode="auto">
              <a:xfrm>
                <a:off x="2284" y="2506"/>
                <a:ext cx="49" cy="30"/>
              </a:xfrm>
              <a:custGeom>
                <a:avLst/>
                <a:gdLst>
                  <a:gd name="T0" fmla="*/ 0 w 49"/>
                  <a:gd name="T1" fmla="*/ 28 h 30"/>
                  <a:gd name="T2" fmla="*/ 48 w 49"/>
                  <a:gd name="T3" fmla="*/ 0 h 30"/>
                  <a:gd name="T4" fmla="*/ 49 w 49"/>
                  <a:gd name="T5" fmla="*/ 1 h 30"/>
                  <a:gd name="T6" fmla="*/ 1 w 49"/>
                  <a:gd name="T7" fmla="*/ 30 h 30"/>
                  <a:gd name="T8" fmla="*/ 0 w 49"/>
                  <a:gd name="T9" fmla="*/ 28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28"/>
                    </a:moveTo>
                    <a:lnTo>
                      <a:pt x="48" y="0"/>
                    </a:lnTo>
                    <a:lnTo>
                      <a:pt x="49" y="1"/>
                    </a:lnTo>
                    <a:lnTo>
                      <a:pt x="1" y="30"/>
                    </a:lnTo>
                    <a:lnTo>
                      <a:pt x="0" y="28"/>
                    </a:lnTo>
                    <a:close/>
                  </a:path>
                </a:pathLst>
              </a:custGeom>
              <a:solidFill>
                <a:srgbClr val="9D9C9B"/>
              </a:solidFill>
              <a:ln w="9525">
                <a:noFill/>
                <a:round/>
                <a:headEnd/>
                <a:tailEnd/>
              </a:ln>
            </p:spPr>
            <p:txBody>
              <a:bodyPr/>
              <a:lstStyle/>
              <a:p>
                <a:endParaRPr lang="hu-HU"/>
              </a:p>
            </p:txBody>
          </p:sp>
          <p:sp>
            <p:nvSpPr>
              <p:cNvPr id="57744" name="Freeform 1333"/>
              <p:cNvSpPr>
                <a:spLocks/>
              </p:cNvSpPr>
              <p:nvPr/>
            </p:nvSpPr>
            <p:spPr bwMode="auto">
              <a:xfrm>
                <a:off x="2284" y="2506"/>
                <a:ext cx="51" cy="31"/>
              </a:xfrm>
              <a:custGeom>
                <a:avLst/>
                <a:gdLst>
                  <a:gd name="T0" fmla="*/ 0 w 51"/>
                  <a:gd name="T1" fmla="*/ 28 h 31"/>
                  <a:gd name="T2" fmla="*/ 49 w 51"/>
                  <a:gd name="T3" fmla="*/ 0 h 31"/>
                  <a:gd name="T4" fmla="*/ 51 w 51"/>
                  <a:gd name="T5" fmla="*/ 3 h 31"/>
                  <a:gd name="T6" fmla="*/ 1 w 51"/>
                  <a:gd name="T7" fmla="*/ 31 h 31"/>
                  <a:gd name="T8" fmla="*/ 0 w 51"/>
                  <a:gd name="T9" fmla="*/ 28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8"/>
                    </a:moveTo>
                    <a:lnTo>
                      <a:pt x="49" y="0"/>
                    </a:lnTo>
                    <a:lnTo>
                      <a:pt x="51" y="3"/>
                    </a:lnTo>
                    <a:lnTo>
                      <a:pt x="1" y="31"/>
                    </a:lnTo>
                    <a:lnTo>
                      <a:pt x="0" y="28"/>
                    </a:lnTo>
                    <a:close/>
                  </a:path>
                </a:pathLst>
              </a:custGeom>
              <a:solidFill>
                <a:srgbClr val="9B9A9A"/>
              </a:solidFill>
              <a:ln w="9525">
                <a:noFill/>
                <a:round/>
                <a:headEnd/>
                <a:tailEnd/>
              </a:ln>
            </p:spPr>
            <p:txBody>
              <a:bodyPr/>
              <a:lstStyle/>
              <a:p>
                <a:endParaRPr lang="hu-HU"/>
              </a:p>
            </p:txBody>
          </p:sp>
          <p:sp>
            <p:nvSpPr>
              <p:cNvPr id="57745" name="Freeform 1334"/>
              <p:cNvSpPr>
                <a:spLocks/>
              </p:cNvSpPr>
              <p:nvPr/>
            </p:nvSpPr>
            <p:spPr bwMode="auto">
              <a:xfrm>
                <a:off x="2285" y="2507"/>
                <a:ext cx="50" cy="31"/>
              </a:xfrm>
              <a:custGeom>
                <a:avLst/>
                <a:gdLst>
                  <a:gd name="T0" fmla="*/ 0 w 50"/>
                  <a:gd name="T1" fmla="*/ 29 h 31"/>
                  <a:gd name="T2" fmla="*/ 48 w 50"/>
                  <a:gd name="T3" fmla="*/ 0 h 31"/>
                  <a:gd name="T4" fmla="*/ 50 w 50"/>
                  <a:gd name="T5" fmla="*/ 3 h 31"/>
                  <a:gd name="T6" fmla="*/ 2 w 50"/>
                  <a:gd name="T7" fmla="*/ 31 h 31"/>
                  <a:gd name="T8" fmla="*/ 0 w 50"/>
                  <a:gd name="T9" fmla="*/ 29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9"/>
                    </a:moveTo>
                    <a:lnTo>
                      <a:pt x="48" y="0"/>
                    </a:lnTo>
                    <a:lnTo>
                      <a:pt x="50" y="3"/>
                    </a:lnTo>
                    <a:lnTo>
                      <a:pt x="2" y="31"/>
                    </a:lnTo>
                    <a:lnTo>
                      <a:pt x="0" y="29"/>
                    </a:lnTo>
                    <a:close/>
                  </a:path>
                </a:pathLst>
              </a:custGeom>
              <a:solidFill>
                <a:srgbClr val="999897"/>
              </a:solidFill>
              <a:ln w="9525">
                <a:noFill/>
                <a:round/>
                <a:headEnd/>
                <a:tailEnd/>
              </a:ln>
            </p:spPr>
            <p:txBody>
              <a:bodyPr/>
              <a:lstStyle/>
              <a:p>
                <a:endParaRPr lang="hu-HU"/>
              </a:p>
            </p:txBody>
          </p:sp>
          <p:sp>
            <p:nvSpPr>
              <p:cNvPr id="57746" name="Freeform 1335"/>
              <p:cNvSpPr>
                <a:spLocks/>
              </p:cNvSpPr>
              <p:nvPr/>
            </p:nvSpPr>
            <p:spPr bwMode="auto">
              <a:xfrm>
                <a:off x="2285" y="2509"/>
                <a:ext cx="51" cy="31"/>
              </a:xfrm>
              <a:custGeom>
                <a:avLst/>
                <a:gdLst>
                  <a:gd name="T0" fmla="*/ 0 w 51"/>
                  <a:gd name="T1" fmla="*/ 28 h 31"/>
                  <a:gd name="T2" fmla="*/ 50 w 51"/>
                  <a:gd name="T3" fmla="*/ 0 h 31"/>
                  <a:gd name="T4" fmla="*/ 51 w 51"/>
                  <a:gd name="T5" fmla="*/ 3 h 31"/>
                  <a:gd name="T6" fmla="*/ 2 w 51"/>
                  <a:gd name="T7" fmla="*/ 31 h 31"/>
                  <a:gd name="T8" fmla="*/ 0 w 51"/>
                  <a:gd name="T9" fmla="*/ 28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8"/>
                    </a:moveTo>
                    <a:lnTo>
                      <a:pt x="50" y="0"/>
                    </a:lnTo>
                    <a:lnTo>
                      <a:pt x="51" y="3"/>
                    </a:lnTo>
                    <a:lnTo>
                      <a:pt x="2" y="31"/>
                    </a:lnTo>
                    <a:lnTo>
                      <a:pt x="0" y="28"/>
                    </a:lnTo>
                    <a:close/>
                  </a:path>
                </a:pathLst>
              </a:custGeom>
              <a:solidFill>
                <a:srgbClr val="969595"/>
              </a:solidFill>
              <a:ln w="9525">
                <a:noFill/>
                <a:round/>
                <a:headEnd/>
                <a:tailEnd/>
              </a:ln>
            </p:spPr>
            <p:txBody>
              <a:bodyPr/>
              <a:lstStyle/>
              <a:p>
                <a:endParaRPr lang="hu-HU"/>
              </a:p>
            </p:txBody>
          </p:sp>
          <p:sp>
            <p:nvSpPr>
              <p:cNvPr id="57747" name="Freeform 1336"/>
              <p:cNvSpPr>
                <a:spLocks/>
              </p:cNvSpPr>
              <p:nvPr/>
            </p:nvSpPr>
            <p:spPr bwMode="auto">
              <a:xfrm>
                <a:off x="2287" y="2510"/>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929190"/>
              </a:solidFill>
              <a:ln w="9525">
                <a:noFill/>
                <a:round/>
                <a:headEnd/>
                <a:tailEnd/>
              </a:ln>
            </p:spPr>
            <p:txBody>
              <a:bodyPr/>
              <a:lstStyle/>
              <a:p>
                <a:endParaRPr lang="hu-HU"/>
              </a:p>
            </p:txBody>
          </p:sp>
          <p:sp>
            <p:nvSpPr>
              <p:cNvPr id="57748" name="Freeform 1337"/>
              <p:cNvSpPr>
                <a:spLocks/>
              </p:cNvSpPr>
              <p:nvPr/>
            </p:nvSpPr>
            <p:spPr bwMode="auto">
              <a:xfrm>
                <a:off x="2287" y="2512"/>
                <a:ext cx="50" cy="31"/>
              </a:xfrm>
              <a:custGeom>
                <a:avLst/>
                <a:gdLst>
                  <a:gd name="T0" fmla="*/ 0 w 50"/>
                  <a:gd name="T1" fmla="*/ 28 h 31"/>
                  <a:gd name="T2" fmla="*/ 49 w 50"/>
                  <a:gd name="T3" fmla="*/ 0 h 31"/>
                  <a:gd name="T4" fmla="*/ 50 w 50"/>
                  <a:gd name="T5" fmla="*/ 2 h 31"/>
                  <a:gd name="T6" fmla="*/ 1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9" y="0"/>
                    </a:lnTo>
                    <a:lnTo>
                      <a:pt x="50" y="2"/>
                    </a:lnTo>
                    <a:lnTo>
                      <a:pt x="1" y="31"/>
                    </a:lnTo>
                    <a:lnTo>
                      <a:pt x="0" y="28"/>
                    </a:lnTo>
                    <a:close/>
                  </a:path>
                </a:pathLst>
              </a:custGeom>
              <a:solidFill>
                <a:srgbClr val="908F8F"/>
              </a:solidFill>
              <a:ln w="9525">
                <a:noFill/>
                <a:round/>
                <a:headEnd/>
                <a:tailEnd/>
              </a:ln>
            </p:spPr>
            <p:txBody>
              <a:bodyPr/>
              <a:lstStyle/>
              <a:p>
                <a:endParaRPr lang="hu-HU"/>
              </a:p>
            </p:txBody>
          </p:sp>
          <p:sp>
            <p:nvSpPr>
              <p:cNvPr id="57749" name="Freeform 1338"/>
              <p:cNvSpPr>
                <a:spLocks/>
              </p:cNvSpPr>
              <p:nvPr/>
            </p:nvSpPr>
            <p:spPr bwMode="auto">
              <a:xfrm>
                <a:off x="2288" y="2513"/>
                <a:ext cx="49" cy="30"/>
              </a:xfrm>
              <a:custGeom>
                <a:avLst/>
                <a:gdLst>
                  <a:gd name="T0" fmla="*/ 0 w 49"/>
                  <a:gd name="T1" fmla="*/ 28 h 30"/>
                  <a:gd name="T2" fmla="*/ 48 w 49"/>
                  <a:gd name="T3" fmla="*/ 0 h 30"/>
                  <a:gd name="T4" fmla="*/ 49 w 49"/>
                  <a:gd name="T5" fmla="*/ 1 h 30"/>
                  <a:gd name="T6" fmla="*/ 2 w 49"/>
                  <a:gd name="T7" fmla="*/ 30 h 30"/>
                  <a:gd name="T8" fmla="*/ 0 w 49"/>
                  <a:gd name="T9" fmla="*/ 28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28"/>
                    </a:moveTo>
                    <a:lnTo>
                      <a:pt x="48" y="0"/>
                    </a:lnTo>
                    <a:lnTo>
                      <a:pt x="49" y="1"/>
                    </a:lnTo>
                    <a:lnTo>
                      <a:pt x="2" y="30"/>
                    </a:lnTo>
                    <a:lnTo>
                      <a:pt x="0" y="28"/>
                    </a:lnTo>
                    <a:close/>
                  </a:path>
                </a:pathLst>
              </a:custGeom>
              <a:solidFill>
                <a:srgbClr val="8E8D8D"/>
              </a:solidFill>
              <a:ln w="9525">
                <a:noFill/>
                <a:round/>
                <a:headEnd/>
                <a:tailEnd/>
              </a:ln>
            </p:spPr>
            <p:txBody>
              <a:bodyPr/>
              <a:lstStyle/>
              <a:p>
                <a:endParaRPr lang="hu-HU"/>
              </a:p>
            </p:txBody>
          </p:sp>
          <p:sp>
            <p:nvSpPr>
              <p:cNvPr id="57750" name="Freeform 1339"/>
              <p:cNvSpPr>
                <a:spLocks/>
              </p:cNvSpPr>
              <p:nvPr/>
            </p:nvSpPr>
            <p:spPr bwMode="auto">
              <a:xfrm>
                <a:off x="2288" y="2514"/>
                <a:ext cx="51" cy="30"/>
              </a:xfrm>
              <a:custGeom>
                <a:avLst/>
                <a:gdLst>
                  <a:gd name="T0" fmla="*/ 0 w 51"/>
                  <a:gd name="T1" fmla="*/ 29 h 30"/>
                  <a:gd name="T2" fmla="*/ 49 w 51"/>
                  <a:gd name="T3" fmla="*/ 0 h 30"/>
                  <a:gd name="T4" fmla="*/ 51 w 51"/>
                  <a:gd name="T5" fmla="*/ 2 h 30"/>
                  <a:gd name="T6" fmla="*/ 2 w 51"/>
                  <a:gd name="T7" fmla="*/ 30 h 30"/>
                  <a:gd name="T8" fmla="*/ 0 w 51"/>
                  <a:gd name="T9" fmla="*/ 29 h 30"/>
                  <a:gd name="T10" fmla="*/ 0 60000 65536"/>
                  <a:gd name="T11" fmla="*/ 0 60000 65536"/>
                  <a:gd name="T12" fmla="*/ 0 60000 65536"/>
                  <a:gd name="T13" fmla="*/ 0 60000 65536"/>
                  <a:gd name="T14" fmla="*/ 0 60000 65536"/>
                  <a:gd name="T15" fmla="*/ 0 w 51"/>
                  <a:gd name="T16" fmla="*/ 0 h 30"/>
                  <a:gd name="T17" fmla="*/ 51 w 51"/>
                  <a:gd name="T18" fmla="*/ 30 h 30"/>
                </a:gdLst>
                <a:ahLst/>
                <a:cxnLst>
                  <a:cxn ang="T10">
                    <a:pos x="T0" y="T1"/>
                  </a:cxn>
                  <a:cxn ang="T11">
                    <a:pos x="T2" y="T3"/>
                  </a:cxn>
                  <a:cxn ang="T12">
                    <a:pos x="T4" y="T5"/>
                  </a:cxn>
                  <a:cxn ang="T13">
                    <a:pos x="T6" y="T7"/>
                  </a:cxn>
                  <a:cxn ang="T14">
                    <a:pos x="T8" y="T9"/>
                  </a:cxn>
                </a:cxnLst>
                <a:rect l="T15" t="T16" r="T17" b="T18"/>
                <a:pathLst>
                  <a:path w="51" h="30">
                    <a:moveTo>
                      <a:pt x="0" y="29"/>
                    </a:moveTo>
                    <a:lnTo>
                      <a:pt x="49" y="0"/>
                    </a:lnTo>
                    <a:lnTo>
                      <a:pt x="51" y="2"/>
                    </a:lnTo>
                    <a:lnTo>
                      <a:pt x="2" y="30"/>
                    </a:lnTo>
                    <a:lnTo>
                      <a:pt x="0" y="29"/>
                    </a:lnTo>
                    <a:close/>
                  </a:path>
                </a:pathLst>
              </a:custGeom>
              <a:solidFill>
                <a:srgbClr val="8D8C8B"/>
              </a:solidFill>
              <a:ln w="9525">
                <a:noFill/>
                <a:round/>
                <a:headEnd/>
                <a:tailEnd/>
              </a:ln>
            </p:spPr>
            <p:txBody>
              <a:bodyPr/>
              <a:lstStyle/>
              <a:p>
                <a:endParaRPr lang="hu-HU"/>
              </a:p>
            </p:txBody>
          </p:sp>
          <p:sp>
            <p:nvSpPr>
              <p:cNvPr id="57751" name="Freeform 1340"/>
              <p:cNvSpPr>
                <a:spLocks/>
              </p:cNvSpPr>
              <p:nvPr/>
            </p:nvSpPr>
            <p:spPr bwMode="auto">
              <a:xfrm>
                <a:off x="2290" y="2514"/>
                <a:ext cx="49" cy="31"/>
              </a:xfrm>
              <a:custGeom>
                <a:avLst/>
                <a:gdLst>
                  <a:gd name="T0" fmla="*/ 0 w 49"/>
                  <a:gd name="T1" fmla="*/ 29 h 31"/>
                  <a:gd name="T2" fmla="*/ 47 w 49"/>
                  <a:gd name="T3" fmla="*/ 0 h 31"/>
                  <a:gd name="T4" fmla="*/ 49 w 49"/>
                  <a:gd name="T5" fmla="*/ 3 h 31"/>
                  <a:gd name="T6" fmla="*/ 1 w 49"/>
                  <a:gd name="T7" fmla="*/ 31 h 31"/>
                  <a:gd name="T8" fmla="*/ 0 w 49"/>
                  <a:gd name="T9" fmla="*/ 29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9"/>
                    </a:moveTo>
                    <a:lnTo>
                      <a:pt x="47" y="0"/>
                    </a:lnTo>
                    <a:lnTo>
                      <a:pt x="49" y="3"/>
                    </a:lnTo>
                    <a:lnTo>
                      <a:pt x="1" y="31"/>
                    </a:lnTo>
                    <a:lnTo>
                      <a:pt x="0" y="29"/>
                    </a:lnTo>
                    <a:close/>
                  </a:path>
                </a:pathLst>
              </a:custGeom>
              <a:solidFill>
                <a:srgbClr val="8B8A89"/>
              </a:solidFill>
              <a:ln w="9525">
                <a:noFill/>
                <a:round/>
                <a:headEnd/>
                <a:tailEnd/>
              </a:ln>
            </p:spPr>
            <p:txBody>
              <a:bodyPr/>
              <a:lstStyle/>
              <a:p>
                <a:endParaRPr lang="hu-HU"/>
              </a:p>
            </p:txBody>
          </p:sp>
          <p:sp>
            <p:nvSpPr>
              <p:cNvPr id="57752" name="Freeform 1341"/>
              <p:cNvSpPr>
                <a:spLocks/>
              </p:cNvSpPr>
              <p:nvPr/>
            </p:nvSpPr>
            <p:spPr bwMode="auto">
              <a:xfrm>
                <a:off x="2290" y="2516"/>
                <a:ext cx="50" cy="31"/>
              </a:xfrm>
              <a:custGeom>
                <a:avLst/>
                <a:gdLst>
                  <a:gd name="T0" fmla="*/ 0 w 50"/>
                  <a:gd name="T1" fmla="*/ 28 h 31"/>
                  <a:gd name="T2" fmla="*/ 49 w 50"/>
                  <a:gd name="T3" fmla="*/ 0 h 31"/>
                  <a:gd name="T4" fmla="*/ 50 w 50"/>
                  <a:gd name="T5" fmla="*/ 3 h 31"/>
                  <a:gd name="T6" fmla="*/ 1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9" y="0"/>
                    </a:lnTo>
                    <a:lnTo>
                      <a:pt x="50" y="3"/>
                    </a:lnTo>
                    <a:lnTo>
                      <a:pt x="1" y="31"/>
                    </a:lnTo>
                    <a:lnTo>
                      <a:pt x="0" y="28"/>
                    </a:lnTo>
                    <a:close/>
                  </a:path>
                </a:pathLst>
              </a:custGeom>
              <a:solidFill>
                <a:srgbClr val="8A8988"/>
              </a:solidFill>
              <a:ln w="9525">
                <a:noFill/>
                <a:round/>
                <a:headEnd/>
                <a:tailEnd/>
              </a:ln>
            </p:spPr>
            <p:txBody>
              <a:bodyPr/>
              <a:lstStyle/>
              <a:p>
                <a:endParaRPr lang="hu-HU"/>
              </a:p>
            </p:txBody>
          </p:sp>
          <p:sp>
            <p:nvSpPr>
              <p:cNvPr id="57753" name="Freeform 1342"/>
              <p:cNvSpPr>
                <a:spLocks/>
              </p:cNvSpPr>
              <p:nvPr/>
            </p:nvSpPr>
            <p:spPr bwMode="auto">
              <a:xfrm>
                <a:off x="2291" y="2517"/>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888786"/>
              </a:solidFill>
              <a:ln w="9525">
                <a:noFill/>
                <a:round/>
                <a:headEnd/>
                <a:tailEnd/>
              </a:ln>
            </p:spPr>
            <p:txBody>
              <a:bodyPr/>
              <a:lstStyle/>
              <a:p>
                <a:endParaRPr lang="hu-HU"/>
              </a:p>
            </p:txBody>
          </p:sp>
          <p:sp>
            <p:nvSpPr>
              <p:cNvPr id="57754" name="Freeform 1343"/>
              <p:cNvSpPr>
                <a:spLocks/>
              </p:cNvSpPr>
              <p:nvPr/>
            </p:nvSpPr>
            <p:spPr bwMode="auto">
              <a:xfrm>
                <a:off x="2291" y="2519"/>
                <a:ext cx="51" cy="31"/>
              </a:xfrm>
              <a:custGeom>
                <a:avLst/>
                <a:gdLst>
                  <a:gd name="T0" fmla="*/ 0 w 51"/>
                  <a:gd name="T1" fmla="*/ 28 h 31"/>
                  <a:gd name="T2" fmla="*/ 49 w 51"/>
                  <a:gd name="T3" fmla="*/ 0 h 31"/>
                  <a:gd name="T4" fmla="*/ 51 w 51"/>
                  <a:gd name="T5" fmla="*/ 2 h 31"/>
                  <a:gd name="T6" fmla="*/ 1 w 51"/>
                  <a:gd name="T7" fmla="*/ 31 h 31"/>
                  <a:gd name="T8" fmla="*/ 0 w 51"/>
                  <a:gd name="T9" fmla="*/ 28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8"/>
                    </a:moveTo>
                    <a:lnTo>
                      <a:pt x="49" y="0"/>
                    </a:lnTo>
                    <a:lnTo>
                      <a:pt x="51" y="2"/>
                    </a:lnTo>
                    <a:lnTo>
                      <a:pt x="1" y="31"/>
                    </a:lnTo>
                    <a:lnTo>
                      <a:pt x="0" y="28"/>
                    </a:lnTo>
                    <a:close/>
                  </a:path>
                </a:pathLst>
              </a:custGeom>
              <a:solidFill>
                <a:srgbClr val="878585"/>
              </a:solidFill>
              <a:ln w="9525">
                <a:noFill/>
                <a:round/>
                <a:headEnd/>
                <a:tailEnd/>
              </a:ln>
            </p:spPr>
            <p:txBody>
              <a:bodyPr/>
              <a:lstStyle/>
              <a:p>
                <a:endParaRPr lang="hu-HU"/>
              </a:p>
            </p:txBody>
          </p:sp>
          <p:sp>
            <p:nvSpPr>
              <p:cNvPr id="57755" name="Freeform 1344"/>
              <p:cNvSpPr>
                <a:spLocks/>
              </p:cNvSpPr>
              <p:nvPr/>
            </p:nvSpPr>
            <p:spPr bwMode="auto">
              <a:xfrm>
                <a:off x="2292" y="2520"/>
                <a:ext cx="50" cy="31"/>
              </a:xfrm>
              <a:custGeom>
                <a:avLst/>
                <a:gdLst>
                  <a:gd name="T0" fmla="*/ 0 w 50"/>
                  <a:gd name="T1" fmla="*/ 28 h 31"/>
                  <a:gd name="T2" fmla="*/ 48 w 50"/>
                  <a:gd name="T3" fmla="*/ 0 h 31"/>
                  <a:gd name="T4" fmla="*/ 50 w 50"/>
                  <a:gd name="T5" fmla="*/ 3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3"/>
                    </a:lnTo>
                    <a:lnTo>
                      <a:pt x="2" y="31"/>
                    </a:lnTo>
                    <a:lnTo>
                      <a:pt x="0" y="28"/>
                    </a:lnTo>
                    <a:close/>
                  </a:path>
                </a:pathLst>
              </a:custGeom>
              <a:solidFill>
                <a:srgbClr val="848382"/>
              </a:solidFill>
              <a:ln w="9525">
                <a:noFill/>
                <a:round/>
                <a:headEnd/>
                <a:tailEnd/>
              </a:ln>
            </p:spPr>
            <p:txBody>
              <a:bodyPr/>
              <a:lstStyle/>
              <a:p>
                <a:endParaRPr lang="hu-HU"/>
              </a:p>
            </p:txBody>
          </p:sp>
          <p:sp>
            <p:nvSpPr>
              <p:cNvPr id="57756" name="Freeform 1345"/>
              <p:cNvSpPr>
                <a:spLocks/>
              </p:cNvSpPr>
              <p:nvPr/>
            </p:nvSpPr>
            <p:spPr bwMode="auto">
              <a:xfrm>
                <a:off x="2292" y="2521"/>
                <a:ext cx="51" cy="30"/>
              </a:xfrm>
              <a:custGeom>
                <a:avLst/>
                <a:gdLst>
                  <a:gd name="T0" fmla="*/ 0 w 51"/>
                  <a:gd name="T1" fmla="*/ 29 h 30"/>
                  <a:gd name="T2" fmla="*/ 50 w 51"/>
                  <a:gd name="T3" fmla="*/ 0 h 30"/>
                  <a:gd name="T4" fmla="*/ 51 w 51"/>
                  <a:gd name="T5" fmla="*/ 3 h 30"/>
                  <a:gd name="T6" fmla="*/ 2 w 51"/>
                  <a:gd name="T7" fmla="*/ 30 h 30"/>
                  <a:gd name="T8" fmla="*/ 0 w 51"/>
                  <a:gd name="T9" fmla="*/ 29 h 30"/>
                  <a:gd name="T10" fmla="*/ 0 60000 65536"/>
                  <a:gd name="T11" fmla="*/ 0 60000 65536"/>
                  <a:gd name="T12" fmla="*/ 0 60000 65536"/>
                  <a:gd name="T13" fmla="*/ 0 60000 65536"/>
                  <a:gd name="T14" fmla="*/ 0 60000 65536"/>
                  <a:gd name="T15" fmla="*/ 0 w 51"/>
                  <a:gd name="T16" fmla="*/ 0 h 30"/>
                  <a:gd name="T17" fmla="*/ 51 w 51"/>
                  <a:gd name="T18" fmla="*/ 30 h 30"/>
                </a:gdLst>
                <a:ahLst/>
                <a:cxnLst>
                  <a:cxn ang="T10">
                    <a:pos x="T0" y="T1"/>
                  </a:cxn>
                  <a:cxn ang="T11">
                    <a:pos x="T2" y="T3"/>
                  </a:cxn>
                  <a:cxn ang="T12">
                    <a:pos x="T4" y="T5"/>
                  </a:cxn>
                  <a:cxn ang="T13">
                    <a:pos x="T6" y="T7"/>
                  </a:cxn>
                  <a:cxn ang="T14">
                    <a:pos x="T8" y="T9"/>
                  </a:cxn>
                </a:cxnLst>
                <a:rect l="T15" t="T16" r="T17" b="T18"/>
                <a:pathLst>
                  <a:path w="51" h="30">
                    <a:moveTo>
                      <a:pt x="0" y="29"/>
                    </a:moveTo>
                    <a:lnTo>
                      <a:pt x="50" y="0"/>
                    </a:lnTo>
                    <a:lnTo>
                      <a:pt x="51" y="3"/>
                    </a:lnTo>
                    <a:lnTo>
                      <a:pt x="2" y="30"/>
                    </a:lnTo>
                    <a:lnTo>
                      <a:pt x="0" y="29"/>
                    </a:lnTo>
                    <a:close/>
                  </a:path>
                </a:pathLst>
              </a:custGeom>
              <a:solidFill>
                <a:srgbClr val="828180"/>
              </a:solidFill>
              <a:ln w="9525">
                <a:noFill/>
                <a:round/>
                <a:headEnd/>
                <a:tailEnd/>
              </a:ln>
            </p:spPr>
            <p:txBody>
              <a:bodyPr/>
              <a:lstStyle/>
              <a:p>
                <a:endParaRPr lang="hu-HU"/>
              </a:p>
            </p:txBody>
          </p:sp>
          <p:sp>
            <p:nvSpPr>
              <p:cNvPr id="57757" name="Freeform 1346"/>
              <p:cNvSpPr>
                <a:spLocks/>
              </p:cNvSpPr>
              <p:nvPr/>
            </p:nvSpPr>
            <p:spPr bwMode="auto">
              <a:xfrm>
                <a:off x="2294" y="2523"/>
                <a:ext cx="49" cy="29"/>
              </a:xfrm>
              <a:custGeom>
                <a:avLst/>
                <a:gdLst>
                  <a:gd name="T0" fmla="*/ 0 w 49"/>
                  <a:gd name="T1" fmla="*/ 28 h 29"/>
                  <a:gd name="T2" fmla="*/ 48 w 49"/>
                  <a:gd name="T3" fmla="*/ 0 h 29"/>
                  <a:gd name="T4" fmla="*/ 49 w 49"/>
                  <a:gd name="T5" fmla="*/ 1 h 29"/>
                  <a:gd name="T6" fmla="*/ 1 w 49"/>
                  <a:gd name="T7" fmla="*/ 29 h 29"/>
                  <a:gd name="T8" fmla="*/ 0 w 49"/>
                  <a:gd name="T9" fmla="*/ 2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28"/>
                    </a:moveTo>
                    <a:lnTo>
                      <a:pt x="48" y="0"/>
                    </a:lnTo>
                    <a:lnTo>
                      <a:pt x="49" y="1"/>
                    </a:lnTo>
                    <a:lnTo>
                      <a:pt x="1" y="29"/>
                    </a:lnTo>
                    <a:lnTo>
                      <a:pt x="0" y="28"/>
                    </a:lnTo>
                    <a:close/>
                  </a:path>
                </a:pathLst>
              </a:custGeom>
              <a:solidFill>
                <a:srgbClr val="7F7D7D"/>
              </a:solidFill>
              <a:ln w="9525">
                <a:noFill/>
                <a:round/>
                <a:headEnd/>
                <a:tailEnd/>
              </a:ln>
            </p:spPr>
            <p:txBody>
              <a:bodyPr/>
              <a:lstStyle/>
              <a:p>
                <a:endParaRPr lang="hu-HU"/>
              </a:p>
            </p:txBody>
          </p:sp>
          <p:sp>
            <p:nvSpPr>
              <p:cNvPr id="57758" name="Freeform 1347"/>
              <p:cNvSpPr>
                <a:spLocks/>
              </p:cNvSpPr>
              <p:nvPr/>
            </p:nvSpPr>
            <p:spPr bwMode="auto">
              <a:xfrm>
                <a:off x="2294" y="2524"/>
                <a:ext cx="50" cy="30"/>
              </a:xfrm>
              <a:custGeom>
                <a:avLst/>
                <a:gdLst>
                  <a:gd name="T0" fmla="*/ 0 w 50"/>
                  <a:gd name="T1" fmla="*/ 27 h 30"/>
                  <a:gd name="T2" fmla="*/ 49 w 50"/>
                  <a:gd name="T3" fmla="*/ 0 h 30"/>
                  <a:gd name="T4" fmla="*/ 50 w 50"/>
                  <a:gd name="T5" fmla="*/ 2 h 30"/>
                  <a:gd name="T6" fmla="*/ 1 w 50"/>
                  <a:gd name="T7" fmla="*/ 30 h 30"/>
                  <a:gd name="T8" fmla="*/ 0 w 50"/>
                  <a:gd name="T9" fmla="*/ 27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0" y="27"/>
                    </a:moveTo>
                    <a:lnTo>
                      <a:pt x="49" y="0"/>
                    </a:lnTo>
                    <a:lnTo>
                      <a:pt x="50" y="2"/>
                    </a:lnTo>
                    <a:lnTo>
                      <a:pt x="1" y="30"/>
                    </a:lnTo>
                    <a:lnTo>
                      <a:pt x="0" y="27"/>
                    </a:lnTo>
                    <a:close/>
                  </a:path>
                </a:pathLst>
              </a:custGeom>
              <a:solidFill>
                <a:srgbClr val="7D7C7B"/>
              </a:solidFill>
              <a:ln w="9525">
                <a:noFill/>
                <a:round/>
                <a:headEnd/>
                <a:tailEnd/>
              </a:ln>
            </p:spPr>
            <p:txBody>
              <a:bodyPr/>
              <a:lstStyle/>
              <a:p>
                <a:endParaRPr lang="hu-HU"/>
              </a:p>
            </p:txBody>
          </p:sp>
          <p:sp>
            <p:nvSpPr>
              <p:cNvPr id="57759" name="Freeform 1348"/>
              <p:cNvSpPr>
                <a:spLocks/>
              </p:cNvSpPr>
              <p:nvPr/>
            </p:nvSpPr>
            <p:spPr bwMode="auto">
              <a:xfrm>
                <a:off x="2295" y="2524"/>
                <a:ext cx="49" cy="31"/>
              </a:xfrm>
              <a:custGeom>
                <a:avLst/>
                <a:gdLst>
                  <a:gd name="T0" fmla="*/ 0 w 49"/>
                  <a:gd name="T1" fmla="*/ 28 h 31"/>
                  <a:gd name="T2" fmla="*/ 48 w 49"/>
                  <a:gd name="T3" fmla="*/ 0 h 31"/>
                  <a:gd name="T4" fmla="*/ 49 w 49"/>
                  <a:gd name="T5" fmla="*/ 3 h 31"/>
                  <a:gd name="T6" fmla="*/ 2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2" y="31"/>
                    </a:lnTo>
                    <a:lnTo>
                      <a:pt x="0" y="28"/>
                    </a:lnTo>
                    <a:close/>
                  </a:path>
                </a:pathLst>
              </a:custGeom>
              <a:solidFill>
                <a:srgbClr val="7B7A79"/>
              </a:solidFill>
              <a:ln w="9525">
                <a:noFill/>
                <a:round/>
                <a:headEnd/>
                <a:tailEnd/>
              </a:ln>
            </p:spPr>
            <p:txBody>
              <a:bodyPr/>
              <a:lstStyle/>
              <a:p>
                <a:endParaRPr lang="hu-HU"/>
              </a:p>
            </p:txBody>
          </p:sp>
          <p:sp>
            <p:nvSpPr>
              <p:cNvPr id="57760" name="Freeform 1349"/>
              <p:cNvSpPr>
                <a:spLocks/>
              </p:cNvSpPr>
              <p:nvPr/>
            </p:nvSpPr>
            <p:spPr bwMode="auto">
              <a:xfrm>
                <a:off x="2295" y="2526"/>
                <a:ext cx="51" cy="31"/>
              </a:xfrm>
              <a:custGeom>
                <a:avLst/>
                <a:gdLst>
                  <a:gd name="T0" fmla="*/ 0 w 51"/>
                  <a:gd name="T1" fmla="*/ 28 h 31"/>
                  <a:gd name="T2" fmla="*/ 49 w 51"/>
                  <a:gd name="T3" fmla="*/ 0 h 31"/>
                  <a:gd name="T4" fmla="*/ 51 w 51"/>
                  <a:gd name="T5" fmla="*/ 2 h 31"/>
                  <a:gd name="T6" fmla="*/ 2 w 51"/>
                  <a:gd name="T7" fmla="*/ 31 h 31"/>
                  <a:gd name="T8" fmla="*/ 0 w 51"/>
                  <a:gd name="T9" fmla="*/ 28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8"/>
                    </a:moveTo>
                    <a:lnTo>
                      <a:pt x="49" y="0"/>
                    </a:lnTo>
                    <a:lnTo>
                      <a:pt x="51" y="2"/>
                    </a:lnTo>
                    <a:lnTo>
                      <a:pt x="2" y="31"/>
                    </a:lnTo>
                    <a:lnTo>
                      <a:pt x="0" y="28"/>
                    </a:lnTo>
                    <a:close/>
                  </a:path>
                </a:pathLst>
              </a:custGeom>
              <a:solidFill>
                <a:srgbClr val="797877"/>
              </a:solidFill>
              <a:ln w="9525">
                <a:noFill/>
                <a:round/>
                <a:headEnd/>
                <a:tailEnd/>
              </a:ln>
            </p:spPr>
            <p:txBody>
              <a:bodyPr/>
              <a:lstStyle/>
              <a:p>
                <a:endParaRPr lang="hu-HU"/>
              </a:p>
            </p:txBody>
          </p:sp>
          <p:sp>
            <p:nvSpPr>
              <p:cNvPr id="57761" name="Freeform 1350"/>
              <p:cNvSpPr>
                <a:spLocks/>
              </p:cNvSpPr>
              <p:nvPr/>
            </p:nvSpPr>
            <p:spPr bwMode="auto">
              <a:xfrm>
                <a:off x="2297" y="2527"/>
                <a:ext cx="49" cy="31"/>
              </a:xfrm>
              <a:custGeom>
                <a:avLst/>
                <a:gdLst>
                  <a:gd name="T0" fmla="*/ 0 w 49"/>
                  <a:gd name="T1" fmla="*/ 28 h 31"/>
                  <a:gd name="T2" fmla="*/ 47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7" y="0"/>
                    </a:lnTo>
                    <a:lnTo>
                      <a:pt x="49" y="3"/>
                    </a:lnTo>
                    <a:lnTo>
                      <a:pt x="1" y="31"/>
                    </a:lnTo>
                    <a:lnTo>
                      <a:pt x="0" y="28"/>
                    </a:lnTo>
                    <a:close/>
                  </a:path>
                </a:pathLst>
              </a:custGeom>
              <a:solidFill>
                <a:srgbClr val="777675"/>
              </a:solidFill>
              <a:ln w="9525">
                <a:noFill/>
                <a:round/>
                <a:headEnd/>
                <a:tailEnd/>
              </a:ln>
            </p:spPr>
            <p:txBody>
              <a:bodyPr/>
              <a:lstStyle/>
              <a:p>
                <a:endParaRPr lang="hu-HU"/>
              </a:p>
            </p:txBody>
          </p:sp>
          <p:sp>
            <p:nvSpPr>
              <p:cNvPr id="57762" name="Freeform 1351"/>
              <p:cNvSpPr>
                <a:spLocks/>
              </p:cNvSpPr>
              <p:nvPr/>
            </p:nvSpPr>
            <p:spPr bwMode="auto">
              <a:xfrm>
                <a:off x="2297" y="2528"/>
                <a:ext cx="50" cy="31"/>
              </a:xfrm>
              <a:custGeom>
                <a:avLst/>
                <a:gdLst>
                  <a:gd name="T0" fmla="*/ 0 w 50"/>
                  <a:gd name="T1" fmla="*/ 29 h 31"/>
                  <a:gd name="T2" fmla="*/ 49 w 50"/>
                  <a:gd name="T3" fmla="*/ 0 h 31"/>
                  <a:gd name="T4" fmla="*/ 50 w 50"/>
                  <a:gd name="T5" fmla="*/ 3 h 31"/>
                  <a:gd name="T6" fmla="*/ 1 w 50"/>
                  <a:gd name="T7" fmla="*/ 31 h 31"/>
                  <a:gd name="T8" fmla="*/ 0 w 50"/>
                  <a:gd name="T9" fmla="*/ 29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9"/>
                    </a:moveTo>
                    <a:lnTo>
                      <a:pt x="49" y="0"/>
                    </a:lnTo>
                    <a:lnTo>
                      <a:pt x="50" y="3"/>
                    </a:lnTo>
                    <a:lnTo>
                      <a:pt x="1" y="31"/>
                    </a:lnTo>
                    <a:lnTo>
                      <a:pt x="0" y="29"/>
                    </a:lnTo>
                    <a:close/>
                  </a:path>
                </a:pathLst>
              </a:custGeom>
              <a:solidFill>
                <a:srgbClr val="767473"/>
              </a:solidFill>
              <a:ln w="9525">
                <a:noFill/>
                <a:round/>
                <a:headEnd/>
                <a:tailEnd/>
              </a:ln>
            </p:spPr>
            <p:txBody>
              <a:bodyPr/>
              <a:lstStyle/>
              <a:p>
                <a:endParaRPr lang="hu-HU"/>
              </a:p>
            </p:txBody>
          </p:sp>
          <p:sp>
            <p:nvSpPr>
              <p:cNvPr id="57763" name="Freeform 1352"/>
              <p:cNvSpPr>
                <a:spLocks/>
              </p:cNvSpPr>
              <p:nvPr/>
            </p:nvSpPr>
            <p:spPr bwMode="auto">
              <a:xfrm>
                <a:off x="2298" y="2530"/>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747271"/>
              </a:solidFill>
              <a:ln w="9525">
                <a:noFill/>
                <a:round/>
                <a:headEnd/>
                <a:tailEnd/>
              </a:ln>
            </p:spPr>
            <p:txBody>
              <a:bodyPr/>
              <a:lstStyle/>
              <a:p>
                <a:endParaRPr lang="hu-HU"/>
              </a:p>
            </p:txBody>
          </p:sp>
          <p:sp>
            <p:nvSpPr>
              <p:cNvPr id="57764" name="Freeform 1353"/>
              <p:cNvSpPr>
                <a:spLocks/>
              </p:cNvSpPr>
              <p:nvPr/>
            </p:nvSpPr>
            <p:spPr bwMode="auto">
              <a:xfrm>
                <a:off x="2298" y="2531"/>
                <a:ext cx="51" cy="30"/>
              </a:xfrm>
              <a:custGeom>
                <a:avLst/>
                <a:gdLst>
                  <a:gd name="T0" fmla="*/ 0 w 51"/>
                  <a:gd name="T1" fmla="*/ 28 h 30"/>
                  <a:gd name="T2" fmla="*/ 49 w 51"/>
                  <a:gd name="T3" fmla="*/ 0 h 30"/>
                  <a:gd name="T4" fmla="*/ 51 w 51"/>
                  <a:gd name="T5" fmla="*/ 2 h 30"/>
                  <a:gd name="T6" fmla="*/ 1 w 51"/>
                  <a:gd name="T7" fmla="*/ 30 h 30"/>
                  <a:gd name="T8" fmla="*/ 0 w 51"/>
                  <a:gd name="T9" fmla="*/ 28 h 30"/>
                  <a:gd name="T10" fmla="*/ 0 60000 65536"/>
                  <a:gd name="T11" fmla="*/ 0 60000 65536"/>
                  <a:gd name="T12" fmla="*/ 0 60000 65536"/>
                  <a:gd name="T13" fmla="*/ 0 60000 65536"/>
                  <a:gd name="T14" fmla="*/ 0 60000 65536"/>
                  <a:gd name="T15" fmla="*/ 0 w 51"/>
                  <a:gd name="T16" fmla="*/ 0 h 30"/>
                  <a:gd name="T17" fmla="*/ 51 w 51"/>
                  <a:gd name="T18" fmla="*/ 30 h 30"/>
                </a:gdLst>
                <a:ahLst/>
                <a:cxnLst>
                  <a:cxn ang="T10">
                    <a:pos x="T0" y="T1"/>
                  </a:cxn>
                  <a:cxn ang="T11">
                    <a:pos x="T2" y="T3"/>
                  </a:cxn>
                  <a:cxn ang="T12">
                    <a:pos x="T4" y="T5"/>
                  </a:cxn>
                  <a:cxn ang="T13">
                    <a:pos x="T6" y="T7"/>
                  </a:cxn>
                  <a:cxn ang="T14">
                    <a:pos x="T8" y="T9"/>
                  </a:cxn>
                </a:cxnLst>
                <a:rect l="T15" t="T16" r="T17" b="T18"/>
                <a:pathLst>
                  <a:path w="51" h="30">
                    <a:moveTo>
                      <a:pt x="0" y="28"/>
                    </a:moveTo>
                    <a:lnTo>
                      <a:pt x="49" y="0"/>
                    </a:lnTo>
                    <a:lnTo>
                      <a:pt x="51" y="2"/>
                    </a:lnTo>
                    <a:lnTo>
                      <a:pt x="1" y="30"/>
                    </a:lnTo>
                    <a:lnTo>
                      <a:pt x="0" y="28"/>
                    </a:lnTo>
                    <a:close/>
                  </a:path>
                </a:pathLst>
              </a:custGeom>
              <a:solidFill>
                <a:srgbClr val="727070"/>
              </a:solidFill>
              <a:ln w="9525">
                <a:noFill/>
                <a:round/>
                <a:headEnd/>
                <a:tailEnd/>
              </a:ln>
            </p:spPr>
            <p:txBody>
              <a:bodyPr/>
              <a:lstStyle/>
              <a:p>
                <a:endParaRPr lang="hu-HU"/>
              </a:p>
            </p:txBody>
          </p:sp>
          <p:sp>
            <p:nvSpPr>
              <p:cNvPr id="57765" name="Freeform 1354"/>
              <p:cNvSpPr>
                <a:spLocks/>
              </p:cNvSpPr>
              <p:nvPr/>
            </p:nvSpPr>
            <p:spPr bwMode="auto">
              <a:xfrm>
                <a:off x="2299" y="2533"/>
                <a:ext cx="50" cy="29"/>
              </a:xfrm>
              <a:custGeom>
                <a:avLst/>
                <a:gdLst>
                  <a:gd name="T0" fmla="*/ 0 w 50"/>
                  <a:gd name="T1" fmla="*/ 28 h 29"/>
                  <a:gd name="T2" fmla="*/ 48 w 50"/>
                  <a:gd name="T3" fmla="*/ 0 h 29"/>
                  <a:gd name="T4" fmla="*/ 50 w 50"/>
                  <a:gd name="T5" fmla="*/ 1 h 29"/>
                  <a:gd name="T6" fmla="*/ 2 w 50"/>
                  <a:gd name="T7" fmla="*/ 29 h 29"/>
                  <a:gd name="T8" fmla="*/ 0 w 50"/>
                  <a:gd name="T9" fmla="*/ 28 h 29"/>
                  <a:gd name="T10" fmla="*/ 0 60000 65536"/>
                  <a:gd name="T11" fmla="*/ 0 60000 65536"/>
                  <a:gd name="T12" fmla="*/ 0 60000 65536"/>
                  <a:gd name="T13" fmla="*/ 0 60000 65536"/>
                  <a:gd name="T14" fmla="*/ 0 60000 65536"/>
                  <a:gd name="T15" fmla="*/ 0 w 50"/>
                  <a:gd name="T16" fmla="*/ 0 h 29"/>
                  <a:gd name="T17" fmla="*/ 50 w 50"/>
                  <a:gd name="T18" fmla="*/ 29 h 29"/>
                </a:gdLst>
                <a:ahLst/>
                <a:cxnLst>
                  <a:cxn ang="T10">
                    <a:pos x="T0" y="T1"/>
                  </a:cxn>
                  <a:cxn ang="T11">
                    <a:pos x="T2" y="T3"/>
                  </a:cxn>
                  <a:cxn ang="T12">
                    <a:pos x="T4" y="T5"/>
                  </a:cxn>
                  <a:cxn ang="T13">
                    <a:pos x="T6" y="T7"/>
                  </a:cxn>
                  <a:cxn ang="T14">
                    <a:pos x="T8" y="T9"/>
                  </a:cxn>
                </a:cxnLst>
                <a:rect l="T15" t="T16" r="T17" b="T18"/>
                <a:pathLst>
                  <a:path w="50" h="29">
                    <a:moveTo>
                      <a:pt x="0" y="28"/>
                    </a:moveTo>
                    <a:lnTo>
                      <a:pt x="48" y="0"/>
                    </a:lnTo>
                    <a:lnTo>
                      <a:pt x="50" y="1"/>
                    </a:lnTo>
                    <a:lnTo>
                      <a:pt x="2" y="29"/>
                    </a:lnTo>
                    <a:lnTo>
                      <a:pt x="0" y="28"/>
                    </a:lnTo>
                    <a:close/>
                  </a:path>
                </a:pathLst>
              </a:custGeom>
              <a:solidFill>
                <a:srgbClr val="716F6E"/>
              </a:solidFill>
              <a:ln w="9525">
                <a:noFill/>
                <a:round/>
                <a:headEnd/>
                <a:tailEnd/>
              </a:ln>
            </p:spPr>
            <p:txBody>
              <a:bodyPr/>
              <a:lstStyle/>
              <a:p>
                <a:endParaRPr lang="hu-HU"/>
              </a:p>
            </p:txBody>
          </p:sp>
          <p:sp>
            <p:nvSpPr>
              <p:cNvPr id="57766" name="Freeform 1355"/>
              <p:cNvSpPr>
                <a:spLocks/>
              </p:cNvSpPr>
              <p:nvPr/>
            </p:nvSpPr>
            <p:spPr bwMode="auto">
              <a:xfrm>
                <a:off x="2299" y="2533"/>
                <a:ext cx="51" cy="31"/>
              </a:xfrm>
              <a:custGeom>
                <a:avLst/>
                <a:gdLst>
                  <a:gd name="T0" fmla="*/ 0 w 51"/>
                  <a:gd name="T1" fmla="*/ 28 h 31"/>
                  <a:gd name="T2" fmla="*/ 50 w 51"/>
                  <a:gd name="T3" fmla="*/ 0 h 31"/>
                  <a:gd name="T4" fmla="*/ 51 w 51"/>
                  <a:gd name="T5" fmla="*/ 3 h 31"/>
                  <a:gd name="T6" fmla="*/ 2 w 51"/>
                  <a:gd name="T7" fmla="*/ 31 h 31"/>
                  <a:gd name="T8" fmla="*/ 0 w 51"/>
                  <a:gd name="T9" fmla="*/ 28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8"/>
                    </a:moveTo>
                    <a:lnTo>
                      <a:pt x="50" y="0"/>
                    </a:lnTo>
                    <a:lnTo>
                      <a:pt x="51" y="3"/>
                    </a:lnTo>
                    <a:lnTo>
                      <a:pt x="2" y="31"/>
                    </a:lnTo>
                    <a:lnTo>
                      <a:pt x="0" y="28"/>
                    </a:lnTo>
                    <a:close/>
                  </a:path>
                </a:pathLst>
              </a:custGeom>
              <a:solidFill>
                <a:srgbClr val="6F6D6C"/>
              </a:solidFill>
              <a:ln w="9525">
                <a:noFill/>
                <a:round/>
                <a:headEnd/>
                <a:tailEnd/>
              </a:ln>
            </p:spPr>
            <p:txBody>
              <a:bodyPr/>
              <a:lstStyle/>
              <a:p>
                <a:endParaRPr lang="hu-HU"/>
              </a:p>
            </p:txBody>
          </p:sp>
          <p:sp>
            <p:nvSpPr>
              <p:cNvPr id="57767" name="Freeform 1356"/>
              <p:cNvSpPr>
                <a:spLocks/>
              </p:cNvSpPr>
              <p:nvPr/>
            </p:nvSpPr>
            <p:spPr bwMode="auto">
              <a:xfrm>
                <a:off x="2301" y="2534"/>
                <a:ext cx="49" cy="31"/>
              </a:xfrm>
              <a:custGeom>
                <a:avLst/>
                <a:gdLst>
                  <a:gd name="T0" fmla="*/ 0 w 49"/>
                  <a:gd name="T1" fmla="*/ 28 h 31"/>
                  <a:gd name="T2" fmla="*/ 48 w 49"/>
                  <a:gd name="T3" fmla="*/ 0 h 31"/>
                  <a:gd name="T4" fmla="*/ 49 w 49"/>
                  <a:gd name="T5" fmla="*/ 3 h 31"/>
                  <a:gd name="T6" fmla="*/ 1 w 49"/>
                  <a:gd name="T7" fmla="*/ 31 h 31"/>
                  <a:gd name="T8" fmla="*/ 0 w 49"/>
                  <a:gd name="T9" fmla="*/ 28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8"/>
                    </a:moveTo>
                    <a:lnTo>
                      <a:pt x="48" y="0"/>
                    </a:lnTo>
                    <a:lnTo>
                      <a:pt x="49" y="3"/>
                    </a:lnTo>
                    <a:lnTo>
                      <a:pt x="1" y="31"/>
                    </a:lnTo>
                    <a:lnTo>
                      <a:pt x="0" y="28"/>
                    </a:lnTo>
                    <a:close/>
                  </a:path>
                </a:pathLst>
              </a:custGeom>
              <a:solidFill>
                <a:srgbClr val="6E6C6B"/>
              </a:solidFill>
              <a:ln w="9525">
                <a:noFill/>
                <a:round/>
                <a:headEnd/>
                <a:tailEnd/>
              </a:ln>
            </p:spPr>
            <p:txBody>
              <a:bodyPr/>
              <a:lstStyle/>
              <a:p>
                <a:endParaRPr lang="hu-HU"/>
              </a:p>
            </p:txBody>
          </p:sp>
          <p:sp>
            <p:nvSpPr>
              <p:cNvPr id="57768" name="Freeform 1357"/>
              <p:cNvSpPr>
                <a:spLocks/>
              </p:cNvSpPr>
              <p:nvPr/>
            </p:nvSpPr>
            <p:spPr bwMode="auto">
              <a:xfrm>
                <a:off x="2301" y="2536"/>
                <a:ext cx="51" cy="31"/>
              </a:xfrm>
              <a:custGeom>
                <a:avLst/>
                <a:gdLst>
                  <a:gd name="T0" fmla="*/ 0 w 51"/>
                  <a:gd name="T1" fmla="*/ 28 h 31"/>
                  <a:gd name="T2" fmla="*/ 49 w 51"/>
                  <a:gd name="T3" fmla="*/ 0 h 31"/>
                  <a:gd name="T4" fmla="*/ 51 w 51"/>
                  <a:gd name="T5" fmla="*/ 2 h 31"/>
                  <a:gd name="T6" fmla="*/ 1 w 51"/>
                  <a:gd name="T7" fmla="*/ 31 h 31"/>
                  <a:gd name="T8" fmla="*/ 0 w 51"/>
                  <a:gd name="T9" fmla="*/ 28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8"/>
                    </a:moveTo>
                    <a:lnTo>
                      <a:pt x="49" y="0"/>
                    </a:lnTo>
                    <a:lnTo>
                      <a:pt x="51" y="2"/>
                    </a:lnTo>
                    <a:lnTo>
                      <a:pt x="1" y="31"/>
                    </a:lnTo>
                    <a:lnTo>
                      <a:pt x="0" y="28"/>
                    </a:lnTo>
                    <a:close/>
                  </a:path>
                </a:pathLst>
              </a:custGeom>
              <a:solidFill>
                <a:srgbClr val="6A6867"/>
              </a:solidFill>
              <a:ln w="9525">
                <a:noFill/>
                <a:round/>
                <a:headEnd/>
                <a:tailEnd/>
              </a:ln>
            </p:spPr>
            <p:txBody>
              <a:bodyPr/>
              <a:lstStyle/>
              <a:p>
                <a:endParaRPr lang="hu-HU"/>
              </a:p>
            </p:txBody>
          </p:sp>
          <p:sp>
            <p:nvSpPr>
              <p:cNvPr id="57769" name="Freeform 1358"/>
              <p:cNvSpPr>
                <a:spLocks/>
              </p:cNvSpPr>
              <p:nvPr/>
            </p:nvSpPr>
            <p:spPr bwMode="auto">
              <a:xfrm>
                <a:off x="2302" y="2537"/>
                <a:ext cx="50" cy="31"/>
              </a:xfrm>
              <a:custGeom>
                <a:avLst/>
                <a:gdLst>
                  <a:gd name="T0" fmla="*/ 0 w 50"/>
                  <a:gd name="T1" fmla="*/ 28 h 31"/>
                  <a:gd name="T2" fmla="*/ 48 w 50"/>
                  <a:gd name="T3" fmla="*/ 0 h 31"/>
                  <a:gd name="T4" fmla="*/ 50 w 50"/>
                  <a:gd name="T5" fmla="*/ 3 h 31"/>
                  <a:gd name="T6" fmla="*/ 2 w 50"/>
                  <a:gd name="T7" fmla="*/ 31 h 31"/>
                  <a:gd name="T8" fmla="*/ 0 w 50"/>
                  <a:gd name="T9" fmla="*/ 28 h 31"/>
                  <a:gd name="T10" fmla="*/ 0 60000 65536"/>
                  <a:gd name="T11" fmla="*/ 0 60000 65536"/>
                  <a:gd name="T12" fmla="*/ 0 60000 65536"/>
                  <a:gd name="T13" fmla="*/ 0 60000 65536"/>
                  <a:gd name="T14" fmla="*/ 0 60000 65536"/>
                  <a:gd name="T15" fmla="*/ 0 w 50"/>
                  <a:gd name="T16" fmla="*/ 0 h 31"/>
                  <a:gd name="T17" fmla="*/ 50 w 50"/>
                  <a:gd name="T18" fmla="*/ 31 h 31"/>
                </a:gdLst>
                <a:ahLst/>
                <a:cxnLst>
                  <a:cxn ang="T10">
                    <a:pos x="T0" y="T1"/>
                  </a:cxn>
                  <a:cxn ang="T11">
                    <a:pos x="T2" y="T3"/>
                  </a:cxn>
                  <a:cxn ang="T12">
                    <a:pos x="T4" y="T5"/>
                  </a:cxn>
                  <a:cxn ang="T13">
                    <a:pos x="T6" y="T7"/>
                  </a:cxn>
                  <a:cxn ang="T14">
                    <a:pos x="T8" y="T9"/>
                  </a:cxn>
                </a:cxnLst>
                <a:rect l="T15" t="T16" r="T17" b="T18"/>
                <a:pathLst>
                  <a:path w="50" h="31">
                    <a:moveTo>
                      <a:pt x="0" y="28"/>
                    </a:moveTo>
                    <a:lnTo>
                      <a:pt x="48" y="0"/>
                    </a:lnTo>
                    <a:lnTo>
                      <a:pt x="50" y="3"/>
                    </a:lnTo>
                    <a:lnTo>
                      <a:pt x="2" y="31"/>
                    </a:lnTo>
                    <a:lnTo>
                      <a:pt x="0" y="28"/>
                    </a:lnTo>
                    <a:close/>
                  </a:path>
                </a:pathLst>
              </a:custGeom>
              <a:solidFill>
                <a:srgbClr val="686665"/>
              </a:solidFill>
              <a:ln w="9525">
                <a:noFill/>
                <a:round/>
                <a:headEnd/>
                <a:tailEnd/>
              </a:ln>
            </p:spPr>
            <p:txBody>
              <a:bodyPr/>
              <a:lstStyle/>
              <a:p>
                <a:endParaRPr lang="hu-HU"/>
              </a:p>
            </p:txBody>
          </p:sp>
          <p:sp>
            <p:nvSpPr>
              <p:cNvPr id="57770" name="Freeform 1359"/>
              <p:cNvSpPr>
                <a:spLocks/>
              </p:cNvSpPr>
              <p:nvPr/>
            </p:nvSpPr>
            <p:spPr bwMode="auto">
              <a:xfrm>
                <a:off x="2302" y="2538"/>
                <a:ext cx="51" cy="31"/>
              </a:xfrm>
              <a:custGeom>
                <a:avLst/>
                <a:gdLst>
                  <a:gd name="T0" fmla="*/ 0 w 51"/>
                  <a:gd name="T1" fmla="*/ 29 h 31"/>
                  <a:gd name="T2" fmla="*/ 50 w 51"/>
                  <a:gd name="T3" fmla="*/ 0 h 31"/>
                  <a:gd name="T4" fmla="*/ 51 w 51"/>
                  <a:gd name="T5" fmla="*/ 3 h 31"/>
                  <a:gd name="T6" fmla="*/ 2 w 51"/>
                  <a:gd name="T7" fmla="*/ 31 h 31"/>
                  <a:gd name="T8" fmla="*/ 0 w 51"/>
                  <a:gd name="T9" fmla="*/ 29 h 31"/>
                  <a:gd name="T10" fmla="*/ 0 60000 65536"/>
                  <a:gd name="T11" fmla="*/ 0 60000 65536"/>
                  <a:gd name="T12" fmla="*/ 0 60000 65536"/>
                  <a:gd name="T13" fmla="*/ 0 60000 65536"/>
                  <a:gd name="T14" fmla="*/ 0 60000 65536"/>
                  <a:gd name="T15" fmla="*/ 0 w 51"/>
                  <a:gd name="T16" fmla="*/ 0 h 31"/>
                  <a:gd name="T17" fmla="*/ 51 w 51"/>
                  <a:gd name="T18" fmla="*/ 31 h 31"/>
                </a:gdLst>
                <a:ahLst/>
                <a:cxnLst>
                  <a:cxn ang="T10">
                    <a:pos x="T0" y="T1"/>
                  </a:cxn>
                  <a:cxn ang="T11">
                    <a:pos x="T2" y="T3"/>
                  </a:cxn>
                  <a:cxn ang="T12">
                    <a:pos x="T4" y="T5"/>
                  </a:cxn>
                  <a:cxn ang="T13">
                    <a:pos x="T6" y="T7"/>
                  </a:cxn>
                  <a:cxn ang="T14">
                    <a:pos x="T8" y="T9"/>
                  </a:cxn>
                </a:cxnLst>
                <a:rect l="T15" t="T16" r="T17" b="T18"/>
                <a:pathLst>
                  <a:path w="51" h="31">
                    <a:moveTo>
                      <a:pt x="0" y="29"/>
                    </a:moveTo>
                    <a:lnTo>
                      <a:pt x="50" y="0"/>
                    </a:lnTo>
                    <a:lnTo>
                      <a:pt x="51" y="3"/>
                    </a:lnTo>
                    <a:lnTo>
                      <a:pt x="2" y="31"/>
                    </a:lnTo>
                    <a:lnTo>
                      <a:pt x="0" y="29"/>
                    </a:lnTo>
                    <a:close/>
                  </a:path>
                </a:pathLst>
              </a:custGeom>
              <a:solidFill>
                <a:srgbClr val="676563"/>
              </a:solidFill>
              <a:ln w="9525">
                <a:noFill/>
                <a:round/>
                <a:headEnd/>
                <a:tailEnd/>
              </a:ln>
            </p:spPr>
            <p:txBody>
              <a:bodyPr/>
              <a:lstStyle/>
              <a:p>
                <a:endParaRPr lang="hu-HU"/>
              </a:p>
            </p:txBody>
          </p:sp>
          <p:sp>
            <p:nvSpPr>
              <p:cNvPr id="57771" name="Freeform 1360"/>
              <p:cNvSpPr>
                <a:spLocks/>
              </p:cNvSpPr>
              <p:nvPr/>
            </p:nvSpPr>
            <p:spPr bwMode="auto">
              <a:xfrm>
                <a:off x="2304" y="2540"/>
                <a:ext cx="49" cy="29"/>
              </a:xfrm>
              <a:custGeom>
                <a:avLst/>
                <a:gdLst>
                  <a:gd name="T0" fmla="*/ 0 w 49"/>
                  <a:gd name="T1" fmla="*/ 28 h 29"/>
                  <a:gd name="T2" fmla="*/ 48 w 49"/>
                  <a:gd name="T3" fmla="*/ 0 h 29"/>
                  <a:gd name="T4" fmla="*/ 49 w 49"/>
                  <a:gd name="T5" fmla="*/ 3 h 29"/>
                  <a:gd name="T6" fmla="*/ 1 w 49"/>
                  <a:gd name="T7" fmla="*/ 29 h 29"/>
                  <a:gd name="T8" fmla="*/ 0 w 49"/>
                  <a:gd name="T9" fmla="*/ 2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28"/>
                    </a:moveTo>
                    <a:lnTo>
                      <a:pt x="48" y="0"/>
                    </a:lnTo>
                    <a:lnTo>
                      <a:pt x="49" y="3"/>
                    </a:lnTo>
                    <a:lnTo>
                      <a:pt x="1" y="29"/>
                    </a:lnTo>
                    <a:lnTo>
                      <a:pt x="0" y="28"/>
                    </a:lnTo>
                    <a:close/>
                  </a:path>
                </a:pathLst>
              </a:custGeom>
              <a:solidFill>
                <a:srgbClr val="656261"/>
              </a:solidFill>
              <a:ln w="9525">
                <a:noFill/>
                <a:round/>
                <a:headEnd/>
                <a:tailEnd/>
              </a:ln>
            </p:spPr>
            <p:txBody>
              <a:bodyPr/>
              <a:lstStyle/>
              <a:p>
                <a:endParaRPr lang="hu-HU"/>
              </a:p>
            </p:txBody>
          </p:sp>
          <p:sp>
            <p:nvSpPr>
              <p:cNvPr id="57772" name="Freeform 1361"/>
              <p:cNvSpPr>
                <a:spLocks/>
              </p:cNvSpPr>
              <p:nvPr/>
            </p:nvSpPr>
            <p:spPr bwMode="auto">
              <a:xfrm>
                <a:off x="2283" y="2531"/>
                <a:ext cx="90" cy="54"/>
              </a:xfrm>
              <a:custGeom>
                <a:avLst/>
                <a:gdLst>
                  <a:gd name="T0" fmla="*/ 21 w 90"/>
                  <a:gd name="T1" fmla="*/ 38 h 54"/>
                  <a:gd name="T2" fmla="*/ 70 w 90"/>
                  <a:gd name="T3" fmla="*/ 10 h 54"/>
                  <a:gd name="T4" fmla="*/ 70 w 90"/>
                  <a:gd name="T5" fmla="*/ 12 h 54"/>
                  <a:gd name="T6" fmla="*/ 90 w 90"/>
                  <a:gd name="T7" fmla="*/ 0 h 54"/>
                  <a:gd name="T8" fmla="*/ 90 w 90"/>
                  <a:gd name="T9" fmla="*/ 0 h 54"/>
                  <a:gd name="T10" fmla="*/ 90 w 90"/>
                  <a:gd name="T11" fmla="*/ 2 h 54"/>
                  <a:gd name="T12" fmla="*/ 0 w 90"/>
                  <a:gd name="T13" fmla="*/ 54 h 54"/>
                  <a:gd name="T14" fmla="*/ 0 w 90"/>
                  <a:gd name="T15" fmla="*/ 54 h 54"/>
                  <a:gd name="T16" fmla="*/ 22 w 90"/>
                  <a:gd name="T17" fmla="*/ 40 h 54"/>
                  <a:gd name="T18" fmla="*/ 21 w 90"/>
                  <a:gd name="T19" fmla="*/ 38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54"/>
                  <a:gd name="T32" fmla="*/ 90 w 90"/>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54">
                    <a:moveTo>
                      <a:pt x="21" y="38"/>
                    </a:moveTo>
                    <a:lnTo>
                      <a:pt x="70" y="10"/>
                    </a:lnTo>
                    <a:lnTo>
                      <a:pt x="70" y="12"/>
                    </a:lnTo>
                    <a:lnTo>
                      <a:pt x="90" y="0"/>
                    </a:lnTo>
                    <a:lnTo>
                      <a:pt x="90" y="2"/>
                    </a:lnTo>
                    <a:lnTo>
                      <a:pt x="0" y="54"/>
                    </a:lnTo>
                    <a:lnTo>
                      <a:pt x="22" y="40"/>
                    </a:lnTo>
                    <a:lnTo>
                      <a:pt x="21" y="38"/>
                    </a:lnTo>
                    <a:close/>
                  </a:path>
                </a:pathLst>
              </a:custGeom>
              <a:solidFill>
                <a:srgbClr val="636160"/>
              </a:solidFill>
              <a:ln w="9525">
                <a:noFill/>
                <a:round/>
                <a:headEnd/>
                <a:tailEnd/>
              </a:ln>
            </p:spPr>
            <p:txBody>
              <a:bodyPr/>
              <a:lstStyle/>
              <a:p>
                <a:endParaRPr lang="hu-HU"/>
              </a:p>
            </p:txBody>
          </p:sp>
          <p:sp>
            <p:nvSpPr>
              <p:cNvPr id="57773" name="Freeform 1362"/>
              <p:cNvSpPr>
                <a:spLocks/>
              </p:cNvSpPr>
              <p:nvPr/>
            </p:nvSpPr>
            <p:spPr bwMode="auto">
              <a:xfrm>
                <a:off x="2283" y="2531"/>
                <a:ext cx="90" cy="54"/>
              </a:xfrm>
              <a:custGeom>
                <a:avLst/>
                <a:gdLst>
                  <a:gd name="T0" fmla="*/ 22 w 90"/>
                  <a:gd name="T1" fmla="*/ 38 h 54"/>
                  <a:gd name="T2" fmla="*/ 70 w 90"/>
                  <a:gd name="T3" fmla="*/ 12 h 54"/>
                  <a:gd name="T4" fmla="*/ 70 w 90"/>
                  <a:gd name="T5" fmla="*/ 12 h 54"/>
                  <a:gd name="T6" fmla="*/ 90 w 90"/>
                  <a:gd name="T7" fmla="*/ 0 h 54"/>
                  <a:gd name="T8" fmla="*/ 90 w 90"/>
                  <a:gd name="T9" fmla="*/ 3 h 54"/>
                  <a:gd name="T10" fmla="*/ 2 w 90"/>
                  <a:gd name="T11" fmla="*/ 54 h 54"/>
                  <a:gd name="T12" fmla="*/ 0 w 90"/>
                  <a:gd name="T13" fmla="*/ 54 h 54"/>
                  <a:gd name="T14" fmla="*/ 22 w 90"/>
                  <a:gd name="T15" fmla="*/ 40 h 54"/>
                  <a:gd name="T16" fmla="*/ 22 w 90"/>
                  <a:gd name="T17" fmla="*/ 38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54"/>
                  <a:gd name="T29" fmla="*/ 90 w 90"/>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54">
                    <a:moveTo>
                      <a:pt x="22" y="38"/>
                    </a:moveTo>
                    <a:lnTo>
                      <a:pt x="70" y="12"/>
                    </a:lnTo>
                    <a:lnTo>
                      <a:pt x="90" y="0"/>
                    </a:lnTo>
                    <a:lnTo>
                      <a:pt x="90" y="3"/>
                    </a:lnTo>
                    <a:lnTo>
                      <a:pt x="2" y="54"/>
                    </a:lnTo>
                    <a:lnTo>
                      <a:pt x="0" y="54"/>
                    </a:lnTo>
                    <a:lnTo>
                      <a:pt x="22" y="40"/>
                    </a:lnTo>
                    <a:lnTo>
                      <a:pt x="22" y="38"/>
                    </a:lnTo>
                    <a:close/>
                  </a:path>
                </a:pathLst>
              </a:custGeom>
              <a:solidFill>
                <a:srgbClr val="615E5D"/>
              </a:solidFill>
              <a:ln w="9525">
                <a:noFill/>
                <a:round/>
                <a:headEnd/>
                <a:tailEnd/>
              </a:ln>
            </p:spPr>
            <p:txBody>
              <a:bodyPr/>
              <a:lstStyle/>
              <a:p>
                <a:endParaRPr lang="hu-HU"/>
              </a:p>
            </p:txBody>
          </p:sp>
          <p:sp>
            <p:nvSpPr>
              <p:cNvPr id="57774" name="Freeform 1363"/>
              <p:cNvSpPr>
                <a:spLocks/>
              </p:cNvSpPr>
              <p:nvPr/>
            </p:nvSpPr>
            <p:spPr bwMode="auto">
              <a:xfrm>
                <a:off x="2283" y="2533"/>
                <a:ext cx="90" cy="53"/>
              </a:xfrm>
              <a:custGeom>
                <a:avLst/>
                <a:gdLst>
                  <a:gd name="T0" fmla="*/ 0 w 90"/>
                  <a:gd name="T1" fmla="*/ 52 h 53"/>
                  <a:gd name="T2" fmla="*/ 90 w 90"/>
                  <a:gd name="T3" fmla="*/ 0 h 53"/>
                  <a:gd name="T4" fmla="*/ 90 w 90"/>
                  <a:gd name="T5" fmla="*/ 3 h 53"/>
                  <a:gd name="T6" fmla="*/ 4 w 90"/>
                  <a:gd name="T7" fmla="*/ 53 h 53"/>
                  <a:gd name="T8" fmla="*/ 0 w 90"/>
                  <a:gd name="T9" fmla="*/ 52 h 53"/>
                  <a:gd name="T10" fmla="*/ 0 60000 65536"/>
                  <a:gd name="T11" fmla="*/ 0 60000 65536"/>
                  <a:gd name="T12" fmla="*/ 0 60000 65536"/>
                  <a:gd name="T13" fmla="*/ 0 60000 65536"/>
                  <a:gd name="T14" fmla="*/ 0 60000 65536"/>
                  <a:gd name="T15" fmla="*/ 0 w 90"/>
                  <a:gd name="T16" fmla="*/ 0 h 53"/>
                  <a:gd name="T17" fmla="*/ 90 w 90"/>
                  <a:gd name="T18" fmla="*/ 53 h 53"/>
                </a:gdLst>
                <a:ahLst/>
                <a:cxnLst>
                  <a:cxn ang="T10">
                    <a:pos x="T0" y="T1"/>
                  </a:cxn>
                  <a:cxn ang="T11">
                    <a:pos x="T2" y="T3"/>
                  </a:cxn>
                  <a:cxn ang="T12">
                    <a:pos x="T4" y="T5"/>
                  </a:cxn>
                  <a:cxn ang="T13">
                    <a:pos x="T6" y="T7"/>
                  </a:cxn>
                  <a:cxn ang="T14">
                    <a:pos x="T8" y="T9"/>
                  </a:cxn>
                </a:cxnLst>
                <a:rect l="T15" t="T16" r="T17" b="T18"/>
                <a:pathLst>
                  <a:path w="90" h="53">
                    <a:moveTo>
                      <a:pt x="0" y="52"/>
                    </a:moveTo>
                    <a:lnTo>
                      <a:pt x="90" y="0"/>
                    </a:lnTo>
                    <a:lnTo>
                      <a:pt x="90" y="3"/>
                    </a:lnTo>
                    <a:lnTo>
                      <a:pt x="4" y="53"/>
                    </a:lnTo>
                    <a:lnTo>
                      <a:pt x="0" y="52"/>
                    </a:lnTo>
                    <a:close/>
                  </a:path>
                </a:pathLst>
              </a:custGeom>
              <a:solidFill>
                <a:srgbClr val="5E5C5B"/>
              </a:solidFill>
              <a:ln w="9525">
                <a:noFill/>
                <a:round/>
                <a:headEnd/>
                <a:tailEnd/>
              </a:ln>
            </p:spPr>
            <p:txBody>
              <a:bodyPr/>
              <a:lstStyle/>
              <a:p>
                <a:endParaRPr lang="hu-HU"/>
              </a:p>
            </p:txBody>
          </p:sp>
          <p:sp>
            <p:nvSpPr>
              <p:cNvPr id="57775" name="Freeform 1364"/>
              <p:cNvSpPr>
                <a:spLocks/>
              </p:cNvSpPr>
              <p:nvPr/>
            </p:nvSpPr>
            <p:spPr bwMode="auto">
              <a:xfrm>
                <a:off x="2285" y="2534"/>
                <a:ext cx="88" cy="52"/>
              </a:xfrm>
              <a:custGeom>
                <a:avLst/>
                <a:gdLst>
                  <a:gd name="T0" fmla="*/ 0 w 88"/>
                  <a:gd name="T1" fmla="*/ 51 h 52"/>
                  <a:gd name="T2" fmla="*/ 88 w 88"/>
                  <a:gd name="T3" fmla="*/ 0 h 52"/>
                  <a:gd name="T4" fmla="*/ 86 w 88"/>
                  <a:gd name="T5" fmla="*/ 3 h 52"/>
                  <a:gd name="T6" fmla="*/ 3 w 88"/>
                  <a:gd name="T7" fmla="*/ 52 h 52"/>
                  <a:gd name="T8" fmla="*/ 0 w 88"/>
                  <a:gd name="T9" fmla="*/ 51 h 52"/>
                  <a:gd name="T10" fmla="*/ 0 60000 65536"/>
                  <a:gd name="T11" fmla="*/ 0 60000 65536"/>
                  <a:gd name="T12" fmla="*/ 0 60000 65536"/>
                  <a:gd name="T13" fmla="*/ 0 60000 65536"/>
                  <a:gd name="T14" fmla="*/ 0 60000 65536"/>
                  <a:gd name="T15" fmla="*/ 0 w 88"/>
                  <a:gd name="T16" fmla="*/ 0 h 52"/>
                  <a:gd name="T17" fmla="*/ 88 w 88"/>
                  <a:gd name="T18" fmla="*/ 52 h 52"/>
                </a:gdLst>
                <a:ahLst/>
                <a:cxnLst>
                  <a:cxn ang="T10">
                    <a:pos x="T0" y="T1"/>
                  </a:cxn>
                  <a:cxn ang="T11">
                    <a:pos x="T2" y="T3"/>
                  </a:cxn>
                  <a:cxn ang="T12">
                    <a:pos x="T4" y="T5"/>
                  </a:cxn>
                  <a:cxn ang="T13">
                    <a:pos x="T6" y="T7"/>
                  </a:cxn>
                  <a:cxn ang="T14">
                    <a:pos x="T8" y="T9"/>
                  </a:cxn>
                </a:cxnLst>
                <a:rect l="T15" t="T16" r="T17" b="T18"/>
                <a:pathLst>
                  <a:path w="88" h="52">
                    <a:moveTo>
                      <a:pt x="0" y="51"/>
                    </a:moveTo>
                    <a:lnTo>
                      <a:pt x="88" y="0"/>
                    </a:lnTo>
                    <a:lnTo>
                      <a:pt x="86" y="3"/>
                    </a:lnTo>
                    <a:lnTo>
                      <a:pt x="3" y="52"/>
                    </a:lnTo>
                    <a:lnTo>
                      <a:pt x="0" y="51"/>
                    </a:lnTo>
                    <a:close/>
                  </a:path>
                </a:pathLst>
              </a:custGeom>
              <a:solidFill>
                <a:srgbClr val="5D5A59"/>
              </a:solidFill>
              <a:ln w="9525">
                <a:noFill/>
                <a:round/>
                <a:headEnd/>
                <a:tailEnd/>
              </a:ln>
            </p:spPr>
            <p:txBody>
              <a:bodyPr/>
              <a:lstStyle/>
              <a:p>
                <a:endParaRPr lang="hu-HU"/>
              </a:p>
            </p:txBody>
          </p:sp>
          <p:sp>
            <p:nvSpPr>
              <p:cNvPr id="57776" name="Freeform 1365"/>
              <p:cNvSpPr>
                <a:spLocks/>
              </p:cNvSpPr>
              <p:nvPr/>
            </p:nvSpPr>
            <p:spPr bwMode="auto">
              <a:xfrm>
                <a:off x="2287" y="2536"/>
                <a:ext cx="86" cy="50"/>
              </a:xfrm>
              <a:custGeom>
                <a:avLst/>
                <a:gdLst>
                  <a:gd name="T0" fmla="*/ 0 w 86"/>
                  <a:gd name="T1" fmla="*/ 50 h 50"/>
                  <a:gd name="T2" fmla="*/ 86 w 86"/>
                  <a:gd name="T3" fmla="*/ 0 h 50"/>
                  <a:gd name="T4" fmla="*/ 84 w 86"/>
                  <a:gd name="T5" fmla="*/ 4 h 50"/>
                  <a:gd name="T6" fmla="*/ 3 w 86"/>
                  <a:gd name="T7" fmla="*/ 50 h 50"/>
                  <a:gd name="T8" fmla="*/ 0 w 86"/>
                  <a:gd name="T9" fmla="*/ 50 h 50"/>
                  <a:gd name="T10" fmla="*/ 0 60000 65536"/>
                  <a:gd name="T11" fmla="*/ 0 60000 65536"/>
                  <a:gd name="T12" fmla="*/ 0 60000 65536"/>
                  <a:gd name="T13" fmla="*/ 0 60000 65536"/>
                  <a:gd name="T14" fmla="*/ 0 60000 65536"/>
                  <a:gd name="T15" fmla="*/ 0 w 86"/>
                  <a:gd name="T16" fmla="*/ 0 h 50"/>
                  <a:gd name="T17" fmla="*/ 86 w 86"/>
                  <a:gd name="T18" fmla="*/ 50 h 50"/>
                </a:gdLst>
                <a:ahLst/>
                <a:cxnLst>
                  <a:cxn ang="T10">
                    <a:pos x="T0" y="T1"/>
                  </a:cxn>
                  <a:cxn ang="T11">
                    <a:pos x="T2" y="T3"/>
                  </a:cxn>
                  <a:cxn ang="T12">
                    <a:pos x="T4" y="T5"/>
                  </a:cxn>
                  <a:cxn ang="T13">
                    <a:pos x="T6" y="T7"/>
                  </a:cxn>
                  <a:cxn ang="T14">
                    <a:pos x="T8" y="T9"/>
                  </a:cxn>
                </a:cxnLst>
                <a:rect l="T15" t="T16" r="T17" b="T18"/>
                <a:pathLst>
                  <a:path w="86" h="50">
                    <a:moveTo>
                      <a:pt x="0" y="50"/>
                    </a:moveTo>
                    <a:lnTo>
                      <a:pt x="86" y="0"/>
                    </a:lnTo>
                    <a:lnTo>
                      <a:pt x="84" y="4"/>
                    </a:lnTo>
                    <a:lnTo>
                      <a:pt x="3" y="50"/>
                    </a:lnTo>
                    <a:lnTo>
                      <a:pt x="0" y="50"/>
                    </a:lnTo>
                    <a:close/>
                  </a:path>
                </a:pathLst>
              </a:custGeom>
              <a:solidFill>
                <a:srgbClr val="5B5957"/>
              </a:solidFill>
              <a:ln w="9525">
                <a:noFill/>
                <a:round/>
                <a:headEnd/>
                <a:tailEnd/>
              </a:ln>
            </p:spPr>
            <p:txBody>
              <a:bodyPr/>
              <a:lstStyle/>
              <a:p>
                <a:endParaRPr lang="hu-HU"/>
              </a:p>
            </p:txBody>
          </p:sp>
          <p:sp>
            <p:nvSpPr>
              <p:cNvPr id="57777" name="Freeform 1366"/>
              <p:cNvSpPr>
                <a:spLocks/>
              </p:cNvSpPr>
              <p:nvPr/>
            </p:nvSpPr>
            <p:spPr bwMode="auto">
              <a:xfrm>
                <a:off x="2288" y="2537"/>
                <a:ext cx="83" cy="51"/>
              </a:xfrm>
              <a:custGeom>
                <a:avLst/>
                <a:gdLst>
                  <a:gd name="T0" fmla="*/ 0 w 83"/>
                  <a:gd name="T1" fmla="*/ 49 h 51"/>
                  <a:gd name="T2" fmla="*/ 83 w 83"/>
                  <a:gd name="T3" fmla="*/ 0 h 51"/>
                  <a:gd name="T4" fmla="*/ 83 w 83"/>
                  <a:gd name="T5" fmla="*/ 4 h 51"/>
                  <a:gd name="T6" fmla="*/ 4 w 83"/>
                  <a:gd name="T7" fmla="*/ 51 h 51"/>
                  <a:gd name="T8" fmla="*/ 0 w 83"/>
                  <a:gd name="T9" fmla="*/ 49 h 51"/>
                  <a:gd name="T10" fmla="*/ 0 60000 65536"/>
                  <a:gd name="T11" fmla="*/ 0 60000 65536"/>
                  <a:gd name="T12" fmla="*/ 0 60000 65536"/>
                  <a:gd name="T13" fmla="*/ 0 60000 65536"/>
                  <a:gd name="T14" fmla="*/ 0 60000 65536"/>
                  <a:gd name="T15" fmla="*/ 0 w 83"/>
                  <a:gd name="T16" fmla="*/ 0 h 51"/>
                  <a:gd name="T17" fmla="*/ 83 w 83"/>
                  <a:gd name="T18" fmla="*/ 51 h 51"/>
                </a:gdLst>
                <a:ahLst/>
                <a:cxnLst>
                  <a:cxn ang="T10">
                    <a:pos x="T0" y="T1"/>
                  </a:cxn>
                  <a:cxn ang="T11">
                    <a:pos x="T2" y="T3"/>
                  </a:cxn>
                  <a:cxn ang="T12">
                    <a:pos x="T4" y="T5"/>
                  </a:cxn>
                  <a:cxn ang="T13">
                    <a:pos x="T6" y="T7"/>
                  </a:cxn>
                  <a:cxn ang="T14">
                    <a:pos x="T8" y="T9"/>
                  </a:cxn>
                </a:cxnLst>
                <a:rect l="T15" t="T16" r="T17" b="T18"/>
                <a:pathLst>
                  <a:path w="83" h="51">
                    <a:moveTo>
                      <a:pt x="0" y="49"/>
                    </a:moveTo>
                    <a:lnTo>
                      <a:pt x="83" y="0"/>
                    </a:lnTo>
                    <a:lnTo>
                      <a:pt x="83" y="4"/>
                    </a:lnTo>
                    <a:lnTo>
                      <a:pt x="4" y="51"/>
                    </a:lnTo>
                    <a:lnTo>
                      <a:pt x="0" y="49"/>
                    </a:lnTo>
                    <a:close/>
                  </a:path>
                </a:pathLst>
              </a:custGeom>
              <a:solidFill>
                <a:srgbClr val="5A5756"/>
              </a:solidFill>
              <a:ln w="9525">
                <a:noFill/>
                <a:round/>
                <a:headEnd/>
                <a:tailEnd/>
              </a:ln>
            </p:spPr>
            <p:txBody>
              <a:bodyPr/>
              <a:lstStyle/>
              <a:p>
                <a:endParaRPr lang="hu-HU"/>
              </a:p>
            </p:txBody>
          </p:sp>
          <p:sp>
            <p:nvSpPr>
              <p:cNvPr id="57778" name="Freeform 1367"/>
              <p:cNvSpPr>
                <a:spLocks/>
              </p:cNvSpPr>
              <p:nvPr/>
            </p:nvSpPr>
            <p:spPr bwMode="auto">
              <a:xfrm>
                <a:off x="2290" y="2540"/>
                <a:ext cx="81" cy="48"/>
              </a:xfrm>
              <a:custGeom>
                <a:avLst/>
                <a:gdLst>
                  <a:gd name="T0" fmla="*/ 0 w 81"/>
                  <a:gd name="T1" fmla="*/ 46 h 48"/>
                  <a:gd name="T2" fmla="*/ 81 w 81"/>
                  <a:gd name="T3" fmla="*/ 0 h 48"/>
                  <a:gd name="T4" fmla="*/ 81 w 81"/>
                  <a:gd name="T5" fmla="*/ 3 h 48"/>
                  <a:gd name="T6" fmla="*/ 4 w 81"/>
                  <a:gd name="T7" fmla="*/ 48 h 48"/>
                  <a:gd name="T8" fmla="*/ 0 w 81"/>
                  <a:gd name="T9" fmla="*/ 46 h 48"/>
                  <a:gd name="T10" fmla="*/ 0 60000 65536"/>
                  <a:gd name="T11" fmla="*/ 0 60000 65536"/>
                  <a:gd name="T12" fmla="*/ 0 60000 65536"/>
                  <a:gd name="T13" fmla="*/ 0 60000 65536"/>
                  <a:gd name="T14" fmla="*/ 0 60000 65536"/>
                  <a:gd name="T15" fmla="*/ 0 w 81"/>
                  <a:gd name="T16" fmla="*/ 0 h 48"/>
                  <a:gd name="T17" fmla="*/ 81 w 81"/>
                  <a:gd name="T18" fmla="*/ 48 h 48"/>
                </a:gdLst>
                <a:ahLst/>
                <a:cxnLst>
                  <a:cxn ang="T10">
                    <a:pos x="T0" y="T1"/>
                  </a:cxn>
                  <a:cxn ang="T11">
                    <a:pos x="T2" y="T3"/>
                  </a:cxn>
                  <a:cxn ang="T12">
                    <a:pos x="T4" y="T5"/>
                  </a:cxn>
                  <a:cxn ang="T13">
                    <a:pos x="T6" y="T7"/>
                  </a:cxn>
                  <a:cxn ang="T14">
                    <a:pos x="T8" y="T9"/>
                  </a:cxn>
                </a:cxnLst>
                <a:rect l="T15" t="T16" r="T17" b="T18"/>
                <a:pathLst>
                  <a:path w="81" h="48">
                    <a:moveTo>
                      <a:pt x="0" y="46"/>
                    </a:moveTo>
                    <a:lnTo>
                      <a:pt x="81" y="0"/>
                    </a:lnTo>
                    <a:lnTo>
                      <a:pt x="81" y="3"/>
                    </a:lnTo>
                    <a:lnTo>
                      <a:pt x="4" y="48"/>
                    </a:lnTo>
                    <a:lnTo>
                      <a:pt x="0" y="46"/>
                    </a:lnTo>
                    <a:close/>
                  </a:path>
                </a:pathLst>
              </a:custGeom>
              <a:solidFill>
                <a:srgbClr val="585554"/>
              </a:solidFill>
              <a:ln w="9525">
                <a:noFill/>
                <a:round/>
                <a:headEnd/>
                <a:tailEnd/>
              </a:ln>
            </p:spPr>
            <p:txBody>
              <a:bodyPr/>
              <a:lstStyle/>
              <a:p>
                <a:endParaRPr lang="hu-HU"/>
              </a:p>
            </p:txBody>
          </p:sp>
          <p:sp>
            <p:nvSpPr>
              <p:cNvPr id="57779" name="Freeform 1368"/>
              <p:cNvSpPr>
                <a:spLocks/>
              </p:cNvSpPr>
              <p:nvPr/>
            </p:nvSpPr>
            <p:spPr bwMode="auto">
              <a:xfrm>
                <a:off x="2292" y="2541"/>
                <a:ext cx="79" cy="48"/>
              </a:xfrm>
              <a:custGeom>
                <a:avLst/>
                <a:gdLst>
                  <a:gd name="T0" fmla="*/ 0 w 79"/>
                  <a:gd name="T1" fmla="*/ 47 h 48"/>
                  <a:gd name="T2" fmla="*/ 79 w 79"/>
                  <a:gd name="T3" fmla="*/ 0 h 48"/>
                  <a:gd name="T4" fmla="*/ 79 w 79"/>
                  <a:gd name="T5" fmla="*/ 3 h 48"/>
                  <a:gd name="T6" fmla="*/ 3 w 79"/>
                  <a:gd name="T7" fmla="*/ 48 h 48"/>
                  <a:gd name="T8" fmla="*/ 0 w 79"/>
                  <a:gd name="T9" fmla="*/ 47 h 48"/>
                  <a:gd name="T10" fmla="*/ 0 60000 65536"/>
                  <a:gd name="T11" fmla="*/ 0 60000 65536"/>
                  <a:gd name="T12" fmla="*/ 0 60000 65536"/>
                  <a:gd name="T13" fmla="*/ 0 60000 65536"/>
                  <a:gd name="T14" fmla="*/ 0 60000 65536"/>
                  <a:gd name="T15" fmla="*/ 0 w 79"/>
                  <a:gd name="T16" fmla="*/ 0 h 48"/>
                  <a:gd name="T17" fmla="*/ 79 w 79"/>
                  <a:gd name="T18" fmla="*/ 48 h 48"/>
                </a:gdLst>
                <a:ahLst/>
                <a:cxnLst>
                  <a:cxn ang="T10">
                    <a:pos x="T0" y="T1"/>
                  </a:cxn>
                  <a:cxn ang="T11">
                    <a:pos x="T2" y="T3"/>
                  </a:cxn>
                  <a:cxn ang="T12">
                    <a:pos x="T4" y="T5"/>
                  </a:cxn>
                  <a:cxn ang="T13">
                    <a:pos x="T6" y="T7"/>
                  </a:cxn>
                  <a:cxn ang="T14">
                    <a:pos x="T8" y="T9"/>
                  </a:cxn>
                </a:cxnLst>
                <a:rect l="T15" t="T16" r="T17" b="T18"/>
                <a:pathLst>
                  <a:path w="79" h="48">
                    <a:moveTo>
                      <a:pt x="0" y="47"/>
                    </a:moveTo>
                    <a:lnTo>
                      <a:pt x="79" y="0"/>
                    </a:lnTo>
                    <a:lnTo>
                      <a:pt x="79" y="3"/>
                    </a:lnTo>
                    <a:lnTo>
                      <a:pt x="3" y="48"/>
                    </a:lnTo>
                    <a:lnTo>
                      <a:pt x="0" y="47"/>
                    </a:lnTo>
                    <a:close/>
                  </a:path>
                </a:pathLst>
              </a:custGeom>
              <a:solidFill>
                <a:srgbClr val="545250"/>
              </a:solidFill>
              <a:ln w="9525">
                <a:noFill/>
                <a:round/>
                <a:headEnd/>
                <a:tailEnd/>
              </a:ln>
            </p:spPr>
            <p:txBody>
              <a:bodyPr/>
              <a:lstStyle/>
              <a:p>
                <a:endParaRPr lang="hu-HU"/>
              </a:p>
            </p:txBody>
          </p:sp>
          <p:sp>
            <p:nvSpPr>
              <p:cNvPr id="57780" name="Freeform 1369"/>
              <p:cNvSpPr>
                <a:spLocks/>
              </p:cNvSpPr>
              <p:nvPr/>
            </p:nvSpPr>
            <p:spPr bwMode="auto">
              <a:xfrm>
                <a:off x="2294" y="2543"/>
                <a:ext cx="77" cy="46"/>
              </a:xfrm>
              <a:custGeom>
                <a:avLst/>
                <a:gdLst>
                  <a:gd name="T0" fmla="*/ 0 w 77"/>
                  <a:gd name="T1" fmla="*/ 45 h 46"/>
                  <a:gd name="T2" fmla="*/ 77 w 77"/>
                  <a:gd name="T3" fmla="*/ 0 h 46"/>
                  <a:gd name="T4" fmla="*/ 77 w 77"/>
                  <a:gd name="T5" fmla="*/ 4 h 46"/>
                  <a:gd name="T6" fmla="*/ 3 w 77"/>
                  <a:gd name="T7" fmla="*/ 46 h 46"/>
                  <a:gd name="T8" fmla="*/ 0 w 77"/>
                  <a:gd name="T9" fmla="*/ 45 h 46"/>
                  <a:gd name="T10" fmla="*/ 0 60000 65536"/>
                  <a:gd name="T11" fmla="*/ 0 60000 65536"/>
                  <a:gd name="T12" fmla="*/ 0 60000 65536"/>
                  <a:gd name="T13" fmla="*/ 0 60000 65536"/>
                  <a:gd name="T14" fmla="*/ 0 60000 65536"/>
                  <a:gd name="T15" fmla="*/ 0 w 77"/>
                  <a:gd name="T16" fmla="*/ 0 h 46"/>
                  <a:gd name="T17" fmla="*/ 77 w 77"/>
                  <a:gd name="T18" fmla="*/ 46 h 46"/>
                </a:gdLst>
                <a:ahLst/>
                <a:cxnLst>
                  <a:cxn ang="T10">
                    <a:pos x="T0" y="T1"/>
                  </a:cxn>
                  <a:cxn ang="T11">
                    <a:pos x="T2" y="T3"/>
                  </a:cxn>
                  <a:cxn ang="T12">
                    <a:pos x="T4" y="T5"/>
                  </a:cxn>
                  <a:cxn ang="T13">
                    <a:pos x="T6" y="T7"/>
                  </a:cxn>
                  <a:cxn ang="T14">
                    <a:pos x="T8" y="T9"/>
                  </a:cxn>
                </a:cxnLst>
                <a:rect l="T15" t="T16" r="T17" b="T18"/>
                <a:pathLst>
                  <a:path w="77" h="46">
                    <a:moveTo>
                      <a:pt x="0" y="45"/>
                    </a:moveTo>
                    <a:lnTo>
                      <a:pt x="77" y="0"/>
                    </a:lnTo>
                    <a:lnTo>
                      <a:pt x="77" y="4"/>
                    </a:lnTo>
                    <a:lnTo>
                      <a:pt x="3" y="46"/>
                    </a:lnTo>
                    <a:lnTo>
                      <a:pt x="0" y="45"/>
                    </a:lnTo>
                    <a:close/>
                  </a:path>
                </a:pathLst>
              </a:custGeom>
              <a:solidFill>
                <a:srgbClr val="53504E"/>
              </a:solidFill>
              <a:ln w="9525">
                <a:noFill/>
                <a:round/>
                <a:headEnd/>
                <a:tailEnd/>
              </a:ln>
            </p:spPr>
            <p:txBody>
              <a:bodyPr/>
              <a:lstStyle/>
              <a:p>
                <a:endParaRPr lang="hu-HU"/>
              </a:p>
            </p:txBody>
          </p:sp>
          <p:sp>
            <p:nvSpPr>
              <p:cNvPr id="57781" name="Freeform 1370"/>
              <p:cNvSpPr>
                <a:spLocks/>
              </p:cNvSpPr>
              <p:nvPr/>
            </p:nvSpPr>
            <p:spPr bwMode="auto">
              <a:xfrm>
                <a:off x="2295" y="2544"/>
                <a:ext cx="76" cy="46"/>
              </a:xfrm>
              <a:custGeom>
                <a:avLst/>
                <a:gdLst>
                  <a:gd name="T0" fmla="*/ 0 w 76"/>
                  <a:gd name="T1" fmla="*/ 45 h 46"/>
                  <a:gd name="T2" fmla="*/ 76 w 76"/>
                  <a:gd name="T3" fmla="*/ 0 h 46"/>
                  <a:gd name="T4" fmla="*/ 75 w 76"/>
                  <a:gd name="T5" fmla="*/ 4 h 46"/>
                  <a:gd name="T6" fmla="*/ 4 w 76"/>
                  <a:gd name="T7" fmla="*/ 46 h 46"/>
                  <a:gd name="T8" fmla="*/ 0 w 76"/>
                  <a:gd name="T9" fmla="*/ 45 h 46"/>
                  <a:gd name="T10" fmla="*/ 0 60000 65536"/>
                  <a:gd name="T11" fmla="*/ 0 60000 65536"/>
                  <a:gd name="T12" fmla="*/ 0 60000 65536"/>
                  <a:gd name="T13" fmla="*/ 0 60000 65536"/>
                  <a:gd name="T14" fmla="*/ 0 60000 65536"/>
                  <a:gd name="T15" fmla="*/ 0 w 76"/>
                  <a:gd name="T16" fmla="*/ 0 h 46"/>
                  <a:gd name="T17" fmla="*/ 76 w 76"/>
                  <a:gd name="T18" fmla="*/ 46 h 46"/>
                </a:gdLst>
                <a:ahLst/>
                <a:cxnLst>
                  <a:cxn ang="T10">
                    <a:pos x="T0" y="T1"/>
                  </a:cxn>
                  <a:cxn ang="T11">
                    <a:pos x="T2" y="T3"/>
                  </a:cxn>
                  <a:cxn ang="T12">
                    <a:pos x="T4" y="T5"/>
                  </a:cxn>
                  <a:cxn ang="T13">
                    <a:pos x="T6" y="T7"/>
                  </a:cxn>
                  <a:cxn ang="T14">
                    <a:pos x="T8" y="T9"/>
                  </a:cxn>
                </a:cxnLst>
                <a:rect l="T15" t="T16" r="T17" b="T18"/>
                <a:pathLst>
                  <a:path w="76" h="46">
                    <a:moveTo>
                      <a:pt x="0" y="45"/>
                    </a:moveTo>
                    <a:lnTo>
                      <a:pt x="76" y="0"/>
                    </a:lnTo>
                    <a:lnTo>
                      <a:pt x="75" y="4"/>
                    </a:lnTo>
                    <a:lnTo>
                      <a:pt x="4" y="46"/>
                    </a:lnTo>
                    <a:lnTo>
                      <a:pt x="0" y="45"/>
                    </a:lnTo>
                    <a:close/>
                  </a:path>
                </a:pathLst>
              </a:custGeom>
              <a:solidFill>
                <a:srgbClr val="514E4C"/>
              </a:solidFill>
              <a:ln w="9525">
                <a:noFill/>
                <a:round/>
                <a:headEnd/>
                <a:tailEnd/>
              </a:ln>
            </p:spPr>
            <p:txBody>
              <a:bodyPr/>
              <a:lstStyle/>
              <a:p>
                <a:endParaRPr lang="hu-HU"/>
              </a:p>
            </p:txBody>
          </p:sp>
          <p:sp>
            <p:nvSpPr>
              <p:cNvPr id="57782" name="Freeform 1371"/>
              <p:cNvSpPr>
                <a:spLocks/>
              </p:cNvSpPr>
              <p:nvPr/>
            </p:nvSpPr>
            <p:spPr bwMode="auto">
              <a:xfrm>
                <a:off x="2297" y="2547"/>
                <a:ext cx="74" cy="43"/>
              </a:xfrm>
              <a:custGeom>
                <a:avLst/>
                <a:gdLst>
                  <a:gd name="T0" fmla="*/ 0 w 74"/>
                  <a:gd name="T1" fmla="*/ 42 h 43"/>
                  <a:gd name="T2" fmla="*/ 74 w 74"/>
                  <a:gd name="T3" fmla="*/ 0 h 43"/>
                  <a:gd name="T4" fmla="*/ 73 w 74"/>
                  <a:gd name="T5" fmla="*/ 3 h 43"/>
                  <a:gd name="T6" fmla="*/ 4 w 74"/>
                  <a:gd name="T7" fmla="*/ 43 h 43"/>
                  <a:gd name="T8" fmla="*/ 0 w 74"/>
                  <a:gd name="T9" fmla="*/ 42 h 43"/>
                  <a:gd name="T10" fmla="*/ 0 60000 65536"/>
                  <a:gd name="T11" fmla="*/ 0 60000 65536"/>
                  <a:gd name="T12" fmla="*/ 0 60000 65536"/>
                  <a:gd name="T13" fmla="*/ 0 60000 65536"/>
                  <a:gd name="T14" fmla="*/ 0 60000 65536"/>
                  <a:gd name="T15" fmla="*/ 0 w 74"/>
                  <a:gd name="T16" fmla="*/ 0 h 43"/>
                  <a:gd name="T17" fmla="*/ 74 w 74"/>
                  <a:gd name="T18" fmla="*/ 43 h 43"/>
                </a:gdLst>
                <a:ahLst/>
                <a:cxnLst>
                  <a:cxn ang="T10">
                    <a:pos x="T0" y="T1"/>
                  </a:cxn>
                  <a:cxn ang="T11">
                    <a:pos x="T2" y="T3"/>
                  </a:cxn>
                  <a:cxn ang="T12">
                    <a:pos x="T4" y="T5"/>
                  </a:cxn>
                  <a:cxn ang="T13">
                    <a:pos x="T6" y="T7"/>
                  </a:cxn>
                  <a:cxn ang="T14">
                    <a:pos x="T8" y="T9"/>
                  </a:cxn>
                </a:cxnLst>
                <a:rect l="T15" t="T16" r="T17" b="T18"/>
                <a:pathLst>
                  <a:path w="74" h="43">
                    <a:moveTo>
                      <a:pt x="0" y="42"/>
                    </a:moveTo>
                    <a:lnTo>
                      <a:pt x="74" y="0"/>
                    </a:lnTo>
                    <a:lnTo>
                      <a:pt x="73" y="3"/>
                    </a:lnTo>
                    <a:lnTo>
                      <a:pt x="4" y="43"/>
                    </a:lnTo>
                    <a:lnTo>
                      <a:pt x="0" y="42"/>
                    </a:lnTo>
                    <a:close/>
                  </a:path>
                </a:pathLst>
              </a:custGeom>
              <a:solidFill>
                <a:srgbClr val="4E4B4A"/>
              </a:solidFill>
              <a:ln w="9525">
                <a:noFill/>
                <a:round/>
                <a:headEnd/>
                <a:tailEnd/>
              </a:ln>
            </p:spPr>
            <p:txBody>
              <a:bodyPr/>
              <a:lstStyle/>
              <a:p>
                <a:endParaRPr lang="hu-HU"/>
              </a:p>
            </p:txBody>
          </p:sp>
          <p:sp>
            <p:nvSpPr>
              <p:cNvPr id="57783" name="Freeform 1372"/>
              <p:cNvSpPr>
                <a:spLocks/>
              </p:cNvSpPr>
              <p:nvPr/>
            </p:nvSpPr>
            <p:spPr bwMode="auto">
              <a:xfrm>
                <a:off x="2299" y="2548"/>
                <a:ext cx="71" cy="42"/>
              </a:xfrm>
              <a:custGeom>
                <a:avLst/>
                <a:gdLst>
                  <a:gd name="T0" fmla="*/ 0 w 71"/>
                  <a:gd name="T1" fmla="*/ 42 h 42"/>
                  <a:gd name="T2" fmla="*/ 71 w 71"/>
                  <a:gd name="T3" fmla="*/ 0 h 42"/>
                  <a:gd name="T4" fmla="*/ 71 w 71"/>
                  <a:gd name="T5" fmla="*/ 3 h 42"/>
                  <a:gd name="T6" fmla="*/ 3 w 71"/>
                  <a:gd name="T7" fmla="*/ 42 h 42"/>
                  <a:gd name="T8" fmla="*/ 0 w 71"/>
                  <a:gd name="T9" fmla="*/ 42 h 42"/>
                  <a:gd name="T10" fmla="*/ 0 60000 65536"/>
                  <a:gd name="T11" fmla="*/ 0 60000 65536"/>
                  <a:gd name="T12" fmla="*/ 0 60000 65536"/>
                  <a:gd name="T13" fmla="*/ 0 60000 65536"/>
                  <a:gd name="T14" fmla="*/ 0 60000 65536"/>
                  <a:gd name="T15" fmla="*/ 0 w 71"/>
                  <a:gd name="T16" fmla="*/ 0 h 42"/>
                  <a:gd name="T17" fmla="*/ 71 w 71"/>
                  <a:gd name="T18" fmla="*/ 42 h 42"/>
                </a:gdLst>
                <a:ahLst/>
                <a:cxnLst>
                  <a:cxn ang="T10">
                    <a:pos x="T0" y="T1"/>
                  </a:cxn>
                  <a:cxn ang="T11">
                    <a:pos x="T2" y="T3"/>
                  </a:cxn>
                  <a:cxn ang="T12">
                    <a:pos x="T4" y="T5"/>
                  </a:cxn>
                  <a:cxn ang="T13">
                    <a:pos x="T6" y="T7"/>
                  </a:cxn>
                  <a:cxn ang="T14">
                    <a:pos x="T8" y="T9"/>
                  </a:cxn>
                </a:cxnLst>
                <a:rect l="T15" t="T16" r="T17" b="T18"/>
                <a:pathLst>
                  <a:path w="71" h="42">
                    <a:moveTo>
                      <a:pt x="0" y="42"/>
                    </a:moveTo>
                    <a:lnTo>
                      <a:pt x="71" y="0"/>
                    </a:lnTo>
                    <a:lnTo>
                      <a:pt x="71" y="3"/>
                    </a:lnTo>
                    <a:lnTo>
                      <a:pt x="3" y="42"/>
                    </a:lnTo>
                    <a:lnTo>
                      <a:pt x="0" y="42"/>
                    </a:lnTo>
                    <a:close/>
                  </a:path>
                </a:pathLst>
              </a:custGeom>
              <a:solidFill>
                <a:srgbClr val="4D4A48"/>
              </a:solidFill>
              <a:ln w="9525">
                <a:noFill/>
                <a:round/>
                <a:headEnd/>
                <a:tailEnd/>
              </a:ln>
            </p:spPr>
            <p:txBody>
              <a:bodyPr/>
              <a:lstStyle/>
              <a:p>
                <a:endParaRPr lang="hu-HU"/>
              </a:p>
            </p:txBody>
          </p:sp>
          <p:sp>
            <p:nvSpPr>
              <p:cNvPr id="57784" name="Freeform 1373"/>
              <p:cNvSpPr>
                <a:spLocks/>
              </p:cNvSpPr>
              <p:nvPr/>
            </p:nvSpPr>
            <p:spPr bwMode="auto">
              <a:xfrm>
                <a:off x="2301" y="2550"/>
                <a:ext cx="69" cy="42"/>
              </a:xfrm>
              <a:custGeom>
                <a:avLst/>
                <a:gdLst>
                  <a:gd name="T0" fmla="*/ 0 w 69"/>
                  <a:gd name="T1" fmla="*/ 40 h 42"/>
                  <a:gd name="T2" fmla="*/ 69 w 69"/>
                  <a:gd name="T3" fmla="*/ 0 h 42"/>
                  <a:gd name="T4" fmla="*/ 69 w 69"/>
                  <a:gd name="T5" fmla="*/ 4 h 42"/>
                  <a:gd name="T6" fmla="*/ 3 w 69"/>
                  <a:gd name="T7" fmla="*/ 42 h 42"/>
                  <a:gd name="T8" fmla="*/ 0 w 69"/>
                  <a:gd name="T9" fmla="*/ 40 h 42"/>
                  <a:gd name="T10" fmla="*/ 0 60000 65536"/>
                  <a:gd name="T11" fmla="*/ 0 60000 65536"/>
                  <a:gd name="T12" fmla="*/ 0 60000 65536"/>
                  <a:gd name="T13" fmla="*/ 0 60000 65536"/>
                  <a:gd name="T14" fmla="*/ 0 60000 65536"/>
                  <a:gd name="T15" fmla="*/ 0 w 69"/>
                  <a:gd name="T16" fmla="*/ 0 h 42"/>
                  <a:gd name="T17" fmla="*/ 69 w 69"/>
                  <a:gd name="T18" fmla="*/ 42 h 42"/>
                </a:gdLst>
                <a:ahLst/>
                <a:cxnLst>
                  <a:cxn ang="T10">
                    <a:pos x="T0" y="T1"/>
                  </a:cxn>
                  <a:cxn ang="T11">
                    <a:pos x="T2" y="T3"/>
                  </a:cxn>
                  <a:cxn ang="T12">
                    <a:pos x="T4" y="T5"/>
                  </a:cxn>
                  <a:cxn ang="T13">
                    <a:pos x="T6" y="T7"/>
                  </a:cxn>
                  <a:cxn ang="T14">
                    <a:pos x="T8" y="T9"/>
                  </a:cxn>
                </a:cxnLst>
                <a:rect l="T15" t="T16" r="T17" b="T18"/>
                <a:pathLst>
                  <a:path w="69" h="42">
                    <a:moveTo>
                      <a:pt x="0" y="40"/>
                    </a:moveTo>
                    <a:lnTo>
                      <a:pt x="69" y="0"/>
                    </a:lnTo>
                    <a:lnTo>
                      <a:pt x="69" y="4"/>
                    </a:lnTo>
                    <a:lnTo>
                      <a:pt x="3" y="42"/>
                    </a:lnTo>
                    <a:lnTo>
                      <a:pt x="0" y="40"/>
                    </a:lnTo>
                    <a:close/>
                  </a:path>
                </a:pathLst>
              </a:custGeom>
              <a:solidFill>
                <a:srgbClr val="4A4745"/>
              </a:solidFill>
              <a:ln w="9525">
                <a:noFill/>
                <a:round/>
                <a:headEnd/>
                <a:tailEnd/>
              </a:ln>
            </p:spPr>
            <p:txBody>
              <a:bodyPr/>
              <a:lstStyle/>
              <a:p>
                <a:endParaRPr lang="hu-HU"/>
              </a:p>
            </p:txBody>
          </p:sp>
          <p:sp>
            <p:nvSpPr>
              <p:cNvPr id="57785" name="Freeform 1374"/>
              <p:cNvSpPr>
                <a:spLocks/>
              </p:cNvSpPr>
              <p:nvPr/>
            </p:nvSpPr>
            <p:spPr bwMode="auto">
              <a:xfrm>
                <a:off x="2302" y="2551"/>
                <a:ext cx="68" cy="41"/>
              </a:xfrm>
              <a:custGeom>
                <a:avLst/>
                <a:gdLst>
                  <a:gd name="T0" fmla="*/ 0 w 68"/>
                  <a:gd name="T1" fmla="*/ 39 h 41"/>
                  <a:gd name="T2" fmla="*/ 68 w 68"/>
                  <a:gd name="T3" fmla="*/ 0 h 41"/>
                  <a:gd name="T4" fmla="*/ 68 w 68"/>
                  <a:gd name="T5" fmla="*/ 4 h 41"/>
                  <a:gd name="T6" fmla="*/ 4 w 68"/>
                  <a:gd name="T7" fmla="*/ 41 h 41"/>
                  <a:gd name="T8" fmla="*/ 0 w 68"/>
                  <a:gd name="T9" fmla="*/ 39 h 41"/>
                  <a:gd name="T10" fmla="*/ 0 60000 65536"/>
                  <a:gd name="T11" fmla="*/ 0 60000 65536"/>
                  <a:gd name="T12" fmla="*/ 0 60000 65536"/>
                  <a:gd name="T13" fmla="*/ 0 60000 65536"/>
                  <a:gd name="T14" fmla="*/ 0 60000 65536"/>
                  <a:gd name="T15" fmla="*/ 0 w 68"/>
                  <a:gd name="T16" fmla="*/ 0 h 41"/>
                  <a:gd name="T17" fmla="*/ 68 w 68"/>
                  <a:gd name="T18" fmla="*/ 41 h 41"/>
                </a:gdLst>
                <a:ahLst/>
                <a:cxnLst>
                  <a:cxn ang="T10">
                    <a:pos x="T0" y="T1"/>
                  </a:cxn>
                  <a:cxn ang="T11">
                    <a:pos x="T2" y="T3"/>
                  </a:cxn>
                  <a:cxn ang="T12">
                    <a:pos x="T4" y="T5"/>
                  </a:cxn>
                  <a:cxn ang="T13">
                    <a:pos x="T6" y="T7"/>
                  </a:cxn>
                  <a:cxn ang="T14">
                    <a:pos x="T8" y="T9"/>
                  </a:cxn>
                </a:cxnLst>
                <a:rect l="T15" t="T16" r="T17" b="T18"/>
                <a:pathLst>
                  <a:path w="68" h="41">
                    <a:moveTo>
                      <a:pt x="0" y="39"/>
                    </a:moveTo>
                    <a:lnTo>
                      <a:pt x="68" y="0"/>
                    </a:lnTo>
                    <a:lnTo>
                      <a:pt x="68" y="4"/>
                    </a:lnTo>
                    <a:lnTo>
                      <a:pt x="4" y="41"/>
                    </a:lnTo>
                    <a:lnTo>
                      <a:pt x="0" y="39"/>
                    </a:lnTo>
                    <a:close/>
                  </a:path>
                </a:pathLst>
              </a:custGeom>
              <a:solidFill>
                <a:srgbClr val="484544"/>
              </a:solidFill>
              <a:ln w="9525">
                <a:noFill/>
                <a:round/>
                <a:headEnd/>
                <a:tailEnd/>
              </a:ln>
            </p:spPr>
            <p:txBody>
              <a:bodyPr/>
              <a:lstStyle/>
              <a:p>
                <a:endParaRPr lang="hu-HU"/>
              </a:p>
            </p:txBody>
          </p:sp>
          <p:sp>
            <p:nvSpPr>
              <p:cNvPr id="57786" name="Freeform 1375"/>
              <p:cNvSpPr>
                <a:spLocks/>
              </p:cNvSpPr>
              <p:nvPr/>
            </p:nvSpPr>
            <p:spPr bwMode="auto">
              <a:xfrm>
                <a:off x="2304" y="2554"/>
                <a:ext cx="66" cy="39"/>
              </a:xfrm>
              <a:custGeom>
                <a:avLst/>
                <a:gdLst>
                  <a:gd name="T0" fmla="*/ 0 w 66"/>
                  <a:gd name="T1" fmla="*/ 38 h 39"/>
                  <a:gd name="T2" fmla="*/ 66 w 66"/>
                  <a:gd name="T3" fmla="*/ 0 h 39"/>
                  <a:gd name="T4" fmla="*/ 66 w 66"/>
                  <a:gd name="T5" fmla="*/ 3 h 39"/>
                  <a:gd name="T6" fmla="*/ 4 w 66"/>
                  <a:gd name="T7" fmla="*/ 39 h 39"/>
                  <a:gd name="T8" fmla="*/ 0 w 66"/>
                  <a:gd name="T9" fmla="*/ 38 h 39"/>
                  <a:gd name="T10" fmla="*/ 0 60000 65536"/>
                  <a:gd name="T11" fmla="*/ 0 60000 65536"/>
                  <a:gd name="T12" fmla="*/ 0 60000 65536"/>
                  <a:gd name="T13" fmla="*/ 0 60000 65536"/>
                  <a:gd name="T14" fmla="*/ 0 60000 65536"/>
                  <a:gd name="T15" fmla="*/ 0 w 66"/>
                  <a:gd name="T16" fmla="*/ 0 h 39"/>
                  <a:gd name="T17" fmla="*/ 66 w 66"/>
                  <a:gd name="T18" fmla="*/ 39 h 39"/>
                </a:gdLst>
                <a:ahLst/>
                <a:cxnLst>
                  <a:cxn ang="T10">
                    <a:pos x="T0" y="T1"/>
                  </a:cxn>
                  <a:cxn ang="T11">
                    <a:pos x="T2" y="T3"/>
                  </a:cxn>
                  <a:cxn ang="T12">
                    <a:pos x="T4" y="T5"/>
                  </a:cxn>
                  <a:cxn ang="T13">
                    <a:pos x="T6" y="T7"/>
                  </a:cxn>
                  <a:cxn ang="T14">
                    <a:pos x="T8" y="T9"/>
                  </a:cxn>
                </a:cxnLst>
                <a:rect l="T15" t="T16" r="T17" b="T18"/>
                <a:pathLst>
                  <a:path w="66" h="39">
                    <a:moveTo>
                      <a:pt x="0" y="38"/>
                    </a:moveTo>
                    <a:lnTo>
                      <a:pt x="66" y="0"/>
                    </a:lnTo>
                    <a:lnTo>
                      <a:pt x="66" y="3"/>
                    </a:lnTo>
                    <a:lnTo>
                      <a:pt x="4" y="39"/>
                    </a:lnTo>
                    <a:lnTo>
                      <a:pt x="0" y="38"/>
                    </a:lnTo>
                    <a:close/>
                  </a:path>
                </a:pathLst>
              </a:custGeom>
              <a:solidFill>
                <a:srgbClr val="464341"/>
              </a:solidFill>
              <a:ln w="9525">
                <a:noFill/>
                <a:round/>
                <a:headEnd/>
                <a:tailEnd/>
              </a:ln>
            </p:spPr>
            <p:txBody>
              <a:bodyPr/>
              <a:lstStyle/>
              <a:p>
                <a:endParaRPr lang="hu-HU"/>
              </a:p>
            </p:txBody>
          </p:sp>
          <p:sp>
            <p:nvSpPr>
              <p:cNvPr id="57787" name="Freeform 1376"/>
              <p:cNvSpPr>
                <a:spLocks/>
              </p:cNvSpPr>
              <p:nvPr/>
            </p:nvSpPr>
            <p:spPr bwMode="auto">
              <a:xfrm>
                <a:off x="2306" y="2555"/>
                <a:ext cx="64" cy="38"/>
              </a:xfrm>
              <a:custGeom>
                <a:avLst/>
                <a:gdLst>
                  <a:gd name="T0" fmla="*/ 0 w 64"/>
                  <a:gd name="T1" fmla="*/ 37 h 38"/>
                  <a:gd name="T2" fmla="*/ 64 w 64"/>
                  <a:gd name="T3" fmla="*/ 0 h 38"/>
                  <a:gd name="T4" fmla="*/ 62 w 64"/>
                  <a:gd name="T5" fmla="*/ 3 h 38"/>
                  <a:gd name="T6" fmla="*/ 3 w 64"/>
                  <a:gd name="T7" fmla="*/ 38 h 38"/>
                  <a:gd name="T8" fmla="*/ 0 w 64"/>
                  <a:gd name="T9" fmla="*/ 37 h 38"/>
                  <a:gd name="T10" fmla="*/ 0 60000 65536"/>
                  <a:gd name="T11" fmla="*/ 0 60000 65536"/>
                  <a:gd name="T12" fmla="*/ 0 60000 65536"/>
                  <a:gd name="T13" fmla="*/ 0 60000 65536"/>
                  <a:gd name="T14" fmla="*/ 0 60000 65536"/>
                  <a:gd name="T15" fmla="*/ 0 w 64"/>
                  <a:gd name="T16" fmla="*/ 0 h 38"/>
                  <a:gd name="T17" fmla="*/ 64 w 64"/>
                  <a:gd name="T18" fmla="*/ 38 h 38"/>
                </a:gdLst>
                <a:ahLst/>
                <a:cxnLst>
                  <a:cxn ang="T10">
                    <a:pos x="T0" y="T1"/>
                  </a:cxn>
                  <a:cxn ang="T11">
                    <a:pos x="T2" y="T3"/>
                  </a:cxn>
                  <a:cxn ang="T12">
                    <a:pos x="T4" y="T5"/>
                  </a:cxn>
                  <a:cxn ang="T13">
                    <a:pos x="T6" y="T7"/>
                  </a:cxn>
                  <a:cxn ang="T14">
                    <a:pos x="T8" y="T9"/>
                  </a:cxn>
                </a:cxnLst>
                <a:rect l="T15" t="T16" r="T17" b="T18"/>
                <a:pathLst>
                  <a:path w="64" h="38">
                    <a:moveTo>
                      <a:pt x="0" y="37"/>
                    </a:moveTo>
                    <a:lnTo>
                      <a:pt x="64" y="0"/>
                    </a:lnTo>
                    <a:lnTo>
                      <a:pt x="62" y="3"/>
                    </a:lnTo>
                    <a:lnTo>
                      <a:pt x="3" y="38"/>
                    </a:lnTo>
                    <a:lnTo>
                      <a:pt x="0" y="37"/>
                    </a:lnTo>
                    <a:close/>
                  </a:path>
                </a:pathLst>
              </a:custGeom>
              <a:solidFill>
                <a:srgbClr val="44403F"/>
              </a:solidFill>
              <a:ln w="9525">
                <a:noFill/>
                <a:round/>
                <a:headEnd/>
                <a:tailEnd/>
              </a:ln>
            </p:spPr>
            <p:txBody>
              <a:bodyPr/>
              <a:lstStyle/>
              <a:p>
                <a:endParaRPr lang="hu-HU"/>
              </a:p>
            </p:txBody>
          </p:sp>
          <p:sp>
            <p:nvSpPr>
              <p:cNvPr id="57788" name="Freeform 1377"/>
              <p:cNvSpPr>
                <a:spLocks/>
              </p:cNvSpPr>
              <p:nvPr/>
            </p:nvSpPr>
            <p:spPr bwMode="auto">
              <a:xfrm>
                <a:off x="2308" y="2557"/>
                <a:ext cx="62" cy="38"/>
              </a:xfrm>
              <a:custGeom>
                <a:avLst/>
                <a:gdLst>
                  <a:gd name="T0" fmla="*/ 0 w 62"/>
                  <a:gd name="T1" fmla="*/ 36 h 38"/>
                  <a:gd name="T2" fmla="*/ 62 w 62"/>
                  <a:gd name="T3" fmla="*/ 0 h 38"/>
                  <a:gd name="T4" fmla="*/ 60 w 62"/>
                  <a:gd name="T5" fmla="*/ 4 h 38"/>
                  <a:gd name="T6" fmla="*/ 3 w 62"/>
                  <a:gd name="T7" fmla="*/ 38 h 38"/>
                  <a:gd name="T8" fmla="*/ 0 w 62"/>
                  <a:gd name="T9" fmla="*/ 36 h 38"/>
                  <a:gd name="T10" fmla="*/ 0 60000 65536"/>
                  <a:gd name="T11" fmla="*/ 0 60000 65536"/>
                  <a:gd name="T12" fmla="*/ 0 60000 65536"/>
                  <a:gd name="T13" fmla="*/ 0 60000 65536"/>
                  <a:gd name="T14" fmla="*/ 0 60000 65536"/>
                  <a:gd name="T15" fmla="*/ 0 w 62"/>
                  <a:gd name="T16" fmla="*/ 0 h 38"/>
                  <a:gd name="T17" fmla="*/ 62 w 62"/>
                  <a:gd name="T18" fmla="*/ 38 h 38"/>
                </a:gdLst>
                <a:ahLst/>
                <a:cxnLst>
                  <a:cxn ang="T10">
                    <a:pos x="T0" y="T1"/>
                  </a:cxn>
                  <a:cxn ang="T11">
                    <a:pos x="T2" y="T3"/>
                  </a:cxn>
                  <a:cxn ang="T12">
                    <a:pos x="T4" y="T5"/>
                  </a:cxn>
                  <a:cxn ang="T13">
                    <a:pos x="T6" y="T7"/>
                  </a:cxn>
                  <a:cxn ang="T14">
                    <a:pos x="T8" y="T9"/>
                  </a:cxn>
                </a:cxnLst>
                <a:rect l="T15" t="T16" r="T17" b="T18"/>
                <a:pathLst>
                  <a:path w="62" h="38">
                    <a:moveTo>
                      <a:pt x="0" y="36"/>
                    </a:moveTo>
                    <a:lnTo>
                      <a:pt x="62" y="0"/>
                    </a:lnTo>
                    <a:lnTo>
                      <a:pt x="60" y="4"/>
                    </a:lnTo>
                    <a:lnTo>
                      <a:pt x="3" y="38"/>
                    </a:lnTo>
                    <a:lnTo>
                      <a:pt x="0" y="36"/>
                    </a:lnTo>
                    <a:close/>
                  </a:path>
                </a:pathLst>
              </a:custGeom>
              <a:solidFill>
                <a:srgbClr val="413E3C"/>
              </a:solidFill>
              <a:ln w="9525">
                <a:noFill/>
                <a:round/>
                <a:headEnd/>
                <a:tailEnd/>
              </a:ln>
            </p:spPr>
            <p:txBody>
              <a:bodyPr/>
              <a:lstStyle/>
              <a:p>
                <a:endParaRPr lang="hu-HU"/>
              </a:p>
            </p:txBody>
          </p:sp>
          <p:sp>
            <p:nvSpPr>
              <p:cNvPr id="57789" name="Freeform 1378"/>
              <p:cNvSpPr>
                <a:spLocks/>
              </p:cNvSpPr>
              <p:nvPr/>
            </p:nvSpPr>
            <p:spPr bwMode="auto">
              <a:xfrm>
                <a:off x="2309" y="2558"/>
                <a:ext cx="59" cy="37"/>
              </a:xfrm>
              <a:custGeom>
                <a:avLst/>
                <a:gdLst>
                  <a:gd name="T0" fmla="*/ 0 w 59"/>
                  <a:gd name="T1" fmla="*/ 35 h 37"/>
                  <a:gd name="T2" fmla="*/ 59 w 59"/>
                  <a:gd name="T3" fmla="*/ 0 h 37"/>
                  <a:gd name="T4" fmla="*/ 59 w 59"/>
                  <a:gd name="T5" fmla="*/ 4 h 37"/>
                  <a:gd name="T6" fmla="*/ 5 w 59"/>
                  <a:gd name="T7" fmla="*/ 37 h 37"/>
                  <a:gd name="T8" fmla="*/ 0 w 59"/>
                  <a:gd name="T9" fmla="*/ 35 h 37"/>
                  <a:gd name="T10" fmla="*/ 0 60000 65536"/>
                  <a:gd name="T11" fmla="*/ 0 60000 65536"/>
                  <a:gd name="T12" fmla="*/ 0 60000 65536"/>
                  <a:gd name="T13" fmla="*/ 0 60000 65536"/>
                  <a:gd name="T14" fmla="*/ 0 60000 65536"/>
                  <a:gd name="T15" fmla="*/ 0 w 59"/>
                  <a:gd name="T16" fmla="*/ 0 h 37"/>
                  <a:gd name="T17" fmla="*/ 59 w 59"/>
                  <a:gd name="T18" fmla="*/ 37 h 37"/>
                </a:gdLst>
                <a:ahLst/>
                <a:cxnLst>
                  <a:cxn ang="T10">
                    <a:pos x="T0" y="T1"/>
                  </a:cxn>
                  <a:cxn ang="T11">
                    <a:pos x="T2" y="T3"/>
                  </a:cxn>
                  <a:cxn ang="T12">
                    <a:pos x="T4" y="T5"/>
                  </a:cxn>
                  <a:cxn ang="T13">
                    <a:pos x="T6" y="T7"/>
                  </a:cxn>
                  <a:cxn ang="T14">
                    <a:pos x="T8" y="T9"/>
                  </a:cxn>
                </a:cxnLst>
                <a:rect l="T15" t="T16" r="T17" b="T18"/>
                <a:pathLst>
                  <a:path w="59" h="37">
                    <a:moveTo>
                      <a:pt x="0" y="35"/>
                    </a:moveTo>
                    <a:lnTo>
                      <a:pt x="59" y="0"/>
                    </a:lnTo>
                    <a:lnTo>
                      <a:pt x="59" y="4"/>
                    </a:lnTo>
                    <a:lnTo>
                      <a:pt x="5" y="37"/>
                    </a:lnTo>
                    <a:lnTo>
                      <a:pt x="0" y="35"/>
                    </a:lnTo>
                    <a:close/>
                  </a:path>
                </a:pathLst>
              </a:custGeom>
              <a:solidFill>
                <a:srgbClr val="403D3B"/>
              </a:solidFill>
              <a:ln w="9525">
                <a:noFill/>
                <a:round/>
                <a:headEnd/>
                <a:tailEnd/>
              </a:ln>
            </p:spPr>
            <p:txBody>
              <a:bodyPr/>
              <a:lstStyle/>
              <a:p>
                <a:endParaRPr lang="hu-HU"/>
              </a:p>
            </p:txBody>
          </p:sp>
          <p:sp>
            <p:nvSpPr>
              <p:cNvPr id="57790" name="Freeform 1379"/>
              <p:cNvSpPr>
                <a:spLocks/>
              </p:cNvSpPr>
              <p:nvPr/>
            </p:nvSpPr>
            <p:spPr bwMode="auto">
              <a:xfrm>
                <a:off x="2311" y="2561"/>
                <a:ext cx="57" cy="35"/>
              </a:xfrm>
              <a:custGeom>
                <a:avLst/>
                <a:gdLst>
                  <a:gd name="T0" fmla="*/ 0 w 57"/>
                  <a:gd name="T1" fmla="*/ 34 h 35"/>
                  <a:gd name="T2" fmla="*/ 57 w 57"/>
                  <a:gd name="T3" fmla="*/ 0 h 35"/>
                  <a:gd name="T4" fmla="*/ 57 w 57"/>
                  <a:gd name="T5" fmla="*/ 3 h 35"/>
                  <a:gd name="T6" fmla="*/ 4 w 57"/>
                  <a:gd name="T7" fmla="*/ 35 h 35"/>
                  <a:gd name="T8" fmla="*/ 0 w 57"/>
                  <a:gd name="T9" fmla="*/ 34 h 35"/>
                  <a:gd name="T10" fmla="*/ 0 60000 65536"/>
                  <a:gd name="T11" fmla="*/ 0 60000 65536"/>
                  <a:gd name="T12" fmla="*/ 0 60000 65536"/>
                  <a:gd name="T13" fmla="*/ 0 60000 65536"/>
                  <a:gd name="T14" fmla="*/ 0 60000 65536"/>
                  <a:gd name="T15" fmla="*/ 0 w 57"/>
                  <a:gd name="T16" fmla="*/ 0 h 35"/>
                  <a:gd name="T17" fmla="*/ 57 w 57"/>
                  <a:gd name="T18" fmla="*/ 35 h 35"/>
                </a:gdLst>
                <a:ahLst/>
                <a:cxnLst>
                  <a:cxn ang="T10">
                    <a:pos x="T0" y="T1"/>
                  </a:cxn>
                  <a:cxn ang="T11">
                    <a:pos x="T2" y="T3"/>
                  </a:cxn>
                  <a:cxn ang="T12">
                    <a:pos x="T4" y="T5"/>
                  </a:cxn>
                  <a:cxn ang="T13">
                    <a:pos x="T6" y="T7"/>
                  </a:cxn>
                  <a:cxn ang="T14">
                    <a:pos x="T8" y="T9"/>
                  </a:cxn>
                </a:cxnLst>
                <a:rect l="T15" t="T16" r="T17" b="T18"/>
                <a:pathLst>
                  <a:path w="57" h="35">
                    <a:moveTo>
                      <a:pt x="0" y="34"/>
                    </a:moveTo>
                    <a:lnTo>
                      <a:pt x="57" y="0"/>
                    </a:lnTo>
                    <a:lnTo>
                      <a:pt x="57" y="3"/>
                    </a:lnTo>
                    <a:lnTo>
                      <a:pt x="4" y="35"/>
                    </a:lnTo>
                    <a:lnTo>
                      <a:pt x="0" y="34"/>
                    </a:lnTo>
                    <a:close/>
                  </a:path>
                </a:pathLst>
              </a:custGeom>
              <a:solidFill>
                <a:srgbClr val="3C3937"/>
              </a:solidFill>
              <a:ln w="9525">
                <a:noFill/>
                <a:round/>
                <a:headEnd/>
                <a:tailEnd/>
              </a:ln>
            </p:spPr>
            <p:txBody>
              <a:bodyPr/>
              <a:lstStyle/>
              <a:p>
                <a:endParaRPr lang="hu-HU"/>
              </a:p>
            </p:txBody>
          </p:sp>
          <p:sp>
            <p:nvSpPr>
              <p:cNvPr id="57791" name="Freeform 1380"/>
              <p:cNvSpPr>
                <a:spLocks/>
              </p:cNvSpPr>
              <p:nvPr/>
            </p:nvSpPr>
            <p:spPr bwMode="auto">
              <a:xfrm>
                <a:off x="2314" y="2562"/>
                <a:ext cx="54" cy="34"/>
              </a:xfrm>
              <a:custGeom>
                <a:avLst/>
                <a:gdLst>
                  <a:gd name="T0" fmla="*/ 0 w 54"/>
                  <a:gd name="T1" fmla="*/ 33 h 34"/>
                  <a:gd name="T2" fmla="*/ 54 w 54"/>
                  <a:gd name="T3" fmla="*/ 0 h 34"/>
                  <a:gd name="T4" fmla="*/ 54 w 54"/>
                  <a:gd name="T5" fmla="*/ 5 h 34"/>
                  <a:gd name="T6" fmla="*/ 2 w 54"/>
                  <a:gd name="T7" fmla="*/ 34 h 34"/>
                  <a:gd name="T8" fmla="*/ 0 w 54"/>
                  <a:gd name="T9" fmla="*/ 33 h 34"/>
                  <a:gd name="T10" fmla="*/ 0 60000 65536"/>
                  <a:gd name="T11" fmla="*/ 0 60000 65536"/>
                  <a:gd name="T12" fmla="*/ 0 60000 65536"/>
                  <a:gd name="T13" fmla="*/ 0 60000 65536"/>
                  <a:gd name="T14" fmla="*/ 0 60000 65536"/>
                  <a:gd name="T15" fmla="*/ 0 w 54"/>
                  <a:gd name="T16" fmla="*/ 0 h 34"/>
                  <a:gd name="T17" fmla="*/ 54 w 54"/>
                  <a:gd name="T18" fmla="*/ 34 h 34"/>
                </a:gdLst>
                <a:ahLst/>
                <a:cxnLst>
                  <a:cxn ang="T10">
                    <a:pos x="T0" y="T1"/>
                  </a:cxn>
                  <a:cxn ang="T11">
                    <a:pos x="T2" y="T3"/>
                  </a:cxn>
                  <a:cxn ang="T12">
                    <a:pos x="T4" y="T5"/>
                  </a:cxn>
                  <a:cxn ang="T13">
                    <a:pos x="T6" y="T7"/>
                  </a:cxn>
                  <a:cxn ang="T14">
                    <a:pos x="T8" y="T9"/>
                  </a:cxn>
                </a:cxnLst>
                <a:rect l="T15" t="T16" r="T17" b="T18"/>
                <a:pathLst>
                  <a:path w="54" h="34">
                    <a:moveTo>
                      <a:pt x="0" y="33"/>
                    </a:moveTo>
                    <a:lnTo>
                      <a:pt x="54" y="0"/>
                    </a:lnTo>
                    <a:lnTo>
                      <a:pt x="54" y="5"/>
                    </a:lnTo>
                    <a:lnTo>
                      <a:pt x="2" y="34"/>
                    </a:lnTo>
                    <a:lnTo>
                      <a:pt x="0" y="33"/>
                    </a:lnTo>
                    <a:close/>
                  </a:path>
                </a:pathLst>
              </a:custGeom>
              <a:solidFill>
                <a:srgbClr val="3A3635"/>
              </a:solidFill>
              <a:ln w="9525">
                <a:noFill/>
                <a:round/>
                <a:headEnd/>
                <a:tailEnd/>
              </a:ln>
            </p:spPr>
            <p:txBody>
              <a:bodyPr/>
              <a:lstStyle/>
              <a:p>
                <a:endParaRPr lang="hu-HU"/>
              </a:p>
            </p:txBody>
          </p:sp>
          <p:sp>
            <p:nvSpPr>
              <p:cNvPr id="57792" name="Freeform 1381"/>
              <p:cNvSpPr>
                <a:spLocks/>
              </p:cNvSpPr>
              <p:nvPr/>
            </p:nvSpPr>
            <p:spPr bwMode="auto">
              <a:xfrm>
                <a:off x="2315" y="2564"/>
                <a:ext cx="53" cy="32"/>
              </a:xfrm>
              <a:custGeom>
                <a:avLst/>
                <a:gdLst>
                  <a:gd name="T0" fmla="*/ 0 w 53"/>
                  <a:gd name="T1" fmla="*/ 32 h 32"/>
                  <a:gd name="T2" fmla="*/ 53 w 53"/>
                  <a:gd name="T3" fmla="*/ 0 h 32"/>
                  <a:gd name="T4" fmla="*/ 53 w 53"/>
                  <a:gd name="T5" fmla="*/ 4 h 32"/>
                  <a:gd name="T6" fmla="*/ 3 w 53"/>
                  <a:gd name="T7" fmla="*/ 32 h 32"/>
                  <a:gd name="T8" fmla="*/ 0 w 53"/>
                  <a:gd name="T9" fmla="*/ 32 h 32"/>
                  <a:gd name="T10" fmla="*/ 0 60000 65536"/>
                  <a:gd name="T11" fmla="*/ 0 60000 65536"/>
                  <a:gd name="T12" fmla="*/ 0 60000 65536"/>
                  <a:gd name="T13" fmla="*/ 0 60000 65536"/>
                  <a:gd name="T14" fmla="*/ 0 60000 65536"/>
                  <a:gd name="T15" fmla="*/ 0 w 53"/>
                  <a:gd name="T16" fmla="*/ 0 h 32"/>
                  <a:gd name="T17" fmla="*/ 53 w 53"/>
                  <a:gd name="T18" fmla="*/ 32 h 32"/>
                </a:gdLst>
                <a:ahLst/>
                <a:cxnLst>
                  <a:cxn ang="T10">
                    <a:pos x="T0" y="T1"/>
                  </a:cxn>
                  <a:cxn ang="T11">
                    <a:pos x="T2" y="T3"/>
                  </a:cxn>
                  <a:cxn ang="T12">
                    <a:pos x="T4" y="T5"/>
                  </a:cxn>
                  <a:cxn ang="T13">
                    <a:pos x="T6" y="T7"/>
                  </a:cxn>
                  <a:cxn ang="T14">
                    <a:pos x="T8" y="T9"/>
                  </a:cxn>
                </a:cxnLst>
                <a:rect l="T15" t="T16" r="T17" b="T18"/>
                <a:pathLst>
                  <a:path w="53" h="32">
                    <a:moveTo>
                      <a:pt x="0" y="32"/>
                    </a:moveTo>
                    <a:lnTo>
                      <a:pt x="53" y="0"/>
                    </a:lnTo>
                    <a:lnTo>
                      <a:pt x="53" y="4"/>
                    </a:lnTo>
                    <a:lnTo>
                      <a:pt x="3" y="32"/>
                    </a:lnTo>
                    <a:lnTo>
                      <a:pt x="0" y="32"/>
                    </a:lnTo>
                    <a:close/>
                  </a:path>
                </a:pathLst>
              </a:custGeom>
              <a:solidFill>
                <a:srgbClr val="373432"/>
              </a:solidFill>
              <a:ln w="9525">
                <a:noFill/>
                <a:round/>
                <a:headEnd/>
                <a:tailEnd/>
              </a:ln>
            </p:spPr>
            <p:txBody>
              <a:bodyPr/>
              <a:lstStyle/>
              <a:p>
                <a:endParaRPr lang="hu-HU"/>
              </a:p>
            </p:txBody>
          </p:sp>
          <p:sp>
            <p:nvSpPr>
              <p:cNvPr id="57793" name="Freeform 1382"/>
              <p:cNvSpPr>
                <a:spLocks/>
              </p:cNvSpPr>
              <p:nvPr/>
            </p:nvSpPr>
            <p:spPr bwMode="auto">
              <a:xfrm>
                <a:off x="2316" y="2567"/>
                <a:ext cx="52" cy="30"/>
              </a:xfrm>
              <a:custGeom>
                <a:avLst/>
                <a:gdLst>
                  <a:gd name="T0" fmla="*/ 0 w 52"/>
                  <a:gd name="T1" fmla="*/ 29 h 30"/>
                  <a:gd name="T2" fmla="*/ 52 w 52"/>
                  <a:gd name="T3" fmla="*/ 0 h 30"/>
                  <a:gd name="T4" fmla="*/ 51 w 52"/>
                  <a:gd name="T5" fmla="*/ 2 h 30"/>
                  <a:gd name="T6" fmla="*/ 5 w 52"/>
                  <a:gd name="T7" fmla="*/ 30 h 30"/>
                  <a:gd name="T8" fmla="*/ 0 w 52"/>
                  <a:gd name="T9" fmla="*/ 29 h 30"/>
                  <a:gd name="T10" fmla="*/ 0 60000 65536"/>
                  <a:gd name="T11" fmla="*/ 0 60000 65536"/>
                  <a:gd name="T12" fmla="*/ 0 60000 65536"/>
                  <a:gd name="T13" fmla="*/ 0 60000 65536"/>
                  <a:gd name="T14" fmla="*/ 0 60000 65536"/>
                  <a:gd name="T15" fmla="*/ 0 w 52"/>
                  <a:gd name="T16" fmla="*/ 0 h 30"/>
                  <a:gd name="T17" fmla="*/ 52 w 52"/>
                  <a:gd name="T18" fmla="*/ 30 h 30"/>
                </a:gdLst>
                <a:ahLst/>
                <a:cxnLst>
                  <a:cxn ang="T10">
                    <a:pos x="T0" y="T1"/>
                  </a:cxn>
                  <a:cxn ang="T11">
                    <a:pos x="T2" y="T3"/>
                  </a:cxn>
                  <a:cxn ang="T12">
                    <a:pos x="T4" y="T5"/>
                  </a:cxn>
                  <a:cxn ang="T13">
                    <a:pos x="T6" y="T7"/>
                  </a:cxn>
                  <a:cxn ang="T14">
                    <a:pos x="T8" y="T9"/>
                  </a:cxn>
                </a:cxnLst>
                <a:rect l="T15" t="T16" r="T17" b="T18"/>
                <a:pathLst>
                  <a:path w="52" h="30">
                    <a:moveTo>
                      <a:pt x="0" y="29"/>
                    </a:moveTo>
                    <a:lnTo>
                      <a:pt x="52" y="0"/>
                    </a:lnTo>
                    <a:lnTo>
                      <a:pt x="51" y="2"/>
                    </a:lnTo>
                    <a:lnTo>
                      <a:pt x="5" y="30"/>
                    </a:lnTo>
                    <a:lnTo>
                      <a:pt x="0" y="29"/>
                    </a:lnTo>
                    <a:close/>
                  </a:path>
                </a:pathLst>
              </a:custGeom>
              <a:solidFill>
                <a:srgbClr val="363230"/>
              </a:solidFill>
              <a:ln w="9525">
                <a:noFill/>
                <a:round/>
                <a:headEnd/>
                <a:tailEnd/>
              </a:ln>
            </p:spPr>
            <p:txBody>
              <a:bodyPr/>
              <a:lstStyle/>
              <a:p>
                <a:endParaRPr lang="hu-HU"/>
              </a:p>
            </p:txBody>
          </p:sp>
          <p:sp>
            <p:nvSpPr>
              <p:cNvPr id="57794" name="Freeform 1383"/>
              <p:cNvSpPr>
                <a:spLocks/>
              </p:cNvSpPr>
              <p:nvPr/>
            </p:nvSpPr>
            <p:spPr bwMode="auto">
              <a:xfrm>
                <a:off x="2318" y="2568"/>
                <a:ext cx="50" cy="29"/>
              </a:xfrm>
              <a:custGeom>
                <a:avLst/>
                <a:gdLst>
                  <a:gd name="T0" fmla="*/ 0 w 50"/>
                  <a:gd name="T1" fmla="*/ 28 h 29"/>
                  <a:gd name="T2" fmla="*/ 50 w 50"/>
                  <a:gd name="T3" fmla="*/ 0 h 29"/>
                  <a:gd name="T4" fmla="*/ 49 w 50"/>
                  <a:gd name="T5" fmla="*/ 3 h 29"/>
                  <a:gd name="T6" fmla="*/ 4 w 50"/>
                  <a:gd name="T7" fmla="*/ 29 h 29"/>
                  <a:gd name="T8" fmla="*/ 0 w 50"/>
                  <a:gd name="T9" fmla="*/ 28 h 29"/>
                  <a:gd name="T10" fmla="*/ 0 60000 65536"/>
                  <a:gd name="T11" fmla="*/ 0 60000 65536"/>
                  <a:gd name="T12" fmla="*/ 0 60000 65536"/>
                  <a:gd name="T13" fmla="*/ 0 60000 65536"/>
                  <a:gd name="T14" fmla="*/ 0 60000 65536"/>
                  <a:gd name="T15" fmla="*/ 0 w 50"/>
                  <a:gd name="T16" fmla="*/ 0 h 29"/>
                  <a:gd name="T17" fmla="*/ 50 w 50"/>
                  <a:gd name="T18" fmla="*/ 29 h 29"/>
                </a:gdLst>
                <a:ahLst/>
                <a:cxnLst>
                  <a:cxn ang="T10">
                    <a:pos x="T0" y="T1"/>
                  </a:cxn>
                  <a:cxn ang="T11">
                    <a:pos x="T2" y="T3"/>
                  </a:cxn>
                  <a:cxn ang="T12">
                    <a:pos x="T4" y="T5"/>
                  </a:cxn>
                  <a:cxn ang="T13">
                    <a:pos x="T6" y="T7"/>
                  </a:cxn>
                  <a:cxn ang="T14">
                    <a:pos x="T8" y="T9"/>
                  </a:cxn>
                </a:cxnLst>
                <a:rect l="T15" t="T16" r="T17" b="T18"/>
                <a:pathLst>
                  <a:path w="50" h="29">
                    <a:moveTo>
                      <a:pt x="0" y="28"/>
                    </a:moveTo>
                    <a:lnTo>
                      <a:pt x="50" y="0"/>
                    </a:lnTo>
                    <a:lnTo>
                      <a:pt x="49" y="3"/>
                    </a:lnTo>
                    <a:lnTo>
                      <a:pt x="4" y="29"/>
                    </a:lnTo>
                    <a:lnTo>
                      <a:pt x="0" y="28"/>
                    </a:lnTo>
                    <a:close/>
                  </a:path>
                </a:pathLst>
              </a:custGeom>
              <a:solidFill>
                <a:srgbClr val="33302E"/>
              </a:solidFill>
              <a:ln w="9525">
                <a:noFill/>
                <a:round/>
                <a:headEnd/>
                <a:tailEnd/>
              </a:ln>
            </p:spPr>
            <p:txBody>
              <a:bodyPr/>
              <a:lstStyle/>
              <a:p>
                <a:endParaRPr lang="hu-HU"/>
              </a:p>
            </p:txBody>
          </p:sp>
          <p:sp>
            <p:nvSpPr>
              <p:cNvPr id="57795" name="Freeform 1384"/>
              <p:cNvSpPr>
                <a:spLocks/>
              </p:cNvSpPr>
              <p:nvPr/>
            </p:nvSpPr>
            <p:spPr bwMode="auto">
              <a:xfrm>
                <a:off x="2321" y="2569"/>
                <a:ext cx="46" cy="30"/>
              </a:xfrm>
              <a:custGeom>
                <a:avLst/>
                <a:gdLst>
                  <a:gd name="T0" fmla="*/ 0 w 46"/>
                  <a:gd name="T1" fmla="*/ 28 h 30"/>
                  <a:gd name="T2" fmla="*/ 46 w 46"/>
                  <a:gd name="T3" fmla="*/ 0 h 30"/>
                  <a:gd name="T4" fmla="*/ 46 w 46"/>
                  <a:gd name="T5" fmla="*/ 5 h 30"/>
                  <a:gd name="T6" fmla="*/ 2 w 46"/>
                  <a:gd name="T7" fmla="*/ 30 h 30"/>
                  <a:gd name="T8" fmla="*/ 0 w 46"/>
                  <a:gd name="T9" fmla="*/ 28 h 30"/>
                  <a:gd name="T10" fmla="*/ 0 60000 65536"/>
                  <a:gd name="T11" fmla="*/ 0 60000 65536"/>
                  <a:gd name="T12" fmla="*/ 0 60000 65536"/>
                  <a:gd name="T13" fmla="*/ 0 60000 65536"/>
                  <a:gd name="T14" fmla="*/ 0 60000 65536"/>
                  <a:gd name="T15" fmla="*/ 0 w 46"/>
                  <a:gd name="T16" fmla="*/ 0 h 30"/>
                  <a:gd name="T17" fmla="*/ 46 w 46"/>
                  <a:gd name="T18" fmla="*/ 30 h 30"/>
                </a:gdLst>
                <a:ahLst/>
                <a:cxnLst>
                  <a:cxn ang="T10">
                    <a:pos x="T0" y="T1"/>
                  </a:cxn>
                  <a:cxn ang="T11">
                    <a:pos x="T2" y="T3"/>
                  </a:cxn>
                  <a:cxn ang="T12">
                    <a:pos x="T4" y="T5"/>
                  </a:cxn>
                  <a:cxn ang="T13">
                    <a:pos x="T6" y="T7"/>
                  </a:cxn>
                  <a:cxn ang="T14">
                    <a:pos x="T8" y="T9"/>
                  </a:cxn>
                </a:cxnLst>
                <a:rect l="T15" t="T16" r="T17" b="T18"/>
                <a:pathLst>
                  <a:path w="46" h="30">
                    <a:moveTo>
                      <a:pt x="0" y="28"/>
                    </a:moveTo>
                    <a:lnTo>
                      <a:pt x="46" y="0"/>
                    </a:lnTo>
                    <a:lnTo>
                      <a:pt x="46" y="5"/>
                    </a:lnTo>
                    <a:lnTo>
                      <a:pt x="2" y="30"/>
                    </a:lnTo>
                    <a:lnTo>
                      <a:pt x="0" y="28"/>
                    </a:lnTo>
                    <a:close/>
                  </a:path>
                </a:pathLst>
              </a:custGeom>
              <a:solidFill>
                <a:srgbClr val="322E2C"/>
              </a:solidFill>
              <a:ln w="9525">
                <a:noFill/>
                <a:round/>
                <a:headEnd/>
                <a:tailEnd/>
              </a:ln>
            </p:spPr>
            <p:txBody>
              <a:bodyPr/>
              <a:lstStyle/>
              <a:p>
                <a:endParaRPr lang="hu-HU"/>
              </a:p>
            </p:txBody>
          </p:sp>
          <p:sp>
            <p:nvSpPr>
              <p:cNvPr id="57796" name="Freeform 1385"/>
              <p:cNvSpPr>
                <a:spLocks/>
              </p:cNvSpPr>
              <p:nvPr/>
            </p:nvSpPr>
            <p:spPr bwMode="auto">
              <a:xfrm>
                <a:off x="2322" y="2571"/>
                <a:ext cx="45" cy="28"/>
              </a:xfrm>
              <a:custGeom>
                <a:avLst/>
                <a:gdLst>
                  <a:gd name="T0" fmla="*/ 0 w 45"/>
                  <a:gd name="T1" fmla="*/ 26 h 28"/>
                  <a:gd name="T2" fmla="*/ 45 w 45"/>
                  <a:gd name="T3" fmla="*/ 0 h 28"/>
                  <a:gd name="T4" fmla="*/ 45 w 45"/>
                  <a:gd name="T5" fmla="*/ 4 h 28"/>
                  <a:gd name="T6" fmla="*/ 3 w 45"/>
                  <a:gd name="T7" fmla="*/ 28 h 28"/>
                  <a:gd name="T8" fmla="*/ 0 w 45"/>
                  <a:gd name="T9" fmla="*/ 26 h 28"/>
                  <a:gd name="T10" fmla="*/ 0 60000 65536"/>
                  <a:gd name="T11" fmla="*/ 0 60000 65536"/>
                  <a:gd name="T12" fmla="*/ 0 60000 65536"/>
                  <a:gd name="T13" fmla="*/ 0 60000 65536"/>
                  <a:gd name="T14" fmla="*/ 0 60000 65536"/>
                  <a:gd name="T15" fmla="*/ 0 w 45"/>
                  <a:gd name="T16" fmla="*/ 0 h 28"/>
                  <a:gd name="T17" fmla="*/ 45 w 45"/>
                  <a:gd name="T18" fmla="*/ 28 h 28"/>
                </a:gdLst>
                <a:ahLst/>
                <a:cxnLst>
                  <a:cxn ang="T10">
                    <a:pos x="T0" y="T1"/>
                  </a:cxn>
                  <a:cxn ang="T11">
                    <a:pos x="T2" y="T3"/>
                  </a:cxn>
                  <a:cxn ang="T12">
                    <a:pos x="T4" y="T5"/>
                  </a:cxn>
                  <a:cxn ang="T13">
                    <a:pos x="T6" y="T7"/>
                  </a:cxn>
                  <a:cxn ang="T14">
                    <a:pos x="T8" y="T9"/>
                  </a:cxn>
                </a:cxnLst>
                <a:rect l="T15" t="T16" r="T17" b="T18"/>
                <a:pathLst>
                  <a:path w="45" h="28">
                    <a:moveTo>
                      <a:pt x="0" y="26"/>
                    </a:moveTo>
                    <a:lnTo>
                      <a:pt x="45" y="0"/>
                    </a:lnTo>
                    <a:lnTo>
                      <a:pt x="45" y="4"/>
                    </a:lnTo>
                    <a:lnTo>
                      <a:pt x="3" y="28"/>
                    </a:lnTo>
                    <a:lnTo>
                      <a:pt x="0" y="26"/>
                    </a:lnTo>
                    <a:close/>
                  </a:path>
                </a:pathLst>
              </a:custGeom>
              <a:solidFill>
                <a:srgbClr val="2E2B29"/>
              </a:solidFill>
              <a:ln w="9525">
                <a:noFill/>
                <a:round/>
                <a:headEnd/>
                <a:tailEnd/>
              </a:ln>
            </p:spPr>
            <p:txBody>
              <a:bodyPr/>
              <a:lstStyle/>
              <a:p>
                <a:endParaRPr lang="hu-HU"/>
              </a:p>
            </p:txBody>
          </p:sp>
          <p:sp>
            <p:nvSpPr>
              <p:cNvPr id="57797" name="Freeform 1386"/>
              <p:cNvSpPr>
                <a:spLocks/>
              </p:cNvSpPr>
              <p:nvPr/>
            </p:nvSpPr>
            <p:spPr bwMode="auto">
              <a:xfrm>
                <a:off x="2323" y="2574"/>
                <a:ext cx="44" cy="26"/>
              </a:xfrm>
              <a:custGeom>
                <a:avLst/>
                <a:gdLst>
                  <a:gd name="T0" fmla="*/ 0 w 44"/>
                  <a:gd name="T1" fmla="*/ 25 h 26"/>
                  <a:gd name="T2" fmla="*/ 44 w 44"/>
                  <a:gd name="T3" fmla="*/ 0 h 26"/>
                  <a:gd name="T4" fmla="*/ 44 w 44"/>
                  <a:gd name="T5" fmla="*/ 2 h 26"/>
                  <a:gd name="T6" fmla="*/ 3 w 44"/>
                  <a:gd name="T7" fmla="*/ 26 h 26"/>
                  <a:gd name="T8" fmla="*/ 0 w 44"/>
                  <a:gd name="T9" fmla="*/ 25 h 26"/>
                  <a:gd name="T10" fmla="*/ 0 60000 65536"/>
                  <a:gd name="T11" fmla="*/ 0 60000 65536"/>
                  <a:gd name="T12" fmla="*/ 0 60000 65536"/>
                  <a:gd name="T13" fmla="*/ 0 60000 65536"/>
                  <a:gd name="T14" fmla="*/ 0 60000 65536"/>
                  <a:gd name="T15" fmla="*/ 0 w 44"/>
                  <a:gd name="T16" fmla="*/ 0 h 26"/>
                  <a:gd name="T17" fmla="*/ 44 w 44"/>
                  <a:gd name="T18" fmla="*/ 26 h 26"/>
                </a:gdLst>
                <a:ahLst/>
                <a:cxnLst>
                  <a:cxn ang="T10">
                    <a:pos x="T0" y="T1"/>
                  </a:cxn>
                  <a:cxn ang="T11">
                    <a:pos x="T2" y="T3"/>
                  </a:cxn>
                  <a:cxn ang="T12">
                    <a:pos x="T4" y="T5"/>
                  </a:cxn>
                  <a:cxn ang="T13">
                    <a:pos x="T6" y="T7"/>
                  </a:cxn>
                  <a:cxn ang="T14">
                    <a:pos x="T8" y="T9"/>
                  </a:cxn>
                </a:cxnLst>
                <a:rect l="T15" t="T16" r="T17" b="T18"/>
                <a:pathLst>
                  <a:path w="44" h="26">
                    <a:moveTo>
                      <a:pt x="0" y="25"/>
                    </a:moveTo>
                    <a:lnTo>
                      <a:pt x="44" y="0"/>
                    </a:lnTo>
                    <a:lnTo>
                      <a:pt x="44" y="2"/>
                    </a:lnTo>
                    <a:lnTo>
                      <a:pt x="3" y="26"/>
                    </a:lnTo>
                    <a:lnTo>
                      <a:pt x="0" y="25"/>
                    </a:lnTo>
                    <a:close/>
                  </a:path>
                </a:pathLst>
              </a:custGeom>
              <a:solidFill>
                <a:srgbClr val="2C2926"/>
              </a:solidFill>
              <a:ln w="9525">
                <a:noFill/>
                <a:round/>
                <a:headEnd/>
                <a:tailEnd/>
              </a:ln>
            </p:spPr>
            <p:txBody>
              <a:bodyPr/>
              <a:lstStyle/>
              <a:p>
                <a:endParaRPr lang="hu-HU"/>
              </a:p>
            </p:txBody>
          </p:sp>
          <p:sp>
            <p:nvSpPr>
              <p:cNvPr id="57798" name="Freeform 1387"/>
              <p:cNvSpPr>
                <a:spLocks/>
              </p:cNvSpPr>
              <p:nvPr/>
            </p:nvSpPr>
            <p:spPr bwMode="auto">
              <a:xfrm>
                <a:off x="2325" y="2575"/>
                <a:ext cx="42" cy="25"/>
              </a:xfrm>
              <a:custGeom>
                <a:avLst/>
                <a:gdLst>
                  <a:gd name="T0" fmla="*/ 0 w 42"/>
                  <a:gd name="T1" fmla="*/ 24 h 25"/>
                  <a:gd name="T2" fmla="*/ 42 w 42"/>
                  <a:gd name="T3" fmla="*/ 0 h 25"/>
                  <a:gd name="T4" fmla="*/ 42 w 42"/>
                  <a:gd name="T5" fmla="*/ 3 h 25"/>
                  <a:gd name="T6" fmla="*/ 4 w 42"/>
                  <a:gd name="T7" fmla="*/ 25 h 25"/>
                  <a:gd name="T8" fmla="*/ 0 w 42"/>
                  <a:gd name="T9" fmla="*/ 24 h 25"/>
                  <a:gd name="T10" fmla="*/ 0 60000 65536"/>
                  <a:gd name="T11" fmla="*/ 0 60000 65536"/>
                  <a:gd name="T12" fmla="*/ 0 60000 65536"/>
                  <a:gd name="T13" fmla="*/ 0 60000 65536"/>
                  <a:gd name="T14" fmla="*/ 0 60000 65536"/>
                  <a:gd name="T15" fmla="*/ 0 w 42"/>
                  <a:gd name="T16" fmla="*/ 0 h 25"/>
                  <a:gd name="T17" fmla="*/ 42 w 42"/>
                  <a:gd name="T18" fmla="*/ 25 h 25"/>
                </a:gdLst>
                <a:ahLst/>
                <a:cxnLst>
                  <a:cxn ang="T10">
                    <a:pos x="T0" y="T1"/>
                  </a:cxn>
                  <a:cxn ang="T11">
                    <a:pos x="T2" y="T3"/>
                  </a:cxn>
                  <a:cxn ang="T12">
                    <a:pos x="T4" y="T5"/>
                  </a:cxn>
                  <a:cxn ang="T13">
                    <a:pos x="T6" y="T7"/>
                  </a:cxn>
                  <a:cxn ang="T14">
                    <a:pos x="T8" y="T9"/>
                  </a:cxn>
                </a:cxnLst>
                <a:rect l="T15" t="T16" r="T17" b="T18"/>
                <a:pathLst>
                  <a:path w="42" h="25">
                    <a:moveTo>
                      <a:pt x="0" y="24"/>
                    </a:moveTo>
                    <a:lnTo>
                      <a:pt x="42" y="0"/>
                    </a:lnTo>
                    <a:lnTo>
                      <a:pt x="42" y="3"/>
                    </a:lnTo>
                    <a:lnTo>
                      <a:pt x="4" y="25"/>
                    </a:lnTo>
                    <a:lnTo>
                      <a:pt x="0" y="24"/>
                    </a:lnTo>
                    <a:close/>
                  </a:path>
                </a:pathLst>
              </a:custGeom>
              <a:solidFill>
                <a:srgbClr val="2A2523"/>
              </a:solidFill>
              <a:ln w="9525">
                <a:noFill/>
                <a:round/>
                <a:headEnd/>
                <a:tailEnd/>
              </a:ln>
            </p:spPr>
            <p:txBody>
              <a:bodyPr/>
              <a:lstStyle/>
              <a:p>
                <a:endParaRPr lang="hu-HU"/>
              </a:p>
            </p:txBody>
          </p:sp>
          <p:sp>
            <p:nvSpPr>
              <p:cNvPr id="57799" name="Freeform 1388"/>
              <p:cNvSpPr>
                <a:spLocks/>
              </p:cNvSpPr>
              <p:nvPr/>
            </p:nvSpPr>
            <p:spPr bwMode="auto">
              <a:xfrm>
                <a:off x="2326" y="2576"/>
                <a:ext cx="41" cy="24"/>
              </a:xfrm>
              <a:custGeom>
                <a:avLst/>
                <a:gdLst>
                  <a:gd name="T0" fmla="*/ 0 w 41"/>
                  <a:gd name="T1" fmla="*/ 24 h 24"/>
                  <a:gd name="T2" fmla="*/ 41 w 41"/>
                  <a:gd name="T3" fmla="*/ 0 h 24"/>
                  <a:gd name="T4" fmla="*/ 40 w 41"/>
                  <a:gd name="T5" fmla="*/ 5 h 24"/>
                  <a:gd name="T6" fmla="*/ 4 w 41"/>
                  <a:gd name="T7" fmla="*/ 24 h 24"/>
                  <a:gd name="T8" fmla="*/ 0 w 41"/>
                  <a:gd name="T9" fmla="*/ 24 h 24"/>
                  <a:gd name="T10" fmla="*/ 0 60000 65536"/>
                  <a:gd name="T11" fmla="*/ 0 60000 65536"/>
                  <a:gd name="T12" fmla="*/ 0 60000 65536"/>
                  <a:gd name="T13" fmla="*/ 0 60000 65536"/>
                  <a:gd name="T14" fmla="*/ 0 60000 65536"/>
                  <a:gd name="T15" fmla="*/ 0 w 41"/>
                  <a:gd name="T16" fmla="*/ 0 h 24"/>
                  <a:gd name="T17" fmla="*/ 41 w 41"/>
                  <a:gd name="T18" fmla="*/ 24 h 24"/>
                </a:gdLst>
                <a:ahLst/>
                <a:cxnLst>
                  <a:cxn ang="T10">
                    <a:pos x="T0" y="T1"/>
                  </a:cxn>
                  <a:cxn ang="T11">
                    <a:pos x="T2" y="T3"/>
                  </a:cxn>
                  <a:cxn ang="T12">
                    <a:pos x="T4" y="T5"/>
                  </a:cxn>
                  <a:cxn ang="T13">
                    <a:pos x="T6" y="T7"/>
                  </a:cxn>
                  <a:cxn ang="T14">
                    <a:pos x="T8" y="T9"/>
                  </a:cxn>
                </a:cxnLst>
                <a:rect l="T15" t="T16" r="T17" b="T18"/>
                <a:pathLst>
                  <a:path w="41" h="24">
                    <a:moveTo>
                      <a:pt x="0" y="24"/>
                    </a:moveTo>
                    <a:lnTo>
                      <a:pt x="41" y="0"/>
                    </a:lnTo>
                    <a:lnTo>
                      <a:pt x="40" y="5"/>
                    </a:lnTo>
                    <a:lnTo>
                      <a:pt x="4" y="24"/>
                    </a:lnTo>
                    <a:lnTo>
                      <a:pt x="0" y="24"/>
                    </a:lnTo>
                    <a:close/>
                  </a:path>
                </a:pathLst>
              </a:custGeom>
              <a:solidFill>
                <a:srgbClr val="1F1A17"/>
              </a:solidFill>
              <a:ln w="9525">
                <a:noFill/>
                <a:round/>
                <a:headEnd/>
                <a:tailEnd/>
              </a:ln>
            </p:spPr>
            <p:txBody>
              <a:bodyPr/>
              <a:lstStyle/>
              <a:p>
                <a:endParaRPr lang="hu-HU"/>
              </a:p>
            </p:txBody>
          </p:sp>
          <p:sp>
            <p:nvSpPr>
              <p:cNvPr id="57800" name="Freeform 1389"/>
              <p:cNvSpPr>
                <a:spLocks/>
              </p:cNvSpPr>
              <p:nvPr/>
            </p:nvSpPr>
            <p:spPr bwMode="auto">
              <a:xfrm>
                <a:off x="2329" y="2578"/>
                <a:ext cx="38" cy="34"/>
              </a:xfrm>
              <a:custGeom>
                <a:avLst/>
                <a:gdLst>
                  <a:gd name="T0" fmla="*/ 0 w 38"/>
                  <a:gd name="T1" fmla="*/ 22 h 34"/>
                  <a:gd name="T2" fmla="*/ 38 w 38"/>
                  <a:gd name="T3" fmla="*/ 0 h 34"/>
                  <a:gd name="T4" fmla="*/ 32 w 38"/>
                  <a:gd name="T5" fmla="*/ 34 h 34"/>
                  <a:gd name="T6" fmla="*/ 0 w 38"/>
                  <a:gd name="T7" fmla="*/ 22 h 34"/>
                  <a:gd name="T8" fmla="*/ 0 60000 65536"/>
                  <a:gd name="T9" fmla="*/ 0 60000 65536"/>
                  <a:gd name="T10" fmla="*/ 0 60000 65536"/>
                  <a:gd name="T11" fmla="*/ 0 60000 65536"/>
                  <a:gd name="T12" fmla="*/ 0 w 38"/>
                  <a:gd name="T13" fmla="*/ 0 h 34"/>
                  <a:gd name="T14" fmla="*/ 38 w 38"/>
                  <a:gd name="T15" fmla="*/ 34 h 34"/>
                </a:gdLst>
                <a:ahLst/>
                <a:cxnLst>
                  <a:cxn ang="T8">
                    <a:pos x="T0" y="T1"/>
                  </a:cxn>
                  <a:cxn ang="T9">
                    <a:pos x="T2" y="T3"/>
                  </a:cxn>
                  <a:cxn ang="T10">
                    <a:pos x="T4" y="T5"/>
                  </a:cxn>
                  <a:cxn ang="T11">
                    <a:pos x="T6" y="T7"/>
                  </a:cxn>
                </a:cxnLst>
                <a:rect l="T12" t="T13" r="T14" b="T15"/>
                <a:pathLst>
                  <a:path w="38" h="34">
                    <a:moveTo>
                      <a:pt x="0" y="22"/>
                    </a:moveTo>
                    <a:lnTo>
                      <a:pt x="38" y="0"/>
                    </a:lnTo>
                    <a:lnTo>
                      <a:pt x="32" y="34"/>
                    </a:lnTo>
                    <a:lnTo>
                      <a:pt x="0" y="22"/>
                    </a:lnTo>
                    <a:close/>
                  </a:path>
                </a:pathLst>
              </a:custGeom>
              <a:solidFill>
                <a:srgbClr val="1F1A17"/>
              </a:solidFill>
              <a:ln w="9525">
                <a:noFill/>
                <a:round/>
                <a:headEnd/>
                <a:tailEnd/>
              </a:ln>
            </p:spPr>
            <p:txBody>
              <a:bodyPr/>
              <a:lstStyle/>
              <a:p>
                <a:endParaRPr lang="hu-HU"/>
              </a:p>
            </p:txBody>
          </p:sp>
          <p:sp>
            <p:nvSpPr>
              <p:cNvPr id="57801" name="Freeform 1390"/>
              <p:cNvSpPr>
                <a:spLocks/>
              </p:cNvSpPr>
              <p:nvPr/>
            </p:nvSpPr>
            <p:spPr bwMode="auto">
              <a:xfrm>
                <a:off x="2202" y="2340"/>
                <a:ext cx="81" cy="38"/>
              </a:xfrm>
              <a:custGeom>
                <a:avLst/>
                <a:gdLst>
                  <a:gd name="T0" fmla="*/ 0 w 81"/>
                  <a:gd name="T1" fmla="*/ 4 h 38"/>
                  <a:gd name="T2" fmla="*/ 3 w 81"/>
                  <a:gd name="T3" fmla="*/ 7 h 38"/>
                  <a:gd name="T4" fmla="*/ 78 w 81"/>
                  <a:gd name="T5" fmla="*/ 38 h 38"/>
                  <a:gd name="T6" fmla="*/ 81 w 81"/>
                  <a:gd name="T7" fmla="*/ 32 h 38"/>
                  <a:gd name="T8" fmla="*/ 6 w 81"/>
                  <a:gd name="T9" fmla="*/ 1 h 38"/>
                  <a:gd name="T10" fmla="*/ 0 w 81"/>
                  <a:gd name="T11" fmla="*/ 4 h 38"/>
                  <a:gd name="T12" fmla="*/ 6 w 81"/>
                  <a:gd name="T13" fmla="*/ 1 h 38"/>
                  <a:gd name="T14" fmla="*/ 2 w 81"/>
                  <a:gd name="T15" fmla="*/ 0 h 38"/>
                  <a:gd name="T16" fmla="*/ 0 w 81"/>
                  <a:gd name="T17" fmla="*/ 4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
                  <a:gd name="T28" fmla="*/ 0 h 38"/>
                  <a:gd name="T29" fmla="*/ 81 w 81"/>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 h="38">
                    <a:moveTo>
                      <a:pt x="0" y="4"/>
                    </a:moveTo>
                    <a:lnTo>
                      <a:pt x="3" y="7"/>
                    </a:lnTo>
                    <a:lnTo>
                      <a:pt x="78" y="38"/>
                    </a:lnTo>
                    <a:lnTo>
                      <a:pt x="81" y="32"/>
                    </a:lnTo>
                    <a:lnTo>
                      <a:pt x="6" y="1"/>
                    </a:lnTo>
                    <a:lnTo>
                      <a:pt x="0" y="4"/>
                    </a:lnTo>
                    <a:lnTo>
                      <a:pt x="6" y="1"/>
                    </a:lnTo>
                    <a:lnTo>
                      <a:pt x="2" y="0"/>
                    </a:lnTo>
                    <a:lnTo>
                      <a:pt x="0" y="4"/>
                    </a:lnTo>
                    <a:close/>
                  </a:path>
                </a:pathLst>
              </a:custGeom>
              <a:solidFill>
                <a:srgbClr val="1F1A17"/>
              </a:solidFill>
              <a:ln w="9525">
                <a:noFill/>
                <a:round/>
                <a:headEnd/>
                <a:tailEnd/>
              </a:ln>
            </p:spPr>
            <p:txBody>
              <a:bodyPr/>
              <a:lstStyle/>
              <a:p>
                <a:endParaRPr lang="hu-HU"/>
              </a:p>
            </p:txBody>
          </p:sp>
          <p:sp>
            <p:nvSpPr>
              <p:cNvPr id="57802" name="Freeform 1391"/>
              <p:cNvSpPr>
                <a:spLocks/>
              </p:cNvSpPr>
              <p:nvPr/>
            </p:nvSpPr>
            <p:spPr bwMode="auto">
              <a:xfrm>
                <a:off x="2187" y="2344"/>
                <a:ext cx="22" cy="89"/>
              </a:xfrm>
              <a:custGeom>
                <a:avLst/>
                <a:gdLst>
                  <a:gd name="T0" fmla="*/ 5 w 22"/>
                  <a:gd name="T1" fmla="*/ 86 h 89"/>
                  <a:gd name="T2" fmla="*/ 7 w 22"/>
                  <a:gd name="T3" fmla="*/ 83 h 89"/>
                  <a:gd name="T4" fmla="*/ 22 w 22"/>
                  <a:gd name="T5" fmla="*/ 1 h 89"/>
                  <a:gd name="T6" fmla="*/ 15 w 22"/>
                  <a:gd name="T7" fmla="*/ 0 h 89"/>
                  <a:gd name="T8" fmla="*/ 1 w 22"/>
                  <a:gd name="T9" fmla="*/ 83 h 89"/>
                  <a:gd name="T10" fmla="*/ 5 w 22"/>
                  <a:gd name="T11" fmla="*/ 86 h 89"/>
                  <a:gd name="T12" fmla="*/ 1 w 22"/>
                  <a:gd name="T13" fmla="*/ 83 h 89"/>
                  <a:gd name="T14" fmla="*/ 0 w 22"/>
                  <a:gd name="T15" fmla="*/ 89 h 89"/>
                  <a:gd name="T16" fmla="*/ 5 w 22"/>
                  <a:gd name="T17" fmla="*/ 86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89"/>
                  <a:gd name="T29" fmla="*/ 22 w 22"/>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89">
                    <a:moveTo>
                      <a:pt x="5" y="86"/>
                    </a:moveTo>
                    <a:lnTo>
                      <a:pt x="7" y="83"/>
                    </a:lnTo>
                    <a:lnTo>
                      <a:pt x="22" y="1"/>
                    </a:lnTo>
                    <a:lnTo>
                      <a:pt x="15" y="0"/>
                    </a:lnTo>
                    <a:lnTo>
                      <a:pt x="1" y="83"/>
                    </a:lnTo>
                    <a:lnTo>
                      <a:pt x="5" y="86"/>
                    </a:lnTo>
                    <a:lnTo>
                      <a:pt x="1" y="83"/>
                    </a:lnTo>
                    <a:lnTo>
                      <a:pt x="0" y="89"/>
                    </a:lnTo>
                    <a:lnTo>
                      <a:pt x="5" y="86"/>
                    </a:lnTo>
                    <a:close/>
                  </a:path>
                </a:pathLst>
              </a:custGeom>
              <a:solidFill>
                <a:srgbClr val="1F1A17"/>
              </a:solidFill>
              <a:ln w="9525">
                <a:noFill/>
                <a:round/>
                <a:headEnd/>
                <a:tailEnd/>
              </a:ln>
            </p:spPr>
            <p:txBody>
              <a:bodyPr/>
              <a:lstStyle/>
              <a:p>
                <a:endParaRPr lang="hu-HU"/>
              </a:p>
            </p:txBody>
          </p:sp>
          <p:sp>
            <p:nvSpPr>
              <p:cNvPr id="57803" name="Freeform 1392"/>
              <p:cNvSpPr>
                <a:spLocks/>
              </p:cNvSpPr>
              <p:nvPr/>
            </p:nvSpPr>
            <p:spPr bwMode="auto">
              <a:xfrm>
                <a:off x="2190" y="2410"/>
                <a:ext cx="26" cy="20"/>
              </a:xfrm>
              <a:custGeom>
                <a:avLst/>
                <a:gdLst>
                  <a:gd name="T0" fmla="*/ 26 w 26"/>
                  <a:gd name="T1" fmla="*/ 2 h 20"/>
                  <a:gd name="T2" fmla="*/ 22 w 26"/>
                  <a:gd name="T3" fmla="*/ 2 h 20"/>
                  <a:gd name="T4" fmla="*/ 0 w 26"/>
                  <a:gd name="T5" fmla="*/ 14 h 20"/>
                  <a:gd name="T6" fmla="*/ 2 w 26"/>
                  <a:gd name="T7" fmla="*/ 20 h 20"/>
                  <a:gd name="T8" fmla="*/ 25 w 26"/>
                  <a:gd name="T9" fmla="*/ 7 h 20"/>
                  <a:gd name="T10" fmla="*/ 26 w 26"/>
                  <a:gd name="T11" fmla="*/ 2 h 20"/>
                  <a:gd name="T12" fmla="*/ 26 w 26"/>
                  <a:gd name="T13" fmla="*/ 2 h 20"/>
                  <a:gd name="T14" fmla="*/ 25 w 26"/>
                  <a:gd name="T15" fmla="*/ 0 h 20"/>
                  <a:gd name="T16" fmla="*/ 22 w 26"/>
                  <a:gd name="T17" fmla="*/ 2 h 20"/>
                  <a:gd name="T18" fmla="*/ 26 w 26"/>
                  <a:gd name="T19" fmla="*/ 2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0"/>
                  <a:gd name="T32" fmla="*/ 26 w 26"/>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0">
                    <a:moveTo>
                      <a:pt x="26" y="2"/>
                    </a:moveTo>
                    <a:lnTo>
                      <a:pt x="22" y="2"/>
                    </a:lnTo>
                    <a:lnTo>
                      <a:pt x="0" y="14"/>
                    </a:lnTo>
                    <a:lnTo>
                      <a:pt x="2" y="20"/>
                    </a:lnTo>
                    <a:lnTo>
                      <a:pt x="25" y="7"/>
                    </a:lnTo>
                    <a:lnTo>
                      <a:pt x="26" y="2"/>
                    </a:lnTo>
                    <a:lnTo>
                      <a:pt x="25" y="0"/>
                    </a:lnTo>
                    <a:lnTo>
                      <a:pt x="22" y="2"/>
                    </a:lnTo>
                    <a:lnTo>
                      <a:pt x="26" y="2"/>
                    </a:lnTo>
                    <a:close/>
                  </a:path>
                </a:pathLst>
              </a:custGeom>
              <a:solidFill>
                <a:srgbClr val="1F1A17"/>
              </a:solidFill>
              <a:ln w="9525">
                <a:noFill/>
                <a:round/>
                <a:headEnd/>
                <a:tailEnd/>
              </a:ln>
            </p:spPr>
            <p:txBody>
              <a:bodyPr/>
              <a:lstStyle/>
              <a:p>
                <a:endParaRPr lang="hu-HU"/>
              </a:p>
            </p:txBody>
          </p:sp>
          <p:sp>
            <p:nvSpPr>
              <p:cNvPr id="57804" name="Freeform 1393"/>
              <p:cNvSpPr>
                <a:spLocks/>
              </p:cNvSpPr>
              <p:nvPr/>
            </p:nvSpPr>
            <p:spPr bwMode="auto">
              <a:xfrm>
                <a:off x="2211" y="2412"/>
                <a:ext cx="98" cy="162"/>
              </a:xfrm>
              <a:custGeom>
                <a:avLst/>
                <a:gdLst>
                  <a:gd name="T0" fmla="*/ 95 w 98"/>
                  <a:gd name="T1" fmla="*/ 162 h 162"/>
                  <a:gd name="T2" fmla="*/ 97 w 98"/>
                  <a:gd name="T3" fmla="*/ 157 h 162"/>
                  <a:gd name="T4" fmla="*/ 5 w 98"/>
                  <a:gd name="T5" fmla="*/ 0 h 162"/>
                  <a:gd name="T6" fmla="*/ 0 w 98"/>
                  <a:gd name="T7" fmla="*/ 4 h 162"/>
                  <a:gd name="T8" fmla="*/ 91 w 98"/>
                  <a:gd name="T9" fmla="*/ 160 h 162"/>
                  <a:gd name="T10" fmla="*/ 95 w 98"/>
                  <a:gd name="T11" fmla="*/ 162 h 162"/>
                  <a:gd name="T12" fmla="*/ 95 w 98"/>
                  <a:gd name="T13" fmla="*/ 162 h 162"/>
                  <a:gd name="T14" fmla="*/ 98 w 98"/>
                  <a:gd name="T15" fmla="*/ 160 h 162"/>
                  <a:gd name="T16" fmla="*/ 97 w 98"/>
                  <a:gd name="T17" fmla="*/ 157 h 162"/>
                  <a:gd name="T18" fmla="*/ 95 w 98"/>
                  <a:gd name="T19" fmla="*/ 162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
                  <a:gd name="T31" fmla="*/ 0 h 162"/>
                  <a:gd name="T32" fmla="*/ 98 w 98"/>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 h="162">
                    <a:moveTo>
                      <a:pt x="95" y="162"/>
                    </a:moveTo>
                    <a:lnTo>
                      <a:pt x="97" y="157"/>
                    </a:lnTo>
                    <a:lnTo>
                      <a:pt x="5" y="0"/>
                    </a:lnTo>
                    <a:lnTo>
                      <a:pt x="0" y="4"/>
                    </a:lnTo>
                    <a:lnTo>
                      <a:pt x="91" y="160"/>
                    </a:lnTo>
                    <a:lnTo>
                      <a:pt x="95" y="162"/>
                    </a:lnTo>
                    <a:lnTo>
                      <a:pt x="98" y="160"/>
                    </a:lnTo>
                    <a:lnTo>
                      <a:pt x="97" y="157"/>
                    </a:lnTo>
                    <a:lnTo>
                      <a:pt x="95" y="162"/>
                    </a:lnTo>
                    <a:close/>
                  </a:path>
                </a:pathLst>
              </a:custGeom>
              <a:solidFill>
                <a:srgbClr val="1F1A17"/>
              </a:solidFill>
              <a:ln w="9525">
                <a:noFill/>
                <a:round/>
                <a:headEnd/>
                <a:tailEnd/>
              </a:ln>
            </p:spPr>
            <p:txBody>
              <a:bodyPr/>
              <a:lstStyle/>
              <a:p>
                <a:endParaRPr lang="hu-HU"/>
              </a:p>
            </p:txBody>
          </p:sp>
          <p:sp>
            <p:nvSpPr>
              <p:cNvPr id="57805" name="Freeform 1394"/>
              <p:cNvSpPr>
                <a:spLocks/>
              </p:cNvSpPr>
              <p:nvPr/>
            </p:nvSpPr>
            <p:spPr bwMode="auto">
              <a:xfrm>
                <a:off x="2275" y="2568"/>
                <a:ext cx="31" cy="20"/>
              </a:xfrm>
              <a:custGeom>
                <a:avLst/>
                <a:gdLst>
                  <a:gd name="T0" fmla="*/ 6 w 31"/>
                  <a:gd name="T1" fmla="*/ 20 h 20"/>
                  <a:gd name="T2" fmla="*/ 9 w 31"/>
                  <a:gd name="T3" fmla="*/ 18 h 20"/>
                  <a:gd name="T4" fmla="*/ 31 w 31"/>
                  <a:gd name="T5" fmla="*/ 6 h 20"/>
                  <a:gd name="T6" fmla="*/ 29 w 31"/>
                  <a:gd name="T7" fmla="*/ 0 h 20"/>
                  <a:gd name="T8" fmla="*/ 6 w 31"/>
                  <a:gd name="T9" fmla="*/ 14 h 20"/>
                  <a:gd name="T10" fmla="*/ 6 w 31"/>
                  <a:gd name="T11" fmla="*/ 20 h 20"/>
                  <a:gd name="T12" fmla="*/ 6 w 31"/>
                  <a:gd name="T13" fmla="*/ 14 h 20"/>
                  <a:gd name="T14" fmla="*/ 0 w 31"/>
                  <a:gd name="T15" fmla="*/ 17 h 20"/>
                  <a:gd name="T16" fmla="*/ 6 w 31"/>
                  <a:gd name="T17" fmla="*/ 2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0"/>
                  <a:gd name="T29" fmla="*/ 31 w 31"/>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0">
                    <a:moveTo>
                      <a:pt x="6" y="20"/>
                    </a:moveTo>
                    <a:lnTo>
                      <a:pt x="9" y="18"/>
                    </a:lnTo>
                    <a:lnTo>
                      <a:pt x="31" y="6"/>
                    </a:lnTo>
                    <a:lnTo>
                      <a:pt x="29" y="0"/>
                    </a:lnTo>
                    <a:lnTo>
                      <a:pt x="6" y="14"/>
                    </a:lnTo>
                    <a:lnTo>
                      <a:pt x="6" y="20"/>
                    </a:lnTo>
                    <a:lnTo>
                      <a:pt x="6" y="14"/>
                    </a:lnTo>
                    <a:lnTo>
                      <a:pt x="0" y="17"/>
                    </a:lnTo>
                    <a:lnTo>
                      <a:pt x="6" y="20"/>
                    </a:lnTo>
                    <a:close/>
                  </a:path>
                </a:pathLst>
              </a:custGeom>
              <a:solidFill>
                <a:srgbClr val="1F1A17"/>
              </a:solidFill>
              <a:ln w="9525">
                <a:noFill/>
                <a:round/>
                <a:headEnd/>
                <a:tailEnd/>
              </a:ln>
            </p:spPr>
            <p:txBody>
              <a:bodyPr/>
              <a:lstStyle/>
              <a:p>
                <a:endParaRPr lang="hu-HU"/>
              </a:p>
            </p:txBody>
          </p:sp>
          <p:sp>
            <p:nvSpPr>
              <p:cNvPr id="57806" name="Freeform 1395"/>
              <p:cNvSpPr>
                <a:spLocks/>
              </p:cNvSpPr>
              <p:nvPr/>
            </p:nvSpPr>
            <p:spPr bwMode="auto">
              <a:xfrm>
                <a:off x="2281" y="2581"/>
                <a:ext cx="85" cy="35"/>
              </a:xfrm>
              <a:custGeom>
                <a:avLst/>
                <a:gdLst>
                  <a:gd name="T0" fmla="*/ 85 w 85"/>
                  <a:gd name="T1" fmla="*/ 32 h 35"/>
                  <a:gd name="T2" fmla="*/ 82 w 85"/>
                  <a:gd name="T3" fmla="*/ 28 h 35"/>
                  <a:gd name="T4" fmla="*/ 3 w 85"/>
                  <a:gd name="T5" fmla="*/ 0 h 35"/>
                  <a:gd name="T6" fmla="*/ 0 w 85"/>
                  <a:gd name="T7" fmla="*/ 7 h 35"/>
                  <a:gd name="T8" fmla="*/ 80 w 85"/>
                  <a:gd name="T9" fmla="*/ 33 h 35"/>
                  <a:gd name="T10" fmla="*/ 85 w 85"/>
                  <a:gd name="T11" fmla="*/ 32 h 35"/>
                  <a:gd name="T12" fmla="*/ 80 w 85"/>
                  <a:gd name="T13" fmla="*/ 33 h 35"/>
                  <a:gd name="T14" fmla="*/ 83 w 85"/>
                  <a:gd name="T15" fmla="*/ 35 h 35"/>
                  <a:gd name="T16" fmla="*/ 85 w 85"/>
                  <a:gd name="T17" fmla="*/ 32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35"/>
                  <a:gd name="T29" fmla="*/ 85 w 8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35">
                    <a:moveTo>
                      <a:pt x="85" y="32"/>
                    </a:moveTo>
                    <a:lnTo>
                      <a:pt x="82" y="28"/>
                    </a:lnTo>
                    <a:lnTo>
                      <a:pt x="3" y="0"/>
                    </a:lnTo>
                    <a:lnTo>
                      <a:pt x="0" y="7"/>
                    </a:lnTo>
                    <a:lnTo>
                      <a:pt x="80" y="33"/>
                    </a:lnTo>
                    <a:lnTo>
                      <a:pt x="85" y="32"/>
                    </a:lnTo>
                    <a:lnTo>
                      <a:pt x="80" y="33"/>
                    </a:lnTo>
                    <a:lnTo>
                      <a:pt x="83" y="35"/>
                    </a:lnTo>
                    <a:lnTo>
                      <a:pt x="85" y="32"/>
                    </a:lnTo>
                    <a:close/>
                  </a:path>
                </a:pathLst>
              </a:custGeom>
              <a:solidFill>
                <a:srgbClr val="1F1A17"/>
              </a:solidFill>
              <a:ln w="9525">
                <a:noFill/>
                <a:round/>
                <a:headEnd/>
                <a:tailEnd/>
              </a:ln>
            </p:spPr>
            <p:txBody>
              <a:bodyPr/>
              <a:lstStyle/>
              <a:p>
                <a:endParaRPr lang="hu-HU"/>
              </a:p>
            </p:txBody>
          </p:sp>
          <p:sp>
            <p:nvSpPr>
              <p:cNvPr id="57807" name="Freeform 1396"/>
              <p:cNvSpPr>
                <a:spLocks/>
              </p:cNvSpPr>
              <p:nvPr/>
            </p:nvSpPr>
            <p:spPr bwMode="auto">
              <a:xfrm>
                <a:off x="2359" y="2526"/>
                <a:ext cx="18" cy="87"/>
              </a:xfrm>
              <a:custGeom>
                <a:avLst/>
                <a:gdLst>
                  <a:gd name="T0" fmla="*/ 12 w 18"/>
                  <a:gd name="T1" fmla="*/ 2 h 87"/>
                  <a:gd name="T2" fmla="*/ 11 w 18"/>
                  <a:gd name="T3" fmla="*/ 5 h 87"/>
                  <a:gd name="T4" fmla="*/ 0 w 18"/>
                  <a:gd name="T5" fmla="*/ 86 h 87"/>
                  <a:gd name="T6" fmla="*/ 7 w 18"/>
                  <a:gd name="T7" fmla="*/ 87 h 87"/>
                  <a:gd name="T8" fmla="*/ 16 w 18"/>
                  <a:gd name="T9" fmla="*/ 5 h 87"/>
                  <a:gd name="T10" fmla="*/ 12 w 18"/>
                  <a:gd name="T11" fmla="*/ 2 h 87"/>
                  <a:gd name="T12" fmla="*/ 16 w 18"/>
                  <a:gd name="T13" fmla="*/ 5 h 87"/>
                  <a:gd name="T14" fmla="*/ 18 w 18"/>
                  <a:gd name="T15" fmla="*/ 0 h 87"/>
                  <a:gd name="T16" fmla="*/ 12 w 18"/>
                  <a:gd name="T17" fmla="*/ 2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87"/>
                  <a:gd name="T29" fmla="*/ 18 w 18"/>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87">
                    <a:moveTo>
                      <a:pt x="12" y="2"/>
                    </a:moveTo>
                    <a:lnTo>
                      <a:pt x="11" y="5"/>
                    </a:lnTo>
                    <a:lnTo>
                      <a:pt x="0" y="86"/>
                    </a:lnTo>
                    <a:lnTo>
                      <a:pt x="7" y="87"/>
                    </a:lnTo>
                    <a:lnTo>
                      <a:pt x="16" y="5"/>
                    </a:lnTo>
                    <a:lnTo>
                      <a:pt x="12" y="2"/>
                    </a:lnTo>
                    <a:lnTo>
                      <a:pt x="16" y="5"/>
                    </a:lnTo>
                    <a:lnTo>
                      <a:pt x="18" y="0"/>
                    </a:lnTo>
                    <a:lnTo>
                      <a:pt x="12" y="2"/>
                    </a:lnTo>
                    <a:close/>
                  </a:path>
                </a:pathLst>
              </a:custGeom>
              <a:solidFill>
                <a:srgbClr val="1F1A17"/>
              </a:solidFill>
              <a:ln w="9525">
                <a:noFill/>
                <a:round/>
                <a:headEnd/>
                <a:tailEnd/>
              </a:ln>
            </p:spPr>
            <p:txBody>
              <a:bodyPr/>
              <a:lstStyle/>
              <a:p>
                <a:endParaRPr lang="hu-HU"/>
              </a:p>
            </p:txBody>
          </p:sp>
          <p:sp>
            <p:nvSpPr>
              <p:cNvPr id="57808" name="Freeform 1397"/>
              <p:cNvSpPr>
                <a:spLocks/>
              </p:cNvSpPr>
              <p:nvPr/>
            </p:nvSpPr>
            <p:spPr bwMode="auto">
              <a:xfrm>
                <a:off x="2352" y="2528"/>
                <a:ext cx="22" cy="19"/>
              </a:xfrm>
              <a:custGeom>
                <a:avLst/>
                <a:gdLst>
                  <a:gd name="T0" fmla="*/ 0 w 22"/>
                  <a:gd name="T1" fmla="*/ 16 h 19"/>
                  <a:gd name="T2" fmla="*/ 4 w 22"/>
                  <a:gd name="T3" fmla="*/ 17 h 19"/>
                  <a:gd name="T4" fmla="*/ 22 w 22"/>
                  <a:gd name="T5" fmla="*/ 6 h 19"/>
                  <a:gd name="T6" fmla="*/ 19 w 22"/>
                  <a:gd name="T7" fmla="*/ 0 h 19"/>
                  <a:gd name="T8" fmla="*/ 0 w 22"/>
                  <a:gd name="T9" fmla="*/ 12 h 19"/>
                  <a:gd name="T10" fmla="*/ 0 w 22"/>
                  <a:gd name="T11" fmla="*/ 16 h 19"/>
                  <a:gd name="T12" fmla="*/ 0 w 22"/>
                  <a:gd name="T13" fmla="*/ 16 h 19"/>
                  <a:gd name="T14" fmla="*/ 1 w 22"/>
                  <a:gd name="T15" fmla="*/ 19 h 19"/>
                  <a:gd name="T16" fmla="*/ 4 w 22"/>
                  <a:gd name="T17" fmla="*/ 17 h 19"/>
                  <a:gd name="T18" fmla="*/ 0 w 22"/>
                  <a:gd name="T19" fmla="*/ 1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9"/>
                  <a:gd name="T32" fmla="*/ 22 w 22"/>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9">
                    <a:moveTo>
                      <a:pt x="0" y="16"/>
                    </a:moveTo>
                    <a:lnTo>
                      <a:pt x="4" y="17"/>
                    </a:lnTo>
                    <a:lnTo>
                      <a:pt x="22" y="6"/>
                    </a:lnTo>
                    <a:lnTo>
                      <a:pt x="19" y="0"/>
                    </a:lnTo>
                    <a:lnTo>
                      <a:pt x="0" y="12"/>
                    </a:lnTo>
                    <a:lnTo>
                      <a:pt x="0" y="16"/>
                    </a:lnTo>
                    <a:lnTo>
                      <a:pt x="1" y="19"/>
                    </a:lnTo>
                    <a:lnTo>
                      <a:pt x="4" y="17"/>
                    </a:lnTo>
                    <a:lnTo>
                      <a:pt x="0" y="16"/>
                    </a:lnTo>
                    <a:close/>
                  </a:path>
                </a:pathLst>
              </a:custGeom>
              <a:solidFill>
                <a:srgbClr val="1F1A17"/>
              </a:solidFill>
              <a:ln w="9525">
                <a:noFill/>
                <a:round/>
                <a:headEnd/>
                <a:tailEnd/>
              </a:ln>
            </p:spPr>
            <p:txBody>
              <a:bodyPr/>
              <a:lstStyle/>
              <a:p>
                <a:endParaRPr lang="hu-HU"/>
              </a:p>
            </p:txBody>
          </p:sp>
          <p:sp>
            <p:nvSpPr>
              <p:cNvPr id="57809" name="Freeform 1398"/>
              <p:cNvSpPr>
                <a:spLocks/>
              </p:cNvSpPr>
              <p:nvPr/>
            </p:nvSpPr>
            <p:spPr bwMode="auto">
              <a:xfrm>
                <a:off x="2257" y="2383"/>
                <a:ext cx="99" cy="161"/>
              </a:xfrm>
              <a:custGeom>
                <a:avLst/>
                <a:gdLst>
                  <a:gd name="T0" fmla="*/ 3 w 99"/>
                  <a:gd name="T1" fmla="*/ 0 h 161"/>
                  <a:gd name="T2" fmla="*/ 3 w 99"/>
                  <a:gd name="T3" fmla="*/ 5 h 161"/>
                  <a:gd name="T4" fmla="*/ 95 w 99"/>
                  <a:gd name="T5" fmla="*/ 161 h 161"/>
                  <a:gd name="T6" fmla="*/ 99 w 99"/>
                  <a:gd name="T7" fmla="*/ 158 h 161"/>
                  <a:gd name="T8" fmla="*/ 9 w 99"/>
                  <a:gd name="T9" fmla="*/ 0 h 161"/>
                  <a:gd name="T10" fmla="*/ 3 w 99"/>
                  <a:gd name="T11" fmla="*/ 0 h 161"/>
                  <a:gd name="T12" fmla="*/ 3 w 99"/>
                  <a:gd name="T13" fmla="*/ 0 h 161"/>
                  <a:gd name="T14" fmla="*/ 0 w 99"/>
                  <a:gd name="T15" fmla="*/ 2 h 161"/>
                  <a:gd name="T16" fmla="*/ 3 w 99"/>
                  <a:gd name="T17" fmla="*/ 5 h 161"/>
                  <a:gd name="T18" fmla="*/ 3 w 99"/>
                  <a:gd name="T19" fmla="*/ 0 h 1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161"/>
                  <a:gd name="T32" fmla="*/ 99 w 99"/>
                  <a:gd name="T33" fmla="*/ 161 h 1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161">
                    <a:moveTo>
                      <a:pt x="3" y="0"/>
                    </a:moveTo>
                    <a:lnTo>
                      <a:pt x="3" y="5"/>
                    </a:lnTo>
                    <a:lnTo>
                      <a:pt x="95" y="161"/>
                    </a:lnTo>
                    <a:lnTo>
                      <a:pt x="99" y="158"/>
                    </a:lnTo>
                    <a:lnTo>
                      <a:pt x="9" y="0"/>
                    </a:lnTo>
                    <a:lnTo>
                      <a:pt x="3" y="0"/>
                    </a:lnTo>
                    <a:lnTo>
                      <a:pt x="0" y="2"/>
                    </a:lnTo>
                    <a:lnTo>
                      <a:pt x="3" y="5"/>
                    </a:lnTo>
                    <a:lnTo>
                      <a:pt x="3" y="0"/>
                    </a:lnTo>
                    <a:close/>
                  </a:path>
                </a:pathLst>
              </a:custGeom>
              <a:solidFill>
                <a:srgbClr val="1F1A17"/>
              </a:solidFill>
              <a:ln w="9525">
                <a:noFill/>
                <a:round/>
                <a:headEnd/>
                <a:tailEnd/>
              </a:ln>
            </p:spPr>
            <p:txBody>
              <a:bodyPr/>
              <a:lstStyle/>
              <a:p>
                <a:endParaRPr lang="hu-HU"/>
              </a:p>
            </p:txBody>
          </p:sp>
          <p:sp>
            <p:nvSpPr>
              <p:cNvPr id="57810" name="Freeform 1399"/>
              <p:cNvSpPr>
                <a:spLocks/>
              </p:cNvSpPr>
              <p:nvPr/>
            </p:nvSpPr>
            <p:spPr bwMode="auto">
              <a:xfrm>
                <a:off x="2260" y="2372"/>
                <a:ext cx="28" cy="17"/>
              </a:xfrm>
              <a:custGeom>
                <a:avLst/>
                <a:gdLst>
                  <a:gd name="T0" fmla="*/ 23 w 28"/>
                  <a:gd name="T1" fmla="*/ 0 h 17"/>
                  <a:gd name="T2" fmla="*/ 20 w 28"/>
                  <a:gd name="T3" fmla="*/ 0 h 17"/>
                  <a:gd name="T4" fmla="*/ 0 w 28"/>
                  <a:gd name="T5" fmla="*/ 11 h 17"/>
                  <a:gd name="T6" fmla="*/ 4 w 28"/>
                  <a:gd name="T7" fmla="*/ 17 h 17"/>
                  <a:gd name="T8" fmla="*/ 23 w 28"/>
                  <a:gd name="T9" fmla="*/ 6 h 17"/>
                  <a:gd name="T10" fmla="*/ 23 w 28"/>
                  <a:gd name="T11" fmla="*/ 0 h 17"/>
                  <a:gd name="T12" fmla="*/ 23 w 28"/>
                  <a:gd name="T13" fmla="*/ 6 h 17"/>
                  <a:gd name="T14" fmla="*/ 28 w 28"/>
                  <a:gd name="T15" fmla="*/ 2 h 17"/>
                  <a:gd name="T16" fmla="*/ 23 w 28"/>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17"/>
                  <a:gd name="T29" fmla="*/ 28 w 2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17">
                    <a:moveTo>
                      <a:pt x="23" y="0"/>
                    </a:moveTo>
                    <a:lnTo>
                      <a:pt x="20" y="0"/>
                    </a:lnTo>
                    <a:lnTo>
                      <a:pt x="0" y="11"/>
                    </a:lnTo>
                    <a:lnTo>
                      <a:pt x="4" y="17"/>
                    </a:lnTo>
                    <a:lnTo>
                      <a:pt x="23" y="6"/>
                    </a:lnTo>
                    <a:lnTo>
                      <a:pt x="23" y="0"/>
                    </a:lnTo>
                    <a:lnTo>
                      <a:pt x="23" y="6"/>
                    </a:lnTo>
                    <a:lnTo>
                      <a:pt x="28" y="2"/>
                    </a:lnTo>
                    <a:lnTo>
                      <a:pt x="23" y="0"/>
                    </a:lnTo>
                    <a:close/>
                  </a:path>
                </a:pathLst>
              </a:custGeom>
              <a:solidFill>
                <a:srgbClr val="1F1A17"/>
              </a:solidFill>
              <a:ln w="9525">
                <a:noFill/>
                <a:round/>
                <a:headEnd/>
                <a:tailEnd/>
              </a:ln>
            </p:spPr>
            <p:txBody>
              <a:bodyPr/>
              <a:lstStyle/>
              <a:p>
                <a:endParaRPr lang="hu-HU"/>
              </a:p>
            </p:txBody>
          </p:sp>
          <p:sp>
            <p:nvSpPr>
              <p:cNvPr id="57811" name="Freeform 1400"/>
              <p:cNvSpPr>
                <a:spLocks/>
              </p:cNvSpPr>
              <p:nvPr/>
            </p:nvSpPr>
            <p:spPr bwMode="auto">
              <a:xfrm>
                <a:off x="715" y="1610"/>
                <a:ext cx="450" cy="186"/>
              </a:xfrm>
              <a:custGeom>
                <a:avLst/>
                <a:gdLst>
                  <a:gd name="T0" fmla="*/ 450 w 450"/>
                  <a:gd name="T1" fmla="*/ 186 h 186"/>
                  <a:gd name="T2" fmla="*/ 450 w 450"/>
                  <a:gd name="T3" fmla="*/ 186 h 186"/>
                  <a:gd name="T4" fmla="*/ 450 w 450"/>
                  <a:gd name="T5" fmla="*/ 175 h 186"/>
                  <a:gd name="T6" fmla="*/ 448 w 450"/>
                  <a:gd name="T7" fmla="*/ 164 h 186"/>
                  <a:gd name="T8" fmla="*/ 445 w 450"/>
                  <a:gd name="T9" fmla="*/ 154 h 186"/>
                  <a:gd name="T10" fmla="*/ 441 w 450"/>
                  <a:gd name="T11" fmla="*/ 144 h 186"/>
                  <a:gd name="T12" fmla="*/ 434 w 450"/>
                  <a:gd name="T13" fmla="*/ 134 h 186"/>
                  <a:gd name="T14" fmla="*/ 428 w 450"/>
                  <a:gd name="T15" fmla="*/ 124 h 186"/>
                  <a:gd name="T16" fmla="*/ 419 w 450"/>
                  <a:gd name="T17" fmla="*/ 116 h 186"/>
                  <a:gd name="T18" fmla="*/ 411 w 450"/>
                  <a:gd name="T19" fmla="*/ 107 h 186"/>
                  <a:gd name="T20" fmla="*/ 391 w 450"/>
                  <a:gd name="T21" fmla="*/ 92 h 186"/>
                  <a:gd name="T22" fmla="*/ 367 w 450"/>
                  <a:gd name="T23" fmla="*/ 76 h 186"/>
                  <a:gd name="T24" fmla="*/ 342 w 450"/>
                  <a:gd name="T25" fmla="*/ 64 h 186"/>
                  <a:gd name="T26" fmla="*/ 312 w 450"/>
                  <a:gd name="T27" fmla="*/ 51 h 186"/>
                  <a:gd name="T28" fmla="*/ 281 w 450"/>
                  <a:gd name="T29" fmla="*/ 40 h 186"/>
                  <a:gd name="T30" fmla="*/ 246 w 450"/>
                  <a:gd name="T31" fmla="*/ 30 h 186"/>
                  <a:gd name="T32" fmla="*/ 210 w 450"/>
                  <a:gd name="T33" fmla="*/ 20 h 186"/>
                  <a:gd name="T34" fmla="*/ 171 w 450"/>
                  <a:gd name="T35" fmla="*/ 13 h 186"/>
                  <a:gd name="T36" fmla="*/ 131 w 450"/>
                  <a:gd name="T37" fmla="*/ 7 h 186"/>
                  <a:gd name="T38" fmla="*/ 88 w 450"/>
                  <a:gd name="T39" fmla="*/ 3 h 186"/>
                  <a:gd name="T40" fmla="*/ 45 w 450"/>
                  <a:gd name="T41" fmla="*/ 0 h 186"/>
                  <a:gd name="T42" fmla="*/ 0 w 450"/>
                  <a:gd name="T43" fmla="*/ 0 h 186"/>
                  <a:gd name="T44" fmla="*/ 0 w 450"/>
                  <a:gd name="T45" fmla="*/ 34 h 186"/>
                  <a:gd name="T46" fmla="*/ 43 w 450"/>
                  <a:gd name="T47" fmla="*/ 34 h 186"/>
                  <a:gd name="T48" fmla="*/ 86 w 450"/>
                  <a:gd name="T49" fmla="*/ 37 h 186"/>
                  <a:gd name="T50" fmla="*/ 126 w 450"/>
                  <a:gd name="T51" fmla="*/ 41 h 186"/>
                  <a:gd name="T52" fmla="*/ 166 w 450"/>
                  <a:gd name="T53" fmla="*/ 47 h 186"/>
                  <a:gd name="T54" fmla="*/ 202 w 450"/>
                  <a:gd name="T55" fmla="*/ 54 h 186"/>
                  <a:gd name="T56" fmla="*/ 238 w 450"/>
                  <a:gd name="T57" fmla="*/ 62 h 186"/>
                  <a:gd name="T58" fmla="*/ 270 w 450"/>
                  <a:gd name="T59" fmla="*/ 72 h 186"/>
                  <a:gd name="T60" fmla="*/ 301 w 450"/>
                  <a:gd name="T61" fmla="*/ 82 h 186"/>
                  <a:gd name="T62" fmla="*/ 328 w 450"/>
                  <a:gd name="T63" fmla="*/ 93 h 186"/>
                  <a:gd name="T64" fmla="*/ 352 w 450"/>
                  <a:gd name="T65" fmla="*/ 106 h 186"/>
                  <a:gd name="T66" fmla="*/ 372 w 450"/>
                  <a:gd name="T67" fmla="*/ 119 h 186"/>
                  <a:gd name="T68" fmla="*/ 388 w 450"/>
                  <a:gd name="T69" fmla="*/ 133 h 186"/>
                  <a:gd name="T70" fmla="*/ 395 w 450"/>
                  <a:gd name="T71" fmla="*/ 140 h 186"/>
                  <a:gd name="T72" fmla="*/ 401 w 450"/>
                  <a:gd name="T73" fmla="*/ 145 h 186"/>
                  <a:gd name="T74" fmla="*/ 407 w 450"/>
                  <a:gd name="T75" fmla="*/ 152 h 186"/>
                  <a:gd name="T76" fmla="*/ 410 w 450"/>
                  <a:gd name="T77" fmla="*/ 160 h 186"/>
                  <a:gd name="T78" fmla="*/ 414 w 450"/>
                  <a:gd name="T79" fmla="*/ 167 h 186"/>
                  <a:gd name="T80" fmla="*/ 415 w 450"/>
                  <a:gd name="T81" fmla="*/ 172 h 186"/>
                  <a:gd name="T82" fmla="*/ 417 w 450"/>
                  <a:gd name="T83" fmla="*/ 179 h 186"/>
                  <a:gd name="T84" fmla="*/ 417 w 450"/>
                  <a:gd name="T85" fmla="*/ 186 h 186"/>
                  <a:gd name="T86" fmla="*/ 417 w 450"/>
                  <a:gd name="T87" fmla="*/ 186 h 186"/>
                  <a:gd name="T88" fmla="*/ 450 w 450"/>
                  <a:gd name="T89" fmla="*/ 186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0"/>
                  <a:gd name="T136" fmla="*/ 0 h 186"/>
                  <a:gd name="T137" fmla="*/ 450 w 450"/>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0" h="186">
                    <a:moveTo>
                      <a:pt x="450" y="186"/>
                    </a:moveTo>
                    <a:lnTo>
                      <a:pt x="450" y="186"/>
                    </a:lnTo>
                    <a:lnTo>
                      <a:pt x="450" y="175"/>
                    </a:lnTo>
                    <a:lnTo>
                      <a:pt x="448" y="164"/>
                    </a:lnTo>
                    <a:lnTo>
                      <a:pt x="445" y="154"/>
                    </a:lnTo>
                    <a:lnTo>
                      <a:pt x="441" y="144"/>
                    </a:lnTo>
                    <a:lnTo>
                      <a:pt x="434" y="134"/>
                    </a:lnTo>
                    <a:lnTo>
                      <a:pt x="428" y="124"/>
                    </a:lnTo>
                    <a:lnTo>
                      <a:pt x="419" y="116"/>
                    </a:lnTo>
                    <a:lnTo>
                      <a:pt x="411" y="107"/>
                    </a:lnTo>
                    <a:lnTo>
                      <a:pt x="391" y="92"/>
                    </a:lnTo>
                    <a:lnTo>
                      <a:pt x="367" y="76"/>
                    </a:lnTo>
                    <a:lnTo>
                      <a:pt x="342" y="64"/>
                    </a:lnTo>
                    <a:lnTo>
                      <a:pt x="312" y="51"/>
                    </a:lnTo>
                    <a:lnTo>
                      <a:pt x="281" y="40"/>
                    </a:lnTo>
                    <a:lnTo>
                      <a:pt x="246" y="30"/>
                    </a:lnTo>
                    <a:lnTo>
                      <a:pt x="210" y="20"/>
                    </a:lnTo>
                    <a:lnTo>
                      <a:pt x="171" y="13"/>
                    </a:lnTo>
                    <a:lnTo>
                      <a:pt x="131" y="7"/>
                    </a:lnTo>
                    <a:lnTo>
                      <a:pt x="88" y="3"/>
                    </a:lnTo>
                    <a:lnTo>
                      <a:pt x="45" y="0"/>
                    </a:lnTo>
                    <a:lnTo>
                      <a:pt x="0" y="0"/>
                    </a:lnTo>
                    <a:lnTo>
                      <a:pt x="0" y="34"/>
                    </a:lnTo>
                    <a:lnTo>
                      <a:pt x="43" y="34"/>
                    </a:lnTo>
                    <a:lnTo>
                      <a:pt x="86" y="37"/>
                    </a:lnTo>
                    <a:lnTo>
                      <a:pt x="126" y="41"/>
                    </a:lnTo>
                    <a:lnTo>
                      <a:pt x="166" y="47"/>
                    </a:lnTo>
                    <a:lnTo>
                      <a:pt x="202" y="54"/>
                    </a:lnTo>
                    <a:lnTo>
                      <a:pt x="238" y="62"/>
                    </a:lnTo>
                    <a:lnTo>
                      <a:pt x="270" y="72"/>
                    </a:lnTo>
                    <a:lnTo>
                      <a:pt x="301" y="82"/>
                    </a:lnTo>
                    <a:lnTo>
                      <a:pt x="328" y="93"/>
                    </a:lnTo>
                    <a:lnTo>
                      <a:pt x="352" y="106"/>
                    </a:lnTo>
                    <a:lnTo>
                      <a:pt x="372" y="119"/>
                    </a:lnTo>
                    <a:lnTo>
                      <a:pt x="388" y="133"/>
                    </a:lnTo>
                    <a:lnTo>
                      <a:pt x="395" y="140"/>
                    </a:lnTo>
                    <a:lnTo>
                      <a:pt x="401" y="145"/>
                    </a:lnTo>
                    <a:lnTo>
                      <a:pt x="407" y="152"/>
                    </a:lnTo>
                    <a:lnTo>
                      <a:pt x="410" y="160"/>
                    </a:lnTo>
                    <a:lnTo>
                      <a:pt x="414" y="167"/>
                    </a:lnTo>
                    <a:lnTo>
                      <a:pt x="415" y="172"/>
                    </a:lnTo>
                    <a:lnTo>
                      <a:pt x="417" y="179"/>
                    </a:lnTo>
                    <a:lnTo>
                      <a:pt x="417" y="186"/>
                    </a:lnTo>
                    <a:lnTo>
                      <a:pt x="450" y="186"/>
                    </a:lnTo>
                    <a:close/>
                  </a:path>
                </a:pathLst>
              </a:custGeom>
              <a:solidFill>
                <a:srgbClr val="1F1A17"/>
              </a:solidFill>
              <a:ln w="9525">
                <a:noFill/>
                <a:round/>
                <a:headEnd/>
                <a:tailEnd/>
              </a:ln>
            </p:spPr>
            <p:txBody>
              <a:bodyPr/>
              <a:lstStyle/>
              <a:p>
                <a:endParaRPr lang="hu-HU"/>
              </a:p>
            </p:txBody>
          </p:sp>
          <p:sp>
            <p:nvSpPr>
              <p:cNvPr id="57812" name="Freeform 1401"/>
              <p:cNvSpPr>
                <a:spLocks/>
              </p:cNvSpPr>
              <p:nvPr/>
            </p:nvSpPr>
            <p:spPr bwMode="auto">
              <a:xfrm>
                <a:off x="715" y="1796"/>
                <a:ext cx="450" cy="185"/>
              </a:xfrm>
              <a:custGeom>
                <a:avLst/>
                <a:gdLst>
                  <a:gd name="T0" fmla="*/ 0 w 450"/>
                  <a:gd name="T1" fmla="*/ 185 h 185"/>
                  <a:gd name="T2" fmla="*/ 0 w 450"/>
                  <a:gd name="T3" fmla="*/ 185 h 185"/>
                  <a:gd name="T4" fmla="*/ 45 w 450"/>
                  <a:gd name="T5" fmla="*/ 185 h 185"/>
                  <a:gd name="T6" fmla="*/ 88 w 450"/>
                  <a:gd name="T7" fmla="*/ 182 h 185"/>
                  <a:gd name="T8" fmla="*/ 131 w 450"/>
                  <a:gd name="T9" fmla="*/ 178 h 185"/>
                  <a:gd name="T10" fmla="*/ 171 w 450"/>
                  <a:gd name="T11" fmla="*/ 172 h 185"/>
                  <a:gd name="T12" fmla="*/ 210 w 450"/>
                  <a:gd name="T13" fmla="*/ 165 h 185"/>
                  <a:gd name="T14" fmla="*/ 246 w 450"/>
                  <a:gd name="T15" fmla="*/ 157 h 185"/>
                  <a:gd name="T16" fmla="*/ 281 w 450"/>
                  <a:gd name="T17" fmla="*/ 145 h 185"/>
                  <a:gd name="T18" fmla="*/ 312 w 450"/>
                  <a:gd name="T19" fmla="*/ 134 h 185"/>
                  <a:gd name="T20" fmla="*/ 342 w 450"/>
                  <a:gd name="T21" fmla="*/ 123 h 185"/>
                  <a:gd name="T22" fmla="*/ 367 w 450"/>
                  <a:gd name="T23" fmla="*/ 109 h 185"/>
                  <a:gd name="T24" fmla="*/ 391 w 450"/>
                  <a:gd name="T25" fmla="*/ 93 h 185"/>
                  <a:gd name="T26" fmla="*/ 411 w 450"/>
                  <a:gd name="T27" fmla="*/ 78 h 185"/>
                  <a:gd name="T28" fmla="*/ 419 w 450"/>
                  <a:gd name="T29" fmla="*/ 69 h 185"/>
                  <a:gd name="T30" fmla="*/ 428 w 450"/>
                  <a:gd name="T31" fmla="*/ 61 h 185"/>
                  <a:gd name="T32" fmla="*/ 434 w 450"/>
                  <a:gd name="T33" fmla="*/ 51 h 185"/>
                  <a:gd name="T34" fmla="*/ 441 w 450"/>
                  <a:gd name="T35" fmla="*/ 41 h 185"/>
                  <a:gd name="T36" fmla="*/ 445 w 450"/>
                  <a:gd name="T37" fmla="*/ 31 h 185"/>
                  <a:gd name="T38" fmla="*/ 448 w 450"/>
                  <a:gd name="T39" fmla="*/ 21 h 185"/>
                  <a:gd name="T40" fmla="*/ 450 w 450"/>
                  <a:gd name="T41" fmla="*/ 10 h 185"/>
                  <a:gd name="T42" fmla="*/ 450 w 450"/>
                  <a:gd name="T43" fmla="*/ 0 h 185"/>
                  <a:gd name="T44" fmla="*/ 417 w 450"/>
                  <a:gd name="T45" fmla="*/ 0 h 185"/>
                  <a:gd name="T46" fmla="*/ 417 w 450"/>
                  <a:gd name="T47" fmla="*/ 6 h 185"/>
                  <a:gd name="T48" fmla="*/ 415 w 450"/>
                  <a:gd name="T49" fmla="*/ 13 h 185"/>
                  <a:gd name="T50" fmla="*/ 414 w 450"/>
                  <a:gd name="T51" fmla="*/ 19 h 185"/>
                  <a:gd name="T52" fmla="*/ 410 w 450"/>
                  <a:gd name="T53" fmla="*/ 26 h 185"/>
                  <a:gd name="T54" fmla="*/ 407 w 450"/>
                  <a:gd name="T55" fmla="*/ 33 h 185"/>
                  <a:gd name="T56" fmla="*/ 401 w 450"/>
                  <a:gd name="T57" fmla="*/ 40 h 185"/>
                  <a:gd name="T58" fmla="*/ 395 w 450"/>
                  <a:gd name="T59" fmla="*/ 47 h 185"/>
                  <a:gd name="T60" fmla="*/ 388 w 450"/>
                  <a:gd name="T61" fmla="*/ 52 h 185"/>
                  <a:gd name="T62" fmla="*/ 372 w 450"/>
                  <a:gd name="T63" fmla="*/ 66 h 185"/>
                  <a:gd name="T64" fmla="*/ 352 w 450"/>
                  <a:gd name="T65" fmla="*/ 79 h 185"/>
                  <a:gd name="T66" fmla="*/ 328 w 450"/>
                  <a:gd name="T67" fmla="*/ 92 h 185"/>
                  <a:gd name="T68" fmla="*/ 301 w 450"/>
                  <a:gd name="T69" fmla="*/ 103 h 185"/>
                  <a:gd name="T70" fmla="*/ 270 w 450"/>
                  <a:gd name="T71" fmla="*/ 114 h 185"/>
                  <a:gd name="T72" fmla="*/ 238 w 450"/>
                  <a:gd name="T73" fmla="*/ 123 h 185"/>
                  <a:gd name="T74" fmla="*/ 202 w 450"/>
                  <a:gd name="T75" fmla="*/ 131 h 185"/>
                  <a:gd name="T76" fmla="*/ 166 w 450"/>
                  <a:gd name="T77" fmla="*/ 138 h 185"/>
                  <a:gd name="T78" fmla="*/ 126 w 450"/>
                  <a:gd name="T79" fmla="*/ 144 h 185"/>
                  <a:gd name="T80" fmla="*/ 86 w 450"/>
                  <a:gd name="T81" fmla="*/ 148 h 185"/>
                  <a:gd name="T82" fmla="*/ 43 w 450"/>
                  <a:gd name="T83" fmla="*/ 151 h 185"/>
                  <a:gd name="T84" fmla="*/ 0 w 450"/>
                  <a:gd name="T85" fmla="*/ 151 h 185"/>
                  <a:gd name="T86" fmla="*/ 0 w 450"/>
                  <a:gd name="T87" fmla="*/ 151 h 185"/>
                  <a:gd name="T88" fmla="*/ 0 w 450"/>
                  <a:gd name="T89" fmla="*/ 185 h 1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0"/>
                  <a:gd name="T136" fmla="*/ 0 h 185"/>
                  <a:gd name="T137" fmla="*/ 450 w 450"/>
                  <a:gd name="T138" fmla="*/ 185 h 1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0" h="185">
                    <a:moveTo>
                      <a:pt x="0" y="185"/>
                    </a:moveTo>
                    <a:lnTo>
                      <a:pt x="0" y="185"/>
                    </a:lnTo>
                    <a:lnTo>
                      <a:pt x="45" y="185"/>
                    </a:lnTo>
                    <a:lnTo>
                      <a:pt x="88" y="182"/>
                    </a:lnTo>
                    <a:lnTo>
                      <a:pt x="131" y="178"/>
                    </a:lnTo>
                    <a:lnTo>
                      <a:pt x="171" y="172"/>
                    </a:lnTo>
                    <a:lnTo>
                      <a:pt x="210" y="165"/>
                    </a:lnTo>
                    <a:lnTo>
                      <a:pt x="246" y="157"/>
                    </a:lnTo>
                    <a:lnTo>
                      <a:pt x="281" y="145"/>
                    </a:lnTo>
                    <a:lnTo>
                      <a:pt x="312" y="134"/>
                    </a:lnTo>
                    <a:lnTo>
                      <a:pt x="342" y="123"/>
                    </a:lnTo>
                    <a:lnTo>
                      <a:pt x="367" y="109"/>
                    </a:lnTo>
                    <a:lnTo>
                      <a:pt x="391" y="93"/>
                    </a:lnTo>
                    <a:lnTo>
                      <a:pt x="411" y="78"/>
                    </a:lnTo>
                    <a:lnTo>
                      <a:pt x="419" y="69"/>
                    </a:lnTo>
                    <a:lnTo>
                      <a:pt x="428" y="61"/>
                    </a:lnTo>
                    <a:lnTo>
                      <a:pt x="434" y="51"/>
                    </a:lnTo>
                    <a:lnTo>
                      <a:pt x="441" y="41"/>
                    </a:lnTo>
                    <a:lnTo>
                      <a:pt x="445" y="31"/>
                    </a:lnTo>
                    <a:lnTo>
                      <a:pt x="448" y="21"/>
                    </a:lnTo>
                    <a:lnTo>
                      <a:pt x="450" y="10"/>
                    </a:lnTo>
                    <a:lnTo>
                      <a:pt x="450" y="0"/>
                    </a:lnTo>
                    <a:lnTo>
                      <a:pt x="417" y="0"/>
                    </a:lnTo>
                    <a:lnTo>
                      <a:pt x="417" y="6"/>
                    </a:lnTo>
                    <a:lnTo>
                      <a:pt x="415" y="13"/>
                    </a:lnTo>
                    <a:lnTo>
                      <a:pt x="414" y="19"/>
                    </a:lnTo>
                    <a:lnTo>
                      <a:pt x="410" y="26"/>
                    </a:lnTo>
                    <a:lnTo>
                      <a:pt x="407" y="33"/>
                    </a:lnTo>
                    <a:lnTo>
                      <a:pt x="401" y="40"/>
                    </a:lnTo>
                    <a:lnTo>
                      <a:pt x="395" y="47"/>
                    </a:lnTo>
                    <a:lnTo>
                      <a:pt x="388" y="52"/>
                    </a:lnTo>
                    <a:lnTo>
                      <a:pt x="372" y="66"/>
                    </a:lnTo>
                    <a:lnTo>
                      <a:pt x="352" y="79"/>
                    </a:lnTo>
                    <a:lnTo>
                      <a:pt x="328" y="92"/>
                    </a:lnTo>
                    <a:lnTo>
                      <a:pt x="301" y="103"/>
                    </a:lnTo>
                    <a:lnTo>
                      <a:pt x="270" y="114"/>
                    </a:lnTo>
                    <a:lnTo>
                      <a:pt x="238" y="123"/>
                    </a:lnTo>
                    <a:lnTo>
                      <a:pt x="202" y="131"/>
                    </a:lnTo>
                    <a:lnTo>
                      <a:pt x="166" y="138"/>
                    </a:lnTo>
                    <a:lnTo>
                      <a:pt x="126" y="144"/>
                    </a:lnTo>
                    <a:lnTo>
                      <a:pt x="86" y="148"/>
                    </a:lnTo>
                    <a:lnTo>
                      <a:pt x="43" y="151"/>
                    </a:lnTo>
                    <a:lnTo>
                      <a:pt x="0" y="151"/>
                    </a:lnTo>
                    <a:lnTo>
                      <a:pt x="0" y="185"/>
                    </a:lnTo>
                    <a:close/>
                  </a:path>
                </a:pathLst>
              </a:custGeom>
              <a:solidFill>
                <a:srgbClr val="1F1A17"/>
              </a:solidFill>
              <a:ln w="9525">
                <a:noFill/>
                <a:round/>
                <a:headEnd/>
                <a:tailEnd/>
              </a:ln>
            </p:spPr>
            <p:txBody>
              <a:bodyPr/>
              <a:lstStyle/>
              <a:p>
                <a:endParaRPr lang="hu-HU"/>
              </a:p>
            </p:txBody>
          </p:sp>
          <p:sp>
            <p:nvSpPr>
              <p:cNvPr id="57813" name="Freeform 1402"/>
              <p:cNvSpPr>
                <a:spLocks/>
              </p:cNvSpPr>
              <p:nvPr/>
            </p:nvSpPr>
            <p:spPr bwMode="auto">
              <a:xfrm>
                <a:off x="264" y="1796"/>
                <a:ext cx="451" cy="185"/>
              </a:xfrm>
              <a:custGeom>
                <a:avLst/>
                <a:gdLst>
                  <a:gd name="T0" fmla="*/ 0 w 451"/>
                  <a:gd name="T1" fmla="*/ 0 h 185"/>
                  <a:gd name="T2" fmla="*/ 0 w 451"/>
                  <a:gd name="T3" fmla="*/ 0 h 185"/>
                  <a:gd name="T4" fmla="*/ 1 w 451"/>
                  <a:gd name="T5" fmla="*/ 10 h 185"/>
                  <a:gd name="T6" fmla="*/ 3 w 451"/>
                  <a:gd name="T7" fmla="*/ 21 h 185"/>
                  <a:gd name="T8" fmla="*/ 7 w 451"/>
                  <a:gd name="T9" fmla="*/ 31 h 185"/>
                  <a:gd name="T10" fmla="*/ 11 w 451"/>
                  <a:gd name="T11" fmla="*/ 41 h 185"/>
                  <a:gd name="T12" fmla="*/ 17 w 451"/>
                  <a:gd name="T13" fmla="*/ 51 h 185"/>
                  <a:gd name="T14" fmla="*/ 24 w 451"/>
                  <a:gd name="T15" fmla="*/ 61 h 185"/>
                  <a:gd name="T16" fmla="*/ 31 w 451"/>
                  <a:gd name="T17" fmla="*/ 69 h 185"/>
                  <a:gd name="T18" fmla="*/ 41 w 451"/>
                  <a:gd name="T19" fmla="*/ 78 h 185"/>
                  <a:gd name="T20" fmla="*/ 60 w 451"/>
                  <a:gd name="T21" fmla="*/ 93 h 185"/>
                  <a:gd name="T22" fmla="*/ 83 w 451"/>
                  <a:gd name="T23" fmla="*/ 109 h 185"/>
                  <a:gd name="T24" fmla="*/ 110 w 451"/>
                  <a:gd name="T25" fmla="*/ 123 h 185"/>
                  <a:gd name="T26" fmla="*/ 138 w 451"/>
                  <a:gd name="T27" fmla="*/ 134 h 185"/>
                  <a:gd name="T28" fmla="*/ 170 w 451"/>
                  <a:gd name="T29" fmla="*/ 145 h 185"/>
                  <a:gd name="T30" fmla="*/ 204 w 451"/>
                  <a:gd name="T31" fmla="*/ 157 h 185"/>
                  <a:gd name="T32" fmla="*/ 241 w 451"/>
                  <a:gd name="T33" fmla="*/ 165 h 185"/>
                  <a:gd name="T34" fmla="*/ 280 w 451"/>
                  <a:gd name="T35" fmla="*/ 172 h 185"/>
                  <a:gd name="T36" fmla="*/ 321 w 451"/>
                  <a:gd name="T37" fmla="*/ 178 h 185"/>
                  <a:gd name="T38" fmla="*/ 362 w 451"/>
                  <a:gd name="T39" fmla="*/ 182 h 185"/>
                  <a:gd name="T40" fmla="*/ 406 w 451"/>
                  <a:gd name="T41" fmla="*/ 185 h 185"/>
                  <a:gd name="T42" fmla="*/ 451 w 451"/>
                  <a:gd name="T43" fmla="*/ 185 h 185"/>
                  <a:gd name="T44" fmla="*/ 451 w 451"/>
                  <a:gd name="T45" fmla="*/ 151 h 185"/>
                  <a:gd name="T46" fmla="*/ 407 w 451"/>
                  <a:gd name="T47" fmla="*/ 151 h 185"/>
                  <a:gd name="T48" fmla="*/ 365 w 451"/>
                  <a:gd name="T49" fmla="*/ 148 h 185"/>
                  <a:gd name="T50" fmla="*/ 324 w 451"/>
                  <a:gd name="T51" fmla="*/ 144 h 185"/>
                  <a:gd name="T52" fmla="*/ 286 w 451"/>
                  <a:gd name="T53" fmla="*/ 138 h 185"/>
                  <a:gd name="T54" fmla="*/ 248 w 451"/>
                  <a:gd name="T55" fmla="*/ 131 h 185"/>
                  <a:gd name="T56" fmla="*/ 213 w 451"/>
                  <a:gd name="T57" fmla="*/ 123 h 185"/>
                  <a:gd name="T58" fmla="*/ 180 w 451"/>
                  <a:gd name="T59" fmla="*/ 114 h 185"/>
                  <a:gd name="T60" fmla="*/ 151 w 451"/>
                  <a:gd name="T61" fmla="*/ 103 h 185"/>
                  <a:gd name="T62" fmla="*/ 124 w 451"/>
                  <a:gd name="T63" fmla="*/ 92 h 185"/>
                  <a:gd name="T64" fmla="*/ 100 w 451"/>
                  <a:gd name="T65" fmla="*/ 79 h 185"/>
                  <a:gd name="T66" fmla="*/ 80 w 451"/>
                  <a:gd name="T67" fmla="*/ 66 h 185"/>
                  <a:gd name="T68" fmla="*/ 62 w 451"/>
                  <a:gd name="T69" fmla="*/ 52 h 185"/>
                  <a:gd name="T70" fmla="*/ 56 w 451"/>
                  <a:gd name="T71" fmla="*/ 47 h 185"/>
                  <a:gd name="T72" fmla="*/ 51 w 451"/>
                  <a:gd name="T73" fmla="*/ 40 h 185"/>
                  <a:gd name="T74" fmla="*/ 45 w 451"/>
                  <a:gd name="T75" fmla="*/ 33 h 185"/>
                  <a:gd name="T76" fmla="*/ 41 w 451"/>
                  <a:gd name="T77" fmla="*/ 26 h 185"/>
                  <a:gd name="T78" fmla="*/ 38 w 451"/>
                  <a:gd name="T79" fmla="*/ 19 h 185"/>
                  <a:gd name="T80" fmla="*/ 36 w 451"/>
                  <a:gd name="T81" fmla="*/ 13 h 185"/>
                  <a:gd name="T82" fmla="*/ 35 w 451"/>
                  <a:gd name="T83" fmla="*/ 6 h 185"/>
                  <a:gd name="T84" fmla="*/ 34 w 451"/>
                  <a:gd name="T85" fmla="*/ 0 h 185"/>
                  <a:gd name="T86" fmla="*/ 34 w 451"/>
                  <a:gd name="T87" fmla="*/ 0 h 185"/>
                  <a:gd name="T88" fmla="*/ 0 w 451"/>
                  <a:gd name="T89" fmla="*/ 0 h 1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1"/>
                  <a:gd name="T136" fmla="*/ 0 h 185"/>
                  <a:gd name="T137" fmla="*/ 451 w 451"/>
                  <a:gd name="T138" fmla="*/ 185 h 1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1" h="185">
                    <a:moveTo>
                      <a:pt x="0" y="0"/>
                    </a:moveTo>
                    <a:lnTo>
                      <a:pt x="0" y="0"/>
                    </a:lnTo>
                    <a:lnTo>
                      <a:pt x="1" y="10"/>
                    </a:lnTo>
                    <a:lnTo>
                      <a:pt x="3" y="21"/>
                    </a:lnTo>
                    <a:lnTo>
                      <a:pt x="7" y="31"/>
                    </a:lnTo>
                    <a:lnTo>
                      <a:pt x="11" y="41"/>
                    </a:lnTo>
                    <a:lnTo>
                      <a:pt x="17" y="51"/>
                    </a:lnTo>
                    <a:lnTo>
                      <a:pt x="24" y="61"/>
                    </a:lnTo>
                    <a:lnTo>
                      <a:pt x="31" y="69"/>
                    </a:lnTo>
                    <a:lnTo>
                      <a:pt x="41" y="78"/>
                    </a:lnTo>
                    <a:lnTo>
                      <a:pt x="60" y="93"/>
                    </a:lnTo>
                    <a:lnTo>
                      <a:pt x="83" y="109"/>
                    </a:lnTo>
                    <a:lnTo>
                      <a:pt x="110" y="123"/>
                    </a:lnTo>
                    <a:lnTo>
                      <a:pt x="138" y="134"/>
                    </a:lnTo>
                    <a:lnTo>
                      <a:pt x="170" y="145"/>
                    </a:lnTo>
                    <a:lnTo>
                      <a:pt x="204" y="157"/>
                    </a:lnTo>
                    <a:lnTo>
                      <a:pt x="241" y="165"/>
                    </a:lnTo>
                    <a:lnTo>
                      <a:pt x="280" y="172"/>
                    </a:lnTo>
                    <a:lnTo>
                      <a:pt x="321" y="178"/>
                    </a:lnTo>
                    <a:lnTo>
                      <a:pt x="362" y="182"/>
                    </a:lnTo>
                    <a:lnTo>
                      <a:pt x="406" y="185"/>
                    </a:lnTo>
                    <a:lnTo>
                      <a:pt x="451" y="185"/>
                    </a:lnTo>
                    <a:lnTo>
                      <a:pt x="451" y="151"/>
                    </a:lnTo>
                    <a:lnTo>
                      <a:pt x="407" y="151"/>
                    </a:lnTo>
                    <a:lnTo>
                      <a:pt x="365" y="148"/>
                    </a:lnTo>
                    <a:lnTo>
                      <a:pt x="324" y="144"/>
                    </a:lnTo>
                    <a:lnTo>
                      <a:pt x="286" y="138"/>
                    </a:lnTo>
                    <a:lnTo>
                      <a:pt x="248" y="131"/>
                    </a:lnTo>
                    <a:lnTo>
                      <a:pt x="213" y="123"/>
                    </a:lnTo>
                    <a:lnTo>
                      <a:pt x="180" y="114"/>
                    </a:lnTo>
                    <a:lnTo>
                      <a:pt x="151" y="103"/>
                    </a:lnTo>
                    <a:lnTo>
                      <a:pt x="124" y="92"/>
                    </a:lnTo>
                    <a:lnTo>
                      <a:pt x="100" y="79"/>
                    </a:lnTo>
                    <a:lnTo>
                      <a:pt x="80" y="66"/>
                    </a:lnTo>
                    <a:lnTo>
                      <a:pt x="62" y="52"/>
                    </a:lnTo>
                    <a:lnTo>
                      <a:pt x="56" y="47"/>
                    </a:lnTo>
                    <a:lnTo>
                      <a:pt x="51" y="40"/>
                    </a:lnTo>
                    <a:lnTo>
                      <a:pt x="45" y="33"/>
                    </a:lnTo>
                    <a:lnTo>
                      <a:pt x="41" y="26"/>
                    </a:lnTo>
                    <a:lnTo>
                      <a:pt x="38" y="19"/>
                    </a:lnTo>
                    <a:lnTo>
                      <a:pt x="36" y="13"/>
                    </a:lnTo>
                    <a:lnTo>
                      <a:pt x="35" y="6"/>
                    </a:lnTo>
                    <a:lnTo>
                      <a:pt x="34" y="0"/>
                    </a:lnTo>
                    <a:lnTo>
                      <a:pt x="0" y="0"/>
                    </a:lnTo>
                    <a:close/>
                  </a:path>
                </a:pathLst>
              </a:custGeom>
              <a:solidFill>
                <a:srgbClr val="1F1A17"/>
              </a:solidFill>
              <a:ln w="9525">
                <a:noFill/>
                <a:round/>
                <a:headEnd/>
                <a:tailEnd/>
              </a:ln>
            </p:spPr>
            <p:txBody>
              <a:bodyPr/>
              <a:lstStyle/>
              <a:p>
                <a:endParaRPr lang="hu-HU"/>
              </a:p>
            </p:txBody>
          </p:sp>
          <p:sp>
            <p:nvSpPr>
              <p:cNvPr id="57814" name="Freeform 1403"/>
              <p:cNvSpPr>
                <a:spLocks/>
              </p:cNvSpPr>
              <p:nvPr/>
            </p:nvSpPr>
            <p:spPr bwMode="auto">
              <a:xfrm>
                <a:off x="264" y="1610"/>
                <a:ext cx="451" cy="186"/>
              </a:xfrm>
              <a:custGeom>
                <a:avLst/>
                <a:gdLst>
                  <a:gd name="T0" fmla="*/ 451 w 451"/>
                  <a:gd name="T1" fmla="*/ 0 h 186"/>
                  <a:gd name="T2" fmla="*/ 451 w 451"/>
                  <a:gd name="T3" fmla="*/ 0 h 186"/>
                  <a:gd name="T4" fmla="*/ 406 w 451"/>
                  <a:gd name="T5" fmla="*/ 0 h 186"/>
                  <a:gd name="T6" fmla="*/ 362 w 451"/>
                  <a:gd name="T7" fmla="*/ 3 h 186"/>
                  <a:gd name="T8" fmla="*/ 321 w 451"/>
                  <a:gd name="T9" fmla="*/ 7 h 186"/>
                  <a:gd name="T10" fmla="*/ 280 w 451"/>
                  <a:gd name="T11" fmla="*/ 13 h 186"/>
                  <a:gd name="T12" fmla="*/ 241 w 451"/>
                  <a:gd name="T13" fmla="*/ 20 h 186"/>
                  <a:gd name="T14" fmla="*/ 204 w 451"/>
                  <a:gd name="T15" fmla="*/ 30 h 186"/>
                  <a:gd name="T16" fmla="*/ 170 w 451"/>
                  <a:gd name="T17" fmla="*/ 40 h 186"/>
                  <a:gd name="T18" fmla="*/ 138 w 451"/>
                  <a:gd name="T19" fmla="*/ 51 h 186"/>
                  <a:gd name="T20" fmla="*/ 110 w 451"/>
                  <a:gd name="T21" fmla="*/ 64 h 186"/>
                  <a:gd name="T22" fmla="*/ 83 w 451"/>
                  <a:gd name="T23" fmla="*/ 76 h 186"/>
                  <a:gd name="T24" fmla="*/ 60 w 451"/>
                  <a:gd name="T25" fmla="*/ 92 h 186"/>
                  <a:gd name="T26" fmla="*/ 41 w 451"/>
                  <a:gd name="T27" fmla="*/ 107 h 186"/>
                  <a:gd name="T28" fmla="*/ 31 w 451"/>
                  <a:gd name="T29" fmla="*/ 116 h 186"/>
                  <a:gd name="T30" fmla="*/ 24 w 451"/>
                  <a:gd name="T31" fmla="*/ 124 h 186"/>
                  <a:gd name="T32" fmla="*/ 17 w 451"/>
                  <a:gd name="T33" fmla="*/ 134 h 186"/>
                  <a:gd name="T34" fmla="*/ 11 w 451"/>
                  <a:gd name="T35" fmla="*/ 144 h 186"/>
                  <a:gd name="T36" fmla="*/ 7 w 451"/>
                  <a:gd name="T37" fmla="*/ 154 h 186"/>
                  <a:gd name="T38" fmla="*/ 3 w 451"/>
                  <a:gd name="T39" fmla="*/ 164 h 186"/>
                  <a:gd name="T40" fmla="*/ 1 w 451"/>
                  <a:gd name="T41" fmla="*/ 175 h 186"/>
                  <a:gd name="T42" fmla="*/ 0 w 451"/>
                  <a:gd name="T43" fmla="*/ 186 h 186"/>
                  <a:gd name="T44" fmla="*/ 34 w 451"/>
                  <a:gd name="T45" fmla="*/ 186 h 186"/>
                  <a:gd name="T46" fmla="*/ 35 w 451"/>
                  <a:gd name="T47" fmla="*/ 179 h 186"/>
                  <a:gd name="T48" fmla="*/ 36 w 451"/>
                  <a:gd name="T49" fmla="*/ 172 h 186"/>
                  <a:gd name="T50" fmla="*/ 38 w 451"/>
                  <a:gd name="T51" fmla="*/ 167 h 186"/>
                  <a:gd name="T52" fmla="*/ 41 w 451"/>
                  <a:gd name="T53" fmla="*/ 160 h 186"/>
                  <a:gd name="T54" fmla="*/ 45 w 451"/>
                  <a:gd name="T55" fmla="*/ 152 h 186"/>
                  <a:gd name="T56" fmla="*/ 51 w 451"/>
                  <a:gd name="T57" fmla="*/ 145 h 186"/>
                  <a:gd name="T58" fmla="*/ 56 w 451"/>
                  <a:gd name="T59" fmla="*/ 140 h 186"/>
                  <a:gd name="T60" fmla="*/ 62 w 451"/>
                  <a:gd name="T61" fmla="*/ 133 h 186"/>
                  <a:gd name="T62" fmla="*/ 80 w 451"/>
                  <a:gd name="T63" fmla="*/ 119 h 186"/>
                  <a:gd name="T64" fmla="*/ 100 w 451"/>
                  <a:gd name="T65" fmla="*/ 106 h 186"/>
                  <a:gd name="T66" fmla="*/ 124 w 451"/>
                  <a:gd name="T67" fmla="*/ 93 h 186"/>
                  <a:gd name="T68" fmla="*/ 151 w 451"/>
                  <a:gd name="T69" fmla="*/ 82 h 186"/>
                  <a:gd name="T70" fmla="*/ 180 w 451"/>
                  <a:gd name="T71" fmla="*/ 72 h 186"/>
                  <a:gd name="T72" fmla="*/ 213 w 451"/>
                  <a:gd name="T73" fmla="*/ 62 h 186"/>
                  <a:gd name="T74" fmla="*/ 248 w 451"/>
                  <a:gd name="T75" fmla="*/ 54 h 186"/>
                  <a:gd name="T76" fmla="*/ 286 w 451"/>
                  <a:gd name="T77" fmla="*/ 47 h 186"/>
                  <a:gd name="T78" fmla="*/ 324 w 451"/>
                  <a:gd name="T79" fmla="*/ 41 h 186"/>
                  <a:gd name="T80" fmla="*/ 365 w 451"/>
                  <a:gd name="T81" fmla="*/ 37 h 186"/>
                  <a:gd name="T82" fmla="*/ 407 w 451"/>
                  <a:gd name="T83" fmla="*/ 34 h 186"/>
                  <a:gd name="T84" fmla="*/ 451 w 451"/>
                  <a:gd name="T85" fmla="*/ 34 h 186"/>
                  <a:gd name="T86" fmla="*/ 451 w 451"/>
                  <a:gd name="T87" fmla="*/ 34 h 186"/>
                  <a:gd name="T88" fmla="*/ 451 w 451"/>
                  <a:gd name="T89" fmla="*/ 0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1"/>
                  <a:gd name="T136" fmla="*/ 0 h 186"/>
                  <a:gd name="T137" fmla="*/ 451 w 451"/>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1" h="186">
                    <a:moveTo>
                      <a:pt x="451" y="0"/>
                    </a:moveTo>
                    <a:lnTo>
                      <a:pt x="451" y="0"/>
                    </a:lnTo>
                    <a:lnTo>
                      <a:pt x="406" y="0"/>
                    </a:lnTo>
                    <a:lnTo>
                      <a:pt x="362" y="3"/>
                    </a:lnTo>
                    <a:lnTo>
                      <a:pt x="321" y="7"/>
                    </a:lnTo>
                    <a:lnTo>
                      <a:pt x="280" y="13"/>
                    </a:lnTo>
                    <a:lnTo>
                      <a:pt x="241" y="20"/>
                    </a:lnTo>
                    <a:lnTo>
                      <a:pt x="204" y="30"/>
                    </a:lnTo>
                    <a:lnTo>
                      <a:pt x="170" y="40"/>
                    </a:lnTo>
                    <a:lnTo>
                      <a:pt x="138" y="51"/>
                    </a:lnTo>
                    <a:lnTo>
                      <a:pt x="110" y="64"/>
                    </a:lnTo>
                    <a:lnTo>
                      <a:pt x="83" y="76"/>
                    </a:lnTo>
                    <a:lnTo>
                      <a:pt x="60" y="92"/>
                    </a:lnTo>
                    <a:lnTo>
                      <a:pt x="41" y="107"/>
                    </a:lnTo>
                    <a:lnTo>
                      <a:pt x="31" y="116"/>
                    </a:lnTo>
                    <a:lnTo>
                      <a:pt x="24" y="124"/>
                    </a:lnTo>
                    <a:lnTo>
                      <a:pt x="17" y="134"/>
                    </a:lnTo>
                    <a:lnTo>
                      <a:pt x="11" y="144"/>
                    </a:lnTo>
                    <a:lnTo>
                      <a:pt x="7" y="154"/>
                    </a:lnTo>
                    <a:lnTo>
                      <a:pt x="3" y="164"/>
                    </a:lnTo>
                    <a:lnTo>
                      <a:pt x="1" y="175"/>
                    </a:lnTo>
                    <a:lnTo>
                      <a:pt x="0" y="186"/>
                    </a:lnTo>
                    <a:lnTo>
                      <a:pt x="34" y="186"/>
                    </a:lnTo>
                    <a:lnTo>
                      <a:pt x="35" y="179"/>
                    </a:lnTo>
                    <a:lnTo>
                      <a:pt x="36" y="172"/>
                    </a:lnTo>
                    <a:lnTo>
                      <a:pt x="38" y="167"/>
                    </a:lnTo>
                    <a:lnTo>
                      <a:pt x="41" y="160"/>
                    </a:lnTo>
                    <a:lnTo>
                      <a:pt x="45" y="152"/>
                    </a:lnTo>
                    <a:lnTo>
                      <a:pt x="51" y="145"/>
                    </a:lnTo>
                    <a:lnTo>
                      <a:pt x="56" y="140"/>
                    </a:lnTo>
                    <a:lnTo>
                      <a:pt x="62" y="133"/>
                    </a:lnTo>
                    <a:lnTo>
                      <a:pt x="80" y="119"/>
                    </a:lnTo>
                    <a:lnTo>
                      <a:pt x="100" y="106"/>
                    </a:lnTo>
                    <a:lnTo>
                      <a:pt x="124" y="93"/>
                    </a:lnTo>
                    <a:lnTo>
                      <a:pt x="151" y="82"/>
                    </a:lnTo>
                    <a:lnTo>
                      <a:pt x="180" y="72"/>
                    </a:lnTo>
                    <a:lnTo>
                      <a:pt x="213" y="62"/>
                    </a:lnTo>
                    <a:lnTo>
                      <a:pt x="248" y="54"/>
                    </a:lnTo>
                    <a:lnTo>
                      <a:pt x="286" y="47"/>
                    </a:lnTo>
                    <a:lnTo>
                      <a:pt x="324" y="41"/>
                    </a:lnTo>
                    <a:lnTo>
                      <a:pt x="365" y="37"/>
                    </a:lnTo>
                    <a:lnTo>
                      <a:pt x="407" y="34"/>
                    </a:lnTo>
                    <a:lnTo>
                      <a:pt x="451" y="34"/>
                    </a:lnTo>
                    <a:lnTo>
                      <a:pt x="451" y="0"/>
                    </a:lnTo>
                    <a:close/>
                  </a:path>
                </a:pathLst>
              </a:custGeom>
              <a:solidFill>
                <a:srgbClr val="1F1A17"/>
              </a:solidFill>
              <a:ln w="9525">
                <a:noFill/>
                <a:round/>
                <a:headEnd/>
                <a:tailEnd/>
              </a:ln>
            </p:spPr>
            <p:txBody>
              <a:bodyPr/>
              <a:lstStyle/>
              <a:p>
                <a:endParaRPr lang="hu-HU"/>
              </a:p>
            </p:txBody>
          </p:sp>
          <p:sp>
            <p:nvSpPr>
              <p:cNvPr id="57815" name="Rectangle 1404"/>
              <p:cNvSpPr>
                <a:spLocks noChangeArrowheads="1"/>
              </p:cNvSpPr>
              <p:nvPr/>
            </p:nvSpPr>
            <p:spPr bwMode="auto">
              <a:xfrm>
                <a:off x="453" y="1585"/>
                <a:ext cx="510"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57816" name="Rectangle 1405"/>
              <p:cNvSpPr>
                <a:spLocks noChangeArrowheads="1"/>
              </p:cNvSpPr>
              <p:nvPr/>
            </p:nvSpPr>
            <p:spPr bwMode="auto">
              <a:xfrm>
                <a:off x="453" y="1585"/>
                <a:ext cx="510"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57817" name="Rectangle 1406"/>
              <p:cNvSpPr>
                <a:spLocks noChangeArrowheads="1"/>
              </p:cNvSpPr>
              <p:nvPr/>
            </p:nvSpPr>
            <p:spPr bwMode="auto">
              <a:xfrm>
                <a:off x="453" y="1585"/>
                <a:ext cx="510" cy="121"/>
              </a:xfrm>
              <a:prstGeom prst="rect">
                <a:avLst/>
              </a:prstGeom>
              <a:solidFill>
                <a:srgbClr val="393633"/>
              </a:solidFill>
              <a:ln w="9525">
                <a:noFill/>
                <a:miter lim="800000"/>
                <a:headEnd/>
                <a:tailEnd/>
              </a:ln>
            </p:spPr>
            <p:txBody>
              <a:bodyPr/>
              <a:lstStyle/>
              <a:p>
                <a:endParaRPr lang="hu-HU">
                  <a:latin typeface="Calibri" pitchFamily="34" charset="0"/>
                </a:endParaRPr>
              </a:p>
            </p:txBody>
          </p:sp>
          <p:sp>
            <p:nvSpPr>
              <p:cNvPr id="57818" name="Rectangle 1407"/>
              <p:cNvSpPr>
                <a:spLocks noChangeArrowheads="1"/>
              </p:cNvSpPr>
              <p:nvPr/>
            </p:nvSpPr>
            <p:spPr bwMode="auto">
              <a:xfrm>
                <a:off x="453" y="1585"/>
                <a:ext cx="98" cy="121"/>
              </a:xfrm>
              <a:prstGeom prst="rect">
                <a:avLst/>
              </a:prstGeom>
              <a:solidFill>
                <a:srgbClr val="009240"/>
              </a:solidFill>
              <a:ln w="9525">
                <a:noFill/>
                <a:miter lim="800000"/>
                <a:headEnd/>
                <a:tailEnd/>
              </a:ln>
            </p:spPr>
            <p:txBody>
              <a:bodyPr/>
              <a:lstStyle/>
              <a:p>
                <a:endParaRPr lang="hu-HU">
                  <a:latin typeface="Calibri" pitchFamily="34" charset="0"/>
                </a:endParaRPr>
              </a:p>
            </p:txBody>
          </p:sp>
          <p:sp>
            <p:nvSpPr>
              <p:cNvPr id="57819" name="Rectangle 1408"/>
              <p:cNvSpPr>
                <a:spLocks noChangeArrowheads="1"/>
              </p:cNvSpPr>
              <p:nvPr/>
            </p:nvSpPr>
            <p:spPr bwMode="auto">
              <a:xfrm>
                <a:off x="864" y="1585"/>
                <a:ext cx="99" cy="121"/>
              </a:xfrm>
              <a:prstGeom prst="rect">
                <a:avLst/>
              </a:prstGeom>
              <a:solidFill>
                <a:srgbClr val="0093DD"/>
              </a:solidFill>
              <a:ln w="9525">
                <a:noFill/>
                <a:miter lim="800000"/>
                <a:headEnd/>
                <a:tailEnd/>
              </a:ln>
            </p:spPr>
            <p:txBody>
              <a:bodyPr/>
              <a:lstStyle/>
              <a:p>
                <a:endParaRPr lang="hu-HU">
                  <a:latin typeface="Calibri" pitchFamily="34" charset="0"/>
                </a:endParaRPr>
              </a:p>
            </p:txBody>
          </p:sp>
          <p:sp>
            <p:nvSpPr>
              <p:cNvPr id="57820" name="Rectangle 1409"/>
              <p:cNvSpPr>
                <a:spLocks noChangeArrowheads="1"/>
              </p:cNvSpPr>
              <p:nvPr/>
            </p:nvSpPr>
            <p:spPr bwMode="auto">
              <a:xfrm>
                <a:off x="605" y="1599"/>
                <a:ext cx="207"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FFFFFF"/>
                    </a:solidFill>
                    <a:latin typeface="Lucida Sans" pitchFamily="34" charset="0"/>
                  </a:rPr>
                  <a:t>Gene</a:t>
                </a:r>
                <a:endParaRPr lang="en-US">
                  <a:latin typeface="Lucida Sans" pitchFamily="34" charset="0"/>
                </a:endParaRPr>
              </a:p>
            </p:txBody>
          </p:sp>
          <p:sp>
            <p:nvSpPr>
              <p:cNvPr id="57821" name="Rectangle 1410"/>
              <p:cNvSpPr>
                <a:spLocks noChangeArrowheads="1"/>
              </p:cNvSpPr>
              <p:nvPr/>
            </p:nvSpPr>
            <p:spPr bwMode="auto">
              <a:xfrm>
                <a:off x="567" y="1732"/>
                <a:ext cx="294"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Protein</a:t>
                </a:r>
                <a:endParaRPr lang="en-US">
                  <a:latin typeface="Lucida Sans" pitchFamily="34" charset="0"/>
                </a:endParaRPr>
              </a:p>
            </p:txBody>
          </p:sp>
          <p:sp>
            <p:nvSpPr>
              <p:cNvPr id="57822" name="Rectangle 1411"/>
              <p:cNvSpPr>
                <a:spLocks noChangeArrowheads="1"/>
              </p:cNvSpPr>
              <p:nvPr/>
            </p:nvSpPr>
            <p:spPr bwMode="auto">
              <a:xfrm>
                <a:off x="464" y="1824"/>
                <a:ext cx="496"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Localization</a:t>
                </a:r>
                <a:endParaRPr lang="en-US">
                  <a:latin typeface="Lucida Sans" pitchFamily="34" charset="0"/>
                </a:endParaRPr>
              </a:p>
            </p:txBody>
          </p:sp>
        </p:grpSp>
        <p:grpSp>
          <p:nvGrpSpPr>
            <p:cNvPr id="57356" name="Group 1412"/>
            <p:cNvGrpSpPr>
              <a:grpSpLocks/>
            </p:cNvGrpSpPr>
            <p:nvPr/>
          </p:nvGrpSpPr>
          <p:grpSpPr bwMode="auto">
            <a:xfrm>
              <a:off x="199" y="1475"/>
              <a:ext cx="3450" cy="1510"/>
              <a:chOff x="199" y="1475"/>
              <a:chExt cx="3450" cy="1510"/>
            </a:xfrm>
          </p:grpSpPr>
          <p:sp>
            <p:nvSpPr>
              <p:cNvPr id="57423" name="Freeform 1413"/>
              <p:cNvSpPr>
                <a:spLocks/>
              </p:cNvSpPr>
              <p:nvPr/>
            </p:nvSpPr>
            <p:spPr bwMode="auto">
              <a:xfrm>
                <a:off x="3133" y="1610"/>
                <a:ext cx="451" cy="186"/>
              </a:xfrm>
              <a:custGeom>
                <a:avLst/>
                <a:gdLst>
                  <a:gd name="T0" fmla="*/ 451 w 451"/>
                  <a:gd name="T1" fmla="*/ 186 h 186"/>
                  <a:gd name="T2" fmla="*/ 451 w 451"/>
                  <a:gd name="T3" fmla="*/ 186 h 186"/>
                  <a:gd name="T4" fmla="*/ 450 w 451"/>
                  <a:gd name="T5" fmla="*/ 175 h 186"/>
                  <a:gd name="T6" fmla="*/ 448 w 451"/>
                  <a:gd name="T7" fmla="*/ 164 h 186"/>
                  <a:gd name="T8" fmla="*/ 444 w 451"/>
                  <a:gd name="T9" fmla="*/ 154 h 186"/>
                  <a:gd name="T10" fmla="*/ 440 w 451"/>
                  <a:gd name="T11" fmla="*/ 144 h 186"/>
                  <a:gd name="T12" fmla="*/ 434 w 451"/>
                  <a:gd name="T13" fmla="*/ 134 h 186"/>
                  <a:gd name="T14" fmla="*/ 427 w 451"/>
                  <a:gd name="T15" fmla="*/ 124 h 186"/>
                  <a:gd name="T16" fmla="*/ 420 w 451"/>
                  <a:gd name="T17" fmla="*/ 116 h 186"/>
                  <a:gd name="T18" fmla="*/ 410 w 451"/>
                  <a:gd name="T19" fmla="*/ 107 h 186"/>
                  <a:gd name="T20" fmla="*/ 391 w 451"/>
                  <a:gd name="T21" fmla="*/ 92 h 186"/>
                  <a:gd name="T22" fmla="*/ 368 w 451"/>
                  <a:gd name="T23" fmla="*/ 76 h 186"/>
                  <a:gd name="T24" fmla="*/ 341 w 451"/>
                  <a:gd name="T25" fmla="*/ 64 h 186"/>
                  <a:gd name="T26" fmla="*/ 313 w 451"/>
                  <a:gd name="T27" fmla="*/ 51 h 186"/>
                  <a:gd name="T28" fmla="*/ 281 w 451"/>
                  <a:gd name="T29" fmla="*/ 40 h 186"/>
                  <a:gd name="T30" fmla="*/ 247 w 451"/>
                  <a:gd name="T31" fmla="*/ 30 h 186"/>
                  <a:gd name="T32" fmla="*/ 210 w 451"/>
                  <a:gd name="T33" fmla="*/ 20 h 186"/>
                  <a:gd name="T34" fmla="*/ 171 w 451"/>
                  <a:gd name="T35" fmla="*/ 13 h 186"/>
                  <a:gd name="T36" fmla="*/ 130 w 451"/>
                  <a:gd name="T37" fmla="*/ 7 h 186"/>
                  <a:gd name="T38" fmla="*/ 89 w 451"/>
                  <a:gd name="T39" fmla="*/ 3 h 186"/>
                  <a:gd name="T40" fmla="*/ 45 w 451"/>
                  <a:gd name="T41" fmla="*/ 0 h 186"/>
                  <a:gd name="T42" fmla="*/ 0 w 451"/>
                  <a:gd name="T43" fmla="*/ 0 h 186"/>
                  <a:gd name="T44" fmla="*/ 0 w 451"/>
                  <a:gd name="T45" fmla="*/ 34 h 186"/>
                  <a:gd name="T46" fmla="*/ 44 w 451"/>
                  <a:gd name="T47" fmla="*/ 34 h 186"/>
                  <a:gd name="T48" fmla="*/ 86 w 451"/>
                  <a:gd name="T49" fmla="*/ 37 h 186"/>
                  <a:gd name="T50" fmla="*/ 127 w 451"/>
                  <a:gd name="T51" fmla="*/ 41 h 186"/>
                  <a:gd name="T52" fmla="*/ 165 w 451"/>
                  <a:gd name="T53" fmla="*/ 47 h 186"/>
                  <a:gd name="T54" fmla="*/ 203 w 451"/>
                  <a:gd name="T55" fmla="*/ 54 h 186"/>
                  <a:gd name="T56" fmla="*/ 238 w 451"/>
                  <a:gd name="T57" fmla="*/ 62 h 186"/>
                  <a:gd name="T58" fmla="*/ 271 w 451"/>
                  <a:gd name="T59" fmla="*/ 72 h 186"/>
                  <a:gd name="T60" fmla="*/ 300 w 451"/>
                  <a:gd name="T61" fmla="*/ 82 h 186"/>
                  <a:gd name="T62" fmla="*/ 327 w 451"/>
                  <a:gd name="T63" fmla="*/ 93 h 186"/>
                  <a:gd name="T64" fmla="*/ 351 w 451"/>
                  <a:gd name="T65" fmla="*/ 106 h 186"/>
                  <a:gd name="T66" fmla="*/ 371 w 451"/>
                  <a:gd name="T67" fmla="*/ 119 h 186"/>
                  <a:gd name="T68" fmla="*/ 389 w 451"/>
                  <a:gd name="T69" fmla="*/ 133 h 186"/>
                  <a:gd name="T70" fmla="*/ 395 w 451"/>
                  <a:gd name="T71" fmla="*/ 140 h 186"/>
                  <a:gd name="T72" fmla="*/ 400 w 451"/>
                  <a:gd name="T73" fmla="*/ 145 h 186"/>
                  <a:gd name="T74" fmla="*/ 406 w 451"/>
                  <a:gd name="T75" fmla="*/ 152 h 186"/>
                  <a:gd name="T76" fmla="*/ 410 w 451"/>
                  <a:gd name="T77" fmla="*/ 160 h 186"/>
                  <a:gd name="T78" fmla="*/ 413 w 451"/>
                  <a:gd name="T79" fmla="*/ 167 h 186"/>
                  <a:gd name="T80" fmla="*/ 415 w 451"/>
                  <a:gd name="T81" fmla="*/ 172 h 186"/>
                  <a:gd name="T82" fmla="*/ 416 w 451"/>
                  <a:gd name="T83" fmla="*/ 179 h 186"/>
                  <a:gd name="T84" fmla="*/ 417 w 451"/>
                  <a:gd name="T85" fmla="*/ 186 h 186"/>
                  <a:gd name="T86" fmla="*/ 417 w 451"/>
                  <a:gd name="T87" fmla="*/ 186 h 186"/>
                  <a:gd name="T88" fmla="*/ 451 w 451"/>
                  <a:gd name="T89" fmla="*/ 186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1"/>
                  <a:gd name="T136" fmla="*/ 0 h 186"/>
                  <a:gd name="T137" fmla="*/ 451 w 451"/>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1" h="186">
                    <a:moveTo>
                      <a:pt x="451" y="186"/>
                    </a:moveTo>
                    <a:lnTo>
                      <a:pt x="451" y="186"/>
                    </a:lnTo>
                    <a:lnTo>
                      <a:pt x="450" y="175"/>
                    </a:lnTo>
                    <a:lnTo>
                      <a:pt x="448" y="164"/>
                    </a:lnTo>
                    <a:lnTo>
                      <a:pt x="444" y="154"/>
                    </a:lnTo>
                    <a:lnTo>
                      <a:pt x="440" y="144"/>
                    </a:lnTo>
                    <a:lnTo>
                      <a:pt x="434" y="134"/>
                    </a:lnTo>
                    <a:lnTo>
                      <a:pt x="427" y="124"/>
                    </a:lnTo>
                    <a:lnTo>
                      <a:pt x="420" y="116"/>
                    </a:lnTo>
                    <a:lnTo>
                      <a:pt x="410" y="107"/>
                    </a:lnTo>
                    <a:lnTo>
                      <a:pt x="391" y="92"/>
                    </a:lnTo>
                    <a:lnTo>
                      <a:pt x="368" y="76"/>
                    </a:lnTo>
                    <a:lnTo>
                      <a:pt x="341" y="64"/>
                    </a:lnTo>
                    <a:lnTo>
                      <a:pt x="313" y="51"/>
                    </a:lnTo>
                    <a:lnTo>
                      <a:pt x="281" y="40"/>
                    </a:lnTo>
                    <a:lnTo>
                      <a:pt x="247" y="30"/>
                    </a:lnTo>
                    <a:lnTo>
                      <a:pt x="210" y="20"/>
                    </a:lnTo>
                    <a:lnTo>
                      <a:pt x="171" y="13"/>
                    </a:lnTo>
                    <a:lnTo>
                      <a:pt x="130" y="7"/>
                    </a:lnTo>
                    <a:lnTo>
                      <a:pt x="89" y="3"/>
                    </a:lnTo>
                    <a:lnTo>
                      <a:pt x="45" y="0"/>
                    </a:lnTo>
                    <a:lnTo>
                      <a:pt x="0" y="0"/>
                    </a:lnTo>
                    <a:lnTo>
                      <a:pt x="0" y="34"/>
                    </a:lnTo>
                    <a:lnTo>
                      <a:pt x="44" y="34"/>
                    </a:lnTo>
                    <a:lnTo>
                      <a:pt x="86" y="37"/>
                    </a:lnTo>
                    <a:lnTo>
                      <a:pt x="127" y="41"/>
                    </a:lnTo>
                    <a:lnTo>
                      <a:pt x="165" y="47"/>
                    </a:lnTo>
                    <a:lnTo>
                      <a:pt x="203" y="54"/>
                    </a:lnTo>
                    <a:lnTo>
                      <a:pt x="238" y="62"/>
                    </a:lnTo>
                    <a:lnTo>
                      <a:pt x="271" y="72"/>
                    </a:lnTo>
                    <a:lnTo>
                      <a:pt x="300" y="82"/>
                    </a:lnTo>
                    <a:lnTo>
                      <a:pt x="327" y="93"/>
                    </a:lnTo>
                    <a:lnTo>
                      <a:pt x="351" y="106"/>
                    </a:lnTo>
                    <a:lnTo>
                      <a:pt x="371" y="119"/>
                    </a:lnTo>
                    <a:lnTo>
                      <a:pt x="389" y="133"/>
                    </a:lnTo>
                    <a:lnTo>
                      <a:pt x="395" y="140"/>
                    </a:lnTo>
                    <a:lnTo>
                      <a:pt x="400" y="145"/>
                    </a:lnTo>
                    <a:lnTo>
                      <a:pt x="406" y="152"/>
                    </a:lnTo>
                    <a:lnTo>
                      <a:pt x="410" y="160"/>
                    </a:lnTo>
                    <a:lnTo>
                      <a:pt x="413" y="167"/>
                    </a:lnTo>
                    <a:lnTo>
                      <a:pt x="415" y="172"/>
                    </a:lnTo>
                    <a:lnTo>
                      <a:pt x="416" y="179"/>
                    </a:lnTo>
                    <a:lnTo>
                      <a:pt x="417" y="186"/>
                    </a:lnTo>
                    <a:lnTo>
                      <a:pt x="451" y="186"/>
                    </a:lnTo>
                    <a:close/>
                  </a:path>
                </a:pathLst>
              </a:custGeom>
              <a:solidFill>
                <a:srgbClr val="1F1A17"/>
              </a:solidFill>
              <a:ln w="9525">
                <a:noFill/>
                <a:round/>
                <a:headEnd/>
                <a:tailEnd/>
              </a:ln>
            </p:spPr>
            <p:txBody>
              <a:bodyPr/>
              <a:lstStyle/>
              <a:p>
                <a:endParaRPr lang="hu-HU"/>
              </a:p>
            </p:txBody>
          </p:sp>
          <p:sp>
            <p:nvSpPr>
              <p:cNvPr id="57424" name="Freeform 1414"/>
              <p:cNvSpPr>
                <a:spLocks/>
              </p:cNvSpPr>
              <p:nvPr/>
            </p:nvSpPr>
            <p:spPr bwMode="auto">
              <a:xfrm>
                <a:off x="3133" y="1796"/>
                <a:ext cx="451" cy="185"/>
              </a:xfrm>
              <a:custGeom>
                <a:avLst/>
                <a:gdLst>
                  <a:gd name="T0" fmla="*/ 0 w 451"/>
                  <a:gd name="T1" fmla="*/ 185 h 185"/>
                  <a:gd name="T2" fmla="*/ 0 w 451"/>
                  <a:gd name="T3" fmla="*/ 185 h 185"/>
                  <a:gd name="T4" fmla="*/ 45 w 451"/>
                  <a:gd name="T5" fmla="*/ 185 h 185"/>
                  <a:gd name="T6" fmla="*/ 89 w 451"/>
                  <a:gd name="T7" fmla="*/ 182 h 185"/>
                  <a:gd name="T8" fmla="*/ 130 w 451"/>
                  <a:gd name="T9" fmla="*/ 178 h 185"/>
                  <a:gd name="T10" fmla="*/ 171 w 451"/>
                  <a:gd name="T11" fmla="*/ 172 h 185"/>
                  <a:gd name="T12" fmla="*/ 210 w 451"/>
                  <a:gd name="T13" fmla="*/ 165 h 185"/>
                  <a:gd name="T14" fmla="*/ 247 w 451"/>
                  <a:gd name="T15" fmla="*/ 157 h 185"/>
                  <a:gd name="T16" fmla="*/ 281 w 451"/>
                  <a:gd name="T17" fmla="*/ 145 h 185"/>
                  <a:gd name="T18" fmla="*/ 313 w 451"/>
                  <a:gd name="T19" fmla="*/ 134 h 185"/>
                  <a:gd name="T20" fmla="*/ 341 w 451"/>
                  <a:gd name="T21" fmla="*/ 123 h 185"/>
                  <a:gd name="T22" fmla="*/ 368 w 451"/>
                  <a:gd name="T23" fmla="*/ 109 h 185"/>
                  <a:gd name="T24" fmla="*/ 391 w 451"/>
                  <a:gd name="T25" fmla="*/ 93 h 185"/>
                  <a:gd name="T26" fmla="*/ 410 w 451"/>
                  <a:gd name="T27" fmla="*/ 78 h 185"/>
                  <a:gd name="T28" fmla="*/ 420 w 451"/>
                  <a:gd name="T29" fmla="*/ 69 h 185"/>
                  <a:gd name="T30" fmla="*/ 427 w 451"/>
                  <a:gd name="T31" fmla="*/ 61 h 185"/>
                  <a:gd name="T32" fmla="*/ 434 w 451"/>
                  <a:gd name="T33" fmla="*/ 51 h 185"/>
                  <a:gd name="T34" fmla="*/ 440 w 451"/>
                  <a:gd name="T35" fmla="*/ 41 h 185"/>
                  <a:gd name="T36" fmla="*/ 444 w 451"/>
                  <a:gd name="T37" fmla="*/ 31 h 185"/>
                  <a:gd name="T38" fmla="*/ 448 w 451"/>
                  <a:gd name="T39" fmla="*/ 21 h 185"/>
                  <a:gd name="T40" fmla="*/ 450 w 451"/>
                  <a:gd name="T41" fmla="*/ 10 h 185"/>
                  <a:gd name="T42" fmla="*/ 451 w 451"/>
                  <a:gd name="T43" fmla="*/ 0 h 185"/>
                  <a:gd name="T44" fmla="*/ 417 w 451"/>
                  <a:gd name="T45" fmla="*/ 0 h 185"/>
                  <a:gd name="T46" fmla="*/ 416 w 451"/>
                  <a:gd name="T47" fmla="*/ 6 h 185"/>
                  <a:gd name="T48" fmla="*/ 415 w 451"/>
                  <a:gd name="T49" fmla="*/ 13 h 185"/>
                  <a:gd name="T50" fmla="*/ 413 w 451"/>
                  <a:gd name="T51" fmla="*/ 19 h 185"/>
                  <a:gd name="T52" fmla="*/ 410 w 451"/>
                  <a:gd name="T53" fmla="*/ 26 h 185"/>
                  <a:gd name="T54" fmla="*/ 406 w 451"/>
                  <a:gd name="T55" fmla="*/ 33 h 185"/>
                  <a:gd name="T56" fmla="*/ 400 w 451"/>
                  <a:gd name="T57" fmla="*/ 40 h 185"/>
                  <a:gd name="T58" fmla="*/ 395 w 451"/>
                  <a:gd name="T59" fmla="*/ 47 h 185"/>
                  <a:gd name="T60" fmla="*/ 389 w 451"/>
                  <a:gd name="T61" fmla="*/ 52 h 185"/>
                  <a:gd name="T62" fmla="*/ 371 w 451"/>
                  <a:gd name="T63" fmla="*/ 66 h 185"/>
                  <a:gd name="T64" fmla="*/ 351 w 451"/>
                  <a:gd name="T65" fmla="*/ 79 h 185"/>
                  <a:gd name="T66" fmla="*/ 327 w 451"/>
                  <a:gd name="T67" fmla="*/ 92 h 185"/>
                  <a:gd name="T68" fmla="*/ 300 w 451"/>
                  <a:gd name="T69" fmla="*/ 103 h 185"/>
                  <a:gd name="T70" fmla="*/ 271 w 451"/>
                  <a:gd name="T71" fmla="*/ 114 h 185"/>
                  <a:gd name="T72" fmla="*/ 238 w 451"/>
                  <a:gd name="T73" fmla="*/ 123 h 185"/>
                  <a:gd name="T74" fmla="*/ 203 w 451"/>
                  <a:gd name="T75" fmla="*/ 131 h 185"/>
                  <a:gd name="T76" fmla="*/ 165 w 451"/>
                  <a:gd name="T77" fmla="*/ 138 h 185"/>
                  <a:gd name="T78" fmla="*/ 127 w 451"/>
                  <a:gd name="T79" fmla="*/ 144 h 185"/>
                  <a:gd name="T80" fmla="*/ 86 w 451"/>
                  <a:gd name="T81" fmla="*/ 148 h 185"/>
                  <a:gd name="T82" fmla="*/ 44 w 451"/>
                  <a:gd name="T83" fmla="*/ 151 h 185"/>
                  <a:gd name="T84" fmla="*/ 0 w 451"/>
                  <a:gd name="T85" fmla="*/ 151 h 185"/>
                  <a:gd name="T86" fmla="*/ 0 w 451"/>
                  <a:gd name="T87" fmla="*/ 151 h 185"/>
                  <a:gd name="T88" fmla="*/ 0 w 451"/>
                  <a:gd name="T89" fmla="*/ 185 h 1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1"/>
                  <a:gd name="T136" fmla="*/ 0 h 185"/>
                  <a:gd name="T137" fmla="*/ 451 w 451"/>
                  <a:gd name="T138" fmla="*/ 185 h 1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1" h="185">
                    <a:moveTo>
                      <a:pt x="0" y="185"/>
                    </a:moveTo>
                    <a:lnTo>
                      <a:pt x="0" y="185"/>
                    </a:lnTo>
                    <a:lnTo>
                      <a:pt x="45" y="185"/>
                    </a:lnTo>
                    <a:lnTo>
                      <a:pt x="89" y="182"/>
                    </a:lnTo>
                    <a:lnTo>
                      <a:pt x="130" y="178"/>
                    </a:lnTo>
                    <a:lnTo>
                      <a:pt x="171" y="172"/>
                    </a:lnTo>
                    <a:lnTo>
                      <a:pt x="210" y="165"/>
                    </a:lnTo>
                    <a:lnTo>
                      <a:pt x="247" y="157"/>
                    </a:lnTo>
                    <a:lnTo>
                      <a:pt x="281" y="145"/>
                    </a:lnTo>
                    <a:lnTo>
                      <a:pt x="313" y="134"/>
                    </a:lnTo>
                    <a:lnTo>
                      <a:pt x="341" y="123"/>
                    </a:lnTo>
                    <a:lnTo>
                      <a:pt x="368" y="109"/>
                    </a:lnTo>
                    <a:lnTo>
                      <a:pt x="391" y="93"/>
                    </a:lnTo>
                    <a:lnTo>
                      <a:pt x="410" y="78"/>
                    </a:lnTo>
                    <a:lnTo>
                      <a:pt x="420" y="69"/>
                    </a:lnTo>
                    <a:lnTo>
                      <a:pt x="427" y="61"/>
                    </a:lnTo>
                    <a:lnTo>
                      <a:pt x="434" y="51"/>
                    </a:lnTo>
                    <a:lnTo>
                      <a:pt x="440" y="41"/>
                    </a:lnTo>
                    <a:lnTo>
                      <a:pt x="444" y="31"/>
                    </a:lnTo>
                    <a:lnTo>
                      <a:pt x="448" y="21"/>
                    </a:lnTo>
                    <a:lnTo>
                      <a:pt x="450" y="10"/>
                    </a:lnTo>
                    <a:lnTo>
                      <a:pt x="451" y="0"/>
                    </a:lnTo>
                    <a:lnTo>
                      <a:pt x="417" y="0"/>
                    </a:lnTo>
                    <a:lnTo>
                      <a:pt x="416" y="6"/>
                    </a:lnTo>
                    <a:lnTo>
                      <a:pt x="415" y="13"/>
                    </a:lnTo>
                    <a:lnTo>
                      <a:pt x="413" y="19"/>
                    </a:lnTo>
                    <a:lnTo>
                      <a:pt x="410" y="26"/>
                    </a:lnTo>
                    <a:lnTo>
                      <a:pt x="406" y="33"/>
                    </a:lnTo>
                    <a:lnTo>
                      <a:pt x="400" y="40"/>
                    </a:lnTo>
                    <a:lnTo>
                      <a:pt x="395" y="47"/>
                    </a:lnTo>
                    <a:lnTo>
                      <a:pt x="389" y="52"/>
                    </a:lnTo>
                    <a:lnTo>
                      <a:pt x="371" y="66"/>
                    </a:lnTo>
                    <a:lnTo>
                      <a:pt x="351" y="79"/>
                    </a:lnTo>
                    <a:lnTo>
                      <a:pt x="327" y="92"/>
                    </a:lnTo>
                    <a:lnTo>
                      <a:pt x="300" y="103"/>
                    </a:lnTo>
                    <a:lnTo>
                      <a:pt x="271" y="114"/>
                    </a:lnTo>
                    <a:lnTo>
                      <a:pt x="238" y="123"/>
                    </a:lnTo>
                    <a:lnTo>
                      <a:pt x="203" y="131"/>
                    </a:lnTo>
                    <a:lnTo>
                      <a:pt x="165" y="138"/>
                    </a:lnTo>
                    <a:lnTo>
                      <a:pt x="127" y="144"/>
                    </a:lnTo>
                    <a:lnTo>
                      <a:pt x="86" y="148"/>
                    </a:lnTo>
                    <a:lnTo>
                      <a:pt x="44" y="151"/>
                    </a:lnTo>
                    <a:lnTo>
                      <a:pt x="0" y="151"/>
                    </a:lnTo>
                    <a:lnTo>
                      <a:pt x="0" y="185"/>
                    </a:lnTo>
                    <a:close/>
                  </a:path>
                </a:pathLst>
              </a:custGeom>
              <a:solidFill>
                <a:srgbClr val="1F1A17"/>
              </a:solidFill>
              <a:ln w="9525">
                <a:noFill/>
                <a:round/>
                <a:headEnd/>
                <a:tailEnd/>
              </a:ln>
            </p:spPr>
            <p:txBody>
              <a:bodyPr/>
              <a:lstStyle/>
              <a:p>
                <a:endParaRPr lang="hu-HU"/>
              </a:p>
            </p:txBody>
          </p:sp>
          <p:sp>
            <p:nvSpPr>
              <p:cNvPr id="57425" name="Freeform 1415"/>
              <p:cNvSpPr>
                <a:spLocks/>
              </p:cNvSpPr>
              <p:nvPr/>
            </p:nvSpPr>
            <p:spPr bwMode="auto">
              <a:xfrm>
                <a:off x="2683" y="1796"/>
                <a:ext cx="450" cy="185"/>
              </a:xfrm>
              <a:custGeom>
                <a:avLst/>
                <a:gdLst>
                  <a:gd name="T0" fmla="*/ 0 w 450"/>
                  <a:gd name="T1" fmla="*/ 0 h 185"/>
                  <a:gd name="T2" fmla="*/ 0 w 450"/>
                  <a:gd name="T3" fmla="*/ 0 h 185"/>
                  <a:gd name="T4" fmla="*/ 0 w 450"/>
                  <a:gd name="T5" fmla="*/ 10 h 185"/>
                  <a:gd name="T6" fmla="*/ 2 w 450"/>
                  <a:gd name="T7" fmla="*/ 21 h 185"/>
                  <a:gd name="T8" fmla="*/ 5 w 450"/>
                  <a:gd name="T9" fmla="*/ 31 h 185"/>
                  <a:gd name="T10" fmla="*/ 9 w 450"/>
                  <a:gd name="T11" fmla="*/ 41 h 185"/>
                  <a:gd name="T12" fmla="*/ 16 w 450"/>
                  <a:gd name="T13" fmla="*/ 51 h 185"/>
                  <a:gd name="T14" fmla="*/ 22 w 450"/>
                  <a:gd name="T15" fmla="*/ 61 h 185"/>
                  <a:gd name="T16" fmla="*/ 31 w 450"/>
                  <a:gd name="T17" fmla="*/ 69 h 185"/>
                  <a:gd name="T18" fmla="*/ 39 w 450"/>
                  <a:gd name="T19" fmla="*/ 78 h 185"/>
                  <a:gd name="T20" fmla="*/ 59 w 450"/>
                  <a:gd name="T21" fmla="*/ 93 h 185"/>
                  <a:gd name="T22" fmla="*/ 83 w 450"/>
                  <a:gd name="T23" fmla="*/ 109 h 185"/>
                  <a:gd name="T24" fmla="*/ 108 w 450"/>
                  <a:gd name="T25" fmla="*/ 123 h 185"/>
                  <a:gd name="T26" fmla="*/ 138 w 450"/>
                  <a:gd name="T27" fmla="*/ 134 h 185"/>
                  <a:gd name="T28" fmla="*/ 169 w 450"/>
                  <a:gd name="T29" fmla="*/ 145 h 185"/>
                  <a:gd name="T30" fmla="*/ 204 w 450"/>
                  <a:gd name="T31" fmla="*/ 157 h 185"/>
                  <a:gd name="T32" fmla="*/ 240 w 450"/>
                  <a:gd name="T33" fmla="*/ 165 h 185"/>
                  <a:gd name="T34" fmla="*/ 279 w 450"/>
                  <a:gd name="T35" fmla="*/ 172 h 185"/>
                  <a:gd name="T36" fmla="*/ 319 w 450"/>
                  <a:gd name="T37" fmla="*/ 178 h 185"/>
                  <a:gd name="T38" fmla="*/ 362 w 450"/>
                  <a:gd name="T39" fmla="*/ 182 h 185"/>
                  <a:gd name="T40" fmla="*/ 405 w 450"/>
                  <a:gd name="T41" fmla="*/ 185 h 185"/>
                  <a:gd name="T42" fmla="*/ 450 w 450"/>
                  <a:gd name="T43" fmla="*/ 185 h 185"/>
                  <a:gd name="T44" fmla="*/ 450 w 450"/>
                  <a:gd name="T45" fmla="*/ 151 h 185"/>
                  <a:gd name="T46" fmla="*/ 407 w 450"/>
                  <a:gd name="T47" fmla="*/ 151 h 185"/>
                  <a:gd name="T48" fmla="*/ 364 w 450"/>
                  <a:gd name="T49" fmla="*/ 148 h 185"/>
                  <a:gd name="T50" fmla="*/ 324 w 450"/>
                  <a:gd name="T51" fmla="*/ 144 h 185"/>
                  <a:gd name="T52" fmla="*/ 284 w 450"/>
                  <a:gd name="T53" fmla="*/ 138 h 185"/>
                  <a:gd name="T54" fmla="*/ 248 w 450"/>
                  <a:gd name="T55" fmla="*/ 131 h 185"/>
                  <a:gd name="T56" fmla="*/ 212 w 450"/>
                  <a:gd name="T57" fmla="*/ 123 h 185"/>
                  <a:gd name="T58" fmla="*/ 180 w 450"/>
                  <a:gd name="T59" fmla="*/ 114 h 185"/>
                  <a:gd name="T60" fmla="*/ 149 w 450"/>
                  <a:gd name="T61" fmla="*/ 103 h 185"/>
                  <a:gd name="T62" fmla="*/ 122 w 450"/>
                  <a:gd name="T63" fmla="*/ 92 h 185"/>
                  <a:gd name="T64" fmla="*/ 98 w 450"/>
                  <a:gd name="T65" fmla="*/ 79 h 185"/>
                  <a:gd name="T66" fmla="*/ 78 w 450"/>
                  <a:gd name="T67" fmla="*/ 66 h 185"/>
                  <a:gd name="T68" fmla="*/ 62 w 450"/>
                  <a:gd name="T69" fmla="*/ 52 h 185"/>
                  <a:gd name="T70" fmla="*/ 55 w 450"/>
                  <a:gd name="T71" fmla="*/ 47 h 185"/>
                  <a:gd name="T72" fmla="*/ 49 w 450"/>
                  <a:gd name="T73" fmla="*/ 40 h 185"/>
                  <a:gd name="T74" fmla="*/ 43 w 450"/>
                  <a:gd name="T75" fmla="*/ 33 h 185"/>
                  <a:gd name="T76" fmla="*/ 40 w 450"/>
                  <a:gd name="T77" fmla="*/ 26 h 185"/>
                  <a:gd name="T78" fmla="*/ 36 w 450"/>
                  <a:gd name="T79" fmla="*/ 19 h 185"/>
                  <a:gd name="T80" fmla="*/ 35 w 450"/>
                  <a:gd name="T81" fmla="*/ 13 h 185"/>
                  <a:gd name="T82" fmla="*/ 33 w 450"/>
                  <a:gd name="T83" fmla="*/ 6 h 185"/>
                  <a:gd name="T84" fmla="*/ 33 w 450"/>
                  <a:gd name="T85" fmla="*/ 0 h 185"/>
                  <a:gd name="T86" fmla="*/ 33 w 450"/>
                  <a:gd name="T87" fmla="*/ 0 h 185"/>
                  <a:gd name="T88" fmla="*/ 0 w 450"/>
                  <a:gd name="T89" fmla="*/ 0 h 1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0"/>
                  <a:gd name="T136" fmla="*/ 0 h 185"/>
                  <a:gd name="T137" fmla="*/ 450 w 450"/>
                  <a:gd name="T138" fmla="*/ 185 h 1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0" h="185">
                    <a:moveTo>
                      <a:pt x="0" y="0"/>
                    </a:moveTo>
                    <a:lnTo>
                      <a:pt x="0" y="0"/>
                    </a:lnTo>
                    <a:lnTo>
                      <a:pt x="0" y="10"/>
                    </a:lnTo>
                    <a:lnTo>
                      <a:pt x="2" y="21"/>
                    </a:lnTo>
                    <a:lnTo>
                      <a:pt x="5" y="31"/>
                    </a:lnTo>
                    <a:lnTo>
                      <a:pt x="9" y="41"/>
                    </a:lnTo>
                    <a:lnTo>
                      <a:pt x="16" y="51"/>
                    </a:lnTo>
                    <a:lnTo>
                      <a:pt x="22" y="61"/>
                    </a:lnTo>
                    <a:lnTo>
                      <a:pt x="31" y="69"/>
                    </a:lnTo>
                    <a:lnTo>
                      <a:pt x="39" y="78"/>
                    </a:lnTo>
                    <a:lnTo>
                      <a:pt x="59" y="93"/>
                    </a:lnTo>
                    <a:lnTo>
                      <a:pt x="83" y="109"/>
                    </a:lnTo>
                    <a:lnTo>
                      <a:pt x="108" y="123"/>
                    </a:lnTo>
                    <a:lnTo>
                      <a:pt x="138" y="134"/>
                    </a:lnTo>
                    <a:lnTo>
                      <a:pt x="169" y="145"/>
                    </a:lnTo>
                    <a:lnTo>
                      <a:pt x="204" y="157"/>
                    </a:lnTo>
                    <a:lnTo>
                      <a:pt x="240" y="165"/>
                    </a:lnTo>
                    <a:lnTo>
                      <a:pt x="279" y="172"/>
                    </a:lnTo>
                    <a:lnTo>
                      <a:pt x="319" y="178"/>
                    </a:lnTo>
                    <a:lnTo>
                      <a:pt x="362" y="182"/>
                    </a:lnTo>
                    <a:lnTo>
                      <a:pt x="405" y="185"/>
                    </a:lnTo>
                    <a:lnTo>
                      <a:pt x="450" y="185"/>
                    </a:lnTo>
                    <a:lnTo>
                      <a:pt x="450" y="151"/>
                    </a:lnTo>
                    <a:lnTo>
                      <a:pt x="407" y="151"/>
                    </a:lnTo>
                    <a:lnTo>
                      <a:pt x="364" y="148"/>
                    </a:lnTo>
                    <a:lnTo>
                      <a:pt x="324" y="144"/>
                    </a:lnTo>
                    <a:lnTo>
                      <a:pt x="284" y="138"/>
                    </a:lnTo>
                    <a:lnTo>
                      <a:pt x="248" y="131"/>
                    </a:lnTo>
                    <a:lnTo>
                      <a:pt x="212" y="123"/>
                    </a:lnTo>
                    <a:lnTo>
                      <a:pt x="180" y="114"/>
                    </a:lnTo>
                    <a:lnTo>
                      <a:pt x="149" y="103"/>
                    </a:lnTo>
                    <a:lnTo>
                      <a:pt x="122" y="92"/>
                    </a:lnTo>
                    <a:lnTo>
                      <a:pt x="98" y="79"/>
                    </a:lnTo>
                    <a:lnTo>
                      <a:pt x="78" y="66"/>
                    </a:lnTo>
                    <a:lnTo>
                      <a:pt x="62" y="52"/>
                    </a:lnTo>
                    <a:lnTo>
                      <a:pt x="55" y="47"/>
                    </a:lnTo>
                    <a:lnTo>
                      <a:pt x="49" y="40"/>
                    </a:lnTo>
                    <a:lnTo>
                      <a:pt x="43" y="33"/>
                    </a:lnTo>
                    <a:lnTo>
                      <a:pt x="40" y="26"/>
                    </a:lnTo>
                    <a:lnTo>
                      <a:pt x="36" y="19"/>
                    </a:lnTo>
                    <a:lnTo>
                      <a:pt x="35" y="13"/>
                    </a:lnTo>
                    <a:lnTo>
                      <a:pt x="33" y="6"/>
                    </a:lnTo>
                    <a:lnTo>
                      <a:pt x="33" y="0"/>
                    </a:lnTo>
                    <a:lnTo>
                      <a:pt x="0" y="0"/>
                    </a:lnTo>
                    <a:close/>
                  </a:path>
                </a:pathLst>
              </a:custGeom>
              <a:solidFill>
                <a:srgbClr val="1F1A17"/>
              </a:solidFill>
              <a:ln w="9525">
                <a:noFill/>
                <a:round/>
                <a:headEnd/>
                <a:tailEnd/>
              </a:ln>
            </p:spPr>
            <p:txBody>
              <a:bodyPr/>
              <a:lstStyle/>
              <a:p>
                <a:endParaRPr lang="hu-HU"/>
              </a:p>
            </p:txBody>
          </p:sp>
          <p:sp>
            <p:nvSpPr>
              <p:cNvPr id="57426" name="Freeform 1416"/>
              <p:cNvSpPr>
                <a:spLocks/>
              </p:cNvSpPr>
              <p:nvPr/>
            </p:nvSpPr>
            <p:spPr bwMode="auto">
              <a:xfrm>
                <a:off x="2683" y="1610"/>
                <a:ext cx="450" cy="186"/>
              </a:xfrm>
              <a:custGeom>
                <a:avLst/>
                <a:gdLst>
                  <a:gd name="T0" fmla="*/ 450 w 450"/>
                  <a:gd name="T1" fmla="*/ 0 h 186"/>
                  <a:gd name="T2" fmla="*/ 450 w 450"/>
                  <a:gd name="T3" fmla="*/ 0 h 186"/>
                  <a:gd name="T4" fmla="*/ 405 w 450"/>
                  <a:gd name="T5" fmla="*/ 0 h 186"/>
                  <a:gd name="T6" fmla="*/ 362 w 450"/>
                  <a:gd name="T7" fmla="*/ 3 h 186"/>
                  <a:gd name="T8" fmla="*/ 319 w 450"/>
                  <a:gd name="T9" fmla="*/ 7 h 186"/>
                  <a:gd name="T10" fmla="*/ 279 w 450"/>
                  <a:gd name="T11" fmla="*/ 13 h 186"/>
                  <a:gd name="T12" fmla="*/ 240 w 450"/>
                  <a:gd name="T13" fmla="*/ 20 h 186"/>
                  <a:gd name="T14" fmla="*/ 204 w 450"/>
                  <a:gd name="T15" fmla="*/ 30 h 186"/>
                  <a:gd name="T16" fmla="*/ 169 w 450"/>
                  <a:gd name="T17" fmla="*/ 40 h 186"/>
                  <a:gd name="T18" fmla="*/ 138 w 450"/>
                  <a:gd name="T19" fmla="*/ 51 h 186"/>
                  <a:gd name="T20" fmla="*/ 108 w 450"/>
                  <a:gd name="T21" fmla="*/ 64 h 186"/>
                  <a:gd name="T22" fmla="*/ 83 w 450"/>
                  <a:gd name="T23" fmla="*/ 76 h 186"/>
                  <a:gd name="T24" fmla="*/ 59 w 450"/>
                  <a:gd name="T25" fmla="*/ 92 h 186"/>
                  <a:gd name="T26" fmla="*/ 39 w 450"/>
                  <a:gd name="T27" fmla="*/ 107 h 186"/>
                  <a:gd name="T28" fmla="*/ 31 w 450"/>
                  <a:gd name="T29" fmla="*/ 116 h 186"/>
                  <a:gd name="T30" fmla="*/ 22 w 450"/>
                  <a:gd name="T31" fmla="*/ 124 h 186"/>
                  <a:gd name="T32" fmla="*/ 16 w 450"/>
                  <a:gd name="T33" fmla="*/ 134 h 186"/>
                  <a:gd name="T34" fmla="*/ 9 w 450"/>
                  <a:gd name="T35" fmla="*/ 144 h 186"/>
                  <a:gd name="T36" fmla="*/ 5 w 450"/>
                  <a:gd name="T37" fmla="*/ 154 h 186"/>
                  <a:gd name="T38" fmla="*/ 2 w 450"/>
                  <a:gd name="T39" fmla="*/ 164 h 186"/>
                  <a:gd name="T40" fmla="*/ 0 w 450"/>
                  <a:gd name="T41" fmla="*/ 175 h 186"/>
                  <a:gd name="T42" fmla="*/ 0 w 450"/>
                  <a:gd name="T43" fmla="*/ 186 h 186"/>
                  <a:gd name="T44" fmla="*/ 33 w 450"/>
                  <a:gd name="T45" fmla="*/ 186 h 186"/>
                  <a:gd name="T46" fmla="*/ 33 w 450"/>
                  <a:gd name="T47" fmla="*/ 179 h 186"/>
                  <a:gd name="T48" fmla="*/ 35 w 450"/>
                  <a:gd name="T49" fmla="*/ 172 h 186"/>
                  <a:gd name="T50" fmla="*/ 36 w 450"/>
                  <a:gd name="T51" fmla="*/ 167 h 186"/>
                  <a:gd name="T52" fmla="*/ 40 w 450"/>
                  <a:gd name="T53" fmla="*/ 160 h 186"/>
                  <a:gd name="T54" fmla="*/ 43 w 450"/>
                  <a:gd name="T55" fmla="*/ 152 h 186"/>
                  <a:gd name="T56" fmla="*/ 49 w 450"/>
                  <a:gd name="T57" fmla="*/ 145 h 186"/>
                  <a:gd name="T58" fmla="*/ 55 w 450"/>
                  <a:gd name="T59" fmla="*/ 140 h 186"/>
                  <a:gd name="T60" fmla="*/ 62 w 450"/>
                  <a:gd name="T61" fmla="*/ 133 h 186"/>
                  <a:gd name="T62" fmla="*/ 78 w 450"/>
                  <a:gd name="T63" fmla="*/ 119 h 186"/>
                  <a:gd name="T64" fmla="*/ 98 w 450"/>
                  <a:gd name="T65" fmla="*/ 106 h 186"/>
                  <a:gd name="T66" fmla="*/ 122 w 450"/>
                  <a:gd name="T67" fmla="*/ 93 h 186"/>
                  <a:gd name="T68" fmla="*/ 149 w 450"/>
                  <a:gd name="T69" fmla="*/ 82 h 186"/>
                  <a:gd name="T70" fmla="*/ 180 w 450"/>
                  <a:gd name="T71" fmla="*/ 72 h 186"/>
                  <a:gd name="T72" fmla="*/ 212 w 450"/>
                  <a:gd name="T73" fmla="*/ 62 h 186"/>
                  <a:gd name="T74" fmla="*/ 248 w 450"/>
                  <a:gd name="T75" fmla="*/ 54 h 186"/>
                  <a:gd name="T76" fmla="*/ 284 w 450"/>
                  <a:gd name="T77" fmla="*/ 47 h 186"/>
                  <a:gd name="T78" fmla="*/ 324 w 450"/>
                  <a:gd name="T79" fmla="*/ 41 h 186"/>
                  <a:gd name="T80" fmla="*/ 364 w 450"/>
                  <a:gd name="T81" fmla="*/ 37 h 186"/>
                  <a:gd name="T82" fmla="*/ 407 w 450"/>
                  <a:gd name="T83" fmla="*/ 34 h 186"/>
                  <a:gd name="T84" fmla="*/ 450 w 450"/>
                  <a:gd name="T85" fmla="*/ 34 h 186"/>
                  <a:gd name="T86" fmla="*/ 450 w 450"/>
                  <a:gd name="T87" fmla="*/ 34 h 186"/>
                  <a:gd name="T88" fmla="*/ 450 w 450"/>
                  <a:gd name="T89" fmla="*/ 0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0"/>
                  <a:gd name="T136" fmla="*/ 0 h 186"/>
                  <a:gd name="T137" fmla="*/ 450 w 450"/>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0" h="186">
                    <a:moveTo>
                      <a:pt x="450" y="0"/>
                    </a:moveTo>
                    <a:lnTo>
                      <a:pt x="450" y="0"/>
                    </a:lnTo>
                    <a:lnTo>
                      <a:pt x="405" y="0"/>
                    </a:lnTo>
                    <a:lnTo>
                      <a:pt x="362" y="3"/>
                    </a:lnTo>
                    <a:lnTo>
                      <a:pt x="319" y="7"/>
                    </a:lnTo>
                    <a:lnTo>
                      <a:pt x="279" y="13"/>
                    </a:lnTo>
                    <a:lnTo>
                      <a:pt x="240" y="20"/>
                    </a:lnTo>
                    <a:lnTo>
                      <a:pt x="204" y="30"/>
                    </a:lnTo>
                    <a:lnTo>
                      <a:pt x="169" y="40"/>
                    </a:lnTo>
                    <a:lnTo>
                      <a:pt x="138" y="51"/>
                    </a:lnTo>
                    <a:lnTo>
                      <a:pt x="108" y="64"/>
                    </a:lnTo>
                    <a:lnTo>
                      <a:pt x="83" y="76"/>
                    </a:lnTo>
                    <a:lnTo>
                      <a:pt x="59" y="92"/>
                    </a:lnTo>
                    <a:lnTo>
                      <a:pt x="39" y="107"/>
                    </a:lnTo>
                    <a:lnTo>
                      <a:pt x="31" y="116"/>
                    </a:lnTo>
                    <a:lnTo>
                      <a:pt x="22" y="124"/>
                    </a:lnTo>
                    <a:lnTo>
                      <a:pt x="16" y="134"/>
                    </a:lnTo>
                    <a:lnTo>
                      <a:pt x="9" y="144"/>
                    </a:lnTo>
                    <a:lnTo>
                      <a:pt x="5" y="154"/>
                    </a:lnTo>
                    <a:lnTo>
                      <a:pt x="2" y="164"/>
                    </a:lnTo>
                    <a:lnTo>
                      <a:pt x="0" y="175"/>
                    </a:lnTo>
                    <a:lnTo>
                      <a:pt x="0" y="186"/>
                    </a:lnTo>
                    <a:lnTo>
                      <a:pt x="33" y="186"/>
                    </a:lnTo>
                    <a:lnTo>
                      <a:pt x="33" y="179"/>
                    </a:lnTo>
                    <a:lnTo>
                      <a:pt x="35" y="172"/>
                    </a:lnTo>
                    <a:lnTo>
                      <a:pt x="36" y="167"/>
                    </a:lnTo>
                    <a:lnTo>
                      <a:pt x="40" y="160"/>
                    </a:lnTo>
                    <a:lnTo>
                      <a:pt x="43" y="152"/>
                    </a:lnTo>
                    <a:lnTo>
                      <a:pt x="49" y="145"/>
                    </a:lnTo>
                    <a:lnTo>
                      <a:pt x="55" y="140"/>
                    </a:lnTo>
                    <a:lnTo>
                      <a:pt x="62" y="133"/>
                    </a:lnTo>
                    <a:lnTo>
                      <a:pt x="78" y="119"/>
                    </a:lnTo>
                    <a:lnTo>
                      <a:pt x="98" y="106"/>
                    </a:lnTo>
                    <a:lnTo>
                      <a:pt x="122" y="93"/>
                    </a:lnTo>
                    <a:lnTo>
                      <a:pt x="149" y="82"/>
                    </a:lnTo>
                    <a:lnTo>
                      <a:pt x="180" y="72"/>
                    </a:lnTo>
                    <a:lnTo>
                      <a:pt x="212" y="62"/>
                    </a:lnTo>
                    <a:lnTo>
                      <a:pt x="248" y="54"/>
                    </a:lnTo>
                    <a:lnTo>
                      <a:pt x="284" y="47"/>
                    </a:lnTo>
                    <a:lnTo>
                      <a:pt x="324" y="41"/>
                    </a:lnTo>
                    <a:lnTo>
                      <a:pt x="364" y="37"/>
                    </a:lnTo>
                    <a:lnTo>
                      <a:pt x="407" y="34"/>
                    </a:lnTo>
                    <a:lnTo>
                      <a:pt x="450" y="34"/>
                    </a:lnTo>
                    <a:lnTo>
                      <a:pt x="450" y="0"/>
                    </a:lnTo>
                    <a:close/>
                  </a:path>
                </a:pathLst>
              </a:custGeom>
              <a:solidFill>
                <a:srgbClr val="1F1A17"/>
              </a:solidFill>
              <a:ln w="9525">
                <a:noFill/>
                <a:round/>
                <a:headEnd/>
                <a:tailEnd/>
              </a:ln>
            </p:spPr>
            <p:txBody>
              <a:bodyPr/>
              <a:lstStyle/>
              <a:p>
                <a:endParaRPr lang="hu-HU"/>
              </a:p>
            </p:txBody>
          </p:sp>
          <p:sp>
            <p:nvSpPr>
              <p:cNvPr id="57427" name="Rectangle 1417"/>
              <p:cNvSpPr>
                <a:spLocks noChangeArrowheads="1"/>
              </p:cNvSpPr>
              <p:nvPr/>
            </p:nvSpPr>
            <p:spPr bwMode="auto">
              <a:xfrm>
                <a:off x="2871" y="1585"/>
                <a:ext cx="509"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57428" name="Rectangle 1418"/>
              <p:cNvSpPr>
                <a:spLocks noChangeArrowheads="1"/>
              </p:cNvSpPr>
              <p:nvPr/>
            </p:nvSpPr>
            <p:spPr bwMode="auto">
              <a:xfrm>
                <a:off x="2871" y="1585"/>
                <a:ext cx="509"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57429" name="Rectangle 1419"/>
              <p:cNvSpPr>
                <a:spLocks noChangeArrowheads="1"/>
              </p:cNvSpPr>
              <p:nvPr/>
            </p:nvSpPr>
            <p:spPr bwMode="auto">
              <a:xfrm>
                <a:off x="2871" y="1585"/>
                <a:ext cx="509" cy="121"/>
              </a:xfrm>
              <a:prstGeom prst="rect">
                <a:avLst/>
              </a:prstGeom>
              <a:solidFill>
                <a:srgbClr val="393633"/>
              </a:solidFill>
              <a:ln w="9525">
                <a:noFill/>
                <a:miter lim="800000"/>
                <a:headEnd/>
                <a:tailEnd/>
              </a:ln>
            </p:spPr>
            <p:txBody>
              <a:bodyPr/>
              <a:lstStyle/>
              <a:p>
                <a:endParaRPr lang="hu-HU">
                  <a:latin typeface="Calibri" pitchFamily="34" charset="0"/>
                </a:endParaRPr>
              </a:p>
            </p:txBody>
          </p:sp>
          <p:sp>
            <p:nvSpPr>
              <p:cNvPr id="57430" name="Rectangle 1420"/>
              <p:cNvSpPr>
                <a:spLocks noChangeArrowheads="1"/>
              </p:cNvSpPr>
              <p:nvPr/>
            </p:nvSpPr>
            <p:spPr bwMode="auto">
              <a:xfrm>
                <a:off x="2871" y="1585"/>
                <a:ext cx="98" cy="121"/>
              </a:xfrm>
              <a:prstGeom prst="rect">
                <a:avLst/>
              </a:prstGeom>
              <a:solidFill>
                <a:srgbClr val="009240"/>
              </a:solidFill>
              <a:ln w="9525">
                <a:noFill/>
                <a:miter lim="800000"/>
                <a:headEnd/>
                <a:tailEnd/>
              </a:ln>
            </p:spPr>
            <p:txBody>
              <a:bodyPr/>
              <a:lstStyle/>
              <a:p>
                <a:endParaRPr lang="hu-HU">
                  <a:latin typeface="Calibri" pitchFamily="34" charset="0"/>
                </a:endParaRPr>
              </a:p>
            </p:txBody>
          </p:sp>
          <p:sp>
            <p:nvSpPr>
              <p:cNvPr id="57431" name="Rectangle 1421"/>
              <p:cNvSpPr>
                <a:spLocks noChangeArrowheads="1"/>
              </p:cNvSpPr>
              <p:nvPr/>
            </p:nvSpPr>
            <p:spPr bwMode="auto">
              <a:xfrm>
                <a:off x="3283" y="1585"/>
                <a:ext cx="97" cy="121"/>
              </a:xfrm>
              <a:prstGeom prst="rect">
                <a:avLst/>
              </a:prstGeom>
              <a:solidFill>
                <a:srgbClr val="0093DD"/>
              </a:solidFill>
              <a:ln w="9525">
                <a:noFill/>
                <a:miter lim="800000"/>
                <a:headEnd/>
                <a:tailEnd/>
              </a:ln>
            </p:spPr>
            <p:txBody>
              <a:bodyPr/>
              <a:lstStyle/>
              <a:p>
                <a:endParaRPr lang="hu-HU">
                  <a:latin typeface="Calibri" pitchFamily="34" charset="0"/>
                </a:endParaRPr>
              </a:p>
            </p:txBody>
          </p:sp>
          <p:sp>
            <p:nvSpPr>
              <p:cNvPr id="57432" name="Rectangle 1422"/>
              <p:cNvSpPr>
                <a:spLocks noChangeArrowheads="1"/>
              </p:cNvSpPr>
              <p:nvPr/>
            </p:nvSpPr>
            <p:spPr bwMode="auto">
              <a:xfrm>
                <a:off x="3022" y="1599"/>
                <a:ext cx="207"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FFFFFF"/>
                    </a:solidFill>
                    <a:latin typeface="Lucida Sans" pitchFamily="34" charset="0"/>
                  </a:rPr>
                  <a:t>Gene</a:t>
                </a:r>
                <a:endParaRPr lang="en-US">
                  <a:latin typeface="Lucida Sans" pitchFamily="34" charset="0"/>
                </a:endParaRPr>
              </a:p>
            </p:txBody>
          </p:sp>
          <p:sp>
            <p:nvSpPr>
              <p:cNvPr id="57433" name="Freeform 1423"/>
              <p:cNvSpPr>
                <a:spLocks/>
              </p:cNvSpPr>
              <p:nvPr/>
            </p:nvSpPr>
            <p:spPr bwMode="auto">
              <a:xfrm>
                <a:off x="648" y="2124"/>
                <a:ext cx="451" cy="185"/>
              </a:xfrm>
              <a:custGeom>
                <a:avLst/>
                <a:gdLst>
                  <a:gd name="T0" fmla="*/ 451 w 451"/>
                  <a:gd name="T1" fmla="*/ 185 h 185"/>
                  <a:gd name="T2" fmla="*/ 451 w 451"/>
                  <a:gd name="T3" fmla="*/ 185 h 185"/>
                  <a:gd name="T4" fmla="*/ 451 w 451"/>
                  <a:gd name="T5" fmla="*/ 175 h 185"/>
                  <a:gd name="T6" fmla="*/ 448 w 451"/>
                  <a:gd name="T7" fmla="*/ 164 h 185"/>
                  <a:gd name="T8" fmla="*/ 446 w 451"/>
                  <a:gd name="T9" fmla="*/ 154 h 185"/>
                  <a:gd name="T10" fmla="*/ 441 w 451"/>
                  <a:gd name="T11" fmla="*/ 144 h 185"/>
                  <a:gd name="T12" fmla="*/ 436 w 451"/>
                  <a:gd name="T13" fmla="*/ 134 h 185"/>
                  <a:gd name="T14" fmla="*/ 429 w 451"/>
                  <a:gd name="T15" fmla="*/ 124 h 185"/>
                  <a:gd name="T16" fmla="*/ 420 w 451"/>
                  <a:gd name="T17" fmla="*/ 116 h 185"/>
                  <a:gd name="T18" fmla="*/ 412 w 451"/>
                  <a:gd name="T19" fmla="*/ 107 h 185"/>
                  <a:gd name="T20" fmla="*/ 392 w 451"/>
                  <a:gd name="T21" fmla="*/ 92 h 185"/>
                  <a:gd name="T22" fmla="*/ 369 w 451"/>
                  <a:gd name="T23" fmla="*/ 76 h 185"/>
                  <a:gd name="T24" fmla="*/ 343 w 451"/>
                  <a:gd name="T25" fmla="*/ 62 h 185"/>
                  <a:gd name="T26" fmla="*/ 313 w 451"/>
                  <a:gd name="T27" fmla="*/ 51 h 185"/>
                  <a:gd name="T28" fmla="*/ 282 w 451"/>
                  <a:gd name="T29" fmla="*/ 40 h 185"/>
                  <a:gd name="T30" fmla="*/ 247 w 451"/>
                  <a:gd name="T31" fmla="*/ 29 h 185"/>
                  <a:gd name="T32" fmla="*/ 210 w 451"/>
                  <a:gd name="T33" fmla="*/ 20 h 185"/>
                  <a:gd name="T34" fmla="*/ 172 w 451"/>
                  <a:gd name="T35" fmla="*/ 13 h 185"/>
                  <a:gd name="T36" fmla="*/ 131 w 451"/>
                  <a:gd name="T37" fmla="*/ 7 h 185"/>
                  <a:gd name="T38" fmla="*/ 89 w 451"/>
                  <a:gd name="T39" fmla="*/ 3 h 185"/>
                  <a:gd name="T40" fmla="*/ 45 w 451"/>
                  <a:gd name="T41" fmla="*/ 0 h 185"/>
                  <a:gd name="T42" fmla="*/ 0 w 451"/>
                  <a:gd name="T43" fmla="*/ 0 h 185"/>
                  <a:gd name="T44" fmla="*/ 0 w 451"/>
                  <a:gd name="T45" fmla="*/ 34 h 185"/>
                  <a:gd name="T46" fmla="*/ 44 w 451"/>
                  <a:gd name="T47" fmla="*/ 34 h 185"/>
                  <a:gd name="T48" fmla="*/ 86 w 451"/>
                  <a:gd name="T49" fmla="*/ 37 h 185"/>
                  <a:gd name="T50" fmla="*/ 127 w 451"/>
                  <a:gd name="T51" fmla="*/ 41 h 185"/>
                  <a:gd name="T52" fmla="*/ 167 w 451"/>
                  <a:gd name="T53" fmla="*/ 47 h 185"/>
                  <a:gd name="T54" fmla="*/ 205 w 451"/>
                  <a:gd name="T55" fmla="*/ 54 h 185"/>
                  <a:gd name="T56" fmla="*/ 238 w 451"/>
                  <a:gd name="T57" fmla="*/ 62 h 185"/>
                  <a:gd name="T58" fmla="*/ 271 w 451"/>
                  <a:gd name="T59" fmla="*/ 71 h 185"/>
                  <a:gd name="T60" fmla="*/ 302 w 451"/>
                  <a:gd name="T61" fmla="*/ 82 h 185"/>
                  <a:gd name="T62" fmla="*/ 329 w 451"/>
                  <a:gd name="T63" fmla="*/ 93 h 185"/>
                  <a:gd name="T64" fmla="*/ 353 w 451"/>
                  <a:gd name="T65" fmla="*/ 106 h 185"/>
                  <a:gd name="T66" fmla="*/ 372 w 451"/>
                  <a:gd name="T67" fmla="*/ 119 h 185"/>
                  <a:gd name="T68" fmla="*/ 389 w 451"/>
                  <a:gd name="T69" fmla="*/ 133 h 185"/>
                  <a:gd name="T70" fmla="*/ 396 w 451"/>
                  <a:gd name="T71" fmla="*/ 138 h 185"/>
                  <a:gd name="T72" fmla="*/ 402 w 451"/>
                  <a:gd name="T73" fmla="*/ 145 h 185"/>
                  <a:gd name="T74" fmla="*/ 408 w 451"/>
                  <a:gd name="T75" fmla="*/ 152 h 185"/>
                  <a:gd name="T76" fmla="*/ 410 w 451"/>
                  <a:gd name="T77" fmla="*/ 159 h 185"/>
                  <a:gd name="T78" fmla="*/ 415 w 451"/>
                  <a:gd name="T79" fmla="*/ 167 h 185"/>
                  <a:gd name="T80" fmla="*/ 416 w 451"/>
                  <a:gd name="T81" fmla="*/ 172 h 185"/>
                  <a:gd name="T82" fmla="*/ 417 w 451"/>
                  <a:gd name="T83" fmla="*/ 179 h 185"/>
                  <a:gd name="T84" fmla="*/ 417 w 451"/>
                  <a:gd name="T85" fmla="*/ 185 h 185"/>
                  <a:gd name="T86" fmla="*/ 417 w 451"/>
                  <a:gd name="T87" fmla="*/ 185 h 185"/>
                  <a:gd name="T88" fmla="*/ 451 w 451"/>
                  <a:gd name="T89" fmla="*/ 185 h 1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1"/>
                  <a:gd name="T136" fmla="*/ 0 h 185"/>
                  <a:gd name="T137" fmla="*/ 451 w 451"/>
                  <a:gd name="T138" fmla="*/ 185 h 1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1" h="185">
                    <a:moveTo>
                      <a:pt x="451" y="185"/>
                    </a:moveTo>
                    <a:lnTo>
                      <a:pt x="451" y="185"/>
                    </a:lnTo>
                    <a:lnTo>
                      <a:pt x="451" y="175"/>
                    </a:lnTo>
                    <a:lnTo>
                      <a:pt x="448" y="164"/>
                    </a:lnTo>
                    <a:lnTo>
                      <a:pt x="446" y="154"/>
                    </a:lnTo>
                    <a:lnTo>
                      <a:pt x="441" y="144"/>
                    </a:lnTo>
                    <a:lnTo>
                      <a:pt x="436" y="134"/>
                    </a:lnTo>
                    <a:lnTo>
                      <a:pt x="429" y="124"/>
                    </a:lnTo>
                    <a:lnTo>
                      <a:pt x="420" y="116"/>
                    </a:lnTo>
                    <a:lnTo>
                      <a:pt x="412" y="107"/>
                    </a:lnTo>
                    <a:lnTo>
                      <a:pt x="392" y="92"/>
                    </a:lnTo>
                    <a:lnTo>
                      <a:pt x="369" y="76"/>
                    </a:lnTo>
                    <a:lnTo>
                      <a:pt x="343" y="62"/>
                    </a:lnTo>
                    <a:lnTo>
                      <a:pt x="313" y="51"/>
                    </a:lnTo>
                    <a:lnTo>
                      <a:pt x="282" y="40"/>
                    </a:lnTo>
                    <a:lnTo>
                      <a:pt x="247" y="29"/>
                    </a:lnTo>
                    <a:lnTo>
                      <a:pt x="210" y="20"/>
                    </a:lnTo>
                    <a:lnTo>
                      <a:pt x="172" y="13"/>
                    </a:lnTo>
                    <a:lnTo>
                      <a:pt x="131" y="7"/>
                    </a:lnTo>
                    <a:lnTo>
                      <a:pt x="89" y="3"/>
                    </a:lnTo>
                    <a:lnTo>
                      <a:pt x="45" y="0"/>
                    </a:lnTo>
                    <a:lnTo>
                      <a:pt x="0" y="0"/>
                    </a:lnTo>
                    <a:lnTo>
                      <a:pt x="0" y="34"/>
                    </a:lnTo>
                    <a:lnTo>
                      <a:pt x="44" y="34"/>
                    </a:lnTo>
                    <a:lnTo>
                      <a:pt x="86" y="37"/>
                    </a:lnTo>
                    <a:lnTo>
                      <a:pt x="127" y="41"/>
                    </a:lnTo>
                    <a:lnTo>
                      <a:pt x="167" y="47"/>
                    </a:lnTo>
                    <a:lnTo>
                      <a:pt x="205" y="54"/>
                    </a:lnTo>
                    <a:lnTo>
                      <a:pt x="238" y="62"/>
                    </a:lnTo>
                    <a:lnTo>
                      <a:pt x="271" y="71"/>
                    </a:lnTo>
                    <a:lnTo>
                      <a:pt x="302" y="82"/>
                    </a:lnTo>
                    <a:lnTo>
                      <a:pt x="329" y="93"/>
                    </a:lnTo>
                    <a:lnTo>
                      <a:pt x="353" y="106"/>
                    </a:lnTo>
                    <a:lnTo>
                      <a:pt x="372" y="119"/>
                    </a:lnTo>
                    <a:lnTo>
                      <a:pt x="389" y="133"/>
                    </a:lnTo>
                    <a:lnTo>
                      <a:pt x="396" y="138"/>
                    </a:lnTo>
                    <a:lnTo>
                      <a:pt x="402" y="145"/>
                    </a:lnTo>
                    <a:lnTo>
                      <a:pt x="408" y="152"/>
                    </a:lnTo>
                    <a:lnTo>
                      <a:pt x="410" y="159"/>
                    </a:lnTo>
                    <a:lnTo>
                      <a:pt x="415" y="167"/>
                    </a:lnTo>
                    <a:lnTo>
                      <a:pt x="416" y="172"/>
                    </a:lnTo>
                    <a:lnTo>
                      <a:pt x="417" y="179"/>
                    </a:lnTo>
                    <a:lnTo>
                      <a:pt x="417" y="185"/>
                    </a:lnTo>
                    <a:lnTo>
                      <a:pt x="451" y="185"/>
                    </a:lnTo>
                    <a:close/>
                  </a:path>
                </a:pathLst>
              </a:custGeom>
              <a:solidFill>
                <a:srgbClr val="1F1A17"/>
              </a:solidFill>
              <a:ln w="9525">
                <a:noFill/>
                <a:round/>
                <a:headEnd/>
                <a:tailEnd/>
              </a:ln>
            </p:spPr>
            <p:txBody>
              <a:bodyPr/>
              <a:lstStyle/>
              <a:p>
                <a:endParaRPr lang="hu-HU"/>
              </a:p>
            </p:txBody>
          </p:sp>
          <p:sp>
            <p:nvSpPr>
              <p:cNvPr id="57434" name="Freeform 1424"/>
              <p:cNvSpPr>
                <a:spLocks/>
              </p:cNvSpPr>
              <p:nvPr/>
            </p:nvSpPr>
            <p:spPr bwMode="auto">
              <a:xfrm>
                <a:off x="648" y="2309"/>
                <a:ext cx="451" cy="186"/>
              </a:xfrm>
              <a:custGeom>
                <a:avLst/>
                <a:gdLst>
                  <a:gd name="T0" fmla="*/ 0 w 451"/>
                  <a:gd name="T1" fmla="*/ 186 h 186"/>
                  <a:gd name="T2" fmla="*/ 0 w 451"/>
                  <a:gd name="T3" fmla="*/ 186 h 186"/>
                  <a:gd name="T4" fmla="*/ 45 w 451"/>
                  <a:gd name="T5" fmla="*/ 186 h 186"/>
                  <a:gd name="T6" fmla="*/ 89 w 451"/>
                  <a:gd name="T7" fmla="*/ 183 h 186"/>
                  <a:gd name="T8" fmla="*/ 131 w 451"/>
                  <a:gd name="T9" fmla="*/ 179 h 186"/>
                  <a:gd name="T10" fmla="*/ 172 w 451"/>
                  <a:gd name="T11" fmla="*/ 173 h 186"/>
                  <a:gd name="T12" fmla="*/ 210 w 451"/>
                  <a:gd name="T13" fmla="*/ 166 h 186"/>
                  <a:gd name="T14" fmla="*/ 247 w 451"/>
                  <a:gd name="T15" fmla="*/ 156 h 186"/>
                  <a:gd name="T16" fmla="*/ 282 w 451"/>
                  <a:gd name="T17" fmla="*/ 146 h 186"/>
                  <a:gd name="T18" fmla="*/ 313 w 451"/>
                  <a:gd name="T19" fmla="*/ 135 h 186"/>
                  <a:gd name="T20" fmla="*/ 343 w 451"/>
                  <a:gd name="T21" fmla="*/ 122 h 186"/>
                  <a:gd name="T22" fmla="*/ 369 w 451"/>
                  <a:gd name="T23" fmla="*/ 110 h 186"/>
                  <a:gd name="T24" fmla="*/ 392 w 451"/>
                  <a:gd name="T25" fmla="*/ 94 h 186"/>
                  <a:gd name="T26" fmla="*/ 412 w 451"/>
                  <a:gd name="T27" fmla="*/ 79 h 186"/>
                  <a:gd name="T28" fmla="*/ 420 w 451"/>
                  <a:gd name="T29" fmla="*/ 70 h 186"/>
                  <a:gd name="T30" fmla="*/ 429 w 451"/>
                  <a:gd name="T31" fmla="*/ 62 h 186"/>
                  <a:gd name="T32" fmla="*/ 436 w 451"/>
                  <a:gd name="T33" fmla="*/ 52 h 186"/>
                  <a:gd name="T34" fmla="*/ 441 w 451"/>
                  <a:gd name="T35" fmla="*/ 42 h 186"/>
                  <a:gd name="T36" fmla="*/ 446 w 451"/>
                  <a:gd name="T37" fmla="*/ 32 h 186"/>
                  <a:gd name="T38" fmla="*/ 448 w 451"/>
                  <a:gd name="T39" fmla="*/ 22 h 186"/>
                  <a:gd name="T40" fmla="*/ 451 w 451"/>
                  <a:gd name="T41" fmla="*/ 11 h 186"/>
                  <a:gd name="T42" fmla="*/ 451 w 451"/>
                  <a:gd name="T43" fmla="*/ 0 h 186"/>
                  <a:gd name="T44" fmla="*/ 417 w 451"/>
                  <a:gd name="T45" fmla="*/ 0 h 186"/>
                  <a:gd name="T46" fmla="*/ 417 w 451"/>
                  <a:gd name="T47" fmla="*/ 7 h 186"/>
                  <a:gd name="T48" fmla="*/ 416 w 451"/>
                  <a:gd name="T49" fmla="*/ 14 h 186"/>
                  <a:gd name="T50" fmla="*/ 415 w 451"/>
                  <a:gd name="T51" fmla="*/ 20 h 186"/>
                  <a:gd name="T52" fmla="*/ 410 w 451"/>
                  <a:gd name="T53" fmla="*/ 27 h 186"/>
                  <a:gd name="T54" fmla="*/ 408 w 451"/>
                  <a:gd name="T55" fmla="*/ 34 h 186"/>
                  <a:gd name="T56" fmla="*/ 402 w 451"/>
                  <a:gd name="T57" fmla="*/ 41 h 186"/>
                  <a:gd name="T58" fmla="*/ 396 w 451"/>
                  <a:gd name="T59" fmla="*/ 46 h 186"/>
                  <a:gd name="T60" fmla="*/ 389 w 451"/>
                  <a:gd name="T61" fmla="*/ 53 h 186"/>
                  <a:gd name="T62" fmla="*/ 372 w 451"/>
                  <a:gd name="T63" fmla="*/ 67 h 186"/>
                  <a:gd name="T64" fmla="*/ 353 w 451"/>
                  <a:gd name="T65" fmla="*/ 80 h 186"/>
                  <a:gd name="T66" fmla="*/ 329 w 451"/>
                  <a:gd name="T67" fmla="*/ 93 h 186"/>
                  <a:gd name="T68" fmla="*/ 302 w 451"/>
                  <a:gd name="T69" fmla="*/ 104 h 186"/>
                  <a:gd name="T70" fmla="*/ 271 w 451"/>
                  <a:gd name="T71" fmla="*/ 115 h 186"/>
                  <a:gd name="T72" fmla="*/ 238 w 451"/>
                  <a:gd name="T73" fmla="*/ 124 h 186"/>
                  <a:gd name="T74" fmla="*/ 205 w 451"/>
                  <a:gd name="T75" fmla="*/ 132 h 186"/>
                  <a:gd name="T76" fmla="*/ 167 w 451"/>
                  <a:gd name="T77" fmla="*/ 139 h 186"/>
                  <a:gd name="T78" fmla="*/ 127 w 451"/>
                  <a:gd name="T79" fmla="*/ 145 h 186"/>
                  <a:gd name="T80" fmla="*/ 86 w 451"/>
                  <a:gd name="T81" fmla="*/ 149 h 186"/>
                  <a:gd name="T82" fmla="*/ 44 w 451"/>
                  <a:gd name="T83" fmla="*/ 152 h 186"/>
                  <a:gd name="T84" fmla="*/ 0 w 451"/>
                  <a:gd name="T85" fmla="*/ 152 h 186"/>
                  <a:gd name="T86" fmla="*/ 0 w 451"/>
                  <a:gd name="T87" fmla="*/ 152 h 186"/>
                  <a:gd name="T88" fmla="*/ 0 w 451"/>
                  <a:gd name="T89" fmla="*/ 186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1"/>
                  <a:gd name="T136" fmla="*/ 0 h 186"/>
                  <a:gd name="T137" fmla="*/ 451 w 451"/>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1" h="186">
                    <a:moveTo>
                      <a:pt x="0" y="186"/>
                    </a:moveTo>
                    <a:lnTo>
                      <a:pt x="0" y="186"/>
                    </a:lnTo>
                    <a:lnTo>
                      <a:pt x="45" y="186"/>
                    </a:lnTo>
                    <a:lnTo>
                      <a:pt x="89" y="183"/>
                    </a:lnTo>
                    <a:lnTo>
                      <a:pt x="131" y="179"/>
                    </a:lnTo>
                    <a:lnTo>
                      <a:pt x="172" y="173"/>
                    </a:lnTo>
                    <a:lnTo>
                      <a:pt x="210" y="166"/>
                    </a:lnTo>
                    <a:lnTo>
                      <a:pt x="247" y="156"/>
                    </a:lnTo>
                    <a:lnTo>
                      <a:pt x="282" y="146"/>
                    </a:lnTo>
                    <a:lnTo>
                      <a:pt x="313" y="135"/>
                    </a:lnTo>
                    <a:lnTo>
                      <a:pt x="343" y="122"/>
                    </a:lnTo>
                    <a:lnTo>
                      <a:pt x="369" y="110"/>
                    </a:lnTo>
                    <a:lnTo>
                      <a:pt x="392" y="94"/>
                    </a:lnTo>
                    <a:lnTo>
                      <a:pt x="412" y="79"/>
                    </a:lnTo>
                    <a:lnTo>
                      <a:pt x="420" y="70"/>
                    </a:lnTo>
                    <a:lnTo>
                      <a:pt x="429" y="62"/>
                    </a:lnTo>
                    <a:lnTo>
                      <a:pt x="436" y="52"/>
                    </a:lnTo>
                    <a:lnTo>
                      <a:pt x="441" y="42"/>
                    </a:lnTo>
                    <a:lnTo>
                      <a:pt x="446" y="32"/>
                    </a:lnTo>
                    <a:lnTo>
                      <a:pt x="448" y="22"/>
                    </a:lnTo>
                    <a:lnTo>
                      <a:pt x="451" y="11"/>
                    </a:lnTo>
                    <a:lnTo>
                      <a:pt x="451" y="0"/>
                    </a:lnTo>
                    <a:lnTo>
                      <a:pt x="417" y="0"/>
                    </a:lnTo>
                    <a:lnTo>
                      <a:pt x="417" y="7"/>
                    </a:lnTo>
                    <a:lnTo>
                      <a:pt x="416" y="14"/>
                    </a:lnTo>
                    <a:lnTo>
                      <a:pt x="415" y="20"/>
                    </a:lnTo>
                    <a:lnTo>
                      <a:pt x="410" y="27"/>
                    </a:lnTo>
                    <a:lnTo>
                      <a:pt x="408" y="34"/>
                    </a:lnTo>
                    <a:lnTo>
                      <a:pt x="402" y="41"/>
                    </a:lnTo>
                    <a:lnTo>
                      <a:pt x="396" y="46"/>
                    </a:lnTo>
                    <a:lnTo>
                      <a:pt x="389" y="53"/>
                    </a:lnTo>
                    <a:lnTo>
                      <a:pt x="372" y="67"/>
                    </a:lnTo>
                    <a:lnTo>
                      <a:pt x="353" y="80"/>
                    </a:lnTo>
                    <a:lnTo>
                      <a:pt x="329" y="93"/>
                    </a:lnTo>
                    <a:lnTo>
                      <a:pt x="302" y="104"/>
                    </a:lnTo>
                    <a:lnTo>
                      <a:pt x="271" y="115"/>
                    </a:lnTo>
                    <a:lnTo>
                      <a:pt x="238" y="124"/>
                    </a:lnTo>
                    <a:lnTo>
                      <a:pt x="205" y="132"/>
                    </a:lnTo>
                    <a:lnTo>
                      <a:pt x="167" y="139"/>
                    </a:lnTo>
                    <a:lnTo>
                      <a:pt x="127" y="145"/>
                    </a:lnTo>
                    <a:lnTo>
                      <a:pt x="86" y="149"/>
                    </a:lnTo>
                    <a:lnTo>
                      <a:pt x="44" y="152"/>
                    </a:lnTo>
                    <a:lnTo>
                      <a:pt x="0" y="152"/>
                    </a:lnTo>
                    <a:lnTo>
                      <a:pt x="0" y="186"/>
                    </a:lnTo>
                    <a:close/>
                  </a:path>
                </a:pathLst>
              </a:custGeom>
              <a:solidFill>
                <a:srgbClr val="1F1A17"/>
              </a:solidFill>
              <a:ln w="9525">
                <a:noFill/>
                <a:round/>
                <a:headEnd/>
                <a:tailEnd/>
              </a:ln>
            </p:spPr>
            <p:txBody>
              <a:bodyPr/>
              <a:lstStyle/>
              <a:p>
                <a:endParaRPr lang="hu-HU"/>
              </a:p>
            </p:txBody>
          </p:sp>
          <p:sp>
            <p:nvSpPr>
              <p:cNvPr id="57435" name="Freeform 1425"/>
              <p:cNvSpPr>
                <a:spLocks/>
              </p:cNvSpPr>
              <p:nvPr/>
            </p:nvSpPr>
            <p:spPr bwMode="auto">
              <a:xfrm>
                <a:off x="199" y="2309"/>
                <a:ext cx="449" cy="186"/>
              </a:xfrm>
              <a:custGeom>
                <a:avLst/>
                <a:gdLst>
                  <a:gd name="T0" fmla="*/ 0 w 449"/>
                  <a:gd name="T1" fmla="*/ 0 h 186"/>
                  <a:gd name="T2" fmla="*/ 0 w 449"/>
                  <a:gd name="T3" fmla="*/ 0 h 186"/>
                  <a:gd name="T4" fmla="*/ 0 w 449"/>
                  <a:gd name="T5" fmla="*/ 11 h 186"/>
                  <a:gd name="T6" fmla="*/ 3 w 449"/>
                  <a:gd name="T7" fmla="*/ 22 h 186"/>
                  <a:gd name="T8" fmla="*/ 6 w 449"/>
                  <a:gd name="T9" fmla="*/ 32 h 186"/>
                  <a:gd name="T10" fmla="*/ 10 w 449"/>
                  <a:gd name="T11" fmla="*/ 42 h 186"/>
                  <a:gd name="T12" fmla="*/ 16 w 449"/>
                  <a:gd name="T13" fmla="*/ 52 h 186"/>
                  <a:gd name="T14" fmla="*/ 23 w 449"/>
                  <a:gd name="T15" fmla="*/ 62 h 186"/>
                  <a:gd name="T16" fmla="*/ 31 w 449"/>
                  <a:gd name="T17" fmla="*/ 70 h 186"/>
                  <a:gd name="T18" fmla="*/ 39 w 449"/>
                  <a:gd name="T19" fmla="*/ 79 h 186"/>
                  <a:gd name="T20" fmla="*/ 59 w 449"/>
                  <a:gd name="T21" fmla="*/ 94 h 186"/>
                  <a:gd name="T22" fmla="*/ 82 w 449"/>
                  <a:gd name="T23" fmla="*/ 110 h 186"/>
                  <a:gd name="T24" fmla="*/ 109 w 449"/>
                  <a:gd name="T25" fmla="*/ 122 h 186"/>
                  <a:gd name="T26" fmla="*/ 138 w 449"/>
                  <a:gd name="T27" fmla="*/ 135 h 186"/>
                  <a:gd name="T28" fmla="*/ 169 w 449"/>
                  <a:gd name="T29" fmla="*/ 146 h 186"/>
                  <a:gd name="T30" fmla="*/ 203 w 449"/>
                  <a:gd name="T31" fmla="*/ 156 h 186"/>
                  <a:gd name="T32" fmla="*/ 240 w 449"/>
                  <a:gd name="T33" fmla="*/ 166 h 186"/>
                  <a:gd name="T34" fmla="*/ 279 w 449"/>
                  <a:gd name="T35" fmla="*/ 173 h 186"/>
                  <a:gd name="T36" fmla="*/ 320 w 449"/>
                  <a:gd name="T37" fmla="*/ 179 h 186"/>
                  <a:gd name="T38" fmla="*/ 362 w 449"/>
                  <a:gd name="T39" fmla="*/ 183 h 186"/>
                  <a:gd name="T40" fmla="*/ 406 w 449"/>
                  <a:gd name="T41" fmla="*/ 186 h 186"/>
                  <a:gd name="T42" fmla="*/ 449 w 449"/>
                  <a:gd name="T43" fmla="*/ 186 h 186"/>
                  <a:gd name="T44" fmla="*/ 449 w 449"/>
                  <a:gd name="T45" fmla="*/ 152 h 186"/>
                  <a:gd name="T46" fmla="*/ 406 w 449"/>
                  <a:gd name="T47" fmla="*/ 152 h 186"/>
                  <a:gd name="T48" fmla="*/ 363 w 449"/>
                  <a:gd name="T49" fmla="*/ 149 h 186"/>
                  <a:gd name="T50" fmla="*/ 323 w 449"/>
                  <a:gd name="T51" fmla="*/ 145 h 186"/>
                  <a:gd name="T52" fmla="*/ 285 w 449"/>
                  <a:gd name="T53" fmla="*/ 139 h 186"/>
                  <a:gd name="T54" fmla="*/ 247 w 449"/>
                  <a:gd name="T55" fmla="*/ 132 h 186"/>
                  <a:gd name="T56" fmla="*/ 211 w 449"/>
                  <a:gd name="T57" fmla="*/ 124 h 186"/>
                  <a:gd name="T58" fmla="*/ 179 w 449"/>
                  <a:gd name="T59" fmla="*/ 115 h 186"/>
                  <a:gd name="T60" fmla="*/ 149 w 449"/>
                  <a:gd name="T61" fmla="*/ 104 h 186"/>
                  <a:gd name="T62" fmla="*/ 123 w 449"/>
                  <a:gd name="T63" fmla="*/ 93 h 186"/>
                  <a:gd name="T64" fmla="*/ 99 w 449"/>
                  <a:gd name="T65" fmla="*/ 80 h 186"/>
                  <a:gd name="T66" fmla="*/ 79 w 449"/>
                  <a:gd name="T67" fmla="*/ 67 h 186"/>
                  <a:gd name="T68" fmla="*/ 62 w 449"/>
                  <a:gd name="T69" fmla="*/ 53 h 186"/>
                  <a:gd name="T70" fmla="*/ 55 w 449"/>
                  <a:gd name="T71" fmla="*/ 46 h 186"/>
                  <a:gd name="T72" fmla="*/ 49 w 449"/>
                  <a:gd name="T73" fmla="*/ 41 h 186"/>
                  <a:gd name="T74" fmla="*/ 44 w 449"/>
                  <a:gd name="T75" fmla="*/ 34 h 186"/>
                  <a:gd name="T76" fmla="*/ 39 w 449"/>
                  <a:gd name="T77" fmla="*/ 27 h 186"/>
                  <a:gd name="T78" fmla="*/ 37 w 449"/>
                  <a:gd name="T79" fmla="*/ 20 h 186"/>
                  <a:gd name="T80" fmla="*/ 35 w 449"/>
                  <a:gd name="T81" fmla="*/ 14 h 186"/>
                  <a:gd name="T82" fmla="*/ 34 w 449"/>
                  <a:gd name="T83" fmla="*/ 7 h 186"/>
                  <a:gd name="T84" fmla="*/ 32 w 449"/>
                  <a:gd name="T85" fmla="*/ 0 h 186"/>
                  <a:gd name="T86" fmla="*/ 32 w 449"/>
                  <a:gd name="T87" fmla="*/ 0 h 186"/>
                  <a:gd name="T88" fmla="*/ 0 w 449"/>
                  <a:gd name="T89" fmla="*/ 0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9"/>
                  <a:gd name="T136" fmla="*/ 0 h 186"/>
                  <a:gd name="T137" fmla="*/ 449 w 449"/>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9" h="186">
                    <a:moveTo>
                      <a:pt x="0" y="0"/>
                    </a:moveTo>
                    <a:lnTo>
                      <a:pt x="0" y="0"/>
                    </a:lnTo>
                    <a:lnTo>
                      <a:pt x="0" y="11"/>
                    </a:lnTo>
                    <a:lnTo>
                      <a:pt x="3" y="22"/>
                    </a:lnTo>
                    <a:lnTo>
                      <a:pt x="6" y="32"/>
                    </a:lnTo>
                    <a:lnTo>
                      <a:pt x="10" y="42"/>
                    </a:lnTo>
                    <a:lnTo>
                      <a:pt x="16" y="52"/>
                    </a:lnTo>
                    <a:lnTo>
                      <a:pt x="23" y="62"/>
                    </a:lnTo>
                    <a:lnTo>
                      <a:pt x="31" y="70"/>
                    </a:lnTo>
                    <a:lnTo>
                      <a:pt x="39" y="79"/>
                    </a:lnTo>
                    <a:lnTo>
                      <a:pt x="59" y="94"/>
                    </a:lnTo>
                    <a:lnTo>
                      <a:pt x="82" y="110"/>
                    </a:lnTo>
                    <a:lnTo>
                      <a:pt x="109" y="122"/>
                    </a:lnTo>
                    <a:lnTo>
                      <a:pt x="138" y="135"/>
                    </a:lnTo>
                    <a:lnTo>
                      <a:pt x="169" y="146"/>
                    </a:lnTo>
                    <a:lnTo>
                      <a:pt x="203" y="156"/>
                    </a:lnTo>
                    <a:lnTo>
                      <a:pt x="240" y="166"/>
                    </a:lnTo>
                    <a:lnTo>
                      <a:pt x="279" y="173"/>
                    </a:lnTo>
                    <a:lnTo>
                      <a:pt x="320" y="179"/>
                    </a:lnTo>
                    <a:lnTo>
                      <a:pt x="362" y="183"/>
                    </a:lnTo>
                    <a:lnTo>
                      <a:pt x="406" y="186"/>
                    </a:lnTo>
                    <a:lnTo>
                      <a:pt x="449" y="186"/>
                    </a:lnTo>
                    <a:lnTo>
                      <a:pt x="449" y="152"/>
                    </a:lnTo>
                    <a:lnTo>
                      <a:pt x="406" y="152"/>
                    </a:lnTo>
                    <a:lnTo>
                      <a:pt x="363" y="149"/>
                    </a:lnTo>
                    <a:lnTo>
                      <a:pt x="323" y="145"/>
                    </a:lnTo>
                    <a:lnTo>
                      <a:pt x="285" y="139"/>
                    </a:lnTo>
                    <a:lnTo>
                      <a:pt x="247" y="132"/>
                    </a:lnTo>
                    <a:lnTo>
                      <a:pt x="211" y="124"/>
                    </a:lnTo>
                    <a:lnTo>
                      <a:pt x="179" y="115"/>
                    </a:lnTo>
                    <a:lnTo>
                      <a:pt x="149" y="104"/>
                    </a:lnTo>
                    <a:lnTo>
                      <a:pt x="123" y="93"/>
                    </a:lnTo>
                    <a:lnTo>
                      <a:pt x="99" y="80"/>
                    </a:lnTo>
                    <a:lnTo>
                      <a:pt x="79" y="67"/>
                    </a:lnTo>
                    <a:lnTo>
                      <a:pt x="62" y="53"/>
                    </a:lnTo>
                    <a:lnTo>
                      <a:pt x="55" y="46"/>
                    </a:lnTo>
                    <a:lnTo>
                      <a:pt x="49" y="41"/>
                    </a:lnTo>
                    <a:lnTo>
                      <a:pt x="44" y="34"/>
                    </a:lnTo>
                    <a:lnTo>
                      <a:pt x="39" y="27"/>
                    </a:lnTo>
                    <a:lnTo>
                      <a:pt x="37" y="20"/>
                    </a:lnTo>
                    <a:lnTo>
                      <a:pt x="35" y="14"/>
                    </a:lnTo>
                    <a:lnTo>
                      <a:pt x="34" y="7"/>
                    </a:lnTo>
                    <a:lnTo>
                      <a:pt x="32" y="0"/>
                    </a:lnTo>
                    <a:lnTo>
                      <a:pt x="0" y="0"/>
                    </a:lnTo>
                    <a:close/>
                  </a:path>
                </a:pathLst>
              </a:custGeom>
              <a:solidFill>
                <a:srgbClr val="1F1A17"/>
              </a:solidFill>
              <a:ln w="9525">
                <a:noFill/>
                <a:round/>
                <a:headEnd/>
                <a:tailEnd/>
              </a:ln>
            </p:spPr>
            <p:txBody>
              <a:bodyPr/>
              <a:lstStyle/>
              <a:p>
                <a:endParaRPr lang="hu-HU"/>
              </a:p>
            </p:txBody>
          </p:sp>
          <p:sp>
            <p:nvSpPr>
              <p:cNvPr id="57436" name="Freeform 1426"/>
              <p:cNvSpPr>
                <a:spLocks/>
              </p:cNvSpPr>
              <p:nvPr/>
            </p:nvSpPr>
            <p:spPr bwMode="auto">
              <a:xfrm>
                <a:off x="199" y="2124"/>
                <a:ext cx="449" cy="185"/>
              </a:xfrm>
              <a:custGeom>
                <a:avLst/>
                <a:gdLst>
                  <a:gd name="T0" fmla="*/ 449 w 449"/>
                  <a:gd name="T1" fmla="*/ 0 h 185"/>
                  <a:gd name="T2" fmla="*/ 449 w 449"/>
                  <a:gd name="T3" fmla="*/ 0 h 185"/>
                  <a:gd name="T4" fmla="*/ 406 w 449"/>
                  <a:gd name="T5" fmla="*/ 0 h 185"/>
                  <a:gd name="T6" fmla="*/ 362 w 449"/>
                  <a:gd name="T7" fmla="*/ 3 h 185"/>
                  <a:gd name="T8" fmla="*/ 320 w 449"/>
                  <a:gd name="T9" fmla="*/ 7 h 185"/>
                  <a:gd name="T10" fmla="*/ 279 w 449"/>
                  <a:gd name="T11" fmla="*/ 13 h 185"/>
                  <a:gd name="T12" fmla="*/ 240 w 449"/>
                  <a:gd name="T13" fmla="*/ 20 h 185"/>
                  <a:gd name="T14" fmla="*/ 203 w 449"/>
                  <a:gd name="T15" fmla="*/ 29 h 185"/>
                  <a:gd name="T16" fmla="*/ 169 w 449"/>
                  <a:gd name="T17" fmla="*/ 40 h 185"/>
                  <a:gd name="T18" fmla="*/ 138 w 449"/>
                  <a:gd name="T19" fmla="*/ 51 h 185"/>
                  <a:gd name="T20" fmla="*/ 109 w 449"/>
                  <a:gd name="T21" fmla="*/ 62 h 185"/>
                  <a:gd name="T22" fmla="*/ 82 w 449"/>
                  <a:gd name="T23" fmla="*/ 76 h 185"/>
                  <a:gd name="T24" fmla="*/ 59 w 449"/>
                  <a:gd name="T25" fmla="*/ 92 h 185"/>
                  <a:gd name="T26" fmla="*/ 39 w 449"/>
                  <a:gd name="T27" fmla="*/ 107 h 185"/>
                  <a:gd name="T28" fmla="*/ 31 w 449"/>
                  <a:gd name="T29" fmla="*/ 116 h 185"/>
                  <a:gd name="T30" fmla="*/ 23 w 449"/>
                  <a:gd name="T31" fmla="*/ 124 h 185"/>
                  <a:gd name="T32" fmla="*/ 16 w 449"/>
                  <a:gd name="T33" fmla="*/ 134 h 185"/>
                  <a:gd name="T34" fmla="*/ 10 w 449"/>
                  <a:gd name="T35" fmla="*/ 144 h 185"/>
                  <a:gd name="T36" fmla="*/ 6 w 449"/>
                  <a:gd name="T37" fmla="*/ 154 h 185"/>
                  <a:gd name="T38" fmla="*/ 3 w 449"/>
                  <a:gd name="T39" fmla="*/ 164 h 185"/>
                  <a:gd name="T40" fmla="*/ 0 w 449"/>
                  <a:gd name="T41" fmla="*/ 175 h 185"/>
                  <a:gd name="T42" fmla="*/ 0 w 449"/>
                  <a:gd name="T43" fmla="*/ 185 h 185"/>
                  <a:gd name="T44" fmla="*/ 32 w 449"/>
                  <a:gd name="T45" fmla="*/ 185 h 185"/>
                  <a:gd name="T46" fmla="*/ 34 w 449"/>
                  <a:gd name="T47" fmla="*/ 179 h 185"/>
                  <a:gd name="T48" fmla="*/ 35 w 449"/>
                  <a:gd name="T49" fmla="*/ 172 h 185"/>
                  <a:gd name="T50" fmla="*/ 37 w 449"/>
                  <a:gd name="T51" fmla="*/ 167 h 185"/>
                  <a:gd name="T52" fmla="*/ 39 w 449"/>
                  <a:gd name="T53" fmla="*/ 159 h 185"/>
                  <a:gd name="T54" fmla="*/ 44 w 449"/>
                  <a:gd name="T55" fmla="*/ 152 h 185"/>
                  <a:gd name="T56" fmla="*/ 49 w 449"/>
                  <a:gd name="T57" fmla="*/ 145 h 185"/>
                  <a:gd name="T58" fmla="*/ 55 w 449"/>
                  <a:gd name="T59" fmla="*/ 138 h 185"/>
                  <a:gd name="T60" fmla="*/ 62 w 449"/>
                  <a:gd name="T61" fmla="*/ 133 h 185"/>
                  <a:gd name="T62" fmla="*/ 79 w 449"/>
                  <a:gd name="T63" fmla="*/ 119 h 185"/>
                  <a:gd name="T64" fmla="*/ 99 w 449"/>
                  <a:gd name="T65" fmla="*/ 106 h 185"/>
                  <a:gd name="T66" fmla="*/ 123 w 449"/>
                  <a:gd name="T67" fmla="*/ 93 h 185"/>
                  <a:gd name="T68" fmla="*/ 149 w 449"/>
                  <a:gd name="T69" fmla="*/ 82 h 185"/>
                  <a:gd name="T70" fmla="*/ 179 w 449"/>
                  <a:gd name="T71" fmla="*/ 71 h 185"/>
                  <a:gd name="T72" fmla="*/ 211 w 449"/>
                  <a:gd name="T73" fmla="*/ 62 h 185"/>
                  <a:gd name="T74" fmla="*/ 247 w 449"/>
                  <a:gd name="T75" fmla="*/ 54 h 185"/>
                  <a:gd name="T76" fmla="*/ 285 w 449"/>
                  <a:gd name="T77" fmla="*/ 47 h 185"/>
                  <a:gd name="T78" fmla="*/ 323 w 449"/>
                  <a:gd name="T79" fmla="*/ 41 h 185"/>
                  <a:gd name="T80" fmla="*/ 363 w 449"/>
                  <a:gd name="T81" fmla="*/ 37 h 185"/>
                  <a:gd name="T82" fmla="*/ 406 w 449"/>
                  <a:gd name="T83" fmla="*/ 34 h 185"/>
                  <a:gd name="T84" fmla="*/ 449 w 449"/>
                  <a:gd name="T85" fmla="*/ 34 h 185"/>
                  <a:gd name="T86" fmla="*/ 449 w 449"/>
                  <a:gd name="T87" fmla="*/ 34 h 185"/>
                  <a:gd name="T88" fmla="*/ 449 w 449"/>
                  <a:gd name="T89" fmla="*/ 0 h 1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9"/>
                  <a:gd name="T136" fmla="*/ 0 h 185"/>
                  <a:gd name="T137" fmla="*/ 449 w 449"/>
                  <a:gd name="T138" fmla="*/ 185 h 1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9" h="185">
                    <a:moveTo>
                      <a:pt x="449" y="0"/>
                    </a:moveTo>
                    <a:lnTo>
                      <a:pt x="449" y="0"/>
                    </a:lnTo>
                    <a:lnTo>
                      <a:pt x="406" y="0"/>
                    </a:lnTo>
                    <a:lnTo>
                      <a:pt x="362" y="3"/>
                    </a:lnTo>
                    <a:lnTo>
                      <a:pt x="320" y="7"/>
                    </a:lnTo>
                    <a:lnTo>
                      <a:pt x="279" y="13"/>
                    </a:lnTo>
                    <a:lnTo>
                      <a:pt x="240" y="20"/>
                    </a:lnTo>
                    <a:lnTo>
                      <a:pt x="203" y="29"/>
                    </a:lnTo>
                    <a:lnTo>
                      <a:pt x="169" y="40"/>
                    </a:lnTo>
                    <a:lnTo>
                      <a:pt x="138" y="51"/>
                    </a:lnTo>
                    <a:lnTo>
                      <a:pt x="109" y="62"/>
                    </a:lnTo>
                    <a:lnTo>
                      <a:pt x="82" y="76"/>
                    </a:lnTo>
                    <a:lnTo>
                      <a:pt x="59" y="92"/>
                    </a:lnTo>
                    <a:lnTo>
                      <a:pt x="39" y="107"/>
                    </a:lnTo>
                    <a:lnTo>
                      <a:pt x="31" y="116"/>
                    </a:lnTo>
                    <a:lnTo>
                      <a:pt x="23" y="124"/>
                    </a:lnTo>
                    <a:lnTo>
                      <a:pt x="16" y="134"/>
                    </a:lnTo>
                    <a:lnTo>
                      <a:pt x="10" y="144"/>
                    </a:lnTo>
                    <a:lnTo>
                      <a:pt x="6" y="154"/>
                    </a:lnTo>
                    <a:lnTo>
                      <a:pt x="3" y="164"/>
                    </a:lnTo>
                    <a:lnTo>
                      <a:pt x="0" y="175"/>
                    </a:lnTo>
                    <a:lnTo>
                      <a:pt x="0" y="185"/>
                    </a:lnTo>
                    <a:lnTo>
                      <a:pt x="32" y="185"/>
                    </a:lnTo>
                    <a:lnTo>
                      <a:pt x="34" y="179"/>
                    </a:lnTo>
                    <a:lnTo>
                      <a:pt x="35" y="172"/>
                    </a:lnTo>
                    <a:lnTo>
                      <a:pt x="37" y="167"/>
                    </a:lnTo>
                    <a:lnTo>
                      <a:pt x="39" y="159"/>
                    </a:lnTo>
                    <a:lnTo>
                      <a:pt x="44" y="152"/>
                    </a:lnTo>
                    <a:lnTo>
                      <a:pt x="49" y="145"/>
                    </a:lnTo>
                    <a:lnTo>
                      <a:pt x="55" y="138"/>
                    </a:lnTo>
                    <a:lnTo>
                      <a:pt x="62" y="133"/>
                    </a:lnTo>
                    <a:lnTo>
                      <a:pt x="79" y="119"/>
                    </a:lnTo>
                    <a:lnTo>
                      <a:pt x="99" y="106"/>
                    </a:lnTo>
                    <a:lnTo>
                      <a:pt x="123" y="93"/>
                    </a:lnTo>
                    <a:lnTo>
                      <a:pt x="149" y="82"/>
                    </a:lnTo>
                    <a:lnTo>
                      <a:pt x="179" y="71"/>
                    </a:lnTo>
                    <a:lnTo>
                      <a:pt x="211" y="62"/>
                    </a:lnTo>
                    <a:lnTo>
                      <a:pt x="247" y="54"/>
                    </a:lnTo>
                    <a:lnTo>
                      <a:pt x="285" y="47"/>
                    </a:lnTo>
                    <a:lnTo>
                      <a:pt x="323" y="41"/>
                    </a:lnTo>
                    <a:lnTo>
                      <a:pt x="363" y="37"/>
                    </a:lnTo>
                    <a:lnTo>
                      <a:pt x="406" y="34"/>
                    </a:lnTo>
                    <a:lnTo>
                      <a:pt x="449" y="34"/>
                    </a:lnTo>
                    <a:lnTo>
                      <a:pt x="449" y="0"/>
                    </a:lnTo>
                    <a:close/>
                  </a:path>
                </a:pathLst>
              </a:custGeom>
              <a:solidFill>
                <a:srgbClr val="1F1A17"/>
              </a:solidFill>
              <a:ln w="9525">
                <a:noFill/>
                <a:round/>
                <a:headEnd/>
                <a:tailEnd/>
              </a:ln>
            </p:spPr>
            <p:txBody>
              <a:bodyPr/>
              <a:lstStyle/>
              <a:p>
                <a:endParaRPr lang="hu-HU"/>
              </a:p>
            </p:txBody>
          </p:sp>
          <p:sp>
            <p:nvSpPr>
              <p:cNvPr id="57437" name="Rectangle 1427"/>
              <p:cNvSpPr>
                <a:spLocks noChangeArrowheads="1"/>
              </p:cNvSpPr>
              <p:nvPr/>
            </p:nvSpPr>
            <p:spPr bwMode="auto">
              <a:xfrm>
                <a:off x="386" y="2099"/>
                <a:ext cx="510"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57438" name="Rectangle 1428"/>
              <p:cNvSpPr>
                <a:spLocks noChangeArrowheads="1"/>
              </p:cNvSpPr>
              <p:nvPr/>
            </p:nvSpPr>
            <p:spPr bwMode="auto">
              <a:xfrm>
                <a:off x="386" y="2099"/>
                <a:ext cx="510"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57439" name="Rectangle 1429"/>
              <p:cNvSpPr>
                <a:spLocks noChangeArrowheads="1"/>
              </p:cNvSpPr>
              <p:nvPr/>
            </p:nvSpPr>
            <p:spPr bwMode="auto">
              <a:xfrm>
                <a:off x="386" y="2099"/>
                <a:ext cx="510" cy="121"/>
              </a:xfrm>
              <a:prstGeom prst="rect">
                <a:avLst/>
              </a:prstGeom>
              <a:solidFill>
                <a:srgbClr val="393633"/>
              </a:solidFill>
              <a:ln w="9525">
                <a:noFill/>
                <a:miter lim="800000"/>
                <a:headEnd/>
                <a:tailEnd/>
              </a:ln>
            </p:spPr>
            <p:txBody>
              <a:bodyPr/>
              <a:lstStyle/>
              <a:p>
                <a:endParaRPr lang="hu-HU">
                  <a:latin typeface="Calibri" pitchFamily="34" charset="0"/>
                </a:endParaRPr>
              </a:p>
            </p:txBody>
          </p:sp>
          <p:sp>
            <p:nvSpPr>
              <p:cNvPr id="57440" name="Rectangle 1430"/>
              <p:cNvSpPr>
                <a:spLocks noChangeArrowheads="1"/>
              </p:cNvSpPr>
              <p:nvPr/>
            </p:nvSpPr>
            <p:spPr bwMode="auto">
              <a:xfrm>
                <a:off x="386" y="2099"/>
                <a:ext cx="99" cy="121"/>
              </a:xfrm>
              <a:prstGeom prst="rect">
                <a:avLst/>
              </a:prstGeom>
              <a:solidFill>
                <a:srgbClr val="009240"/>
              </a:solidFill>
              <a:ln w="9525">
                <a:noFill/>
                <a:miter lim="800000"/>
                <a:headEnd/>
                <a:tailEnd/>
              </a:ln>
            </p:spPr>
            <p:txBody>
              <a:bodyPr/>
              <a:lstStyle/>
              <a:p>
                <a:endParaRPr lang="hu-HU">
                  <a:latin typeface="Calibri" pitchFamily="34" charset="0"/>
                </a:endParaRPr>
              </a:p>
            </p:txBody>
          </p:sp>
          <p:sp>
            <p:nvSpPr>
              <p:cNvPr id="57441" name="Rectangle 1431"/>
              <p:cNvSpPr>
                <a:spLocks noChangeArrowheads="1"/>
              </p:cNvSpPr>
              <p:nvPr/>
            </p:nvSpPr>
            <p:spPr bwMode="auto">
              <a:xfrm>
                <a:off x="798" y="2099"/>
                <a:ext cx="98" cy="121"/>
              </a:xfrm>
              <a:prstGeom prst="rect">
                <a:avLst/>
              </a:prstGeom>
              <a:solidFill>
                <a:srgbClr val="0093DD"/>
              </a:solidFill>
              <a:ln w="9525">
                <a:noFill/>
                <a:miter lim="800000"/>
                <a:headEnd/>
                <a:tailEnd/>
              </a:ln>
            </p:spPr>
            <p:txBody>
              <a:bodyPr/>
              <a:lstStyle/>
              <a:p>
                <a:endParaRPr lang="hu-HU">
                  <a:latin typeface="Calibri" pitchFamily="34" charset="0"/>
                </a:endParaRPr>
              </a:p>
            </p:txBody>
          </p:sp>
          <p:sp>
            <p:nvSpPr>
              <p:cNvPr id="57442" name="Rectangle 1432"/>
              <p:cNvSpPr>
                <a:spLocks noChangeArrowheads="1"/>
              </p:cNvSpPr>
              <p:nvPr/>
            </p:nvSpPr>
            <p:spPr bwMode="auto">
              <a:xfrm>
                <a:off x="539" y="2113"/>
                <a:ext cx="207"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FFFFFF"/>
                    </a:solidFill>
                    <a:latin typeface="Lucida Sans" pitchFamily="34" charset="0"/>
                  </a:rPr>
                  <a:t>Gene</a:t>
                </a:r>
                <a:endParaRPr lang="en-US">
                  <a:latin typeface="Lucida Sans" pitchFamily="34" charset="0"/>
                </a:endParaRPr>
              </a:p>
            </p:txBody>
          </p:sp>
          <p:sp>
            <p:nvSpPr>
              <p:cNvPr id="57443" name="Rectangle 1433"/>
              <p:cNvSpPr>
                <a:spLocks noChangeArrowheads="1"/>
              </p:cNvSpPr>
              <p:nvPr/>
            </p:nvSpPr>
            <p:spPr bwMode="auto">
              <a:xfrm>
                <a:off x="501" y="2246"/>
                <a:ext cx="294"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Protein</a:t>
                </a:r>
                <a:endParaRPr lang="en-US">
                  <a:latin typeface="Lucida Sans" pitchFamily="34" charset="0"/>
                </a:endParaRPr>
              </a:p>
            </p:txBody>
          </p:sp>
          <p:sp>
            <p:nvSpPr>
              <p:cNvPr id="57444" name="Rectangle 1434"/>
              <p:cNvSpPr>
                <a:spLocks noChangeArrowheads="1"/>
              </p:cNvSpPr>
              <p:nvPr/>
            </p:nvSpPr>
            <p:spPr bwMode="auto">
              <a:xfrm>
                <a:off x="409" y="2338"/>
                <a:ext cx="475"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Purification</a:t>
                </a:r>
                <a:endParaRPr lang="en-US">
                  <a:latin typeface="Lucida Sans" pitchFamily="34" charset="0"/>
                </a:endParaRPr>
              </a:p>
            </p:txBody>
          </p:sp>
          <p:sp>
            <p:nvSpPr>
              <p:cNvPr id="57445" name="Freeform 1435"/>
              <p:cNvSpPr>
                <a:spLocks/>
              </p:cNvSpPr>
              <p:nvPr/>
            </p:nvSpPr>
            <p:spPr bwMode="auto">
              <a:xfrm>
                <a:off x="3200" y="2124"/>
                <a:ext cx="449" cy="185"/>
              </a:xfrm>
              <a:custGeom>
                <a:avLst/>
                <a:gdLst>
                  <a:gd name="T0" fmla="*/ 449 w 449"/>
                  <a:gd name="T1" fmla="*/ 185 h 185"/>
                  <a:gd name="T2" fmla="*/ 449 w 449"/>
                  <a:gd name="T3" fmla="*/ 185 h 185"/>
                  <a:gd name="T4" fmla="*/ 449 w 449"/>
                  <a:gd name="T5" fmla="*/ 175 h 185"/>
                  <a:gd name="T6" fmla="*/ 446 w 449"/>
                  <a:gd name="T7" fmla="*/ 164 h 185"/>
                  <a:gd name="T8" fmla="*/ 443 w 449"/>
                  <a:gd name="T9" fmla="*/ 154 h 185"/>
                  <a:gd name="T10" fmla="*/ 439 w 449"/>
                  <a:gd name="T11" fmla="*/ 144 h 185"/>
                  <a:gd name="T12" fmla="*/ 433 w 449"/>
                  <a:gd name="T13" fmla="*/ 134 h 185"/>
                  <a:gd name="T14" fmla="*/ 426 w 449"/>
                  <a:gd name="T15" fmla="*/ 124 h 185"/>
                  <a:gd name="T16" fmla="*/ 418 w 449"/>
                  <a:gd name="T17" fmla="*/ 116 h 185"/>
                  <a:gd name="T18" fmla="*/ 410 w 449"/>
                  <a:gd name="T19" fmla="*/ 107 h 185"/>
                  <a:gd name="T20" fmla="*/ 390 w 449"/>
                  <a:gd name="T21" fmla="*/ 92 h 185"/>
                  <a:gd name="T22" fmla="*/ 367 w 449"/>
                  <a:gd name="T23" fmla="*/ 76 h 185"/>
                  <a:gd name="T24" fmla="*/ 340 w 449"/>
                  <a:gd name="T25" fmla="*/ 62 h 185"/>
                  <a:gd name="T26" fmla="*/ 311 w 449"/>
                  <a:gd name="T27" fmla="*/ 51 h 185"/>
                  <a:gd name="T28" fmla="*/ 280 w 449"/>
                  <a:gd name="T29" fmla="*/ 40 h 185"/>
                  <a:gd name="T30" fmla="*/ 246 w 449"/>
                  <a:gd name="T31" fmla="*/ 29 h 185"/>
                  <a:gd name="T32" fmla="*/ 209 w 449"/>
                  <a:gd name="T33" fmla="*/ 20 h 185"/>
                  <a:gd name="T34" fmla="*/ 170 w 449"/>
                  <a:gd name="T35" fmla="*/ 13 h 185"/>
                  <a:gd name="T36" fmla="*/ 129 w 449"/>
                  <a:gd name="T37" fmla="*/ 7 h 185"/>
                  <a:gd name="T38" fmla="*/ 87 w 449"/>
                  <a:gd name="T39" fmla="*/ 3 h 185"/>
                  <a:gd name="T40" fmla="*/ 43 w 449"/>
                  <a:gd name="T41" fmla="*/ 0 h 185"/>
                  <a:gd name="T42" fmla="*/ 0 w 449"/>
                  <a:gd name="T43" fmla="*/ 0 h 185"/>
                  <a:gd name="T44" fmla="*/ 0 w 449"/>
                  <a:gd name="T45" fmla="*/ 34 h 185"/>
                  <a:gd name="T46" fmla="*/ 43 w 449"/>
                  <a:gd name="T47" fmla="*/ 34 h 185"/>
                  <a:gd name="T48" fmla="*/ 86 w 449"/>
                  <a:gd name="T49" fmla="*/ 37 h 185"/>
                  <a:gd name="T50" fmla="*/ 126 w 449"/>
                  <a:gd name="T51" fmla="*/ 41 h 185"/>
                  <a:gd name="T52" fmla="*/ 164 w 449"/>
                  <a:gd name="T53" fmla="*/ 47 h 185"/>
                  <a:gd name="T54" fmla="*/ 202 w 449"/>
                  <a:gd name="T55" fmla="*/ 54 h 185"/>
                  <a:gd name="T56" fmla="*/ 238 w 449"/>
                  <a:gd name="T57" fmla="*/ 62 h 185"/>
                  <a:gd name="T58" fmla="*/ 270 w 449"/>
                  <a:gd name="T59" fmla="*/ 71 h 185"/>
                  <a:gd name="T60" fmla="*/ 300 w 449"/>
                  <a:gd name="T61" fmla="*/ 82 h 185"/>
                  <a:gd name="T62" fmla="*/ 326 w 449"/>
                  <a:gd name="T63" fmla="*/ 93 h 185"/>
                  <a:gd name="T64" fmla="*/ 350 w 449"/>
                  <a:gd name="T65" fmla="*/ 106 h 185"/>
                  <a:gd name="T66" fmla="*/ 370 w 449"/>
                  <a:gd name="T67" fmla="*/ 119 h 185"/>
                  <a:gd name="T68" fmla="*/ 387 w 449"/>
                  <a:gd name="T69" fmla="*/ 133 h 185"/>
                  <a:gd name="T70" fmla="*/ 394 w 449"/>
                  <a:gd name="T71" fmla="*/ 138 h 185"/>
                  <a:gd name="T72" fmla="*/ 400 w 449"/>
                  <a:gd name="T73" fmla="*/ 145 h 185"/>
                  <a:gd name="T74" fmla="*/ 405 w 449"/>
                  <a:gd name="T75" fmla="*/ 152 h 185"/>
                  <a:gd name="T76" fmla="*/ 410 w 449"/>
                  <a:gd name="T77" fmla="*/ 159 h 185"/>
                  <a:gd name="T78" fmla="*/ 412 w 449"/>
                  <a:gd name="T79" fmla="*/ 167 h 185"/>
                  <a:gd name="T80" fmla="*/ 414 w 449"/>
                  <a:gd name="T81" fmla="*/ 172 h 185"/>
                  <a:gd name="T82" fmla="*/ 415 w 449"/>
                  <a:gd name="T83" fmla="*/ 179 h 185"/>
                  <a:gd name="T84" fmla="*/ 417 w 449"/>
                  <a:gd name="T85" fmla="*/ 185 h 185"/>
                  <a:gd name="T86" fmla="*/ 417 w 449"/>
                  <a:gd name="T87" fmla="*/ 185 h 185"/>
                  <a:gd name="T88" fmla="*/ 449 w 449"/>
                  <a:gd name="T89" fmla="*/ 185 h 1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9"/>
                  <a:gd name="T136" fmla="*/ 0 h 185"/>
                  <a:gd name="T137" fmla="*/ 449 w 449"/>
                  <a:gd name="T138" fmla="*/ 185 h 1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9" h="185">
                    <a:moveTo>
                      <a:pt x="449" y="185"/>
                    </a:moveTo>
                    <a:lnTo>
                      <a:pt x="449" y="185"/>
                    </a:lnTo>
                    <a:lnTo>
                      <a:pt x="449" y="175"/>
                    </a:lnTo>
                    <a:lnTo>
                      <a:pt x="446" y="164"/>
                    </a:lnTo>
                    <a:lnTo>
                      <a:pt x="443" y="154"/>
                    </a:lnTo>
                    <a:lnTo>
                      <a:pt x="439" y="144"/>
                    </a:lnTo>
                    <a:lnTo>
                      <a:pt x="433" y="134"/>
                    </a:lnTo>
                    <a:lnTo>
                      <a:pt x="426" y="124"/>
                    </a:lnTo>
                    <a:lnTo>
                      <a:pt x="418" y="116"/>
                    </a:lnTo>
                    <a:lnTo>
                      <a:pt x="410" y="107"/>
                    </a:lnTo>
                    <a:lnTo>
                      <a:pt x="390" y="92"/>
                    </a:lnTo>
                    <a:lnTo>
                      <a:pt x="367" y="76"/>
                    </a:lnTo>
                    <a:lnTo>
                      <a:pt x="340" y="62"/>
                    </a:lnTo>
                    <a:lnTo>
                      <a:pt x="311" y="51"/>
                    </a:lnTo>
                    <a:lnTo>
                      <a:pt x="280" y="40"/>
                    </a:lnTo>
                    <a:lnTo>
                      <a:pt x="246" y="29"/>
                    </a:lnTo>
                    <a:lnTo>
                      <a:pt x="209" y="20"/>
                    </a:lnTo>
                    <a:lnTo>
                      <a:pt x="170" y="13"/>
                    </a:lnTo>
                    <a:lnTo>
                      <a:pt x="129" y="7"/>
                    </a:lnTo>
                    <a:lnTo>
                      <a:pt x="87" y="3"/>
                    </a:lnTo>
                    <a:lnTo>
                      <a:pt x="43" y="0"/>
                    </a:lnTo>
                    <a:lnTo>
                      <a:pt x="0" y="0"/>
                    </a:lnTo>
                    <a:lnTo>
                      <a:pt x="0" y="34"/>
                    </a:lnTo>
                    <a:lnTo>
                      <a:pt x="43" y="34"/>
                    </a:lnTo>
                    <a:lnTo>
                      <a:pt x="86" y="37"/>
                    </a:lnTo>
                    <a:lnTo>
                      <a:pt x="126" y="41"/>
                    </a:lnTo>
                    <a:lnTo>
                      <a:pt x="164" y="47"/>
                    </a:lnTo>
                    <a:lnTo>
                      <a:pt x="202" y="54"/>
                    </a:lnTo>
                    <a:lnTo>
                      <a:pt x="238" y="62"/>
                    </a:lnTo>
                    <a:lnTo>
                      <a:pt x="270" y="71"/>
                    </a:lnTo>
                    <a:lnTo>
                      <a:pt x="300" y="82"/>
                    </a:lnTo>
                    <a:lnTo>
                      <a:pt x="326" y="93"/>
                    </a:lnTo>
                    <a:lnTo>
                      <a:pt x="350" y="106"/>
                    </a:lnTo>
                    <a:lnTo>
                      <a:pt x="370" y="119"/>
                    </a:lnTo>
                    <a:lnTo>
                      <a:pt x="387" y="133"/>
                    </a:lnTo>
                    <a:lnTo>
                      <a:pt x="394" y="138"/>
                    </a:lnTo>
                    <a:lnTo>
                      <a:pt x="400" y="145"/>
                    </a:lnTo>
                    <a:lnTo>
                      <a:pt x="405" y="152"/>
                    </a:lnTo>
                    <a:lnTo>
                      <a:pt x="410" y="159"/>
                    </a:lnTo>
                    <a:lnTo>
                      <a:pt x="412" y="167"/>
                    </a:lnTo>
                    <a:lnTo>
                      <a:pt x="414" y="172"/>
                    </a:lnTo>
                    <a:lnTo>
                      <a:pt x="415" y="179"/>
                    </a:lnTo>
                    <a:lnTo>
                      <a:pt x="417" y="185"/>
                    </a:lnTo>
                    <a:lnTo>
                      <a:pt x="449" y="185"/>
                    </a:lnTo>
                    <a:close/>
                  </a:path>
                </a:pathLst>
              </a:custGeom>
              <a:solidFill>
                <a:srgbClr val="1F1A17"/>
              </a:solidFill>
              <a:ln w="9525">
                <a:noFill/>
                <a:round/>
                <a:headEnd/>
                <a:tailEnd/>
              </a:ln>
            </p:spPr>
            <p:txBody>
              <a:bodyPr/>
              <a:lstStyle/>
              <a:p>
                <a:endParaRPr lang="hu-HU"/>
              </a:p>
            </p:txBody>
          </p:sp>
          <p:sp>
            <p:nvSpPr>
              <p:cNvPr id="57446" name="Freeform 1436"/>
              <p:cNvSpPr>
                <a:spLocks/>
              </p:cNvSpPr>
              <p:nvPr/>
            </p:nvSpPr>
            <p:spPr bwMode="auto">
              <a:xfrm>
                <a:off x="3200" y="2309"/>
                <a:ext cx="449" cy="186"/>
              </a:xfrm>
              <a:custGeom>
                <a:avLst/>
                <a:gdLst>
                  <a:gd name="T0" fmla="*/ 0 w 449"/>
                  <a:gd name="T1" fmla="*/ 186 h 186"/>
                  <a:gd name="T2" fmla="*/ 0 w 449"/>
                  <a:gd name="T3" fmla="*/ 186 h 186"/>
                  <a:gd name="T4" fmla="*/ 43 w 449"/>
                  <a:gd name="T5" fmla="*/ 186 h 186"/>
                  <a:gd name="T6" fmla="*/ 87 w 449"/>
                  <a:gd name="T7" fmla="*/ 183 h 186"/>
                  <a:gd name="T8" fmla="*/ 129 w 449"/>
                  <a:gd name="T9" fmla="*/ 179 h 186"/>
                  <a:gd name="T10" fmla="*/ 170 w 449"/>
                  <a:gd name="T11" fmla="*/ 173 h 186"/>
                  <a:gd name="T12" fmla="*/ 209 w 449"/>
                  <a:gd name="T13" fmla="*/ 166 h 186"/>
                  <a:gd name="T14" fmla="*/ 246 w 449"/>
                  <a:gd name="T15" fmla="*/ 156 h 186"/>
                  <a:gd name="T16" fmla="*/ 280 w 449"/>
                  <a:gd name="T17" fmla="*/ 146 h 186"/>
                  <a:gd name="T18" fmla="*/ 311 w 449"/>
                  <a:gd name="T19" fmla="*/ 135 h 186"/>
                  <a:gd name="T20" fmla="*/ 340 w 449"/>
                  <a:gd name="T21" fmla="*/ 122 h 186"/>
                  <a:gd name="T22" fmla="*/ 367 w 449"/>
                  <a:gd name="T23" fmla="*/ 110 h 186"/>
                  <a:gd name="T24" fmla="*/ 390 w 449"/>
                  <a:gd name="T25" fmla="*/ 94 h 186"/>
                  <a:gd name="T26" fmla="*/ 410 w 449"/>
                  <a:gd name="T27" fmla="*/ 79 h 186"/>
                  <a:gd name="T28" fmla="*/ 418 w 449"/>
                  <a:gd name="T29" fmla="*/ 70 h 186"/>
                  <a:gd name="T30" fmla="*/ 426 w 449"/>
                  <a:gd name="T31" fmla="*/ 62 h 186"/>
                  <a:gd name="T32" fmla="*/ 433 w 449"/>
                  <a:gd name="T33" fmla="*/ 52 h 186"/>
                  <a:gd name="T34" fmla="*/ 439 w 449"/>
                  <a:gd name="T35" fmla="*/ 42 h 186"/>
                  <a:gd name="T36" fmla="*/ 443 w 449"/>
                  <a:gd name="T37" fmla="*/ 32 h 186"/>
                  <a:gd name="T38" fmla="*/ 446 w 449"/>
                  <a:gd name="T39" fmla="*/ 22 h 186"/>
                  <a:gd name="T40" fmla="*/ 449 w 449"/>
                  <a:gd name="T41" fmla="*/ 11 h 186"/>
                  <a:gd name="T42" fmla="*/ 449 w 449"/>
                  <a:gd name="T43" fmla="*/ 0 h 186"/>
                  <a:gd name="T44" fmla="*/ 417 w 449"/>
                  <a:gd name="T45" fmla="*/ 0 h 186"/>
                  <a:gd name="T46" fmla="*/ 415 w 449"/>
                  <a:gd name="T47" fmla="*/ 7 h 186"/>
                  <a:gd name="T48" fmla="*/ 414 w 449"/>
                  <a:gd name="T49" fmla="*/ 14 h 186"/>
                  <a:gd name="T50" fmla="*/ 412 w 449"/>
                  <a:gd name="T51" fmla="*/ 20 h 186"/>
                  <a:gd name="T52" fmla="*/ 410 w 449"/>
                  <a:gd name="T53" fmla="*/ 27 h 186"/>
                  <a:gd name="T54" fmla="*/ 405 w 449"/>
                  <a:gd name="T55" fmla="*/ 34 h 186"/>
                  <a:gd name="T56" fmla="*/ 400 w 449"/>
                  <a:gd name="T57" fmla="*/ 41 h 186"/>
                  <a:gd name="T58" fmla="*/ 394 w 449"/>
                  <a:gd name="T59" fmla="*/ 46 h 186"/>
                  <a:gd name="T60" fmla="*/ 387 w 449"/>
                  <a:gd name="T61" fmla="*/ 53 h 186"/>
                  <a:gd name="T62" fmla="*/ 370 w 449"/>
                  <a:gd name="T63" fmla="*/ 67 h 186"/>
                  <a:gd name="T64" fmla="*/ 350 w 449"/>
                  <a:gd name="T65" fmla="*/ 80 h 186"/>
                  <a:gd name="T66" fmla="*/ 326 w 449"/>
                  <a:gd name="T67" fmla="*/ 93 h 186"/>
                  <a:gd name="T68" fmla="*/ 300 w 449"/>
                  <a:gd name="T69" fmla="*/ 104 h 186"/>
                  <a:gd name="T70" fmla="*/ 270 w 449"/>
                  <a:gd name="T71" fmla="*/ 115 h 186"/>
                  <a:gd name="T72" fmla="*/ 238 w 449"/>
                  <a:gd name="T73" fmla="*/ 124 h 186"/>
                  <a:gd name="T74" fmla="*/ 202 w 449"/>
                  <a:gd name="T75" fmla="*/ 132 h 186"/>
                  <a:gd name="T76" fmla="*/ 164 w 449"/>
                  <a:gd name="T77" fmla="*/ 139 h 186"/>
                  <a:gd name="T78" fmla="*/ 126 w 449"/>
                  <a:gd name="T79" fmla="*/ 145 h 186"/>
                  <a:gd name="T80" fmla="*/ 86 w 449"/>
                  <a:gd name="T81" fmla="*/ 149 h 186"/>
                  <a:gd name="T82" fmla="*/ 43 w 449"/>
                  <a:gd name="T83" fmla="*/ 152 h 186"/>
                  <a:gd name="T84" fmla="*/ 0 w 449"/>
                  <a:gd name="T85" fmla="*/ 152 h 186"/>
                  <a:gd name="T86" fmla="*/ 0 w 449"/>
                  <a:gd name="T87" fmla="*/ 152 h 186"/>
                  <a:gd name="T88" fmla="*/ 0 w 449"/>
                  <a:gd name="T89" fmla="*/ 186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9"/>
                  <a:gd name="T136" fmla="*/ 0 h 186"/>
                  <a:gd name="T137" fmla="*/ 449 w 449"/>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9" h="186">
                    <a:moveTo>
                      <a:pt x="0" y="186"/>
                    </a:moveTo>
                    <a:lnTo>
                      <a:pt x="0" y="186"/>
                    </a:lnTo>
                    <a:lnTo>
                      <a:pt x="43" y="186"/>
                    </a:lnTo>
                    <a:lnTo>
                      <a:pt x="87" y="183"/>
                    </a:lnTo>
                    <a:lnTo>
                      <a:pt x="129" y="179"/>
                    </a:lnTo>
                    <a:lnTo>
                      <a:pt x="170" y="173"/>
                    </a:lnTo>
                    <a:lnTo>
                      <a:pt x="209" y="166"/>
                    </a:lnTo>
                    <a:lnTo>
                      <a:pt x="246" y="156"/>
                    </a:lnTo>
                    <a:lnTo>
                      <a:pt x="280" y="146"/>
                    </a:lnTo>
                    <a:lnTo>
                      <a:pt x="311" y="135"/>
                    </a:lnTo>
                    <a:lnTo>
                      <a:pt x="340" y="122"/>
                    </a:lnTo>
                    <a:lnTo>
                      <a:pt x="367" y="110"/>
                    </a:lnTo>
                    <a:lnTo>
                      <a:pt x="390" y="94"/>
                    </a:lnTo>
                    <a:lnTo>
                      <a:pt x="410" y="79"/>
                    </a:lnTo>
                    <a:lnTo>
                      <a:pt x="418" y="70"/>
                    </a:lnTo>
                    <a:lnTo>
                      <a:pt x="426" y="62"/>
                    </a:lnTo>
                    <a:lnTo>
                      <a:pt x="433" y="52"/>
                    </a:lnTo>
                    <a:lnTo>
                      <a:pt x="439" y="42"/>
                    </a:lnTo>
                    <a:lnTo>
                      <a:pt x="443" y="32"/>
                    </a:lnTo>
                    <a:lnTo>
                      <a:pt x="446" y="22"/>
                    </a:lnTo>
                    <a:lnTo>
                      <a:pt x="449" y="11"/>
                    </a:lnTo>
                    <a:lnTo>
                      <a:pt x="449" y="0"/>
                    </a:lnTo>
                    <a:lnTo>
                      <a:pt x="417" y="0"/>
                    </a:lnTo>
                    <a:lnTo>
                      <a:pt x="415" y="7"/>
                    </a:lnTo>
                    <a:lnTo>
                      <a:pt x="414" y="14"/>
                    </a:lnTo>
                    <a:lnTo>
                      <a:pt x="412" y="20"/>
                    </a:lnTo>
                    <a:lnTo>
                      <a:pt x="410" y="27"/>
                    </a:lnTo>
                    <a:lnTo>
                      <a:pt x="405" y="34"/>
                    </a:lnTo>
                    <a:lnTo>
                      <a:pt x="400" y="41"/>
                    </a:lnTo>
                    <a:lnTo>
                      <a:pt x="394" y="46"/>
                    </a:lnTo>
                    <a:lnTo>
                      <a:pt x="387" y="53"/>
                    </a:lnTo>
                    <a:lnTo>
                      <a:pt x="370" y="67"/>
                    </a:lnTo>
                    <a:lnTo>
                      <a:pt x="350" y="80"/>
                    </a:lnTo>
                    <a:lnTo>
                      <a:pt x="326" y="93"/>
                    </a:lnTo>
                    <a:lnTo>
                      <a:pt x="300" y="104"/>
                    </a:lnTo>
                    <a:lnTo>
                      <a:pt x="270" y="115"/>
                    </a:lnTo>
                    <a:lnTo>
                      <a:pt x="238" y="124"/>
                    </a:lnTo>
                    <a:lnTo>
                      <a:pt x="202" y="132"/>
                    </a:lnTo>
                    <a:lnTo>
                      <a:pt x="164" y="139"/>
                    </a:lnTo>
                    <a:lnTo>
                      <a:pt x="126" y="145"/>
                    </a:lnTo>
                    <a:lnTo>
                      <a:pt x="86" y="149"/>
                    </a:lnTo>
                    <a:lnTo>
                      <a:pt x="43" y="152"/>
                    </a:lnTo>
                    <a:lnTo>
                      <a:pt x="0" y="152"/>
                    </a:lnTo>
                    <a:lnTo>
                      <a:pt x="0" y="186"/>
                    </a:lnTo>
                    <a:close/>
                  </a:path>
                </a:pathLst>
              </a:custGeom>
              <a:solidFill>
                <a:srgbClr val="1F1A17"/>
              </a:solidFill>
              <a:ln w="9525">
                <a:noFill/>
                <a:round/>
                <a:headEnd/>
                <a:tailEnd/>
              </a:ln>
            </p:spPr>
            <p:txBody>
              <a:bodyPr/>
              <a:lstStyle/>
              <a:p>
                <a:endParaRPr lang="hu-HU"/>
              </a:p>
            </p:txBody>
          </p:sp>
          <p:sp>
            <p:nvSpPr>
              <p:cNvPr id="57447" name="Freeform 1437"/>
              <p:cNvSpPr>
                <a:spLocks/>
              </p:cNvSpPr>
              <p:nvPr/>
            </p:nvSpPr>
            <p:spPr bwMode="auto">
              <a:xfrm>
                <a:off x="2749" y="2309"/>
                <a:ext cx="451" cy="186"/>
              </a:xfrm>
              <a:custGeom>
                <a:avLst/>
                <a:gdLst>
                  <a:gd name="T0" fmla="*/ 0 w 451"/>
                  <a:gd name="T1" fmla="*/ 0 h 186"/>
                  <a:gd name="T2" fmla="*/ 0 w 451"/>
                  <a:gd name="T3" fmla="*/ 0 h 186"/>
                  <a:gd name="T4" fmla="*/ 0 w 451"/>
                  <a:gd name="T5" fmla="*/ 11 h 186"/>
                  <a:gd name="T6" fmla="*/ 3 w 451"/>
                  <a:gd name="T7" fmla="*/ 22 h 186"/>
                  <a:gd name="T8" fmla="*/ 5 w 451"/>
                  <a:gd name="T9" fmla="*/ 32 h 186"/>
                  <a:gd name="T10" fmla="*/ 10 w 451"/>
                  <a:gd name="T11" fmla="*/ 42 h 186"/>
                  <a:gd name="T12" fmla="*/ 15 w 451"/>
                  <a:gd name="T13" fmla="*/ 52 h 186"/>
                  <a:gd name="T14" fmla="*/ 22 w 451"/>
                  <a:gd name="T15" fmla="*/ 62 h 186"/>
                  <a:gd name="T16" fmla="*/ 31 w 451"/>
                  <a:gd name="T17" fmla="*/ 70 h 186"/>
                  <a:gd name="T18" fmla="*/ 39 w 451"/>
                  <a:gd name="T19" fmla="*/ 79 h 186"/>
                  <a:gd name="T20" fmla="*/ 59 w 451"/>
                  <a:gd name="T21" fmla="*/ 94 h 186"/>
                  <a:gd name="T22" fmla="*/ 82 w 451"/>
                  <a:gd name="T23" fmla="*/ 110 h 186"/>
                  <a:gd name="T24" fmla="*/ 108 w 451"/>
                  <a:gd name="T25" fmla="*/ 122 h 186"/>
                  <a:gd name="T26" fmla="*/ 138 w 451"/>
                  <a:gd name="T27" fmla="*/ 135 h 186"/>
                  <a:gd name="T28" fmla="*/ 169 w 451"/>
                  <a:gd name="T29" fmla="*/ 146 h 186"/>
                  <a:gd name="T30" fmla="*/ 204 w 451"/>
                  <a:gd name="T31" fmla="*/ 156 h 186"/>
                  <a:gd name="T32" fmla="*/ 241 w 451"/>
                  <a:gd name="T33" fmla="*/ 166 h 186"/>
                  <a:gd name="T34" fmla="*/ 279 w 451"/>
                  <a:gd name="T35" fmla="*/ 173 h 186"/>
                  <a:gd name="T36" fmla="*/ 320 w 451"/>
                  <a:gd name="T37" fmla="*/ 179 h 186"/>
                  <a:gd name="T38" fmla="*/ 362 w 451"/>
                  <a:gd name="T39" fmla="*/ 183 h 186"/>
                  <a:gd name="T40" fmla="*/ 406 w 451"/>
                  <a:gd name="T41" fmla="*/ 186 h 186"/>
                  <a:gd name="T42" fmla="*/ 451 w 451"/>
                  <a:gd name="T43" fmla="*/ 186 h 186"/>
                  <a:gd name="T44" fmla="*/ 451 w 451"/>
                  <a:gd name="T45" fmla="*/ 152 h 186"/>
                  <a:gd name="T46" fmla="*/ 407 w 451"/>
                  <a:gd name="T47" fmla="*/ 152 h 186"/>
                  <a:gd name="T48" fmla="*/ 365 w 451"/>
                  <a:gd name="T49" fmla="*/ 149 h 186"/>
                  <a:gd name="T50" fmla="*/ 324 w 451"/>
                  <a:gd name="T51" fmla="*/ 145 h 186"/>
                  <a:gd name="T52" fmla="*/ 284 w 451"/>
                  <a:gd name="T53" fmla="*/ 139 h 186"/>
                  <a:gd name="T54" fmla="*/ 246 w 451"/>
                  <a:gd name="T55" fmla="*/ 132 h 186"/>
                  <a:gd name="T56" fmla="*/ 213 w 451"/>
                  <a:gd name="T57" fmla="*/ 124 h 186"/>
                  <a:gd name="T58" fmla="*/ 180 w 451"/>
                  <a:gd name="T59" fmla="*/ 115 h 186"/>
                  <a:gd name="T60" fmla="*/ 149 w 451"/>
                  <a:gd name="T61" fmla="*/ 104 h 186"/>
                  <a:gd name="T62" fmla="*/ 122 w 451"/>
                  <a:gd name="T63" fmla="*/ 93 h 186"/>
                  <a:gd name="T64" fmla="*/ 98 w 451"/>
                  <a:gd name="T65" fmla="*/ 80 h 186"/>
                  <a:gd name="T66" fmla="*/ 79 w 451"/>
                  <a:gd name="T67" fmla="*/ 67 h 186"/>
                  <a:gd name="T68" fmla="*/ 62 w 451"/>
                  <a:gd name="T69" fmla="*/ 53 h 186"/>
                  <a:gd name="T70" fmla="*/ 55 w 451"/>
                  <a:gd name="T71" fmla="*/ 46 h 186"/>
                  <a:gd name="T72" fmla="*/ 49 w 451"/>
                  <a:gd name="T73" fmla="*/ 41 h 186"/>
                  <a:gd name="T74" fmla="*/ 43 w 451"/>
                  <a:gd name="T75" fmla="*/ 34 h 186"/>
                  <a:gd name="T76" fmla="*/ 41 w 451"/>
                  <a:gd name="T77" fmla="*/ 27 h 186"/>
                  <a:gd name="T78" fmla="*/ 36 w 451"/>
                  <a:gd name="T79" fmla="*/ 20 h 186"/>
                  <a:gd name="T80" fmla="*/ 35 w 451"/>
                  <a:gd name="T81" fmla="*/ 14 h 186"/>
                  <a:gd name="T82" fmla="*/ 34 w 451"/>
                  <a:gd name="T83" fmla="*/ 7 h 186"/>
                  <a:gd name="T84" fmla="*/ 34 w 451"/>
                  <a:gd name="T85" fmla="*/ 0 h 186"/>
                  <a:gd name="T86" fmla="*/ 34 w 451"/>
                  <a:gd name="T87" fmla="*/ 0 h 186"/>
                  <a:gd name="T88" fmla="*/ 0 w 451"/>
                  <a:gd name="T89" fmla="*/ 0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1"/>
                  <a:gd name="T136" fmla="*/ 0 h 186"/>
                  <a:gd name="T137" fmla="*/ 451 w 451"/>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1" h="186">
                    <a:moveTo>
                      <a:pt x="0" y="0"/>
                    </a:moveTo>
                    <a:lnTo>
                      <a:pt x="0" y="0"/>
                    </a:lnTo>
                    <a:lnTo>
                      <a:pt x="0" y="11"/>
                    </a:lnTo>
                    <a:lnTo>
                      <a:pt x="3" y="22"/>
                    </a:lnTo>
                    <a:lnTo>
                      <a:pt x="5" y="32"/>
                    </a:lnTo>
                    <a:lnTo>
                      <a:pt x="10" y="42"/>
                    </a:lnTo>
                    <a:lnTo>
                      <a:pt x="15" y="52"/>
                    </a:lnTo>
                    <a:lnTo>
                      <a:pt x="22" y="62"/>
                    </a:lnTo>
                    <a:lnTo>
                      <a:pt x="31" y="70"/>
                    </a:lnTo>
                    <a:lnTo>
                      <a:pt x="39" y="79"/>
                    </a:lnTo>
                    <a:lnTo>
                      <a:pt x="59" y="94"/>
                    </a:lnTo>
                    <a:lnTo>
                      <a:pt x="82" y="110"/>
                    </a:lnTo>
                    <a:lnTo>
                      <a:pt x="108" y="122"/>
                    </a:lnTo>
                    <a:lnTo>
                      <a:pt x="138" y="135"/>
                    </a:lnTo>
                    <a:lnTo>
                      <a:pt x="169" y="146"/>
                    </a:lnTo>
                    <a:lnTo>
                      <a:pt x="204" y="156"/>
                    </a:lnTo>
                    <a:lnTo>
                      <a:pt x="241" y="166"/>
                    </a:lnTo>
                    <a:lnTo>
                      <a:pt x="279" y="173"/>
                    </a:lnTo>
                    <a:lnTo>
                      <a:pt x="320" y="179"/>
                    </a:lnTo>
                    <a:lnTo>
                      <a:pt x="362" y="183"/>
                    </a:lnTo>
                    <a:lnTo>
                      <a:pt x="406" y="186"/>
                    </a:lnTo>
                    <a:lnTo>
                      <a:pt x="451" y="186"/>
                    </a:lnTo>
                    <a:lnTo>
                      <a:pt x="451" y="152"/>
                    </a:lnTo>
                    <a:lnTo>
                      <a:pt x="407" y="152"/>
                    </a:lnTo>
                    <a:lnTo>
                      <a:pt x="365" y="149"/>
                    </a:lnTo>
                    <a:lnTo>
                      <a:pt x="324" y="145"/>
                    </a:lnTo>
                    <a:lnTo>
                      <a:pt x="284" y="139"/>
                    </a:lnTo>
                    <a:lnTo>
                      <a:pt x="246" y="132"/>
                    </a:lnTo>
                    <a:lnTo>
                      <a:pt x="213" y="124"/>
                    </a:lnTo>
                    <a:lnTo>
                      <a:pt x="180" y="115"/>
                    </a:lnTo>
                    <a:lnTo>
                      <a:pt x="149" y="104"/>
                    </a:lnTo>
                    <a:lnTo>
                      <a:pt x="122" y="93"/>
                    </a:lnTo>
                    <a:lnTo>
                      <a:pt x="98" y="80"/>
                    </a:lnTo>
                    <a:lnTo>
                      <a:pt x="79" y="67"/>
                    </a:lnTo>
                    <a:lnTo>
                      <a:pt x="62" y="53"/>
                    </a:lnTo>
                    <a:lnTo>
                      <a:pt x="55" y="46"/>
                    </a:lnTo>
                    <a:lnTo>
                      <a:pt x="49" y="41"/>
                    </a:lnTo>
                    <a:lnTo>
                      <a:pt x="43" y="34"/>
                    </a:lnTo>
                    <a:lnTo>
                      <a:pt x="41" y="27"/>
                    </a:lnTo>
                    <a:lnTo>
                      <a:pt x="36" y="20"/>
                    </a:lnTo>
                    <a:lnTo>
                      <a:pt x="35" y="14"/>
                    </a:lnTo>
                    <a:lnTo>
                      <a:pt x="34" y="7"/>
                    </a:lnTo>
                    <a:lnTo>
                      <a:pt x="34" y="0"/>
                    </a:lnTo>
                    <a:lnTo>
                      <a:pt x="0" y="0"/>
                    </a:lnTo>
                    <a:close/>
                  </a:path>
                </a:pathLst>
              </a:custGeom>
              <a:solidFill>
                <a:srgbClr val="1F1A17"/>
              </a:solidFill>
              <a:ln w="9525">
                <a:noFill/>
                <a:round/>
                <a:headEnd/>
                <a:tailEnd/>
              </a:ln>
            </p:spPr>
            <p:txBody>
              <a:bodyPr/>
              <a:lstStyle/>
              <a:p>
                <a:endParaRPr lang="hu-HU"/>
              </a:p>
            </p:txBody>
          </p:sp>
          <p:sp>
            <p:nvSpPr>
              <p:cNvPr id="57448" name="Freeform 1438"/>
              <p:cNvSpPr>
                <a:spLocks/>
              </p:cNvSpPr>
              <p:nvPr/>
            </p:nvSpPr>
            <p:spPr bwMode="auto">
              <a:xfrm>
                <a:off x="2749" y="2124"/>
                <a:ext cx="451" cy="185"/>
              </a:xfrm>
              <a:custGeom>
                <a:avLst/>
                <a:gdLst>
                  <a:gd name="T0" fmla="*/ 451 w 451"/>
                  <a:gd name="T1" fmla="*/ 0 h 185"/>
                  <a:gd name="T2" fmla="*/ 451 w 451"/>
                  <a:gd name="T3" fmla="*/ 0 h 185"/>
                  <a:gd name="T4" fmla="*/ 406 w 451"/>
                  <a:gd name="T5" fmla="*/ 0 h 185"/>
                  <a:gd name="T6" fmla="*/ 362 w 451"/>
                  <a:gd name="T7" fmla="*/ 3 h 185"/>
                  <a:gd name="T8" fmla="*/ 320 w 451"/>
                  <a:gd name="T9" fmla="*/ 7 h 185"/>
                  <a:gd name="T10" fmla="*/ 279 w 451"/>
                  <a:gd name="T11" fmla="*/ 13 h 185"/>
                  <a:gd name="T12" fmla="*/ 241 w 451"/>
                  <a:gd name="T13" fmla="*/ 20 h 185"/>
                  <a:gd name="T14" fmla="*/ 204 w 451"/>
                  <a:gd name="T15" fmla="*/ 29 h 185"/>
                  <a:gd name="T16" fmla="*/ 169 w 451"/>
                  <a:gd name="T17" fmla="*/ 40 h 185"/>
                  <a:gd name="T18" fmla="*/ 138 w 451"/>
                  <a:gd name="T19" fmla="*/ 51 h 185"/>
                  <a:gd name="T20" fmla="*/ 108 w 451"/>
                  <a:gd name="T21" fmla="*/ 62 h 185"/>
                  <a:gd name="T22" fmla="*/ 82 w 451"/>
                  <a:gd name="T23" fmla="*/ 76 h 185"/>
                  <a:gd name="T24" fmla="*/ 59 w 451"/>
                  <a:gd name="T25" fmla="*/ 92 h 185"/>
                  <a:gd name="T26" fmla="*/ 39 w 451"/>
                  <a:gd name="T27" fmla="*/ 107 h 185"/>
                  <a:gd name="T28" fmla="*/ 31 w 451"/>
                  <a:gd name="T29" fmla="*/ 116 h 185"/>
                  <a:gd name="T30" fmla="*/ 22 w 451"/>
                  <a:gd name="T31" fmla="*/ 124 h 185"/>
                  <a:gd name="T32" fmla="*/ 15 w 451"/>
                  <a:gd name="T33" fmla="*/ 134 h 185"/>
                  <a:gd name="T34" fmla="*/ 10 w 451"/>
                  <a:gd name="T35" fmla="*/ 144 h 185"/>
                  <a:gd name="T36" fmla="*/ 5 w 451"/>
                  <a:gd name="T37" fmla="*/ 154 h 185"/>
                  <a:gd name="T38" fmla="*/ 3 w 451"/>
                  <a:gd name="T39" fmla="*/ 164 h 185"/>
                  <a:gd name="T40" fmla="*/ 0 w 451"/>
                  <a:gd name="T41" fmla="*/ 175 h 185"/>
                  <a:gd name="T42" fmla="*/ 0 w 451"/>
                  <a:gd name="T43" fmla="*/ 185 h 185"/>
                  <a:gd name="T44" fmla="*/ 34 w 451"/>
                  <a:gd name="T45" fmla="*/ 185 h 185"/>
                  <a:gd name="T46" fmla="*/ 34 w 451"/>
                  <a:gd name="T47" fmla="*/ 179 h 185"/>
                  <a:gd name="T48" fmla="*/ 35 w 451"/>
                  <a:gd name="T49" fmla="*/ 172 h 185"/>
                  <a:gd name="T50" fmla="*/ 36 w 451"/>
                  <a:gd name="T51" fmla="*/ 167 h 185"/>
                  <a:gd name="T52" fmla="*/ 41 w 451"/>
                  <a:gd name="T53" fmla="*/ 159 h 185"/>
                  <a:gd name="T54" fmla="*/ 43 w 451"/>
                  <a:gd name="T55" fmla="*/ 152 h 185"/>
                  <a:gd name="T56" fmla="*/ 49 w 451"/>
                  <a:gd name="T57" fmla="*/ 145 h 185"/>
                  <a:gd name="T58" fmla="*/ 55 w 451"/>
                  <a:gd name="T59" fmla="*/ 138 h 185"/>
                  <a:gd name="T60" fmla="*/ 62 w 451"/>
                  <a:gd name="T61" fmla="*/ 133 h 185"/>
                  <a:gd name="T62" fmla="*/ 79 w 451"/>
                  <a:gd name="T63" fmla="*/ 119 h 185"/>
                  <a:gd name="T64" fmla="*/ 98 w 451"/>
                  <a:gd name="T65" fmla="*/ 106 h 185"/>
                  <a:gd name="T66" fmla="*/ 122 w 451"/>
                  <a:gd name="T67" fmla="*/ 93 h 185"/>
                  <a:gd name="T68" fmla="*/ 149 w 451"/>
                  <a:gd name="T69" fmla="*/ 82 h 185"/>
                  <a:gd name="T70" fmla="*/ 180 w 451"/>
                  <a:gd name="T71" fmla="*/ 71 h 185"/>
                  <a:gd name="T72" fmla="*/ 213 w 451"/>
                  <a:gd name="T73" fmla="*/ 62 h 185"/>
                  <a:gd name="T74" fmla="*/ 246 w 451"/>
                  <a:gd name="T75" fmla="*/ 54 h 185"/>
                  <a:gd name="T76" fmla="*/ 284 w 451"/>
                  <a:gd name="T77" fmla="*/ 47 h 185"/>
                  <a:gd name="T78" fmla="*/ 324 w 451"/>
                  <a:gd name="T79" fmla="*/ 41 h 185"/>
                  <a:gd name="T80" fmla="*/ 365 w 451"/>
                  <a:gd name="T81" fmla="*/ 37 h 185"/>
                  <a:gd name="T82" fmla="*/ 407 w 451"/>
                  <a:gd name="T83" fmla="*/ 34 h 185"/>
                  <a:gd name="T84" fmla="*/ 451 w 451"/>
                  <a:gd name="T85" fmla="*/ 34 h 185"/>
                  <a:gd name="T86" fmla="*/ 451 w 451"/>
                  <a:gd name="T87" fmla="*/ 34 h 185"/>
                  <a:gd name="T88" fmla="*/ 451 w 451"/>
                  <a:gd name="T89" fmla="*/ 0 h 1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1"/>
                  <a:gd name="T136" fmla="*/ 0 h 185"/>
                  <a:gd name="T137" fmla="*/ 451 w 451"/>
                  <a:gd name="T138" fmla="*/ 185 h 1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1" h="185">
                    <a:moveTo>
                      <a:pt x="451" y="0"/>
                    </a:moveTo>
                    <a:lnTo>
                      <a:pt x="451" y="0"/>
                    </a:lnTo>
                    <a:lnTo>
                      <a:pt x="406" y="0"/>
                    </a:lnTo>
                    <a:lnTo>
                      <a:pt x="362" y="3"/>
                    </a:lnTo>
                    <a:lnTo>
                      <a:pt x="320" y="7"/>
                    </a:lnTo>
                    <a:lnTo>
                      <a:pt x="279" y="13"/>
                    </a:lnTo>
                    <a:lnTo>
                      <a:pt x="241" y="20"/>
                    </a:lnTo>
                    <a:lnTo>
                      <a:pt x="204" y="29"/>
                    </a:lnTo>
                    <a:lnTo>
                      <a:pt x="169" y="40"/>
                    </a:lnTo>
                    <a:lnTo>
                      <a:pt x="138" y="51"/>
                    </a:lnTo>
                    <a:lnTo>
                      <a:pt x="108" y="62"/>
                    </a:lnTo>
                    <a:lnTo>
                      <a:pt x="82" y="76"/>
                    </a:lnTo>
                    <a:lnTo>
                      <a:pt x="59" y="92"/>
                    </a:lnTo>
                    <a:lnTo>
                      <a:pt x="39" y="107"/>
                    </a:lnTo>
                    <a:lnTo>
                      <a:pt x="31" y="116"/>
                    </a:lnTo>
                    <a:lnTo>
                      <a:pt x="22" y="124"/>
                    </a:lnTo>
                    <a:lnTo>
                      <a:pt x="15" y="134"/>
                    </a:lnTo>
                    <a:lnTo>
                      <a:pt x="10" y="144"/>
                    </a:lnTo>
                    <a:lnTo>
                      <a:pt x="5" y="154"/>
                    </a:lnTo>
                    <a:lnTo>
                      <a:pt x="3" y="164"/>
                    </a:lnTo>
                    <a:lnTo>
                      <a:pt x="0" y="175"/>
                    </a:lnTo>
                    <a:lnTo>
                      <a:pt x="0" y="185"/>
                    </a:lnTo>
                    <a:lnTo>
                      <a:pt x="34" y="185"/>
                    </a:lnTo>
                    <a:lnTo>
                      <a:pt x="34" y="179"/>
                    </a:lnTo>
                    <a:lnTo>
                      <a:pt x="35" y="172"/>
                    </a:lnTo>
                    <a:lnTo>
                      <a:pt x="36" y="167"/>
                    </a:lnTo>
                    <a:lnTo>
                      <a:pt x="41" y="159"/>
                    </a:lnTo>
                    <a:lnTo>
                      <a:pt x="43" y="152"/>
                    </a:lnTo>
                    <a:lnTo>
                      <a:pt x="49" y="145"/>
                    </a:lnTo>
                    <a:lnTo>
                      <a:pt x="55" y="138"/>
                    </a:lnTo>
                    <a:lnTo>
                      <a:pt x="62" y="133"/>
                    </a:lnTo>
                    <a:lnTo>
                      <a:pt x="79" y="119"/>
                    </a:lnTo>
                    <a:lnTo>
                      <a:pt x="98" y="106"/>
                    </a:lnTo>
                    <a:lnTo>
                      <a:pt x="122" y="93"/>
                    </a:lnTo>
                    <a:lnTo>
                      <a:pt x="149" y="82"/>
                    </a:lnTo>
                    <a:lnTo>
                      <a:pt x="180" y="71"/>
                    </a:lnTo>
                    <a:lnTo>
                      <a:pt x="213" y="62"/>
                    </a:lnTo>
                    <a:lnTo>
                      <a:pt x="246" y="54"/>
                    </a:lnTo>
                    <a:lnTo>
                      <a:pt x="284" y="47"/>
                    </a:lnTo>
                    <a:lnTo>
                      <a:pt x="324" y="41"/>
                    </a:lnTo>
                    <a:lnTo>
                      <a:pt x="365" y="37"/>
                    </a:lnTo>
                    <a:lnTo>
                      <a:pt x="407" y="34"/>
                    </a:lnTo>
                    <a:lnTo>
                      <a:pt x="451" y="34"/>
                    </a:lnTo>
                    <a:lnTo>
                      <a:pt x="451" y="0"/>
                    </a:lnTo>
                    <a:close/>
                  </a:path>
                </a:pathLst>
              </a:custGeom>
              <a:solidFill>
                <a:srgbClr val="1F1A17"/>
              </a:solidFill>
              <a:ln w="9525">
                <a:noFill/>
                <a:round/>
                <a:headEnd/>
                <a:tailEnd/>
              </a:ln>
            </p:spPr>
            <p:txBody>
              <a:bodyPr/>
              <a:lstStyle/>
              <a:p>
                <a:endParaRPr lang="hu-HU"/>
              </a:p>
            </p:txBody>
          </p:sp>
          <p:sp>
            <p:nvSpPr>
              <p:cNvPr id="57449" name="Rectangle 1439"/>
              <p:cNvSpPr>
                <a:spLocks noChangeArrowheads="1"/>
              </p:cNvSpPr>
              <p:nvPr/>
            </p:nvSpPr>
            <p:spPr bwMode="auto">
              <a:xfrm>
                <a:off x="2938" y="2099"/>
                <a:ext cx="508"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57450" name="Rectangle 1440"/>
              <p:cNvSpPr>
                <a:spLocks noChangeArrowheads="1"/>
              </p:cNvSpPr>
              <p:nvPr/>
            </p:nvSpPr>
            <p:spPr bwMode="auto">
              <a:xfrm>
                <a:off x="2938" y="2099"/>
                <a:ext cx="508"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57451" name="Rectangle 1441"/>
              <p:cNvSpPr>
                <a:spLocks noChangeArrowheads="1"/>
              </p:cNvSpPr>
              <p:nvPr/>
            </p:nvSpPr>
            <p:spPr bwMode="auto">
              <a:xfrm>
                <a:off x="2938" y="2099"/>
                <a:ext cx="508" cy="121"/>
              </a:xfrm>
              <a:prstGeom prst="rect">
                <a:avLst/>
              </a:prstGeom>
              <a:solidFill>
                <a:srgbClr val="393633"/>
              </a:solidFill>
              <a:ln w="9525">
                <a:noFill/>
                <a:miter lim="800000"/>
                <a:headEnd/>
                <a:tailEnd/>
              </a:ln>
            </p:spPr>
            <p:txBody>
              <a:bodyPr/>
              <a:lstStyle/>
              <a:p>
                <a:endParaRPr lang="hu-HU">
                  <a:latin typeface="Calibri" pitchFamily="34" charset="0"/>
                </a:endParaRPr>
              </a:p>
            </p:txBody>
          </p:sp>
          <p:sp>
            <p:nvSpPr>
              <p:cNvPr id="57452" name="Rectangle 1442"/>
              <p:cNvSpPr>
                <a:spLocks noChangeArrowheads="1"/>
              </p:cNvSpPr>
              <p:nvPr/>
            </p:nvSpPr>
            <p:spPr bwMode="auto">
              <a:xfrm>
                <a:off x="2938" y="2099"/>
                <a:ext cx="97" cy="121"/>
              </a:xfrm>
              <a:prstGeom prst="rect">
                <a:avLst/>
              </a:prstGeom>
              <a:solidFill>
                <a:srgbClr val="009240"/>
              </a:solidFill>
              <a:ln w="9525">
                <a:noFill/>
                <a:miter lim="800000"/>
                <a:headEnd/>
                <a:tailEnd/>
              </a:ln>
            </p:spPr>
            <p:txBody>
              <a:bodyPr/>
              <a:lstStyle/>
              <a:p>
                <a:endParaRPr lang="hu-HU">
                  <a:latin typeface="Calibri" pitchFamily="34" charset="0"/>
                </a:endParaRPr>
              </a:p>
            </p:txBody>
          </p:sp>
          <p:sp>
            <p:nvSpPr>
              <p:cNvPr id="57453" name="Rectangle 1443"/>
              <p:cNvSpPr>
                <a:spLocks noChangeArrowheads="1"/>
              </p:cNvSpPr>
              <p:nvPr/>
            </p:nvSpPr>
            <p:spPr bwMode="auto">
              <a:xfrm>
                <a:off x="3349" y="2099"/>
                <a:ext cx="97" cy="121"/>
              </a:xfrm>
              <a:prstGeom prst="rect">
                <a:avLst/>
              </a:prstGeom>
              <a:solidFill>
                <a:srgbClr val="0093DD"/>
              </a:solidFill>
              <a:ln w="9525">
                <a:noFill/>
                <a:miter lim="800000"/>
                <a:headEnd/>
                <a:tailEnd/>
              </a:ln>
            </p:spPr>
            <p:txBody>
              <a:bodyPr/>
              <a:lstStyle/>
              <a:p>
                <a:endParaRPr lang="hu-HU">
                  <a:latin typeface="Calibri" pitchFamily="34" charset="0"/>
                </a:endParaRPr>
              </a:p>
            </p:txBody>
          </p:sp>
          <p:sp>
            <p:nvSpPr>
              <p:cNvPr id="57454" name="Rectangle 1444"/>
              <p:cNvSpPr>
                <a:spLocks noChangeArrowheads="1"/>
              </p:cNvSpPr>
              <p:nvPr/>
            </p:nvSpPr>
            <p:spPr bwMode="auto">
              <a:xfrm>
                <a:off x="3088" y="2113"/>
                <a:ext cx="207"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FFFFFF"/>
                    </a:solidFill>
                    <a:latin typeface="Lucida Sans" pitchFamily="34" charset="0"/>
                  </a:rPr>
                  <a:t>Gene</a:t>
                </a:r>
                <a:endParaRPr lang="en-US">
                  <a:latin typeface="Lucida Sans" pitchFamily="34" charset="0"/>
                </a:endParaRPr>
              </a:p>
            </p:txBody>
          </p:sp>
          <p:sp>
            <p:nvSpPr>
              <p:cNvPr id="57455" name="Rectangle 1445"/>
              <p:cNvSpPr>
                <a:spLocks noChangeArrowheads="1"/>
              </p:cNvSpPr>
              <p:nvPr/>
            </p:nvSpPr>
            <p:spPr bwMode="auto">
              <a:xfrm>
                <a:off x="3100" y="2299"/>
                <a:ext cx="201"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RNAi</a:t>
                </a:r>
                <a:endParaRPr lang="en-US">
                  <a:latin typeface="Lucida Sans" pitchFamily="34" charset="0"/>
                </a:endParaRPr>
              </a:p>
            </p:txBody>
          </p:sp>
          <p:sp>
            <p:nvSpPr>
              <p:cNvPr id="57456" name="Freeform 1446"/>
              <p:cNvSpPr>
                <a:spLocks/>
              </p:cNvSpPr>
              <p:nvPr/>
            </p:nvSpPr>
            <p:spPr bwMode="auto">
              <a:xfrm>
                <a:off x="1079" y="2613"/>
                <a:ext cx="451" cy="186"/>
              </a:xfrm>
              <a:custGeom>
                <a:avLst/>
                <a:gdLst>
                  <a:gd name="T0" fmla="*/ 451 w 451"/>
                  <a:gd name="T1" fmla="*/ 186 h 186"/>
                  <a:gd name="T2" fmla="*/ 451 w 451"/>
                  <a:gd name="T3" fmla="*/ 186 h 186"/>
                  <a:gd name="T4" fmla="*/ 451 w 451"/>
                  <a:gd name="T5" fmla="*/ 175 h 186"/>
                  <a:gd name="T6" fmla="*/ 448 w 451"/>
                  <a:gd name="T7" fmla="*/ 163 h 186"/>
                  <a:gd name="T8" fmla="*/ 446 w 451"/>
                  <a:gd name="T9" fmla="*/ 153 h 186"/>
                  <a:gd name="T10" fmla="*/ 440 w 451"/>
                  <a:gd name="T11" fmla="*/ 144 h 186"/>
                  <a:gd name="T12" fmla="*/ 434 w 451"/>
                  <a:gd name="T13" fmla="*/ 134 h 186"/>
                  <a:gd name="T14" fmla="*/ 429 w 451"/>
                  <a:gd name="T15" fmla="*/ 125 h 186"/>
                  <a:gd name="T16" fmla="*/ 420 w 451"/>
                  <a:gd name="T17" fmla="*/ 115 h 186"/>
                  <a:gd name="T18" fmla="*/ 412 w 451"/>
                  <a:gd name="T19" fmla="*/ 107 h 186"/>
                  <a:gd name="T20" fmla="*/ 392 w 451"/>
                  <a:gd name="T21" fmla="*/ 92 h 186"/>
                  <a:gd name="T22" fmla="*/ 368 w 451"/>
                  <a:gd name="T23" fmla="*/ 76 h 186"/>
                  <a:gd name="T24" fmla="*/ 343 w 451"/>
                  <a:gd name="T25" fmla="*/ 63 h 186"/>
                  <a:gd name="T26" fmla="*/ 313 w 451"/>
                  <a:gd name="T27" fmla="*/ 51 h 186"/>
                  <a:gd name="T28" fmla="*/ 282 w 451"/>
                  <a:gd name="T29" fmla="*/ 39 h 186"/>
                  <a:gd name="T30" fmla="*/ 247 w 451"/>
                  <a:gd name="T31" fmla="*/ 30 h 186"/>
                  <a:gd name="T32" fmla="*/ 210 w 451"/>
                  <a:gd name="T33" fmla="*/ 20 h 186"/>
                  <a:gd name="T34" fmla="*/ 172 w 451"/>
                  <a:gd name="T35" fmla="*/ 13 h 186"/>
                  <a:gd name="T36" fmla="*/ 131 w 451"/>
                  <a:gd name="T37" fmla="*/ 7 h 186"/>
                  <a:gd name="T38" fmla="*/ 89 w 451"/>
                  <a:gd name="T39" fmla="*/ 3 h 186"/>
                  <a:gd name="T40" fmla="*/ 46 w 451"/>
                  <a:gd name="T41" fmla="*/ 0 h 186"/>
                  <a:gd name="T42" fmla="*/ 0 w 451"/>
                  <a:gd name="T43" fmla="*/ 0 h 186"/>
                  <a:gd name="T44" fmla="*/ 0 w 451"/>
                  <a:gd name="T45" fmla="*/ 34 h 186"/>
                  <a:gd name="T46" fmla="*/ 44 w 451"/>
                  <a:gd name="T47" fmla="*/ 34 h 186"/>
                  <a:gd name="T48" fmla="*/ 86 w 451"/>
                  <a:gd name="T49" fmla="*/ 37 h 186"/>
                  <a:gd name="T50" fmla="*/ 127 w 451"/>
                  <a:gd name="T51" fmla="*/ 41 h 186"/>
                  <a:gd name="T52" fmla="*/ 167 w 451"/>
                  <a:gd name="T53" fmla="*/ 46 h 186"/>
                  <a:gd name="T54" fmla="*/ 203 w 451"/>
                  <a:gd name="T55" fmla="*/ 53 h 186"/>
                  <a:gd name="T56" fmla="*/ 239 w 451"/>
                  <a:gd name="T57" fmla="*/ 62 h 186"/>
                  <a:gd name="T58" fmla="*/ 271 w 451"/>
                  <a:gd name="T59" fmla="*/ 72 h 186"/>
                  <a:gd name="T60" fmla="*/ 302 w 451"/>
                  <a:gd name="T61" fmla="*/ 82 h 186"/>
                  <a:gd name="T62" fmla="*/ 329 w 451"/>
                  <a:gd name="T63" fmla="*/ 93 h 186"/>
                  <a:gd name="T64" fmla="*/ 353 w 451"/>
                  <a:gd name="T65" fmla="*/ 106 h 186"/>
                  <a:gd name="T66" fmla="*/ 372 w 451"/>
                  <a:gd name="T67" fmla="*/ 118 h 186"/>
                  <a:gd name="T68" fmla="*/ 389 w 451"/>
                  <a:gd name="T69" fmla="*/ 132 h 186"/>
                  <a:gd name="T70" fmla="*/ 396 w 451"/>
                  <a:gd name="T71" fmla="*/ 139 h 186"/>
                  <a:gd name="T72" fmla="*/ 402 w 451"/>
                  <a:gd name="T73" fmla="*/ 146 h 186"/>
                  <a:gd name="T74" fmla="*/ 406 w 451"/>
                  <a:gd name="T75" fmla="*/ 152 h 186"/>
                  <a:gd name="T76" fmla="*/ 410 w 451"/>
                  <a:gd name="T77" fmla="*/ 159 h 186"/>
                  <a:gd name="T78" fmla="*/ 413 w 451"/>
                  <a:gd name="T79" fmla="*/ 166 h 186"/>
                  <a:gd name="T80" fmla="*/ 416 w 451"/>
                  <a:gd name="T81" fmla="*/ 172 h 186"/>
                  <a:gd name="T82" fmla="*/ 417 w 451"/>
                  <a:gd name="T83" fmla="*/ 179 h 186"/>
                  <a:gd name="T84" fmla="*/ 417 w 451"/>
                  <a:gd name="T85" fmla="*/ 186 h 186"/>
                  <a:gd name="T86" fmla="*/ 417 w 451"/>
                  <a:gd name="T87" fmla="*/ 186 h 186"/>
                  <a:gd name="T88" fmla="*/ 451 w 451"/>
                  <a:gd name="T89" fmla="*/ 186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1"/>
                  <a:gd name="T136" fmla="*/ 0 h 186"/>
                  <a:gd name="T137" fmla="*/ 451 w 451"/>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1" h="186">
                    <a:moveTo>
                      <a:pt x="451" y="186"/>
                    </a:moveTo>
                    <a:lnTo>
                      <a:pt x="451" y="186"/>
                    </a:lnTo>
                    <a:lnTo>
                      <a:pt x="451" y="175"/>
                    </a:lnTo>
                    <a:lnTo>
                      <a:pt x="448" y="163"/>
                    </a:lnTo>
                    <a:lnTo>
                      <a:pt x="446" y="153"/>
                    </a:lnTo>
                    <a:lnTo>
                      <a:pt x="440" y="144"/>
                    </a:lnTo>
                    <a:lnTo>
                      <a:pt x="434" y="134"/>
                    </a:lnTo>
                    <a:lnTo>
                      <a:pt x="429" y="125"/>
                    </a:lnTo>
                    <a:lnTo>
                      <a:pt x="420" y="115"/>
                    </a:lnTo>
                    <a:lnTo>
                      <a:pt x="412" y="107"/>
                    </a:lnTo>
                    <a:lnTo>
                      <a:pt x="392" y="92"/>
                    </a:lnTo>
                    <a:lnTo>
                      <a:pt x="368" y="76"/>
                    </a:lnTo>
                    <a:lnTo>
                      <a:pt x="343" y="63"/>
                    </a:lnTo>
                    <a:lnTo>
                      <a:pt x="313" y="51"/>
                    </a:lnTo>
                    <a:lnTo>
                      <a:pt x="282" y="39"/>
                    </a:lnTo>
                    <a:lnTo>
                      <a:pt x="247" y="30"/>
                    </a:lnTo>
                    <a:lnTo>
                      <a:pt x="210" y="20"/>
                    </a:lnTo>
                    <a:lnTo>
                      <a:pt x="172" y="13"/>
                    </a:lnTo>
                    <a:lnTo>
                      <a:pt x="131" y="7"/>
                    </a:lnTo>
                    <a:lnTo>
                      <a:pt x="89" y="3"/>
                    </a:lnTo>
                    <a:lnTo>
                      <a:pt x="46" y="0"/>
                    </a:lnTo>
                    <a:lnTo>
                      <a:pt x="0" y="0"/>
                    </a:lnTo>
                    <a:lnTo>
                      <a:pt x="0" y="34"/>
                    </a:lnTo>
                    <a:lnTo>
                      <a:pt x="44" y="34"/>
                    </a:lnTo>
                    <a:lnTo>
                      <a:pt x="86" y="37"/>
                    </a:lnTo>
                    <a:lnTo>
                      <a:pt x="127" y="41"/>
                    </a:lnTo>
                    <a:lnTo>
                      <a:pt x="167" y="46"/>
                    </a:lnTo>
                    <a:lnTo>
                      <a:pt x="203" y="53"/>
                    </a:lnTo>
                    <a:lnTo>
                      <a:pt x="239" y="62"/>
                    </a:lnTo>
                    <a:lnTo>
                      <a:pt x="271" y="72"/>
                    </a:lnTo>
                    <a:lnTo>
                      <a:pt x="302" y="82"/>
                    </a:lnTo>
                    <a:lnTo>
                      <a:pt x="329" y="93"/>
                    </a:lnTo>
                    <a:lnTo>
                      <a:pt x="353" y="106"/>
                    </a:lnTo>
                    <a:lnTo>
                      <a:pt x="372" y="118"/>
                    </a:lnTo>
                    <a:lnTo>
                      <a:pt x="389" y="132"/>
                    </a:lnTo>
                    <a:lnTo>
                      <a:pt x="396" y="139"/>
                    </a:lnTo>
                    <a:lnTo>
                      <a:pt x="402" y="146"/>
                    </a:lnTo>
                    <a:lnTo>
                      <a:pt x="406" y="152"/>
                    </a:lnTo>
                    <a:lnTo>
                      <a:pt x="410" y="159"/>
                    </a:lnTo>
                    <a:lnTo>
                      <a:pt x="413" y="166"/>
                    </a:lnTo>
                    <a:lnTo>
                      <a:pt x="416" y="172"/>
                    </a:lnTo>
                    <a:lnTo>
                      <a:pt x="417" y="179"/>
                    </a:lnTo>
                    <a:lnTo>
                      <a:pt x="417" y="186"/>
                    </a:lnTo>
                    <a:lnTo>
                      <a:pt x="451" y="186"/>
                    </a:lnTo>
                    <a:close/>
                  </a:path>
                </a:pathLst>
              </a:custGeom>
              <a:solidFill>
                <a:srgbClr val="1F1A17"/>
              </a:solidFill>
              <a:ln w="9525">
                <a:noFill/>
                <a:round/>
                <a:headEnd/>
                <a:tailEnd/>
              </a:ln>
            </p:spPr>
            <p:txBody>
              <a:bodyPr/>
              <a:lstStyle/>
              <a:p>
                <a:endParaRPr lang="hu-HU"/>
              </a:p>
            </p:txBody>
          </p:sp>
          <p:sp>
            <p:nvSpPr>
              <p:cNvPr id="57457" name="Freeform 1447"/>
              <p:cNvSpPr>
                <a:spLocks/>
              </p:cNvSpPr>
              <p:nvPr/>
            </p:nvSpPr>
            <p:spPr bwMode="auto">
              <a:xfrm>
                <a:off x="1079" y="2799"/>
                <a:ext cx="451" cy="186"/>
              </a:xfrm>
              <a:custGeom>
                <a:avLst/>
                <a:gdLst>
                  <a:gd name="T0" fmla="*/ 0 w 451"/>
                  <a:gd name="T1" fmla="*/ 186 h 186"/>
                  <a:gd name="T2" fmla="*/ 0 w 451"/>
                  <a:gd name="T3" fmla="*/ 186 h 186"/>
                  <a:gd name="T4" fmla="*/ 46 w 451"/>
                  <a:gd name="T5" fmla="*/ 184 h 186"/>
                  <a:gd name="T6" fmla="*/ 89 w 451"/>
                  <a:gd name="T7" fmla="*/ 181 h 186"/>
                  <a:gd name="T8" fmla="*/ 131 w 451"/>
                  <a:gd name="T9" fmla="*/ 177 h 186"/>
                  <a:gd name="T10" fmla="*/ 172 w 451"/>
                  <a:gd name="T11" fmla="*/ 172 h 186"/>
                  <a:gd name="T12" fmla="*/ 210 w 451"/>
                  <a:gd name="T13" fmla="*/ 165 h 186"/>
                  <a:gd name="T14" fmla="*/ 247 w 451"/>
                  <a:gd name="T15" fmla="*/ 156 h 186"/>
                  <a:gd name="T16" fmla="*/ 282 w 451"/>
                  <a:gd name="T17" fmla="*/ 145 h 186"/>
                  <a:gd name="T18" fmla="*/ 313 w 451"/>
                  <a:gd name="T19" fmla="*/ 134 h 186"/>
                  <a:gd name="T20" fmla="*/ 343 w 451"/>
                  <a:gd name="T21" fmla="*/ 122 h 186"/>
                  <a:gd name="T22" fmla="*/ 368 w 451"/>
                  <a:gd name="T23" fmla="*/ 108 h 186"/>
                  <a:gd name="T24" fmla="*/ 392 w 451"/>
                  <a:gd name="T25" fmla="*/ 93 h 186"/>
                  <a:gd name="T26" fmla="*/ 412 w 451"/>
                  <a:gd name="T27" fmla="*/ 77 h 186"/>
                  <a:gd name="T28" fmla="*/ 420 w 451"/>
                  <a:gd name="T29" fmla="*/ 69 h 186"/>
                  <a:gd name="T30" fmla="*/ 429 w 451"/>
                  <a:gd name="T31" fmla="*/ 60 h 186"/>
                  <a:gd name="T32" fmla="*/ 434 w 451"/>
                  <a:gd name="T33" fmla="*/ 51 h 186"/>
                  <a:gd name="T34" fmla="*/ 440 w 451"/>
                  <a:gd name="T35" fmla="*/ 41 h 186"/>
                  <a:gd name="T36" fmla="*/ 446 w 451"/>
                  <a:gd name="T37" fmla="*/ 31 h 186"/>
                  <a:gd name="T38" fmla="*/ 448 w 451"/>
                  <a:gd name="T39" fmla="*/ 21 h 186"/>
                  <a:gd name="T40" fmla="*/ 451 w 451"/>
                  <a:gd name="T41" fmla="*/ 10 h 186"/>
                  <a:gd name="T42" fmla="*/ 451 w 451"/>
                  <a:gd name="T43" fmla="*/ 0 h 186"/>
                  <a:gd name="T44" fmla="*/ 417 w 451"/>
                  <a:gd name="T45" fmla="*/ 0 h 186"/>
                  <a:gd name="T46" fmla="*/ 417 w 451"/>
                  <a:gd name="T47" fmla="*/ 5 h 186"/>
                  <a:gd name="T48" fmla="*/ 416 w 451"/>
                  <a:gd name="T49" fmla="*/ 13 h 186"/>
                  <a:gd name="T50" fmla="*/ 413 w 451"/>
                  <a:gd name="T51" fmla="*/ 18 h 186"/>
                  <a:gd name="T52" fmla="*/ 410 w 451"/>
                  <a:gd name="T53" fmla="*/ 25 h 186"/>
                  <a:gd name="T54" fmla="*/ 406 w 451"/>
                  <a:gd name="T55" fmla="*/ 32 h 186"/>
                  <a:gd name="T56" fmla="*/ 402 w 451"/>
                  <a:gd name="T57" fmla="*/ 39 h 186"/>
                  <a:gd name="T58" fmla="*/ 396 w 451"/>
                  <a:gd name="T59" fmla="*/ 46 h 186"/>
                  <a:gd name="T60" fmla="*/ 389 w 451"/>
                  <a:gd name="T61" fmla="*/ 52 h 186"/>
                  <a:gd name="T62" fmla="*/ 372 w 451"/>
                  <a:gd name="T63" fmla="*/ 66 h 186"/>
                  <a:gd name="T64" fmla="*/ 353 w 451"/>
                  <a:gd name="T65" fmla="*/ 79 h 186"/>
                  <a:gd name="T66" fmla="*/ 329 w 451"/>
                  <a:gd name="T67" fmla="*/ 91 h 186"/>
                  <a:gd name="T68" fmla="*/ 302 w 451"/>
                  <a:gd name="T69" fmla="*/ 103 h 186"/>
                  <a:gd name="T70" fmla="*/ 271 w 451"/>
                  <a:gd name="T71" fmla="*/ 114 h 186"/>
                  <a:gd name="T72" fmla="*/ 239 w 451"/>
                  <a:gd name="T73" fmla="*/ 122 h 186"/>
                  <a:gd name="T74" fmla="*/ 203 w 451"/>
                  <a:gd name="T75" fmla="*/ 131 h 186"/>
                  <a:gd name="T76" fmla="*/ 167 w 451"/>
                  <a:gd name="T77" fmla="*/ 138 h 186"/>
                  <a:gd name="T78" fmla="*/ 127 w 451"/>
                  <a:gd name="T79" fmla="*/ 143 h 186"/>
                  <a:gd name="T80" fmla="*/ 86 w 451"/>
                  <a:gd name="T81" fmla="*/ 148 h 186"/>
                  <a:gd name="T82" fmla="*/ 44 w 451"/>
                  <a:gd name="T83" fmla="*/ 151 h 186"/>
                  <a:gd name="T84" fmla="*/ 0 w 451"/>
                  <a:gd name="T85" fmla="*/ 151 h 186"/>
                  <a:gd name="T86" fmla="*/ 0 w 451"/>
                  <a:gd name="T87" fmla="*/ 151 h 186"/>
                  <a:gd name="T88" fmla="*/ 0 w 451"/>
                  <a:gd name="T89" fmla="*/ 186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1"/>
                  <a:gd name="T136" fmla="*/ 0 h 186"/>
                  <a:gd name="T137" fmla="*/ 451 w 451"/>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1" h="186">
                    <a:moveTo>
                      <a:pt x="0" y="186"/>
                    </a:moveTo>
                    <a:lnTo>
                      <a:pt x="0" y="186"/>
                    </a:lnTo>
                    <a:lnTo>
                      <a:pt x="46" y="184"/>
                    </a:lnTo>
                    <a:lnTo>
                      <a:pt x="89" y="181"/>
                    </a:lnTo>
                    <a:lnTo>
                      <a:pt x="131" y="177"/>
                    </a:lnTo>
                    <a:lnTo>
                      <a:pt x="172" y="172"/>
                    </a:lnTo>
                    <a:lnTo>
                      <a:pt x="210" y="165"/>
                    </a:lnTo>
                    <a:lnTo>
                      <a:pt x="247" y="156"/>
                    </a:lnTo>
                    <a:lnTo>
                      <a:pt x="282" y="145"/>
                    </a:lnTo>
                    <a:lnTo>
                      <a:pt x="313" y="134"/>
                    </a:lnTo>
                    <a:lnTo>
                      <a:pt x="343" y="122"/>
                    </a:lnTo>
                    <a:lnTo>
                      <a:pt x="368" y="108"/>
                    </a:lnTo>
                    <a:lnTo>
                      <a:pt x="392" y="93"/>
                    </a:lnTo>
                    <a:lnTo>
                      <a:pt x="412" y="77"/>
                    </a:lnTo>
                    <a:lnTo>
                      <a:pt x="420" y="69"/>
                    </a:lnTo>
                    <a:lnTo>
                      <a:pt x="429" y="60"/>
                    </a:lnTo>
                    <a:lnTo>
                      <a:pt x="434" y="51"/>
                    </a:lnTo>
                    <a:lnTo>
                      <a:pt x="440" y="41"/>
                    </a:lnTo>
                    <a:lnTo>
                      <a:pt x="446" y="31"/>
                    </a:lnTo>
                    <a:lnTo>
                      <a:pt x="448" y="21"/>
                    </a:lnTo>
                    <a:lnTo>
                      <a:pt x="451" y="10"/>
                    </a:lnTo>
                    <a:lnTo>
                      <a:pt x="451" y="0"/>
                    </a:lnTo>
                    <a:lnTo>
                      <a:pt x="417" y="0"/>
                    </a:lnTo>
                    <a:lnTo>
                      <a:pt x="417" y="5"/>
                    </a:lnTo>
                    <a:lnTo>
                      <a:pt x="416" y="13"/>
                    </a:lnTo>
                    <a:lnTo>
                      <a:pt x="413" y="18"/>
                    </a:lnTo>
                    <a:lnTo>
                      <a:pt x="410" y="25"/>
                    </a:lnTo>
                    <a:lnTo>
                      <a:pt x="406" y="32"/>
                    </a:lnTo>
                    <a:lnTo>
                      <a:pt x="402" y="39"/>
                    </a:lnTo>
                    <a:lnTo>
                      <a:pt x="396" y="46"/>
                    </a:lnTo>
                    <a:lnTo>
                      <a:pt x="389" y="52"/>
                    </a:lnTo>
                    <a:lnTo>
                      <a:pt x="372" y="66"/>
                    </a:lnTo>
                    <a:lnTo>
                      <a:pt x="353" y="79"/>
                    </a:lnTo>
                    <a:lnTo>
                      <a:pt x="329" y="91"/>
                    </a:lnTo>
                    <a:lnTo>
                      <a:pt x="302" y="103"/>
                    </a:lnTo>
                    <a:lnTo>
                      <a:pt x="271" y="114"/>
                    </a:lnTo>
                    <a:lnTo>
                      <a:pt x="239" y="122"/>
                    </a:lnTo>
                    <a:lnTo>
                      <a:pt x="203" y="131"/>
                    </a:lnTo>
                    <a:lnTo>
                      <a:pt x="167" y="138"/>
                    </a:lnTo>
                    <a:lnTo>
                      <a:pt x="127" y="143"/>
                    </a:lnTo>
                    <a:lnTo>
                      <a:pt x="86" y="148"/>
                    </a:lnTo>
                    <a:lnTo>
                      <a:pt x="44" y="151"/>
                    </a:lnTo>
                    <a:lnTo>
                      <a:pt x="0" y="151"/>
                    </a:lnTo>
                    <a:lnTo>
                      <a:pt x="0" y="186"/>
                    </a:lnTo>
                    <a:close/>
                  </a:path>
                </a:pathLst>
              </a:custGeom>
              <a:solidFill>
                <a:srgbClr val="1F1A17"/>
              </a:solidFill>
              <a:ln w="9525">
                <a:noFill/>
                <a:round/>
                <a:headEnd/>
                <a:tailEnd/>
              </a:ln>
            </p:spPr>
            <p:txBody>
              <a:bodyPr/>
              <a:lstStyle/>
              <a:p>
                <a:endParaRPr lang="hu-HU"/>
              </a:p>
            </p:txBody>
          </p:sp>
          <p:sp>
            <p:nvSpPr>
              <p:cNvPr id="57458" name="Freeform 1448"/>
              <p:cNvSpPr>
                <a:spLocks/>
              </p:cNvSpPr>
              <p:nvPr/>
            </p:nvSpPr>
            <p:spPr bwMode="auto">
              <a:xfrm>
                <a:off x="629" y="2799"/>
                <a:ext cx="450" cy="186"/>
              </a:xfrm>
              <a:custGeom>
                <a:avLst/>
                <a:gdLst>
                  <a:gd name="T0" fmla="*/ 0 w 450"/>
                  <a:gd name="T1" fmla="*/ 0 h 186"/>
                  <a:gd name="T2" fmla="*/ 0 w 450"/>
                  <a:gd name="T3" fmla="*/ 0 h 186"/>
                  <a:gd name="T4" fmla="*/ 1 w 450"/>
                  <a:gd name="T5" fmla="*/ 10 h 186"/>
                  <a:gd name="T6" fmla="*/ 3 w 450"/>
                  <a:gd name="T7" fmla="*/ 21 h 186"/>
                  <a:gd name="T8" fmla="*/ 7 w 450"/>
                  <a:gd name="T9" fmla="*/ 31 h 186"/>
                  <a:gd name="T10" fmla="*/ 11 w 450"/>
                  <a:gd name="T11" fmla="*/ 41 h 186"/>
                  <a:gd name="T12" fmla="*/ 17 w 450"/>
                  <a:gd name="T13" fmla="*/ 51 h 186"/>
                  <a:gd name="T14" fmla="*/ 24 w 450"/>
                  <a:gd name="T15" fmla="*/ 60 h 186"/>
                  <a:gd name="T16" fmla="*/ 31 w 450"/>
                  <a:gd name="T17" fmla="*/ 69 h 186"/>
                  <a:gd name="T18" fmla="*/ 41 w 450"/>
                  <a:gd name="T19" fmla="*/ 77 h 186"/>
                  <a:gd name="T20" fmla="*/ 60 w 450"/>
                  <a:gd name="T21" fmla="*/ 93 h 186"/>
                  <a:gd name="T22" fmla="*/ 83 w 450"/>
                  <a:gd name="T23" fmla="*/ 108 h 186"/>
                  <a:gd name="T24" fmla="*/ 110 w 450"/>
                  <a:gd name="T25" fmla="*/ 122 h 186"/>
                  <a:gd name="T26" fmla="*/ 138 w 450"/>
                  <a:gd name="T27" fmla="*/ 134 h 186"/>
                  <a:gd name="T28" fmla="*/ 170 w 450"/>
                  <a:gd name="T29" fmla="*/ 145 h 186"/>
                  <a:gd name="T30" fmla="*/ 204 w 450"/>
                  <a:gd name="T31" fmla="*/ 156 h 186"/>
                  <a:gd name="T32" fmla="*/ 241 w 450"/>
                  <a:gd name="T33" fmla="*/ 165 h 186"/>
                  <a:gd name="T34" fmla="*/ 280 w 450"/>
                  <a:gd name="T35" fmla="*/ 172 h 186"/>
                  <a:gd name="T36" fmla="*/ 319 w 450"/>
                  <a:gd name="T37" fmla="*/ 177 h 186"/>
                  <a:gd name="T38" fmla="*/ 362 w 450"/>
                  <a:gd name="T39" fmla="*/ 181 h 186"/>
                  <a:gd name="T40" fmla="*/ 405 w 450"/>
                  <a:gd name="T41" fmla="*/ 184 h 186"/>
                  <a:gd name="T42" fmla="*/ 450 w 450"/>
                  <a:gd name="T43" fmla="*/ 186 h 186"/>
                  <a:gd name="T44" fmla="*/ 450 w 450"/>
                  <a:gd name="T45" fmla="*/ 151 h 186"/>
                  <a:gd name="T46" fmla="*/ 407 w 450"/>
                  <a:gd name="T47" fmla="*/ 151 h 186"/>
                  <a:gd name="T48" fmla="*/ 365 w 450"/>
                  <a:gd name="T49" fmla="*/ 148 h 186"/>
                  <a:gd name="T50" fmla="*/ 324 w 450"/>
                  <a:gd name="T51" fmla="*/ 143 h 186"/>
                  <a:gd name="T52" fmla="*/ 286 w 450"/>
                  <a:gd name="T53" fmla="*/ 138 h 186"/>
                  <a:gd name="T54" fmla="*/ 248 w 450"/>
                  <a:gd name="T55" fmla="*/ 131 h 186"/>
                  <a:gd name="T56" fmla="*/ 212 w 450"/>
                  <a:gd name="T57" fmla="*/ 122 h 186"/>
                  <a:gd name="T58" fmla="*/ 180 w 450"/>
                  <a:gd name="T59" fmla="*/ 114 h 186"/>
                  <a:gd name="T60" fmla="*/ 150 w 450"/>
                  <a:gd name="T61" fmla="*/ 103 h 186"/>
                  <a:gd name="T62" fmla="*/ 124 w 450"/>
                  <a:gd name="T63" fmla="*/ 91 h 186"/>
                  <a:gd name="T64" fmla="*/ 100 w 450"/>
                  <a:gd name="T65" fmla="*/ 79 h 186"/>
                  <a:gd name="T66" fmla="*/ 80 w 450"/>
                  <a:gd name="T67" fmla="*/ 66 h 186"/>
                  <a:gd name="T68" fmla="*/ 62 w 450"/>
                  <a:gd name="T69" fmla="*/ 52 h 186"/>
                  <a:gd name="T70" fmla="*/ 56 w 450"/>
                  <a:gd name="T71" fmla="*/ 46 h 186"/>
                  <a:gd name="T72" fmla="*/ 50 w 450"/>
                  <a:gd name="T73" fmla="*/ 39 h 186"/>
                  <a:gd name="T74" fmla="*/ 45 w 450"/>
                  <a:gd name="T75" fmla="*/ 32 h 186"/>
                  <a:gd name="T76" fmla="*/ 41 w 450"/>
                  <a:gd name="T77" fmla="*/ 25 h 186"/>
                  <a:gd name="T78" fmla="*/ 38 w 450"/>
                  <a:gd name="T79" fmla="*/ 18 h 186"/>
                  <a:gd name="T80" fmla="*/ 36 w 450"/>
                  <a:gd name="T81" fmla="*/ 13 h 186"/>
                  <a:gd name="T82" fmla="*/ 35 w 450"/>
                  <a:gd name="T83" fmla="*/ 5 h 186"/>
                  <a:gd name="T84" fmla="*/ 34 w 450"/>
                  <a:gd name="T85" fmla="*/ 0 h 186"/>
                  <a:gd name="T86" fmla="*/ 34 w 450"/>
                  <a:gd name="T87" fmla="*/ 0 h 186"/>
                  <a:gd name="T88" fmla="*/ 0 w 450"/>
                  <a:gd name="T89" fmla="*/ 0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0"/>
                  <a:gd name="T136" fmla="*/ 0 h 186"/>
                  <a:gd name="T137" fmla="*/ 450 w 450"/>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0" h="186">
                    <a:moveTo>
                      <a:pt x="0" y="0"/>
                    </a:moveTo>
                    <a:lnTo>
                      <a:pt x="0" y="0"/>
                    </a:lnTo>
                    <a:lnTo>
                      <a:pt x="1" y="10"/>
                    </a:lnTo>
                    <a:lnTo>
                      <a:pt x="3" y="21"/>
                    </a:lnTo>
                    <a:lnTo>
                      <a:pt x="7" y="31"/>
                    </a:lnTo>
                    <a:lnTo>
                      <a:pt x="11" y="41"/>
                    </a:lnTo>
                    <a:lnTo>
                      <a:pt x="17" y="51"/>
                    </a:lnTo>
                    <a:lnTo>
                      <a:pt x="24" y="60"/>
                    </a:lnTo>
                    <a:lnTo>
                      <a:pt x="31" y="69"/>
                    </a:lnTo>
                    <a:lnTo>
                      <a:pt x="41" y="77"/>
                    </a:lnTo>
                    <a:lnTo>
                      <a:pt x="60" y="93"/>
                    </a:lnTo>
                    <a:lnTo>
                      <a:pt x="83" y="108"/>
                    </a:lnTo>
                    <a:lnTo>
                      <a:pt x="110" y="122"/>
                    </a:lnTo>
                    <a:lnTo>
                      <a:pt x="138" y="134"/>
                    </a:lnTo>
                    <a:lnTo>
                      <a:pt x="170" y="145"/>
                    </a:lnTo>
                    <a:lnTo>
                      <a:pt x="204" y="156"/>
                    </a:lnTo>
                    <a:lnTo>
                      <a:pt x="241" y="165"/>
                    </a:lnTo>
                    <a:lnTo>
                      <a:pt x="280" y="172"/>
                    </a:lnTo>
                    <a:lnTo>
                      <a:pt x="319" y="177"/>
                    </a:lnTo>
                    <a:lnTo>
                      <a:pt x="362" y="181"/>
                    </a:lnTo>
                    <a:lnTo>
                      <a:pt x="405" y="184"/>
                    </a:lnTo>
                    <a:lnTo>
                      <a:pt x="450" y="186"/>
                    </a:lnTo>
                    <a:lnTo>
                      <a:pt x="450" y="151"/>
                    </a:lnTo>
                    <a:lnTo>
                      <a:pt x="407" y="151"/>
                    </a:lnTo>
                    <a:lnTo>
                      <a:pt x="365" y="148"/>
                    </a:lnTo>
                    <a:lnTo>
                      <a:pt x="324" y="143"/>
                    </a:lnTo>
                    <a:lnTo>
                      <a:pt x="286" y="138"/>
                    </a:lnTo>
                    <a:lnTo>
                      <a:pt x="248" y="131"/>
                    </a:lnTo>
                    <a:lnTo>
                      <a:pt x="212" y="122"/>
                    </a:lnTo>
                    <a:lnTo>
                      <a:pt x="180" y="114"/>
                    </a:lnTo>
                    <a:lnTo>
                      <a:pt x="150" y="103"/>
                    </a:lnTo>
                    <a:lnTo>
                      <a:pt x="124" y="91"/>
                    </a:lnTo>
                    <a:lnTo>
                      <a:pt x="100" y="79"/>
                    </a:lnTo>
                    <a:lnTo>
                      <a:pt x="80" y="66"/>
                    </a:lnTo>
                    <a:lnTo>
                      <a:pt x="62" y="52"/>
                    </a:lnTo>
                    <a:lnTo>
                      <a:pt x="56" y="46"/>
                    </a:lnTo>
                    <a:lnTo>
                      <a:pt x="50" y="39"/>
                    </a:lnTo>
                    <a:lnTo>
                      <a:pt x="45" y="32"/>
                    </a:lnTo>
                    <a:lnTo>
                      <a:pt x="41" y="25"/>
                    </a:lnTo>
                    <a:lnTo>
                      <a:pt x="38" y="18"/>
                    </a:lnTo>
                    <a:lnTo>
                      <a:pt x="36" y="13"/>
                    </a:lnTo>
                    <a:lnTo>
                      <a:pt x="35" y="5"/>
                    </a:lnTo>
                    <a:lnTo>
                      <a:pt x="34" y="0"/>
                    </a:lnTo>
                    <a:lnTo>
                      <a:pt x="0" y="0"/>
                    </a:lnTo>
                    <a:close/>
                  </a:path>
                </a:pathLst>
              </a:custGeom>
              <a:solidFill>
                <a:srgbClr val="1F1A17"/>
              </a:solidFill>
              <a:ln w="9525">
                <a:noFill/>
                <a:round/>
                <a:headEnd/>
                <a:tailEnd/>
              </a:ln>
            </p:spPr>
            <p:txBody>
              <a:bodyPr/>
              <a:lstStyle/>
              <a:p>
                <a:endParaRPr lang="hu-HU"/>
              </a:p>
            </p:txBody>
          </p:sp>
          <p:sp>
            <p:nvSpPr>
              <p:cNvPr id="57459" name="Freeform 1449"/>
              <p:cNvSpPr>
                <a:spLocks/>
              </p:cNvSpPr>
              <p:nvPr/>
            </p:nvSpPr>
            <p:spPr bwMode="auto">
              <a:xfrm>
                <a:off x="629" y="2613"/>
                <a:ext cx="450" cy="186"/>
              </a:xfrm>
              <a:custGeom>
                <a:avLst/>
                <a:gdLst>
                  <a:gd name="T0" fmla="*/ 450 w 450"/>
                  <a:gd name="T1" fmla="*/ 0 h 186"/>
                  <a:gd name="T2" fmla="*/ 450 w 450"/>
                  <a:gd name="T3" fmla="*/ 0 h 186"/>
                  <a:gd name="T4" fmla="*/ 405 w 450"/>
                  <a:gd name="T5" fmla="*/ 0 h 186"/>
                  <a:gd name="T6" fmla="*/ 362 w 450"/>
                  <a:gd name="T7" fmla="*/ 3 h 186"/>
                  <a:gd name="T8" fmla="*/ 319 w 450"/>
                  <a:gd name="T9" fmla="*/ 7 h 186"/>
                  <a:gd name="T10" fmla="*/ 280 w 450"/>
                  <a:gd name="T11" fmla="*/ 13 h 186"/>
                  <a:gd name="T12" fmla="*/ 241 w 450"/>
                  <a:gd name="T13" fmla="*/ 20 h 186"/>
                  <a:gd name="T14" fmla="*/ 204 w 450"/>
                  <a:gd name="T15" fmla="*/ 30 h 186"/>
                  <a:gd name="T16" fmla="*/ 170 w 450"/>
                  <a:gd name="T17" fmla="*/ 39 h 186"/>
                  <a:gd name="T18" fmla="*/ 138 w 450"/>
                  <a:gd name="T19" fmla="*/ 51 h 186"/>
                  <a:gd name="T20" fmla="*/ 110 w 450"/>
                  <a:gd name="T21" fmla="*/ 63 h 186"/>
                  <a:gd name="T22" fmla="*/ 83 w 450"/>
                  <a:gd name="T23" fmla="*/ 76 h 186"/>
                  <a:gd name="T24" fmla="*/ 60 w 450"/>
                  <a:gd name="T25" fmla="*/ 92 h 186"/>
                  <a:gd name="T26" fmla="*/ 41 w 450"/>
                  <a:gd name="T27" fmla="*/ 107 h 186"/>
                  <a:gd name="T28" fmla="*/ 31 w 450"/>
                  <a:gd name="T29" fmla="*/ 115 h 186"/>
                  <a:gd name="T30" fmla="*/ 24 w 450"/>
                  <a:gd name="T31" fmla="*/ 125 h 186"/>
                  <a:gd name="T32" fmla="*/ 17 w 450"/>
                  <a:gd name="T33" fmla="*/ 134 h 186"/>
                  <a:gd name="T34" fmla="*/ 11 w 450"/>
                  <a:gd name="T35" fmla="*/ 144 h 186"/>
                  <a:gd name="T36" fmla="*/ 7 w 450"/>
                  <a:gd name="T37" fmla="*/ 153 h 186"/>
                  <a:gd name="T38" fmla="*/ 3 w 450"/>
                  <a:gd name="T39" fmla="*/ 163 h 186"/>
                  <a:gd name="T40" fmla="*/ 1 w 450"/>
                  <a:gd name="T41" fmla="*/ 175 h 186"/>
                  <a:gd name="T42" fmla="*/ 0 w 450"/>
                  <a:gd name="T43" fmla="*/ 186 h 186"/>
                  <a:gd name="T44" fmla="*/ 34 w 450"/>
                  <a:gd name="T45" fmla="*/ 186 h 186"/>
                  <a:gd name="T46" fmla="*/ 35 w 450"/>
                  <a:gd name="T47" fmla="*/ 179 h 186"/>
                  <a:gd name="T48" fmla="*/ 36 w 450"/>
                  <a:gd name="T49" fmla="*/ 172 h 186"/>
                  <a:gd name="T50" fmla="*/ 38 w 450"/>
                  <a:gd name="T51" fmla="*/ 166 h 186"/>
                  <a:gd name="T52" fmla="*/ 41 w 450"/>
                  <a:gd name="T53" fmla="*/ 159 h 186"/>
                  <a:gd name="T54" fmla="*/ 45 w 450"/>
                  <a:gd name="T55" fmla="*/ 152 h 186"/>
                  <a:gd name="T56" fmla="*/ 50 w 450"/>
                  <a:gd name="T57" fmla="*/ 146 h 186"/>
                  <a:gd name="T58" fmla="*/ 56 w 450"/>
                  <a:gd name="T59" fmla="*/ 139 h 186"/>
                  <a:gd name="T60" fmla="*/ 62 w 450"/>
                  <a:gd name="T61" fmla="*/ 132 h 186"/>
                  <a:gd name="T62" fmla="*/ 80 w 450"/>
                  <a:gd name="T63" fmla="*/ 118 h 186"/>
                  <a:gd name="T64" fmla="*/ 100 w 450"/>
                  <a:gd name="T65" fmla="*/ 106 h 186"/>
                  <a:gd name="T66" fmla="*/ 124 w 450"/>
                  <a:gd name="T67" fmla="*/ 93 h 186"/>
                  <a:gd name="T68" fmla="*/ 150 w 450"/>
                  <a:gd name="T69" fmla="*/ 82 h 186"/>
                  <a:gd name="T70" fmla="*/ 180 w 450"/>
                  <a:gd name="T71" fmla="*/ 72 h 186"/>
                  <a:gd name="T72" fmla="*/ 212 w 450"/>
                  <a:gd name="T73" fmla="*/ 62 h 186"/>
                  <a:gd name="T74" fmla="*/ 248 w 450"/>
                  <a:gd name="T75" fmla="*/ 53 h 186"/>
                  <a:gd name="T76" fmla="*/ 286 w 450"/>
                  <a:gd name="T77" fmla="*/ 46 h 186"/>
                  <a:gd name="T78" fmla="*/ 324 w 450"/>
                  <a:gd name="T79" fmla="*/ 41 h 186"/>
                  <a:gd name="T80" fmla="*/ 365 w 450"/>
                  <a:gd name="T81" fmla="*/ 37 h 186"/>
                  <a:gd name="T82" fmla="*/ 407 w 450"/>
                  <a:gd name="T83" fmla="*/ 34 h 186"/>
                  <a:gd name="T84" fmla="*/ 450 w 450"/>
                  <a:gd name="T85" fmla="*/ 34 h 186"/>
                  <a:gd name="T86" fmla="*/ 450 w 450"/>
                  <a:gd name="T87" fmla="*/ 34 h 186"/>
                  <a:gd name="T88" fmla="*/ 450 w 450"/>
                  <a:gd name="T89" fmla="*/ 0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0"/>
                  <a:gd name="T136" fmla="*/ 0 h 186"/>
                  <a:gd name="T137" fmla="*/ 450 w 450"/>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0" h="186">
                    <a:moveTo>
                      <a:pt x="450" y="0"/>
                    </a:moveTo>
                    <a:lnTo>
                      <a:pt x="450" y="0"/>
                    </a:lnTo>
                    <a:lnTo>
                      <a:pt x="405" y="0"/>
                    </a:lnTo>
                    <a:lnTo>
                      <a:pt x="362" y="3"/>
                    </a:lnTo>
                    <a:lnTo>
                      <a:pt x="319" y="7"/>
                    </a:lnTo>
                    <a:lnTo>
                      <a:pt x="280" y="13"/>
                    </a:lnTo>
                    <a:lnTo>
                      <a:pt x="241" y="20"/>
                    </a:lnTo>
                    <a:lnTo>
                      <a:pt x="204" y="30"/>
                    </a:lnTo>
                    <a:lnTo>
                      <a:pt x="170" y="39"/>
                    </a:lnTo>
                    <a:lnTo>
                      <a:pt x="138" y="51"/>
                    </a:lnTo>
                    <a:lnTo>
                      <a:pt x="110" y="63"/>
                    </a:lnTo>
                    <a:lnTo>
                      <a:pt x="83" y="76"/>
                    </a:lnTo>
                    <a:lnTo>
                      <a:pt x="60" y="92"/>
                    </a:lnTo>
                    <a:lnTo>
                      <a:pt x="41" y="107"/>
                    </a:lnTo>
                    <a:lnTo>
                      <a:pt x="31" y="115"/>
                    </a:lnTo>
                    <a:lnTo>
                      <a:pt x="24" y="125"/>
                    </a:lnTo>
                    <a:lnTo>
                      <a:pt x="17" y="134"/>
                    </a:lnTo>
                    <a:lnTo>
                      <a:pt x="11" y="144"/>
                    </a:lnTo>
                    <a:lnTo>
                      <a:pt x="7" y="153"/>
                    </a:lnTo>
                    <a:lnTo>
                      <a:pt x="3" y="163"/>
                    </a:lnTo>
                    <a:lnTo>
                      <a:pt x="1" y="175"/>
                    </a:lnTo>
                    <a:lnTo>
                      <a:pt x="0" y="186"/>
                    </a:lnTo>
                    <a:lnTo>
                      <a:pt x="34" y="186"/>
                    </a:lnTo>
                    <a:lnTo>
                      <a:pt x="35" y="179"/>
                    </a:lnTo>
                    <a:lnTo>
                      <a:pt x="36" y="172"/>
                    </a:lnTo>
                    <a:lnTo>
                      <a:pt x="38" y="166"/>
                    </a:lnTo>
                    <a:lnTo>
                      <a:pt x="41" y="159"/>
                    </a:lnTo>
                    <a:lnTo>
                      <a:pt x="45" y="152"/>
                    </a:lnTo>
                    <a:lnTo>
                      <a:pt x="50" y="146"/>
                    </a:lnTo>
                    <a:lnTo>
                      <a:pt x="56" y="139"/>
                    </a:lnTo>
                    <a:lnTo>
                      <a:pt x="62" y="132"/>
                    </a:lnTo>
                    <a:lnTo>
                      <a:pt x="80" y="118"/>
                    </a:lnTo>
                    <a:lnTo>
                      <a:pt x="100" y="106"/>
                    </a:lnTo>
                    <a:lnTo>
                      <a:pt x="124" y="93"/>
                    </a:lnTo>
                    <a:lnTo>
                      <a:pt x="150" y="82"/>
                    </a:lnTo>
                    <a:lnTo>
                      <a:pt x="180" y="72"/>
                    </a:lnTo>
                    <a:lnTo>
                      <a:pt x="212" y="62"/>
                    </a:lnTo>
                    <a:lnTo>
                      <a:pt x="248" y="53"/>
                    </a:lnTo>
                    <a:lnTo>
                      <a:pt x="286" y="46"/>
                    </a:lnTo>
                    <a:lnTo>
                      <a:pt x="324" y="41"/>
                    </a:lnTo>
                    <a:lnTo>
                      <a:pt x="365" y="37"/>
                    </a:lnTo>
                    <a:lnTo>
                      <a:pt x="407" y="34"/>
                    </a:lnTo>
                    <a:lnTo>
                      <a:pt x="450" y="34"/>
                    </a:lnTo>
                    <a:lnTo>
                      <a:pt x="450" y="0"/>
                    </a:lnTo>
                    <a:close/>
                  </a:path>
                </a:pathLst>
              </a:custGeom>
              <a:solidFill>
                <a:srgbClr val="1F1A17"/>
              </a:solidFill>
              <a:ln w="9525">
                <a:noFill/>
                <a:round/>
                <a:headEnd/>
                <a:tailEnd/>
              </a:ln>
            </p:spPr>
            <p:txBody>
              <a:bodyPr/>
              <a:lstStyle/>
              <a:p>
                <a:endParaRPr lang="hu-HU"/>
              </a:p>
            </p:txBody>
          </p:sp>
          <p:sp>
            <p:nvSpPr>
              <p:cNvPr id="57460" name="Rectangle 1450"/>
              <p:cNvSpPr>
                <a:spLocks noChangeArrowheads="1"/>
              </p:cNvSpPr>
              <p:nvPr/>
            </p:nvSpPr>
            <p:spPr bwMode="auto">
              <a:xfrm>
                <a:off x="817" y="2588"/>
                <a:ext cx="510"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57461" name="Rectangle 1451"/>
              <p:cNvSpPr>
                <a:spLocks noChangeArrowheads="1"/>
              </p:cNvSpPr>
              <p:nvPr/>
            </p:nvSpPr>
            <p:spPr bwMode="auto">
              <a:xfrm>
                <a:off x="817" y="2588"/>
                <a:ext cx="510"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57462" name="Rectangle 1452"/>
              <p:cNvSpPr>
                <a:spLocks noChangeArrowheads="1"/>
              </p:cNvSpPr>
              <p:nvPr/>
            </p:nvSpPr>
            <p:spPr bwMode="auto">
              <a:xfrm>
                <a:off x="817" y="2588"/>
                <a:ext cx="510" cy="121"/>
              </a:xfrm>
              <a:prstGeom prst="rect">
                <a:avLst/>
              </a:prstGeom>
              <a:solidFill>
                <a:srgbClr val="393633"/>
              </a:solidFill>
              <a:ln w="9525">
                <a:noFill/>
                <a:miter lim="800000"/>
                <a:headEnd/>
                <a:tailEnd/>
              </a:ln>
            </p:spPr>
            <p:txBody>
              <a:bodyPr/>
              <a:lstStyle/>
              <a:p>
                <a:endParaRPr lang="hu-HU">
                  <a:latin typeface="Calibri" pitchFamily="34" charset="0"/>
                </a:endParaRPr>
              </a:p>
            </p:txBody>
          </p:sp>
          <p:sp>
            <p:nvSpPr>
              <p:cNvPr id="57463" name="Rectangle 1453"/>
              <p:cNvSpPr>
                <a:spLocks noChangeArrowheads="1"/>
              </p:cNvSpPr>
              <p:nvPr/>
            </p:nvSpPr>
            <p:spPr bwMode="auto">
              <a:xfrm>
                <a:off x="817" y="2588"/>
                <a:ext cx="99" cy="121"/>
              </a:xfrm>
              <a:prstGeom prst="rect">
                <a:avLst/>
              </a:prstGeom>
              <a:solidFill>
                <a:srgbClr val="009240"/>
              </a:solidFill>
              <a:ln w="9525">
                <a:noFill/>
                <a:miter lim="800000"/>
                <a:headEnd/>
                <a:tailEnd/>
              </a:ln>
            </p:spPr>
            <p:txBody>
              <a:bodyPr/>
              <a:lstStyle/>
              <a:p>
                <a:endParaRPr lang="hu-HU">
                  <a:latin typeface="Calibri" pitchFamily="34" charset="0"/>
                </a:endParaRPr>
              </a:p>
            </p:txBody>
          </p:sp>
          <p:sp>
            <p:nvSpPr>
              <p:cNvPr id="57464" name="Rectangle 1454"/>
              <p:cNvSpPr>
                <a:spLocks noChangeArrowheads="1"/>
              </p:cNvSpPr>
              <p:nvPr/>
            </p:nvSpPr>
            <p:spPr bwMode="auto">
              <a:xfrm>
                <a:off x="1229" y="2588"/>
                <a:ext cx="98" cy="121"/>
              </a:xfrm>
              <a:prstGeom prst="rect">
                <a:avLst/>
              </a:prstGeom>
              <a:solidFill>
                <a:srgbClr val="0093DD"/>
              </a:solidFill>
              <a:ln w="9525">
                <a:noFill/>
                <a:miter lim="800000"/>
                <a:headEnd/>
                <a:tailEnd/>
              </a:ln>
            </p:spPr>
            <p:txBody>
              <a:bodyPr/>
              <a:lstStyle/>
              <a:p>
                <a:endParaRPr lang="hu-HU">
                  <a:latin typeface="Calibri" pitchFamily="34" charset="0"/>
                </a:endParaRPr>
              </a:p>
            </p:txBody>
          </p:sp>
          <p:sp>
            <p:nvSpPr>
              <p:cNvPr id="57465" name="Rectangle 1455"/>
              <p:cNvSpPr>
                <a:spLocks noChangeArrowheads="1"/>
              </p:cNvSpPr>
              <p:nvPr/>
            </p:nvSpPr>
            <p:spPr bwMode="auto">
              <a:xfrm>
                <a:off x="970" y="2602"/>
                <a:ext cx="207"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FFFFFF"/>
                    </a:solidFill>
                    <a:latin typeface="Lucida Sans" pitchFamily="34" charset="0"/>
                  </a:rPr>
                  <a:t>Gene</a:t>
                </a:r>
                <a:endParaRPr lang="en-US">
                  <a:latin typeface="Lucida Sans" pitchFamily="34" charset="0"/>
                </a:endParaRPr>
              </a:p>
            </p:txBody>
          </p:sp>
          <p:sp>
            <p:nvSpPr>
              <p:cNvPr id="57466" name="Rectangle 1456"/>
              <p:cNvSpPr>
                <a:spLocks noChangeArrowheads="1"/>
              </p:cNvSpPr>
              <p:nvPr/>
            </p:nvSpPr>
            <p:spPr bwMode="auto">
              <a:xfrm>
                <a:off x="899" y="2754"/>
                <a:ext cx="356"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Cell-Free</a:t>
                </a:r>
                <a:endParaRPr lang="en-US">
                  <a:latin typeface="Lucida Sans" pitchFamily="34" charset="0"/>
                </a:endParaRPr>
              </a:p>
            </p:txBody>
          </p:sp>
          <p:sp>
            <p:nvSpPr>
              <p:cNvPr id="57467" name="Freeform 1457"/>
              <p:cNvSpPr>
                <a:spLocks/>
              </p:cNvSpPr>
              <p:nvPr/>
            </p:nvSpPr>
            <p:spPr bwMode="auto">
              <a:xfrm>
                <a:off x="2752" y="2613"/>
                <a:ext cx="450" cy="186"/>
              </a:xfrm>
              <a:custGeom>
                <a:avLst/>
                <a:gdLst>
                  <a:gd name="T0" fmla="*/ 450 w 450"/>
                  <a:gd name="T1" fmla="*/ 186 h 186"/>
                  <a:gd name="T2" fmla="*/ 450 w 450"/>
                  <a:gd name="T3" fmla="*/ 186 h 186"/>
                  <a:gd name="T4" fmla="*/ 449 w 450"/>
                  <a:gd name="T5" fmla="*/ 175 h 186"/>
                  <a:gd name="T6" fmla="*/ 448 w 450"/>
                  <a:gd name="T7" fmla="*/ 163 h 186"/>
                  <a:gd name="T8" fmla="*/ 443 w 450"/>
                  <a:gd name="T9" fmla="*/ 153 h 186"/>
                  <a:gd name="T10" fmla="*/ 439 w 450"/>
                  <a:gd name="T11" fmla="*/ 144 h 186"/>
                  <a:gd name="T12" fmla="*/ 433 w 450"/>
                  <a:gd name="T13" fmla="*/ 134 h 186"/>
                  <a:gd name="T14" fmla="*/ 426 w 450"/>
                  <a:gd name="T15" fmla="*/ 125 h 186"/>
                  <a:gd name="T16" fmla="*/ 419 w 450"/>
                  <a:gd name="T17" fmla="*/ 115 h 186"/>
                  <a:gd name="T18" fmla="*/ 410 w 450"/>
                  <a:gd name="T19" fmla="*/ 107 h 186"/>
                  <a:gd name="T20" fmla="*/ 390 w 450"/>
                  <a:gd name="T21" fmla="*/ 92 h 186"/>
                  <a:gd name="T22" fmla="*/ 367 w 450"/>
                  <a:gd name="T23" fmla="*/ 76 h 186"/>
                  <a:gd name="T24" fmla="*/ 341 w 450"/>
                  <a:gd name="T25" fmla="*/ 63 h 186"/>
                  <a:gd name="T26" fmla="*/ 312 w 450"/>
                  <a:gd name="T27" fmla="*/ 51 h 186"/>
                  <a:gd name="T28" fmla="*/ 280 w 450"/>
                  <a:gd name="T29" fmla="*/ 39 h 186"/>
                  <a:gd name="T30" fmla="*/ 246 w 450"/>
                  <a:gd name="T31" fmla="*/ 30 h 186"/>
                  <a:gd name="T32" fmla="*/ 210 w 450"/>
                  <a:gd name="T33" fmla="*/ 20 h 186"/>
                  <a:gd name="T34" fmla="*/ 170 w 450"/>
                  <a:gd name="T35" fmla="*/ 13 h 186"/>
                  <a:gd name="T36" fmla="*/ 131 w 450"/>
                  <a:gd name="T37" fmla="*/ 7 h 186"/>
                  <a:gd name="T38" fmla="*/ 88 w 450"/>
                  <a:gd name="T39" fmla="*/ 3 h 186"/>
                  <a:gd name="T40" fmla="*/ 45 w 450"/>
                  <a:gd name="T41" fmla="*/ 0 h 186"/>
                  <a:gd name="T42" fmla="*/ 0 w 450"/>
                  <a:gd name="T43" fmla="*/ 0 h 186"/>
                  <a:gd name="T44" fmla="*/ 0 w 450"/>
                  <a:gd name="T45" fmla="*/ 34 h 186"/>
                  <a:gd name="T46" fmla="*/ 43 w 450"/>
                  <a:gd name="T47" fmla="*/ 34 h 186"/>
                  <a:gd name="T48" fmla="*/ 86 w 450"/>
                  <a:gd name="T49" fmla="*/ 37 h 186"/>
                  <a:gd name="T50" fmla="*/ 126 w 450"/>
                  <a:gd name="T51" fmla="*/ 41 h 186"/>
                  <a:gd name="T52" fmla="*/ 164 w 450"/>
                  <a:gd name="T53" fmla="*/ 46 h 186"/>
                  <a:gd name="T54" fmla="*/ 202 w 450"/>
                  <a:gd name="T55" fmla="*/ 53 h 186"/>
                  <a:gd name="T56" fmla="*/ 238 w 450"/>
                  <a:gd name="T57" fmla="*/ 62 h 186"/>
                  <a:gd name="T58" fmla="*/ 270 w 450"/>
                  <a:gd name="T59" fmla="*/ 72 h 186"/>
                  <a:gd name="T60" fmla="*/ 300 w 450"/>
                  <a:gd name="T61" fmla="*/ 82 h 186"/>
                  <a:gd name="T62" fmla="*/ 326 w 450"/>
                  <a:gd name="T63" fmla="*/ 93 h 186"/>
                  <a:gd name="T64" fmla="*/ 350 w 450"/>
                  <a:gd name="T65" fmla="*/ 106 h 186"/>
                  <a:gd name="T66" fmla="*/ 370 w 450"/>
                  <a:gd name="T67" fmla="*/ 118 h 186"/>
                  <a:gd name="T68" fmla="*/ 388 w 450"/>
                  <a:gd name="T69" fmla="*/ 132 h 186"/>
                  <a:gd name="T70" fmla="*/ 394 w 450"/>
                  <a:gd name="T71" fmla="*/ 139 h 186"/>
                  <a:gd name="T72" fmla="*/ 400 w 450"/>
                  <a:gd name="T73" fmla="*/ 146 h 186"/>
                  <a:gd name="T74" fmla="*/ 405 w 450"/>
                  <a:gd name="T75" fmla="*/ 152 h 186"/>
                  <a:gd name="T76" fmla="*/ 410 w 450"/>
                  <a:gd name="T77" fmla="*/ 159 h 186"/>
                  <a:gd name="T78" fmla="*/ 412 w 450"/>
                  <a:gd name="T79" fmla="*/ 166 h 186"/>
                  <a:gd name="T80" fmla="*/ 414 w 450"/>
                  <a:gd name="T81" fmla="*/ 172 h 186"/>
                  <a:gd name="T82" fmla="*/ 415 w 450"/>
                  <a:gd name="T83" fmla="*/ 179 h 186"/>
                  <a:gd name="T84" fmla="*/ 417 w 450"/>
                  <a:gd name="T85" fmla="*/ 186 h 186"/>
                  <a:gd name="T86" fmla="*/ 417 w 450"/>
                  <a:gd name="T87" fmla="*/ 186 h 186"/>
                  <a:gd name="T88" fmla="*/ 450 w 450"/>
                  <a:gd name="T89" fmla="*/ 186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0"/>
                  <a:gd name="T136" fmla="*/ 0 h 186"/>
                  <a:gd name="T137" fmla="*/ 450 w 450"/>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0" h="186">
                    <a:moveTo>
                      <a:pt x="450" y="186"/>
                    </a:moveTo>
                    <a:lnTo>
                      <a:pt x="450" y="186"/>
                    </a:lnTo>
                    <a:lnTo>
                      <a:pt x="449" y="175"/>
                    </a:lnTo>
                    <a:lnTo>
                      <a:pt x="448" y="163"/>
                    </a:lnTo>
                    <a:lnTo>
                      <a:pt x="443" y="153"/>
                    </a:lnTo>
                    <a:lnTo>
                      <a:pt x="439" y="144"/>
                    </a:lnTo>
                    <a:lnTo>
                      <a:pt x="433" y="134"/>
                    </a:lnTo>
                    <a:lnTo>
                      <a:pt x="426" y="125"/>
                    </a:lnTo>
                    <a:lnTo>
                      <a:pt x="419" y="115"/>
                    </a:lnTo>
                    <a:lnTo>
                      <a:pt x="410" y="107"/>
                    </a:lnTo>
                    <a:lnTo>
                      <a:pt x="390" y="92"/>
                    </a:lnTo>
                    <a:lnTo>
                      <a:pt x="367" y="76"/>
                    </a:lnTo>
                    <a:lnTo>
                      <a:pt x="341" y="63"/>
                    </a:lnTo>
                    <a:lnTo>
                      <a:pt x="312" y="51"/>
                    </a:lnTo>
                    <a:lnTo>
                      <a:pt x="280" y="39"/>
                    </a:lnTo>
                    <a:lnTo>
                      <a:pt x="246" y="30"/>
                    </a:lnTo>
                    <a:lnTo>
                      <a:pt x="210" y="20"/>
                    </a:lnTo>
                    <a:lnTo>
                      <a:pt x="170" y="13"/>
                    </a:lnTo>
                    <a:lnTo>
                      <a:pt x="131" y="7"/>
                    </a:lnTo>
                    <a:lnTo>
                      <a:pt x="88" y="3"/>
                    </a:lnTo>
                    <a:lnTo>
                      <a:pt x="45" y="0"/>
                    </a:lnTo>
                    <a:lnTo>
                      <a:pt x="0" y="0"/>
                    </a:lnTo>
                    <a:lnTo>
                      <a:pt x="0" y="34"/>
                    </a:lnTo>
                    <a:lnTo>
                      <a:pt x="43" y="34"/>
                    </a:lnTo>
                    <a:lnTo>
                      <a:pt x="86" y="37"/>
                    </a:lnTo>
                    <a:lnTo>
                      <a:pt x="126" y="41"/>
                    </a:lnTo>
                    <a:lnTo>
                      <a:pt x="164" y="46"/>
                    </a:lnTo>
                    <a:lnTo>
                      <a:pt x="202" y="53"/>
                    </a:lnTo>
                    <a:lnTo>
                      <a:pt x="238" y="62"/>
                    </a:lnTo>
                    <a:lnTo>
                      <a:pt x="270" y="72"/>
                    </a:lnTo>
                    <a:lnTo>
                      <a:pt x="300" y="82"/>
                    </a:lnTo>
                    <a:lnTo>
                      <a:pt x="326" y="93"/>
                    </a:lnTo>
                    <a:lnTo>
                      <a:pt x="350" y="106"/>
                    </a:lnTo>
                    <a:lnTo>
                      <a:pt x="370" y="118"/>
                    </a:lnTo>
                    <a:lnTo>
                      <a:pt x="388" y="132"/>
                    </a:lnTo>
                    <a:lnTo>
                      <a:pt x="394" y="139"/>
                    </a:lnTo>
                    <a:lnTo>
                      <a:pt x="400" y="146"/>
                    </a:lnTo>
                    <a:lnTo>
                      <a:pt x="405" y="152"/>
                    </a:lnTo>
                    <a:lnTo>
                      <a:pt x="410" y="159"/>
                    </a:lnTo>
                    <a:lnTo>
                      <a:pt x="412" y="166"/>
                    </a:lnTo>
                    <a:lnTo>
                      <a:pt x="414" y="172"/>
                    </a:lnTo>
                    <a:lnTo>
                      <a:pt x="415" y="179"/>
                    </a:lnTo>
                    <a:lnTo>
                      <a:pt x="417" y="186"/>
                    </a:lnTo>
                    <a:lnTo>
                      <a:pt x="450" y="186"/>
                    </a:lnTo>
                    <a:close/>
                  </a:path>
                </a:pathLst>
              </a:custGeom>
              <a:solidFill>
                <a:srgbClr val="1F1A17"/>
              </a:solidFill>
              <a:ln w="9525">
                <a:noFill/>
                <a:round/>
                <a:headEnd/>
                <a:tailEnd/>
              </a:ln>
            </p:spPr>
            <p:txBody>
              <a:bodyPr/>
              <a:lstStyle/>
              <a:p>
                <a:endParaRPr lang="hu-HU"/>
              </a:p>
            </p:txBody>
          </p:sp>
          <p:sp>
            <p:nvSpPr>
              <p:cNvPr id="57468" name="Freeform 1458"/>
              <p:cNvSpPr>
                <a:spLocks/>
              </p:cNvSpPr>
              <p:nvPr/>
            </p:nvSpPr>
            <p:spPr bwMode="auto">
              <a:xfrm>
                <a:off x="2752" y="2799"/>
                <a:ext cx="450" cy="186"/>
              </a:xfrm>
              <a:custGeom>
                <a:avLst/>
                <a:gdLst>
                  <a:gd name="T0" fmla="*/ 0 w 450"/>
                  <a:gd name="T1" fmla="*/ 186 h 186"/>
                  <a:gd name="T2" fmla="*/ 0 w 450"/>
                  <a:gd name="T3" fmla="*/ 186 h 186"/>
                  <a:gd name="T4" fmla="*/ 45 w 450"/>
                  <a:gd name="T5" fmla="*/ 184 h 186"/>
                  <a:gd name="T6" fmla="*/ 88 w 450"/>
                  <a:gd name="T7" fmla="*/ 181 h 186"/>
                  <a:gd name="T8" fmla="*/ 131 w 450"/>
                  <a:gd name="T9" fmla="*/ 177 h 186"/>
                  <a:gd name="T10" fmla="*/ 170 w 450"/>
                  <a:gd name="T11" fmla="*/ 172 h 186"/>
                  <a:gd name="T12" fmla="*/ 210 w 450"/>
                  <a:gd name="T13" fmla="*/ 165 h 186"/>
                  <a:gd name="T14" fmla="*/ 246 w 450"/>
                  <a:gd name="T15" fmla="*/ 156 h 186"/>
                  <a:gd name="T16" fmla="*/ 280 w 450"/>
                  <a:gd name="T17" fmla="*/ 145 h 186"/>
                  <a:gd name="T18" fmla="*/ 312 w 450"/>
                  <a:gd name="T19" fmla="*/ 134 h 186"/>
                  <a:gd name="T20" fmla="*/ 341 w 450"/>
                  <a:gd name="T21" fmla="*/ 122 h 186"/>
                  <a:gd name="T22" fmla="*/ 367 w 450"/>
                  <a:gd name="T23" fmla="*/ 108 h 186"/>
                  <a:gd name="T24" fmla="*/ 390 w 450"/>
                  <a:gd name="T25" fmla="*/ 93 h 186"/>
                  <a:gd name="T26" fmla="*/ 410 w 450"/>
                  <a:gd name="T27" fmla="*/ 77 h 186"/>
                  <a:gd name="T28" fmla="*/ 419 w 450"/>
                  <a:gd name="T29" fmla="*/ 69 h 186"/>
                  <a:gd name="T30" fmla="*/ 426 w 450"/>
                  <a:gd name="T31" fmla="*/ 60 h 186"/>
                  <a:gd name="T32" fmla="*/ 433 w 450"/>
                  <a:gd name="T33" fmla="*/ 51 h 186"/>
                  <a:gd name="T34" fmla="*/ 439 w 450"/>
                  <a:gd name="T35" fmla="*/ 41 h 186"/>
                  <a:gd name="T36" fmla="*/ 443 w 450"/>
                  <a:gd name="T37" fmla="*/ 31 h 186"/>
                  <a:gd name="T38" fmla="*/ 448 w 450"/>
                  <a:gd name="T39" fmla="*/ 21 h 186"/>
                  <a:gd name="T40" fmla="*/ 449 w 450"/>
                  <a:gd name="T41" fmla="*/ 10 h 186"/>
                  <a:gd name="T42" fmla="*/ 450 w 450"/>
                  <a:gd name="T43" fmla="*/ 0 h 186"/>
                  <a:gd name="T44" fmla="*/ 417 w 450"/>
                  <a:gd name="T45" fmla="*/ 0 h 186"/>
                  <a:gd name="T46" fmla="*/ 415 w 450"/>
                  <a:gd name="T47" fmla="*/ 5 h 186"/>
                  <a:gd name="T48" fmla="*/ 414 w 450"/>
                  <a:gd name="T49" fmla="*/ 13 h 186"/>
                  <a:gd name="T50" fmla="*/ 412 w 450"/>
                  <a:gd name="T51" fmla="*/ 18 h 186"/>
                  <a:gd name="T52" fmla="*/ 410 w 450"/>
                  <a:gd name="T53" fmla="*/ 25 h 186"/>
                  <a:gd name="T54" fmla="*/ 405 w 450"/>
                  <a:gd name="T55" fmla="*/ 32 h 186"/>
                  <a:gd name="T56" fmla="*/ 400 w 450"/>
                  <a:gd name="T57" fmla="*/ 39 h 186"/>
                  <a:gd name="T58" fmla="*/ 394 w 450"/>
                  <a:gd name="T59" fmla="*/ 46 h 186"/>
                  <a:gd name="T60" fmla="*/ 388 w 450"/>
                  <a:gd name="T61" fmla="*/ 52 h 186"/>
                  <a:gd name="T62" fmla="*/ 370 w 450"/>
                  <a:gd name="T63" fmla="*/ 66 h 186"/>
                  <a:gd name="T64" fmla="*/ 350 w 450"/>
                  <a:gd name="T65" fmla="*/ 79 h 186"/>
                  <a:gd name="T66" fmla="*/ 326 w 450"/>
                  <a:gd name="T67" fmla="*/ 91 h 186"/>
                  <a:gd name="T68" fmla="*/ 300 w 450"/>
                  <a:gd name="T69" fmla="*/ 103 h 186"/>
                  <a:gd name="T70" fmla="*/ 270 w 450"/>
                  <a:gd name="T71" fmla="*/ 114 h 186"/>
                  <a:gd name="T72" fmla="*/ 238 w 450"/>
                  <a:gd name="T73" fmla="*/ 122 h 186"/>
                  <a:gd name="T74" fmla="*/ 202 w 450"/>
                  <a:gd name="T75" fmla="*/ 131 h 186"/>
                  <a:gd name="T76" fmla="*/ 164 w 450"/>
                  <a:gd name="T77" fmla="*/ 138 h 186"/>
                  <a:gd name="T78" fmla="*/ 126 w 450"/>
                  <a:gd name="T79" fmla="*/ 143 h 186"/>
                  <a:gd name="T80" fmla="*/ 86 w 450"/>
                  <a:gd name="T81" fmla="*/ 148 h 186"/>
                  <a:gd name="T82" fmla="*/ 43 w 450"/>
                  <a:gd name="T83" fmla="*/ 151 h 186"/>
                  <a:gd name="T84" fmla="*/ 0 w 450"/>
                  <a:gd name="T85" fmla="*/ 151 h 186"/>
                  <a:gd name="T86" fmla="*/ 0 w 450"/>
                  <a:gd name="T87" fmla="*/ 151 h 186"/>
                  <a:gd name="T88" fmla="*/ 0 w 450"/>
                  <a:gd name="T89" fmla="*/ 186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0"/>
                  <a:gd name="T136" fmla="*/ 0 h 186"/>
                  <a:gd name="T137" fmla="*/ 450 w 450"/>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0" h="186">
                    <a:moveTo>
                      <a:pt x="0" y="186"/>
                    </a:moveTo>
                    <a:lnTo>
                      <a:pt x="0" y="186"/>
                    </a:lnTo>
                    <a:lnTo>
                      <a:pt x="45" y="184"/>
                    </a:lnTo>
                    <a:lnTo>
                      <a:pt x="88" y="181"/>
                    </a:lnTo>
                    <a:lnTo>
                      <a:pt x="131" y="177"/>
                    </a:lnTo>
                    <a:lnTo>
                      <a:pt x="170" y="172"/>
                    </a:lnTo>
                    <a:lnTo>
                      <a:pt x="210" y="165"/>
                    </a:lnTo>
                    <a:lnTo>
                      <a:pt x="246" y="156"/>
                    </a:lnTo>
                    <a:lnTo>
                      <a:pt x="280" y="145"/>
                    </a:lnTo>
                    <a:lnTo>
                      <a:pt x="312" y="134"/>
                    </a:lnTo>
                    <a:lnTo>
                      <a:pt x="341" y="122"/>
                    </a:lnTo>
                    <a:lnTo>
                      <a:pt x="367" y="108"/>
                    </a:lnTo>
                    <a:lnTo>
                      <a:pt x="390" y="93"/>
                    </a:lnTo>
                    <a:lnTo>
                      <a:pt x="410" y="77"/>
                    </a:lnTo>
                    <a:lnTo>
                      <a:pt x="419" y="69"/>
                    </a:lnTo>
                    <a:lnTo>
                      <a:pt x="426" y="60"/>
                    </a:lnTo>
                    <a:lnTo>
                      <a:pt x="433" y="51"/>
                    </a:lnTo>
                    <a:lnTo>
                      <a:pt x="439" y="41"/>
                    </a:lnTo>
                    <a:lnTo>
                      <a:pt x="443" y="31"/>
                    </a:lnTo>
                    <a:lnTo>
                      <a:pt x="448" y="21"/>
                    </a:lnTo>
                    <a:lnTo>
                      <a:pt x="449" y="10"/>
                    </a:lnTo>
                    <a:lnTo>
                      <a:pt x="450" y="0"/>
                    </a:lnTo>
                    <a:lnTo>
                      <a:pt x="417" y="0"/>
                    </a:lnTo>
                    <a:lnTo>
                      <a:pt x="415" y="5"/>
                    </a:lnTo>
                    <a:lnTo>
                      <a:pt x="414" y="13"/>
                    </a:lnTo>
                    <a:lnTo>
                      <a:pt x="412" y="18"/>
                    </a:lnTo>
                    <a:lnTo>
                      <a:pt x="410" y="25"/>
                    </a:lnTo>
                    <a:lnTo>
                      <a:pt x="405" y="32"/>
                    </a:lnTo>
                    <a:lnTo>
                      <a:pt x="400" y="39"/>
                    </a:lnTo>
                    <a:lnTo>
                      <a:pt x="394" y="46"/>
                    </a:lnTo>
                    <a:lnTo>
                      <a:pt x="388" y="52"/>
                    </a:lnTo>
                    <a:lnTo>
                      <a:pt x="370" y="66"/>
                    </a:lnTo>
                    <a:lnTo>
                      <a:pt x="350" y="79"/>
                    </a:lnTo>
                    <a:lnTo>
                      <a:pt x="326" y="91"/>
                    </a:lnTo>
                    <a:lnTo>
                      <a:pt x="300" y="103"/>
                    </a:lnTo>
                    <a:lnTo>
                      <a:pt x="270" y="114"/>
                    </a:lnTo>
                    <a:lnTo>
                      <a:pt x="238" y="122"/>
                    </a:lnTo>
                    <a:lnTo>
                      <a:pt x="202" y="131"/>
                    </a:lnTo>
                    <a:lnTo>
                      <a:pt x="164" y="138"/>
                    </a:lnTo>
                    <a:lnTo>
                      <a:pt x="126" y="143"/>
                    </a:lnTo>
                    <a:lnTo>
                      <a:pt x="86" y="148"/>
                    </a:lnTo>
                    <a:lnTo>
                      <a:pt x="43" y="151"/>
                    </a:lnTo>
                    <a:lnTo>
                      <a:pt x="0" y="151"/>
                    </a:lnTo>
                    <a:lnTo>
                      <a:pt x="0" y="186"/>
                    </a:lnTo>
                    <a:close/>
                  </a:path>
                </a:pathLst>
              </a:custGeom>
              <a:solidFill>
                <a:srgbClr val="1F1A17"/>
              </a:solidFill>
              <a:ln w="9525">
                <a:noFill/>
                <a:round/>
                <a:headEnd/>
                <a:tailEnd/>
              </a:ln>
            </p:spPr>
            <p:txBody>
              <a:bodyPr/>
              <a:lstStyle/>
              <a:p>
                <a:endParaRPr lang="hu-HU"/>
              </a:p>
            </p:txBody>
          </p:sp>
          <p:sp>
            <p:nvSpPr>
              <p:cNvPr id="57469" name="Freeform 1459"/>
              <p:cNvSpPr>
                <a:spLocks/>
              </p:cNvSpPr>
              <p:nvPr/>
            </p:nvSpPr>
            <p:spPr bwMode="auto">
              <a:xfrm>
                <a:off x="2301" y="2799"/>
                <a:ext cx="451" cy="186"/>
              </a:xfrm>
              <a:custGeom>
                <a:avLst/>
                <a:gdLst>
                  <a:gd name="T0" fmla="*/ 0 w 451"/>
                  <a:gd name="T1" fmla="*/ 0 h 186"/>
                  <a:gd name="T2" fmla="*/ 0 w 451"/>
                  <a:gd name="T3" fmla="*/ 0 h 186"/>
                  <a:gd name="T4" fmla="*/ 0 w 451"/>
                  <a:gd name="T5" fmla="*/ 10 h 186"/>
                  <a:gd name="T6" fmla="*/ 3 w 451"/>
                  <a:gd name="T7" fmla="*/ 21 h 186"/>
                  <a:gd name="T8" fmla="*/ 5 w 451"/>
                  <a:gd name="T9" fmla="*/ 31 h 186"/>
                  <a:gd name="T10" fmla="*/ 11 w 451"/>
                  <a:gd name="T11" fmla="*/ 41 h 186"/>
                  <a:gd name="T12" fmla="*/ 17 w 451"/>
                  <a:gd name="T13" fmla="*/ 51 h 186"/>
                  <a:gd name="T14" fmla="*/ 22 w 451"/>
                  <a:gd name="T15" fmla="*/ 60 h 186"/>
                  <a:gd name="T16" fmla="*/ 31 w 451"/>
                  <a:gd name="T17" fmla="*/ 69 h 186"/>
                  <a:gd name="T18" fmla="*/ 39 w 451"/>
                  <a:gd name="T19" fmla="*/ 77 h 186"/>
                  <a:gd name="T20" fmla="*/ 59 w 451"/>
                  <a:gd name="T21" fmla="*/ 93 h 186"/>
                  <a:gd name="T22" fmla="*/ 83 w 451"/>
                  <a:gd name="T23" fmla="*/ 108 h 186"/>
                  <a:gd name="T24" fmla="*/ 108 w 451"/>
                  <a:gd name="T25" fmla="*/ 122 h 186"/>
                  <a:gd name="T26" fmla="*/ 138 w 451"/>
                  <a:gd name="T27" fmla="*/ 134 h 186"/>
                  <a:gd name="T28" fmla="*/ 169 w 451"/>
                  <a:gd name="T29" fmla="*/ 145 h 186"/>
                  <a:gd name="T30" fmla="*/ 204 w 451"/>
                  <a:gd name="T31" fmla="*/ 156 h 186"/>
                  <a:gd name="T32" fmla="*/ 241 w 451"/>
                  <a:gd name="T33" fmla="*/ 165 h 186"/>
                  <a:gd name="T34" fmla="*/ 279 w 451"/>
                  <a:gd name="T35" fmla="*/ 172 h 186"/>
                  <a:gd name="T36" fmla="*/ 320 w 451"/>
                  <a:gd name="T37" fmla="*/ 177 h 186"/>
                  <a:gd name="T38" fmla="*/ 362 w 451"/>
                  <a:gd name="T39" fmla="*/ 181 h 186"/>
                  <a:gd name="T40" fmla="*/ 406 w 451"/>
                  <a:gd name="T41" fmla="*/ 184 h 186"/>
                  <a:gd name="T42" fmla="*/ 451 w 451"/>
                  <a:gd name="T43" fmla="*/ 186 h 186"/>
                  <a:gd name="T44" fmla="*/ 451 w 451"/>
                  <a:gd name="T45" fmla="*/ 151 h 186"/>
                  <a:gd name="T46" fmla="*/ 407 w 451"/>
                  <a:gd name="T47" fmla="*/ 151 h 186"/>
                  <a:gd name="T48" fmla="*/ 365 w 451"/>
                  <a:gd name="T49" fmla="*/ 148 h 186"/>
                  <a:gd name="T50" fmla="*/ 324 w 451"/>
                  <a:gd name="T51" fmla="*/ 143 h 186"/>
                  <a:gd name="T52" fmla="*/ 284 w 451"/>
                  <a:gd name="T53" fmla="*/ 138 h 186"/>
                  <a:gd name="T54" fmla="*/ 248 w 451"/>
                  <a:gd name="T55" fmla="*/ 131 h 186"/>
                  <a:gd name="T56" fmla="*/ 213 w 451"/>
                  <a:gd name="T57" fmla="*/ 122 h 186"/>
                  <a:gd name="T58" fmla="*/ 180 w 451"/>
                  <a:gd name="T59" fmla="*/ 114 h 186"/>
                  <a:gd name="T60" fmla="*/ 151 w 451"/>
                  <a:gd name="T61" fmla="*/ 103 h 186"/>
                  <a:gd name="T62" fmla="*/ 122 w 451"/>
                  <a:gd name="T63" fmla="*/ 91 h 186"/>
                  <a:gd name="T64" fmla="*/ 100 w 451"/>
                  <a:gd name="T65" fmla="*/ 79 h 186"/>
                  <a:gd name="T66" fmla="*/ 79 w 451"/>
                  <a:gd name="T67" fmla="*/ 66 h 186"/>
                  <a:gd name="T68" fmla="*/ 62 w 451"/>
                  <a:gd name="T69" fmla="*/ 52 h 186"/>
                  <a:gd name="T70" fmla="*/ 55 w 451"/>
                  <a:gd name="T71" fmla="*/ 46 h 186"/>
                  <a:gd name="T72" fmla="*/ 49 w 451"/>
                  <a:gd name="T73" fmla="*/ 39 h 186"/>
                  <a:gd name="T74" fmla="*/ 45 w 451"/>
                  <a:gd name="T75" fmla="*/ 32 h 186"/>
                  <a:gd name="T76" fmla="*/ 41 w 451"/>
                  <a:gd name="T77" fmla="*/ 25 h 186"/>
                  <a:gd name="T78" fmla="*/ 38 w 451"/>
                  <a:gd name="T79" fmla="*/ 18 h 186"/>
                  <a:gd name="T80" fmla="*/ 35 w 451"/>
                  <a:gd name="T81" fmla="*/ 13 h 186"/>
                  <a:gd name="T82" fmla="*/ 34 w 451"/>
                  <a:gd name="T83" fmla="*/ 5 h 186"/>
                  <a:gd name="T84" fmla="*/ 34 w 451"/>
                  <a:gd name="T85" fmla="*/ 0 h 186"/>
                  <a:gd name="T86" fmla="*/ 34 w 451"/>
                  <a:gd name="T87" fmla="*/ 0 h 186"/>
                  <a:gd name="T88" fmla="*/ 0 w 451"/>
                  <a:gd name="T89" fmla="*/ 0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1"/>
                  <a:gd name="T136" fmla="*/ 0 h 186"/>
                  <a:gd name="T137" fmla="*/ 451 w 451"/>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1" h="186">
                    <a:moveTo>
                      <a:pt x="0" y="0"/>
                    </a:moveTo>
                    <a:lnTo>
                      <a:pt x="0" y="0"/>
                    </a:lnTo>
                    <a:lnTo>
                      <a:pt x="0" y="10"/>
                    </a:lnTo>
                    <a:lnTo>
                      <a:pt x="3" y="21"/>
                    </a:lnTo>
                    <a:lnTo>
                      <a:pt x="5" y="31"/>
                    </a:lnTo>
                    <a:lnTo>
                      <a:pt x="11" y="41"/>
                    </a:lnTo>
                    <a:lnTo>
                      <a:pt x="17" y="51"/>
                    </a:lnTo>
                    <a:lnTo>
                      <a:pt x="22" y="60"/>
                    </a:lnTo>
                    <a:lnTo>
                      <a:pt x="31" y="69"/>
                    </a:lnTo>
                    <a:lnTo>
                      <a:pt x="39" y="77"/>
                    </a:lnTo>
                    <a:lnTo>
                      <a:pt x="59" y="93"/>
                    </a:lnTo>
                    <a:lnTo>
                      <a:pt x="83" y="108"/>
                    </a:lnTo>
                    <a:lnTo>
                      <a:pt x="108" y="122"/>
                    </a:lnTo>
                    <a:lnTo>
                      <a:pt x="138" y="134"/>
                    </a:lnTo>
                    <a:lnTo>
                      <a:pt x="169" y="145"/>
                    </a:lnTo>
                    <a:lnTo>
                      <a:pt x="204" y="156"/>
                    </a:lnTo>
                    <a:lnTo>
                      <a:pt x="241" y="165"/>
                    </a:lnTo>
                    <a:lnTo>
                      <a:pt x="279" y="172"/>
                    </a:lnTo>
                    <a:lnTo>
                      <a:pt x="320" y="177"/>
                    </a:lnTo>
                    <a:lnTo>
                      <a:pt x="362" y="181"/>
                    </a:lnTo>
                    <a:lnTo>
                      <a:pt x="406" y="184"/>
                    </a:lnTo>
                    <a:lnTo>
                      <a:pt x="451" y="186"/>
                    </a:lnTo>
                    <a:lnTo>
                      <a:pt x="451" y="151"/>
                    </a:lnTo>
                    <a:lnTo>
                      <a:pt x="407" y="151"/>
                    </a:lnTo>
                    <a:lnTo>
                      <a:pt x="365" y="148"/>
                    </a:lnTo>
                    <a:lnTo>
                      <a:pt x="324" y="143"/>
                    </a:lnTo>
                    <a:lnTo>
                      <a:pt x="284" y="138"/>
                    </a:lnTo>
                    <a:lnTo>
                      <a:pt x="248" y="131"/>
                    </a:lnTo>
                    <a:lnTo>
                      <a:pt x="213" y="122"/>
                    </a:lnTo>
                    <a:lnTo>
                      <a:pt x="180" y="114"/>
                    </a:lnTo>
                    <a:lnTo>
                      <a:pt x="151" y="103"/>
                    </a:lnTo>
                    <a:lnTo>
                      <a:pt x="122" y="91"/>
                    </a:lnTo>
                    <a:lnTo>
                      <a:pt x="100" y="79"/>
                    </a:lnTo>
                    <a:lnTo>
                      <a:pt x="79" y="66"/>
                    </a:lnTo>
                    <a:lnTo>
                      <a:pt x="62" y="52"/>
                    </a:lnTo>
                    <a:lnTo>
                      <a:pt x="55" y="46"/>
                    </a:lnTo>
                    <a:lnTo>
                      <a:pt x="49" y="39"/>
                    </a:lnTo>
                    <a:lnTo>
                      <a:pt x="45" y="32"/>
                    </a:lnTo>
                    <a:lnTo>
                      <a:pt x="41" y="25"/>
                    </a:lnTo>
                    <a:lnTo>
                      <a:pt x="38" y="18"/>
                    </a:lnTo>
                    <a:lnTo>
                      <a:pt x="35" y="13"/>
                    </a:lnTo>
                    <a:lnTo>
                      <a:pt x="34" y="5"/>
                    </a:lnTo>
                    <a:lnTo>
                      <a:pt x="34" y="0"/>
                    </a:lnTo>
                    <a:lnTo>
                      <a:pt x="0" y="0"/>
                    </a:lnTo>
                    <a:close/>
                  </a:path>
                </a:pathLst>
              </a:custGeom>
              <a:solidFill>
                <a:srgbClr val="1F1A17"/>
              </a:solidFill>
              <a:ln w="9525">
                <a:noFill/>
                <a:round/>
                <a:headEnd/>
                <a:tailEnd/>
              </a:ln>
            </p:spPr>
            <p:txBody>
              <a:bodyPr/>
              <a:lstStyle/>
              <a:p>
                <a:endParaRPr lang="hu-HU"/>
              </a:p>
            </p:txBody>
          </p:sp>
          <p:sp>
            <p:nvSpPr>
              <p:cNvPr id="57470" name="Freeform 1460"/>
              <p:cNvSpPr>
                <a:spLocks/>
              </p:cNvSpPr>
              <p:nvPr/>
            </p:nvSpPr>
            <p:spPr bwMode="auto">
              <a:xfrm>
                <a:off x="2301" y="2613"/>
                <a:ext cx="451" cy="186"/>
              </a:xfrm>
              <a:custGeom>
                <a:avLst/>
                <a:gdLst>
                  <a:gd name="T0" fmla="*/ 451 w 451"/>
                  <a:gd name="T1" fmla="*/ 0 h 186"/>
                  <a:gd name="T2" fmla="*/ 451 w 451"/>
                  <a:gd name="T3" fmla="*/ 0 h 186"/>
                  <a:gd name="T4" fmla="*/ 406 w 451"/>
                  <a:gd name="T5" fmla="*/ 0 h 186"/>
                  <a:gd name="T6" fmla="*/ 362 w 451"/>
                  <a:gd name="T7" fmla="*/ 3 h 186"/>
                  <a:gd name="T8" fmla="*/ 320 w 451"/>
                  <a:gd name="T9" fmla="*/ 7 h 186"/>
                  <a:gd name="T10" fmla="*/ 279 w 451"/>
                  <a:gd name="T11" fmla="*/ 13 h 186"/>
                  <a:gd name="T12" fmla="*/ 241 w 451"/>
                  <a:gd name="T13" fmla="*/ 20 h 186"/>
                  <a:gd name="T14" fmla="*/ 204 w 451"/>
                  <a:gd name="T15" fmla="*/ 30 h 186"/>
                  <a:gd name="T16" fmla="*/ 169 w 451"/>
                  <a:gd name="T17" fmla="*/ 39 h 186"/>
                  <a:gd name="T18" fmla="*/ 138 w 451"/>
                  <a:gd name="T19" fmla="*/ 51 h 186"/>
                  <a:gd name="T20" fmla="*/ 108 w 451"/>
                  <a:gd name="T21" fmla="*/ 63 h 186"/>
                  <a:gd name="T22" fmla="*/ 83 w 451"/>
                  <a:gd name="T23" fmla="*/ 76 h 186"/>
                  <a:gd name="T24" fmla="*/ 59 w 451"/>
                  <a:gd name="T25" fmla="*/ 92 h 186"/>
                  <a:gd name="T26" fmla="*/ 39 w 451"/>
                  <a:gd name="T27" fmla="*/ 107 h 186"/>
                  <a:gd name="T28" fmla="*/ 31 w 451"/>
                  <a:gd name="T29" fmla="*/ 115 h 186"/>
                  <a:gd name="T30" fmla="*/ 22 w 451"/>
                  <a:gd name="T31" fmla="*/ 125 h 186"/>
                  <a:gd name="T32" fmla="*/ 17 w 451"/>
                  <a:gd name="T33" fmla="*/ 134 h 186"/>
                  <a:gd name="T34" fmla="*/ 11 w 451"/>
                  <a:gd name="T35" fmla="*/ 144 h 186"/>
                  <a:gd name="T36" fmla="*/ 5 w 451"/>
                  <a:gd name="T37" fmla="*/ 153 h 186"/>
                  <a:gd name="T38" fmla="*/ 3 w 451"/>
                  <a:gd name="T39" fmla="*/ 163 h 186"/>
                  <a:gd name="T40" fmla="*/ 0 w 451"/>
                  <a:gd name="T41" fmla="*/ 175 h 186"/>
                  <a:gd name="T42" fmla="*/ 0 w 451"/>
                  <a:gd name="T43" fmla="*/ 186 h 186"/>
                  <a:gd name="T44" fmla="*/ 34 w 451"/>
                  <a:gd name="T45" fmla="*/ 186 h 186"/>
                  <a:gd name="T46" fmla="*/ 34 w 451"/>
                  <a:gd name="T47" fmla="*/ 179 h 186"/>
                  <a:gd name="T48" fmla="*/ 35 w 451"/>
                  <a:gd name="T49" fmla="*/ 172 h 186"/>
                  <a:gd name="T50" fmla="*/ 38 w 451"/>
                  <a:gd name="T51" fmla="*/ 166 h 186"/>
                  <a:gd name="T52" fmla="*/ 41 w 451"/>
                  <a:gd name="T53" fmla="*/ 159 h 186"/>
                  <a:gd name="T54" fmla="*/ 45 w 451"/>
                  <a:gd name="T55" fmla="*/ 152 h 186"/>
                  <a:gd name="T56" fmla="*/ 49 w 451"/>
                  <a:gd name="T57" fmla="*/ 146 h 186"/>
                  <a:gd name="T58" fmla="*/ 55 w 451"/>
                  <a:gd name="T59" fmla="*/ 139 h 186"/>
                  <a:gd name="T60" fmla="*/ 62 w 451"/>
                  <a:gd name="T61" fmla="*/ 132 h 186"/>
                  <a:gd name="T62" fmla="*/ 79 w 451"/>
                  <a:gd name="T63" fmla="*/ 118 h 186"/>
                  <a:gd name="T64" fmla="*/ 100 w 451"/>
                  <a:gd name="T65" fmla="*/ 106 h 186"/>
                  <a:gd name="T66" fmla="*/ 122 w 451"/>
                  <a:gd name="T67" fmla="*/ 93 h 186"/>
                  <a:gd name="T68" fmla="*/ 151 w 451"/>
                  <a:gd name="T69" fmla="*/ 82 h 186"/>
                  <a:gd name="T70" fmla="*/ 180 w 451"/>
                  <a:gd name="T71" fmla="*/ 72 h 186"/>
                  <a:gd name="T72" fmla="*/ 213 w 451"/>
                  <a:gd name="T73" fmla="*/ 62 h 186"/>
                  <a:gd name="T74" fmla="*/ 248 w 451"/>
                  <a:gd name="T75" fmla="*/ 53 h 186"/>
                  <a:gd name="T76" fmla="*/ 284 w 451"/>
                  <a:gd name="T77" fmla="*/ 46 h 186"/>
                  <a:gd name="T78" fmla="*/ 324 w 451"/>
                  <a:gd name="T79" fmla="*/ 41 h 186"/>
                  <a:gd name="T80" fmla="*/ 365 w 451"/>
                  <a:gd name="T81" fmla="*/ 37 h 186"/>
                  <a:gd name="T82" fmla="*/ 407 w 451"/>
                  <a:gd name="T83" fmla="*/ 34 h 186"/>
                  <a:gd name="T84" fmla="*/ 451 w 451"/>
                  <a:gd name="T85" fmla="*/ 34 h 186"/>
                  <a:gd name="T86" fmla="*/ 451 w 451"/>
                  <a:gd name="T87" fmla="*/ 34 h 186"/>
                  <a:gd name="T88" fmla="*/ 451 w 451"/>
                  <a:gd name="T89" fmla="*/ 0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1"/>
                  <a:gd name="T136" fmla="*/ 0 h 186"/>
                  <a:gd name="T137" fmla="*/ 451 w 451"/>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1" h="186">
                    <a:moveTo>
                      <a:pt x="451" y="0"/>
                    </a:moveTo>
                    <a:lnTo>
                      <a:pt x="451" y="0"/>
                    </a:lnTo>
                    <a:lnTo>
                      <a:pt x="406" y="0"/>
                    </a:lnTo>
                    <a:lnTo>
                      <a:pt x="362" y="3"/>
                    </a:lnTo>
                    <a:lnTo>
                      <a:pt x="320" y="7"/>
                    </a:lnTo>
                    <a:lnTo>
                      <a:pt x="279" y="13"/>
                    </a:lnTo>
                    <a:lnTo>
                      <a:pt x="241" y="20"/>
                    </a:lnTo>
                    <a:lnTo>
                      <a:pt x="204" y="30"/>
                    </a:lnTo>
                    <a:lnTo>
                      <a:pt x="169" y="39"/>
                    </a:lnTo>
                    <a:lnTo>
                      <a:pt x="138" y="51"/>
                    </a:lnTo>
                    <a:lnTo>
                      <a:pt x="108" y="63"/>
                    </a:lnTo>
                    <a:lnTo>
                      <a:pt x="83" y="76"/>
                    </a:lnTo>
                    <a:lnTo>
                      <a:pt x="59" y="92"/>
                    </a:lnTo>
                    <a:lnTo>
                      <a:pt x="39" y="107"/>
                    </a:lnTo>
                    <a:lnTo>
                      <a:pt x="31" y="115"/>
                    </a:lnTo>
                    <a:lnTo>
                      <a:pt x="22" y="125"/>
                    </a:lnTo>
                    <a:lnTo>
                      <a:pt x="17" y="134"/>
                    </a:lnTo>
                    <a:lnTo>
                      <a:pt x="11" y="144"/>
                    </a:lnTo>
                    <a:lnTo>
                      <a:pt x="5" y="153"/>
                    </a:lnTo>
                    <a:lnTo>
                      <a:pt x="3" y="163"/>
                    </a:lnTo>
                    <a:lnTo>
                      <a:pt x="0" y="175"/>
                    </a:lnTo>
                    <a:lnTo>
                      <a:pt x="0" y="186"/>
                    </a:lnTo>
                    <a:lnTo>
                      <a:pt x="34" y="186"/>
                    </a:lnTo>
                    <a:lnTo>
                      <a:pt x="34" y="179"/>
                    </a:lnTo>
                    <a:lnTo>
                      <a:pt x="35" y="172"/>
                    </a:lnTo>
                    <a:lnTo>
                      <a:pt x="38" y="166"/>
                    </a:lnTo>
                    <a:lnTo>
                      <a:pt x="41" y="159"/>
                    </a:lnTo>
                    <a:lnTo>
                      <a:pt x="45" y="152"/>
                    </a:lnTo>
                    <a:lnTo>
                      <a:pt x="49" y="146"/>
                    </a:lnTo>
                    <a:lnTo>
                      <a:pt x="55" y="139"/>
                    </a:lnTo>
                    <a:lnTo>
                      <a:pt x="62" y="132"/>
                    </a:lnTo>
                    <a:lnTo>
                      <a:pt x="79" y="118"/>
                    </a:lnTo>
                    <a:lnTo>
                      <a:pt x="100" y="106"/>
                    </a:lnTo>
                    <a:lnTo>
                      <a:pt x="122" y="93"/>
                    </a:lnTo>
                    <a:lnTo>
                      <a:pt x="151" y="82"/>
                    </a:lnTo>
                    <a:lnTo>
                      <a:pt x="180" y="72"/>
                    </a:lnTo>
                    <a:lnTo>
                      <a:pt x="213" y="62"/>
                    </a:lnTo>
                    <a:lnTo>
                      <a:pt x="248" y="53"/>
                    </a:lnTo>
                    <a:lnTo>
                      <a:pt x="284" y="46"/>
                    </a:lnTo>
                    <a:lnTo>
                      <a:pt x="324" y="41"/>
                    </a:lnTo>
                    <a:lnTo>
                      <a:pt x="365" y="37"/>
                    </a:lnTo>
                    <a:lnTo>
                      <a:pt x="407" y="34"/>
                    </a:lnTo>
                    <a:lnTo>
                      <a:pt x="451" y="34"/>
                    </a:lnTo>
                    <a:lnTo>
                      <a:pt x="451" y="0"/>
                    </a:lnTo>
                    <a:close/>
                  </a:path>
                </a:pathLst>
              </a:custGeom>
              <a:solidFill>
                <a:srgbClr val="1F1A17"/>
              </a:solidFill>
              <a:ln w="9525">
                <a:noFill/>
                <a:round/>
                <a:headEnd/>
                <a:tailEnd/>
              </a:ln>
            </p:spPr>
            <p:txBody>
              <a:bodyPr/>
              <a:lstStyle/>
              <a:p>
                <a:endParaRPr lang="hu-HU"/>
              </a:p>
            </p:txBody>
          </p:sp>
          <p:sp>
            <p:nvSpPr>
              <p:cNvPr id="57471" name="Rectangle 1461"/>
              <p:cNvSpPr>
                <a:spLocks noChangeArrowheads="1"/>
              </p:cNvSpPr>
              <p:nvPr/>
            </p:nvSpPr>
            <p:spPr bwMode="auto">
              <a:xfrm>
                <a:off x="2490" y="2588"/>
                <a:ext cx="508"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57472" name="Rectangle 1462"/>
              <p:cNvSpPr>
                <a:spLocks noChangeArrowheads="1"/>
              </p:cNvSpPr>
              <p:nvPr/>
            </p:nvSpPr>
            <p:spPr bwMode="auto">
              <a:xfrm>
                <a:off x="2490" y="2588"/>
                <a:ext cx="508"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57473" name="Rectangle 1463"/>
              <p:cNvSpPr>
                <a:spLocks noChangeArrowheads="1"/>
              </p:cNvSpPr>
              <p:nvPr/>
            </p:nvSpPr>
            <p:spPr bwMode="auto">
              <a:xfrm>
                <a:off x="2490" y="2588"/>
                <a:ext cx="508" cy="121"/>
              </a:xfrm>
              <a:prstGeom prst="rect">
                <a:avLst/>
              </a:prstGeom>
              <a:solidFill>
                <a:srgbClr val="393633"/>
              </a:solidFill>
              <a:ln w="9525">
                <a:noFill/>
                <a:miter lim="800000"/>
                <a:headEnd/>
                <a:tailEnd/>
              </a:ln>
            </p:spPr>
            <p:txBody>
              <a:bodyPr/>
              <a:lstStyle/>
              <a:p>
                <a:endParaRPr lang="hu-HU">
                  <a:latin typeface="Calibri" pitchFamily="34" charset="0"/>
                </a:endParaRPr>
              </a:p>
            </p:txBody>
          </p:sp>
          <p:sp>
            <p:nvSpPr>
              <p:cNvPr id="57474" name="Rectangle 1464"/>
              <p:cNvSpPr>
                <a:spLocks noChangeArrowheads="1"/>
              </p:cNvSpPr>
              <p:nvPr/>
            </p:nvSpPr>
            <p:spPr bwMode="auto">
              <a:xfrm>
                <a:off x="2490" y="2588"/>
                <a:ext cx="97" cy="121"/>
              </a:xfrm>
              <a:prstGeom prst="rect">
                <a:avLst/>
              </a:prstGeom>
              <a:solidFill>
                <a:srgbClr val="009240"/>
              </a:solidFill>
              <a:ln w="9525">
                <a:noFill/>
                <a:miter lim="800000"/>
                <a:headEnd/>
                <a:tailEnd/>
              </a:ln>
            </p:spPr>
            <p:txBody>
              <a:bodyPr/>
              <a:lstStyle/>
              <a:p>
                <a:endParaRPr lang="hu-HU">
                  <a:latin typeface="Calibri" pitchFamily="34" charset="0"/>
                </a:endParaRPr>
              </a:p>
            </p:txBody>
          </p:sp>
          <p:sp>
            <p:nvSpPr>
              <p:cNvPr id="57475" name="Rectangle 1465"/>
              <p:cNvSpPr>
                <a:spLocks noChangeArrowheads="1"/>
              </p:cNvSpPr>
              <p:nvPr/>
            </p:nvSpPr>
            <p:spPr bwMode="auto">
              <a:xfrm>
                <a:off x="2901" y="2588"/>
                <a:ext cx="97" cy="121"/>
              </a:xfrm>
              <a:prstGeom prst="rect">
                <a:avLst/>
              </a:prstGeom>
              <a:solidFill>
                <a:srgbClr val="0093DD"/>
              </a:solidFill>
              <a:ln w="9525">
                <a:noFill/>
                <a:miter lim="800000"/>
                <a:headEnd/>
                <a:tailEnd/>
              </a:ln>
            </p:spPr>
            <p:txBody>
              <a:bodyPr/>
              <a:lstStyle/>
              <a:p>
                <a:endParaRPr lang="hu-HU">
                  <a:latin typeface="Calibri" pitchFamily="34" charset="0"/>
                </a:endParaRPr>
              </a:p>
            </p:txBody>
          </p:sp>
          <p:sp>
            <p:nvSpPr>
              <p:cNvPr id="57476" name="Rectangle 1466"/>
              <p:cNvSpPr>
                <a:spLocks noChangeArrowheads="1"/>
              </p:cNvSpPr>
              <p:nvPr/>
            </p:nvSpPr>
            <p:spPr bwMode="auto">
              <a:xfrm>
                <a:off x="2640" y="2602"/>
                <a:ext cx="207"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FFFFFF"/>
                    </a:solidFill>
                    <a:latin typeface="Lucida Sans" pitchFamily="34" charset="0"/>
                  </a:rPr>
                  <a:t>Gene</a:t>
                </a:r>
                <a:endParaRPr lang="en-US">
                  <a:latin typeface="Lucida Sans" pitchFamily="34" charset="0"/>
                </a:endParaRPr>
              </a:p>
            </p:txBody>
          </p:sp>
          <p:sp>
            <p:nvSpPr>
              <p:cNvPr id="57477" name="Rectangle 1467"/>
              <p:cNvSpPr>
                <a:spLocks noChangeArrowheads="1"/>
              </p:cNvSpPr>
              <p:nvPr/>
            </p:nvSpPr>
            <p:spPr bwMode="auto">
              <a:xfrm>
                <a:off x="2595" y="2731"/>
                <a:ext cx="294"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Protein</a:t>
                </a:r>
                <a:endParaRPr lang="en-US">
                  <a:latin typeface="Lucida Sans" pitchFamily="34" charset="0"/>
                </a:endParaRPr>
              </a:p>
            </p:txBody>
          </p:sp>
          <p:sp>
            <p:nvSpPr>
              <p:cNvPr id="57478" name="Rectangle 1468"/>
              <p:cNvSpPr>
                <a:spLocks noChangeArrowheads="1"/>
              </p:cNvSpPr>
              <p:nvPr/>
            </p:nvSpPr>
            <p:spPr bwMode="auto">
              <a:xfrm>
                <a:off x="2505" y="2824"/>
                <a:ext cx="472"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 interaction</a:t>
                </a:r>
                <a:endParaRPr lang="en-US">
                  <a:latin typeface="Lucida Sans" pitchFamily="34" charset="0"/>
                </a:endParaRPr>
              </a:p>
            </p:txBody>
          </p:sp>
          <p:sp>
            <p:nvSpPr>
              <p:cNvPr id="57479" name="Rectangle 1469"/>
              <p:cNvSpPr>
                <a:spLocks noChangeArrowheads="1"/>
              </p:cNvSpPr>
              <p:nvPr/>
            </p:nvSpPr>
            <p:spPr bwMode="auto">
              <a:xfrm>
                <a:off x="1760" y="1475"/>
                <a:ext cx="314" cy="121"/>
              </a:xfrm>
              <a:prstGeom prst="rect">
                <a:avLst/>
              </a:prstGeom>
              <a:solidFill>
                <a:srgbClr val="393633"/>
              </a:solidFill>
              <a:ln w="9525">
                <a:noFill/>
                <a:miter lim="800000"/>
                <a:headEnd/>
                <a:tailEnd/>
              </a:ln>
            </p:spPr>
            <p:txBody>
              <a:bodyPr/>
              <a:lstStyle/>
              <a:p>
                <a:endParaRPr lang="hu-HU">
                  <a:latin typeface="Calibri" pitchFamily="34" charset="0"/>
                </a:endParaRPr>
              </a:p>
            </p:txBody>
          </p:sp>
          <p:sp>
            <p:nvSpPr>
              <p:cNvPr id="57480" name="Rectangle 1470"/>
              <p:cNvSpPr>
                <a:spLocks noChangeArrowheads="1"/>
              </p:cNvSpPr>
              <p:nvPr/>
            </p:nvSpPr>
            <p:spPr bwMode="auto">
              <a:xfrm>
                <a:off x="1813" y="1489"/>
                <a:ext cx="207"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FFFFFF"/>
                    </a:solidFill>
                    <a:latin typeface="Lucida Sans" pitchFamily="34" charset="0"/>
                  </a:rPr>
                  <a:t>Gene</a:t>
                </a:r>
                <a:endParaRPr lang="en-US">
                  <a:latin typeface="Lucida Sans" pitchFamily="34" charset="0"/>
                </a:endParaRPr>
              </a:p>
            </p:txBody>
          </p:sp>
          <p:sp>
            <p:nvSpPr>
              <p:cNvPr id="57481" name="Freeform 1471"/>
              <p:cNvSpPr>
                <a:spLocks/>
              </p:cNvSpPr>
              <p:nvPr/>
            </p:nvSpPr>
            <p:spPr bwMode="auto">
              <a:xfrm>
                <a:off x="1916" y="1979"/>
                <a:ext cx="451" cy="186"/>
              </a:xfrm>
              <a:custGeom>
                <a:avLst/>
                <a:gdLst>
                  <a:gd name="T0" fmla="*/ 451 w 451"/>
                  <a:gd name="T1" fmla="*/ 186 h 186"/>
                  <a:gd name="T2" fmla="*/ 451 w 451"/>
                  <a:gd name="T3" fmla="*/ 186 h 186"/>
                  <a:gd name="T4" fmla="*/ 451 w 451"/>
                  <a:gd name="T5" fmla="*/ 175 h 186"/>
                  <a:gd name="T6" fmla="*/ 448 w 451"/>
                  <a:gd name="T7" fmla="*/ 164 h 186"/>
                  <a:gd name="T8" fmla="*/ 445 w 451"/>
                  <a:gd name="T9" fmla="*/ 154 h 186"/>
                  <a:gd name="T10" fmla="*/ 441 w 451"/>
                  <a:gd name="T11" fmla="*/ 144 h 186"/>
                  <a:gd name="T12" fmla="*/ 434 w 451"/>
                  <a:gd name="T13" fmla="*/ 134 h 186"/>
                  <a:gd name="T14" fmla="*/ 428 w 451"/>
                  <a:gd name="T15" fmla="*/ 126 h 186"/>
                  <a:gd name="T16" fmla="*/ 420 w 451"/>
                  <a:gd name="T17" fmla="*/ 116 h 186"/>
                  <a:gd name="T18" fmla="*/ 412 w 451"/>
                  <a:gd name="T19" fmla="*/ 107 h 186"/>
                  <a:gd name="T20" fmla="*/ 392 w 451"/>
                  <a:gd name="T21" fmla="*/ 92 h 186"/>
                  <a:gd name="T22" fmla="*/ 368 w 451"/>
                  <a:gd name="T23" fmla="*/ 76 h 186"/>
                  <a:gd name="T24" fmla="*/ 343 w 451"/>
                  <a:gd name="T25" fmla="*/ 64 h 186"/>
                  <a:gd name="T26" fmla="*/ 313 w 451"/>
                  <a:gd name="T27" fmla="*/ 51 h 186"/>
                  <a:gd name="T28" fmla="*/ 282 w 451"/>
                  <a:gd name="T29" fmla="*/ 40 h 186"/>
                  <a:gd name="T30" fmla="*/ 247 w 451"/>
                  <a:gd name="T31" fmla="*/ 30 h 186"/>
                  <a:gd name="T32" fmla="*/ 210 w 451"/>
                  <a:gd name="T33" fmla="*/ 20 h 186"/>
                  <a:gd name="T34" fmla="*/ 172 w 451"/>
                  <a:gd name="T35" fmla="*/ 13 h 186"/>
                  <a:gd name="T36" fmla="*/ 131 w 451"/>
                  <a:gd name="T37" fmla="*/ 7 h 186"/>
                  <a:gd name="T38" fmla="*/ 89 w 451"/>
                  <a:gd name="T39" fmla="*/ 3 h 186"/>
                  <a:gd name="T40" fmla="*/ 45 w 451"/>
                  <a:gd name="T41" fmla="*/ 0 h 186"/>
                  <a:gd name="T42" fmla="*/ 0 w 451"/>
                  <a:gd name="T43" fmla="*/ 0 h 186"/>
                  <a:gd name="T44" fmla="*/ 0 w 451"/>
                  <a:gd name="T45" fmla="*/ 34 h 186"/>
                  <a:gd name="T46" fmla="*/ 44 w 451"/>
                  <a:gd name="T47" fmla="*/ 34 h 186"/>
                  <a:gd name="T48" fmla="*/ 86 w 451"/>
                  <a:gd name="T49" fmla="*/ 37 h 186"/>
                  <a:gd name="T50" fmla="*/ 127 w 451"/>
                  <a:gd name="T51" fmla="*/ 41 h 186"/>
                  <a:gd name="T52" fmla="*/ 166 w 451"/>
                  <a:gd name="T53" fmla="*/ 47 h 186"/>
                  <a:gd name="T54" fmla="*/ 203 w 451"/>
                  <a:gd name="T55" fmla="*/ 54 h 186"/>
                  <a:gd name="T56" fmla="*/ 238 w 451"/>
                  <a:gd name="T57" fmla="*/ 62 h 186"/>
                  <a:gd name="T58" fmla="*/ 271 w 451"/>
                  <a:gd name="T59" fmla="*/ 72 h 186"/>
                  <a:gd name="T60" fmla="*/ 302 w 451"/>
                  <a:gd name="T61" fmla="*/ 82 h 186"/>
                  <a:gd name="T62" fmla="*/ 328 w 451"/>
                  <a:gd name="T63" fmla="*/ 93 h 186"/>
                  <a:gd name="T64" fmla="*/ 352 w 451"/>
                  <a:gd name="T65" fmla="*/ 106 h 186"/>
                  <a:gd name="T66" fmla="*/ 372 w 451"/>
                  <a:gd name="T67" fmla="*/ 119 h 186"/>
                  <a:gd name="T68" fmla="*/ 389 w 451"/>
                  <a:gd name="T69" fmla="*/ 133 h 186"/>
                  <a:gd name="T70" fmla="*/ 396 w 451"/>
                  <a:gd name="T71" fmla="*/ 140 h 186"/>
                  <a:gd name="T72" fmla="*/ 402 w 451"/>
                  <a:gd name="T73" fmla="*/ 147 h 186"/>
                  <a:gd name="T74" fmla="*/ 407 w 451"/>
                  <a:gd name="T75" fmla="*/ 152 h 186"/>
                  <a:gd name="T76" fmla="*/ 410 w 451"/>
                  <a:gd name="T77" fmla="*/ 159 h 186"/>
                  <a:gd name="T78" fmla="*/ 414 w 451"/>
                  <a:gd name="T79" fmla="*/ 166 h 186"/>
                  <a:gd name="T80" fmla="*/ 416 w 451"/>
                  <a:gd name="T81" fmla="*/ 172 h 186"/>
                  <a:gd name="T82" fmla="*/ 417 w 451"/>
                  <a:gd name="T83" fmla="*/ 179 h 186"/>
                  <a:gd name="T84" fmla="*/ 417 w 451"/>
                  <a:gd name="T85" fmla="*/ 186 h 186"/>
                  <a:gd name="T86" fmla="*/ 417 w 451"/>
                  <a:gd name="T87" fmla="*/ 186 h 186"/>
                  <a:gd name="T88" fmla="*/ 451 w 451"/>
                  <a:gd name="T89" fmla="*/ 186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1"/>
                  <a:gd name="T136" fmla="*/ 0 h 186"/>
                  <a:gd name="T137" fmla="*/ 451 w 451"/>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1" h="186">
                    <a:moveTo>
                      <a:pt x="451" y="186"/>
                    </a:moveTo>
                    <a:lnTo>
                      <a:pt x="451" y="186"/>
                    </a:lnTo>
                    <a:lnTo>
                      <a:pt x="451" y="175"/>
                    </a:lnTo>
                    <a:lnTo>
                      <a:pt x="448" y="164"/>
                    </a:lnTo>
                    <a:lnTo>
                      <a:pt x="445" y="154"/>
                    </a:lnTo>
                    <a:lnTo>
                      <a:pt x="441" y="144"/>
                    </a:lnTo>
                    <a:lnTo>
                      <a:pt x="434" y="134"/>
                    </a:lnTo>
                    <a:lnTo>
                      <a:pt x="428" y="126"/>
                    </a:lnTo>
                    <a:lnTo>
                      <a:pt x="420" y="116"/>
                    </a:lnTo>
                    <a:lnTo>
                      <a:pt x="412" y="107"/>
                    </a:lnTo>
                    <a:lnTo>
                      <a:pt x="392" y="92"/>
                    </a:lnTo>
                    <a:lnTo>
                      <a:pt x="368" y="76"/>
                    </a:lnTo>
                    <a:lnTo>
                      <a:pt x="343" y="64"/>
                    </a:lnTo>
                    <a:lnTo>
                      <a:pt x="313" y="51"/>
                    </a:lnTo>
                    <a:lnTo>
                      <a:pt x="282" y="40"/>
                    </a:lnTo>
                    <a:lnTo>
                      <a:pt x="247" y="30"/>
                    </a:lnTo>
                    <a:lnTo>
                      <a:pt x="210" y="20"/>
                    </a:lnTo>
                    <a:lnTo>
                      <a:pt x="172" y="13"/>
                    </a:lnTo>
                    <a:lnTo>
                      <a:pt x="131" y="7"/>
                    </a:lnTo>
                    <a:lnTo>
                      <a:pt x="89" y="3"/>
                    </a:lnTo>
                    <a:lnTo>
                      <a:pt x="45" y="0"/>
                    </a:lnTo>
                    <a:lnTo>
                      <a:pt x="0" y="0"/>
                    </a:lnTo>
                    <a:lnTo>
                      <a:pt x="0" y="34"/>
                    </a:lnTo>
                    <a:lnTo>
                      <a:pt x="44" y="34"/>
                    </a:lnTo>
                    <a:lnTo>
                      <a:pt x="86" y="37"/>
                    </a:lnTo>
                    <a:lnTo>
                      <a:pt x="127" y="41"/>
                    </a:lnTo>
                    <a:lnTo>
                      <a:pt x="166" y="47"/>
                    </a:lnTo>
                    <a:lnTo>
                      <a:pt x="203" y="54"/>
                    </a:lnTo>
                    <a:lnTo>
                      <a:pt x="238" y="62"/>
                    </a:lnTo>
                    <a:lnTo>
                      <a:pt x="271" y="72"/>
                    </a:lnTo>
                    <a:lnTo>
                      <a:pt x="302" y="82"/>
                    </a:lnTo>
                    <a:lnTo>
                      <a:pt x="328" y="93"/>
                    </a:lnTo>
                    <a:lnTo>
                      <a:pt x="352" y="106"/>
                    </a:lnTo>
                    <a:lnTo>
                      <a:pt x="372" y="119"/>
                    </a:lnTo>
                    <a:lnTo>
                      <a:pt x="389" y="133"/>
                    </a:lnTo>
                    <a:lnTo>
                      <a:pt x="396" y="140"/>
                    </a:lnTo>
                    <a:lnTo>
                      <a:pt x="402" y="147"/>
                    </a:lnTo>
                    <a:lnTo>
                      <a:pt x="407" y="152"/>
                    </a:lnTo>
                    <a:lnTo>
                      <a:pt x="410" y="159"/>
                    </a:lnTo>
                    <a:lnTo>
                      <a:pt x="414" y="166"/>
                    </a:lnTo>
                    <a:lnTo>
                      <a:pt x="416" y="172"/>
                    </a:lnTo>
                    <a:lnTo>
                      <a:pt x="417" y="179"/>
                    </a:lnTo>
                    <a:lnTo>
                      <a:pt x="417" y="186"/>
                    </a:lnTo>
                    <a:lnTo>
                      <a:pt x="451" y="186"/>
                    </a:lnTo>
                    <a:close/>
                  </a:path>
                </a:pathLst>
              </a:custGeom>
              <a:solidFill>
                <a:srgbClr val="1F1A17"/>
              </a:solidFill>
              <a:ln w="9525">
                <a:noFill/>
                <a:round/>
                <a:headEnd/>
                <a:tailEnd/>
              </a:ln>
            </p:spPr>
            <p:txBody>
              <a:bodyPr/>
              <a:lstStyle/>
              <a:p>
                <a:endParaRPr lang="hu-HU"/>
              </a:p>
            </p:txBody>
          </p:sp>
          <p:sp>
            <p:nvSpPr>
              <p:cNvPr id="57482" name="Freeform 1472"/>
              <p:cNvSpPr>
                <a:spLocks/>
              </p:cNvSpPr>
              <p:nvPr/>
            </p:nvSpPr>
            <p:spPr bwMode="auto">
              <a:xfrm>
                <a:off x="1916" y="2165"/>
                <a:ext cx="451" cy="186"/>
              </a:xfrm>
              <a:custGeom>
                <a:avLst/>
                <a:gdLst>
                  <a:gd name="T0" fmla="*/ 0 w 451"/>
                  <a:gd name="T1" fmla="*/ 186 h 186"/>
                  <a:gd name="T2" fmla="*/ 0 w 451"/>
                  <a:gd name="T3" fmla="*/ 186 h 186"/>
                  <a:gd name="T4" fmla="*/ 45 w 451"/>
                  <a:gd name="T5" fmla="*/ 185 h 186"/>
                  <a:gd name="T6" fmla="*/ 89 w 451"/>
                  <a:gd name="T7" fmla="*/ 182 h 186"/>
                  <a:gd name="T8" fmla="*/ 131 w 451"/>
                  <a:gd name="T9" fmla="*/ 178 h 186"/>
                  <a:gd name="T10" fmla="*/ 172 w 451"/>
                  <a:gd name="T11" fmla="*/ 172 h 186"/>
                  <a:gd name="T12" fmla="*/ 210 w 451"/>
                  <a:gd name="T13" fmla="*/ 165 h 186"/>
                  <a:gd name="T14" fmla="*/ 247 w 451"/>
                  <a:gd name="T15" fmla="*/ 157 h 186"/>
                  <a:gd name="T16" fmla="*/ 282 w 451"/>
                  <a:gd name="T17" fmla="*/ 145 h 186"/>
                  <a:gd name="T18" fmla="*/ 313 w 451"/>
                  <a:gd name="T19" fmla="*/ 134 h 186"/>
                  <a:gd name="T20" fmla="*/ 343 w 451"/>
                  <a:gd name="T21" fmla="*/ 123 h 186"/>
                  <a:gd name="T22" fmla="*/ 368 w 451"/>
                  <a:gd name="T23" fmla="*/ 109 h 186"/>
                  <a:gd name="T24" fmla="*/ 392 w 451"/>
                  <a:gd name="T25" fmla="*/ 93 h 186"/>
                  <a:gd name="T26" fmla="*/ 412 w 451"/>
                  <a:gd name="T27" fmla="*/ 78 h 186"/>
                  <a:gd name="T28" fmla="*/ 420 w 451"/>
                  <a:gd name="T29" fmla="*/ 69 h 186"/>
                  <a:gd name="T30" fmla="*/ 428 w 451"/>
                  <a:gd name="T31" fmla="*/ 61 h 186"/>
                  <a:gd name="T32" fmla="*/ 434 w 451"/>
                  <a:gd name="T33" fmla="*/ 51 h 186"/>
                  <a:gd name="T34" fmla="*/ 441 w 451"/>
                  <a:gd name="T35" fmla="*/ 41 h 186"/>
                  <a:gd name="T36" fmla="*/ 445 w 451"/>
                  <a:gd name="T37" fmla="*/ 31 h 186"/>
                  <a:gd name="T38" fmla="*/ 448 w 451"/>
                  <a:gd name="T39" fmla="*/ 21 h 186"/>
                  <a:gd name="T40" fmla="*/ 451 w 451"/>
                  <a:gd name="T41" fmla="*/ 10 h 186"/>
                  <a:gd name="T42" fmla="*/ 451 w 451"/>
                  <a:gd name="T43" fmla="*/ 0 h 186"/>
                  <a:gd name="T44" fmla="*/ 417 w 451"/>
                  <a:gd name="T45" fmla="*/ 0 h 186"/>
                  <a:gd name="T46" fmla="*/ 417 w 451"/>
                  <a:gd name="T47" fmla="*/ 6 h 186"/>
                  <a:gd name="T48" fmla="*/ 416 w 451"/>
                  <a:gd name="T49" fmla="*/ 13 h 186"/>
                  <a:gd name="T50" fmla="*/ 414 w 451"/>
                  <a:gd name="T51" fmla="*/ 19 h 186"/>
                  <a:gd name="T52" fmla="*/ 410 w 451"/>
                  <a:gd name="T53" fmla="*/ 26 h 186"/>
                  <a:gd name="T54" fmla="*/ 407 w 451"/>
                  <a:gd name="T55" fmla="*/ 33 h 186"/>
                  <a:gd name="T56" fmla="*/ 402 w 451"/>
                  <a:gd name="T57" fmla="*/ 40 h 186"/>
                  <a:gd name="T58" fmla="*/ 396 w 451"/>
                  <a:gd name="T59" fmla="*/ 47 h 186"/>
                  <a:gd name="T60" fmla="*/ 389 w 451"/>
                  <a:gd name="T61" fmla="*/ 52 h 186"/>
                  <a:gd name="T62" fmla="*/ 372 w 451"/>
                  <a:gd name="T63" fmla="*/ 66 h 186"/>
                  <a:gd name="T64" fmla="*/ 352 w 451"/>
                  <a:gd name="T65" fmla="*/ 79 h 186"/>
                  <a:gd name="T66" fmla="*/ 328 w 451"/>
                  <a:gd name="T67" fmla="*/ 92 h 186"/>
                  <a:gd name="T68" fmla="*/ 302 w 451"/>
                  <a:gd name="T69" fmla="*/ 103 h 186"/>
                  <a:gd name="T70" fmla="*/ 271 w 451"/>
                  <a:gd name="T71" fmla="*/ 114 h 186"/>
                  <a:gd name="T72" fmla="*/ 238 w 451"/>
                  <a:gd name="T73" fmla="*/ 123 h 186"/>
                  <a:gd name="T74" fmla="*/ 203 w 451"/>
                  <a:gd name="T75" fmla="*/ 131 h 186"/>
                  <a:gd name="T76" fmla="*/ 166 w 451"/>
                  <a:gd name="T77" fmla="*/ 138 h 186"/>
                  <a:gd name="T78" fmla="*/ 127 w 451"/>
                  <a:gd name="T79" fmla="*/ 144 h 186"/>
                  <a:gd name="T80" fmla="*/ 86 w 451"/>
                  <a:gd name="T81" fmla="*/ 148 h 186"/>
                  <a:gd name="T82" fmla="*/ 44 w 451"/>
                  <a:gd name="T83" fmla="*/ 151 h 186"/>
                  <a:gd name="T84" fmla="*/ 0 w 451"/>
                  <a:gd name="T85" fmla="*/ 152 h 186"/>
                  <a:gd name="T86" fmla="*/ 0 w 451"/>
                  <a:gd name="T87" fmla="*/ 152 h 186"/>
                  <a:gd name="T88" fmla="*/ 0 w 451"/>
                  <a:gd name="T89" fmla="*/ 186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1"/>
                  <a:gd name="T136" fmla="*/ 0 h 186"/>
                  <a:gd name="T137" fmla="*/ 451 w 451"/>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1" h="186">
                    <a:moveTo>
                      <a:pt x="0" y="186"/>
                    </a:moveTo>
                    <a:lnTo>
                      <a:pt x="0" y="186"/>
                    </a:lnTo>
                    <a:lnTo>
                      <a:pt x="45" y="185"/>
                    </a:lnTo>
                    <a:lnTo>
                      <a:pt x="89" y="182"/>
                    </a:lnTo>
                    <a:lnTo>
                      <a:pt x="131" y="178"/>
                    </a:lnTo>
                    <a:lnTo>
                      <a:pt x="172" y="172"/>
                    </a:lnTo>
                    <a:lnTo>
                      <a:pt x="210" y="165"/>
                    </a:lnTo>
                    <a:lnTo>
                      <a:pt x="247" y="157"/>
                    </a:lnTo>
                    <a:lnTo>
                      <a:pt x="282" y="145"/>
                    </a:lnTo>
                    <a:lnTo>
                      <a:pt x="313" y="134"/>
                    </a:lnTo>
                    <a:lnTo>
                      <a:pt x="343" y="123"/>
                    </a:lnTo>
                    <a:lnTo>
                      <a:pt x="368" y="109"/>
                    </a:lnTo>
                    <a:lnTo>
                      <a:pt x="392" y="93"/>
                    </a:lnTo>
                    <a:lnTo>
                      <a:pt x="412" y="78"/>
                    </a:lnTo>
                    <a:lnTo>
                      <a:pt x="420" y="69"/>
                    </a:lnTo>
                    <a:lnTo>
                      <a:pt x="428" y="61"/>
                    </a:lnTo>
                    <a:lnTo>
                      <a:pt x="434" y="51"/>
                    </a:lnTo>
                    <a:lnTo>
                      <a:pt x="441" y="41"/>
                    </a:lnTo>
                    <a:lnTo>
                      <a:pt x="445" y="31"/>
                    </a:lnTo>
                    <a:lnTo>
                      <a:pt x="448" y="21"/>
                    </a:lnTo>
                    <a:lnTo>
                      <a:pt x="451" y="10"/>
                    </a:lnTo>
                    <a:lnTo>
                      <a:pt x="451" y="0"/>
                    </a:lnTo>
                    <a:lnTo>
                      <a:pt x="417" y="0"/>
                    </a:lnTo>
                    <a:lnTo>
                      <a:pt x="417" y="6"/>
                    </a:lnTo>
                    <a:lnTo>
                      <a:pt x="416" y="13"/>
                    </a:lnTo>
                    <a:lnTo>
                      <a:pt x="414" y="19"/>
                    </a:lnTo>
                    <a:lnTo>
                      <a:pt x="410" y="26"/>
                    </a:lnTo>
                    <a:lnTo>
                      <a:pt x="407" y="33"/>
                    </a:lnTo>
                    <a:lnTo>
                      <a:pt x="402" y="40"/>
                    </a:lnTo>
                    <a:lnTo>
                      <a:pt x="396" y="47"/>
                    </a:lnTo>
                    <a:lnTo>
                      <a:pt x="389" y="52"/>
                    </a:lnTo>
                    <a:lnTo>
                      <a:pt x="372" y="66"/>
                    </a:lnTo>
                    <a:lnTo>
                      <a:pt x="352" y="79"/>
                    </a:lnTo>
                    <a:lnTo>
                      <a:pt x="328" y="92"/>
                    </a:lnTo>
                    <a:lnTo>
                      <a:pt x="302" y="103"/>
                    </a:lnTo>
                    <a:lnTo>
                      <a:pt x="271" y="114"/>
                    </a:lnTo>
                    <a:lnTo>
                      <a:pt x="238" y="123"/>
                    </a:lnTo>
                    <a:lnTo>
                      <a:pt x="203" y="131"/>
                    </a:lnTo>
                    <a:lnTo>
                      <a:pt x="166" y="138"/>
                    </a:lnTo>
                    <a:lnTo>
                      <a:pt x="127" y="144"/>
                    </a:lnTo>
                    <a:lnTo>
                      <a:pt x="86" y="148"/>
                    </a:lnTo>
                    <a:lnTo>
                      <a:pt x="44" y="151"/>
                    </a:lnTo>
                    <a:lnTo>
                      <a:pt x="0" y="152"/>
                    </a:lnTo>
                    <a:lnTo>
                      <a:pt x="0" y="186"/>
                    </a:lnTo>
                    <a:close/>
                  </a:path>
                </a:pathLst>
              </a:custGeom>
              <a:solidFill>
                <a:srgbClr val="1F1A17"/>
              </a:solidFill>
              <a:ln w="9525">
                <a:noFill/>
                <a:round/>
                <a:headEnd/>
                <a:tailEnd/>
              </a:ln>
            </p:spPr>
            <p:txBody>
              <a:bodyPr/>
              <a:lstStyle/>
              <a:p>
                <a:endParaRPr lang="hu-HU"/>
              </a:p>
            </p:txBody>
          </p:sp>
          <p:sp>
            <p:nvSpPr>
              <p:cNvPr id="57483" name="Freeform 1473"/>
              <p:cNvSpPr>
                <a:spLocks/>
              </p:cNvSpPr>
              <p:nvPr/>
            </p:nvSpPr>
            <p:spPr bwMode="auto">
              <a:xfrm>
                <a:off x="1465" y="2165"/>
                <a:ext cx="451" cy="186"/>
              </a:xfrm>
              <a:custGeom>
                <a:avLst/>
                <a:gdLst>
                  <a:gd name="T0" fmla="*/ 0 w 451"/>
                  <a:gd name="T1" fmla="*/ 0 h 186"/>
                  <a:gd name="T2" fmla="*/ 0 w 451"/>
                  <a:gd name="T3" fmla="*/ 0 h 186"/>
                  <a:gd name="T4" fmla="*/ 2 w 451"/>
                  <a:gd name="T5" fmla="*/ 10 h 186"/>
                  <a:gd name="T6" fmla="*/ 3 w 451"/>
                  <a:gd name="T7" fmla="*/ 21 h 186"/>
                  <a:gd name="T8" fmla="*/ 8 w 451"/>
                  <a:gd name="T9" fmla="*/ 31 h 186"/>
                  <a:gd name="T10" fmla="*/ 12 w 451"/>
                  <a:gd name="T11" fmla="*/ 41 h 186"/>
                  <a:gd name="T12" fmla="*/ 17 w 451"/>
                  <a:gd name="T13" fmla="*/ 51 h 186"/>
                  <a:gd name="T14" fmla="*/ 24 w 451"/>
                  <a:gd name="T15" fmla="*/ 61 h 186"/>
                  <a:gd name="T16" fmla="*/ 31 w 451"/>
                  <a:gd name="T17" fmla="*/ 69 h 186"/>
                  <a:gd name="T18" fmla="*/ 41 w 451"/>
                  <a:gd name="T19" fmla="*/ 78 h 186"/>
                  <a:gd name="T20" fmla="*/ 61 w 451"/>
                  <a:gd name="T21" fmla="*/ 93 h 186"/>
                  <a:gd name="T22" fmla="*/ 84 w 451"/>
                  <a:gd name="T23" fmla="*/ 109 h 186"/>
                  <a:gd name="T24" fmla="*/ 110 w 451"/>
                  <a:gd name="T25" fmla="*/ 123 h 186"/>
                  <a:gd name="T26" fmla="*/ 139 w 451"/>
                  <a:gd name="T27" fmla="*/ 134 h 186"/>
                  <a:gd name="T28" fmla="*/ 171 w 451"/>
                  <a:gd name="T29" fmla="*/ 145 h 186"/>
                  <a:gd name="T30" fmla="*/ 205 w 451"/>
                  <a:gd name="T31" fmla="*/ 157 h 186"/>
                  <a:gd name="T32" fmla="*/ 241 w 451"/>
                  <a:gd name="T33" fmla="*/ 165 h 186"/>
                  <a:gd name="T34" fmla="*/ 281 w 451"/>
                  <a:gd name="T35" fmla="*/ 172 h 186"/>
                  <a:gd name="T36" fmla="*/ 322 w 451"/>
                  <a:gd name="T37" fmla="*/ 178 h 186"/>
                  <a:gd name="T38" fmla="*/ 363 w 451"/>
                  <a:gd name="T39" fmla="*/ 182 h 186"/>
                  <a:gd name="T40" fmla="*/ 406 w 451"/>
                  <a:gd name="T41" fmla="*/ 185 h 186"/>
                  <a:gd name="T42" fmla="*/ 451 w 451"/>
                  <a:gd name="T43" fmla="*/ 186 h 186"/>
                  <a:gd name="T44" fmla="*/ 451 w 451"/>
                  <a:gd name="T45" fmla="*/ 152 h 186"/>
                  <a:gd name="T46" fmla="*/ 408 w 451"/>
                  <a:gd name="T47" fmla="*/ 151 h 186"/>
                  <a:gd name="T48" fmla="*/ 365 w 451"/>
                  <a:gd name="T49" fmla="*/ 148 h 186"/>
                  <a:gd name="T50" fmla="*/ 324 w 451"/>
                  <a:gd name="T51" fmla="*/ 144 h 186"/>
                  <a:gd name="T52" fmla="*/ 286 w 451"/>
                  <a:gd name="T53" fmla="*/ 138 h 186"/>
                  <a:gd name="T54" fmla="*/ 248 w 451"/>
                  <a:gd name="T55" fmla="*/ 131 h 186"/>
                  <a:gd name="T56" fmla="*/ 213 w 451"/>
                  <a:gd name="T57" fmla="*/ 123 h 186"/>
                  <a:gd name="T58" fmla="*/ 181 w 451"/>
                  <a:gd name="T59" fmla="*/ 114 h 186"/>
                  <a:gd name="T60" fmla="*/ 151 w 451"/>
                  <a:gd name="T61" fmla="*/ 103 h 186"/>
                  <a:gd name="T62" fmla="*/ 124 w 451"/>
                  <a:gd name="T63" fmla="*/ 92 h 186"/>
                  <a:gd name="T64" fmla="*/ 100 w 451"/>
                  <a:gd name="T65" fmla="*/ 79 h 186"/>
                  <a:gd name="T66" fmla="*/ 81 w 451"/>
                  <a:gd name="T67" fmla="*/ 66 h 186"/>
                  <a:gd name="T68" fmla="*/ 62 w 451"/>
                  <a:gd name="T69" fmla="*/ 52 h 186"/>
                  <a:gd name="T70" fmla="*/ 57 w 451"/>
                  <a:gd name="T71" fmla="*/ 47 h 186"/>
                  <a:gd name="T72" fmla="*/ 51 w 451"/>
                  <a:gd name="T73" fmla="*/ 40 h 186"/>
                  <a:gd name="T74" fmla="*/ 46 w 451"/>
                  <a:gd name="T75" fmla="*/ 33 h 186"/>
                  <a:gd name="T76" fmla="*/ 41 w 451"/>
                  <a:gd name="T77" fmla="*/ 26 h 186"/>
                  <a:gd name="T78" fmla="*/ 39 w 451"/>
                  <a:gd name="T79" fmla="*/ 19 h 186"/>
                  <a:gd name="T80" fmla="*/ 37 w 451"/>
                  <a:gd name="T81" fmla="*/ 13 h 186"/>
                  <a:gd name="T82" fmla="*/ 36 w 451"/>
                  <a:gd name="T83" fmla="*/ 6 h 186"/>
                  <a:gd name="T84" fmla="*/ 34 w 451"/>
                  <a:gd name="T85" fmla="*/ 0 h 186"/>
                  <a:gd name="T86" fmla="*/ 34 w 451"/>
                  <a:gd name="T87" fmla="*/ 0 h 186"/>
                  <a:gd name="T88" fmla="*/ 0 w 451"/>
                  <a:gd name="T89" fmla="*/ 0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1"/>
                  <a:gd name="T136" fmla="*/ 0 h 186"/>
                  <a:gd name="T137" fmla="*/ 451 w 451"/>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1" h="186">
                    <a:moveTo>
                      <a:pt x="0" y="0"/>
                    </a:moveTo>
                    <a:lnTo>
                      <a:pt x="0" y="0"/>
                    </a:lnTo>
                    <a:lnTo>
                      <a:pt x="2" y="10"/>
                    </a:lnTo>
                    <a:lnTo>
                      <a:pt x="3" y="21"/>
                    </a:lnTo>
                    <a:lnTo>
                      <a:pt x="8" y="31"/>
                    </a:lnTo>
                    <a:lnTo>
                      <a:pt x="12" y="41"/>
                    </a:lnTo>
                    <a:lnTo>
                      <a:pt x="17" y="51"/>
                    </a:lnTo>
                    <a:lnTo>
                      <a:pt x="24" y="61"/>
                    </a:lnTo>
                    <a:lnTo>
                      <a:pt x="31" y="69"/>
                    </a:lnTo>
                    <a:lnTo>
                      <a:pt x="41" y="78"/>
                    </a:lnTo>
                    <a:lnTo>
                      <a:pt x="61" y="93"/>
                    </a:lnTo>
                    <a:lnTo>
                      <a:pt x="84" y="109"/>
                    </a:lnTo>
                    <a:lnTo>
                      <a:pt x="110" y="123"/>
                    </a:lnTo>
                    <a:lnTo>
                      <a:pt x="139" y="134"/>
                    </a:lnTo>
                    <a:lnTo>
                      <a:pt x="171" y="145"/>
                    </a:lnTo>
                    <a:lnTo>
                      <a:pt x="205" y="157"/>
                    </a:lnTo>
                    <a:lnTo>
                      <a:pt x="241" y="165"/>
                    </a:lnTo>
                    <a:lnTo>
                      <a:pt x="281" y="172"/>
                    </a:lnTo>
                    <a:lnTo>
                      <a:pt x="322" y="178"/>
                    </a:lnTo>
                    <a:lnTo>
                      <a:pt x="363" y="182"/>
                    </a:lnTo>
                    <a:lnTo>
                      <a:pt x="406" y="185"/>
                    </a:lnTo>
                    <a:lnTo>
                      <a:pt x="451" y="186"/>
                    </a:lnTo>
                    <a:lnTo>
                      <a:pt x="451" y="152"/>
                    </a:lnTo>
                    <a:lnTo>
                      <a:pt x="408" y="151"/>
                    </a:lnTo>
                    <a:lnTo>
                      <a:pt x="365" y="148"/>
                    </a:lnTo>
                    <a:lnTo>
                      <a:pt x="324" y="144"/>
                    </a:lnTo>
                    <a:lnTo>
                      <a:pt x="286" y="138"/>
                    </a:lnTo>
                    <a:lnTo>
                      <a:pt x="248" y="131"/>
                    </a:lnTo>
                    <a:lnTo>
                      <a:pt x="213" y="123"/>
                    </a:lnTo>
                    <a:lnTo>
                      <a:pt x="181" y="114"/>
                    </a:lnTo>
                    <a:lnTo>
                      <a:pt x="151" y="103"/>
                    </a:lnTo>
                    <a:lnTo>
                      <a:pt x="124" y="92"/>
                    </a:lnTo>
                    <a:lnTo>
                      <a:pt x="100" y="79"/>
                    </a:lnTo>
                    <a:lnTo>
                      <a:pt x="81" y="66"/>
                    </a:lnTo>
                    <a:lnTo>
                      <a:pt x="62" y="52"/>
                    </a:lnTo>
                    <a:lnTo>
                      <a:pt x="57" y="47"/>
                    </a:lnTo>
                    <a:lnTo>
                      <a:pt x="51" y="40"/>
                    </a:lnTo>
                    <a:lnTo>
                      <a:pt x="46" y="33"/>
                    </a:lnTo>
                    <a:lnTo>
                      <a:pt x="41" y="26"/>
                    </a:lnTo>
                    <a:lnTo>
                      <a:pt x="39" y="19"/>
                    </a:lnTo>
                    <a:lnTo>
                      <a:pt x="37" y="13"/>
                    </a:lnTo>
                    <a:lnTo>
                      <a:pt x="36" y="6"/>
                    </a:lnTo>
                    <a:lnTo>
                      <a:pt x="34" y="0"/>
                    </a:lnTo>
                    <a:lnTo>
                      <a:pt x="0" y="0"/>
                    </a:lnTo>
                    <a:close/>
                  </a:path>
                </a:pathLst>
              </a:custGeom>
              <a:solidFill>
                <a:srgbClr val="1F1A17"/>
              </a:solidFill>
              <a:ln w="9525">
                <a:noFill/>
                <a:round/>
                <a:headEnd/>
                <a:tailEnd/>
              </a:ln>
            </p:spPr>
            <p:txBody>
              <a:bodyPr/>
              <a:lstStyle/>
              <a:p>
                <a:endParaRPr lang="hu-HU"/>
              </a:p>
            </p:txBody>
          </p:sp>
          <p:sp>
            <p:nvSpPr>
              <p:cNvPr id="57484" name="Freeform 1474"/>
              <p:cNvSpPr>
                <a:spLocks/>
              </p:cNvSpPr>
              <p:nvPr/>
            </p:nvSpPr>
            <p:spPr bwMode="auto">
              <a:xfrm>
                <a:off x="1465" y="1979"/>
                <a:ext cx="451" cy="186"/>
              </a:xfrm>
              <a:custGeom>
                <a:avLst/>
                <a:gdLst>
                  <a:gd name="T0" fmla="*/ 451 w 451"/>
                  <a:gd name="T1" fmla="*/ 0 h 186"/>
                  <a:gd name="T2" fmla="*/ 451 w 451"/>
                  <a:gd name="T3" fmla="*/ 0 h 186"/>
                  <a:gd name="T4" fmla="*/ 406 w 451"/>
                  <a:gd name="T5" fmla="*/ 0 h 186"/>
                  <a:gd name="T6" fmla="*/ 363 w 451"/>
                  <a:gd name="T7" fmla="*/ 3 h 186"/>
                  <a:gd name="T8" fmla="*/ 322 w 451"/>
                  <a:gd name="T9" fmla="*/ 7 h 186"/>
                  <a:gd name="T10" fmla="*/ 281 w 451"/>
                  <a:gd name="T11" fmla="*/ 13 h 186"/>
                  <a:gd name="T12" fmla="*/ 241 w 451"/>
                  <a:gd name="T13" fmla="*/ 20 h 186"/>
                  <a:gd name="T14" fmla="*/ 205 w 451"/>
                  <a:gd name="T15" fmla="*/ 30 h 186"/>
                  <a:gd name="T16" fmla="*/ 171 w 451"/>
                  <a:gd name="T17" fmla="*/ 40 h 186"/>
                  <a:gd name="T18" fmla="*/ 139 w 451"/>
                  <a:gd name="T19" fmla="*/ 51 h 186"/>
                  <a:gd name="T20" fmla="*/ 110 w 451"/>
                  <a:gd name="T21" fmla="*/ 64 h 186"/>
                  <a:gd name="T22" fmla="*/ 84 w 451"/>
                  <a:gd name="T23" fmla="*/ 76 h 186"/>
                  <a:gd name="T24" fmla="*/ 61 w 451"/>
                  <a:gd name="T25" fmla="*/ 92 h 186"/>
                  <a:gd name="T26" fmla="*/ 41 w 451"/>
                  <a:gd name="T27" fmla="*/ 107 h 186"/>
                  <a:gd name="T28" fmla="*/ 31 w 451"/>
                  <a:gd name="T29" fmla="*/ 116 h 186"/>
                  <a:gd name="T30" fmla="*/ 24 w 451"/>
                  <a:gd name="T31" fmla="*/ 126 h 186"/>
                  <a:gd name="T32" fmla="*/ 17 w 451"/>
                  <a:gd name="T33" fmla="*/ 134 h 186"/>
                  <a:gd name="T34" fmla="*/ 12 w 451"/>
                  <a:gd name="T35" fmla="*/ 144 h 186"/>
                  <a:gd name="T36" fmla="*/ 8 w 451"/>
                  <a:gd name="T37" fmla="*/ 154 h 186"/>
                  <a:gd name="T38" fmla="*/ 3 w 451"/>
                  <a:gd name="T39" fmla="*/ 164 h 186"/>
                  <a:gd name="T40" fmla="*/ 2 w 451"/>
                  <a:gd name="T41" fmla="*/ 175 h 186"/>
                  <a:gd name="T42" fmla="*/ 0 w 451"/>
                  <a:gd name="T43" fmla="*/ 186 h 186"/>
                  <a:gd name="T44" fmla="*/ 34 w 451"/>
                  <a:gd name="T45" fmla="*/ 186 h 186"/>
                  <a:gd name="T46" fmla="*/ 36 w 451"/>
                  <a:gd name="T47" fmla="*/ 179 h 186"/>
                  <a:gd name="T48" fmla="*/ 37 w 451"/>
                  <a:gd name="T49" fmla="*/ 172 h 186"/>
                  <a:gd name="T50" fmla="*/ 39 w 451"/>
                  <a:gd name="T51" fmla="*/ 166 h 186"/>
                  <a:gd name="T52" fmla="*/ 41 w 451"/>
                  <a:gd name="T53" fmla="*/ 159 h 186"/>
                  <a:gd name="T54" fmla="*/ 46 w 451"/>
                  <a:gd name="T55" fmla="*/ 152 h 186"/>
                  <a:gd name="T56" fmla="*/ 51 w 451"/>
                  <a:gd name="T57" fmla="*/ 147 h 186"/>
                  <a:gd name="T58" fmla="*/ 57 w 451"/>
                  <a:gd name="T59" fmla="*/ 140 h 186"/>
                  <a:gd name="T60" fmla="*/ 62 w 451"/>
                  <a:gd name="T61" fmla="*/ 133 h 186"/>
                  <a:gd name="T62" fmla="*/ 81 w 451"/>
                  <a:gd name="T63" fmla="*/ 119 h 186"/>
                  <a:gd name="T64" fmla="*/ 100 w 451"/>
                  <a:gd name="T65" fmla="*/ 106 h 186"/>
                  <a:gd name="T66" fmla="*/ 124 w 451"/>
                  <a:gd name="T67" fmla="*/ 93 h 186"/>
                  <a:gd name="T68" fmla="*/ 151 w 451"/>
                  <a:gd name="T69" fmla="*/ 82 h 186"/>
                  <a:gd name="T70" fmla="*/ 181 w 451"/>
                  <a:gd name="T71" fmla="*/ 72 h 186"/>
                  <a:gd name="T72" fmla="*/ 213 w 451"/>
                  <a:gd name="T73" fmla="*/ 62 h 186"/>
                  <a:gd name="T74" fmla="*/ 248 w 451"/>
                  <a:gd name="T75" fmla="*/ 54 h 186"/>
                  <a:gd name="T76" fmla="*/ 286 w 451"/>
                  <a:gd name="T77" fmla="*/ 47 h 186"/>
                  <a:gd name="T78" fmla="*/ 324 w 451"/>
                  <a:gd name="T79" fmla="*/ 41 h 186"/>
                  <a:gd name="T80" fmla="*/ 365 w 451"/>
                  <a:gd name="T81" fmla="*/ 37 h 186"/>
                  <a:gd name="T82" fmla="*/ 408 w 451"/>
                  <a:gd name="T83" fmla="*/ 34 h 186"/>
                  <a:gd name="T84" fmla="*/ 451 w 451"/>
                  <a:gd name="T85" fmla="*/ 34 h 186"/>
                  <a:gd name="T86" fmla="*/ 451 w 451"/>
                  <a:gd name="T87" fmla="*/ 34 h 186"/>
                  <a:gd name="T88" fmla="*/ 451 w 451"/>
                  <a:gd name="T89" fmla="*/ 0 h 1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1"/>
                  <a:gd name="T136" fmla="*/ 0 h 186"/>
                  <a:gd name="T137" fmla="*/ 451 w 451"/>
                  <a:gd name="T138" fmla="*/ 186 h 1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1" h="186">
                    <a:moveTo>
                      <a:pt x="451" y="0"/>
                    </a:moveTo>
                    <a:lnTo>
                      <a:pt x="451" y="0"/>
                    </a:lnTo>
                    <a:lnTo>
                      <a:pt x="406" y="0"/>
                    </a:lnTo>
                    <a:lnTo>
                      <a:pt x="363" y="3"/>
                    </a:lnTo>
                    <a:lnTo>
                      <a:pt x="322" y="7"/>
                    </a:lnTo>
                    <a:lnTo>
                      <a:pt x="281" y="13"/>
                    </a:lnTo>
                    <a:lnTo>
                      <a:pt x="241" y="20"/>
                    </a:lnTo>
                    <a:lnTo>
                      <a:pt x="205" y="30"/>
                    </a:lnTo>
                    <a:lnTo>
                      <a:pt x="171" y="40"/>
                    </a:lnTo>
                    <a:lnTo>
                      <a:pt x="139" y="51"/>
                    </a:lnTo>
                    <a:lnTo>
                      <a:pt x="110" y="64"/>
                    </a:lnTo>
                    <a:lnTo>
                      <a:pt x="84" y="76"/>
                    </a:lnTo>
                    <a:lnTo>
                      <a:pt x="61" y="92"/>
                    </a:lnTo>
                    <a:lnTo>
                      <a:pt x="41" y="107"/>
                    </a:lnTo>
                    <a:lnTo>
                      <a:pt x="31" y="116"/>
                    </a:lnTo>
                    <a:lnTo>
                      <a:pt x="24" y="126"/>
                    </a:lnTo>
                    <a:lnTo>
                      <a:pt x="17" y="134"/>
                    </a:lnTo>
                    <a:lnTo>
                      <a:pt x="12" y="144"/>
                    </a:lnTo>
                    <a:lnTo>
                      <a:pt x="8" y="154"/>
                    </a:lnTo>
                    <a:lnTo>
                      <a:pt x="3" y="164"/>
                    </a:lnTo>
                    <a:lnTo>
                      <a:pt x="2" y="175"/>
                    </a:lnTo>
                    <a:lnTo>
                      <a:pt x="0" y="186"/>
                    </a:lnTo>
                    <a:lnTo>
                      <a:pt x="34" y="186"/>
                    </a:lnTo>
                    <a:lnTo>
                      <a:pt x="36" y="179"/>
                    </a:lnTo>
                    <a:lnTo>
                      <a:pt x="37" y="172"/>
                    </a:lnTo>
                    <a:lnTo>
                      <a:pt x="39" y="166"/>
                    </a:lnTo>
                    <a:lnTo>
                      <a:pt x="41" y="159"/>
                    </a:lnTo>
                    <a:lnTo>
                      <a:pt x="46" y="152"/>
                    </a:lnTo>
                    <a:lnTo>
                      <a:pt x="51" y="147"/>
                    </a:lnTo>
                    <a:lnTo>
                      <a:pt x="57" y="140"/>
                    </a:lnTo>
                    <a:lnTo>
                      <a:pt x="62" y="133"/>
                    </a:lnTo>
                    <a:lnTo>
                      <a:pt x="81" y="119"/>
                    </a:lnTo>
                    <a:lnTo>
                      <a:pt x="100" y="106"/>
                    </a:lnTo>
                    <a:lnTo>
                      <a:pt x="124" y="93"/>
                    </a:lnTo>
                    <a:lnTo>
                      <a:pt x="151" y="82"/>
                    </a:lnTo>
                    <a:lnTo>
                      <a:pt x="181" y="72"/>
                    </a:lnTo>
                    <a:lnTo>
                      <a:pt x="213" y="62"/>
                    </a:lnTo>
                    <a:lnTo>
                      <a:pt x="248" y="54"/>
                    </a:lnTo>
                    <a:lnTo>
                      <a:pt x="286" y="47"/>
                    </a:lnTo>
                    <a:lnTo>
                      <a:pt x="324" y="41"/>
                    </a:lnTo>
                    <a:lnTo>
                      <a:pt x="365" y="37"/>
                    </a:lnTo>
                    <a:lnTo>
                      <a:pt x="408" y="34"/>
                    </a:lnTo>
                    <a:lnTo>
                      <a:pt x="451" y="34"/>
                    </a:lnTo>
                    <a:lnTo>
                      <a:pt x="451" y="0"/>
                    </a:lnTo>
                    <a:close/>
                  </a:path>
                </a:pathLst>
              </a:custGeom>
              <a:solidFill>
                <a:srgbClr val="1F1A17"/>
              </a:solidFill>
              <a:ln w="9525">
                <a:noFill/>
                <a:round/>
                <a:headEnd/>
                <a:tailEnd/>
              </a:ln>
            </p:spPr>
            <p:txBody>
              <a:bodyPr/>
              <a:lstStyle/>
              <a:p>
                <a:endParaRPr lang="hu-HU"/>
              </a:p>
            </p:txBody>
          </p:sp>
          <p:sp>
            <p:nvSpPr>
              <p:cNvPr id="57485" name="Rectangle 1475"/>
              <p:cNvSpPr>
                <a:spLocks noChangeArrowheads="1"/>
              </p:cNvSpPr>
              <p:nvPr/>
            </p:nvSpPr>
            <p:spPr bwMode="auto">
              <a:xfrm>
                <a:off x="1654" y="1954"/>
                <a:ext cx="510"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57486" name="Rectangle 1476"/>
              <p:cNvSpPr>
                <a:spLocks noChangeArrowheads="1"/>
              </p:cNvSpPr>
              <p:nvPr/>
            </p:nvSpPr>
            <p:spPr bwMode="auto">
              <a:xfrm>
                <a:off x="1654" y="1954"/>
                <a:ext cx="510" cy="121"/>
              </a:xfrm>
              <a:prstGeom prst="rect">
                <a:avLst/>
              </a:prstGeom>
              <a:solidFill>
                <a:srgbClr val="DA251D"/>
              </a:solidFill>
              <a:ln w="9525">
                <a:noFill/>
                <a:miter lim="800000"/>
                <a:headEnd/>
                <a:tailEnd/>
              </a:ln>
            </p:spPr>
            <p:txBody>
              <a:bodyPr/>
              <a:lstStyle/>
              <a:p>
                <a:endParaRPr lang="hu-HU">
                  <a:latin typeface="Calibri" pitchFamily="34" charset="0"/>
                </a:endParaRPr>
              </a:p>
            </p:txBody>
          </p:sp>
          <p:sp>
            <p:nvSpPr>
              <p:cNvPr id="57487" name="Rectangle 1477"/>
              <p:cNvSpPr>
                <a:spLocks noChangeArrowheads="1"/>
              </p:cNvSpPr>
              <p:nvPr/>
            </p:nvSpPr>
            <p:spPr bwMode="auto">
              <a:xfrm>
                <a:off x="1654" y="1954"/>
                <a:ext cx="510" cy="121"/>
              </a:xfrm>
              <a:prstGeom prst="rect">
                <a:avLst/>
              </a:prstGeom>
              <a:solidFill>
                <a:srgbClr val="393633"/>
              </a:solidFill>
              <a:ln w="9525">
                <a:noFill/>
                <a:miter lim="800000"/>
                <a:headEnd/>
                <a:tailEnd/>
              </a:ln>
            </p:spPr>
            <p:txBody>
              <a:bodyPr/>
              <a:lstStyle/>
              <a:p>
                <a:endParaRPr lang="hu-HU">
                  <a:latin typeface="Calibri" pitchFamily="34" charset="0"/>
                </a:endParaRPr>
              </a:p>
            </p:txBody>
          </p:sp>
          <p:sp>
            <p:nvSpPr>
              <p:cNvPr id="57488" name="Rectangle 1478"/>
              <p:cNvSpPr>
                <a:spLocks noChangeArrowheads="1"/>
              </p:cNvSpPr>
              <p:nvPr/>
            </p:nvSpPr>
            <p:spPr bwMode="auto">
              <a:xfrm>
                <a:off x="1654" y="1954"/>
                <a:ext cx="99" cy="121"/>
              </a:xfrm>
              <a:prstGeom prst="rect">
                <a:avLst/>
              </a:prstGeom>
              <a:solidFill>
                <a:srgbClr val="009240"/>
              </a:solidFill>
              <a:ln w="9525">
                <a:noFill/>
                <a:miter lim="800000"/>
                <a:headEnd/>
                <a:tailEnd/>
              </a:ln>
            </p:spPr>
            <p:txBody>
              <a:bodyPr/>
              <a:lstStyle/>
              <a:p>
                <a:endParaRPr lang="hu-HU">
                  <a:latin typeface="Calibri" pitchFamily="34" charset="0"/>
                </a:endParaRPr>
              </a:p>
            </p:txBody>
          </p:sp>
          <p:sp>
            <p:nvSpPr>
              <p:cNvPr id="57489" name="Rectangle 1479"/>
              <p:cNvSpPr>
                <a:spLocks noChangeArrowheads="1"/>
              </p:cNvSpPr>
              <p:nvPr/>
            </p:nvSpPr>
            <p:spPr bwMode="auto">
              <a:xfrm>
                <a:off x="2066" y="1954"/>
                <a:ext cx="98" cy="121"/>
              </a:xfrm>
              <a:prstGeom prst="rect">
                <a:avLst/>
              </a:prstGeom>
              <a:solidFill>
                <a:srgbClr val="0093DD"/>
              </a:solidFill>
              <a:ln w="9525">
                <a:noFill/>
                <a:miter lim="800000"/>
                <a:headEnd/>
                <a:tailEnd/>
              </a:ln>
            </p:spPr>
            <p:txBody>
              <a:bodyPr/>
              <a:lstStyle/>
              <a:p>
                <a:endParaRPr lang="hu-HU">
                  <a:latin typeface="Calibri" pitchFamily="34" charset="0"/>
                </a:endParaRPr>
              </a:p>
            </p:txBody>
          </p:sp>
          <p:sp>
            <p:nvSpPr>
              <p:cNvPr id="57490" name="Rectangle 1480"/>
              <p:cNvSpPr>
                <a:spLocks noChangeArrowheads="1"/>
              </p:cNvSpPr>
              <p:nvPr/>
            </p:nvSpPr>
            <p:spPr bwMode="auto">
              <a:xfrm>
                <a:off x="1806" y="1968"/>
                <a:ext cx="207"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FFFFFF"/>
                    </a:solidFill>
                    <a:latin typeface="Lucida Sans" pitchFamily="34" charset="0"/>
                  </a:rPr>
                  <a:t>Gene</a:t>
                </a:r>
                <a:endParaRPr lang="en-US">
                  <a:latin typeface="Lucida Sans" pitchFamily="34" charset="0"/>
                </a:endParaRPr>
              </a:p>
            </p:txBody>
          </p:sp>
          <p:sp>
            <p:nvSpPr>
              <p:cNvPr id="57491" name="Rectangle 1481"/>
              <p:cNvSpPr>
                <a:spLocks noChangeArrowheads="1"/>
              </p:cNvSpPr>
              <p:nvPr/>
            </p:nvSpPr>
            <p:spPr bwMode="auto">
              <a:xfrm>
                <a:off x="1675" y="2112"/>
                <a:ext cx="476"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Entry Clone</a:t>
                </a:r>
                <a:endParaRPr lang="en-US">
                  <a:latin typeface="Lucida Sans" pitchFamily="34" charset="0"/>
                </a:endParaRPr>
              </a:p>
            </p:txBody>
          </p:sp>
          <p:sp>
            <p:nvSpPr>
              <p:cNvPr id="57492" name="Freeform 1482"/>
              <p:cNvSpPr>
                <a:spLocks/>
              </p:cNvSpPr>
              <p:nvPr/>
            </p:nvSpPr>
            <p:spPr bwMode="auto">
              <a:xfrm>
                <a:off x="1905" y="1870"/>
                <a:ext cx="42" cy="26"/>
              </a:xfrm>
              <a:custGeom>
                <a:avLst/>
                <a:gdLst>
                  <a:gd name="T0" fmla="*/ 0 w 42"/>
                  <a:gd name="T1" fmla="*/ 0 h 26"/>
                  <a:gd name="T2" fmla="*/ 42 w 42"/>
                  <a:gd name="T3" fmla="*/ 0 h 26"/>
                  <a:gd name="T4" fmla="*/ 21 w 42"/>
                  <a:gd name="T5" fmla="*/ 26 h 26"/>
                  <a:gd name="T6" fmla="*/ 0 w 42"/>
                  <a:gd name="T7" fmla="*/ 0 h 26"/>
                  <a:gd name="T8" fmla="*/ 0 60000 65536"/>
                  <a:gd name="T9" fmla="*/ 0 60000 65536"/>
                  <a:gd name="T10" fmla="*/ 0 60000 65536"/>
                  <a:gd name="T11" fmla="*/ 0 60000 65536"/>
                  <a:gd name="T12" fmla="*/ 0 w 42"/>
                  <a:gd name="T13" fmla="*/ 0 h 26"/>
                  <a:gd name="T14" fmla="*/ 42 w 42"/>
                  <a:gd name="T15" fmla="*/ 26 h 26"/>
                </a:gdLst>
                <a:ahLst/>
                <a:cxnLst>
                  <a:cxn ang="T8">
                    <a:pos x="T0" y="T1"/>
                  </a:cxn>
                  <a:cxn ang="T9">
                    <a:pos x="T2" y="T3"/>
                  </a:cxn>
                  <a:cxn ang="T10">
                    <a:pos x="T4" y="T5"/>
                  </a:cxn>
                  <a:cxn ang="T11">
                    <a:pos x="T6" y="T7"/>
                  </a:cxn>
                </a:cxnLst>
                <a:rect l="T12" t="T13" r="T14" b="T15"/>
                <a:pathLst>
                  <a:path w="42" h="26">
                    <a:moveTo>
                      <a:pt x="0" y="0"/>
                    </a:moveTo>
                    <a:lnTo>
                      <a:pt x="42" y="0"/>
                    </a:lnTo>
                    <a:lnTo>
                      <a:pt x="21" y="26"/>
                    </a:lnTo>
                    <a:lnTo>
                      <a:pt x="0" y="0"/>
                    </a:lnTo>
                    <a:close/>
                  </a:path>
                </a:pathLst>
              </a:custGeom>
              <a:solidFill>
                <a:srgbClr val="1F1A17"/>
              </a:solidFill>
              <a:ln w="9525">
                <a:noFill/>
                <a:round/>
                <a:headEnd/>
                <a:tailEnd/>
              </a:ln>
            </p:spPr>
            <p:txBody>
              <a:bodyPr/>
              <a:lstStyle/>
              <a:p>
                <a:endParaRPr lang="hu-HU"/>
              </a:p>
            </p:txBody>
          </p:sp>
          <p:sp>
            <p:nvSpPr>
              <p:cNvPr id="57493" name="Freeform 1483"/>
              <p:cNvSpPr>
                <a:spLocks/>
              </p:cNvSpPr>
              <p:nvPr/>
            </p:nvSpPr>
            <p:spPr bwMode="auto">
              <a:xfrm>
                <a:off x="1904" y="1868"/>
                <a:ext cx="43" cy="3"/>
              </a:xfrm>
              <a:custGeom>
                <a:avLst/>
                <a:gdLst>
                  <a:gd name="T0" fmla="*/ 42 w 43"/>
                  <a:gd name="T1" fmla="*/ 3 h 3"/>
                  <a:gd name="T2" fmla="*/ 1 w 43"/>
                  <a:gd name="T3" fmla="*/ 3 h 3"/>
                  <a:gd name="T4" fmla="*/ 0 w 43"/>
                  <a:gd name="T5" fmla="*/ 0 h 3"/>
                  <a:gd name="T6" fmla="*/ 43 w 43"/>
                  <a:gd name="T7" fmla="*/ 0 h 3"/>
                  <a:gd name="T8" fmla="*/ 42 w 43"/>
                  <a:gd name="T9" fmla="*/ 3 h 3"/>
                  <a:gd name="T10" fmla="*/ 0 60000 65536"/>
                  <a:gd name="T11" fmla="*/ 0 60000 65536"/>
                  <a:gd name="T12" fmla="*/ 0 60000 65536"/>
                  <a:gd name="T13" fmla="*/ 0 60000 65536"/>
                  <a:gd name="T14" fmla="*/ 0 60000 65536"/>
                  <a:gd name="T15" fmla="*/ 0 w 43"/>
                  <a:gd name="T16" fmla="*/ 0 h 3"/>
                  <a:gd name="T17" fmla="*/ 43 w 43"/>
                  <a:gd name="T18" fmla="*/ 3 h 3"/>
                </a:gdLst>
                <a:ahLst/>
                <a:cxnLst>
                  <a:cxn ang="T10">
                    <a:pos x="T0" y="T1"/>
                  </a:cxn>
                  <a:cxn ang="T11">
                    <a:pos x="T2" y="T3"/>
                  </a:cxn>
                  <a:cxn ang="T12">
                    <a:pos x="T4" y="T5"/>
                  </a:cxn>
                  <a:cxn ang="T13">
                    <a:pos x="T6" y="T7"/>
                  </a:cxn>
                  <a:cxn ang="T14">
                    <a:pos x="T8" y="T9"/>
                  </a:cxn>
                </a:cxnLst>
                <a:rect l="T15" t="T16" r="T17" b="T18"/>
                <a:pathLst>
                  <a:path w="43" h="3">
                    <a:moveTo>
                      <a:pt x="42" y="3"/>
                    </a:moveTo>
                    <a:lnTo>
                      <a:pt x="1" y="3"/>
                    </a:lnTo>
                    <a:lnTo>
                      <a:pt x="0" y="0"/>
                    </a:lnTo>
                    <a:lnTo>
                      <a:pt x="43" y="0"/>
                    </a:lnTo>
                    <a:lnTo>
                      <a:pt x="42" y="3"/>
                    </a:lnTo>
                    <a:close/>
                  </a:path>
                </a:pathLst>
              </a:custGeom>
              <a:solidFill>
                <a:srgbClr val="1F1A17"/>
              </a:solidFill>
              <a:ln w="9525">
                <a:noFill/>
                <a:round/>
                <a:headEnd/>
                <a:tailEnd/>
              </a:ln>
            </p:spPr>
            <p:txBody>
              <a:bodyPr/>
              <a:lstStyle/>
              <a:p>
                <a:endParaRPr lang="hu-HU"/>
              </a:p>
            </p:txBody>
          </p:sp>
          <p:sp>
            <p:nvSpPr>
              <p:cNvPr id="57494" name="Freeform 1484"/>
              <p:cNvSpPr>
                <a:spLocks/>
              </p:cNvSpPr>
              <p:nvPr/>
            </p:nvSpPr>
            <p:spPr bwMode="auto">
              <a:xfrm>
                <a:off x="1902" y="1867"/>
                <a:ext cx="47" cy="3"/>
              </a:xfrm>
              <a:custGeom>
                <a:avLst/>
                <a:gdLst>
                  <a:gd name="T0" fmla="*/ 45 w 47"/>
                  <a:gd name="T1" fmla="*/ 3 h 3"/>
                  <a:gd name="T2" fmla="*/ 3 w 47"/>
                  <a:gd name="T3" fmla="*/ 3 h 3"/>
                  <a:gd name="T4" fmla="*/ 0 w 47"/>
                  <a:gd name="T5" fmla="*/ 0 h 3"/>
                  <a:gd name="T6" fmla="*/ 47 w 47"/>
                  <a:gd name="T7" fmla="*/ 0 h 3"/>
                  <a:gd name="T8" fmla="*/ 45 w 47"/>
                  <a:gd name="T9" fmla="*/ 3 h 3"/>
                  <a:gd name="T10" fmla="*/ 0 60000 65536"/>
                  <a:gd name="T11" fmla="*/ 0 60000 65536"/>
                  <a:gd name="T12" fmla="*/ 0 60000 65536"/>
                  <a:gd name="T13" fmla="*/ 0 60000 65536"/>
                  <a:gd name="T14" fmla="*/ 0 60000 65536"/>
                  <a:gd name="T15" fmla="*/ 0 w 47"/>
                  <a:gd name="T16" fmla="*/ 0 h 3"/>
                  <a:gd name="T17" fmla="*/ 47 w 47"/>
                  <a:gd name="T18" fmla="*/ 3 h 3"/>
                </a:gdLst>
                <a:ahLst/>
                <a:cxnLst>
                  <a:cxn ang="T10">
                    <a:pos x="T0" y="T1"/>
                  </a:cxn>
                  <a:cxn ang="T11">
                    <a:pos x="T2" y="T3"/>
                  </a:cxn>
                  <a:cxn ang="T12">
                    <a:pos x="T4" y="T5"/>
                  </a:cxn>
                  <a:cxn ang="T13">
                    <a:pos x="T6" y="T7"/>
                  </a:cxn>
                  <a:cxn ang="T14">
                    <a:pos x="T8" y="T9"/>
                  </a:cxn>
                </a:cxnLst>
                <a:rect l="T15" t="T16" r="T17" b="T18"/>
                <a:pathLst>
                  <a:path w="47" h="3">
                    <a:moveTo>
                      <a:pt x="45" y="3"/>
                    </a:moveTo>
                    <a:lnTo>
                      <a:pt x="3" y="3"/>
                    </a:lnTo>
                    <a:lnTo>
                      <a:pt x="0" y="0"/>
                    </a:lnTo>
                    <a:lnTo>
                      <a:pt x="47" y="0"/>
                    </a:lnTo>
                    <a:lnTo>
                      <a:pt x="45" y="3"/>
                    </a:lnTo>
                    <a:close/>
                  </a:path>
                </a:pathLst>
              </a:custGeom>
              <a:solidFill>
                <a:srgbClr val="231E1C"/>
              </a:solidFill>
              <a:ln w="9525">
                <a:noFill/>
                <a:round/>
                <a:headEnd/>
                <a:tailEnd/>
              </a:ln>
            </p:spPr>
            <p:txBody>
              <a:bodyPr/>
              <a:lstStyle/>
              <a:p>
                <a:endParaRPr lang="hu-HU"/>
              </a:p>
            </p:txBody>
          </p:sp>
          <p:sp>
            <p:nvSpPr>
              <p:cNvPr id="57495" name="Freeform 1485"/>
              <p:cNvSpPr>
                <a:spLocks/>
              </p:cNvSpPr>
              <p:nvPr/>
            </p:nvSpPr>
            <p:spPr bwMode="auto">
              <a:xfrm>
                <a:off x="1901" y="1865"/>
                <a:ext cx="49" cy="3"/>
              </a:xfrm>
              <a:custGeom>
                <a:avLst/>
                <a:gdLst>
                  <a:gd name="T0" fmla="*/ 46 w 49"/>
                  <a:gd name="T1" fmla="*/ 3 h 3"/>
                  <a:gd name="T2" fmla="*/ 3 w 49"/>
                  <a:gd name="T3" fmla="*/ 3 h 3"/>
                  <a:gd name="T4" fmla="*/ 0 w 49"/>
                  <a:gd name="T5" fmla="*/ 0 h 3"/>
                  <a:gd name="T6" fmla="*/ 49 w 49"/>
                  <a:gd name="T7" fmla="*/ 0 h 3"/>
                  <a:gd name="T8" fmla="*/ 46 w 49"/>
                  <a:gd name="T9" fmla="*/ 3 h 3"/>
                  <a:gd name="T10" fmla="*/ 0 60000 65536"/>
                  <a:gd name="T11" fmla="*/ 0 60000 65536"/>
                  <a:gd name="T12" fmla="*/ 0 60000 65536"/>
                  <a:gd name="T13" fmla="*/ 0 60000 65536"/>
                  <a:gd name="T14" fmla="*/ 0 60000 65536"/>
                  <a:gd name="T15" fmla="*/ 0 w 49"/>
                  <a:gd name="T16" fmla="*/ 0 h 3"/>
                  <a:gd name="T17" fmla="*/ 49 w 49"/>
                  <a:gd name="T18" fmla="*/ 3 h 3"/>
                </a:gdLst>
                <a:ahLst/>
                <a:cxnLst>
                  <a:cxn ang="T10">
                    <a:pos x="T0" y="T1"/>
                  </a:cxn>
                  <a:cxn ang="T11">
                    <a:pos x="T2" y="T3"/>
                  </a:cxn>
                  <a:cxn ang="T12">
                    <a:pos x="T4" y="T5"/>
                  </a:cxn>
                  <a:cxn ang="T13">
                    <a:pos x="T6" y="T7"/>
                  </a:cxn>
                  <a:cxn ang="T14">
                    <a:pos x="T8" y="T9"/>
                  </a:cxn>
                </a:cxnLst>
                <a:rect l="T15" t="T16" r="T17" b="T18"/>
                <a:pathLst>
                  <a:path w="49" h="3">
                    <a:moveTo>
                      <a:pt x="46" y="3"/>
                    </a:moveTo>
                    <a:lnTo>
                      <a:pt x="3" y="3"/>
                    </a:lnTo>
                    <a:lnTo>
                      <a:pt x="0" y="0"/>
                    </a:lnTo>
                    <a:lnTo>
                      <a:pt x="49" y="0"/>
                    </a:lnTo>
                    <a:lnTo>
                      <a:pt x="46" y="3"/>
                    </a:lnTo>
                    <a:close/>
                  </a:path>
                </a:pathLst>
              </a:custGeom>
              <a:solidFill>
                <a:srgbClr val="272320"/>
              </a:solidFill>
              <a:ln w="9525">
                <a:noFill/>
                <a:round/>
                <a:headEnd/>
                <a:tailEnd/>
              </a:ln>
            </p:spPr>
            <p:txBody>
              <a:bodyPr/>
              <a:lstStyle/>
              <a:p>
                <a:endParaRPr lang="hu-HU"/>
              </a:p>
            </p:txBody>
          </p:sp>
          <p:sp>
            <p:nvSpPr>
              <p:cNvPr id="57496" name="Freeform 1486"/>
              <p:cNvSpPr>
                <a:spLocks/>
              </p:cNvSpPr>
              <p:nvPr/>
            </p:nvSpPr>
            <p:spPr bwMode="auto">
              <a:xfrm>
                <a:off x="1899" y="1864"/>
                <a:ext cx="52" cy="3"/>
              </a:xfrm>
              <a:custGeom>
                <a:avLst/>
                <a:gdLst>
                  <a:gd name="T0" fmla="*/ 50 w 52"/>
                  <a:gd name="T1" fmla="*/ 3 h 3"/>
                  <a:gd name="T2" fmla="*/ 3 w 52"/>
                  <a:gd name="T3" fmla="*/ 3 h 3"/>
                  <a:gd name="T4" fmla="*/ 0 w 52"/>
                  <a:gd name="T5" fmla="*/ 0 h 3"/>
                  <a:gd name="T6" fmla="*/ 52 w 52"/>
                  <a:gd name="T7" fmla="*/ 0 h 3"/>
                  <a:gd name="T8" fmla="*/ 50 w 52"/>
                  <a:gd name="T9" fmla="*/ 3 h 3"/>
                  <a:gd name="T10" fmla="*/ 0 60000 65536"/>
                  <a:gd name="T11" fmla="*/ 0 60000 65536"/>
                  <a:gd name="T12" fmla="*/ 0 60000 65536"/>
                  <a:gd name="T13" fmla="*/ 0 60000 65536"/>
                  <a:gd name="T14" fmla="*/ 0 60000 65536"/>
                  <a:gd name="T15" fmla="*/ 0 w 52"/>
                  <a:gd name="T16" fmla="*/ 0 h 3"/>
                  <a:gd name="T17" fmla="*/ 52 w 52"/>
                  <a:gd name="T18" fmla="*/ 3 h 3"/>
                </a:gdLst>
                <a:ahLst/>
                <a:cxnLst>
                  <a:cxn ang="T10">
                    <a:pos x="T0" y="T1"/>
                  </a:cxn>
                  <a:cxn ang="T11">
                    <a:pos x="T2" y="T3"/>
                  </a:cxn>
                  <a:cxn ang="T12">
                    <a:pos x="T4" y="T5"/>
                  </a:cxn>
                  <a:cxn ang="T13">
                    <a:pos x="T6" y="T7"/>
                  </a:cxn>
                  <a:cxn ang="T14">
                    <a:pos x="T8" y="T9"/>
                  </a:cxn>
                </a:cxnLst>
                <a:rect l="T15" t="T16" r="T17" b="T18"/>
                <a:pathLst>
                  <a:path w="52" h="3">
                    <a:moveTo>
                      <a:pt x="50" y="3"/>
                    </a:moveTo>
                    <a:lnTo>
                      <a:pt x="3" y="3"/>
                    </a:lnTo>
                    <a:lnTo>
                      <a:pt x="0" y="0"/>
                    </a:lnTo>
                    <a:lnTo>
                      <a:pt x="52" y="0"/>
                    </a:lnTo>
                    <a:lnTo>
                      <a:pt x="50" y="3"/>
                    </a:lnTo>
                    <a:close/>
                  </a:path>
                </a:pathLst>
              </a:custGeom>
              <a:solidFill>
                <a:srgbClr val="2A2624"/>
              </a:solidFill>
              <a:ln w="9525">
                <a:noFill/>
                <a:round/>
                <a:headEnd/>
                <a:tailEnd/>
              </a:ln>
            </p:spPr>
            <p:txBody>
              <a:bodyPr/>
              <a:lstStyle/>
              <a:p>
                <a:endParaRPr lang="hu-HU"/>
              </a:p>
            </p:txBody>
          </p:sp>
          <p:sp>
            <p:nvSpPr>
              <p:cNvPr id="57497" name="Freeform 1487"/>
              <p:cNvSpPr>
                <a:spLocks/>
              </p:cNvSpPr>
              <p:nvPr/>
            </p:nvSpPr>
            <p:spPr bwMode="auto">
              <a:xfrm>
                <a:off x="1898" y="1862"/>
                <a:ext cx="53" cy="3"/>
              </a:xfrm>
              <a:custGeom>
                <a:avLst/>
                <a:gdLst>
                  <a:gd name="T0" fmla="*/ 52 w 53"/>
                  <a:gd name="T1" fmla="*/ 3 h 3"/>
                  <a:gd name="T2" fmla="*/ 3 w 53"/>
                  <a:gd name="T3" fmla="*/ 3 h 3"/>
                  <a:gd name="T4" fmla="*/ 0 w 53"/>
                  <a:gd name="T5" fmla="*/ 0 h 3"/>
                  <a:gd name="T6" fmla="*/ 53 w 53"/>
                  <a:gd name="T7" fmla="*/ 0 h 3"/>
                  <a:gd name="T8" fmla="*/ 52 w 53"/>
                  <a:gd name="T9" fmla="*/ 3 h 3"/>
                  <a:gd name="T10" fmla="*/ 0 60000 65536"/>
                  <a:gd name="T11" fmla="*/ 0 60000 65536"/>
                  <a:gd name="T12" fmla="*/ 0 60000 65536"/>
                  <a:gd name="T13" fmla="*/ 0 60000 65536"/>
                  <a:gd name="T14" fmla="*/ 0 60000 65536"/>
                  <a:gd name="T15" fmla="*/ 0 w 53"/>
                  <a:gd name="T16" fmla="*/ 0 h 3"/>
                  <a:gd name="T17" fmla="*/ 53 w 53"/>
                  <a:gd name="T18" fmla="*/ 3 h 3"/>
                </a:gdLst>
                <a:ahLst/>
                <a:cxnLst>
                  <a:cxn ang="T10">
                    <a:pos x="T0" y="T1"/>
                  </a:cxn>
                  <a:cxn ang="T11">
                    <a:pos x="T2" y="T3"/>
                  </a:cxn>
                  <a:cxn ang="T12">
                    <a:pos x="T4" y="T5"/>
                  </a:cxn>
                  <a:cxn ang="T13">
                    <a:pos x="T6" y="T7"/>
                  </a:cxn>
                  <a:cxn ang="T14">
                    <a:pos x="T8" y="T9"/>
                  </a:cxn>
                </a:cxnLst>
                <a:rect l="T15" t="T16" r="T17" b="T18"/>
                <a:pathLst>
                  <a:path w="53" h="3">
                    <a:moveTo>
                      <a:pt x="52" y="3"/>
                    </a:moveTo>
                    <a:lnTo>
                      <a:pt x="3" y="3"/>
                    </a:lnTo>
                    <a:lnTo>
                      <a:pt x="0" y="0"/>
                    </a:lnTo>
                    <a:lnTo>
                      <a:pt x="53" y="0"/>
                    </a:lnTo>
                    <a:lnTo>
                      <a:pt x="52" y="3"/>
                    </a:lnTo>
                    <a:close/>
                  </a:path>
                </a:pathLst>
              </a:custGeom>
              <a:solidFill>
                <a:srgbClr val="2E2A27"/>
              </a:solidFill>
              <a:ln w="9525">
                <a:noFill/>
                <a:round/>
                <a:headEnd/>
                <a:tailEnd/>
              </a:ln>
            </p:spPr>
            <p:txBody>
              <a:bodyPr/>
              <a:lstStyle/>
              <a:p>
                <a:endParaRPr lang="hu-HU"/>
              </a:p>
            </p:txBody>
          </p:sp>
          <p:sp>
            <p:nvSpPr>
              <p:cNvPr id="57498" name="Freeform 1488"/>
              <p:cNvSpPr>
                <a:spLocks/>
              </p:cNvSpPr>
              <p:nvPr/>
            </p:nvSpPr>
            <p:spPr bwMode="auto">
              <a:xfrm>
                <a:off x="1897" y="1861"/>
                <a:ext cx="56" cy="3"/>
              </a:xfrm>
              <a:custGeom>
                <a:avLst/>
                <a:gdLst>
                  <a:gd name="T0" fmla="*/ 54 w 56"/>
                  <a:gd name="T1" fmla="*/ 3 h 3"/>
                  <a:gd name="T2" fmla="*/ 2 w 56"/>
                  <a:gd name="T3" fmla="*/ 3 h 3"/>
                  <a:gd name="T4" fmla="*/ 0 w 56"/>
                  <a:gd name="T5" fmla="*/ 0 h 3"/>
                  <a:gd name="T6" fmla="*/ 56 w 56"/>
                  <a:gd name="T7" fmla="*/ 0 h 3"/>
                  <a:gd name="T8" fmla="*/ 54 w 56"/>
                  <a:gd name="T9" fmla="*/ 3 h 3"/>
                  <a:gd name="T10" fmla="*/ 0 60000 65536"/>
                  <a:gd name="T11" fmla="*/ 0 60000 65536"/>
                  <a:gd name="T12" fmla="*/ 0 60000 65536"/>
                  <a:gd name="T13" fmla="*/ 0 60000 65536"/>
                  <a:gd name="T14" fmla="*/ 0 60000 65536"/>
                  <a:gd name="T15" fmla="*/ 0 w 56"/>
                  <a:gd name="T16" fmla="*/ 0 h 3"/>
                  <a:gd name="T17" fmla="*/ 56 w 56"/>
                  <a:gd name="T18" fmla="*/ 3 h 3"/>
                </a:gdLst>
                <a:ahLst/>
                <a:cxnLst>
                  <a:cxn ang="T10">
                    <a:pos x="T0" y="T1"/>
                  </a:cxn>
                  <a:cxn ang="T11">
                    <a:pos x="T2" y="T3"/>
                  </a:cxn>
                  <a:cxn ang="T12">
                    <a:pos x="T4" y="T5"/>
                  </a:cxn>
                  <a:cxn ang="T13">
                    <a:pos x="T6" y="T7"/>
                  </a:cxn>
                  <a:cxn ang="T14">
                    <a:pos x="T8" y="T9"/>
                  </a:cxn>
                </a:cxnLst>
                <a:rect l="T15" t="T16" r="T17" b="T18"/>
                <a:pathLst>
                  <a:path w="56" h="3">
                    <a:moveTo>
                      <a:pt x="54" y="3"/>
                    </a:moveTo>
                    <a:lnTo>
                      <a:pt x="2" y="3"/>
                    </a:lnTo>
                    <a:lnTo>
                      <a:pt x="0" y="0"/>
                    </a:lnTo>
                    <a:lnTo>
                      <a:pt x="56" y="0"/>
                    </a:lnTo>
                    <a:lnTo>
                      <a:pt x="54" y="3"/>
                    </a:lnTo>
                    <a:close/>
                  </a:path>
                </a:pathLst>
              </a:custGeom>
              <a:solidFill>
                <a:srgbClr val="302C2B"/>
              </a:solidFill>
              <a:ln w="9525">
                <a:noFill/>
                <a:round/>
                <a:headEnd/>
                <a:tailEnd/>
              </a:ln>
            </p:spPr>
            <p:txBody>
              <a:bodyPr/>
              <a:lstStyle/>
              <a:p>
                <a:endParaRPr lang="hu-HU"/>
              </a:p>
            </p:txBody>
          </p:sp>
          <p:sp>
            <p:nvSpPr>
              <p:cNvPr id="57499" name="Freeform 1489"/>
              <p:cNvSpPr>
                <a:spLocks/>
              </p:cNvSpPr>
              <p:nvPr/>
            </p:nvSpPr>
            <p:spPr bwMode="auto">
              <a:xfrm>
                <a:off x="1897" y="1860"/>
                <a:ext cx="57" cy="2"/>
              </a:xfrm>
              <a:custGeom>
                <a:avLst/>
                <a:gdLst>
                  <a:gd name="T0" fmla="*/ 54 w 57"/>
                  <a:gd name="T1" fmla="*/ 2 h 2"/>
                  <a:gd name="T2" fmla="*/ 1 w 57"/>
                  <a:gd name="T3" fmla="*/ 2 h 2"/>
                  <a:gd name="T4" fmla="*/ 0 w 57"/>
                  <a:gd name="T5" fmla="*/ 0 h 2"/>
                  <a:gd name="T6" fmla="*/ 57 w 57"/>
                  <a:gd name="T7" fmla="*/ 0 h 2"/>
                  <a:gd name="T8" fmla="*/ 54 w 57"/>
                  <a:gd name="T9" fmla="*/ 2 h 2"/>
                  <a:gd name="T10" fmla="*/ 0 60000 65536"/>
                  <a:gd name="T11" fmla="*/ 0 60000 65536"/>
                  <a:gd name="T12" fmla="*/ 0 60000 65536"/>
                  <a:gd name="T13" fmla="*/ 0 60000 65536"/>
                  <a:gd name="T14" fmla="*/ 0 60000 65536"/>
                  <a:gd name="T15" fmla="*/ 0 w 57"/>
                  <a:gd name="T16" fmla="*/ 0 h 2"/>
                  <a:gd name="T17" fmla="*/ 57 w 57"/>
                  <a:gd name="T18" fmla="*/ 2 h 2"/>
                </a:gdLst>
                <a:ahLst/>
                <a:cxnLst>
                  <a:cxn ang="T10">
                    <a:pos x="T0" y="T1"/>
                  </a:cxn>
                  <a:cxn ang="T11">
                    <a:pos x="T2" y="T3"/>
                  </a:cxn>
                  <a:cxn ang="T12">
                    <a:pos x="T4" y="T5"/>
                  </a:cxn>
                  <a:cxn ang="T13">
                    <a:pos x="T6" y="T7"/>
                  </a:cxn>
                  <a:cxn ang="T14">
                    <a:pos x="T8" y="T9"/>
                  </a:cxn>
                </a:cxnLst>
                <a:rect l="T15" t="T16" r="T17" b="T18"/>
                <a:pathLst>
                  <a:path w="57" h="2">
                    <a:moveTo>
                      <a:pt x="54" y="2"/>
                    </a:moveTo>
                    <a:lnTo>
                      <a:pt x="1" y="2"/>
                    </a:lnTo>
                    <a:lnTo>
                      <a:pt x="0" y="0"/>
                    </a:lnTo>
                    <a:lnTo>
                      <a:pt x="57" y="0"/>
                    </a:lnTo>
                    <a:lnTo>
                      <a:pt x="54" y="2"/>
                    </a:lnTo>
                    <a:close/>
                  </a:path>
                </a:pathLst>
              </a:custGeom>
              <a:solidFill>
                <a:srgbClr val="33302E"/>
              </a:solidFill>
              <a:ln w="9525">
                <a:noFill/>
                <a:round/>
                <a:headEnd/>
                <a:tailEnd/>
              </a:ln>
            </p:spPr>
            <p:txBody>
              <a:bodyPr/>
              <a:lstStyle/>
              <a:p>
                <a:endParaRPr lang="hu-HU"/>
              </a:p>
            </p:txBody>
          </p:sp>
          <p:sp>
            <p:nvSpPr>
              <p:cNvPr id="57500" name="Freeform 1490"/>
              <p:cNvSpPr>
                <a:spLocks/>
              </p:cNvSpPr>
              <p:nvPr/>
            </p:nvSpPr>
            <p:spPr bwMode="auto">
              <a:xfrm>
                <a:off x="1895" y="1858"/>
                <a:ext cx="61" cy="3"/>
              </a:xfrm>
              <a:custGeom>
                <a:avLst/>
                <a:gdLst>
                  <a:gd name="T0" fmla="*/ 58 w 61"/>
                  <a:gd name="T1" fmla="*/ 3 h 3"/>
                  <a:gd name="T2" fmla="*/ 2 w 61"/>
                  <a:gd name="T3" fmla="*/ 3 h 3"/>
                  <a:gd name="T4" fmla="*/ 0 w 61"/>
                  <a:gd name="T5" fmla="*/ 0 h 3"/>
                  <a:gd name="T6" fmla="*/ 61 w 61"/>
                  <a:gd name="T7" fmla="*/ 0 h 3"/>
                  <a:gd name="T8" fmla="*/ 58 w 61"/>
                  <a:gd name="T9" fmla="*/ 3 h 3"/>
                  <a:gd name="T10" fmla="*/ 0 60000 65536"/>
                  <a:gd name="T11" fmla="*/ 0 60000 65536"/>
                  <a:gd name="T12" fmla="*/ 0 60000 65536"/>
                  <a:gd name="T13" fmla="*/ 0 60000 65536"/>
                  <a:gd name="T14" fmla="*/ 0 60000 65536"/>
                  <a:gd name="T15" fmla="*/ 0 w 61"/>
                  <a:gd name="T16" fmla="*/ 0 h 3"/>
                  <a:gd name="T17" fmla="*/ 61 w 61"/>
                  <a:gd name="T18" fmla="*/ 3 h 3"/>
                </a:gdLst>
                <a:ahLst/>
                <a:cxnLst>
                  <a:cxn ang="T10">
                    <a:pos x="T0" y="T1"/>
                  </a:cxn>
                  <a:cxn ang="T11">
                    <a:pos x="T2" y="T3"/>
                  </a:cxn>
                  <a:cxn ang="T12">
                    <a:pos x="T4" y="T5"/>
                  </a:cxn>
                  <a:cxn ang="T13">
                    <a:pos x="T6" y="T7"/>
                  </a:cxn>
                  <a:cxn ang="T14">
                    <a:pos x="T8" y="T9"/>
                  </a:cxn>
                </a:cxnLst>
                <a:rect l="T15" t="T16" r="T17" b="T18"/>
                <a:pathLst>
                  <a:path w="61" h="3">
                    <a:moveTo>
                      <a:pt x="58" y="3"/>
                    </a:moveTo>
                    <a:lnTo>
                      <a:pt x="2" y="3"/>
                    </a:lnTo>
                    <a:lnTo>
                      <a:pt x="0" y="0"/>
                    </a:lnTo>
                    <a:lnTo>
                      <a:pt x="61" y="0"/>
                    </a:lnTo>
                    <a:lnTo>
                      <a:pt x="58" y="3"/>
                    </a:lnTo>
                    <a:close/>
                  </a:path>
                </a:pathLst>
              </a:custGeom>
              <a:solidFill>
                <a:srgbClr val="363230"/>
              </a:solidFill>
              <a:ln w="9525">
                <a:noFill/>
                <a:round/>
                <a:headEnd/>
                <a:tailEnd/>
              </a:ln>
            </p:spPr>
            <p:txBody>
              <a:bodyPr/>
              <a:lstStyle/>
              <a:p>
                <a:endParaRPr lang="hu-HU"/>
              </a:p>
            </p:txBody>
          </p:sp>
          <p:sp>
            <p:nvSpPr>
              <p:cNvPr id="57501" name="Freeform 1491"/>
              <p:cNvSpPr>
                <a:spLocks/>
              </p:cNvSpPr>
              <p:nvPr/>
            </p:nvSpPr>
            <p:spPr bwMode="auto">
              <a:xfrm>
                <a:off x="1894" y="1857"/>
                <a:ext cx="63" cy="3"/>
              </a:xfrm>
              <a:custGeom>
                <a:avLst/>
                <a:gdLst>
                  <a:gd name="T0" fmla="*/ 60 w 63"/>
                  <a:gd name="T1" fmla="*/ 3 h 3"/>
                  <a:gd name="T2" fmla="*/ 3 w 63"/>
                  <a:gd name="T3" fmla="*/ 3 h 3"/>
                  <a:gd name="T4" fmla="*/ 0 w 63"/>
                  <a:gd name="T5" fmla="*/ 0 h 3"/>
                  <a:gd name="T6" fmla="*/ 63 w 63"/>
                  <a:gd name="T7" fmla="*/ 0 h 3"/>
                  <a:gd name="T8" fmla="*/ 60 w 63"/>
                  <a:gd name="T9" fmla="*/ 3 h 3"/>
                  <a:gd name="T10" fmla="*/ 0 60000 65536"/>
                  <a:gd name="T11" fmla="*/ 0 60000 65536"/>
                  <a:gd name="T12" fmla="*/ 0 60000 65536"/>
                  <a:gd name="T13" fmla="*/ 0 60000 65536"/>
                  <a:gd name="T14" fmla="*/ 0 60000 65536"/>
                  <a:gd name="T15" fmla="*/ 0 w 63"/>
                  <a:gd name="T16" fmla="*/ 0 h 3"/>
                  <a:gd name="T17" fmla="*/ 63 w 63"/>
                  <a:gd name="T18" fmla="*/ 3 h 3"/>
                </a:gdLst>
                <a:ahLst/>
                <a:cxnLst>
                  <a:cxn ang="T10">
                    <a:pos x="T0" y="T1"/>
                  </a:cxn>
                  <a:cxn ang="T11">
                    <a:pos x="T2" y="T3"/>
                  </a:cxn>
                  <a:cxn ang="T12">
                    <a:pos x="T4" y="T5"/>
                  </a:cxn>
                  <a:cxn ang="T13">
                    <a:pos x="T6" y="T7"/>
                  </a:cxn>
                  <a:cxn ang="T14">
                    <a:pos x="T8" y="T9"/>
                  </a:cxn>
                </a:cxnLst>
                <a:rect l="T15" t="T16" r="T17" b="T18"/>
                <a:pathLst>
                  <a:path w="63" h="3">
                    <a:moveTo>
                      <a:pt x="60" y="3"/>
                    </a:moveTo>
                    <a:lnTo>
                      <a:pt x="3" y="3"/>
                    </a:lnTo>
                    <a:lnTo>
                      <a:pt x="0" y="0"/>
                    </a:lnTo>
                    <a:lnTo>
                      <a:pt x="63" y="0"/>
                    </a:lnTo>
                    <a:lnTo>
                      <a:pt x="60" y="3"/>
                    </a:lnTo>
                    <a:close/>
                  </a:path>
                </a:pathLst>
              </a:custGeom>
              <a:solidFill>
                <a:srgbClr val="393533"/>
              </a:solidFill>
              <a:ln w="9525">
                <a:noFill/>
                <a:round/>
                <a:headEnd/>
                <a:tailEnd/>
              </a:ln>
            </p:spPr>
            <p:txBody>
              <a:bodyPr/>
              <a:lstStyle/>
              <a:p>
                <a:endParaRPr lang="hu-HU"/>
              </a:p>
            </p:txBody>
          </p:sp>
          <p:sp>
            <p:nvSpPr>
              <p:cNvPr id="57502" name="Freeform 1492"/>
              <p:cNvSpPr>
                <a:spLocks/>
              </p:cNvSpPr>
              <p:nvPr/>
            </p:nvSpPr>
            <p:spPr bwMode="auto">
              <a:xfrm>
                <a:off x="1892" y="1855"/>
                <a:ext cx="65" cy="3"/>
              </a:xfrm>
              <a:custGeom>
                <a:avLst/>
                <a:gdLst>
                  <a:gd name="T0" fmla="*/ 64 w 65"/>
                  <a:gd name="T1" fmla="*/ 3 h 3"/>
                  <a:gd name="T2" fmla="*/ 3 w 65"/>
                  <a:gd name="T3" fmla="*/ 3 h 3"/>
                  <a:gd name="T4" fmla="*/ 0 w 65"/>
                  <a:gd name="T5" fmla="*/ 0 h 3"/>
                  <a:gd name="T6" fmla="*/ 65 w 65"/>
                  <a:gd name="T7" fmla="*/ 0 h 3"/>
                  <a:gd name="T8" fmla="*/ 64 w 65"/>
                  <a:gd name="T9" fmla="*/ 3 h 3"/>
                  <a:gd name="T10" fmla="*/ 0 60000 65536"/>
                  <a:gd name="T11" fmla="*/ 0 60000 65536"/>
                  <a:gd name="T12" fmla="*/ 0 60000 65536"/>
                  <a:gd name="T13" fmla="*/ 0 60000 65536"/>
                  <a:gd name="T14" fmla="*/ 0 60000 65536"/>
                  <a:gd name="T15" fmla="*/ 0 w 65"/>
                  <a:gd name="T16" fmla="*/ 0 h 3"/>
                  <a:gd name="T17" fmla="*/ 65 w 65"/>
                  <a:gd name="T18" fmla="*/ 3 h 3"/>
                </a:gdLst>
                <a:ahLst/>
                <a:cxnLst>
                  <a:cxn ang="T10">
                    <a:pos x="T0" y="T1"/>
                  </a:cxn>
                  <a:cxn ang="T11">
                    <a:pos x="T2" y="T3"/>
                  </a:cxn>
                  <a:cxn ang="T12">
                    <a:pos x="T4" y="T5"/>
                  </a:cxn>
                  <a:cxn ang="T13">
                    <a:pos x="T6" y="T7"/>
                  </a:cxn>
                  <a:cxn ang="T14">
                    <a:pos x="T8" y="T9"/>
                  </a:cxn>
                </a:cxnLst>
                <a:rect l="T15" t="T16" r="T17" b="T18"/>
                <a:pathLst>
                  <a:path w="65" h="3">
                    <a:moveTo>
                      <a:pt x="64" y="3"/>
                    </a:moveTo>
                    <a:lnTo>
                      <a:pt x="3" y="3"/>
                    </a:lnTo>
                    <a:lnTo>
                      <a:pt x="0" y="0"/>
                    </a:lnTo>
                    <a:lnTo>
                      <a:pt x="65" y="0"/>
                    </a:lnTo>
                    <a:lnTo>
                      <a:pt x="64" y="3"/>
                    </a:lnTo>
                    <a:close/>
                  </a:path>
                </a:pathLst>
              </a:custGeom>
              <a:solidFill>
                <a:srgbClr val="3B3735"/>
              </a:solidFill>
              <a:ln w="9525">
                <a:noFill/>
                <a:round/>
                <a:headEnd/>
                <a:tailEnd/>
              </a:ln>
            </p:spPr>
            <p:txBody>
              <a:bodyPr/>
              <a:lstStyle/>
              <a:p>
                <a:endParaRPr lang="hu-HU"/>
              </a:p>
            </p:txBody>
          </p:sp>
          <p:sp>
            <p:nvSpPr>
              <p:cNvPr id="57503" name="Freeform 1493"/>
              <p:cNvSpPr>
                <a:spLocks/>
              </p:cNvSpPr>
              <p:nvPr/>
            </p:nvSpPr>
            <p:spPr bwMode="auto">
              <a:xfrm>
                <a:off x="1891" y="1854"/>
                <a:ext cx="68" cy="3"/>
              </a:xfrm>
              <a:custGeom>
                <a:avLst/>
                <a:gdLst>
                  <a:gd name="T0" fmla="*/ 66 w 68"/>
                  <a:gd name="T1" fmla="*/ 3 h 3"/>
                  <a:gd name="T2" fmla="*/ 3 w 68"/>
                  <a:gd name="T3" fmla="*/ 3 h 3"/>
                  <a:gd name="T4" fmla="*/ 0 w 68"/>
                  <a:gd name="T5" fmla="*/ 0 h 3"/>
                  <a:gd name="T6" fmla="*/ 68 w 68"/>
                  <a:gd name="T7" fmla="*/ 0 h 3"/>
                  <a:gd name="T8" fmla="*/ 66 w 68"/>
                  <a:gd name="T9" fmla="*/ 3 h 3"/>
                  <a:gd name="T10" fmla="*/ 0 60000 65536"/>
                  <a:gd name="T11" fmla="*/ 0 60000 65536"/>
                  <a:gd name="T12" fmla="*/ 0 60000 65536"/>
                  <a:gd name="T13" fmla="*/ 0 60000 65536"/>
                  <a:gd name="T14" fmla="*/ 0 60000 65536"/>
                  <a:gd name="T15" fmla="*/ 0 w 68"/>
                  <a:gd name="T16" fmla="*/ 0 h 3"/>
                  <a:gd name="T17" fmla="*/ 68 w 68"/>
                  <a:gd name="T18" fmla="*/ 3 h 3"/>
                </a:gdLst>
                <a:ahLst/>
                <a:cxnLst>
                  <a:cxn ang="T10">
                    <a:pos x="T0" y="T1"/>
                  </a:cxn>
                  <a:cxn ang="T11">
                    <a:pos x="T2" y="T3"/>
                  </a:cxn>
                  <a:cxn ang="T12">
                    <a:pos x="T4" y="T5"/>
                  </a:cxn>
                  <a:cxn ang="T13">
                    <a:pos x="T6" y="T7"/>
                  </a:cxn>
                  <a:cxn ang="T14">
                    <a:pos x="T8" y="T9"/>
                  </a:cxn>
                </a:cxnLst>
                <a:rect l="T15" t="T16" r="T17" b="T18"/>
                <a:pathLst>
                  <a:path w="68" h="3">
                    <a:moveTo>
                      <a:pt x="66" y="3"/>
                    </a:moveTo>
                    <a:lnTo>
                      <a:pt x="3" y="3"/>
                    </a:lnTo>
                    <a:lnTo>
                      <a:pt x="0" y="0"/>
                    </a:lnTo>
                    <a:lnTo>
                      <a:pt x="68" y="0"/>
                    </a:lnTo>
                    <a:lnTo>
                      <a:pt x="66" y="3"/>
                    </a:lnTo>
                    <a:close/>
                  </a:path>
                </a:pathLst>
              </a:custGeom>
              <a:solidFill>
                <a:srgbClr val="3D3A37"/>
              </a:solidFill>
              <a:ln w="9525">
                <a:noFill/>
                <a:round/>
                <a:headEnd/>
                <a:tailEnd/>
              </a:ln>
            </p:spPr>
            <p:txBody>
              <a:bodyPr/>
              <a:lstStyle/>
              <a:p>
                <a:endParaRPr lang="hu-HU"/>
              </a:p>
            </p:txBody>
          </p:sp>
          <p:sp>
            <p:nvSpPr>
              <p:cNvPr id="57504" name="Freeform 1494"/>
              <p:cNvSpPr>
                <a:spLocks/>
              </p:cNvSpPr>
              <p:nvPr/>
            </p:nvSpPr>
            <p:spPr bwMode="auto">
              <a:xfrm>
                <a:off x="1889" y="1853"/>
                <a:ext cx="71" cy="2"/>
              </a:xfrm>
              <a:custGeom>
                <a:avLst/>
                <a:gdLst>
                  <a:gd name="T0" fmla="*/ 68 w 71"/>
                  <a:gd name="T1" fmla="*/ 2 h 2"/>
                  <a:gd name="T2" fmla="*/ 3 w 71"/>
                  <a:gd name="T3" fmla="*/ 2 h 2"/>
                  <a:gd name="T4" fmla="*/ 0 w 71"/>
                  <a:gd name="T5" fmla="*/ 0 h 2"/>
                  <a:gd name="T6" fmla="*/ 71 w 71"/>
                  <a:gd name="T7" fmla="*/ 0 h 2"/>
                  <a:gd name="T8" fmla="*/ 68 w 71"/>
                  <a:gd name="T9" fmla="*/ 2 h 2"/>
                  <a:gd name="T10" fmla="*/ 0 60000 65536"/>
                  <a:gd name="T11" fmla="*/ 0 60000 65536"/>
                  <a:gd name="T12" fmla="*/ 0 60000 65536"/>
                  <a:gd name="T13" fmla="*/ 0 60000 65536"/>
                  <a:gd name="T14" fmla="*/ 0 60000 65536"/>
                  <a:gd name="T15" fmla="*/ 0 w 71"/>
                  <a:gd name="T16" fmla="*/ 0 h 2"/>
                  <a:gd name="T17" fmla="*/ 71 w 71"/>
                  <a:gd name="T18" fmla="*/ 2 h 2"/>
                </a:gdLst>
                <a:ahLst/>
                <a:cxnLst>
                  <a:cxn ang="T10">
                    <a:pos x="T0" y="T1"/>
                  </a:cxn>
                  <a:cxn ang="T11">
                    <a:pos x="T2" y="T3"/>
                  </a:cxn>
                  <a:cxn ang="T12">
                    <a:pos x="T4" y="T5"/>
                  </a:cxn>
                  <a:cxn ang="T13">
                    <a:pos x="T6" y="T7"/>
                  </a:cxn>
                  <a:cxn ang="T14">
                    <a:pos x="T8" y="T9"/>
                  </a:cxn>
                </a:cxnLst>
                <a:rect l="T15" t="T16" r="T17" b="T18"/>
                <a:pathLst>
                  <a:path w="71" h="2">
                    <a:moveTo>
                      <a:pt x="68" y="2"/>
                    </a:moveTo>
                    <a:lnTo>
                      <a:pt x="3" y="2"/>
                    </a:lnTo>
                    <a:lnTo>
                      <a:pt x="0" y="0"/>
                    </a:lnTo>
                    <a:lnTo>
                      <a:pt x="71" y="0"/>
                    </a:lnTo>
                    <a:lnTo>
                      <a:pt x="68" y="2"/>
                    </a:lnTo>
                    <a:close/>
                  </a:path>
                </a:pathLst>
              </a:custGeom>
              <a:solidFill>
                <a:srgbClr val="3F3C3A"/>
              </a:solidFill>
              <a:ln w="9525">
                <a:noFill/>
                <a:round/>
                <a:headEnd/>
                <a:tailEnd/>
              </a:ln>
            </p:spPr>
            <p:txBody>
              <a:bodyPr/>
              <a:lstStyle/>
              <a:p>
                <a:endParaRPr lang="hu-HU"/>
              </a:p>
            </p:txBody>
          </p:sp>
          <p:sp>
            <p:nvSpPr>
              <p:cNvPr id="57505" name="Freeform 1495"/>
              <p:cNvSpPr>
                <a:spLocks/>
              </p:cNvSpPr>
              <p:nvPr/>
            </p:nvSpPr>
            <p:spPr bwMode="auto">
              <a:xfrm>
                <a:off x="1889" y="1851"/>
                <a:ext cx="72" cy="3"/>
              </a:xfrm>
              <a:custGeom>
                <a:avLst/>
                <a:gdLst>
                  <a:gd name="T0" fmla="*/ 70 w 72"/>
                  <a:gd name="T1" fmla="*/ 3 h 3"/>
                  <a:gd name="T2" fmla="*/ 2 w 72"/>
                  <a:gd name="T3" fmla="*/ 3 h 3"/>
                  <a:gd name="T4" fmla="*/ 0 w 72"/>
                  <a:gd name="T5" fmla="*/ 0 h 3"/>
                  <a:gd name="T6" fmla="*/ 72 w 72"/>
                  <a:gd name="T7" fmla="*/ 0 h 3"/>
                  <a:gd name="T8" fmla="*/ 70 w 72"/>
                  <a:gd name="T9" fmla="*/ 3 h 3"/>
                  <a:gd name="T10" fmla="*/ 0 60000 65536"/>
                  <a:gd name="T11" fmla="*/ 0 60000 65536"/>
                  <a:gd name="T12" fmla="*/ 0 60000 65536"/>
                  <a:gd name="T13" fmla="*/ 0 60000 65536"/>
                  <a:gd name="T14" fmla="*/ 0 60000 65536"/>
                  <a:gd name="T15" fmla="*/ 0 w 72"/>
                  <a:gd name="T16" fmla="*/ 0 h 3"/>
                  <a:gd name="T17" fmla="*/ 72 w 72"/>
                  <a:gd name="T18" fmla="*/ 3 h 3"/>
                </a:gdLst>
                <a:ahLst/>
                <a:cxnLst>
                  <a:cxn ang="T10">
                    <a:pos x="T0" y="T1"/>
                  </a:cxn>
                  <a:cxn ang="T11">
                    <a:pos x="T2" y="T3"/>
                  </a:cxn>
                  <a:cxn ang="T12">
                    <a:pos x="T4" y="T5"/>
                  </a:cxn>
                  <a:cxn ang="T13">
                    <a:pos x="T6" y="T7"/>
                  </a:cxn>
                  <a:cxn ang="T14">
                    <a:pos x="T8" y="T9"/>
                  </a:cxn>
                </a:cxnLst>
                <a:rect l="T15" t="T16" r="T17" b="T18"/>
                <a:pathLst>
                  <a:path w="72" h="3">
                    <a:moveTo>
                      <a:pt x="70" y="3"/>
                    </a:moveTo>
                    <a:lnTo>
                      <a:pt x="2" y="3"/>
                    </a:lnTo>
                    <a:lnTo>
                      <a:pt x="0" y="0"/>
                    </a:lnTo>
                    <a:lnTo>
                      <a:pt x="72" y="0"/>
                    </a:lnTo>
                    <a:lnTo>
                      <a:pt x="70" y="3"/>
                    </a:lnTo>
                    <a:close/>
                  </a:path>
                </a:pathLst>
              </a:custGeom>
              <a:solidFill>
                <a:srgbClr val="413E3C"/>
              </a:solidFill>
              <a:ln w="9525">
                <a:noFill/>
                <a:round/>
                <a:headEnd/>
                <a:tailEnd/>
              </a:ln>
            </p:spPr>
            <p:txBody>
              <a:bodyPr/>
              <a:lstStyle/>
              <a:p>
                <a:endParaRPr lang="hu-HU"/>
              </a:p>
            </p:txBody>
          </p:sp>
          <p:sp>
            <p:nvSpPr>
              <p:cNvPr id="57506" name="Freeform 1496"/>
              <p:cNvSpPr>
                <a:spLocks/>
              </p:cNvSpPr>
              <p:nvPr/>
            </p:nvSpPr>
            <p:spPr bwMode="auto">
              <a:xfrm>
                <a:off x="1888" y="1850"/>
                <a:ext cx="73" cy="3"/>
              </a:xfrm>
              <a:custGeom>
                <a:avLst/>
                <a:gdLst>
                  <a:gd name="T0" fmla="*/ 72 w 73"/>
                  <a:gd name="T1" fmla="*/ 3 h 3"/>
                  <a:gd name="T2" fmla="*/ 1 w 73"/>
                  <a:gd name="T3" fmla="*/ 3 h 3"/>
                  <a:gd name="T4" fmla="*/ 0 w 73"/>
                  <a:gd name="T5" fmla="*/ 0 h 3"/>
                  <a:gd name="T6" fmla="*/ 73 w 73"/>
                  <a:gd name="T7" fmla="*/ 0 h 3"/>
                  <a:gd name="T8" fmla="*/ 72 w 73"/>
                  <a:gd name="T9" fmla="*/ 3 h 3"/>
                  <a:gd name="T10" fmla="*/ 0 60000 65536"/>
                  <a:gd name="T11" fmla="*/ 0 60000 65536"/>
                  <a:gd name="T12" fmla="*/ 0 60000 65536"/>
                  <a:gd name="T13" fmla="*/ 0 60000 65536"/>
                  <a:gd name="T14" fmla="*/ 0 60000 65536"/>
                  <a:gd name="T15" fmla="*/ 0 w 73"/>
                  <a:gd name="T16" fmla="*/ 0 h 3"/>
                  <a:gd name="T17" fmla="*/ 73 w 73"/>
                  <a:gd name="T18" fmla="*/ 3 h 3"/>
                </a:gdLst>
                <a:ahLst/>
                <a:cxnLst>
                  <a:cxn ang="T10">
                    <a:pos x="T0" y="T1"/>
                  </a:cxn>
                  <a:cxn ang="T11">
                    <a:pos x="T2" y="T3"/>
                  </a:cxn>
                  <a:cxn ang="T12">
                    <a:pos x="T4" y="T5"/>
                  </a:cxn>
                  <a:cxn ang="T13">
                    <a:pos x="T6" y="T7"/>
                  </a:cxn>
                  <a:cxn ang="T14">
                    <a:pos x="T8" y="T9"/>
                  </a:cxn>
                </a:cxnLst>
                <a:rect l="T15" t="T16" r="T17" b="T18"/>
                <a:pathLst>
                  <a:path w="73" h="3">
                    <a:moveTo>
                      <a:pt x="72" y="3"/>
                    </a:moveTo>
                    <a:lnTo>
                      <a:pt x="1" y="3"/>
                    </a:lnTo>
                    <a:lnTo>
                      <a:pt x="0" y="0"/>
                    </a:lnTo>
                    <a:lnTo>
                      <a:pt x="73" y="0"/>
                    </a:lnTo>
                    <a:lnTo>
                      <a:pt x="72" y="3"/>
                    </a:lnTo>
                    <a:close/>
                  </a:path>
                </a:pathLst>
              </a:custGeom>
              <a:solidFill>
                <a:srgbClr val="44403F"/>
              </a:solidFill>
              <a:ln w="9525">
                <a:noFill/>
                <a:round/>
                <a:headEnd/>
                <a:tailEnd/>
              </a:ln>
            </p:spPr>
            <p:txBody>
              <a:bodyPr/>
              <a:lstStyle/>
              <a:p>
                <a:endParaRPr lang="hu-HU"/>
              </a:p>
            </p:txBody>
          </p:sp>
          <p:sp>
            <p:nvSpPr>
              <p:cNvPr id="57507" name="Freeform 1497"/>
              <p:cNvSpPr>
                <a:spLocks/>
              </p:cNvSpPr>
              <p:nvPr/>
            </p:nvSpPr>
            <p:spPr bwMode="auto">
              <a:xfrm>
                <a:off x="1887" y="1848"/>
                <a:ext cx="76" cy="3"/>
              </a:xfrm>
              <a:custGeom>
                <a:avLst/>
                <a:gdLst>
                  <a:gd name="T0" fmla="*/ 74 w 76"/>
                  <a:gd name="T1" fmla="*/ 3 h 3"/>
                  <a:gd name="T2" fmla="*/ 2 w 76"/>
                  <a:gd name="T3" fmla="*/ 3 h 3"/>
                  <a:gd name="T4" fmla="*/ 0 w 76"/>
                  <a:gd name="T5" fmla="*/ 0 h 3"/>
                  <a:gd name="T6" fmla="*/ 76 w 76"/>
                  <a:gd name="T7" fmla="*/ 0 h 3"/>
                  <a:gd name="T8" fmla="*/ 74 w 76"/>
                  <a:gd name="T9" fmla="*/ 3 h 3"/>
                  <a:gd name="T10" fmla="*/ 0 60000 65536"/>
                  <a:gd name="T11" fmla="*/ 0 60000 65536"/>
                  <a:gd name="T12" fmla="*/ 0 60000 65536"/>
                  <a:gd name="T13" fmla="*/ 0 60000 65536"/>
                  <a:gd name="T14" fmla="*/ 0 60000 65536"/>
                  <a:gd name="T15" fmla="*/ 0 w 76"/>
                  <a:gd name="T16" fmla="*/ 0 h 3"/>
                  <a:gd name="T17" fmla="*/ 76 w 76"/>
                  <a:gd name="T18" fmla="*/ 3 h 3"/>
                </a:gdLst>
                <a:ahLst/>
                <a:cxnLst>
                  <a:cxn ang="T10">
                    <a:pos x="T0" y="T1"/>
                  </a:cxn>
                  <a:cxn ang="T11">
                    <a:pos x="T2" y="T3"/>
                  </a:cxn>
                  <a:cxn ang="T12">
                    <a:pos x="T4" y="T5"/>
                  </a:cxn>
                  <a:cxn ang="T13">
                    <a:pos x="T6" y="T7"/>
                  </a:cxn>
                  <a:cxn ang="T14">
                    <a:pos x="T8" y="T9"/>
                  </a:cxn>
                </a:cxnLst>
                <a:rect l="T15" t="T16" r="T17" b="T18"/>
                <a:pathLst>
                  <a:path w="76" h="3">
                    <a:moveTo>
                      <a:pt x="74" y="3"/>
                    </a:moveTo>
                    <a:lnTo>
                      <a:pt x="2" y="3"/>
                    </a:lnTo>
                    <a:lnTo>
                      <a:pt x="0" y="0"/>
                    </a:lnTo>
                    <a:lnTo>
                      <a:pt x="76" y="0"/>
                    </a:lnTo>
                    <a:lnTo>
                      <a:pt x="74" y="3"/>
                    </a:lnTo>
                    <a:close/>
                  </a:path>
                </a:pathLst>
              </a:custGeom>
              <a:solidFill>
                <a:srgbClr val="474442"/>
              </a:solidFill>
              <a:ln w="9525">
                <a:noFill/>
                <a:round/>
                <a:headEnd/>
                <a:tailEnd/>
              </a:ln>
            </p:spPr>
            <p:txBody>
              <a:bodyPr/>
              <a:lstStyle/>
              <a:p>
                <a:endParaRPr lang="hu-HU"/>
              </a:p>
            </p:txBody>
          </p:sp>
          <p:sp>
            <p:nvSpPr>
              <p:cNvPr id="57508" name="Freeform 1498"/>
              <p:cNvSpPr>
                <a:spLocks/>
              </p:cNvSpPr>
              <p:nvPr/>
            </p:nvSpPr>
            <p:spPr bwMode="auto">
              <a:xfrm>
                <a:off x="1885" y="1847"/>
                <a:ext cx="79" cy="3"/>
              </a:xfrm>
              <a:custGeom>
                <a:avLst/>
                <a:gdLst>
                  <a:gd name="T0" fmla="*/ 76 w 79"/>
                  <a:gd name="T1" fmla="*/ 3 h 3"/>
                  <a:gd name="T2" fmla="*/ 3 w 79"/>
                  <a:gd name="T3" fmla="*/ 3 h 3"/>
                  <a:gd name="T4" fmla="*/ 0 w 79"/>
                  <a:gd name="T5" fmla="*/ 0 h 3"/>
                  <a:gd name="T6" fmla="*/ 79 w 79"/>
                  <a:gd name="T7" fmla="*/ 0 h 3"/>
                  <a:gd name="T8" fmla="*/ 76 w 79"/>
                  <a:gd name="T9" fmla="*/ 3 h 3"/>
                  <a:gd name="T10" fmla="*/ 0 60000 65536"/>
                  <a:gd name="T11" fmla="*/ 0 60000 65536"/>
                  <a:gd name="T12" fmla="*/ 0 60000 65536"/>
                  <a:gd name="T13" fmla="*/ 0 60000 65536"/>
                  <a:gd name="T14" fmla="*/ 0 60000 65536"/>
                  <a:gd name="T15" fmla="*/ 0 w 79"/>
                  <a:gd name="T16" fmla="*/ 0 h 3"/>
                  <a:gd name="T17" fmla="*/ 79 w 79"/>
                  <a:gd name="T18" fmla="*/ 3 h 3"/>
                </a:gdLst>
                <a:ahLst/>
                <a:cxnLst>
                  <a:cxn ang="T10">
                    <a:pos x="T0" y="T1"/>
                  </a:cxn>
                  <a:cxn ang="T11">
                    <a:pos x="T2" y="T3"/>
                  </a:cxn>
                  <a:cxn ang="T12">
                    <a:pos x="T4" y="T5"/>
                  </a:cxn>
                  <a:cxn ang="T13">
                    <a:pos x="T6" y="T7"/>
                  </a:cxn>
                  <a:cxn ang="T14">
                    <a:pos x="T8" y="T9"/>
                  </a:cxn>
                </a:cxnLst>
                <a:rect l="T15" t="T16" r="T17" b="T18"/>
                <a:pathLst>
                  <a:path w="79" h="3">
                    <a:moveTo>
                      <a:pt x="76" y="3"/>
                    </a:moveTo>
                    <a:lnTo>
                      <a:pt x="3" y="3"/>
                    </a:lnTo>
                    <a:lnTo>
                      <a:pt x="0" y="0"/>
                    </a:lnTo>
                    <a:lnTo>
                      <a:pt x="79" y="0"/>
                    </a:lnTo>
                    <a:lnTo>
                      <a:pt x="76" y="3"/>
                    </a:lnTo>
                    <a:close/>
                  </a:path>
                </a:pathLst>
              </a:custGeom>
              <a:solidFill>
                <a:srgbClr val="494644"/>
              </a:solidFill>
              <a:ln w="9525">
                <a:noFill/>
                <a:round/>
                <a:headEnd/>
                <a:tailEnd/>
              </a:ln>
            </p:spPr>
            <p:txBody>
              <a:bodyPr/>
              <a:lstStyle/>
              <a:p>
                <a:endParaRPr lang="hu-HU"/>
              </a:p>
            </p:txBody>
          </p:sp>
          <p:sp>
            <p:nvSpPr>
              <p:cNvPr id="57509" name="Freeform 1499"/>
              <p:cNvSpPr>
                <a:spLocks/>
              </p:cNvSpPr>
              <p:nvPr/>
            </p:nvSpPr>
            <p:spPr bwMode="auto">
              <a:xfrm>
                <a:off x="1884" y="1846"/>
                <a:ext cx="82" cy="2"/>
              </a:xfrm>
              <a:custGeom>
                <a:avLst/>
                <a:gdLst>
                  <a:gd name="T0" fmla="*/ 79 w 82"/>
                  <a:gd name="T1" fmla="*/ 2 h 2"/>
                  <a:gd name="T2" fmla="*/ 3 w 82"/>
                  <a:gd name="T3" fmla="*/ 2 h 2"/>
                  <a:gd name="T4" fmla="*/ 0 w 82"/>
                  <a:gd name="T5" fmla="*/ 0 h 2"/>
                  <a:gd name="T6" fmla="*/ 82 w 82"/>
                  <a:gd name="T7" fmla="*/ 0 h 2"/>
                  <a:gd name="T8" fmla="*/ 79 w 82"/>
                  <a:gd name="T9" fmla="*/ 2 h 2"/>
                  <a:gd name="T10" fmla="*/ 0 60000 65536"/>
                  <a:gd name="T11" fmla="*/ 0 60000 65536"/>
                  <a:gd name="T12" fmla="*/ 0 60000 65536"/>
                  <a:gd name="T13" fmla="*/ 0 60000 65536"/>
                  <a:gd name="T14" fmla="*/ 0 60000 65536"/>
                  <a:gd name="T15" fmla="*/ 0 w 82"/>
                  <a:gd name="T16" fmla="*/ 0 h 2"/>
                  <a:gd name="T17" fmla="*/ 82 w 82"/>
                  <a:gd name="T18" fmla="*/ 2 h 2"/>
                </a:gdLst>
                <a:ahLst/>
                <a:cxnLst>
                  <a:cxn ang="T10">
                    <a:pos x="T0" y="T1"/>
                  </a:cxn>
                  <a:cxn ang="T11">
                    <a:pos x="T2" y="T3"/>
                  </a:cxn>
                  <a:cxn ang="T12">
                    <a:pos x="T4" y="T5"/>
                  </a:cxn>
                  <a:cxn ang="T13">
                    <a:pos x="T6" y="T7"/>
                  </a:cxn>
                  <a:cxn ang="T14">
                    <a:pos x="T8" y="T9"/>
                  </a:cxn>
                </a:cxnLst>
                <a:rect l="T15" t="T16" r="T17" b="T18"/>
                <a:pathLst>
                  <a:path w="82" h="2">
                    <a:moveTo>
                      <a:pt x="79" y="2"/>
                    </a:moveTo>
                    <a:lnTo>
                      <a:pt x="3" y="2"/>
                    </a:lnTo>
                    <a:lnTo>
                      <a:pt x="0" y="0"/>
                    </a:lnTo>
                    <a:lnTo>
                      <a:pt x="82" y="0"/>
                    </a:lnTo>
                    <a:lnTo>
                      <a:pt x="79" y="2"/>
                    </a:lnTo>
                    <a:close/>
                  </a:path>
                </a:pathLst>
              </a:custGeom>
              <a:solidFill>
                <a:srgbClr val="4C4947"/>
              </a:solidFill>
              <a:ln w="9525">
                <a:noFill/>
                <a:round/>
                <a:headEnd/>
                <a:tailEnd/>
              </a:ln>
            </p:spPr>
            <p:txBody>
              <a:bodyPr/>
              <a:lstStyle/>
              <a:p>
                <a:endParaRPr lang="hu-HU"/>
              </a:p>
            </p:txBody>
          </p:sp>
          <p:sp>
            <p:nvSpPr>
              <p:cNvPr id="57510" name="Freeform 1500"/>
              <p:cNvSpPr>
                <a:spLocks/>
              </p:cNvSpPr>
              <p:nvPr/>
            </p:nvSpPr>
            <p:spPr bwMode="auto">
              <a:xfrm>
                <a:off x="1882" y="1844"/>
                <a:ext cx="85" cy="3"/>
              </a:xfrm>
              <a:custGeom>
                <a:avLst/>
                <a:gdLst>
                  <a:gd name="T0" fmla="*/ 82 w 85"/>
                  <a:gd name="T1" fmla="*/ 3 h 3"/>
                  <a:gd name="T2" fmla="*/ 3 w 85"/>
                  <a:gd name="T3" fmla="*/ 3 h 3"/>
                  <a:gd name="T4" fmla="*/ 0 w 85"/>
                  <a:gd name="T5" fmla="*/ 0 h 3"/>
                  <a:gd name="T6" fmla="*/ 85 w 85"/>
                  <a:gd name="T7" fmla="*/ 0 h 3"/>
                  <a:gd name="T8" fmla="*/ 82 w 85"/>
                  <a:gd name="T9" fmla="*/ 3 h 3"/>
                  <a:gd name="T10" fmla="*/ 0 60000 65536"/>
                  <a:gd name="T11" fmla="*/ 0 60000 65536"/>
                  <a:gd name="T12" fmla="*/ 0 60000 65536"/>
                  <a:gd name="T13" fmla="*/ 0 60000 65536"/>
                  <a:gd name="T14" fmla="*/ 0 60000 65536"/>
                  <a:gd name="T15" fmla="*/ 0 w 85"/>
                  <a:gd name="T16" fmla="*/ 0 h 3"/>
                  <a:gd name="T17" fmla="*/ 85 w 85"/>
                  <a:gd name="T18" fmla="*/ 3 h 3"/>
                </a:gdLst>
                <a:ahLst/>
                <a:cxnLst>
                  <a:cxn ang="T10">
                    <a:pos x="T0" y="T1"/>
                  </a:cxn>
                  <a:cxn ang="T11">
                    <a:pos x="T2" y="T3"/>
                  </a:cxn>
                  <a:cxn ang="T12">
                    <a:pos x="T4" y="T5"/>
                  </a:cxn>
                  <a:cxn ang="T13">
                    <a:pos x="T6" y="T7"/>
                  </a:cxn>
                  <a:cxn ang="T14">
                    <a:pos x="T8" y="T9"/>
                  </a:cxn>
                </a:cxnLst>
                <a:rect l="T15" t="T16" r="T17" b="T18"/>
                <a:pathLst>
                  <a:path w="85" h="3">
                    <a:moveTo>
                      <a:pt x="82" y="3"/>
                    </a:moveTo>
                    <a:lnTo>
                      <a:pt x="3" y="3"/>
                    </a:lnTo>
                    <a:lnTo>
                      <a:pt x="0" y="0"/>
                    </a:lnTo>
                    <a:lnTo>
                      <a:pt x="85" y="0"/>
                    </a:lnTo>
                    <a:lnTo>
                      <a:pt x="82" y="3"/>
                    </a:lnTo>
                    <a:close/>
                  </a:path>
                </a:pathLst>
              </a:custGeom>
              <a:solidFill>
                <a:srgbClr val="4E4B4A"/>
              </a:solidFill>
              <a:ln w="9525">
                <a:noFill/>
                <a:round/>
                <a:headEnd/>
                <a:tailEnd/>
              </a:ln>
            </p:spPr>
            <p:txBody>
              <a:bodyPr/>
              <a:lstStyle/>
              <a:p>
                <a:endParaRPr lang="hu-HU"/>
              </a:p>
            </p:txBody>
          </p:sp>
          <p:sp>
            <p:nvSpPr>
              <p:cNvPr id="57511" name="Freeform 1501"/>
              <p:cNvSpPr>
                <a:spLocks/>
              </p:cNvSpPr>
              <p:nvPr/>
            </p:nvSpPr>
            <p:spPr bwMode="auto">
              <a:xfrm>
                <a:off x="1881" y="1843"/>
                <a:ext cx="86" cy="3"/>
              </a:xfrm>
              <a:custGeom>
                <a:avLst/>
                <a:gdLst>
                  <a:gd name="T0" fmla="*/ 85 w 86"/>
                  <a:gd name="T1" fmla="*/ 3 h 3"/>
                  <a:gd name="T2" fmla="*/ 3 w 86"/>
                  <a:gd name="T3" fmla="*/ 3 h 3"/>
                  <a:gd name="T4" fmla="*/ 0 w 86"/>
                  <a:gd name="T5" fmla="*/ 0 h 3"/>
                  <a:gd name="T6" fmla="*/ 86 w 86"/>
                  <a:gd name="T7" fmla="*/ 0 h 3"/>
                  <a:gd name="T8" fmla="*/ 85 w 86"/>
                  <a:gd name="T9" fmla="*/ 3 h 3"/>
                  <a:gd name="T10" fmla="*/ 0 60000 65536"/>
                  <a:gd name="T11" fmla="*/ 0 60000 65536"/>
                  <a:gd name="T12" fmla="*/ 0 60000 65536"/>
                  <a:gd name="T13" fmla="*/ 0 60000 65536"/>
                  <a:gd name="T14" fmla="*/ 0 60000 65536"/>
                  <a:gd name="T15" fmla="*/ 0 w 86"/>
                  <a:gd name="T16" fmla="*/ 0 h 3"/>
                  <a:gd name="T17" fmla="*/ 86 w 86"/>
                  <a:gd name="T18" fmla="*/ 3 h 3"/>
                </a:gdLst>
                <a:ahLst/>
                <a:cxnLst>
                  <a:cxn ang="T10">
                    <a:pos x="T0" y="T1"/>
                  </a:cxn>
                  <a:cxn ang="T11">
                    <a:pos x="T2" y="T3"/>
                  </a:cxn>
                  <a:cxn ang="T12">
                    <a:pos x="T4" y="T5"/>
                  </a:cxn>
                  <a:cxn ang="T13">
                    <a:pos x="T6" y="T7"/>
                  </a:cxn>
                  <a:cxn ang="T14">
                    <a:pos x="T8" y="T9"/>
                  </a:cxn>
                </a:cxnLst>
                <a:rect l="T15" t="T16" r="T17" b="T18"/>
                <a:pathLst>
                  <a:path w="86" h="3">
                    <a:moveTo>
                      <a:pt x="85" y="3"/>
                    </a:moveTo>
                    <a:lnTo>
                      <a:pt x="3" y="3"/>
                    </a:lnTo>
                    <a:lnTo>
                      <a:pt x="0" y="0"/>
                    </a:lnTo>
                    <a:lnTo>
                      <a:pt x="86" y="0"/>
                    </a:lnTo>
                    <a:lnTo>
                      <a:pt x="85" y="3"/>
                    </a:lnTo>
                    <a:close/>
                  </a:path>
                </a:pathLst>
              </a:custGeom>
              <a:solidFill>
                <a:srgbClr val="514E4C"/>
              </a:solidFill>
              <a:ln w="9525">
                <a:noFill/>
                <a:round/>
                <a:headEnd/>
                <a:tailEnd/>
              </a:ln>
            </p:spPr>
            <p:txBody>
              <a:bodyPr/>
              <a:lstStyle/>
              <a:p>
                <a:endParaRPr lang="hu-HU"/>
              </a:p>
            </p:txBody>
          </p:sp>
          <p:sp>
            <p:nvSpPr>
              <p:cNvPr id="57512" name="Freeform 1502"/>
              <p:cNvSpPr>
                <a:spLocks/>
              </p:cNvSpPr>
              <p:nvPr/>
            </p:nvSpPr>
            <p:spPr bwMode="auto">
              <a:xfrm>
                <a:off x="1881" y="1841"/>
                <a:ext cx="87" cy="3"/>
              </a:xfrm>
              <a:custGeom>
                <a:avLst/>
                <a:gdLst>
                  <a:gd name="T0" fmla="*/ 86 w 87"/>
                  <a:gd name="T1" fmla="*/ 3 h 3"/>
                  <a:gd name="T2" fmla="*/ 1 w 87"/>
                  <a:gd name="T3" fmla="*/ 3 h 3"/>
                  <a:gd name="T4" fmla="*/ 0 w 87"/>
                  <a:gd name="T5" fmla="*/ 0 h 3"/>
                  <a:gd name="T6" fmla="*/ 87 w 87"/>
                  <a:gd name="T7" fmla="*/ 0 h 3"/>
                  <a:gd name="T8" fmla="*/ 86 w 87"/>
                  <a:gd name="T9" fmla="*/ 3 h 3"/>
                  <a:gd name="T10" fmla="*/ 0 60000 65536"/>
                  <a:gd name="T11" fmla="*/ 0 60000 65536"/>
                  <a:gd name="T12" fmla="*/ 0 60000 65536"/>
                  <a:gd name="T13" fmla="*/ 0 60000 65536"/>
                  <a:gd name="T14" fmla="*/ 0 60000 65536"/>
                  <a:gd name="T15" fmla="*/ 0 w 87"/>
                  <a:gd name="T16" fmla="*/ 0 h 3"/>
                  <a:gd name="T17" fmla="*/ 87 w 87"/>
                  <a:gd name="T18" fmla="*/ 3 h 3"/>
                </a:gdLst>
                <a:ahLst/>
                <a:cxnLst>
                  <a:cxn ang="T10">
                    <a:pos x="T0" y="T1"/>
                  </a:cxn>
                  <a:cxn ang="T11">
                    <a:pos x="T2" y="T3"/>
                  </a:cxn>
                  <a:cxn ang="T12">
                    <a:pos x="T4" y="T5"/>
                  </a:cxn>
                  <a:cxn ang="T13">
                    <a:pos x="T6" y="T7"/>
                  </a:cxn>
                  <a:cxn ang="T14">
                    <a:pos x="T8" y="T9"/>
                  </a:cxn>
                </a:cxnLst>
                <a:rect l="T15" t="T16" r="T17" b="T18"/>
                <a:pathLst>
                  <a:path w="87" h="3">
                    <a:moveTo>
                      <a:pt x="86" y="3"/>
                    </a:moveTo>
                    <a:lnTo>
                      <a:pt x="1" y="3"/>
                    </a:lnTo>
                    <a:lnTo>
                      <a:pt x="0" y="0"/>
                    </a:lnTo>
                    <a:lnTo>
                      <a:pt x="87" y="0"/>
                    </a:lnTo>
                    <a:lnTo>
                      <a:pt x="86" y="3"/>
                    </a:lnTo>
                    <a:close/>
                  </a:path>
                </a:pathLst>
              </a:custGeom>
              <a:solidFill>
                <a:srgbClr val="53504E"/>
              </a:solidFill>
              <a:ln w="9525">
                <a:noFill/>
                <a:round/>
                <a:headEnd/>
                <a:tailEnd/>
              </a:ln>
            </p:spPr>
            <p:txBody>
              <a:bodyPr/>
              <a:lstStyle/>
              <a:p>
                <a:endParaRPr lang="hu-HU"/>
              </a:p>
            </p:txBody>
          </p:sp>
          <p:sp>
            <p:nvSpPr>
              <p:cNvPr id="57513" name="Freeform 1503"/>
              <p:cNvSpPr>
                <a:spLocks/>
              </p:cNvSpPr>
              <p:nvPr/>
            </p:nvSpPr>
            <p:spPr bwMode="auto">
              <a:xfrm>
                <a:off x="1880" y="1840"/>
                <a:ext cx="90" cy="3"/>
              </a:xfrm>
              <a:custGeom>
                <a:avLst/>
                <a:gdLst>
                  <a:gd name="T0" fmla="*/ 87 w 90"/>
                  <a:gd name="T1" fmla="*/ 3 h 3"/>
                  <a:gd name="T2" fmla="*/ 1 w 90"/>
                  <a:gd name="T3" fmla="*/ 3 h 3"/>
                  <a:gd name="T4" fmla="*/ 0 w 90"/>
                  <a:gd name="T5" fmla="*/ 0 h 3"/>
                  <a:gd name="T6" fmla="*/ 90 w 90"/>
                  <a:gd name="T7" fmla="*/ 0 h 3"/>
                  <a:gd name="T8" fmla="*/ 87 w 90"/>
                  <a:gd name="T9" fmla="*/ 3 h 3"/>
                  <a:gd name="T10" fmla="*/ 0 60000 65536"/>
                  <a:gd name="T11" fmla="*/ 0 60000 65536"/>
                  <a:gd name="T12" fmla="*/ 0 60000 65536"/>
                  <a:gd name="T13" fmla="*/ 0 60000 65536"/>
                  <a:gd name="T14" fmla="*/ 0 60000 65536"/>
                  <a:gd name="T15" fmla="*/ 0 w 90"/>
                  <a:gd name="T16" fmla="*/ 0 h 3"/>
                  <a:gd name="T17" fmla="*/ 90 w 90"/>
                  <a:gd name="T18" fmla="*/ 3 h 3"/>
                </a:gdLst>
                <a:ahLst/>
                <a:cxnLst>
                  <a:cxn ang="T10">
                    <a:pos x="T0" y="T1"/>
                  </a:cxn>
                  <a:cxn ang="T11">
                    <a:pos x="T2" y="T3"/>
                  </a:cxn>
                  <a:cxn ang="T12">
                    <a:pos x="T4" y="T5"/>
                  </a:cxn>
                  <a:cxn ang="T13">
                    <a:pos x="T6" y="T7"/>
                  </a:cxn>
                  <a:cxn ang="T14">
                    <a:pos x="T8" y="T9"/>
                  </a:cxn>
                </a:cxnLst>
                <a:rect l="T15" t="T16" r="T17" b="T18"/>
                <a:pathLst>
                  <a:path w="90" h="3">
                    <a:moveTo>
                      <a:pt x="87" y="3"/>
                    </a:moveTo>
                    <a:lnTo>
                      <a:pt x="1" y="3"/>
                    </a:lnTo>
                    <a:lnTo>
                      <a:pt x="0" y="0"/>
                    </a:lnTo>
                    <a:lnTo>
                      <a:pt x="90" y="0"/>
                    </a:lnTo>
                    <a:lnTo>
                      <a:pt x="87" y="3"/>
                    </a:lnTo>
                    <a:close/>
                  </a:path>
                </a:pathLst>
              </a:custGeom>
              <a:solidFill>
                <a:srgbClr val="555251"/>
              </a:solidFill>
              <a:ln w="9525">
                <a:noFill/>
                <a:round/>
                <a:headEnd/>
                <a:tailEnd/>
              </a:ln>
            </p:spPr>
            <p:txBody>
              <a:bodyPr/>
              <a:lstStyle/>
              <a:p>
                <a:endParaRPr lang="hu-HU"/>
              </a:p>
            </p:txBody>
          </p:sp>
          <p:sp>
            <p:nvSpPr>
              <p:cNvPr id="57514" name="Freeform 1504"/>
              <p:cNvSpPr>
                <a:spLocks/>
              </p:cNvSpPr>
              <p:nvPr/>
            </p:nvSpPr>
            <p:spPr bwMode="auto">
              <a:xfrm>
                <a:off x="1878" y="1839"/>
                <a:ext cx="93" cy="2"/>
              </a:xfrm>
              <a:custGeom>
                <a:avLst/>
                <a:gdLst>
                  <a:gd name="T0" fmla="*/ 90 w 93"/>
                  <a:gd name="T1" fmla="*/ 2 h 2"/>
                  <a:gd name="T2" fmla="*/ 3 w 93"/>
                  <a:gd name="T3" fmla="*/ 2 h 2"/>
                  <a:gd name="T4" fmla="*/ 0 w 93"/>
                  <a:gd name="T5" fmla="*/ 0 h 2"/>
                  <a:gd name="T6" fmla="*/ 93 w 93"/>
                  <a:gd name="T7" fmla="*/ 0 h 2"/>
                  <a:gd name="T8" fmla="*/ 90 w 93"/>
                  <a:gd name="T9" fmla="*/ 2 h 2"/>
                  <a:gd name="T10" fmla="*/ 0 60000 65536"/>
                  <a:gd name="T11" fmla="*/ 0 60000 65536"/>
                  <a:gd name="T12" fmla="*/ 0 60000 65536"/>
                  <a:gd name="T13" fmla="*/ 0 60000 65536"/>
                  <a:gd name="T14" fmla="*/ 0 60000 65536"/>
                  <a:gd name="T15" fmla="*/ 0 w 93"/>
                  <a:gd name="T16" fmla="*/ 0 h 2"/>
                  <a:gd name="T17" fmla="*/ 93 w 93"/>
                  <a:gd name="T18" fmla="*/ 2 h 2"/>
                </a:gdLst>
                <a:ahLst/>
                <a:cxnLst>
                  <a:cxn ang="T10">
                    <a:pos x="T0" y="T1"/>
                  </a:cxn>
                  <a:cxn ang="T11">
                    <a:pos x="T2" y="T3"/>
                  </a:cxn>
                  <a:cxn ang="T12">
                    <a:pos x="T4" y="T5"/>
                  </a:cxn>
                  <a:cxn ang="T13">
                    <a:pos x="T6" y="T7"/>
                  </a:cxn>
                  <a:cxn ang="T14">
                    <a:pos x="T8" y="T9"/>
                  </a:cxn>
                </a:cxnLst>
                <a:rect l="T15" t="T16" r="T17" b="T18"/>
                <a:pathLst>
                  <a:path w="93" h="2">
                    <a:moveTo>
                      <a:pt x="90" y="2"/>
                    </a:moveTo>
                    <a:lnTo>
                      <a:pt x="3" y="2"/>
                    </a:lnTo>
                    <a:lnTo>
                      <a:pt x="0" y="0"/>
                    </a:lnTo>
                    <a:lnTo>
                      <a:pt x="93" y="0"/>
                    </a:lnTo>
                    <a:lnTo>
                      <a:pt x="90" y="2"/>
                    </a:lnTo>
                    <a:close/>
                  </a:path>
                </a:pathLst>
              </a:custGeom>
              <a:solidFill>
                <a:srgbClr val="575453"/>
              </a:solidFill>
              <a:ln w="9525">
                <a:noFill/>
                <a:round/>
                <a:headEnd/>
                <a:tailEnd/>
              </a:ln>
            </p:spPr>
            <p:txBody>
              <a:bodyPr/>
              <a:lstStyle/>
              <a:p>
                <a:endParaRPr lang="hu-HU"/>
              </a:p>
            </p:txBody>
          </p:sp>
          <p:sp>
            <p:nvSpPr>
              <p:cNvPr id="57515" name="Freeform 1505"/>
              <p:cNvSpPr>
                <a:spLocks/>
              </p:cNvSpPr>
              <p:nvPr/>
            </p:nvSpPr>
            <p:spPr bwMode="auto">
              <a:xfrm>
                <a:off x="1877" y="1837"/>
                <a:ext cx="94" cy="3"/>
              </a:xfrm>
              <a:custGeom>
                <a:avLst/>
                <a:gdLst>
                  <a:gd name="T0" fmla="*/ 93 w 94"/>
                  <a:gd name="T1" fmla="*/ 3 h 3"/>
                  <a:gd name="T2" fmla="*/ 3 w 94"/>
                  <a:gd name="T3" fmla="*/ 3 h 3"/>
                  <a:gd name="T4" fmla="*/ 0 w 94"/>
                  <a:gd name="T5" fmla="*/ 0 h 3"/>
                  <a:gd name="T6" fmla="*/ 94 w 94"/>
                  <a:gd name="T7" fmla="*/ 0 h 3"/>
                  <a:gd name="T8" fmla="*/ 93 w 94"/>
                  <a:gd name="T9" fmla="*/ 3 h 3"/>
                  <a:gd name="T10" fmla="*/ 0 60000 65536"/>
                  <a:gd name="T11" fmla="*/ 0 60000 65536"/>
                  <a:gd name="T12" fmla="*/ 0 60000 65536"/>
                  <a:gd name="T13" fmla="*/ 0 60000 65536"/>
                  <a:gd name="T14" fmla="*/ 0 60000 65536"/>
                  <a:gd name="T15" fmla="*/ 0 w 94"/>
                  <a:gd name="T16" fmla="*/ 0 h 3"/>
                  <a:gd name="T17" fmla="*/ 94 w 94"/>
                  <a:gd name="T18" fmla="*/ 3 h 3"/>
                </a:gdLst>
                <a:ahLst/>
                <a:cxnLst>
                  <a:cxn ang="T10">
                    <a:pos x="T0" y="T1"/>
                  </a:cxn>
                  <a:cxn ang="T11">
                    <a:pos x="T2" y="T3"/>
                  </a:cxn>
                  <a:cxn ang="T12">
                    <a:pos x="T4" y="T5"/>
                  </a:cxn>
                  <a:cxn ang="T13">
                    <a:pos x="T6" y="T7"/>
                  </a:cxn>
                  <a:cxn ang="T14">
                    <a:pos x="T8" y="T9"/>
                  </a:cxn>
                </a:cxnLst>
                <a:rect l="T15" t="T16" r="T17" b="T18"/>
                <a:pathLst>
                  <a:path w="94" h="3">
                    <a:moveTo>
                      <a:pt x="93" y="3"/>
                    </a:moveTo>
                    <a:lnTo>
                      <a:pt x="3" y="3"/>
                    </a:lnTo>
                    <a:lnTo>
                      <a:pt x="0" y="0"/>
                    </a:lnTo>
                    <a:lnTo>
                      <a:pt x="94" y="0"/>
                    </a:lnTo>
                    <a:lnTo>
                      <a:pt x="93" y="3"/>
                    </a:lnTo>
                    <a:close/>
                  </a:path>
                </a:pathLst>
              </a:custGeom>
              <a:solidFill>
                <a:srgbClr val="595755"/>
              </a:solidFill>
              <a:ln w="9525">
                <a:noFill/>
                <a:round/>
                <a:headEnd/>
                <a:tailEnd/>
              </a:ln>
            </p:spPr>
            <p:txBody>
              <a:bodyPr/>
              <a:lstStyle/>
              <a:p>
                <a:endParaRPr lang="hu-HU"/>
              </a:p>
            </p:txBody>
          </p:sp>
          <p:sp>
            <p:nvSpPr>
              <p:cNvPr id="57516" name="Freeform 1506"/>
              <p:cNvSpPr>
                <a:spLocks/>
              </p:cNvSpPr>
              <p:nvPr/>
            </p:nvSpPr>
            <p:spPr bwMode="auto">
              <a:xfrm>
                <a:off x="1875" y="1836"/>
                <a:ext cx="98" cy="3"/>
              </a:xfrm>
              <a:custGeom>
                <a:avLst/>
                <a:gdLst>
                  <a:gd name="T0" fmla="*/ 96 w 98"/>
                  <a:gd name="T1" fmla="*/ 3 h 3"/>
                  <a:gd name="T2" fmla="*/ 3 w 98"/>
                  <a:gd name="T3" fmla="*/ 3 h 3"/>
                  <a:gd name="T4" fmla="*/ 0 w 98"/>
                  <a:gd name="T5" fmla="*/ 0 h 3"/>
                  <a:gd name="T6" fmla="*/ 98 w 98"/>
                  <a:gd name="T7" fmla="*/ 0 h 3"/>
                  <a:gd name="T8" fmla="*/ 96 w 98"/>
                  <a:gd name="T9" fmla="*/ 3 h 3"/>
                  <a:gd name="T10" fmla="*/ 0 60000 65536"/>
                  <a:gd name="T11" fmla="*/ 0 60000 65536"/>
                  <a:gd name="T12" fmla="*/ 0 60000 65536"/>
                  <a:gd name="T13" fmla="*/ 0 60000 65536"/>
                  <a:gd name="T14" fmla="*/ 0 60000 65536"/>
                  <a:gd name="T15" fmla="*/ 0 w 98"/>
                  <a:gd name="T16" fmla="*/ 0 h 3"/>
                  <a:gd name="T17" fmla="*/ 98 w 98"/>
                  <a:gd name="T18" fmla="*/ 3 h 3"/>
                </a:gdLst>
                <a:ahLst/>
                <a:cxnLst>
                  <a:cxn ang="T10">
                    <a:pos x="T0" y="T1"/>
                  </a:cxn>
                  <a:cxn ang="T11">
                    <a:pos x="T2" y="T3"/>
                  </a:cxn>
                  <a:cxn ang="T12">
                    <a:pos x="T4" y="T5"/>
                  </a:cxn>
                  <a:cxn ang="T13">
                    <a:pos x="T6" y="T7"/>
                  </a:cxn>
                  <a:cxn ang="T14">
                    <a:pos x="T8" y="T9"/>
                  </a:cxn>
                </a:cxnLst>
                <a:rect l="T15" t="T16" r="T17" b="T18"/>
                <a:pathLst>
                  <a:path w="98" h="3">
                    <a:moveTo>
                      <a:pt x="96" y="3"/>
                    </a:moveTo>
                    <a:lnTo>
                      <a:pt x="3" y="3"/>
                    </a:lnTo>
                    <a:lnTo>
                      <a:pt x="0" y="0"/>
                    </a:lnTo>
                    <a:lnTo>
                      <a:pt x="98" y="0"/>
                    </a:lnTo>
                    <a:lnTo>
                      <a:pt x="96" y="3"/>
                    </a:lnTo>
                    <a:close/>
                  </a:path>
                </a:pathLst>
              </a:custGeom>
              <a:solidFill>
                <a:srgbClr val="5B5957"/>
              </a:solidFill>
              <a:ln w="9525">
                <a:noFill/>
                <a:round/>
                <a:headEnd/>
                <a:tailEnd/>
              </a:ln>
            </p:spPr>
            <p:txBody>
              <a:bodyPr/>
              <a:lstStyle/>
              <a:p>
                <a:endParaRPr lang="hu-HU"/>
              </a:p>
            </p:txBody>
          </p:sp>
          <p:sp>
            <p:nvSpPr>
              <p:cNvPr id="57517" name="Freeform 1507"/>
              <p:cNvSpPr>
                <a:spLocks/>
              </p:cNvSpPr>
              <p:nvPr/>
            </p:nvSpPr>
            <p:spPr bwMode="auto">
              <a:xfrm>
                <a:off x="1874" y="1834"/>
                <a:ext cx="100" cy="3"/>
              </a:xfrm>
              <a:custGeom>
                <a:avLst/>
                <a:gdLst>
                  <a:gd name="T0" fmla="*/ 97 w 100"/>
                  <a:gd name="T1" fmla="*/ 3 h 3"/>
                  <a:gd name="T2" fmla="*/ 3 w 100"/>
                  <a:gd name="T3" fmla="*/ 3 h 3"/>
                  <a:gd name="T4" fmla="*/ 0 w 100"/>
                  <a:gd name="T5" fmla="*/ 0 h 3"/>
                  <a:gd name="T6" fmla="*/ 100 w 100"/>
                  <a:gd name="T7" fmla="*/ 0 h 3"/>
                  <a:gd name="T8" fmla="*/ 97 w 100"/>
                  <a:gd name="T9" fmla="*/ 3 h 3"/>
                  <a:gd name="T10" fmla="*/ 0 60000 65536"/>
                  <a:gd name="T11" fmla="*/ 0 60000 65536"/>
                  <a:gd name="T12" fmla="*/ 0 60000 65536"/>
                  <a:gd name="T13" fmla="*/ 0 60000 65536"/>
                  <a:gd name="T14" fmla="*/ 0 60000 65536"/>
                  <a:gd name="T15" fmla="*/ 0 w 100"/>
                  <a:gd name="T16" fmla="*/ 0 h 3"/>
                  <a:gd name="T17" fmla="*/ 100 w 100"/>
                  <a:gd name="T18" fmla="*/ 3 h 3"/>
                </a:gdLst>
                <a:ahLst/>
                <a:cxnLst>
                  <a:cxn ang="T10">
                    <a:pos x="T0" y="T1"/>
                  </a:cxn>
                  <a:cxn ang="T11">
                    <a:pos x="T2" y="T3"/>
                  </a:cxn>
                  <a:cxn ang="T12">
                    <a:pos x="T4" y="T5"/>
                  </a:cxn>
                  <a:cxn ang="T13">
                    <a:pos x="T6" y="T7"/>
                  </a:cxn>
                  <a:cxn ang="T14">
                    <a:pos x="T8" y="T9"/>
                  </a:cxn>
                </a:cxnLst>
                <a:rect l="T15" t="T16" r="T17" b="T18"/>
                <a:pathLst>
                  <a:path w="100" h="3">
                    <a:moveTo>
                      <a:pt x="97" y="3"/>
                    </a:moveTo>
                    <a:lnTo>
                      <a:pt x="3" y="3"/>
                    </a:lnTo>
                    <a:lnTo>
                      <a:pt x="0" y="0"/>
                    </a:lnTo>
                    <a:lnTo>
                      <a:pt x="100" y="0"/>
                    </a:lnTo>
                    <a:lnTo>
                      <a:pt x="97" y="3"/>
                    </a:lnTo>
                    <a:close/>
                  </a:path>
                </a:pathLst>
              </a:custGeom>
              <a:solidFill>
                <a:srgbClr val="5D5A59"/>
              </a:solidFill>
              <a:ln w="9525">
                <a:noFill/>
                <a:round/>
                <a:headEnd/>
                <a:tailEnd/>
              </a:ln>
            </p:spPr>
            <p:txBody>
              <a:bodyPr/>
              <a:lstStyle/>
              <a:p>
                <a:endParaRPr lang="hu-HU"/>
              </a:p>
            </p:txBody>
          </p:sp>
          <p:sp>
            <p:nvSpPr>
              <p:cNvPr id="57518" name="Freeform 1508"/>
              <p:cNvSpPr>
                <a:spLocks/>
              </p:cNvSpPr>
              <p:nvPr/>
            </p:nvSpPr>
            <p:spPr bwMode="auto">
              <a:xfrm>
                <a:off x="1873" y="1833"/>
                <a:ext cx="102" cy="3"/>
              </a:xfrm>
              <a:custGeom>
                <a:avLst/>
                <a:gdLst>
                  <a:gd name="T0" fmla="*/ 100 w 102"/>
                  <a:gd name="T1" fmla="*/ 3 h 3"/>
                  <a:gd name="T2" fmla="*/ 2 w 102"/>
                  <a:gd name="T3" fmla="*/ 3 h 3"/>
                  <a:gd name="T4" fmla="*/ 0 w 102"/>
                  <a:gd name="T5" fmla="*/ 0 h 3"/>
                  <a:gd name="T6" fmla="*/ 102 w 102"/>
                  <a:gd name="T7" fmla="*/ 0 h 3"/>
                  <a:gd name="T8" fmla="*/ 100 w 102"/>
                  <a:gd name="T9" fmla="*/ 3 h 3"/>
                  <a:gd name="T10" fmla="*/ 0 60000 65536"/>
                  <a:gd name="T11" fmla="*/ 0 60000 65536"/>
                  <a:gd name="T12" fmla="*/ 0 60000 65536"/>
                  <a:gd name="T13" fmla="*/ 0 60000 65536"/>
                  <a:gd name="T14" fmla="*/ 0 60000 65536"/>
                  <a:gd name="T15" fmla="*/ 0 w 102"/>
                  <a:gd name="T16" fmla="*/ 0 h 3"/>
                  <a:gd name="T17" fmla="*/ 102 w 102"/>
                  <a:gd name="T18" fmla="*/ 3 h 3"/>
                </a:gdLst>
                <a:ahLst/>
                <a:cxnLst>
                  <a:cxn ang="T10">
                    <a:pos x="T0" y="T1"/>
                  </a:cxn>
                  <a:cxn ang="T11">
                    <a:pos x="T2" y="T3"/>
                  </a:cxn>
                  <a:cxn ang="T12">
                    <a:pos x="T4" y="T5"/>
                  </a:cxn>
                  <a:cxn ang="T13">
                    <a:pos x="T6" y="T7"/>
                  </a:cxn>
                  <a:cxn ang="T14">
                    <a:pos x="T8" y="T9"/>
                  </a:cxn>
                </a:cxnLst>
                <a:rect l="T15" t="T16" r="T17" b="T18"/>
                <a:pathLst>
                  <a:path w="102" h="3">
                    <a:moveTo>
                      <a:pt x="100" y="3"/>
                    </a:moveTo>
                    <a:lnTo>
                      <a:pt x="2" y="3"/>
                    </a:lnTo>
                    <a:lnTo>
                      <a:pt x="0" y="0"/>
                    </a:lnTo>
                    <a:lnTo>
                      <a:pt x="102" y="0"/>
                    </a:lnTo>
                    <a:lnTo>
                      <a:pt x="100" y="3"/>
                    </a:lnTo>
                    <a:close/>
                  </a:path>
                </a:pathLst>
              </a:custGeom>
              <a:solidFill>
                <a:srgbClr val="5F5D5C"/>
              </a:solidFill>
              <a:ln w="9525">
                <a:noFill/>
                <a:round/>
                <a:headEnd/>
                <a:tailEnd/>
              </a:ln>
            </p:spPr>
            <p:txBody>
              <a:bodyPr/>
              <a:lstStyle/>
              <a:p>
                <a:endParaRPr lang="hu-HU"/>
              </a:p>
            </p:txBody>
          </p:sp>
          <p:sp>
            <p:nvSpPr>
              <p:cNvPr id="57519" name="Freeform 1509"/>
              <p:cNvSpPr>
                <a:spLocks/>
              </p:cNvSpPr>
              <p:nvPr/>
            </p:nvSpPr>
            <p:spPr bwMode="auto">
              <a:xfrm>
                <a:off x="1873" y="1831"/>
                <a:ext cx="104" cy="3"/>
              </a:xfrm>
              <a:custGeom>
                <a:avLst/>
                <a:gdLst>
                  <a:gd name="T0" fmla="*/ 101 w 104"/>
                  <a:gd name="T1" fmla="*/ 3 h 3"/>
                  <a:gd name="T2" fmla="*/ 1 w 104"/>
                  <a:gd name="T3" fmla="*/ 3 h 3"/>
                  <a:gd name="T4" fmla="*/ 0 w 104"/>
                  <a:gd name="T5" fmla="*/ 0 h 3"/>
                  <a:gd name="T6" fmla="*/ 104 w 104"/>
                  <a:gd name="T7" fmla="*/ 0 h 3"/>
                  <a:gd name="T8" fmla="*/ 101 w 104"/>
                  <a:gd name="T9" fmla="*/ 3 h 3"/>
                  <a:gd name="T10" fmla="*/ 0 60000 65536"/>
                  <a:gd name="T11" fmla="*/ 0 60000 65536"/>
                  <a:gd name="T12" fmla="*/ 0 60000 65536"/>
                  <a:gd name="T13" fmla="*/ 0 60000 65536"/>
                  <a:gd name="T14" fmla="*/ 0 60000 65536"/>
                  <a:gd name="T15" fmla="*/ 0 w 104"/>
                  <a:gd name="T16" fmla="*/ 0 h 3"/>
                  <a:gd name="T17" fmla="*/ 104 w 104"/>
                  <a:gd name="T18" fmla="*/ 3 h 3"/>
                </a:gdLst>
                <a:ahLst/>
                <a:cxnLst>
                  <a:cxn ang="T10">
                    <a:pos x="T0" y="T1"/>
                  </a:cxn>
                  <a:cxn ang="T11">
                    <a:pos x="T2" y="T3"/>
                  </a:cxn>
                  <a:cxn ang="T12">
                    <a:pos x="T4" y="T5"/>
                  </a:cxn>
                  <a:cxn ang="T13">
                    <a:pos x="T6" y="T7"/>
                  </a:cxn>
                  <a:cxn ang="T14">
                    <a:pos x="T8" y="T9"/>
                  </a:cxn>
                </a:cxnLst>
                <a:rect l="T15" t="T16" r="T17" b="T18"/>
                <a:pathLst>
                  <a:path w="104" h="3">
                    <a:moveTo>
                      <a:pt x="101" y="3"/>
                    </a:moveTo>
                    <a:lnTo>
                      <a:pt x="1" y="3"/>
                    </a:lnTo>
                    <a:lnTo>
                      <a:pt x="0" y="0"/>
                    </a:lnTo>
                    <a:lnTo>
                      <a:pt x="104" y="0"/>
                    </a:lnTo>
                    <a:lnTo>
                      <a:pt x="101" y="3"/>
                    </a:lnTo>
                    <a:close/>
                  </a:path>
                </a:pathLst>
              </a:custGeom>
              <a:solidFill>
                <a:srgbClr val="625F5E"/>
              </a:solidFill>
              <a:ln w="9525">
                <a:noFill/>
                <a:round/>
                <a:headEnd/>
                <a:tailEnd/>
              </a:ln>
            </p:spPr>
            <p:txBody>
              <a:bodyPr/>
              <a:lstStyle/>
              <a:p>
                <a:endParaRPr lang="hu-HU"/>
              </a:p>
            </p:txBody>
          </p:sp>
          <p:sp>
            <p:nvSpPr>
              <p:cNvPr id="57520" name="Freeform 1510"/>
              <p:cNvSpPr>
                <a:spLocks/>
              </p:cNvSpPr>
              <p:nvPr/>
            </p:nvSpPr>
            <p:spPr bwMode="auto">
              <a:xfrm>
                <a:off x="1871" y="1830"/>
                <a:ext cx="106" cy="3"/>
              </a:xfrm>
              <a:custGeom>
                <a:avLst/>
                <a:gdLst>
                  <a:gd name="T0" fmla="*/ 104 w 106"/>
                  <a:gd name="T1" fmla="*/ 3 h 3"/>
                  <a:gd name="T2" fmla="*/ 2 w 106"/>
                  <a:gd name="T3" fmla="*/ 3 h 3"/>
                  <a:gd name="T4" fmla="*/ 0 w 106"/>
                  <a:gd name="T5" fmla="*/ 1 h 3"/>
                  <a:gd name="T6" fmla="*/ 27 w 106"/>
                  <a:gd name="T7" fmla="*/ 1 h 3"/>
                  <a:gd name="T8" fmla="*/ 27 w 106"/>
                  <a:gd name="T9" fmla="*/ 0 h 3"/>
                  <a:gd name="T10" fmla="*/ 83 w 106"/>
                  <a:gd name="T11" fmla="*/ 0 h 3"/>
                  <a:gd name="T12" fmla="*/ 83 w 106"/>
                  <a:gd name="T13" fmla="*/ 1 h 3"/>
                  <a:gd name="T14" fmla="*/ 106 w 106"/>
                  <a:gd name="T15" fmla="*/ 1 h 3"/>
                  <a:gd name="T16" fmla="*/ 104 w 106"/>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3"/>
                  <a:gd name="T29" fmla="*/ 106 w 10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3">
                    <a:moveTo>
                      <a:pt x="104" y="3"/>
                    </a:moveTo>
                    <a:lnTo>
                      <a:pt x="2" y="3"/>
                    </a:lnTo>
                    <a:lnTo>
                      <a:pt x="0" y="1"/>
                    </a:lnTo>
                    <a:lnTo>
                      <a:pt x="27" y="1"/>
                    </a:lnTo>
                    <a:lnTo>
                      <a:pt x="27" y="0"/>
                    </a:lnTo>
                    <a:lnTo>
                      <a:pt x="83" y="0"/>
                    </a:lnTo>
                    <a:lnTo>
                      <a:pt x="83" y="1"/>
                    </a:lnTo>
                    <a:lnTo>
                      <a:pt x="106" y="1"/>
                    </a:lnTo>
                    <a:lnTo>
                      <a:pt x="104" y="3"/>
                    </a:lnTo>
                    <a:close/>
                  </a:path>
                </a:pathLst>
              </a:custGeom>
              <a:solidFill>
                <a:srgbClr val="646260"/>
              </a:solidFill>
              <a:ln w="9525">
                <a:noFill/>
                <a:round/>
                <a:headEnd/>
                <a:tailEnd/>
              </a:ln>
            </p:spPr>
            <p:txBody>
              <a:bodyPr/>
              <a:lstStyle/>
              <a:p>
                <a:endParaRPr lang="hu-HU"/>
              </a:p>
            </p:txBody>
          </p:sp>
          <p:sp>
            <p:nvSpPr>
              <p:cNvPr id="57521" name="Freeform 1511"/>
              <p:cNvSpPr>
                <a:spLocks/>
              </p:cNvSpPr>
              <p:nvPr/>
            </p:nvSpPr>
            <p:spPr bwMode="auto">
              <a:xfrm>
                <a:off x="1871" y="1829"/>
                <a:ext cx="106" cy="2"/>
              </a:xfrm>
              <a:custGeom>
                <a:avLst/>
                <a:gdLst>
                  <a:gd name="T0" fmla="*/ 106 w 106"/>
                  <a:gd name="T1" fmla="*/ 2 h 2"/>
                  <a:gd name="T2" fmla="*/ 2 w 106"/>
                  <a:gd name="T3" fmla="*/ 2 h 2"/>
                  <a:gd name="T4" fmla="*/ 0 w 106"/>
                  <a:gd name="T5" fmla="*/ 2 h 2"/>
                  <a:gd name="T6" fmla="*/ 27 w 106"/>
                  <a:gd name="T7" fmla="*/ 2 h 2"/>
                  <a:gd name="T8" fmla="*/ 27 w 106"/>
                  <a:gd name="T9" fmla="*/ 0 h 2"/>
                  <a:gd name="T10" fmla="*/ 83 w 106"/>
                  <a:gd name="T11" fmla="*/ 0 h 2"/>
                  <a:gd name="T12" fmla="*/ 83 w 106"/>
                  <a:gd name="T13" fmla="*/ 2 h 2"/>
                  <a:gd name="T14" fmla="*/ 106 w 106"/>
                  <a:gd name="T15" fmla="*/ 2 h 2"/>
                  <a:gd name="T16" fmla="*/ 106 w 106"/>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2"/>
                  <a:gd name="T29" fmla="*/ 106 w 106"/>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2">
                    <a:moveTo>
                      <a:pt x="106" y="2"/>
                    </a:moveTo>
                    <a:lnTo>
                      <a:pt x="2" y="2"/>
                    </a:lnTo>
                    <a:lnTo>
                      <a:pt x="0" y="2"/>
                    </a:lnTo>
                    <a:lnTo>
                      <a:pt x="27" y="2"/>
                    </a:lnTo>
                    <a:lnTo>
                      <a:pt x="27" y="0"/>
                    </a:lnTo>
                    <a:lnTo>
                      <a:pt x="83" y="0"/>
                    </a:lnTo>
                    <a:lnTo>
                      <a:pt x="83" y="2"/>
                    </a:lnTo>
                    <a:lnTo>
                      <a:pt x="106" y="2"/>
                    </a:lnTo>
                    <a:close/>
                  </a:path>
                </a:pathLst>
              </a:custGeom>
              <a:solidFill>
                <a:srgbClr val="676563"/>
              </a:solidFill>
              <a:ln w="9525">
                <a:noFill/>
                <a:round/>
                <a:headEnd/>
                <a:tailEnd/>
              </a:ln>
            </p:spPr>
            <p:txBody>
              <a:bodyPr/>
              <a:lstStyle/>
              <a:p>
                <a:endParaRPr lang="hu-HU"/>
              </a:p>
            </p:txBody>
          </p:sp>
          <p:sp>
            <p:nvSpPr>
              <p:cNvPr id="57522" name="Rectangle 1512"/>
              <p:cNvSpPr>
                <a:spLocks noChangeArrowheads="1"/>
              </p:cNvSpPr>
              <p:nvPr/>
            </p:nvSpPr>
            <p:spPr bwMode="auto">
              <a:xfrm>
                <a:off x="1898" y="1827"/>
                <a:ext cx="56" cy="3"/>
              </a:xfrm>
              <a:prstGeom prst="rect">
                <a:avLst/>
              </a:prstGeom>
              <a:solidFill>
                <a:srgbClr val="696766"/>
              </a:solidFill>
              <a:ln w="9525">
                <a:noFill/>
                <a:miter lim="800000"/>
                <a:headEnd/>
                <a:tailEnd/>
              </a:ln>
            </p:spPr>
            <p:txBody>
              <a:bodyPr/>
              <a:lstStyle/>
              <a:p>
                <a:endParaRPr lang="hu-HU">
                  <a:latin typeface="Calibri" pitchFamily="34" charset="0"/>
                </a:endParaRPr>
              </a:p>
            </p:txBody>
          </p:sp>
          <p:sp>
            <p:nvSpPr>
              <p:cNvPr id="57523" name="Rectangle 1513"/>
              <p:cNvSpPr>
                <a:spLocks noChangeArrowheads="1"/>
              </p:cNvSpPr>
              <p:nvPr/>
            </p:nvSpPr>
            <p:spPr bwMode="auto">
              <a:xfrm>
                <a:off x="1898" y="1826"/>
                <a:ext cx="56" cy="3"/>
              </a:xfrm>
              <a:prstGeom prst="rect">
                <a:avLst/>
              </a:prstGeom>
              <a:solidFill>
                <a:srgbClr val="6B6968"/>
              </a:solidFill>
              <a:ln w="9525">
                <a:noFill/>
                <a:miter lim="800000"/>
                <a:headEnd/>
                <a:tailEnd/>
              </a:ln>
            </p:spPr>
            <p:txBody>
              <a:bodyPr/>
              <a:lstStyle/>
              <a:p>
                <a:endParaRPr lang="hu-HU">
                  <a:latin typeface="Calibri" pitchFamily="34" charset="0"/>
                </a:endParaRPr>
              </a:p>
            </p:txBody>
          </p:sp>
          <p:sp>
            <p:nvSpPr>
              <p:cNvPr id="57524" name="Rectangle 1514"/>
              <p:cNvSpPr>
                <a:spLocks noChangeArrowheads="1"/>
              </p:cNvSpPr>
              <p:nvPr/>
            </p:nvSpPr>
            <p:spPr bwMode="auto">
              <a:xfrm>
                <a:off x="1898" y="1824"/>
                <a:ext cx="56" cy="3"/>
              </a:xfrm>
              <a:prstGeom prst="rect">
                <a:avLst/>
              </a:prstGeom>
              <a:solidFill>
                <a:srgbClr val="6D6B6A"/>
              </a:solidFill>
              <a:ln w="9525">
                <a:noFill/>
                <a:miter lim="800000"/>
                <a:headEnd/>
                <a:tailEnd/>
              </a:ln>
            </p:spPr>
            <p:txBody>
              <a:bodyPr/>
              <a:lstStyle/>
              <a:p>
                <a:endParaRPr lang="hu-HU">
                  <a:latin typeface="Calibri" pitchFamily="34" charset="0"/>
                </a:endParaRPr>
              </a:p>
            </p:txBody>
          </p:sp>
          <p:sp>
            <p:nvSpPr>
              <p:cNvPr id="57525" name="Rectangle 1515"/>
              <p:cNvSpPr>
                <a:spLocks noChangeArrowheads="1"/>
              </p:cNvSpPr>
              <p:nvPr/>
            </p:nvSpPr>
            <p:spPr bwMode="auto">
              <a:xfrm>
                <a:off x="1898" y="1823"/>
                <a:ext cx="56" cy="3"/>
              </a:xfrm>
              <a:prstGeom prst="rect">
                <a:avLst/>
              </a:prstGeom>
              <a:solidFill>
                <a:srgbClr val="6F6D6C"/>
              </a:solidFill>
              <a:ln w="9525">
                <a:noFill/>
                <a:miter lim="800000"/>
                <a:headEnd/>
                <a:tailEnd/>
              </a:ln>
            </p:spPr>
            <p:txBody>
              <a:bodyPr/>
              <a:lstStyle/>
              <a:p>
                <a:endParaRPr lang="hu-HU">
                  <a:latin typeface="Calibri" pitchFamily="34" charset="0"/>
                </a:endParaRPr>
              </a:p>
            </p:txBody>
          </p:sp>
          <p:sp>
            <p:nvSpPr>
              <p:cNvPr id="57526" name="Rectangle 1516"/>
              <p:cNvSpPr>
                <a:spLocks noChangeArrowheads="1"/>
              </p:cNvSpPr>
              <p:nvPr/>
            </p:nvSpPr>
            <p:spPr bwMode="auto">
              <a:xfrm>
                <a:off x="1898" y="1822"/>
                <a:ext cx="56" cy="2"/>
              </a:xfrm>
              <a:prstGeom prst="rect">
                <a:avLst/>
              </a:prstGeom>
              <a:solidFill>
                <a:srgbClr val="716F6E"/>
              </a:solidFill>
              <a:ln w="9525">
                <a:noFill/>
                <a:miter lim="800000"/>
                <a:headEnd/>
                <a:tailEnd/>
              </a:ln>
            </p:spPr>
            <p:txBody>
              <a:bodyPr/>
              <a:lstStyle/>
              <a:p>
                <a:endParaRPr lang="hu-HU">
                  <a:latin typeface="Calibri" pitchFamily="34" charset="0"/>
                </a:endParaRPr>
              </a:p>
            </p:txBody>
          </p:sp>
          <p:sp>
            <p:nvSpPr>
              <p:cNvPr id="57527" name="Rectangle 1517"/>
              <p:cNvSpPr>
                <a:spLocks noChangeArrowheads="1"/>
              </p:cNvSpPr>
              <p:nvPr/>
            </p:nvSpPr>
            <p:spPr bwMode="auto">
              <a:xfrm>
                <a:off x="1898" y="1820"/>
                <a:ext cx="56" cy="3"/>
              </a:xfrm>
              <a:prstGeom prst="rect">
                <a:avLst/>
              </a:prstGeom>
              <a:solidFill>
                <a:srgbClr val="737170"/>
              </a:solidFill>
              <a:ln w="9525">
                <a:noFill/>
                <a:miter lim="800000"/>
                <a:headEnd/>
                <a:tailEnd/>
              </a:ln>
            </p:spPr>
            <p:txBody>
              <a:bodyPr/>
              <a:lstStyle/>
              <a:p>
                <a:endParaRPr lang="hu-HU">
                  <a:latin typeface="Calibri" pitchFamily="34" charset="0"/>
                </a:endParaRPr>
              </a:p>
            </p:txBody>
          </p:sp>
          <p:sp>
            <p:nvSpPr>
              <p:cNvPr id="57528" name="Rectangle 1518"/>
              <p:cNvSpPr>
                <a:spLocks noChangeArrowheads="1"/>
              </p:cNvSpPr>
              <p:nvPr/>
            </p:nvSpPr>
            <p:spPr bwMode="auto">
              <a:xfrm>
                <a:off x="1898" y="1819"/>
                <a:ext cx="56" cy="3"/>
              </a:xfrm>
              <a:prstGeom prst="rect">
                <a:avLst/>
              </a:prstGeom>
              <a:solidFill>
                <a:srgbClr val="757372"/>
              </a:solidFill>
              <a:ln w="9525">
                <a:noFill/>
                <a:miter lim="800000"/>
                <a:headEnd/>
                <a:tailEnd/>
              </a:ln>
            </p:spPr>
            <p:txBody>
              <a:bodyPr/>
              <a:lstStyle/>
              <a:p>
                <a:endParaRPr lang="hu-HU">
                  <a:latin typeface="Calibri" pitchFamily="34" charset="0"/>
                </a:endParaRPr>
              </a:p>
            </p:txBody>
          </p:sp>
          <p:sp>
            <p:nvSpPr>
              <p:cNvPr id="57529" name="Rectangle 1519"/>
              <p:cNvSpPr>
                <a:spLocks noChangeArrowheads="1"/>
              </p:cNvSpPr>
              <p:nvPr/>
            </p:nvSpPr>
            <p:spPr bwMode="auto">
              <a:xfrm>
                <a:off x="1898" y="1817"/>
                <a:ext cx="56" cy="3"/>
              </a:xfrm>
              <a:prstGeom prst="rect">
                <a:avLst/>
              </a:prstGeom>
              <a:solidFill>
                <a:srgbClr val="767574"/>
              </a:solidFill>
              <a:ln w="9525">
                <a:noFill/>
                <a:miter lim="800000"/>
                <a:headEnd/>
                <a:tailEnd/>
              </a:ln>
            </p:spPr>
            <p:txBody>
              <a:bodyPr/>
              <a:lstStyle/>
              <a:p>
                <a:endParaRPr lang="hu-HU">
                  <a:latin typeface="Calibri" pitchFamily="34" charset="0"/>
                </a:endParaRPr>
              </a:p>
            </p:txBody>
          </p:sp>
          <p:sp>
            <p:nvSpPr>
              <p:cNvPr id="57530" name="Rectangle 1520"/>
              <p:cNvSpPr>
                <a:spLocks noChangeArrowheads="1"/>
              </p:cNvSpPr>
              <p:nvPr/>
            </p:nvSpPr>
            <p:spPr bwMode="auto">
              <a:xfrm>
                <a:off x="1898" y="1816"/>
                <a:ext cx="56" cy="3"/>
              </a:xfrm>
              <a:prstGeom prst="rect">
                <a:avLst/>
              </a:prstGeom>
              <a:solidFill>
                <a:srgbClr val="797776"/>
              </a:solidFill>
              <a:ln w="9525">
                <a:noFill/>
                <a:miter lim="800000"/>
                <a:headEnd/>
                <a:tailEnd/>
              </a:ln>
            </p:spPr>
            <p:txBody>
              <a:bodyPr/>
              <a:lstStyle/>
              <a:p>
                <a:endParaRPr lang="hu-HU">
                  <a:latin typeface="Calibri" pitchFamily="34" charset="0"/>
                </a:endParaRPr>
              </a:p>
            </p:txBody>
          </p:sp>
          <p:sp>
            <p:nvSpPr>
              <p:cNvPr id="57531" name="Rectangle 1521"/>
              <p:cNvSpPr>
                <a:spLocks noChangeArrowheads="1"/>
              </p:cNvSpPr>
              <p:nvPr/>
            </p:nvSpPr>
            <p:spPr bwMode="auto">
              <a:xfrm>
                <a:off x="1898" y="1816"/>
                <a:ext cx="56" cy="1"/>
              </a:xfrm>
              <a:prstGeom prst="rect">
                <a:avLst/>
              </a:prstGeom>
              <a:solidFill>
                <a:srgbClr val="7B7A79"/>
              </a:solidFill>
              <a:ln w="9525">
                <a:noFill/>
                <a:miter lim="800000"/>
                <a:headEnd/>
                <a:tailEnd/>
              </a:ln>
            </p:spPr>
            <p:txBody>
              <a:bodyPr/>
              <a:lstStyle/>
              <a:p>
                <a:endParaRPr lang="hu-HU">
                  <a:latin typeface="Calibri" pitchFamily="34" charset="0"/>
                </a:endParaRPr>
              </a:p>
            </p:txBody>
          </p:sp>
          <p:sp>
            <p:nvSpPr>
              <p:cNvPr id="57532" name="Rectangle 1522"/>
              <p:cNvSpPr>
                <a:spLocks noChangeArrowheads="1"/>
              </p:cNvSpPr>
              <p:nvPr/>
            </p:nvSpPr>
            <p:spPr bwMode="auto">
              <a:xfrm>
                <a:off x="1898" y="1815"/>
                <a:ext cx="56" cy="1"/>
              </a:xfrm>
              <a:prstGeom prst="rect">
                <a:avLst/>
              </a:prstGeom>
              <a:solidFill>
                <a:srgbClr val="7D7C7B"/>
              </a:solidFill>
              <a:ln w="9525">
                <a:noFill/>
                <a:miter lim="800000"/>
                <a:headEnd/>
                <a:tailEnd/>
              </a:ln>
            </p:spPr>
            <p:txBody>
              <a:bodyPr/>
              <a:lstStyle/>
              <a:p>
                <a:endParaRPr lang="hu-HU">
                  <a:latin typeface="Calibri" pitchFamily="34" charset="0"/>
                </a:endParaRPr>
              </a:p>
            </p:txBody>
          </p:sp>
          <p:sp>
            <p:nvSpPr>
              <p:cNvPr id="57533" name="Rectangle 1523"/>
              <p:cNvSpPr>
                <a:spLocks noChangeArrowheads="1"/>
              </p:cNvSpPr>
              <p:nvPr/>
            </p:nvSpPr>
            <p:spPr bwMode="auto">
              <a:xfrm>
                <a:off x="1898" y="1813"/>
                <a:ext cx="56" cy="3"/>
              </a:xfrm>
              <a:prstGeom prst="rect">
                <a:avLst/>
              </a:prstGeom>
              <a:solidFill>
                <a:srgbClr val="7F7E7D"/>
              </a:solidFill>
              <a:ln w="9525">
                <a:noFill/>
                <a:miter lim="800000"/>
                <a:headEnd/>
                <a:tailEnd/>
              </a:ln>
            </p:spPr>
            <p:txBody>
              <a:bodyPr/>
              <a:lstStyle/>
              <a:p>
                <a:endParaRPr lang="hu-HU">
                  <a:latin typeface="Calibri" pitchFamily="34" charset="0"/>
                </a:endParaRPr>
              </a:p>
            </p:txBody>
          </p:sp>
          <p:sp>
            <p:nvSpPr>
              <p:cNvPr id="57534" name="Rectangle 1524"/>
              <p:cNvSpPr>
                <a:spLocks noChangeArrowheads="1"/>
              </p:cNvSpPr>
              <p:nvPr/>
            </p:nvSpPr>
            <p:spPr bwMode="auto">
              <a:xfrm>
                <a:off x="1898" y="1812"/>
                <a:ext cx="56" cy="3"/>
              </a:xfrm>
              <a:prstGeom prst="rect">
                <a:avLst/>
              </a:prstGeom>
              <a:solidFill>
                <a:srgbClr val="82807F"/>
              </a:solidFill>
              <a:ln w="9525">
                <a:noFill/>
                <a:miter lim="800000"/>
                <a:headEnd/>
                <a:tailEnd/>
              </a:ln>
            </p:spPr>
            <p:txBody>
              <a:bodyPr/>
              <a:lstStyle/>
              <a:p>
                <a:endParaRPr lang="hu-HU">
                  <a:latin typeface="Calibri" pitchFamily="34" charset="0"/>
                </a:endParaRPr>
              </a:p>
            </p:txBody>
          </p:sp>
          <p:sp>
            <p:nvSpPr>
              <p:cNvPr id="57535" name="Rectangle 1525"/>
              <p:cNvSpPr>
                <a:spLocks noChangeArrowheads="1"/>
              </p:cNvSpPr>
              <p:nvPr/>
            </p:nvSpPr>
            <p:spPr bwMode="auto">
              <a:xfrm>
                <a:off x="1898" y="1810"/>
                <a:ext cx="56" cy="3"/>
              </a:xfrm>
              <a:prstGeom prst="rect">
                <a:avLst/>
              </a:prstGeom>
              <a:solidFill>
                <a:srgbClr val="848282"/>
              </a:solidFill>
              <a:ln w="9525">
                <a:noFill/>
                <a:miter lim="800000"/>
                <a:headEnd/>
                <a:tailEnd/>
              </a:ln>
            </p:spPr>
            <p:txBody>
              <a:bodyPr/>
              <a:lstStyle/>
              <a:p>
                <a:endParaRPr lang="hu-HU">
                  <a:latin typeface="Calibri" pitchFamily="34" charset="0"/>
                </a:endParaRPr>
              </a:p>
            </p:txBody>
          </p:sp>
          <p:sp>
            <p:nvSpPr>
              <p:cNvPr id="57536" name="Rectangle 1526"/>
              <p:cNvSpPr>
                <a:spLocks noChangeArrowheads="1"/>
              </p:cNvSpPr>
              <p:nvPr/>
            </p:nvSpPr>
            <p:spPr bwMode="auto">
              <a:xfrm>
                <a:off x="1898" y="1809"/>
                <a:ext cx="56" cy="3"/>
              </a:xfrm>
              <a:prstGeom prst="rect">
                <a:avLst/>
              </a:prstGeom>
              <a:solidFill>
                <a:srgbClr val="848382"/>
              </a:solidFill>
              <a:ln w="9525">
                <a:noFill/>
                <a:miter lim="800000"/>
                <a:headEnd/>
                <a:tailEnd/>
              </a:ln>
            </p:spPr>
            <p:txBody>
              <a:bodyPr/>
              <a:lstStyle/>
              <a:p>
                <a:endParaRPr lang="hu-HU">
                  <a:latin typeface="Calibri" pitchFamily="34" charset="0"/>
                </a:endParaRPr>
              </a:p>
            </p:txBody>
          </p:sp>
          <p:sp>
            <p:nvSpPr>
              <p:cNvPr id="57537" name="Rectangle 1527"/>
              <p:cNvSpPr>
                <a:spLocks noChangeArrowheads="1"/>
              </p:cNvSpPr>
              <p:nvPr/>
            </p:nvSpPr>
            <p:spPr bwMode="auto">
              <a:xfrm>
                <a:off x="1898" y="1808"/>
                <a:ext cx="56" cy="2"/>
              </a:xfrm>
              <a:prstGeom prst="rect">
                <a:avLst/>
              </a:prstGeom>
              <a:solidFill>
                <a:srgbClr val="868584"/>
              </a:solidFill>
              <a:ln w="9525">
                <a:noFill/>
                <a:miter lim="800000"/>
                <a:headEnd/>
                <a:tailEnd/>
              </a:ln>
            </p:spPr>
            <p:txBody>
              <a:bodyPr/>
              <a:lstStyle/>
              <a:p>
                <a:endParaRPr lang="hu-HU">
                  <a:latin typeface="Calibri" pitchFamily="34" charset="0"/>
                </a:endParaRPr>
              </a:p>
            </p:txBody>
          </p:sp>
          <p:sp>
            <p:nvSpPr>
              <p:cNvPr id="57538" name="Rectangle 1528"/>
              <p:cNvSpPr>
                <a:spLocks noChangeArrowheads="1"/>
              </p:cNvSpPr>
              <p:nvPr/>
            </p:nvSpPr>
            <p:spPr bwMode="auto">
              <a:xfrm>
                <a:off x="1898" y="1806"/>
                <a:ext cx="56" cy="3"/>
              </a:xfrm>
              <a:prstGeom prst="rect">
                <a:avLst/>
              </a:prstGeom>
              <a:solidFill>
                <a:srgbClr val="878585"/>
              </a:solidFill>
              <a:ln w="9525">
                <a:noFill/>
                <a:miter lim="800000"/>
                <a:headEnd/>
                <a:tailEnd/>
              </a:ln>
            </p:spPr>
            <p:txBody>
              <a:bodyPr/>
              <a:lstStyle/>
              <a:p>
                <a:endParaRPr lang="hu-HU">
                  <a:latin typeface="Calibri" pitchFamily="34" charset="0"/>
                </a:endParaRPr>
              </a:p>
            </p:txBody>
          </p:sp>
          <p:sp>
            <p:nvSpPr>
              <p:cNvPr id="57539" name="Rectangle 1529"/>
              <p:cNvSpPr>
                <a:spLocks noChangeArrowheads="1"/>
              </p:cNvSpPr>
              <p:nvPr/>
            </p:nvSpPr>
            <p:spPr bwMode="auto">
              <a:xfrm>
                <a:off x="1898" y="1805"/>
                <a:ext cx="56" cy="3"/>
              </a:xfrm>
              <a:prstGeom prst="rect">
                <a:avLst/>
              </a:prstGeom>
              <a:solidFill>
                <a:srgbClr val="878685"/>
              </a:solidFill>
              <a:ln w="9525">
                <a:noFill/>
                <a:miter lim="800000"/>
                <a:headEnd/>
                <a:tailEnd/>
              </a:ln>
            </p:spPr>
            <p:txBody>
              <a:bodyPr/>
              <a:lstStyle/>
              <a:p>
                <a:endParaRPr lang="hu-HU">
                  <a:latin typeface="Calibri" pitchFamily="34" charset="0"/>
                </a:endParaRPr>
              </a:p>
            </p:txBody>
          </p:sp>
          <p:sp>
            <p:nvSpPr>
              <p:cNvPr id="57540" name="Rectangle 1530"/>
              <p:cNvSpPr>
                <a:spLocks noChangeArrowheads="1"/>
              </p:cNvSpPr>
              <p:nvPr/>
            </p:nvSpPr>
            <p:spPr bwMode="auto">
              <a:xfrm>
                <a:off x="1898" y="1803"/>
                <a:ext cx="56" cy="3"/>
              </a:xfrm>
              <a:prstGeom prst="rect">
                <a:avLst/>
              </a:prstGeom>
              <a:solidFill>
                <a:srgbClr val="898787"/>
              </a:solidFill>
              <a:ln w="9525">
                <a:noFill/>
                <a:miter lim="800000"/>
                <a:headEnd/>
                <a:tailEnd/>
              </a:ln>
            </p:spPr>
            <p:txBody>
              <a:bodyPr/>
              <a:lstStyle/>
              <a:p>
                <a:endParaRPr lang="hu-HU">
                  <a:latin typeface="Calibri" pitchFamily="34" charset="0"/>
                </a:endParaRPr>
              </a:p>
            </p:txBody>
          </p:sp>
          <p:sp>
            <p:nvSpPr>
              <p:cNvPr id="57541" name="Rectangle 1531"/>
              <p:cNvSpPr>
                <a:spLocks noChangeArrowheads="1"/>
              </p:cNvSpPr>
              <p:nvPr/>
            </p:nvSpPr>
            <p:spPr bwMode="auto">
              <a:xfrm>
                <a:off x="1898" y="1802"/>
                <a:ext cx="56" cy="3"/>
              </a:xfrm>
              <a:prstGeom prst="rect">
                <a:avLst/>
              </a:prstGeom>
              <a:solidFill>
                <a:srgbClr val="898887"/>
              </a:solidFill>
              <a:ln w="9525">
                <a:noFill/>
                <a:miter lim="800000"/>
                <a:headEnd/>
                <a:tailEnd/>
              </a:ln>
            </p:spPr>
            <p:txBody>
              <a:bodyPr/>
              <a:lstStyle/>
              <a:p>
                <a:endParaRPr lang="hu-HU">
                  <a:latin typeface="Calibri" pitchFamily="34" charset="0"/>
                </a:endParaRPr>
              </a:p>
            </p:txBody>
          </p:sp>
          <p:sp>
            <p:nvSpPr>
              <p:cNvPr id="57542" name="Rectangle 1532"/>
              <p:cNvSpPr>
                <a:spLocks noChangeArrowheads="1"/>
              </p:cNvSpPr>
              <p:nvPr/>
            </p:nvSpPr>
            <p:spPr bwMode="auto">
              <a:xfrm>
                <a:off x="1898" y="1801"/>
                <a:ext cx="56" cy="2"/>
              </a:xfrm>
              <a:prstGeom prst="rect">
                <a:avLst/>
              </a:prstGeom>
              <a:solidFill>
                <a:srgbClr val="8A8988"/>
              </a:solidFill>
              <a:ln w="9525">
                <a:noFill/>
                <a:miter lim="800000"/>
                <a:headEnd/>
                <a:tailEnd/>
              </a:ln>
            </p:spPr>
            <p:txBody>
              <a:bodyPr/>
              <a:lstStyle/>
              <a:p>
                <a:endParaRPr lang="hu-HU">
                  <a:latin typeface="Calibri" pitchFamily="34" charset="0"/>
                </a:endParaRPr>
              </a:p>
            </p:txBody>
          </p:sp>
          <p:sp>
            <p:nvSpPr>
              <p:cNvPr id="57543" name="Rectangle 1533"/>
              <p:cNvSpPr>
                <a:spLocks noChangeArrowheads="1"/>
              </p:cNvSpPr>
              <p:nvPr/>
            </p:nvSpPr>
            <p:spPr bwMode="auto">
              <a:xfrm>
                <a:off x="1898" y="1799"/>
                <a:ext cx="56" cy="3"/>
              </a:xfrm>
              <a:prstGeom prst="rect">
                <a:avLst/>
              </a:prstGeom>
              <a:solidFill>
                <a:srgbClr val="8B8A89"/>
              </a:solidFill>
              <a:ln w="9525">
                <a:noFill/>
                <a:miter lim="800000"/>
                <a:headEnd/>
                <a:tailEnd/>
              </a:ln>
            </p:spPr>
            <p:txBody>
              <a:bodyPr/>
              <a:lstStyle/>
              <a:p>
                <a:endParaRPr lang="hu-HU">
                  <a:latin typeface="Calibri" pitchFamily="34" charset="0"/>
                </a:endParaRPr>
              </a:p>
            </p:txBody>
          </p:sp>
          <p:sp>
            <p:nvSpPr>
              <p:cNvPr id="57544" name="Rectangle 1534"/>
              <p:cNvSpPr>
                <a:spLocks noChangeArrowheads="1"/>
              </p:cNvSpPr>
              <p:nvPr/>
            </p:nvSpPr>
            <p:spPr bwMode="auto">
              <a:xfrm>
                <a:off x="1898" y="1798"/>
                <a:ext cx="56" cy="3"/>
              </a:xfrm>
              <a:prstGeom prst="rect">
                <a:avLst/>
              </a:prstGeom>
              <a:solidFill>
                <a:srgbClr val="8C8B8A"/>
              </a:solidFill>
              <a:ln w="9525">
                <a:noFill/>
                <a:miter lim="800000"/>
                <a:headEnd/>
                <a:tailEnd/>
              </a:ln>
            </p:spPr>
            <p:txBody>
              <a:bodyPr/>
              <a:lstStyle/>
              <a:p>
                <a:endParaRPr lang="hu-HU">
                  <a:latin typeface="Calibri" pitchFamily="34" charset="0"/>
                </a:endParaRPr>
              </a:p>
            </p:txBody>
          </p:sp>
          <p:sp>
            <p:nvSpPr>
              <p:cNvPr id="57545" name="Rectangle 1535"/>
              <p:cNvSpPr>
                <a:spLocks noChangeArrowheads="1"/>
              </p:cNvSpPr>
              <p:nvPr/>
            </p:nvSpPr>
            <p:spPr bwMode="auto">
              <a:xfrm>
                <a:off x="1898" y="1796"/>
                <a:ext cx="56" cy="3"/>
              </a:xfrm>
              <a:prstGeom prst="rect">
                <a:avLst/>
              </a:prstGeom>
              <a:solidFill>
                <a:srgbClr val="8C8B8B"/>
              </a:solidFill>
              <a:ln w="9525">
                <a:noFill/>
                <a:miter lim="800000"/>
                <a:headEnd/>
                <a:tailEnd/>
              </a:ln>
            </p:spPr>
            <p:txBody>
              <a:bodyPr/>
              <a:lstStyle/>
              <a:p>
                <a:endParaRPr lang="hu-HU">
                  <a:latin typeface="Calibri" pitchFamily="34" charset="0"/>
                </a:endParaRPr>
              </a:p>
            </p:txBody>
          </p:sp>
          <p:sp>
            <p:nvSpPr>
              <p:cNvPr id="57546" name="Rectangle 1536"/>
              <p:cNvSpPr>
                <a:spLocks noChangeArrowheads="1"/>
              </p:cNvSpPr>
              <p:nvPr/>
            </p:nvSpPr>
            <p:spPr bwMode="auto">
              <a:xfrm>
                <a:off x="1898" y="1795"/>
                <a:ext cx="56" cy="3"/>
              </a:xfrm>
              <a:prstGeom prst="rect">
                <a:avLst/>
              </a:prstGeom>
              <a:solidFill>
                <a:srgbClr val="8D8C8B"/>
              </a:solidFill>
              <a:ln w="9525">
                <a:noFill/>
                <a:miter lim="800000"/>
                <a:headEnd/>
                <a:tailEnd/>
              </a:ln>
            </p:spPr>
            <p:txBody>
              <a:bodyPr/>
              <a:lstStyle/>
              <a:p>
                <a:endParaRPr lang="hu-HU">
                  <a:latin typeface="Calibri" pitchFamily="34" charset="0"/>
                </a:endParaRPr>
              </a:p>
            </p:txBody>
          </p:sp>
          <p:sp>
            <p:nvSpPr>
              <p:cNvPr id="57547" name="Rectangle 1537"/>
              <p:cNvSpPr>
                <a:spLocks noChangeArrowheads="1"/>
              </p:cNvSpPr>
              <p:nvPr/>
            </p:nvSpPr>
            <p:spPr bwMode="auto">
              <a:xfrm>
                <a:off x="1898" y="1793"/>
                <a:ext cx="56" cy="3"/>
              </a:xfrm>
              <a:prstGeom prst="rect">
                <a:avLst/>
              </a:prstGeom>
              <a:solidFill>
                <a:srgbClr val="8E8D8D"/>
              </a:solidFill>
              <a:ln w="9525">
                <a:noFill/>
                <a:miter lim="800000"/>
                <a:headEnd/>
                <a:tailEnd/>
              </a:ln>
            </p:spPr>
            <p:txBody>
              <a:bodyPr/>
              <a:lstStyle/>
              <a:p>
                <a:endParaRPr lang="hu-HU">
                  <a:latin typeface="Calibri" pitchFamily="34" charset="0"/>
                </a:endParaRPr>
              </a:p>
            </p:txBody>
          </p:sp>
          <p:sp>
            <p:nvSpPr>
              <p:cNvPr id="57548" name="Rectangle 1538"/>
              <p:cNvSpPr>
                <a:spLocks noChangeArrowheads="1"/>
              </p:cNvSpPr>
              <p:nvPr/>
            </p:nvSpPr>
            <p:spPr bwMode="auto">
              <a:xfrm>
                <a:off x="1898" y="1792"/>
                <a:ext cx="56" cy="3"/>
              </a:xfrm>
              <a:prstGeom prst="rect">
                <a:avLst/>
              </a:prstGeom>
              <a:solidFill>
                <a:srgbClr val="8F8E8D"/>
              </a:solidFill>
              <a:ln w="9525">
                <a:noFill/>
                <a:miter lim="800000"/>
                <a:headEnd/>
                <a:tailEnd/>
              </a:ln>
            </p:spPr>
            <p:txBody>
              <a:bodyPr/>
              <a:lstStyle/>
              <a:p>
                <a:endParaRPr lang="hu-HU">
                  <a:latin typeface="Calibri" pitchFamily="34" charset="0"/>
                </a:endParaRPr>
              </a:p>
            </p:txBody>
          </p:sp>
          <p:sp>
            <p:nvSpPr>
              <p:cNvPr id="57549" name="Rectangle 1539"/>
              <p:cNvSpPr>
                <a:spLocks noChangeArrowheads="1"/>
              </p:cNvSpPr>
              <p:nvPr/>
            </p:nvSpPr>
            <p:spPr bwMode="auto">
              <a:xfrm>
                <a:off x="1898" y="1791"/>
                <a:ext cx="56" cy="2"/>
              </a:xfrm>
              <a:prstGeom prst="rect">
                <a:avLst/>
              </a:prstGeom>
              <a:solidFill>
                <a:srgbClr val="908F8E"/>
              </a:solidFill>
              <a:ln w="9525">
                <a:noFill/>
                <a:miter lim="800000"/>
                <a:headEnd/>
                <a:tailEnd/>
              </a:ln>
            </p:spPr>
            <p:txBody>
              <a:bodyPr/>
              <a:lstStyle/>
              <a:p>
                <a:endParaRPr lang="hu-HU">
                  <a:latin typeface="Calibri" pitchFamily="34" charset="0"/>
                </a:endParaRPr>
              </a:p>
            </p:txBody>
          </p:sp>
          <p:sp>
            <p:nvSpPr>
              <p:cNvPr id="57550" name="Rectangle 1540"/>
              <p:cNvSpPr>
                <a:spLocks noChangeArrowheads="1"/>
              </p:cNvSpPr>
              <p:nvPr/>
            </p:nvSpPr>
            <p:spPr bwMode="auto">
              <a:xfrm>
                <a:off x="1898" y="1789"/>
                <a:ext cx="56" cy="3"/>
              </a:xfrm>
              <a:prstGeom prst="rect">
                <a:avLst/>
              </a:prstGeom>
              <a:solidFill>
                <a:srgbClr val="919090"/>
              </a:solidFill>
              <a:ln w="9525">
                <a:noFill/>
                <a:miter lim="800000"/>
                <a:headEnd/>
                <a:tailEnd/>
              </a:ln>
            </p:spPr>
            <p:txBody>
              <a:bodyPr/>
              <a:lstStyle/>
              <a:p>
                <a:endParaRPr lang="hu-HU">
                  <a:latin typeface="Calibri" pitchFamily="34" charset="0"/>
                </a:endParaRPr>
              </a:p>
            </p:txBody>
          </p:sp>
          <p:sp>
            <p:nvSpPr>
              <p:cNvPr id="57551" name="Rectangle 1541"/>
              <p:cNvSpPr>
                <a:spLocks noChangeArrowheads="1"/>
              </p:cNvSpPr>
              <p:nvPr/>
            </p:nvSpPr>
            <p:spPr bwMode="auto">
              <a:xfrm>
                <a:off x="1898" y="1788"/>
                <a:ext cx="56" cy="3"/>
              </a:xfrm>
              <a:prstGeom prst="rect">
                <a:avLst/>
              </a:prstGeom>
              <a:solidFill>
                <a:srgbClr val="929190"/>
              </a:solidFill>
              <a:ln w="9525">
                <a:noFill/>
                <a:miter lim="800000"/>
                <a:headEnd/>
                <a:tailEnd/>
              </a:ln>
            </p:spPr>
            <p:txBody>
              <a:bodyPr/>
              <a:lstStyle/>
              <a:p>
                <a:endParaRPr lang="hu-HU">
                  <a:latin typeface="Calibri" pitchFamily="34" charset="0"/>
                </a:endParaRPr>
              </a:p>
            </p:txBody>
          </p:sp>
          <p:sp>
            <p:nvSpPr>
              <p:cNvPr id="57552" name="Rectangle 1542"/>
              <p:cNvSpPr>
                <a:spLocks noChangeArrowheads="1"/>
              </p:cNvSpPr>
              <p:nvPr/>
            </p:nvSpPr>
            <p:spPr bwMode="auto">
              <a:xfrm>
                <a:off x="1898" y="1786"/>
                <a:ext cx="56" cy="3"/>
              </a:xfrm>
              <a:prstGeom prst="rect">
                <a:avLst/>
              </a:prstGeom>
              <a:solidFill>
                <a:srgbClr val="939291"/>
              </a:solidFill>
              <a:ln w="9525">
                <a:noFill/>
                <a:miter lim="800000"/>
                <a:headEnd/>
                <a:tailEnd/>
              </a:ln>
            </p:spPr>
            <p:txBody>
              <a:bodyPr/>
              <a:lstStyle/>
              <a:p>
                <a:endParaRPr lang="hu-HU">
                  <a:latin typeface="Calibri" pitchFamily="34" charset="0"/>
                </a:endParaRPr>
              </a:p>
            </p:txBody>
          </p:sp>
          <p:sp>
            <p:nvSpPr>
              <p:cNvPr id="57553" name="Rectangle 1543"/>
              <p:cNvSpPr>
                <a:spLocks noChangeArrowheads="1"/>
              </p:cNvSpPr>
              <p:nvPr/>
            </p:nvSpPr>
            <p:spPr bwMode="auto">
              <a:xfrm>
                <a:off x="1898" y="1785"/>
                <a:ext cx="56" cy="3"/>
              </a:xfrm>
              <a:prstGeom prst="rect">
                <a:avLst/>
              </a:prstGeom>
              <a:solidFill>
                <a:srgbClr val="959493"/>
              </a:solidFill>
              <a:ln w="9525">
                <a:noFill/>
                <a:miter lim="800000"/>
                <a:headEnd/>
                <a:tailEnd/>
              </a:ln>
            </p:spPr>
            <p:txBody>
              <a:bodyPr/>
              <a:lstStyle/>
              <a:p>
                <a:endParaRPr lang="hu-HU">
                  <a:latin typeface="Calibri" pitchFamily="34" charset="0"/>
                </a:endParaRPr>
              </a:p>
            </p:txBody>
          </p:sp>
          <p:sp>
            <p:nvSpPr>
              <p:cNvPr id="57554" name="Rectangle 1544"/>
              <p:cNvSpPr>
                <a:spLocks noChangeArrowheads="1"/>
              </p:cNvSpPr>
              <p:nvPr/>
            </p:nvSpPr>
            <p:spPr bwMode="auto">
              <a:xfrm>
                <a:off x="1898" y="1784"/>
                <a:ext cx="56" cy="2"/>
              </a:xfrm>
              <a:prstGeom prst="rect">
                <a:avLst/>
              </a:prstGeom>
              <a:solidFill>
                <a:srgbClr val="959494"/>
              </a:solidFill>
              <a:ln w="9525">
                <a:noFill/>
                <a:miter lim="800000"/>
                <a:headEnd/>
                <a:tailEnd/>
              </a:ln>
            </p:spPr>
            <p:txBody>
              <a:bodyPr/>
              <a:lstStyle/>
              <a:p>
                <a:endParaRPr lang="hu-HU">
                  <a:latin typeface="Calibri" pitchFamily="34" charset="0"/>
                </a:endParaRPr>
              </a:p>
            </p:txBody>
          </p:sp>
          <p:sp>
            <p:nvSpPr>
              <p:cNvPr id="57555" name="Rectangle 1545"/>
              <p:cNvSpPr>
                <a:spLocks noChangeArrowheads="1"/>
              </p:cNvSpPr>
              <p:nvPr/>
            </p:nvSpPr>
            <p:spPr bwMode="auto">
              <a:xfrm>
                <a:off x="1898" y="1782"/>
                <a:ext cx="56" cy="3"/>
              </a:xfrm>
              <a:prstGeom prst="rect">
                <a:avLst/>
              </a:prstGeom>
              <a:solidFill>
                <a:srgbClr val="969595"/>
              </a:solidFill>
              <a:ln w="9525">
                <a:noFill/>
                <a:miter lim="800000"/>
                <a:headEnd/>
                <a:tailEnd/>
              </a:ln>
            </p:spPr>
            <p:txBody>
              <a:bodyPr/>
              <a:lstStyle/>
              <a:p>
                <a:endParaRPr lang="hu-HU">
                  <a:latin typeface="Calibri" pitchFamily="34" charset="0"/>
                </a:endParaRPr>
              </a:p>
            </p:txBody>
          </p:sp>
          <p:sp>
            <p:nvSpPr>
              <p:cNvPr id="57556" name="Rectangle 1546"/>
              <p:cNvSpPr>
                <a:spLocks noChangeArrowheads="1"/>
              </p:cNvSpPr>
              <p:nvPr/>
            </p:nvSpPr>
            <p:spPr bwMode="auto">
              <a:xfrm>
                <a:off x="1898" y="1781"/>
                <a:ext cx="56" cy="3"/>
              </a:xfrm>
              <a:prstGeom prst="rect">
                <a:avLst/>
              </a:prstGeom>
              <a:solidFill>
                <a:srgbClr val="989796"/>
              </a:solidFill>
              <a:ln w="9525">
                <a:noFill/>
                <a:miter lim="800000"/>
                <a:headEnd/>
                <a:tailEnd/>
              </a:ln>
            </p:spPr>
            <p:txBody>
              <a:bodyPr/>
              <a:lstStyle/>
              <a:p>
                <a:endParaRPr lang="hu-HU">
                  <a:latin typeface="Calibri" pitchFamily="34" charset="0"/>
                </a:endParaRPr>
              </a:p>
            </p:txBody>
          </p:sp>
          <p:sp>
            <p:nvSpPr>
              <p:cNvPr id="57557" name="Rectangle 1547"/>
              <p:cNvSpPr>
                <a:spLocks noChangeArrowheads="1"/>
              </p:cNvSpPr>
              <p:nvPr/>
            </p:nvSpPr>
            <p:spPr bwMode="auto">
              <a:xfrm>
                <a:off x="1898" y="1779"/>
                <a:ext cx="56" cy="3"/>
              </a:xfrm>
              <a:prstGeom prst="rect">
                <a:avLst/>
              </a:prstGeom>
              <a:solidFill>
                <a:srgbClr val="999897"/>
              </a:solidFill>
              <a:ln w="9525">
                <a:noFill/>
                <a:miter lim="800000"/>
                <a:headEnd/>
                <a:tailEnd/>
              </a:ln>
            </p:spPr>
            <p:txBody>
              <a:bodyPr/>
              <a:lstStyle/>
              <a:p>
                <a:endParaRPr lang="hu-HU">
                  <a:latin typeface="Calibri" pitchFamily="34" charset="0"/>
                </a:endParaRPr>
              </a:p>
            </p:txBody>
          </p:sp>
          <p:sp>
            <p:nvSpPr>
              <p:cNvPr id="57558" name="Rectangle 1548"/>
              <p:cNvSpPr>
                <a:spLocks noChangeArrowheads="1"/>
              </p:cNvSpPr>
              <p:nvPr/>
            </p:nvSpPr>
            <p:spPr bwMode="auto">
              <a:xfrm>
                <a:off x="1898" y="1778"/>
                <a:ext cx="56" cy="3"/>
              </a:xfrm>
              <a:prstGeom prst="rect">
                <a:avLst/>
              </a:prstGeom>
              <a:solidFill>
                <a:srgbClr val="9A9998"/>
              </a:solidFill>
              <a:ln w="9525">
                <a:noFill/>
                <a:miter lim="800000"/>
                <a:headEnd/>
                <a:tailEnd/>
              </a:ln>
            </p:spPr>
            <p:txBody>
              <a:bodyPr/>
              <a:lstStyle/>
              <a:p>
                <a:endParaRPr lang="hu-HU">
                  <a:latin typeface="Calibri" pitchFamily="34" charset="0"/>
                </a:endParaRPr>
              </a:p>
            </p:txBody>
          </p:sp>
          <p:sp>
            <p:nvSpPr>
              <p:cNvPr id="57559" name="Rectangle 1549"/>
              <p:cNvSpPr>
                <a:spLocks noChangeArrowheads="1"/>
              </p:cNvSpPr>
              <p:nvPr/>
            </p:nvSpPr>
            <p:spPr bwMode="auto">
              <a:xfrm>
                <a:off x="1898" y="1777"/>
                <a:ext cx="56" cy="2"/>
              </a:xfrm>
              <a:prstGeom prst="rect">
                <a:avLst/>
              </a:prstGeom>
              <a:solidFill>
                <a:srgbClr val="9B9A9A"/>
              </a:solidFill>
              <a:ln w="9525">
                <a:noFill/>
                <a:miter lim="800000"/>
                <a:headEnd/>
                <a:tailEnd/>
              </a:ln>
            </p:spPr>
            <p:txBody>
              <a:bodyPr/>
              <a:lstStyle/>
              <a:p>
                <a:endParaRPr lang="hu-HU">
                  <a:latin typeface="Calibri" pitchFamily="34" charset="0"/>
                </a:endParaRPr>
              </a:p>
            </p:txBody>
          </p:sp>
          <p:sp>
            <p:nvSpPr>
              <p:cNvPr id="57560" name="Rectangle 1550"/>
              <p:cNvSpPr>
                <a:spLocks noChangeArrowheads="1"/>
              </p:cNvSpPr>
              <p:nvPr/>
            </p:nvSpPr>
            <p:spPr bwMode="auto">
              <a:xfrm>
                <a:off x="1898" y="1775"/>
                <a:ext cx="56" cy="3"/>
              </a:xfrm>
              <a:prstGeom prst="rect">
                <a:avLst/>
              </a:prstGeom>
              <a:solidFill>
                <a:srgbClr val="9C9B9B"/>
              </a:solidFill>
              <a:ln w="9525">
                <a:noFill/>
                <a:miter lim="800000"/>
                <a:headEnd/>
                <a:tailEnd/>
              </a:ln>
            </p:spPr>
            <p:txBody>
              <a:bodyPr/>
              <a:lstStyle/>
              <a:p>
                <a:endParaRPr lang="hu-HU">
                  <a:latin typeface="Calibri" pitchFamily="34" charset="0"/>
                </a:endParaRPr>
              </a:p>
            </p:txBody>
          </p:sp>
          <p:sp>
            <p:nvSpPr>
              <p:cNvPr id="57561" name="Rectangle 1551"/>
              <p:cNvSpPr>
                <a:spLocks noChangeArrowheads="1"/>
              </p:cNvSpPr>
              <p:nvPr/>
            </p:nvSpPr>
            <p:spPr bwMode="auto">
              <a:xfrm>
                <a:off x="1898" y="1774"/>
                <a:ext cx="56" cy="3"/>
              </a:xfrm>
              <a:prstGeom prst="rect">
                <a:avLst/>
              </a:prstGeom>
              <a:solidFill>
                <a:srgbClr val="9D9C9B"/>
              </a:solidFill>
              <a:ln w="9525">
                <a:noFill/>
                <a:miter lim="800000"/>
                <a:headEnd/>
                <a:tailEnd/>
              </a:ln>
            </p:spPr>
            <p:txBody>
              <a:bodyPr/>
              <a:lstStyle/>
              <a:p>
                <a:endParaRPr lang="hu-HU">
                  <a:latin typeface="Calibri" pitchFamily="34" charset="0"/>
                </a:endParaRPr>
              </a:p>
            </p:txBody>
          </p:sp>
          <p:sp>
            <p:nvSpPr>
              <p:cNvPr id="57562" name="Rectangle 1552"/>
              <p:cNvSpPr>
                <a:spLocks noChangeArrowheads="1"/>
              </p:cNvSpPr>
              <p:nvPr/>
            </p:nvSpPr>
            <p:spPr bwMode="auto">
              <a:xfrm>
                <a:off x="1898" y="1772"/>
                <a:ext cx="56" cy="3"/>
              </a:xfrm>
              <a:prstGeom prst="rect">
                <a:avLst/>
              </a:prstGeom>
              <a:solidFill>
                <a:srgbClr val="9E9D9C"/>
              </a:solidFill>
              <a:ln w="9525">
                <a:noFill/>
                <a:miter lim="800000"/>
                <a:headEnd/>
                <a:tailEnd/>
              </a:ln>
            </p:spPr>
            <p:txBody>
              <a:bodyPr/>
              <a:lstStyle/>
              <a:p>
                <a:endParaRPr lang="hu-HU">
                  <a:latin typeface="Calibri" pitchFamily="34" charset="0"/>
                </a:endParaRPr>
              </a:p>
            </p:txBody>
          </p:sp>
          <p:sp>
            <p:nvSpPr>
              <p:cNvPr id="57563" name="Rectangle 1553"/>
              <p:cNvSpPr>
                <a:spLocks noChangeArrowheads="1"/>
              </p:cNvSpPr>
              <p:nvPr/>
            </p:nvSpPr>
            <p:spPr bwMode="auto">
              <a:xfrm>
                <a:off x="1898" y="1771"/>
                <a:ext cx="56" cy="3"/>
              </a:xfrm>
              <a:prstGeom prst="rect">
                <a:avLst/>
              </a:prstGeom>
              <a:solidFill>
                <a:srgbClr val="9F9E9E"/>
              </a:solidFill>
              <a:ln w="9525">
                <a:noFill/>
                <a:miter lim="800000"/>
                <a:headEnd/>
                <a:tailEnd/>
              </a:ln>
            </p:spPr>
            <p:txBody>
              <a:bodyPr/>
              <a:lstStyle/>
              <a:p>
                <a:endParaRPr lang="hu-HU">
                  <a:latin typeface="Calibri" pitchFamily="34" charset="0"/>
                </a:endParaRPr>
              </a:p>
            </p:txBody>
          </p:sp>
          <p:sp>
            <p:nvSpPr>
              <p:cNvPr id="57564" name="Rectangle 1554"/>
              <p:cNvSpPr>
                <a:spLocks noChangeArrowheads="1"/>
              </p:cNvSpPr>
              <p:nvPr/>
            </p:nvSpPr>
            <p:spPr bwMode="auto">
              <a:xfrm>
                <a:off x="1898" y="1770"/>
                <a:ext cx="56" cy="2"/>
              </a:xfrm>
              <a:prstGeom prst="rect">
                <a:avLst/>
              </a:prstGeom>
              <a:solidFill>
                <a:srgbClr val="A09F9F"/>
              </a:solidFill>
              <a:ln w="9525">
                <a:noFill/>
                <a:miter lim="800000"/>
                <a:headEnd/>
                <a:tailEnd/>
              </a:ln>
            </p:spPr>
            <p:txBody>
              <a:bodyPr/>
              <a:lstStyle/>
              <a:p>
                <a:endParaRPr lang="hu-HU">
                  <a:latin typeface="Calibri" pitchFamily="34" charset="0"/>
                </a:endParaRPr>
              </a:p>
            </p:txBody>
          </p:sp>
          <p:sp>
            <p:nvSpPr>
              <p:cNvPr id="57565" name="Rectangle 1555"/>
              <p:cNvSpPr>
                <a:spLocks noChangeArrowheads="1"/>
              </p:cNvSpPr>
              <p:nvPr/>
            </p:nvSpPr>
            <p:spPr bwMode="auto">
              <a:xfrm>
                <a:off x="1898" y="1768"/>
                <a:ext cx="56" cy="3"/>
              </a:xfrm>
              <a:prstGeom prst="rect">
                <a:avLst/>
              </a:prstGeom>
              <a:solidFill>
                <a:srgbClr val="A1A09F"/>
              </a:solidFill>
              <a:ln w="9525">
                <a:noFill/>
                <a:miter lim="800000"/>
                <a:headEnd/>
                <a:tailEnd/>
              </a:ln>
            </p:spPr>
            <p:txBody>
              <a:bodyPr/>
              <a:lstStyle/>
              <a:p>
                <a:endParaRPr lang="hu-HU">
                  <a:latin typeface="Calibri" pitchFamily="34" charset="0"/>
                </a:endParaRPr>
              </a:p>
            </p:txBody>
          </p:sp>
          <p:sp>
            <p:nvSpPr>
              <p:cNvPr id="57566" name="Rectangle 1556"/>
              <p:cNvSpPr>
                <a:spLocks noChangeArrowheads="1"/>
              </p:cNvSpPr>
              <p:nvPr/>
            </p:nvSpPr>
            <p:spPr bwMode="auto">
              <a:xfrm>
                <a:off x="1898" y="1767"/>
                <a:ext cx="56" cy="3"/>
              </a:xfrm>
              <a:prstGeom prst="rect">
                <a:avLst/>
              </a:prstGeom>
              <a:solidFill>
                <a:srgbClr val="A2A2A1"/>
              </a:solidFill>
              <a:ln w="9525">
                <a:noFill/>
                <a:miter lim="800000"/>
                <a:headEnd/>
                <a:tailEnd/>
              </a:ln>
            </p:spPr>
            <p:txBody>
              <a:bodyPr/>
              <a:lstStyle/>
              <a:p>
                <a:endParaRPr lang="hu-HU">
                  <a:latin typeface="Calibri" pitchFamily="34" charset="0"/>
                </a:endParaRPr>
              </a:p>
            </p:txBody>
          </p:sp>
          <p:sp>
            <p:nvSpPr>
              <p:cNvPr id="57567" name="Rectangle 1557"/>
              <p:cNvSpPr>
                <a:spLocks noChangeArrowheads="1"/>
              </p:cNvSpPr>
              <p:nvPr/>
            </p:nvSpPr>
            <p:spPr bwMode="auto">
              <a:xfrm>
                <a:off x="1898" y="1765"/>
                <a:ext cx="56" cy="3"/>
              </a:xfrm>
              <a:prstGeom prst="rect">
                <a:avLst/>
              </a:prstGeom>
              <a:solidFill>
                <a:srgbClr val="A3A2A2"/>
              </a:solidFill>
              <a:ln w="9525">
                <a:noFill/>
                <a:miter lim="800000"/>
                <a:headEnd/>
                <a:tailEnd/>
              </a:ln>
            </p:spPr>
            <p:txBody>
              <a:bodyPr/>
              <a:lstStyle/>
              <a:p>
                <a:endParaRPr lang="hu-HU">
                  <a:latin typeface="Calibri" pitchFamily="34" charset="0"/>
                </a:endParaRPr>
              </a:p>
            </p:txBody>
          </p:sp>
          <p:sp>
            <p:nvSpPr>
              <p:cNvPr id="57568" name="Rectangle 1558"/>
              <p:cNvSpPr>
                <a:spLocks noChangeArrowheads="1"/>
              </p:cNvSpPr>
              <p:nvPr/>
            </p:nvSpPr>
            <p:spPr bwMode="auto">
              <a:xfrm>
                <a:off x="1898" y="1764"/>
                <a:ext cx="56" cy="3"/>
              </a:xfrm>
              <a:prstGeom prst="rect">
                <a:avLst/>
              </a:prstGeom>
              <a:solidFill>
                <a:srgbClr val="A4A3A3"/>
              </a:solidFill>
              <a:ln w="9525">
                <a:noFill/>
                <a:miter lim="800000"/>
                <a:headEnd/>
                <a:tailEnd/>
              </a:ln>
            </p:spPr>
            <p:txBody>
              <a:bodyPr/>
              <a:lstStyle/>
              <a:p>
                <a:endParaRPr lang="hu-HU">
                  <a:latin typeface="Calibri" pitchFamily="34" charset="0"/>
                </a:endParaRPr>
              </a:p>
            </p:txBody>
          </p:sp>
          <p:sp>
            <p:nvSpPr>
              <p:cNvPr id="57569" name="Rectangle 1559"/>
              <p:cNvSpPr>
                <a:spLocks noChangeArrowheads="1"/>
              </p:cNvSpPr>
              <p:nvPr/>
            </p:nvSpPr>
            <p:spPr bwMode="auto">
              <a:xfrm>
                <a:off x="1898" y="1762"/>
                <a:ext cx="56" cy="3"/>
              </a:xfrm>
              <a:prstGeom prst="rect">
                <a:avLst/>
              </a:prstGeom>
              <a:solidFill>
                <a:srgbClr val="A6A5A4"/>
              </a:solidFill>
              <a:ln w="9525">
                <a:noFill/>
                <a:miter lim="800000"/>
                <a:headEnd/>
                <a:tailEnd/>
              </a:ln>
            </p:spPr>
            <p:txBody>
              <a:bodyPr/>
              <a:lstStyle/>
              <a:p>
                <a:endParaRPr lang="hu-HU">
                  <a:latin typeface="Calibri" pitchFamily="34" charset="0"/>
                </a:endParaRPr>
              </a:p>
            </p:txBody>
          </p:sp>
          <p:sp>
            <p:nvSpPr>
              <p:cNvPr id="57570" name="Rectangle 1560"/>
              <p:cNvSpPr>
                <a:spLocks noChangeArrowheads="1"/>
              </p:cNvSpPr>
              <p:nvPr/>
            </p:nvSpPr>
            <p:spPr bwMode="auto">
              <a:xfrm>
                <a:off x="1898" y="1761"/>
                <a:ext cx="56" cy="3"/>
              </a:xfrm>
              <a:prstGeom prst="rect">
                <a:avLst/>
              </a:prstGeom>
              <a:solidFill>
                <a:srgbClr val="A6A5A5"/>
              </a:solidFill>
              <a:ln w="9525">
                <a:noFill/>
                <a:miter lim="800000"/>
                <a:headEnd/>
                <a:tailEnd/>
              </a:ln>
            </p:spPr>
            <p:txBody>
              <a:bodyPr/>
              <a:lstStyle/>
              <a:p>
                <a:endParaRPr lang="hu-HU">
                  <a:latin typeface="Calibri" pitchFamily="34" charset="0"/>
                </a:endParaRPr>
              </a:p>
            </p:txBody>
          </p:sp>
          <p:sp>
            <p:nvSpPr>
              <p:cNvPr id="57571" name="Rectangle 1561"/>
              <p:cNvSpPr>
                <a:spLocks noChangeArrowheads="1"/>
              </p:cNvSpPr>
              <p:nvPr/>
            </p:nvSpPr>
            <p:spPr bwMode="auto">
              <a:xfrm>
                <a:off x="1898" y="1760"/>
                <a:ext cx="56" cy="2"/>
              </a:xfrm>
              <a:prstGeom prst="rect">
                <a:avLst/>
              </a:prstGeom>
              <a:solidFill>
                <a:srgbClr val="A7A6A6"/>
              </a:solidFill>
              <a:ln w="9525">
                <a:noFill/>
                <a:miter lim="800000"/>
                <a:headEnd/>
                <a:tailEnd/>
              </a:ln>
            </p:spPr>
            <p:txBody>
              <a:bodyPr/>
              <a:lstStyle/>
              <a:p>
                <a:endParaRPr lang="hu-HU">
                  <a:latin typeface="Calibri" pitchFamily="34" charset="0"/>
                </a:endParaRPr>
              </a:p>
            </p:txBody>
          </p:sp>
          <p:sp>
            <p:nvSpPr>
              <p:cNvPr id="57572" name="Rectangle 1562"/>
              <p:cNvSpPr>
                <a:spLocks noChangeArrowheads="1"/>
              </p:cNvSpPr>
              <p:nvPr/>
            </p:nvSpPr>
            <p:spPr bwMode="auto">
              <a:xfrm>
                <a:off x="1898" y="1758"/>
                <a:ext cx="56" cy="3"/>
              </a:xfrm>
              <a:prstGeom prst="rect">
                <a:avLst/>
              </a:prstGeom>
              <a:solidFill>
                <a:srgbClr val="A8A8A7"/>
              </a:solidFill>
              <a:ln w="9525">
                <a:noFill/>
                <a:miter lim="800000"/>
                <a:headEnd/>
                <a:tailEnd/>
              </a:ln>
            </p:spPr>
            <p:txBody>
              <a:bodyPr/>
              <a:lstStyle/>
              <a:p>
                <a:endParaRPr lang="hu-HU">
                  <a:latin typeface="Calibri" pitchFamily="34" charset="0"/>
                </a:endParaRPr>
              </a:p>
            </p:txBody>
          </p:sp>
          <p:sp>
            <p:nvSpPr>
              <p:cNvPr id="57573" name="Rectangle 1563"/>
              <p:cNvSpPr>
                <a:spLocks noChangeArrowheads="1"/>
              </p:cNvSpPr>
              <p:nvPr/>
            </p:nvSpPr>
            <p:spPr bwMode="auto">
              <a:xfrm>
                <a:off x="1898" y="1757"/>
                <a:ext cx="56" cy="3"/>
              </a:xfrm>
              <a:prstGeom prst="rect">
                <a:avLst/>
              </a:prstGeom>
              <a:solidFill>
                <a:srgbClr val="A9A8A8"/>
              </a:solidFill>
              <a:ln w="9525">
                <a:noFill/>
                <a:miter lim="800000"/>
                <a:headEnd/>
                <a:tailEnd/>
              </a:ln>
            </p:spPr>
            <p:txBody>
              <a:bodyPr/>
              <a:lstStyle/>
              <a:p>
                <a:endParaRPr lang="hu-HU">
                  <a:latin typeface="Calibri" pitchFamily="34" charset="0"/>
                </a:endParaRPr>
              </a:p>
            </p:txBody>
          </p:sp>
          <p:sp>
            <p:nvSpPr>
              <p:cNvPr id="57574" name="Rectangle 1564"/>
              <p:cNvSpPr>
                <a:spLocks noChangeArrowheads="1"/>
              </p:cNvSpPr>
              <p:nvPr/>
            </p:nvSpPr>
            <p:spPr bwMode="auto">
              <a:xfrm>
                <a:off x="1898" y="1755"/>
                <a:ext cx="56" cy="3"/>
              </a:xfrm>
              <a:prstGeom prst="rect">
                <a:avLst/>
              </a:prstGeom>
              <a:solidFill>
                <a:srgbClr val="AAA9A9"/>
              </a:solidFill>
              <a:ln w="9525">
                <a:noFill/>
                <a:miter lim="800000"/>
                <a:headEnd/>
                <a:tailEnd/>
              </a:ln>
            </p:spPr>
            <p:txBody>
              <a:bodyPr/>
              <a:lstStyle/>
              <a:p>
                <a:endParaRPr lang="hu-HU">
                  <a:latin typeface="Calibri" pitchFamily="34" charset="0"/>
                </a:endParaRPr>
              </a:p>
            </p:txBody>
          </p:sp>
          <p:sp>
            <p:nvSpPr>
              <p:cNvPr id="57575" name="Rectangle 1565"/>
              <p:cNvSpPr>
                <a:spLocks noChangeArrowheads="1"/>
              </p:cNvSpPr>
              <p:nvPr/>
            </p:nvSpPr>
            <p:spPr bwMode="auto">
              <a:xfrm>
                <a:off x="1898" y="1754"/>
                <a:ext cx="56" cy="3"/>
              </a:xfrm>
              <a:prstGeom prst="rect">
                <a:avLst/>
              </a:prstGeom>
              <a:solidFill>
                <a:srgbClr val="ABABAA"/>
              </a:solidFill>
              <a:ln w="9525">
                <a:noFill/>
                <a:miter lim="800000"/>
                <a:headEnd/>
                <a:tailEnd/>
              </a:ln>
            </p:spPr>
            <p:txBody>
              <a:bodyPr/>
              <a:lstStyle/>
              <a:p>
                <a:endParaRPr lang="hu-HU">
                  <a:latin typeface="Calibri" pitchFamily="34" charset="0"/>
                </a:endParaRPr>
              </a:p>
            </p:txBody>
          </p:sp>
          <p:sp>
            <p:nvSpPr>
              <p:cNvPr id="57576" name="Rectangle 1566"/>
              <p:cNvSpPr>
                <a:spLocks noChangeArrowheads="1"/>
              </p:cNvSpPr>
              <p:nvPr/>
            </p:nvSpPr>
            <p:spPr bwMode="auto">
              <a:xfrm>
                <a:off x="1898" y="1753"/>
                <a:ext cx="56" cy="2"/>
              </a:xfrm>
              <a:prstGeom prst="rect">
                <a:avLst/>
              </a:prstGeom>
              <a:solidFill>
                <a:srgbClr val="ACABAB"/>
              </a:solidFill>
              <a:ln w="9525">
                <a:noFill/>
                <a:miter lim="800000"/>
                <a:headEnd/>
                <a:tailEnd/>
              </a:ln>
            </p:spPr>
            <p:txBody>
              <a:bodyPr/>
              <a:lstStyle/>
              <a:p>
                <a:endParaRPr lang="hu-HU">
                  <a:latin typeface="Calibri" pitchFamily="34" charset="0"/>
                </a:endParaRPr>
              </a:p>
            </p:txBody>
          </p:sp>
          <p:sp>
            <p:nvSpPr>
              <p:cNvPr id="57577" name="Rectangle 1567"/>
              <p:cNvSpPr>
                <a:spLocks noChangeArrowheads="1"/>
              </p:cNvSpPr>
              <p:nvPr/>
            </p:nvSpPr>
            <p:spPr bwMode="auto">
              <a:xfrm>
                <a:off x="1898" y="1751"/>
                <a:ext cx="56" cy="3"/>
              </a:xfrm>
              <a:prstGeom prst="rect">
                <a:avLst/>
              </a:prstGeom>
              <a:solidFill>
                <a:srgbClr val="ADACAB"/>
              </a:solidFill>
              <a:ln w="9525">
                <a:noFill/>
                <a:miter lim="800000"/>
                <a:headEnd/>
                <a:tailEnd/>
              </a:ln>
            </p:spPr>
            <p:txBody>
              <a:bodyPr/>
              <a:lstStyle/>
              <a:p>
                <a:endParaRPr lang="hu-HU">
                  <a:latin typeface="Calibri" pitchFamily="34" charset="0"/>
                </a:endParaRPr>
              </a:p>
            </p:txBody>
          </p:sp>
          <p:sp>
            <p:nvSpPr>
              <p:cNvPr id="57578" name="Rectangle 1568"/>
              <p:cNvSpPr>
                <a:spLocks noChangeArrowheads="1"/>
              </p:cNvSpPr>
              <p:nvPr/>
            </p:nvSpPr>
            <p:spPr bwMode="auto">
              <a:xfrm>
                <a:off x="1898" y="1750"/>
                <a:ext cx="56" cy="3"/>
              </a:xfrm>
              <a:prstGeom prst="rect">
                <a:avLst/>
              </a:prstGeom>
              <a:solidFill>
                <a:srgbClr val="AFAEAE"/>
              </a:solidFill>
              <a:ln w="9525">
                <a:noFill/>
                <a:miter lim="800000"/>
                <a:headEnd/>
                <a:tailEnd/>
              </a:ln>
            </p:spPr>
            <p:txBody>
              <a:bodyPr/>
              <a:lstStyle/>
              <a:p>
                <a:endParaRPr lang="hu-HU">
                  <a:latin typeface="Calibri" pitchFamily="34" charset="0"/>
                </a:endParaRPr>
              </a:p>
            </p:txBody>
          </p:sp>
          <p:sp>
            <p:nvSpPr>
              <p:cNvPr id="57579" name="Rectangle 1569"/>
              <p:cNvSpPr>
                <a:spLocks noChangeArrowheads="1"/>
              </p:cNvSpPr>
              <p:nvPr/>
            </p:nvSpPr>
            <p:spPr bwMode="auto">
              <a:xfrm>
                <a:off x="1898" y="1748"/>
                <a:ext cx="56" cy="3"/>
              </a:xfrm>
              <a:prstGeom prst="rect">
                <a:avLst/>
              </a:prstGeom>
              <a:solidFill>
                <a:srgbClr val="B0AFAF"/>
              </a:solidFill>
              <a:ln w="9525">
                <a:noFill/>
                <a:miter lim="800000"/>
                <a:headEnd/>
                <a:tailEnd/>
              </a:ln>
            </p:spPr>
            <p:txBody>
              <a:bodyPr/>
              <a:lstStyle/>
              <a:p>
                <a:endParaRPr lang="hu-HU">
                  <a:latin typeface="Calibri" pitchFamily="34" charset="0"/>
                </a:endParaRPr>
              </a:p>
            </p:txBody>
          </p:sp>
          <p:sp>
            <p:nvSpPr>
              <p:cNvPr id="57580" name="Rectangle 1570"/>
              <p:cNvSpPr>
                <a:spLocks noChangeArrowheads="1"/>
              </p:cNvSpPr>
              <p:nvPr/>
            </p:nvSpPr>
            <p:spPr bwMode="auto">
              <a:xfrm>
                <a:off x="1898" y="1747"/>
                <a:ext cx="56" cy="3"/>
              </a:xfrm>
              <a:prstGeom prst="rect">
                <a:avLst/>
              </a:prstGeom>
              <a:solidFill>
                <a:srgbClr val="B1B0B0"/>
              </a:solidFill>
              <a:ln w="9525">
                <a:noFill/>
                <a:miter lim="800000"/>
                <a:headEnd/>
                <a:tailEnd/>
              </a:ln>
            </p:spPr>
            <p:txBody>
              <a:bodyPr/>
              <a:lstStyle/>
              <a:p>
                <a:endParaRPr lang="hu-HU">
                  <a:latin typeface="Calibri" pitchFamily="34" charset="0"/>
                </a:endParaRPr>
              </a:p>
            </p:txBody>
          </p:sp>
          <p:sp>
            <p:nvSpPr>
              <p:cNvPr id="57581" name="Rectangle 1571"/>
              <p:cNvSpPr>
                <a:spLocks noChangeArrowheads="1"/>
              </p:cNvSpPr>
              <p:nvPr/>
            </p:nvSpPr>
            <p:spPr bwMode="auto">
              <a:xfrm>
                <a:off x="1898" y="1746"/>
                <a:ext cx="56" cy="2"/>
              </a:xfrm>
              <a:prstGeom prst="rect">
                <a:avLst/>
              </a:prstGeom>
              <a:solidFill>
                <a:srgbClr val="B2B1B1"/>
              </a:solidFill>
              <a:ln w="9525">
                <a:noFill/>
                <a:miter lim="800000"/>
                <a:headEnd/>
                <a:tailEnd/>
              </a:ln>
            </p:spPr>
            <p:txBody>
              <a:bodyPr/>
              <a:lstStyle/>
              <a:p>
                <a:endParaRPr lang="hu-HU">
                  <a:latin typeface="Calibri" pitchFamily="34" charset="0"/>
                </a:endParaRPr>
              </a:p>
            </p:txBody>
          </p:sp>
          <p:sp>
            <p:nvSpPr>
              <p:cNvPr id="57582" name="Rectangle 1572"/>
              <p:cNvSpPr>
                <a:spLocks noChangeArrowheads="1"/>
              </p:cNvSpPr>
              <p:nvPr/>
            </p:nvSpPr>
            <p:spPr bwMode="auto">
              <a:xfrm>
                <a:off x="1898" y="1744"/>
                <a:ext cx="56" cy="3"/>
              </a:xfrm>
              <a:prstGeom prst="rect">
                <a:avLst/>
              </a:prstGeom>
              <a:solidFill>
                <a:srgbClr val="B4B4B3"/>
              </a:solidFill>
              <a:ln w="9525">
                <a:noFill/>
                <a:miter lim="800000"/>
                <a:headEnd/>
                <a:tailEnd/>
              </a:ln>
            </p:spPr>
            <p:txBody>
              <a:bodyPr/>
              <a:lstStyle/>
              <a:p>
                <a:endParaRPr lang="hu-HU">
                  <a:latin typeface="Calibri" pitchFamily="34" charset="0"/>
                </a:endParaRPr>
              </a:p>
            </p:txBody>
          </p:sp>
          <p:sp>
            <p:nvSpPr>
              <p:cNvPr id="57583" name="Rectangle 1573"/>
              <p:cNvSpPr>
                <a:spLocks noChangeArrowheads="1"/>
              </p:cNvSpPr>
              <p:nvPr/>
            </p:nvSpPr>
            <p:spPr bwMode="auto">
              <a:xfrm>
                <a:off x="1898" y="1743"/>
                <a:ext cx="56" cy="3"/>
              </a:xfrm>
              <a:prstGeom prst="rect">
                <a:avLst/>
              </a:prstGeom>
              <a:solidFill>
                <a:srgbClr val="B5B5B4"/>
              </a:solidFill>
              <a:ln w="9525">
                <a:noFill/>
                <a:miter lim="800000"/>
                <a:headEnd/>
                <a:tailEnd/>
              </a:ln>
            </p:spPr>
            <p:txBody>
              <a:bodyPr/>
              <a:lstStyle/>
              <a:p>
                <a:endParaRPr lang="hu-HU">
                  <a:latin typeface="Calibri" pitchFamily="34" charset="0"/>
                </a:endParaRPr>
              </a:p>
            </p:txBody>
          </p:sp>
          <p:sp>
            <p:nvSpPr>
              <p:cNvPr id="57584" name="Rectangle 1574"/>
              <p:cNvSpPr>
                <a:spLocks noChangeArrowheads="1"/>
              </p:cNvSpPr>
              <p:nvPr/>
            </p:nvSpPr>
            <p:spPr bwMode="auto">
              <a:xfrm>
                <a:off x="1898" y="1741"/>
                <a:ext cx="56" cy="3"/>
              </a:xfrm>
              <a:prstGeom prst="rect">
                <a:avLst/>
              </a:prstGeom>
              <a:solidFill>
                <a:srgbClr val="B6B6B5"/>
              </a:solidFill>
              <a:ln w="9525">
                <a:noFill/>
                <a:miter lim="800000"/>
                <a:headEnd/>
                <a:tailEnd/>
              </a:ln>
            </p:spPr>
            <p:txBody>
              <a:bodyPr/>
              <a:lstStyle/>
              <a:p>
                <a:endParaRPr lang="hu-HU">
                  <a:latin typeface="Calibri" pitchFamily="34" charset="0"/>
                </a:endParaRPr>
              </a:p>
            </p:txBody>
          </p:sp>
          <p:sp>
            <p:nvSpPr>
              <p:cNvPr id="57585" name="Rectangle 1575"/>
              <p:cNvSpPr>
                <a:spLocks noChangeArrowheads="1"/>
              </p:cNvSpPr>
              <p:nvPr/>
            </p:nvSpPr>
            <p:spPr bwMode="auto">
              <a:xfrm>
                <a:off x="1898" y="1740"/>
                <a:ext cx="56" cy="3"/>
              </a:xfrm>
              <a:prstGeom prst="rect">
                <a:avLst/>
              </a:prstGeom>
              <a:solidFill>
                <a:srgbClr val="B8B8B7"/>
              </a:solidFill>
              <a:ln w="9525">
                <a:noFill/>
                <a:miter lim="800000"/>
                <a:headEnd/>
                <a:tailEnd/>
              </a:ln>
            </p:spPr>
            <p:txBody>
              <a:bodyPr/>
              <a:lstStyle/>
              <a:p>
                <a:endParaRPr lang="hu-HU">
                  <a:latin typeface="Calibri" pitchFamily="34" charset="0"/>
                </a:endParaRPr>
              </a:p>
            </p:txBody>
          </p:sp>
          <p:sp>
            <p:nvSpPr>
              <p:cNvPr id="57586" name="Rectangle 1576"/>
              <p:cNvSpPr>
                <a:spLocks noChangeArrowheads="1"/>
              </p:cNvSpPr>
              <p:nvPr/>
            </p:nvSpPr>
            <p:spPr bwMode="auto">
              <a:xfrm>
                <a:off x="1898" y="1739"/>
                <a:ext cx="56" cy="2"/>
              </a:xfrm>
              <a:prstGeom prst="rect">
                <a:avLst/>
              </a:prstGeom>
              <a:solidFill>
                <a:srgbClr val="B9B9B8"/>
              </a:solidFill>
              <a:ln w="9525">
                <a:noFill/>
                <a:miter lim="800000"/>
                <a:headEnd/>
                <a:tailEnd/>
              </a:ln>
            </p:spPr>
            <p:txBody>
              <a:bodyPr/>
              <a:lstStyle/>
              <a:p>
                <a:endParaRPr lang="hu-HU">
                  <a:latin typeface="Calibri" pitchFamily="34" charset="0"/>
                </a:endParaRPr>
              </a:p>
            </p:txBody>
          </p:sp>
          <p:sp>
            <p:nvSpPr>
              <p:cNvPr id="57587" name="Rectangle 1577"/>
              <p:cNvSpPr>
                <a:spLocks noChangeArrowheads="1"/>
              </p:cNvSpPr>
              <p:nvPr/>
            </p:nvSpPr>
            <p:spPr bwMode="auto">
              <a:xfrm>
                <a:off x="1898" y="1737"/>
                <a:ext cx="56" cy="3"/>
              </a:xfrm>
              <a:prstGeom prst="rect">
                <a:avLst/>
              </a:prstGeom>
              <a:solidFill>
                <a:srgbClr val="BABAB9"/>
              </a:solidFill>
              <a:ln w="9525">
                <a:noFill/>
                <a:miter lim="800000"/>
                <a:headEnd/>
                <a:tailEnd/>
              </a:ln>
            </p:spPr>
            <p:txBody>
              <a:bodyPr/>
              <a:lstStyle/>
              <a:p>
                <a:endParaRPr lang="hu-HU">
                  <a:latin typeface="Calibri" pitchFamily="34" charset="0"/>
                </a:endParaRPr>
              </a:p>
            </p:txBody>
          </p:sp>
          <p:sp>
            <p:nvSpPr>
              <p:cNvPr id="57588" name="Rectangle 1578"/>
              <p:cNvSpPr>
                <a:spLocks noChangeArrowheads="1"/>
              </p:cNvSpPr>
              <p:nvPr/>
            </p:nvSpPr>
            <p:spPr bwMode="auto">
              <a:xfrm>
                <a:off x="1898" y="1736"/>
                <a:ext cx="56" cy="3"/>
              </a:xfrm>
              <a:prstGeom prst="rect">
                <a:avLst/>
              </a:prstGeom>
              <a:solidFill>
                <a:srgbClr val="BCBCBB"/>
              </a:solidFill>
              <a:ln w="9525">
                <a:noFill/>
                <a:miter lim="800000"/>
                <a:headEnd/>
                <a:tailEnd/>
              </a:ln>
            </p:spPr>
            <p:txBody>
              <a:bodyPr/>
              <a:lstStyle/>
              <a:p>
                <a:endParaRPr lang="hu-HU">
                  <a:latin typeface="Calibri" pitchFamily="34" charset="0"/>
                </a:endParaRPr>
              </a:p>
            </p:txBody>
          </p:sp>
          <p:sp>
            <p:nvSpPr>
              <p:cNvPr id="57589" name="Rectangle 1579"/>
              <p:cNvSpPr>
                <a:spLocks noChangeArrowheads="1"/>
              </p:cNvSpPr>
              <p:nvPr/>
            </p:nvSpPr>
            <p:spPr bwMode="auto">
              <a:xfrm>
                <a:off x="1898" y="1734"/>
                <a:ext cx="56" cy="3"/>
              </a:xfrm>
              <a:prstGeom prst="rect">
                <a:avLst/>
              </a:prstGeom>
              <a:solidFill>
                <a:srgbClr val="BDBDBC"/>
              </a:solidFill>
              <a:ln w="9525">
                <a:noFill/>
                <a:miter lim="800000"/>
                <a:headEnd/>
                <a:tailEnd/>
              </a:ln>
            </p:spPr>
            <p:txBody>
              <a:bodyPr/>
              <a:lstStyle/>
              <a:p>
                <a:endParaRPr lang="hu-HU">
                  <a:latin typeface="Calibri" pitchFamily="34" charset="0"/>
                </a:endParaRPr>
              </a:p>
            </p:txBody>
          </p:sp>
          <p:sp>
            <p:nvSpPr>
              <p:cNvPr id="57590" name="Rectangle 1580"/>
              <p:cNvSpPr>
                <a:spLocks noChangeArrowheads="1"/>
              </p:cNvSpPr>
              <p:nvPr/>
            </p:nvSpPr>
            <p:spPr bwMode="auto">
              <a:xfrm>
                <a:off x="1898" y="1733"/>
                <a:ext cx="56" cy="3"/>
              </a:xfrm>
              <a:prstGeom prst="rect">
                <a:avLst/>
              </a:prstGeom>
              <a:solidFill>
                <a:srgbClr val="BEBEBD"/>
              </a:solidFill>
              <a:ln w="9525">
                <a:noFill/>
                <a:miter lim="800000"/>
                <a:headEnd/>
                <a:tailEnd/>
              </a:ln>
            </p:spPr>
            <p:txBody>
              <a:bodyPr/>
              <a:lstStyle/>
              <a:p>
                <a:endParaRPr lang="hu-HU">
                  <a:latin typeface="Calibri" pitchFamily="34" charset="0"/>
                </a:endParaRPr>
              </a:p>
            </p:txBody>
          </p:sp>
          <p:sp>
            <p:nvSpPr>
              <p:cNvPr id="57591" name="Rectangle 1581"/>
              <p:cNvSpPr>
                <a:spLocks noChangeArrowheads="1"/>
              </p:cNvSpPr>
              <p:nvPr/>
            </p:nvSpPr>
            <p:spPr bwMode="auto">
              <a:xfrm>
                <a:off x="1898" y="1732"/>
                <a:ext cx="56" cy="2"/>
              </a:xfrm>
              <a:prstGeom prst="rect">
                <a:avLst/>
              </a:prstGeom>
              <a:solidFill>
                <a:srgbClr val="C0C0BF"/>
              </a:solidFill>
              <a:ln w="9525">
                <a:noFill/>
                <a:miter lim="800000"/>
                <a:headEnd/>
                <a:tailEnd/>
              </a:ln>
            </p:spPr>
            <p:txBody>
              <a:bodyPr/>
              <a:lstStyle/>
              <a:p>
                <a:endParaRPr lang="hu-HU">
                  <a:latin typeface="Calibri" pitchFamily="34" charset="0"/>
                </a:endParaRPr>
              </a:p>
            </p:txBody>
          </p:sp>
          <p:sp>
            <p:nvSpPr>
              <p:cNvPr id="57592" name="Rectangle 1582"/>
              <p:cNvSpPr>
                <a:spLocks noChangeArrowheads="1"/>
              </p:cNvSpPr>
              <p:nvPr/>
            </p:nvSpPr>
            <p:spPr bwMode="auto">
              <a:xfrm>
                <a:off x="1898" y="1730"/>
                <a:ext cx="56" cy="3"/>
              </a:xfrm>
              <a:prstGeom prst="rect">
                <a:avLst/>
              </a:prstGeom>
              <a:solidFill>
                <a:srgbClr val="C1C1C0"/>
              </a:solidFill>
              <a:ln w="9525">
                <a:noFill/>
                <a:miter lim="800000"/>
                <a:headEnd/>
                <a:tailEnd/>
              </a:ln>
            </p:spPr>
            <p:txBody>
              <a:bodyPr/>
              <a:lstStyle/>
              <a:p>
                <a:endParaRPr lang="hu-HU">
                  <a:latin typeface="Calibri" pitchFamily="34" charset="0"/>
                </a:endParaRPr>
              </a:p>
            </p:txBody>
          </p:sp>
          <p:sp>
            <p:nvSpPr>
              <p:cNvPr id="57593" name="Rectangle 1583"/>
              <p:cNvSpPr>
                <a:spLocks noChangeArrowheads="1"/>
              </p:cNvSpPr>
              <p:nvPr/>
            </p:nvSpPr>
            <p:spPr bwMode="auto">
              <a:xfrm>
                <a:off x="1898" y="1729"/>
                <a:ext cx="56" cy="3"/>
              </a:xfrm>
              <a:prstGeom prst="rect">
                <a:avLst/>
              </a:prstGeom>
              <a:solidFill>
                <a:srgbClr val="C2C2C1"/>
              </a:solidFill>
              <a:ln w="9525">
                <a:noFill/>
                <a:miter lim="800000"/>
                <a:headEnd/>
                <a:tailEnd/>
              </a:ln>
            </p:spPr>
            <p:txBody>
              <a:bodyPr/>
              <a:lstStyle/>
              <a:p>
                <a:endParaRPr lang="hu-HU">
                  <a:latin typeface="Calibri" pitchFamily="34" charset="0"/>
                </a:endParaRPr>
              </a:p>
            </p:txBody>
          </p:sp>
          <p:sp>
            <p:nvSpPr>
              <p:cNvPr id="57594" name="Rectangle 1584"/>
              <p:cNvSpPr>
                <a:spLocks noChangeArrowheads="1"/>
              </p:cNvSpPr>
              <p:nvPr/>
            </p:nvSpPr>
            <p:spPr bwMode="auto">
              <a:xfrm>
                <a:off x="1898" y="1727"/>
                <a:ext cx="56" cy="3"/>
              </a:xfrm>
              <a:prstGeom prst="rect">
                <a:avLst/>
              </a:prstGeom>
              <a:solidFill>
                <a:srgbClr val="C4C4C3"/>
              </a:solidFill>
              <a:ln w="9525">
                <a:noFill/>
                <a:miter lim="800000"/>
                <a:headEnd/>
                <a:tailEnd/>
              </a:ln>
            </p:spPr>
            <p:txBody>
              <a:bodyPr/>
              <a:lstStyle/>
              <a:p>
                <a:endParaRPr lang="hu-HU">
                  <a:latin typeface="Calibri" pitchFamily="34" charset="0"/>
                </a:endParaRPr>
              </a:p>
            </p:txBody>
          </p:sp>
          <p:sp>
            <p:nvSpPr>
              <p:cNvPr id="57595" name="Rectangle 1585"/>
              <p:cNvSpPr>
                <a:spLocks noChangeArrowheads="1"/>
              </p:cNvSpPr>
              <p:nvPr/>
            </p:nvSpPr>
            <p:spPr bwMode="auto">
              <a:xfrm>
                <a:off x="1898" y="1726"/>
                <a:ext cx="56" cy="3"/>
              </a:xfrm>
              <a:prstGeom prst="rect">
                <a:avLst/>
              </a:prstGeom>
              <a:solidFill>
                <a:srgbClr val="C5C4C4"/>
              </a:solidFill>
              <a:ln w="9525">
                <a:noFill/>
                <a:miter lim="800000"/>
                <a:headEnd/>
                <a:tailEnd/>
              </a:ln>
            </p:spPr>
            <p:txBody>
              <a:bodyPr/>
              <a:lstStyle/>
              <a:p>
                <a:endParaRPr lang="hu-HU">
                  <a:latin typeface="Calibri" pitchFamily="34" charset="0"/>
                </a:endParaRPr>
              </a:p>
            </p:txBody>
          </p:sp>
          <p:sp>
            <p:nvSpPr>
              <p:cNvPr id="57596" name="Rectangle 1586"/>
              <p:cNvSpPr>
                <a:spLocks noChangeArrowheads="1"/>
              </p:cNvSpPr>
              <p:nvPr/>
            </p:nvSpPr>
            <p:spPr bwMode="auto">
              <a:xfrm>
                <a:off x="1898" y="1724"/>
                <a:ext cx="56" cy="3"/>
              </a:xfrm>
              <a:prstGeom prst="rect">
                <a:avLst/>
              </a:prstGeom>
              <a:solidFill>
                <a:srgbClr val="C6C5C5"/>
              </a:solidFill>
              <a:ln w="9525">
                <a:noFill/>
                <a:miter lim="800000"/>
                <a:headEnd/>
                <a:tailEnd/>
              </a:ln>
            </p:spPr>
            <p:txBody>
              <a:bodyPr/>
              <a:lstStyle/>
              <a:p>
                <a:endParaRPr lang="hu-HU">
                  <a:latin typeface="Calibri" pitchFamily="34" charset="0"/>
                </a:endParaRPr>
              </a:p>
            </p:txBody>
          </p:sp>
          <p:sp>
            <p:nvSpPr>
              <p:cNvPr id="57597" name="Rectangle 1587"/>
              <p:cNvSpPr>
                <a:spLocks noChangeArrowheads="1"/>
              </p:cNvSpPr>
              <p:nvPr/>
            </p:nvSpPr>
            <p:spPr bwMode="auto">
              <a:xfrm>
                <a:off x="1898" y="1723"/>
                <a:ext cx="56" cy="3"/>
              </a:xfrm>
              <a:prstGeom prst="rect">
                <a:avLst/>
              </a:prstGeom>
              <a:solidFill>
                <a:srgbClr val="C7C6C6"/>
              </a:solidFill>
              <a:ln w="9525">
                <a:noFill/>
                <a:miter lim="800000"/>
                <a:headEnd/>
                <a:tailEnd/>
              </a:ln>
            </p:spPr>
            <p:txBody>
              <a:bodyPr/>
              <a:lstStyle/>
              <a:p>
                <a:endParaRPr lang="hu-HU">
                  <a:latin typeface="Calibri" pitchFamily="34" charset="0"/>
                </a:endParaRPr>
              </a:p>
            </p:txBody>
          </p:sp>
          <p:sp>
            <p:nvSpPr>
              <p:cNvPr id="57598" name="Rectangle 1588"/>
              <p:cNvSpPr>
                <a:spLocks noChangeArrowheads="1"/>
              </p:cNvSpPr>
              <p:nvPr/>
            </p:nvSpPr>
            <p:spPr bwMode="auto">
              <a:xfrm>
                <a:off x="1898" y="1722"/>
                <a:ext cx="56" cy="2"/>
              </a:xfrm>
              <a:prstGeom prst="rect">
                <a:avLst/>
              </a:prstGeom>
              <a:solidFill>
                <a:srgbClr val="C9C8C8"/>
              </a:solidFill>
              <a:ln w="9525">
                <a:noFill/>
                <a:miter lim="800000"/>
                <a:headEnd/>
                <a:tailEnd/>
              </a:ln>
            </p:spPr>
            <p:txBody>
              <a:bodyPr/>
              <a:lstStyle/>
              <a:p>
                <a:endParaRPr lang="hu-HU">
                  <a:latin typeface="Calibri" pitchFamily="34" charset="0"/>
                </a:endParaRPr>
              </a:p>
            </p:txBody>
          </p:sp>
          <p:sp>
            <p:nvSpPr>
              <p:cNvPr id="57599" name="Rectangle 1589"/>
              <p:cNvSpPr>
                <a:spLocks noChangeArrowheads="1"/>
              </p:cNvSpPr>
              <p:nvPr/>
            </p:nvSpPr>
            <p:spPr bwMode="auto">
              <a:xfrm>
                <a:off x="1898" y="1720"/>
                <a:ext cx="56" cy="3"/>
              </a:xfrm>
              <a:prstGeom prst="rect">
                <a:avLst/>
              </a:prstGeom>
              <a:solidFill>
                <a:srgbClr val="CAC9C9"/>
              </a:solidFill>
              <a:ln w="9525">
                <a:noFill/>
                <a:miter lim="800000"/>
                <a:headEnd/>
                <a:tailEnd/>
              </a:ln>
            </p:spPr>
            <p:txBody>
              <a:bodyPr/>
              <a:lstStyle/>
              <a:p>
                <a:endParaRPr lang="hu-HU">
                  <a:latin typeface="Calibri" pitchFamily="34" charset="0"/>
                </a:endParaRPr>
              </a:p>
            </p:txBody>
          </p:sp>
          <p:sp>
            <p:nvSpPr>
              <p:cNvPr id="57600" name="Rectangle 1590"/>
              <p:cNvSpPr>
                <a:spLocks noChangeArrowheads="1"/>
              </p:cNvSpPr>
              <p:nvPr/>
            </p:nvSpPr>
            <p:spPr bwMode="auto">
              <a:xfrm>
                <a:off x="1898" y="1719"/>
                <a:ext cx="56" cy="3"/>
              </a:xfrm>
              <a:prstGeom prst="rect">
                <a:avLst/>
              </a:prstGeom>
              <a:solidFill>
                <a:srgbClr val="CBCACA"/>
              </a:solidFill>
              <a:ln w="9525">
                <a:noFill/>
                <a:miter lim="800000"/>
                <a:headEnd/>
                <a:tailEnd/>
              </a:ln>
            </p:spPr>
            <p:txBody>
              <a:bodyPr/>
              <a:lstStyle/>
              <a:p>
                <a:endParaRPr lang="hu-HU">
                  <a:latin typeface="Calibri" pitchFamily="34" charset="0"/>
                </a:endParaRPr>
              </a:p>
            </p:txBody>
          </p:sp>
          <p:sp>
            <p:nvSpPr>
              <p:cNvPr id="57601" name="Rectangle 1591"/>
              <p:cNvSpPr>
                <a:spLocks noChangeArrowheads="1"/>
              </p:cNvSpPr>
              <p:nvPr/>
            </p:nvSpPr>
            <p:spPr bwMode="auto">
              <a:xfrm>
                <a:off x="1898" y="1717"/>
                <a:ext cx="56" cy="3"/>
              </a:xfrm>
              <a:prstGeom prst="rect">
                <a:avLst/>
              </a:prstGeom>
              <a:solidFill>
                <a:srgbClr val="CCCCCB"/>
              </a:solidFill>
              <a:ln w="9525">
                <a:noFill/>
                <a:miter lim="800000"/>
                <a:headEnd/>
                <a:tailEnd/>
              </a:ln>
            </p:spPr>
            <p:txBody>
              <a:bodyPr/>
              <a:lstStyle/>
              <a:p>
                <a:endParaRPr lang="hu-HU">
                  <a:latin typeface="Calibri" pitchFamily="34" charset="0"/>
                </a:endParaRPr>
              </a:p>
            </p:txBody>
          </p:sp>
          <p:sp>
            <p:nvSpPr>
              <p:cNvPr id="57602" name="Rectangle 1592"/>
              <p:cNvSpPr>
                <a:spLocks noChangeArrowheads="1"/>
              </p:cNvSpPr>
              <p:nvPr/>
            </p:nvSpPr>
            <p:spPr bwMode="auto">
              <a:xfrm>
                <a:off x="1898" y="1716"/>
                <a:ext cx="56" cy="3"/>
              </a:xfrm>
              <a:prstGeom prst="rect">
                <a:avLst/>
              </a:prstGeom>
              <a:solidFill>
                <a:srgbClr val="CDCDCC"/>
              </a:solidFill>
              <a:ln w="9525">
                <a:noFill/>
                <a:miter lim="800000"/>
                <a:headEnd/>
                <a:tailEnd/>
              </a:ln>
            </p:spPr>
            <p:txBody>
              <a:bodyPr/>
              <a:lstStyle/>
              <a:p>
                <a:endParaRPr lang="hu-HU">
                  <a:latin typeface="Calibri" pitchFamily="34" charset="0"/>
                </a:endParaRPr>
              </a:p>
            </p:txBody>
          </p:sp>
          <p:sp>
            <p:nvSpPr>
              <p:cNvPr id="57603" name="Rectangle 1593"/>
              <p:cNvSpPr>
                <a:spLocks noChangeArrowheads="1"/>
              </p:cNvSpPr>
              <p:nvPr/>
            </p:nvSpPr>
            <p:spPr bwMode="auto">
              <a:xfrm>
                <a:off x="1898" y="1715"/>
                <a:ext cx="56" cy="2"/>
              </a:xfrm>
              <a:prstGeom prst="rect">
                <a:avLst/>
              </a:prstGeom>
              <a:solidFill>
                <a:srgbClr val="CECECD"/>
              </a:solidFill>
              <a:ln w="9525">
                <a:noFill/>
                <a:miter lim="800000"/>
                <a:headEnd/>
                <a:tailEnd/>
              </a:ln>
            </p:spPr>
            <p:txBody>
              <a:bodyPr/>
              <a:lstStyle/>
              <a:p>
                <a:endParaRPr lang="hu-HU">
                  <a:latin typeface="Calibri" pitchFamily="34" charset="0"/>
                </a:endParaRPr>
              </a:p>
            </p:txBody>
          </p:sp>
          <p:sp>
            <p:nvSpPr>
              <p:cNvPr id="57604" name="Rectangle 1594"/>
              <p:cNvSpPr>
                <a:spLocks noChangeArrowheads="1"/>
              </p:cNvSpPr>
              <p:nvPr/>
            </p:nvSpPr>
            <p:spPr bwMode="auto">
              <a:xfrm>
                <a:off x="1898" y="1713"/>
                <a:ext cx="56" cy="3"/>
              </a:xfrm>
              <a:prstGeom prst="rect">
                <a:avLst/>
              </a:prstGeom>
              <a:solidFill>
                <a:srgbClr val="D0CFCF"/>
              </a:solidFill>
              <a:ln w="9525">
                <a:noFill/>
                <a:miter lim="800000"/>
                <a:headEnd/>
                <a:tailEnd/>
              </a:ln>
            </p:spPr>
            <p:txBody>
              <a:bodyPr/>
              <a:lstStyle/>
              <a:p>
                <a:endParaRPr lang="hu-HU">
                  <a:latin typeface="Calibri" pitchFamily="34" charset="0"/>
                </a:endParaRPr>
              </a:p>
            </p:txBody>
          </p:sp>
          <p:sp>
            <p:nvSpPr>
              <p:cNvPr id="57605" name="Rectangle 1595"/>
              <p:cNvSpPr>
                <a:spLocks noChangeArrowheads="1"/>
              </p:cNvSpPr>
              <p:nvPr/>
            </p:nvSpPr>
            <p:spPr bwMode="auto">
              <a:xfrm>
                <a:off x="1898" y="1712"/>
                <a:ext cx="56" cy="3"/>
              </a:xfrm>
              <a:prstGeom prst="rect">
                <a:avLst/>
              </a:prstGeom>
              <a:solidFill>
                <a:srgbClr val="D1D0D0"/>
              </a:solidFill>
              <a:ln w="9525">
                <a:noFill/>
                <a:miter lim="800000"/>
                <a:headEnd/>
                <a:tailEnd/>
              </a:ln>
            </p:spPr>
            <p:txBody>
              <a:bodyPr/>
              <a:lstStyle/>
              <a:p>
                <a:endParaRPr lang="hu-HU">
                  <a:latin typeface="Calibri" pitchFamily="34" charset="0"/>
                </a:endParaRPr>
              </a:p>
            </p:txBody>
          </p:sp>
          <p:sp>
            <p:nvSpPr>
              <p:cNvPr id="57606" name="Rectangle 1596"/>
              <p:cNvSpPr>
                <a:spLocks noChangeArrowheads="1"/>
              </p:cNvSpPr>
              <p:nvPr/>
            </p:nvSpPr>
            <p:spPr bwMode="auto">
              <a:xfrm>
                <a:off x="1898" y="1710"/>
                <a:ext cx="56" cy="3"/>
              </a:xfrm>
              <a:prstGeom prst="rect">
                <a:avLst/>
              </a:prstGeom>
              <a:solidFill>
                <a:srgbClr val="D3D2D2"/>
              </a:solidFill>
              <a:ln w="9525">
                <a:noFill/>
                <a:miter lim="800000"/>
                <a:headEnd/>
                <a:tailEnd/>
              </a:ln>
            </p:spPr>
            <p:txBody>
              <a:bodyPr/>
              <a:lstStyle/>
              <a:p>
                <a:endParaRPr lang="hu-HU">
                  <a:latin typeface="Calibri" pitchFamily="34" charset="0"/>
                </a:endParaRPr>
              </a:p>
            </p:txBody>
          </p:sp>
          <p:sp>
            <p:nvSpPr>
              <p:cNvPr id="57607" name="Rectangle 1597"/>
              <p:cNvSpPr>
                <a:spLocks noChangeArrowheads="1"/>
              </p:cNvSpPr>
              <p:nvPr/>
            </p:nvSpPr>
            <p:spPr bwMode="auto">
              <a:xfrm>
                <a:off x="1898" y="1709"/>
                <a:ext cx="56" cy="3"/>
              </a:xfrm>
              <a:prstGeom prst="rect">
                <a:avLst/>
              </a:prstGeom>
              <a:solidFill>
                <a:srgbClr val="D5D5D5"/>
              </a:solidFill>
              <a:ln w="9525">
                <a:noFill/>
                <a:miter lim="800000"/>
                <a:headEnd/>
                <a:tailEnd/>
              </a:ln>
            </p:spPr>
            <p:txBody>
              <a:bodyPr/>
              <a:lstStyle/>
              <a:p>
                <a:endParaRPr lang="hu-HU">
                  <a:latin typeface="Calibri" pitchFamily="34" charset="0"/>
                </a:endParaRPr>
              </a:p>
            </p:txBody>
          </p:sp>
          <p:sp>
            <p:nvSpPr>
              <p:cNvPr id="57608" name="Rectangle 1598"/>
              <p:cNvSpPr>
                <a:spLocks noChangeArrowheads="1"/>
              </p:cNvSpPr>
              <p:nvPr/>
            </p:nvSpPr>
            <p:spPr bwMode="auto">
              <a:xfrm>
                <a:off x="1898" y="1708"/>
                <a:ext cx="56" cy="2"/>
              </a:xfrm>
              <a:prstGeom prst="rect">
                <a:avLst/>
              </a:prstGeom>
              <a:solidFill>
                <a:srgbClr val="D7D6D6"/>
              </a:solidFill>
              <a:ln w="9525">
                <a:noFill/>
                <a:miter lim="800000"/>
                <a:headEnd/>
                <a:tailEnd/>
              </a:ln>
            </p:spPr>
            <p:txBody>
              <a:bodyPr/>
              <a:lstStyle/>
              <a:p>
                <a:endParaRPr lang="hu-HU">
                  <a:latin typeface="Calibri" pitchFamily="34" charset="0"/>
                </a:endParaRPr>
              </a:p>
            </p:txBody>
          </p:sp>
          <p:sp>
            <p:nvSpPr>
              <p:cNvPr id="57609" name="Rectangle 1599"/>
              <p:cNvSpPr>
                <a:spLocks noChangeArrowheads="1"/>
              </p:cNvSpPr>
              <p:nvPr/>
            </p:nvSpPr>
            <p:spPr bwMode="auto">
              <a:xfrm>
                <a:off x="1898" y="1706"/>
                <a:ext cx="56" cy="3"/>
              </a:xfrm>
              <a:prstGeom prst="rect">
                <a:avLst/>
              </a:prstGeom>
              <a:solidFill>
                <a:srgbClr val="D8D8D7"/>
              </a:solidFill>
              <a:ln w="9525">
                <a:noFill/>
                <a:miter lim="800000"/>
                <a:headEnd/>
                <a:tailEnd/>
              </a:ln>
            </p:spPr>
            <p:txBody>
              <a:bodyPr/>
              <a:lstStyle/>
              <a:p>
                <a:endParaRPr lang="hu-HU">
                  <a:latin typeface="Calibri" pitchFamily="34" charset="0"/>
                </a:endParaRPr>
              </a:p>
            </p:txBody>
          </p:sp>
          <p:sp>
            <p:nvSpPr>
              <p:cNvPr id="57610" name="Rectangle 1600"/>
              <p:cNvSpPr>
                <a:spLocks noChangeArrowheads="1"/>
              </p:cNvSpPr>
              <p:nvPr/>
            </p:nvSpPr>
            <p:spPr bwMode="auto">
              <a:xfrm>
                <a:off x="1898" y="1705"/>
                <a:ext cx="56" cy="3"/>
              </a:xfrm>
              <a:prstGeom prst="rect">
                <a:avLst/>
              </a:prstGeom>
              <a:solidFill>
                <a:srgbClr val="DBDBDA"/>
              </a:solidFill>
              <a:ln w="9525">
                <a:noFill/>
                <a:miter lim="800000"/>
                <a:headEnd/>
                <a:tailEnd/>
              </a:ln>
            </p:spPr>
            <p:txBody>
              <a:bodyPr/>
              <a:lstStyle/>
              <a:p>
                <a:endParaRPr lang="hu-HU">
                  <a:latin typeface="Calibri" pitchFamily="34" charset="0"/>
                </a:endParaRPr>
              </a:p>
            </p:txBody>
          </p:sp>
          <p:sp>
            <p:nvSpPr>
              <p:cNvPr id="57611" name="Rectangle 1601"/>
              <p:cNvSpPr>
                <a:spLocks noChangeArrowheads="1"/>
              </p:cNvSpPr>
              <p:nvPr/>
            </p:nvSpPr>
            <p:spPr bwMode="auto">
              <a:xfrm>
                <a:off x="1898" y="1703"/>
                <a:ext cx="56" cy="3"/>
              </a:xfrm>
              <a:prstGeom prst="rect">
                <a:avLst/>
              </a:prstGeom>
              <a:solidFill>
                <a:srgbClr val="DCDCDC"/>
              </a:solidFill>
              <a:ln w="9525">
                <a:noFill/>
                <a:miter lim="800000"/>
                <a:headEnd/>
                <a:tailEnd/>
              </a:ln>
            </p:spPr>
            <p:txBody>
              <a:bodyPr/>
              <a:lstStyle/>
              <a:p>
                <a:endParaRPr lang="hu-HU">
                  <a:latin typeface="Calibri" pitchFamily="34" charset="0"/>
                </a:endParaRPr>
              </a:p>
            </p:txBody>
          </p:sp>
          <p:sp>
            <p:nvSpPr>
              <p:cNvPr id="57612" name="Rectangle 1602"/>
              <p:cNvSpPr>
                <a:spLocks noChangeArrowheads="1"/>
              </p:cNvSpPr>
              <p:nvPr/>
            </p:nvSpPr>
            <p:spPr bwMode="auto">
              <a:xfrm>
                <a:off x="1898" y="1702"/>
                <a:ext cx="56" cy="3"/>
              </a:xfrm>
              <a:prstGeom prst="rect">
                <a:avLst/>
              </a:prstGeom>
              <a:solidFill>
                <a:srgbClr val="DEDDDD"/>
              </a:solidFill>
              <a:ln w="9525">
                <a:noFill/>
                <a:miter lim="800000"/>
                <a:headEnd/>
                <a:tailEnd/>
              </a:ln>
            </p:spPr>
            <p:txBody>
              <a:bodyPr/>
              <a:lstStyle/>
              <a:p>
                <a:endParaRPr lang="hu-HU">
                  <a:latin typeface="Calibri" pitchFamily="34" charset="0"/>
                </a:endParaRPr>
              </a:p>
            </p:txBody>
          </p:sp>
          <p:sp>
            <p:nvSpPr>
              <p:cNvPr id="57613" name="Rectangle 1603"/>
              <p:cNvSpPr>
                <a:spLocks noChangeArrowheads="1"/>
              </p:cNvSpPr>
              <p:nvPr/>
            </p:nvSpPr>
            <p:spPr bwMode="auto">
              <a:xfrm>
                <a:off x="1898" y="1701"/>
                <a:ext cx="56" cy="2"/>
              </a:xfrm>
              <a:prstGeom prst="rect">
                <a:avLst/>
              </a:prstGeom>
              <a:solidFill>
                <a:srgbClr val="E0E0E0"/>
              </a:solidFill>
              <a:ln w="9525">
                <a:noFill/>
                <a:miter lim="800000"/>
                <a:headEnd/>
                <a:tailEnd/>
              </a:ln>
            </p:spPr>
            <p:txBody>
              <a:bodyPr/>
              <a:lstStyle/>
              <a:p>
                <a:endParaRPr lang="hu-HU">
                  <a:latin typeface="Calibri" pitchFamily="34" charset="0"/>
                </a:endParaRPr>
              </a:p>
            </p:txBody>
          </p:sp>
          <p:sp>
            <p:nvSpPr>
              <p:cNvPr id="57614" name="Rectangle 1604"/>
              <p:cNvSpPr>
                <a:spLocks noChangeArrowheads="1"/>
              </p:cNvSpPr>
              <p:nvPr/>
            </p:nvSpPr>
            <p:spPr bwMode="auto">
              <a:xfrm>
                <a:off x="1898" y="1699"/>
                <a:ext cx="56" cy="3"/>
              </a:xfrm>
              <a:prstGeom prst="rect">
                <a:avLst/>
              </a:prstGeom>
              <a:solidFill>
                <a:srgbClr val="E2E1E1"/>
              </a:solidFill>
              <a:ln w="9525">
                <a:noFill/>
                <a:miter lim="800000"/>
                <a:headEnd/>
                <a:tailEnd/>
              </a:ln>
            </p:spPr>
            <p:txBody>
              <a:bodyPr/>
              <a:lstStyle/>
              <a:p>
                <a:endParaRPr lang="hu-HU">
                  <a:latin typeface="Calibri" pitchFamily="34" charset="0"/>
                </a:endParaRPr>
              </a:p>
            </p:txBody>
          </p:sp>
          <p:sp>
            <p:nvSpPr>
              <p:cNvPr id="57615" name="Rectangle 1605"/>
              <p:cNvSpPr>
                <a:spLocks noChangeArrowheads="1"/>
              </p:cNvSpPr>
              <p:nvPr/>
            </p:nvSpPr>
            <p:spPr bwMode="auto">
              <a:xfrm>
                <a:off x="1898" y="1698"/>
                <a:ext cx="56" cy="3"/>
              </a:xfrm>
              <a:prstGeom prst="rect">
                <a:avLst/>
              </a:prstGeom>
              <a:solidFill>
                <a:srgbClr val="E3E3E3"/>
              </a:solidFill>
              <a:ln w="9525">
                <a:noFill/>
                <a:miter lim="800000"/>
                <a:headEnd/>
                <a:tailEnd/>
              </a:ln>
            </p:spPr>
            <p:txBody>
              <a:bodyPr/>
              <a:lstStyle/>
              <a:p>
                <a:endParaRPr lang="hu-HU">
                  <a:latin typeface="Calibri" pitchFamily="34" charset="0"/>
                </a:endParaRPr>
              </a:p>
            </p:txBody>
          </p:sp>
          <p:sp>
            <p:nvSpPr>
              <p:cNvPr id="57616" name="Rectangle 1606"/>
              <p:cNvSpPr>
                <a:spLocks noChangeArrowheads="1"/>
              </p:cNvSpPr>
              <p:nvPr/>
            </p:nvSpPr>
            <p:spPr bwMode="auto">
              <a:xfrm>
                <a:off x="1898" y="1696"/>
                <a:ext cx="56" cy="3"/>
              </a:xfrm>
              <a:prstGeom prst="rect">
                <a:avLst/>
              </a:prstGeom>
              <a:solidFill>
                <a:srgbClr val="E4E4E4"/>
              </a:solidFill>
              <a:ln w="9525">
                <a:noFill/>
                <a:miter lim="800000"/>
                <a:headEnd/>
                <a:tailEnd/>
              </a:ln>
            </p:spPr>
            <p:txBody>
              <a:bodyPr/>
              <a:lstStyle/>
              <a:p>
                <a:endParaRPr lang="hu-HU">
                  <a:latin typeface="Calibri" pitchFamily="34" charset="0"/>
                </a:endParaRPr>
              </a:p>
            </p:txBody>
          </p:sp>
          <p:sp>
            <p:nvSpPr>
              <p:cNvPr id="57617" name="Rectangle 1607"/>
              <p:cNvSpPr>
                <a:spLocks noChangeArrowheads="1"/>
              </p:cNvSpPr>
              <p:nvPr/>
            </p:nvSpPr>
            <p:spPr bwMode="auto">
              <a:xfrm>
                <a:off x="1898" y="1695"/>
                <a:ext cx="56" cy="3"/>
              </a:xfrm>
              <a:prstGeom prst="rect">
                <a:avLst/>
              </a:prstGeom>
              <a:solidFill>
                <a:srgbClr val="E7E7E7"/>
              </a:solidFill>
              <a:ln w="9525">
                <a:noFill/>
                <a:miter lim="800000"/>
                <a:headEnd/>
                <a:tailEnd/>
              </a:ln>
            </p:spPr>
            <p:txBody>
              <a:bodyPr/>
              <a:lstStyle/>
              <a:p>
                <a:endParaRPr lang="hu-HU">
                  <a:latin typeface="Calibri" pitchFamily="34" charset="0"/>
                </a:endParaRPr>
              </a:p>
            </p:txBody>
          </p:sp>
          <p:sp>
            <p:nvSpPr>
              <p:cNvPr id="57618" name="Rectangle 1608"/>
              <p:cNvSpPr>
                <a:spLocks noChangeArrowheads="1"/>
              </p:cNvSpPr>
              <p:nvPr/>
            </p:nvSpPr>
            <p:spPr bwMode="auto">
              <a:xfrm>
                <a:off x="1898" y="1693"/>
                <a:ext cx="56" cy="3"/>
              </a:xfrm>
              <a:prstGeom prst="rect">
                <a:avLst/>
              </a:prstGeom>
              <a:solidFill>
                <a:srgbClr val="E8E8E8"/>
              </a:solidFill>
              <a:ln w="9525">
                <a:noFill/>
                <a:miter lim="800000"/>
                <a:headEnd/>
                <a:tailEnd/>
              </a:ln>
            </p:spPr>
            <p:txBody>
              <a:bodyPr/>
              <a:lstStyle/>
              <a:p>
                <a:endParaRPr lang="hu-HU">
                  <a:latin typeface="Calibri" pitchFamily="34" charset="0"/>
                </a:endParaRPr>
              </a:p>
            </p:txBody>
          </p:sp>
          <p:sp>
            <p:nvSpPr>
              <p:cNvPr id="57619" name="Rectangle 1609"/>
              <p:cNvSpPr>
                <a:spLocks noChangeArrowheads="1"/>
              </p:cNvSpPr>
              <p:nvPr/>
            </p:nvSpPr>
            <p:spPr bwMode="auto">
              <a:xfrm>
                <a:off x="1898" y="1692"/>
                <a:ext cx="56" cy="3"/>
              </a:xfrm>
              <a:prstGeom prst="rect">
                <a:avLst/>
              </a:prstGeom>
              <a:solidFill>
                <a:srgbClr val="E9E9E9"/>
              </a:solidFill>
              <a:ln w="9525">
                <a:noFill/>
                <a:miter lim="800000"/>
                <a:headEnd/>
                <a:tailEnd/>
              </a:ln>
            </p:spPr>
            <p:txBody>
              <a:bodyPr/>
              <a:lstStyle/>
              <a:p>
                <a:endParaRPr lang="hu-HU">
                  <a:latin typeface="Calibri" pitchFamily="34" charset="0"/>
                </a:endParaRPr>
              </a:p>
            </p:txBody>
          </p:sp>
          <p:sp>
            <p:nvSpPr>
              <p:cNvPr id="57620" name="Rectangle 1610"/>
              <p:cNvSpPr>
                <a:spLocks noChangeArrowheads="1"/>
              </p:cNvSpPr>
              <p:nvPr/>
            </p:nvSpPr>
            <p:spPr bwMode="auto">
              <a:xfrm>
                <a:off x="1898" y="1691"/>
                <a:ext cx="56" cy="2"/>
              </a:xfrm>
              <a:prstGeom prst="rect">
                <a:avLst/>
              </a:prstGeom>
              <a:solidFill>
                <a:srgbClr val="ECECEC"/>
              </a:solidFill>
              <a:ln w="9525">
                <a:noFill/>
                <a:miter lim="800000"/>
                <a:headEnd/>
                <a:tailEnd/>
              </a:ln>
            </p:spPr>
            <p:txBody>
              <a:bodyPr/>
              <a:lstStyle/>
              <a:p>
                <a:endParaRPr lang="hu-HU">
                  <a:latin typeface="Calibri" pitchFamily="34" charset="0"/>
                </a:endParaRPr>
              </a:p>
            </p:txBody>
          </p:sp>
          <p:sp>
            <p:nvSpPr>
              <p:cNvPr id="57621" name="Rectangle 1611"/>
              <p:cNvSpPr>
                <a:spLocks noChangeArrowheads="1"/>
              </p:cNvSpPr>
              <p:nvPr/>
            </p:nvSpPr>
            <p:spPr bwMode="auto">
              <a:xfrm>
                <a:off x="1898" y="1689"/>
                <a:ext cx="56" cy="3"/>
              </a:xfrm>
              <a:prstGeom prst="rect">
                <a:avLst/>
              </a:prstGeom>
              <a:solidFill>
                <a:srgbClr val="EDEDED"/>
              </a:solidFill>
              <a:ln w="9525">
                <a:noFill/>
                <a:miter lim="800000"/>
                <a:headEnd/>
                <a:tailEnd/>
              </a:ln>
            </p:spPr>
            <p:txBody>
              <a:bodyPr/>
              <a:lstStyle/>
              <a:p>
                <a:endParaRPr lang="hu-HU">
                  <a:latin typeface="Calibri" pitchFamily="34" charset="0"/>
                </a:endParaRPr>
              </a:p>
            </p:txBody>
          </p:sp>
          <p:sp>
            <p:nvSpPr>
              <p:cNvPr id="57622" name="Rectangle 1612"/>
              <p:cNvSpPr>
                <a:spLocks noChangeArrowheads="1"/>
              </p:cNvSpPr>
              <p:nvPr/>
            </p:nvSpPr>
            <p:spPr bwMode="auto">
              <a:xfrm>
                <a:off x="1898" y="1688"/>
                <a:ext cx="56" cy="3"/>
              </a:xfrm>
              <a:prstGeom prst="rect">
                <a:avLst/>
              </a:prstGeom>
              <a:solidFill>
                <a:srgbClr val="EFEEEE"/>
              </a:solidFill>
              <a:ln w="9525">
                <a:noFill/>
                <a:miter lim="800000"/>
                <a:headEnd/>
                <a:tailEnd/>
              </a:ln>
            </p:spPr>
            <p:txBody>
              <a:bodyPr/>
              <a:lstStyle/>
              <a:p>
                <a:endParaRPr lang="hu-HU">
                  <a:latin typeface="Calibri" pitchFamily="34" charset="0"/>
                </a:endParaRPr>
              </a:p>
            </p:txBody>
          </p:sp>
        </p:grpSp>
        <p:sp>
          <p:nvSpPr>
            <p:cNvPr id="57357" name="Rectangle 1613"/>
            <p:cNvSpPr>
              <a:spLocks noChangeArrowheads="1"/>
            </p:cNvSpPr>
            <p:nvPr/>
          </p:nvSpPr>
          <p:spPr bwMode="auto">
            <a:xfrm>
              <a:off x="1898" y="1686"/>
              <a:ext cx="56" cy="3"/>
            </a:xfrm>
            <a:prstGeom prst="rect">
              <a:avLst/>
            </a:prstGeom>
            <a:solidFill>
              <a:srgbClr val="F1F1F1"/>
            </a:solidFill>
            <a:ln w="9525">
              <a:noFill/>
              <a:miter lim="800000"/>
              <a:headEnd/>
              <a:tailEnd/>
            </a:ln>
          </p:spPr>
          <p:txBody>
            <a:bodyPr/>
            <a:lstStyle/>
            <a:p>
              <a:endParaRPr lang="hu-HU">
                <a:latin typeface="Calibri" pitchFamily="34" charset="0"/>
              </a:endParaRPr>
            </a:p>
          </p:txBody>
        </p:sp>
        <p:sp>
          <p:nvSpPr>
            <p:cNvPr id="57358" name="Rectangle 1614"/>
            <p:cNvSpPr>
              <a:spLocks noChangeArrowheads="1"/>
            </p:cNvSpPr>
            <p:nvPr/>
          </p:nvSpPr>
          <p:spPr bwMode="auto">
            <a:xfrm>
              <a:off x="1898" y="1685"/>
              <a:ext cx="56" cy="3"/>
            </a:xfrm>
            <a:prstGeom prst="rect">
              <a:avLst/>
            </a:prstGeom>
            <a:solidFill>
              <a:srgbClr val="F2F2F2"/>
            </a:solidFill>
            <a:ln w="9525">
              <a:noFill/>
              <a:miter lim="800000"/>
              <a:headEnd/>
              <a:tailEnd/>
            </a:ln>
          </p:spPr>
          <p:txBody>
            <a:bodyPr/>
            <a:lstStyle/>
            <a:p>
              <a:endParaRPr lang="hu-HU">
                <a:latin typeface="Calibri" pitchFamily="34" charset="0"/>
              </a:endParaRPr>
            </a:p>
          </p:txBody>
        </p:sp>
        <p:sp>
          <p:nvSpPr>
            <p:cNvPr id="57359" name="Rectangle 1615"/>
            <p:cNvSpPr>
              <a:spLocks noChangeArrowheads="1"/>
            </p:cNvSpPr>
            <p:nvPr/>
          </p:nvSpPr>
          <p:spPr bwMode="auto">
            <a:xfrm>
              <a:off x="1898" y="1684"/>
              <a:ext cx="56" cy="2"/>
            </a:xfrm>
            <a:prstGeom prst="rect">
              <a:avLst/>
            </a:prstGeom>
            <a:solidFill>
              <a:srgbClr val="F3F3F3"/>
            </a:solidFill>
            <a:ln w="9525">
              <a:noFill/>
              <a:miter lim="800000"/>
              <a:headEnd/>
              <a:tailEnd/>
            </a:ln>
          </p:spPr>
          <p:txBody>
            <a:bodyPr/>
            <a:lstStyle/>
            <a:p>
              <a:endParaRPr lang="hu-HU">
                <a:latin typeface="Calibri" pitchFamily="34" charset="0"/>
              </a:endParaRPr>
            </a:p>
          </p:txBody>
        </p:sp>
        <p:sp>
          <p:nvSpPr>
            <p:cNvPr id="57360" name="Rectangle 1616"/>
            <p:cNvSpPr>
              <a:spLocks noChangeArrowheads="1"/>
            </p:cNvSpPr>
            <p:nvPr/>
          </p:nvSpPr>
          <p:spPr bwMode="auto">
            <a:xfrm>
              <a:off x="1898" y="1682"/>
              <a:ext cx="56" cy="3"/>
            </a:xfrm>
            <a:prstGeom prst="rect">
              <a:avLst/>
            </a:prstGeom>
            <a:solidFill>
              <a:srgbClr val="F6F6F6"/>
            </a:solidFill>
            <a:ln w="9525">
              <a:noFill/>
              <a:miter lim="800000"/>
              <a:headEnd/>
              <a:tailEnd/>
            </a:ln>
          </p:spPr>
          <p:txBody>
            <a:bodyPr/>
            <a:lstStyle/>
            <a:p>
              <a:endParaRPr lang="hu-HU">
                <a:latin typeface="Calibri" pitchFamily="34" charset="0"/>
              </a:endParaRPr>
            </a:p>
          </p:txBody>
        </p:sp>
        <p:sp>
          <p:nvSpPr>
            <p:cNvPr id="57361" name="Rectangle 1617"/>
            <p:cNvSpPr>
              <a:spLocks noChangeArrowheads="1"/>
            </p:cNvSpPr>
            <p:nvPr/>
          </p:nvSpPr>
          <p:spPr bwMode="auto">
            <a:xfrm>
              <a:off x="1898" y="1681"/>
              <a:ext cx="56" cy="3"/>
            </a:xfrm>
            <a:prstGeom prst="rect">
              <a:avLst/>
            </a:prstGeom>
            <a:solidFill>
              <a:srgbClr val="F7F7F7"/>
            </a:solidFill>
            <a:ln w="9525">
              <a:noFill/>
              <a:miter lim="800000"/>
              <a:headEnd/>
              <a:tailEnd/>
            </a:ln>
          </p:spPr>
          <p:txBody>
            <a:bodyPr/>
            <a:lstStyle/>
            <a:p>
              <a:endParaRPr lang="hu-HU">
                <a:latin typeface="Calibri" pitchFamily="34" charset="0"/>
              </a:endParaRPr>
            </a:p>
          </p:txBody>
        </p:sp>
        <p:sp>
          <p:nvSpPr>
            <p:cNvPr id="57362" name="Rectangle 1618"/>
            <p:cNvSpPr>
              <a:spLocks noChangeArrowheads="1"/>
            </p:cNvSpPr>
            <p:nvPr/>
          </p:nvSpPr>
          <p:spPr bwMode="auto">
            <a:xfrm>
              <a:off x="1898" y="1679"/>
              <a:ext cx="56" cy="3"/>
            </a:xfrm>
            <a:prstGeom prst="rect">
              <a:avLst/>
            </a:prstGeom>
            <a:solidFill>
              <a:srgbClr val="F8F8F8"/>
            </a:solidFill>
            <a:ln w="9525">
              <a:noFill/>
              <a:miter lim="800000"/>
              <a:headEnd/>
              <a:tailEnd/>
            </a:ln>
          </p:spPr>
          <p:txBody>
            <a:bodyPr/>
            <a:lstStyle/>
            <a:p>
              <a:endParaRPr lang="hu-HU">
                <a:latin typeface="Calibri" pitchFamily="34" charset="0"/>
              </a:endParaRPr>
            </a:p>
          </p:txBody>
        </p:sp>
        <p:sp>
          <p:nvSpPr>
            <p:cNvPr id="57363" name="Rectangle 1619"/>
            <p:cNvSpPr>
              <a:spLocks noChangeArrowheads="1"/>
            </p:cNvSpPr>
            <p:nvPr/>
          </p:nvSpPr>
          <p:spPr bwMode="auto">
            <a:xfrm>
              <a:off x="1898" y="1678"/>
              <a:ext cx="56" cy="3"/>
            </a:xfrm>
            <a:prstGeom prst="rect">
              <a:avLst/>
            </a:prstGeom>
            <a:solidFill>
              <a:srgbClr val="FAFAFA"/>
            </a:solidFill>
            <a:ln w="9525">
              <a:noFill/>
              <a:miter lim="800000"/>
              <a:headEnd/>
              <a:tailEnd/>
            </a:ln>
          </p:spPr>
          <p:txBody>
            <a:bodyPr/>
            <a:lstStyle/>
            <a:p>
              <a:endParaRPr lang="hu-HU">
                <a:latin typeface="Calibri" pitchFamily="34" charset="0"/>
              </a:endParaRPr>
            </a:p>
          </p:txBody>
        </p:sp>
        <p:sp>
          <p:nvSpPr>
            <p:cNvPr id="57364" name="Rectangle 1620"/>
            <p:cNvSpPr>
              <a:spLocks noChangeArrowheads="1"/>
            </p:cNvSpPr>
            <p:nvPr/>
          </p:nvSpPr>
          <p:spPr bwMode="auto">
            <a:xfrm>
              <a:off x="1898" y="1677"/>
              <a:ext cx="56" cy="2"/>
            </a:xfrm>
            <a:prstGeom prst="rect">
              <a:avLst/>
            </a:prstGeom>
            <a:solidFill>
              <a:srgbClr val="FCFCFC"/>
            </a:solidFill>
            <a:ln w="9525">
              <a:noFill/>
              <a:miter lim="800000"/>
              <a:headEnd/>
              <a:tailEnd/>
            </a:ln>
          </p:spPr>
          <p:txBody>
            <a:bodyPr/>
            <a:lstStyle/>
            <a:p>
              <a:endParaRPr lang="hu-HU">
                <a:latin typeface="Calibri" pitchFamily="34" charset="0"/>
              </a:endParaRPr>
            </a:p>
          </p:txBody>
        </p:sp>
        <p:sp>
          <p:nvSpPr>
            <p:cNvPr id="57365" name="Rectangle 1621"/>
            <p:cNvSpPr>
              <a:spLocks noChangeArrowheads="1"/>
            </p:cNvSpPr>
            <p:nvPr/>
          </p:nvSpPr>
          <p:spPr bwMode="auto">
            <a:xfrm>
              <a:off x="1898" y="1675"/>
              <a:ext cx="56" cy="3"/>
            </a:xfrm>
            <a:prstGeom prst="rect">
              <a:avLst/>
            </a:prstGeom>
            <a:solidFill>
              <a:srgbClr val="FDFDFD"/>
            </a:solidFill>
            <a:ln w="9525">
              <a:noFill/>
              <a:miter lim="800000"/>
              <a:headEnd/>
              <a:tailEnd/>
            </a:ln>
          </p:spPr>
          <p:txBody>
            <a:bodyPr/>
            <a:lstStyle/>
            <a:p>
              <a:endParaRPr lang="hu-HU">
                <a:latin typeface="Calibri" pitchFamily="34" charset="0"/>
              </a:endParaRPr>
            </a:p>
          </p:txBody>
        </p:sp>
        <p:sp>
          <p:nvSpPr>
            <p:cNvPr id="57366" name="Rectangle 1622"/>
            <p:cNvSpPr>
              <a:spLocks noChangeArrowheads="1"/>
            </p:cNvSpPr>
            <p:nvPr/>
          </p:nvSpPr>
          <p:spPr bwMode="auto">
            <a:xfrm>
              <a:off x="1898" y="1674"/>
              <a:ext cx="56" cy="3"/>
            </a:xfrm>
            <a:prstGeom prst="rect">
              <a:avLst/>
            </a:prstGeom>
            <a:solidFill>
              <a:srgbClr val="FFFFFF"/>
            </a:solidFill>
            <a:ln w="9525">
              <a:noFill/>
              <a:miter lim="800000"/>
              <a:headEnd/>
              <a:tailEnd/>
            </a:ln>
          </p:spPr>
          <p:txBody>
            <a:bodyPr/>
            <a:lstStyle/>
            <a:p>
              <a:endParaRPr lang="hu-HU">
                <a:latin typeface="Calibri" pitchFamily="34" charset="0"/>
              </a:endParaRPr>
            </a:p>
          </p:txBody>
        </p:sp>
        <p:sp>
          <p:nvSpPr>
            <p:cNvPr id="57367" name="Rectangle 1623"/>
            <p:cNvSpPr>
              <a:spLocks noChangeArrowheads="1"/>
            </p:cNvSpPr>
            <p:nvPr/>
          </p:nvSpPr>
          <p:spPr bwMode="auto">
            <a:xfrm>
              <a:off x="1898" y="1650"/>
              <a:ext cx="56" cy="25"/>
            </a:xfrm>
            <a:prstGeom prst="rect">
              <a:avLst/>
            </a:prstGeom>
            <a:solidFill>
              <a:srgbClr val="FFFFFF"/>
            </a:solidFill>
            <a:ln w="9525">
              <a:noFill/>
              <a:miter lim="800000"/>
              <a:headEnd/>
              <a:tailEnd/>
            </a:ln>
          </p:spPr>
          <p:txBody>
            <a:bodyPr/>
            <a:lstStyle/>
            <a:p>
              <a:endParaRPr lang="hu-HU">
                <a:latin typeface="Calibri" pitchFamily="34" charset="0"/>
              </a:endParaRPr>
            </a:p>
          </p:txBody>
        </p:sp>
        <p:sp>
          <p:nvSpPr>
            <p:cNvPr id="57368" name="Freeform 1624"/>
            <p:cNvSpPr>
              <a:spLocks/>
            </p:cNvSpPr>
            <p:nvPr/>
          </p:nvSpPr>
          <p:spPr bwMode="auto">
            <a:xfrm>
              <a:off x="1895" y="1650"/>
              <a:ext cx="7" cy="186"/>
            </a:xfrm>
            <a:custGeom>
              <a:avLst/>
              <a:gdLst>
                <a:gd name="T0" fmla="*/ 3 w 7"/>
                <a:gd name="T1" fmla="*/ 186 h 186"/>
                <a:gd name="T2" fmla="*/ 7 w 7"/>
                <a:gd name="T3" fmla="*/ 181 h 186"/>
                <a:gd name="T4" fmla="*/ 7 w 7"/>
                <a:gd name="T5" fmla="*/ 0 h 186"/>
                <a:gd name="T6" fmla="*/ 0 w 7"/>
                <a:gd name="T7" fmla="*/ 0 h 186"/>
                <a:gd name="T8" fmla="*/ 0 w 7"/>
                <a:gd name="T9" fmla="*/ 181 h 186"/>
                <a:gd name="T10" fmla="*/ 3 w 7"/>
                <a:gd name="T11" fmla="*/ 186 h 186"/>
                <a:gd name="T12" fmla="*/ 3 w 7"/>
                <a:gd name="T13" fmla="*/ 186 h 186"/>
                <a:gd name="T14" fmla="*/ 7 w 7"/>
                <a:gd name="T15" fmla="*/ 186 h 186"/>
                <a:gd name="T16" fmla="*/ 7 w 7"/>
                <a:gd name="T17" fmla="*/ 181 h 186"/>
                <a:gd name="T18" fmla="*/ 3 w 7"/>
                <a:gd name="T19" fmla="*/ 186 h 1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86"/>
                <a:gd name="T32" fmla="*/ 7 w 7"/>
                <a:gd name="T33" fmla="*/ 186 h 1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86">
                  <a:moveTo>
                    <a:pt x="3" y="186"/>
                  </a:moveTo>
                  <a:lnTo>
                    <a:pt x="7" y="181"/>
                  </a:lnTo>
                  <a:lnTo>
                    <a:pt x="7" y="0"/>
                  </a:lnTo>
                  <a:lnTo>
                    <a:pt x="0" y="0"/>
                  </a:lnTo>
                  <a:lnTo>
                    <a:pt x="0" y="181"/>
                  </a:lnTo>
                  <a:lnTo>
                    <a:pt x="3" y="186"/>
                  </a:lnTo>
                  <a:lnTo>
                    <a:pt x="7" y="186"/>
                  </a:lnTo>
                  <a:lnTo>
                    <a:pt x="7" y="181"/>
                  </a:lnTo>
                  <a:lnTo>
                    <a:pt x="3" y="186"/>
                  </a:lnTo>
                  <a:close/>
                </a:path>
              </a:pathLst>
            </a:custGeom>
            <a:solidFill>
              <a:srgbClr val="1F1A17"/>
            </a:solidFill>
            <a:ln w="9525">
              <a:noFill/>
              <a:round/>
              <a:headEnd/>
              <a:tailEnd/>
            </a:ln>
          </p:spPr>
          <p:txBody>
            <a:bodyPr/>
            <a:lstStyle/>
            <a:p>
              <a:endParaRPr lang="hu-HU"/>
            </a:p>
          </p:txBody>
        </p:sp>
        <p:sp>
          <p:nvSpPr>
            <p:cNvPr id="57369" name="Freeform 1625"/>
            <p:cNvSpPr>
              <a:spLocks/>
            </p:cNvSpPr>
            <p:nvPr/>
          </p:nvSpPr>
          <p:spPr bwMode="auto">
            <a:xfrm>
              <a:off x="1866" y="1829"/>
              <a:ext cx="32" cy="7"/>
            </a:xfrm>
            <a:custGeom>
              <a:avLst/>
              <a:gdLst>
                <a:gd name="T0" fmla="*/ 4 w 32"/>
                <a:gd name="T1" fmla="*/ 5 h 7"/>
                <a:gd name="T2" fmla="*/ 5 w 32"/>
                <a:gd name="T3" fmla="*/ 7 h 7"/>
                <a:gd name="T4" fmla="*/ 32 w 32"/>
                <a:gd name="T5" fmla="*/ 7 h 7"/>
                <a:gd name="T6" fmla="*/ 32 w 32"/>
                <a:gd name="T7" fmla="*/ 0 h 7"/>
                <a:gd name="T8" fmla="*/ 5 w 32"/>
                <a:gd name="T9" fmla="*/ 0 h 7"/>
                <a:gd name="T10" fmla="*/ 4 w 32"/>
                <a:gd name="T11" fmla="*/ 5 h 7"/>
                <a:gd name="T12" fmla="*/ 5 w 32"/>
                <a:gd name="T13" fmla="*/ 0 h 7"/>
                <a:gd name="T14" fmla="*/ 0 w 32"/>
                <a:gd name="T15" fmla="*/ 0 h 7"/>
                <a:gd name="T16" fmla="*/ 4 w 32"/>
                <a:gd name="T17" fmla="*/ 5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7"/>
                <a:gd name="T29" fmla="*/ 32 w 3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7">
                  <a:moveTo>
                    <a:pt x="4" y="5"/>
                  </a:moveTo>
                  <a:lnTo>
                    <a:pt x="5" y="7"/>
                  </a:lnTo>
                  <a:lnTo>
                    <a:pt x="32" y="7"/>
                  </a:lnTo>
                  <a:lnTo>
                    <a:pt x="32" y="0"/>
                  </a:lnTo>
                  <a:lnTo>
                    <a:pt x="5" y="0"/>
                  </a:lnTo>
                  <a:lnTo>
                    <a:pt x="4" y="5"/>
                  </a:lnTo>
                  <a:lnTo>
                    <a:pt x="5" y="0"/>
                  </a:lnTo>
                  <a:lnTo>
                    <a:pt x="0" y="0"/>
                  </a:lnTo>
                  <a:lnTo>
                    <a:pt x="4" y="5"/>
                  </a:lnTo>
                  <a:close/>
                </a:path>
              </a:pathLst>
            </a:custGeom>
            <a:solidFill>
              <a:srgbClr val="1F1A17"/>
            </a:solidFill>
            <a:ln w="9525">
              <a:noFill/>
              <a:round/>
              <a:headEnd/>
              <a:tailEnd/>
            </a:ln>
          </p:spPr>
          <p:txBody>
            <a:bodyPr/>
            <a:lstStyle/>
            <a:p>
              <a:endParaRPr lang="hu-HU"/>
            </a:p>
          </p:txBody>
        </p:sp>
        <p:sp>
          <p:nvSpPr>
            <p:cNvPr id="57370" name="Freeform 1626"/>
            <p:cNvSpPr>
              <a:spLocks/>
            </p:cNvSpPr>
            <p:nvPr/>
          </p:nvSpPr>
          <p:spPr bwMode="auto">
            <a:xfrm>
              <a:off x="1870" y="1830"/>
              <a:ext cx="59" cy="70"/>
            </a:xfrm>
            <a:custGeom>
              <a:avLst/>
              <a:gdLst>
                <a:gd name="T0" fmla="*/ 59 w 59"/>
                <a:gd name="T1" fmla="*/ 68 h 70"/>
                <a:gd name="T2" fmla="*/ 59 w 59"/>
                <a:gd name="T3" fmla="*/ 63 h 70"/>
                <a:gd name="T4" fmla="*/ 4 w 59"/>
                <a:gd name="T5" fmla="*/ 0 h 70"/>
                <a:gd name="T6" fmla="*/ 0 w 59"/>
                <a:gd name="T7" fmla="*/ 4 h 70"/>
                <a:gd name="T8" fmla="*/ 55 w 59"/>
                <a:gd name="T9" fmla="*/ 68 h 70"/>
                <a:gd name="T10" fmla="*/ 59 w 59"/>
                <a:gd name="T11" fmla="*/ 68 h 70"/>
                <a:gd name="T12" fmla="*/ 55 w 59"/>
                <a:gd name="T13" fmla="*/ 68 h 70"/>
                <a:gd name="T14" fmla="*/ 56 w 59"/>
                <a:gd name="T15" fmla="*/ 70 h 70"/>
                <a:gd name="T16" fmla="*/ 59 w 59"/>
                <a:gd name="T17" fmla="*/ 68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70"/>
                <a:gd name="T29" fmla="*/ 59 w 59"/>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70">
                  <a:moveTo>
                    <a:pt x="59" y="68"/>
                  </a:moveTo>
                  <a:lnTo>
                    <a:pt x="59" y="63"/>
                  </a:lnTo>
                  <a:lnTo>
                    <a:pt x="4" y="0"/>
                  </a:lnTo>
                  <a:lnTo>
                    <a:pt x="0" y="4"/>
                  </a:lnTo>
                  <a:lnTo>
                    <a:pt x="55" y="68"/>
                  </a:lnTo>
                  <a:lnTo>
                    <a:pt x="59" y="68"/>
                  </a:lnTo>
                  <a:lnTo>
                    <a:pt x="55" y="68"/>
                  </a:lnTo>
                  <a:lnTo>
                    <a:pt x="56" y="70"/>
                  </a:lnTo>
                  <a:lnTo>
                    <a:pt x="59" y="68"/>
                  </a:lnTo>
                  <a:close/>
                </a:path>
              </a:pathLst>
            </a:custGeom>
            <a:solidFill>
              <a:srgbClr val="1F1A17"/>
            </a:solidFill>
            <a:ln w="9525">
              <a:noFill/>
              <a:round/>
              <a:headEnd/>
              <a:tailEnd/>
            </a:ln>
          </p:spPr>
          <p:txBody>
            <a:bodyPr/>
            <a:lstStyle/>
            <a:p>
              <a:endParaRPr lang="hu-HU"/>
            </a:p>
          </p:txBody>
        </p:sp>
        <p:sp>
          <p:nvSpPr>
            <p:cNvPr id="57371" name="Freeform 1627"/>
            <p:cNvSpPr>
              <a:spLocks/>
            </p:cNvSpPr>
            <p:nvPr/>
          </p:nvSpPr>
          <p:spPr bwMode="auto">
            <a:xfrm>
              <a:off x="1925" y="1829"/>
              <a:ext cx="57" cy="69"/>
            </a:xfrm>
            <a:custGeom>
              <a:avLst/>
              <a:gdLst>
                <a:gd name="T0" fmla="*/ 52 w 57"/>
                <a:gd name="T1" fmla="*/ 0 h 69"/>
                <a:gd name="T2" fmla="*/ 49 w 57"/>
                <a:gd name="T3" fmla="*/ 1 h 69"/>
                <a:gd name="T4" fmla="*/ 0 w 57"/>
                <a:gd name="T5" fmla="*/ 64 h 69"/>
                <a:gd name="T6" fmla="*/ 4 w 57"/>
                <a:gd name="T7" fmla="*/ 69 h 69"/>
                <a:gd name="T8" fmla="*/ 53 w 57"/>
                <a:gd name="T9" fmla="*/ 5 h 69"/>
                <a:gd name="T10" fmla="*/ 52 w 57"/>
                <a:gd name="T11" fmla="*/ 0 h 69"/>
                <a:gd name="T12" fmla="*/ 53 w 57"/>
                <a:gd name="T13" fmla="*/ 5 h 69"/>
                <a:gd name="T14" fmla="*/ 57 w 57"/>
                <a:gd name="T15" fmla="*/ 0 h 69"/>
                <a:gd name="T16" fmla="*/ 52 w 57"/>
                <a:gd name="T17" fmla="*/ 0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69"/>
                <a:gd name="T29" fmla="*/ 57 w 57"/>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69">
                  <a:moveTo>
                    <a:pt x="52" y="0"/>
                  </a:moveTo>
                  <a:lnTo>
                    <a:pt x="49" y="1"/>
                  </a:lnTo>
                  <a:lnTo>
                    <a:pt x="0" y="64"/>
                  </a:lnTo>
                  <a:lnTo>
                    <a:pt x="4" y="69"/>
                  </a:lnTo>
                  <a:lnTo>
                    <a:pt x="53" y="5"/>
                  </a:lnTo>
                  <a:lnTo>
                    <a:pt x="52" y="0"/>
                  </a:lnTo>
                  <a:lnTo>
                    <a:pt x="53" y="5"/>
                  </a:lnTo>
                  <a:lnTo>
                    <a:pt x="57" y="0"/>
                  </a:lnTo>
                  <a:lnTo>
                    <a:pt x="52" y="0"/>
                  </a:lnTo>
                  <a:close/>
                </a:path>
              </a:pathLst>
            </a:custGeom>
            <a:solidFill>
              <a:srgbClr val="1F1A17"/>
            </a:solidFill>
            <a:ln w="9525">
              <a:noFill/>
              <a:round/>
              <a:headEnd/>
              <a:tailEnd/>
            </a:ln>
          </p:spPr>
          <p:txBody>
            <a:bodyPr/>
            <a:lstStyle/>
            <a:p>
              <a:endParaRPr lang="hu-HU"/>
            </a:p>
          </p:txBody>
        </p:sp>
        <p:sp>
          <p:nvSpPr>
            <p:cNvPr id="57372" name="Freeform 1628"/>
            <p:cNvSpPr>
              <a:spLocks/>
            </p:cNvSpPr>
            <p:nvPr/>
          </p:nvSpPr>
          <p:spPr bwMode="auto">
            <a:xfrm>
              <a:off x="1951" y="1829"/>
              <a:ext cx="26" cy="7"/>
            </a:xfrm>
            <a:custGeom>
              <a:avLst/>
              <a:gdLst>
                <a:gd name="T0" fmla="*/ 0 w 26"/>
                <a:gd name="T1" fmla="*/ 2 h 7"/>
                <a:gd name="T2" fmla="*/ 3 w 26"/>
                <a:gd name="T3" fmla="*/ 7 h 7"/>
                <a:gd name="T4" fmla="*/ 26 w 26"/>
                <a:gd name="T5" fmla="*/ 7 h 7"/>
                <a:gd name="T6" fmla="*/ 26 w 26"/>
                <a:gd name="T7" fmla="*/ 0 h 7"/>
                <a:gd name="T8" fmla="*/ 3 w 26"/>
                <a:gd name="T9" fmla="*/ 0 h 7"/>
                <a:gd name="T10" fmla="*/ 0 w 26"/>
                <a:gd name="T11" fmla="*/ 2 h 7"/>
                <a:gd name="T12" fmla="*/ 0 w 26"/>
                <a:gd name="T13" fmla="*/ 2 h 7"/>
                <a:gd name="T14" fmla="*/ 0 w 26"/>
                <a:gd name="T15" fmla="*/ 7 h 7"/>
                <a:gd name="T16" fmla="*/ 3 w 26"/>
                <a:gd name="T17" fmla="*/ 7 h 7"/>
                <a:gd name="T18" fmla="*/ 0 w 26"/>
                <a:gd name="T19" fmla="*/ 2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7"/>
                <a:gd name="T32" fmla="*/ 26 w 2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7">
                  <a:moveTo>
                    <a:pt x="0" y="2"/>
                  </a:moveTo>
                  <a:lnTo>
                    <a:pt x="3" y="7"/>
                  </a:lnTo>
                  <a:lnTo>
                    <a:pt x="26" y="7"/>
                  </a:lnTo>
                  <a:lnTo>
                    <a:pt x="26" y="0"/>
                  </a:lnTo>
                  <a:lnTo>
                    <a:pt x="3" y="0"/>
                  </a:lnTo>
                  <a:lnTo>
                    <a:pt x="0" y="2"/>
                  </a:lnTo>
                  <a:lnTo>
                    <a:pt x="0" y="7"/>
                  </a:lnTo>
                  <a:lnTo>
                    <a:pt x="3" y="7"/>
                  </a:lnTo>
                  <a:lnTo>
                    <a:pt x="0" y="2"/>
                  </a:lnTo>
                  <a:close/>
                </a:path>
              </a:pathLst>
            </a:custGeom>
            <a:solidFill>
              <a:srgbClr val="1F1A17"/>
            </a:solidFill>
            <a:ln w="9525">
              <a:noFill/>
              <a:round/>
              <a:headEnd/>
              <a:tailEnd/>
            </a:ln>
          </p:spPr>
          <p:txBody>
            <a:bodyPr/>
            <a:lstStyle/>
            <a:p>
              <a:endParaRPr lang="hu-HU"/>
            </a:p>
          </p:txBody>
        </p:sp>
        <p:sp>
          <p:nvSpPr>
            <p:cNvPr id="57373" name="Freeform 1629"/>
            <p:cNvSpPr>
              <a:spLocks/>
            </p:cNvSpPr>
            <p:nvPr/>
          </p:nvSpPr>
          <p:spPr bwMode="auto">
            <a:xfrm>
              <a:off x="1951" y="1647"/>
              <a:ext cx="6" cy="184"/>
            </a:xfrm>
            <a:custGeom>
              <a:avLst/>
              <a:gdLst>
                <a:gd name="T0" fmla="*/ 3 w 6"/>
                <a:gd name="T1" fmla="*/ 0 h 184"/>
                <a:gd name="T2" fmla="*/ 0 w 6"/>
                <a:gd name="T3" fmla="*/ 3 h 184"/>
                <a:gd name="T4" fmla="*/ 0 w 6"/>
                <a:gd name="T5" fmla="*/ 184 h 184"/>
                <a:gd name="T6" fmla="*/ 6 w 6"/>
                <a:gd name="T7" fmla="*/ 184 h 184"/>
                <a:gd name="T8" fmla="*/ 6 w 6"/>
                <a:gd name="T9" fmla="*/ 3 h 184"/>
                <a:gd name="T10" fmla="*/ 3 w 6"/>
                <a:gd name="T11" fmla="*/ 0 h 184"/>
                <a:gd name="T12" fmla="*/ 6 w 6"/>
                <a:gd name="T13" fmla="*/ 3 h 184"/>
                <a:gd name="T14" fmla="*/ 6 w 6"/>
                <a:gd name="T15" fmla="*/ 0 h 184"/>
                <a:gd name="T16" fmla="*/ 3 w 6"/>
                <a:gd name="T17" fmla="*/ 0 h 1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84"/>
                <a:gd name="T29" fmla="*/ 6 w 6"/>
                <a:gd name="T30" fmla="*/ 184 h 1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84">
                  <a:moveTo>
                    <a:pt x="3" y="0"/>
                  </a:moveTo>
                  <a:lnTo>
                    <a:pt x="0" y="3"/>
                  </a:lnTo>
                  <a:lnTo>
                    <a:pt x="0" y="184"/>
                  </a:lnTo>
                  <a:lnTo>
                    <a:pt x="6" y="184"/>
                  </a:lnTo>
                  <a:lnTo>
                    <a:pt x="6" y="3"/>
                  </a:lnTo>
                  <a:lnTo>
                    <a:pt x="3" y="0"/>
                  </a:lnTo>
                  <a:lnTo>
                    <a:pt x="6" y="3"/>
                  </a:lnTo>
                  <a:lnTo>
                    <a:pt x="6" y="0"/>
                  </a:lnTo>
                  <a:lnTo>
                    <a:pt x="3" y="0"/>
                  </a:lnTo>
                  <a:close/>
                </a:path>
              </a:pathLst>
            </a:custGeom>
            <a:solidFill>
              <a:srgbClr val="1F1A17"/>
            </a:solidFill>
            <a:ln w="9525">
              <a:noFill/>
              <a:round/>
              <a:headEnd/>
              <a:tailEnd/>
            </a:ln>
          </p:spPr>
          <p:txBody>
            <a:bodyPr/>
            <a:lstStyle/>
            <a:p>
              <a:endParaRPr lang="hu-HU"/>
            </a:p>
          </p:txBody>
        </p:sp>
        <p:sp>
          <p:nvSpPr>
            <p:cNvPr id="57374" name="Freeform 1630"/>
            <p:cNvSpPr>
              <a:spLocks/>
            </p:cNvSpPr>
            <p:nvPr/>
          </p:nvSpPr>
          <p:spPr bwMode="auto">
            <a:xfrm>
              <a:off x="1895" y="1647"/>
              <a:ext cx="59" cy="7"/>
            </a:xfrm>
            <a:custGeom>
              <a:avLst/>
              <a:gdLst>
                <a:gd name="T0" fmla="*/ 0 w 59"/>
                <a:gd name="T1" fmla="*/ 3 h 7"/>
                <a:gd name="T2" fmla="*/ 3 w 59"/>
                <a:gd name="T3" fmla="*/ 7 h 7"/>
                <a:gd name="T4" fmla="*/ 59 w 59"/>
                <a:gd name="T5" fmla="*/ 7 h 7"/>
                <a:gd name="T6" fmla="*/ 59 w 59"/>
                <a:gd name="T7" fmla="*/ 0 h 7"/>
                <a:gd name="T8" fmla="*/ 3 w 59"/>
                <a:gd name="T9" fmla="*/ 0 h 7"/>
                <a:gd name="T10" fmla="*/ 0 w 59"/>
                <a:gd name="T11" fmla="*/ 3 h 7"/>
                <a:gd name="T12" fmla="*/ 3 w 59"/>
                <a:gd name="T13" fmla="*/ 0 h 7"/>
                <a:gd name="T14" fmla="*/ 0 w 59"/>
                <a:gd name="T15" fmla="*/ 0 h 7"/>
                <a:gd name="T16" fmla="*/ 0 w 59"/>
                <a:gd name="T17" fmla="*/ 3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7"/>
                <a:gd name="T29" fmla="*/ 59 w 59"/>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7">
                  <a:moveTo>
                    <a:pt x="0" y="3"/>
                  </a:moveTo>
                  <a:lnTo>
                    <a:pt x="3" y="7"/>
                  </a:lnTo>
                  <a:lnTo>
                    <a:pt x="59" y="7"/>
                  </a:lnTo>
                  <a:lnTo>
                    <a:pt x="59" y="0"/>
                  </a:lnTo>
                  <a:lnTo>
                    <a:pt x="3" y="0"/>
                  </a:lnTo>
                  <a:lnTo>
                    <a:pt x="0" y="3"/>
                  </a:lnTo>
                  <a:lnTo>
                    <a:pt x="3" y="0"/>
                  </a:lnTo>
                  <a:lnTo>
                    <a:pt x="0" y="0"/>
                  </a:lnTo>
                  <a:lnTo>
                    <a:pt x="0" y="3"/>
                  </a:lnTo>
                  <a:close/>
                </a:path>
              </a:pathLst>
            </a:custGeom>
            <a:solidFill>
              <a:srgbClr val="1F1A17"/>
            </a:solidFill>
            <a:ln w="9525">
              <a:noFill/>
              <a:round/>
              <a:headEnd/>
              <a:tailEnd/>
            </a:ln>
          </p:spPr>
          <p:txBody>
            <a:bodyPr/>
            <a:lstStyle/>
            <a:p>
              <a:endParaRPr lang="hu-HU"/>
            </a:p>
          </p:txBody>
        </p:sp>
        <p:sp>
          <p:nvSpPr>
            <p:cNvPr id="57375" name="Rectangle 1631"/>
            <p:cNvSpPr>
              <a:spLocks noChangeArrowheads="1"/>
            </p:cNvSpPr>
            <p:nvPr/>
          </p:nvSpPr>
          <p:spPr bwMode="auto">
            <a:xfrm>
              <a:off x="1465" y="1066"/>
              <a:ext cx="161"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PCR</a:t>
              </a:r>
              <a:endParaRPr lang="en-US">
                <a:latin typeface="Lucida Sans" pitchFamily="34" charset="0"/>
              </a:endParaRPr>
            </a:p>
          </p:txBody>
        </p:sp>
        <p:sp>
          <p:nvSpPr>
            <p:cNvPr id="57376" name="Rectangle 1632"/>
            <p:cNvSpPr>
              <a:spLocks noChangeArrowheads="1"/>
            </p:cNvSpPr>
            <p:nvPr/>
          </p:nvSpPr>
          <p:spPr bwMode="auto">
            <a:xfrm>
              <a:off x="2592" y="1212"/>
              <a:ext cx="207"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Gene</a:t>
              </a:r>
              <a:endParaRPr lang="en-US">
                <a:latin typeface="Lucida Sans" pitchFamily="34" charset="0"/>
              </a:endParaRPr>
            </a:p>
          </p:txBody>
        </p:sp>
        <p:sp>
          <p:nvSpPr>
            <p:cNvPr id="57377" name="Rectangle 1633"/>
            <p:cNvSpPr>
              <a:spLocks noChangeArrowheads="1"/>
            </p:cNvSpPr>
            <p:nvPr/>
          </p:nvSpPr>
          <p:spPr bwMode="auto">
            <a:xfrm>
              <a:off x="2497" y="1305"/>
              <a:ext cx="393"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synthesis</a:t>
              </a:r>
              <a:endParaRPr lang="en-US">
                <a:latin typeface="Lucida Sans" pitchFamily="34" charset="0"/>
              </a:endParaRPr>
            </a:p>
          </p:txBody>
        </p:sp>
        <p:sp>
          <p:nvSpPr>
            <p:cNvPr id="57378" name="Rectangle 1634"/>
            <p:cNvSpPr>
              <a:spLocks noChangeArrowheads="1"/>
            </p:cNvSpPr>
            <p:nvPr/>
          </p:nvSpPr>
          <p:spPr bwMode="auto">
            <a:xfrm>
              <a:off x="1058" y="1208"/>
              <a:ext cx="167"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ORF</a:t>
              </a:r>
              <a:endParaRPr lang="en-US">
                <a:latin typeface="Lucida Sans" pitchFamily="34" charset="0"/>
              </a:endParaRPr>
            </a:p>
          </p:txBody>
        </p:sp>
        <p:sp>
          <p:nvSpPr>
            <p:cNvPr id="57379" name="Rectangle 1635"/>
            <p:cNvSpPr>
              <a:spLocks noChangeArrowheads="1"/>
            </p:cNvSpPr>
            <p:nvPr/>
          </p:nvSpPr>
          <p:spPr bwMode="auto">
            <a:xfrm>
              <a:off x="940" y="1301"/>
              <a:ext cx="398"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collection</a:t>
              </a:r>
              <a:endParaRPr lang="en-US">
                <a:latin typeface="Lucida Sans" pitchFamily="34" charset="0"/>
              </a:endParaRPr>
            </a:p>
          </p:txBody>
        </p:sp>
        <p:sp>
          <p:nvSpPr>
            <p:cNvPr id="57380" name="Rectangle 1636"/>
            <p:cNvSpPr>
              <a:spLocks noChangeArrowheads="1"/>
            </p:cNvSpPr>
            <p:nvPr/>
          </p:nvSpPr>
          <p:spPr bwMode="auto">
            <a:xfrm>
              <a:off x="2185" y="1068"/>
              <a:ext cx="292"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Library</a:t>
              </a:r>
              <a:endParaRPr lang="en-US">
                <a:latin typeface="Lucida Sans" pitchFamily="34" charset="0"/>
              </a:endParaRPr>
            </a:p>
          </p:txBody>
        </p:sp>
        <p:sp>
          <p:nvSpPr>
            <p:cNvPr id="57381" name="Freeform 1637"/>
            <p:cNvSpPr>
              <a:spLocks/>
            </p:cNvSpPr>
            <p:nvPr/>
          </p:nvSpPr>
          <p:spPr bwMode="auto">
            <a:xfrm>
              <a:off x="1429" y="1358"/>
              <a:ext cx="227" cy="162"/>
            </a:xfrm>
            <a:custGeom>
              <a:avLst/>
              <a:gdLst>
                <a:gd name="T0" fmla="*/ 0 w 227"/>
                <a:gd name="T1" fmla="*/ 48 h 162"/>
                <a:gd name="T2" fmla="*/ 156 w 227"/>
                <a:gd name="T3" fmla="*/ 140 h 162"/>
                <a:gd name="T4" fmla="*/ 144 w 227"/>
                <a:gd name="T5" fmla="*/ 162 h 162"/>
                <a:gd name="T6" fmla="*/ 227 w 227"/>
                <a:gd name="T7" fmla="*/ 147 h 162"/>
                <a:gd name="T8" fmla="*/ 196 w 227"/>
                <a:gd name="T9" fmla="*/ 72 h 162"/>
                <a:gd name="T10" fmla="*/ 184 w 227"/>
                <a:gd name="T11" fmla="*/ 90 h 162"/>
                <a:gd name="T12" fmla="*/ 28 w 227"/>
                <a:gd name="T13" fmla="*/ 0 h 162"/>
                <a:gd name="T14" fmla="*/ 0 w 227"/>
                <a:gd name="T15" fmla="*/ 48 h 162"/>
                <a:gd name="T16" fmla="*/ 0 60000 65536"/>
                <a:gd name="T17" fmla="*/ 0 60000 65536"/>
                <a:gd name="T18" fmla="*/ 0 60000 65536"/>
                <a:gd name="T19" fmla="*/ 0 60000 65536"/>
                <a:gd name="T20" fmla="*/ 0 60000 65536"/>
                <a:gd name="T21" fmla="*/ 0 60000 65536"/>
                <a:gd name="T22" fmla="*/ 0 60000 65536"/>
                <a:gd name="T23" fmla="*/ 0 60000 65536"/>
                <a:gd name="T24" fmla="*/ 0 w 227"/>
                <a:gd name="T25" fmla="*/ 0 h 162"/>
                <a:gd name="T26" fmla="*/ 227 w 22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7" h="162">
                  <a:moveTo>
                    <a:pt x="0" y="48"/>
                  </a:moveTo>
                  <a:lnTo>
                    <a:pt x="156" y="140"/>
                  </a:lnTo>
                  <a:lnTo>
                    <a:pt x="144" y="162"/>
                  </a:lnTo>
                  <a:lnTo>
                    <a:pt x="227" y="147"/>
                  </a:lnTo>
                  <a:lnTo>
                    <a:pt x="196" y="72"/>
                  </a:lnTo>
                  <a:lnTo>
                    <a:pt x="184" y="90"/>
                  </a:lnTo>
                  <a:lnTo>
                    <a:pt x="28" y="0"/>
                  </a:lnTo>
                  <a:lnTo>
                    <a:pt x="0" y="48"/>
                  </a:lnTo>
                  <a:close/>
                </a:path>
              </a:pathLst>
            </a:custGeom>
            <a:solidFill>
              <a:srgbClr val="1F1A17"/>
            </a:solidFill>
            <a:ln w="9525">
              <a:noFill/>
              <a:round/>
              <a:headEnd/>
              <a:tailEnd/>
            </a:ln>
          </p:spPr>
          <p:txBody>
            <a:bodyPr/>
            <a:lstStyle/>
            <a:p>
              <a:endParaRPr lang="hu-HU"/>
            </a:p>
          </p:txBody>
        </p:sp>
        <p:sp>
          <p:nvSpPr>
            <p:cNvPr id="57382" name="Freeform 1638"/>
            <p:cNvSpPr>
              <a:spLocks/>
            </p:cNvSpPr>
            <p:nvPr/>
          </p:nvSpPr>
          <p:spPr bwMode="auto">
            <a:xfrm>
              <a:off x="1427" y="1403"/>
              <a:ext cx="164" cy="98"/>
            </a:xfrm>
            <a:custGeom>
              <a:avLst/>
              <a:gdLst>
                <a:gd name="T0" fmla="*/ 161 w 164"/>
                <a:gd name="T1" fmla="*/ 96 h 98"/>
                <a:gd name="T2" fmla="*/ 161 w 164"/>
                <a:gd name="T3" fmla="*/ 92 h 98"/>
                <a:gd name="T4" fmla="*/ 3 w 164"/>
                <a:gd name="T5" fmla="*/ 0 h 98"/>
                <a:gd name="T6" fmla="*/ 0 w 164"/>
                <a:gd name="T7" fmla="*/ 6 h 98"/>
                <a:gd name="T8" fmla="*/ 157 w 164"/>
                <a:gd name="T9" fmla="*/ 98 h 98"/>
                <a:gd name="T10" fmla="*/ 161 w 164"/>
                <a:gd name="T11" fmla="*/ 96 h 98"/>
                <a:gd name="T12" fmla="*/ 161 w 164"/>
                <a:gd name="T13" fmla="*/ 96 h 98"/>
                <a:gd name="T14" fmla="*/ 164 w 164"/>
                <a:gd name="T15" fmla="*/ 93 h 98"/>
                <a:gd name="T16" fmla="*/ 161 w 164"/>
                <a:gd name="T17" fmla="*/ 92 h 98"/>
                <a:gd name="T18" fmla="*/ 161 w 164"/>
                <a:gd name="T19" fmla="*/ 96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4"/>
                <a:gd name="T31" fmla="*/ 0 h 98"/>
                <a:gd name="T32" fmla="*/ 164 w 164"/>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4" h="98">
                  <a:moveTo>
                    <a:pt x="161" y="96"/>
                  </a:moveTo>
                  <a:lnTo>
                    <a:pt x="161" y="92"/>
                  </a:lnTo>
                  <a:lnTo>
                    <a:pt x="3" y="0"/>
                  </a:lnTo>
                  <a:lnTo>
                    <a:pt x="0" y="6"/>
                  </a:lnTo>
                  <a:lnTo>
                    <a:pt x="157" y="98"/>
                  </a:lnTo>
                  <a:lnTo>
                    <a:pt x="161" y="96"/>
                  </a:lnTo>
                  <a:lnTo>
                    <a:pt x="164" y="93"/>
                  </a:lnTo>
                  <a:lnTo>
                    <a:pt x="161" y="92"/>
                  </a:lnTo>
                  <a:lnTo>
                    <a:pt x="161" y="96"/>
                  </a:lnTo>
                  <a:close/>
                </a:path>
              </a:pathLst>
            </a:custGeom>
            <a:solidFill>
              <a:srgbClr val="1F1A17"/>
            </a:solidFill>
            <a:ln w="9525">
              <a:noFill/>
              <a:round/>
              <a:headEnd/>
              <a:tailEnd/>
            </a:ln>
          </p:spPr>
          <p:txBody>
            <a:bodyPr/>
            <a:lstStyle/>
            <a:p>
              <a:endParaRPr lang="hu-HU"/>
            </a:p>
          </p:txBody>
        </p:sp>
        <p:sp>
          <p:nvSpPr>
            <p:cNvPr id="57383" name="Freeform 1639"/>
            <p:cNvSpPr>
              <a:spLocks/>
            </p:cNvSpPr>
            <p:nvPr/>
          </p:nvSpPr>
          <p:spPr bwMode="auto">
            <a:xfrm>
              <a:off x="1567" y="1496"/>
              <a:ext cx="21" cy="29"/>
            </a:xfrm>
            <a:custGeom>
              <a:avLst/>
              <a:gdLst>
                <a:gd name="T0" fmla="*/ 6 w 21"/>
                <a:gd name="T1" fmla="*/ 27 h 29"/>
                <a:gd name="T2" fmla="*/ 8 w 21"/>
                <a:gd name="T3" fmla="*/ 26 h 29"/>
                <a:gd name="T4" fmla="*/ 21 w 21"/>
                <a:gd name="T5" fmla="*/ 3 h 29"/>
                <a:gd name="T6" fmla="*/ 17 w 21"/>
                <a:gd name="T7" fmla="*/ 0 h 29"/>
                <a:gd name="T8" fmla="*/ 3 w 21"/>
                <a:gd name="T9" fmla="*/ 23 h 29"/>
                <a:gd name="T10" fmla="*/ 6 w 21"/>
                <a:gd name="T11" fmla="*/ 27 h 29"/>
                <a:gd name="T12" fmla="*/ 3 w 21"/>
                <a:gd name="T13" fmla="*/ 23 h 29"/>
                <a:gd name="T14" fmla="*/ 0 w 21"/>
                <a:gd name="T15" fmla="*/ 29 h 29"/>
                <a:gd name="T16" fmla="*/ 6 w 21"/>
                <a:gd name="T17" fmla="*/ 2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9"/>
                <a:gd name="T29" fmla="*/ 21 w 21"/>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9">
                  <a:moveTo>
                    <a:pt x="6" y="27"/>
                  </a:moveTo>
                  <a:lnTo>
                    <a:pt x="8" y="26"/>
                  </a:lnTo>
                  <a:lnTo>
                    <a:pt x="21" y="3"/>
                  </a:lnTo>
                  <a:lnTo>
                    <a:pt x="17" y="0"/>
                  </a:lnTo>
                  <a:lnTo>
                    <a:pt x="3" y="23"/>
                  </a:lnTo>
                  <a:lnTo>
                    <a:pt x="6" y="27"/>
                  </a:lnTo>
                  <a:lnTo>
                    <a:pt x="3" y="23"/>
                  </a:lnTo>
                  <a:lnTo>
                    <a:pt x="0" y="29"/>
                  </a:lnTo>
                  <a:lnTo>
                    <a:pt x="6" y="27"/>
                  </a:lnTo>
                  <a:close/>
                </a:path>
              </a:pathLst>
            </a:custGeom>
            <a:solidFill>
              <a:srgbClr val="1F1A17"/>
            </a:solidFill>
            <a:ln w="9525">
              <a:noFill/>
              <a:round/>
              <a:headEnd/>
              <a:tailEnd/>
            </a:ln>
          </p:spPr>
          <p:txBody>
            <a:bodyPr/>
            <a:lstStyle/>
            <a:p>
              <a:endParaRPr lang="hu-HU"/>
            </a:p>
          </p:txBody>
        </p:sp>
        <p:sp>
          <p:nvSpPr>
            <p:cNvPr id="57384" name="Freeform 1640"/>
            <p:cNvSpPr>
              <a:spLocks/>
            </p:cNvSpPr>
            <p:nvPr/>
          </p:nvSpPr>
          <p:spPr bwMode="auto">
            <a:xfrm>
              <a:off x="1573" y="1502"/>
              <a:ext cx="87" cy="21"/>
            </a:xfrm>
            <a:custGeom>
              <a:avLst/>
              <a:gdLst>
                <a:gd name="T0" fmla="*/ 85 w 87"/>
                <a:gd name="T1" fmla="*/ 1 h 21"/>
                <a:gd name="T2" fmla="*/ 81 w 87"/>
                <a:gd name="T3" fmla="*/ 0 h 21"/>
                <a:gd name="T4" fmla="*/ 0 w 87"/>
                <a:gd name="T5" fmla="*/ 15 h 21"/>
                <a:gd name="T6" fmla="*/ 0 w 87"/>
                <a:gd name="T7" fmla="*/ 21 h 21"/>
                <a:gd name="T8" fmla="*/ 83 w 87"/>
                <a:gd name="T9" fmla="*/ 6 h 21"/>
                <a:gd name="T10" fmla="*/ 85 w 87"/>
                <a:gd name="T11" fmla="*/ 1 h 21"/>
                <a:gd name="T12" fmla="*/ 83 w 87"/>
                <a:gd name="T13" fmla="*/ 6 h 21"/>
                <a:gd name="T14" fmla="*/ 87 w 87"/>
                <a:gd name="T15" fmla="*/ 6 h 21"/>
                <a:gd name="T16" fmla="*/ 85 w 87"/>
                <a:gd name="T17" fmla="*/ 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21"/>
                <a:gd name="T29" fmla="*/ 87 w 87"/>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21">
                  <a:moveTo>
                    <a:pt x="85" y="1"/>
                  </a:moveTo>
                  <a:lnTo>
                    <a:pt x="81" y="0"/>
                  </a:lnTo>
                  <a:lnTo>
                    <a:pt x="0" y="15"/>
                  </a:lnTo>
                  <a:lnTo>
                    <a:pt x="0" y="21"/>
                  </a:lnTo>
                  <a:lnTo>
                    <a:pt x="83" y="6"/>
                  </a:lnTo>
                  <a:lnTo>
                    <a:pt x="85" y="1"/>
                  </a:lnTo>
                  <a:lnTo>
                    <a:pt x="83" y="6"/>
                  </a:lnTo>
                  <a:lnTo>
                    <a:pt x="87" y="6"/>
                  </a:lnTo>
                  <a:lnTo>
                    <a:pt x="85" y="1"/>
                  </a:lnTo>
                  <a:close/>
                </a:path>
              </a:pathLst>
            </a:custGeom>
            <a:solidFill>
              <a:srgbClr val="1F1A17"/>
            </a:solidFill>
            <a:ln w="9525">
              <a:noFill/>
              <a:round/>
              <a:headEnd/>
              <a:tailEnd/>
            </a:ln>
          </p:spPr>
          <p:txBody>
            <a:bodyPr/>
            <a:lstStyle/>
            <a:p>
              <a:endParaRPr lang="hu-HU"/>
            </a:p>
          </p:txBody>
        </p:sp>
        <p:sp>
          <p:nvSpPr>
            <p:cNvPr id="57385" name="Freeform 1641"/>
            <p:cNvSpPr>
              <a:spLocks/>
            </p:cNvSpPr>
            <p:nvPr/>
          </p:nvSpPr>
          <p:spPr bwMode="auto">
            <a:xfrm>
              <a:off x="1622" y="1423"/>
              <a:ext cx="36" cy="83"/>
            </a:xfrm>
            <a:custGeom>
              <a:avLst/>
              <a:gdLst>
                <a:gd name="T0" fmla="*/ 0 w 36"/>
                <a:gd name="T1" fmla="*/ 6 h 83"/>
                <a:gd name="T2" fmla="*/ 0 w 36"/>
                <a:gd name="T3" fmla="*/ 9 h 83"/>
                <a:gd name="T4" fmla="*/ 31 w 36"/>
                <a:gd name="T5" fmla="*/ 83 h 83"/>
                <a:gd name="T6" fmla="*/ 36 w 36"/>
                <a:gd name="T7" fmla="*/ 80 h 83"/>
                <a:gd name="T8" fmla="*/ 5 w 36"/>
                <a:gd name="T9" fmla="*/ 6 h 83"/>
                <a:gd name="T10" fmla="*/ 0 w 36"/>
                <a:gd name="T11" fmla="*/ 6 h 83"/>
                <a:gd name="T12" fmla="*/ 5 w 36"/>
                <a:gd name="T13" fmla="*/ 6 h 83"/>
                <a:gd name="T14" fmla="*/ 3 w 36"/>
                <a:gd name="T15" fmla="*/ 0 h 83"/>
                <a:gd name="T16" fmla="*/ 0 w 36"/>
                <a:gd name="T17" fmla="*/ 6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83"/>
                <a:gd name="T29" fmla="*/ 36 w 36"/>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83">
                  <a:moveTo>
                    <a:pt x="0" y="6"/>
                  </a:moveTo>
                  <a:lnTo>
                    <a:pt x="0" y="9"/>
                  </a:lnTo>
                  <a:lnTo>
                    <a:pt x="31" y="83"/>
                  </a:lnTo>
                  <a:lnTo>
                    <a:pt x="36" y="80"/>
                  </a:lnTo>
                  <a:lnTo>
                    <a:pt x="5" y="6"/>
                  </a:lnTo>
                  <a:lnTo>
                    <a:pt x="0" y="6"/>
                  </a:lnTo>
                  <a:lnTo>
                    <a:pt x="5" y="6"/>
                  </a:lnTo>
                  <a:lnTo>
                    <a:pt x="3" y="0"/>
                  </a:lnTo>
                  <a:lnTo>
                    <a:pt x="0" y="6"/>
                  </a:lnTo>
                  <a:close/>
                </a:path>
              </a:pathLst>
            </a:custGeom>
            <a:solidFill>
              <a:srgbClr val="1F1A17"/>
            </a:solidFill>
            <a:ln w="9525">
              <a:noFill/>
              <a:round/>
              <a:headEnd/>
              <a:tailEnd/>
            </a:ln>
          </p:spPr>
          <p:txBody>
            <a:bodyPr/>
            <a:lstStyle/>
            <a:p>
              <a:endParaRPr lang="hu-HU"/>
            </a:p>
          </p:txBody>
        </p:sp>
        <p:sp>
          <p:nvSpPr>
            <p:cNvPr id="57386" name="Freeform 1642"/>
            <p:cNvSpPr>
              <a:spLocks/>
            </p:cNvSpPr>
            <p:nvPr/>
          </p:nvSpPr>
          <p:spPr bwMode="auto">
            <a:xfrm>
              <a:off x="1611" y="1429"/>
              <a:ext cx="16" cy="25"/>
            </a:xfrm>
            <a:custGeom>
              <a:avLst/>
              <a:gdLst>
                <a:gd name="T0" fmla="*/ 1 w 16"/>
                <a:gd name="T1" fmla="*/ 22 h 25"/>
                <a:gd name="T2" fmla="*/ 5 w 16"/>
                <a:gd name="T3" fmla="*/ 22 h 25"/>
                <a:gd name="T4" fmla="*/ 16 w 16"/>
                <a:gd name="T5" fmla="*/ 3 h 25"/>
                <a:gd name="T6" fmla="*/ 11 w 16"/>
                <a:gd name="T7" fmla="*/ 0 h 25"/>
                <a:gd name="T8" fmla="*/ 0 w 16"/>
                <a:gd name="T9" fmla="*/ 18 h 25"/>
                <a:gd name="T10" fmla="*/ 1 w 16"/>
                <a:gd name="T11" fmla="*/ 22 h 25"/>
                <a:gd name="T12" fmla="*/ 1 w 16"/>
                <a:gd name="T13" fmla="*/ 22 h 25"/>
                <a:gd name="T14" fmla="*/ 4 w 16"/>
                <a:gd name="T15" fmla="*/ 25 h 25"/>
                <a:gd name="T16" fmla="*/ 5 w 16"/>
                <a:gd name="T17" fmla="*/ 22 h 25"/>
                <a:gd name="T18" fmla="*/ 1 w 16"/>
                <a:gd name="T19" fmla="*/ 22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25"/>
                <a:gd name="T32" fmla="*/ 16 w 16"/>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25">
                  <a:moveTo>
                    <a:pt x="1" y="22"/>
                  </a:moveTo>
                  <a:lnTo>
                    <a:pt x="5" y="22"/>
                  </a:lnTo>
                  <a:lnTo>
                    <a:pt x="16" y="3"/>
                  </a:lnTo>
                  <a:lnTo>
                    <a:pt x="11" y="0"/>
                  </a:lnTo>
                  <a:lnTo>
                    <a:pt x="0" y="18"/>
                  </a:lnTo>
                  <a:lnTo>
                    <a:pt x="1" y="22"/>
                  </a:lnTo>
                  <a:lnTo>
                    <a:pt x="4" y="25"/>
                  </a:lnTo>
                  <a:lnTo>
                    <a:pt x="5" y="22"/>
                  </a:lnTo>
                  <a:lnTo>
                    <a:pt x="1" y="22"/>
                  </a:lnTo>
                  <a:close/>
                </a:path>
              </a:pathLst>
            </a:custGeom>
            <a:solidFill>
              <a:srgbClr val="1F1A17"/>
            </a:solidFill>
            <a:ln w="9525">
              <a:noFill/>
              <a:round/>
              <a:headEnd/>
              <a:tailEnd/>
            </a:ln>
          </p:spPr>
          <p:txBody>
            <a:bodyPr/>
            <a:lstStyle/>
            <a:p>
              <a:endParaRPr lang="hu-HU"/>
            </a:p>
          </p:txBody>
        </p:sp>
        <p:sp>
          <p:nvSpPr>
            <p:cNvPr id="57387" name="Freeform 1643"/>
            <p:cNvSpPr>
              <a:spLocks/>
            </p:cNvSpPr>
            <p:nvPr/>
          </p:nvSpPr>
          <p:spPr bwMode="auto">
            <a:xfrm>
              <a:off x="1454" y="1354"/>
              <a:ext cx="161" cy="97"/>
            </a:xfrm>
            <a:custGeom>
              <a:avLst/>
              <a:gdLst>
                <a:gd name="T0" fmla="*/ 0 w 161"/>
                <a:gd name="T1" fmla="*/ 3 h 97"/>
                <a:gd name="T2" fmla="*/ 0 w 161"/>
                <a:gd name="T3" fmla="*/ 7 h 97"/>
                <a:gd name="T4" fmla="*/ 158 w 161"/>
                <a:gd name="T5" fmla="*/ 97 h 97"/>
                <a:gd name="T6" fmla="*/ 161 w 161"/>
                <a:gd name="T7" fmla="*/ 93 h 97"/>
                <a:gd name="T8" fmla="*/ 4 w 161"/>
                <a:gd name="T9" fmla="*/ 2 h 97"/>
                <a:gd name="T10" fmla="*/ 0 w 161"/>
                <a:gd name="T11" fmla="*/ 3 h 97"/>
                <a:gd name="T12" fmla="*/ 4 w 161"/>
                <a:gd name="T13" fmla="*/ 2 h 97"/>
                <a:gd name="T14" fmla="*/ 2 w 161"/>
                <a:gd name="T15" fmla="*/ 0 h 97"/>
                <a:gd name="T16" fmla="*/ 0 w 161"/>
                <a:gd name="T17" fmla="*/ 3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97"/>
                <a:gd name="T29" fmla="*/ 161 w 161"/>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97">
                  <a:moveTo>
                    <a:pt x="0" y="3"/>
                  </a:moveTo>
                  <a:lnTo>
                    <a:pt x="0" y="7"/>
                  </a:lnTo>
                  <a:lnTo>
                    <a:pt x="158" y="97"/>
                  </a:lnTo>
                  <a:lnTo>
                    <a:pt x="161" y="93"/>
                  </a:lnTo>
                  <a:lnTo>
                    <a:pt x="4" y="2"/>
                  </a:lnTo>
                  <a:lnTo>
                    <a:pt x="0" y="3"/>
                  </a:lnTo>
                  <a:lnTo>
                    <a:pt x="4" y="2"/>
                  </a:lnTo>
                  <a:lnTo>
                    <a:pt x="2" y="0"/>
                  </a:lnTo>
                  <a:lnTo>
                    <a:pt x="0" y="3"/>
                  </a:lnTo>
                  <a:close/>
                </a:path>
              </a:pathLst>
            </a:custGeom>
            <a:solidFill>
              <a:srgbClr val="1F1A17"/>
            </a:solidFill>
            <a:ln w="9525">
              <a:noFill/>
              <a:round/>
              <a:headEnd/>
              <a:tailEnd/>
            </a:ln>
          </p:spPr>
          <p:txBody>
            <a:bodyPr/>
            <a:lstStyle/>
            <a:p>
              <a:endParaRPr lang="hu-HU"/>
            </a:p>
          </p:txBody>
        </p:sp>
        <p:sp>
          <p:nvSpPr>
            <p:cNvPr id="57388" name="Freeform 1644"/>
            <p:cNvSpPr>
              <a:spLocks/>
            </p:cNvSpPr>
            <p:nvPr/>
          </p:nvSpPr>
          <p:spPr bwMode="auto">
            <a:xfrm>
              <a:off x="1425" y="1357"/>
              <a:ext cx="35" cy="52"/>
            </a:xfrm>
            <a:custGeom>
              <a:avLst/>
              <a:gdLst>
                <a:gd name="T0" fmla="*/ 2 w 35"/>
                <a:gd name="T1" fmla="*/ 52 h 52"/>
                <a:gd name="T2" fmla="*/ 7 w 35"/>
                <a:gd name="T3" fmla="*/ 51 h 52"/>
                <a:gd name="T4" fmla="*/ 35 w 35"/>
                <a:gd name="T5" fmla="*/ 3 h 52"/>
                <a:gd name="T6" fmla="*/ 29 w 35"/>
                <a:gd name="T7" fmla="*/ 0 h 52"/>
                <a:gd name="T8" fmla="*/ 1 w 35"/>
                <a:gd name="T9" fmla="*/ 48 h 52"/>
                <a:gd name="T10" fmla="*/ 2 w 35"/>
                <a:gd name="T11" fmla="*/ 52 h 52"/>
                <a:gd name="T12" fmla="*/ 1 w 35"/>
                <a:gd name="T13" fmla="*/ 48 h 52"/>
                <a:gd name="T14" fmla="*/ 0 w 35"/>
                <a:gd name="T15" fmla="*/ 51 h 52"/>
                <a:gd name="T16" fmla="*/ 2 w 35"/>
                <a:gd name="T17" fmla="*/ 52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52"/>
                <a:gd name="T29" fmla="*/ 35 w 35"/>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52">
                  <a:moveTo>
                    <a:pt x="2" y="52"/>
                  </a:moveTo>
                  <a:lnTo>
                    <a:pt x="7" y="51"/>
                  </a:lnTo>
                  <a:lnTo>
                    <a:pt x="35" y="3"/>
                  </a:lnTo>
                  <a:lnTo>
                    <a:pt x="29" y="0"/>
                  </a:lnTo>
                  <a:lnTo>
                    <a:pt x="1" y="48"/>
                  </a:lnTo>
                  <a:lnTo>
                    <a:pt x="2" y="52"/>
                  </a:lnTo>
                  <a:lnTo>
                    <a:pt x="1" y="48"/>
                  </a:lnTo>
                  <a:lnTo>
                    <a:pt x="0" y="51"/>
                  </a:lnTo>
                  <a:lnTo>
                    <a:pt x="2" y="52"/>
                  </a:lnTo>
                  <a:close/>
                </a:path>
              </a:pathLst>
            </a:custGeom>
            <a:solidFill>
              <a:srgbClr val="1F1A17"/>
            </a:solidFill>
            <a:ln w="9525">
              <a:noFill/>
              <a:round/>
              <a:headEnd/>
              <a:tailEnd/>
            </a:ln>
          </p:spPr>
          <p:txBody>
            <a:bodyPr/>
            <a:lstStyle/>
            <a:p>
              <a:endParaRPr lang="hu-HU"/>
            </a:p>
          </p:txBody>
        </p:sp>
        <p:sp>
          <p:nvSpPr>
            <p:cNvPr id="57389" name="Freeform 1645"/>
            <p:cNvSpPr>
              <a:spLocks/>
            </p:cNvSpPr>
            <p:nvPr/>
          </p:nvSpPr>
          <p:spPr bwMode="auto">
            <a:xfrm>
              <a:off x="2178" y="1358"/>
              <a:ext cx="227" cy="162"/>
            </a:xfrm>
            <a:custGeom>
              <a:avLst/>
              <a:gdLst>
                <a:gd name="T0" fmla="*/ 227 w 227"/>
                <a:gd name="T1" fmla="*/ 48 h 162"/>
                <a:gd name="T2" fmla="*/ 69 w 227"/>
                <a:gd name="T3" fmla="*/ 140 h 162"/>
                <a:gd name="T4" fmla="*/ 83 w 227"/>
                <a:gd name="T5" fmla="*/ 162 h 162"/>
                <a:gd name="T6" fmla="*/ 0 w 227"/>
                <a:gd name="T7" fmla="*/ 147 h 162"/>
                <a:gd name="T8" fmla="*/ 30 w 227"/>
                <a:gd name="T9" fmla="*/ 72 h 162"/>
                <a:gd name="T10" fmla="*/ 41 w 227"/>
                <a:gd name="T11" fmla="*/ 90 h 162"/>
                <a:gd name="T12" fmla="*/ 199 w 227"/>
                <a:gd name="T13" fmla="*/ 0 h 162"/>
                <a:gd name="T14" fmla="*/ 227 w 227"/>
                <a:gd name="T15" fmla="*/ 48 h 162"/>
                <a:gd name="T16" fmla="*/ 0 60000 65536"/>
                <a:gd name="T17" fmla="*/ 0 60000 65536"/>
                <a:gd name="T18" fmla="*/ 0 60000 65536"/>
                <a:gd name="T19" fmla="*/ 0 60000 65536"/>
                <a:gd name="T20" fmla="*/ 0 60000 65536"/>
                <a:gd name="T21" fmla="*/ 0 60000 65536"/>
                <a:gd name="T22" fmla="*/ 0 60000 65536"/>
                <a:gd name="T23" fmla="*/ 0 60000 65536"/>
                <a:gd name="T24" fmla="*/ 0 w 227"/>
                <a:gd name="T25" fmla="*/ 0 h 162"/>
                <a:gd name="T26" fmla="*/ 227 w 22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7" h="162">
                  <a:moveTo>
                    <a:pt x="227" y="48"/>
                  </a:moveTo>
                  <a:lnTo>
                    <a:pt x="69" y="140"/>
                  </a:lnTo>
                  <a:lnTo>
                    <a:pt x="83" y="162"/>
                  </a:lnTo>
                  <a:lnTo>
                    <a:pt x="0" y="147"/>
                  </a:lnTo>
                  <a:lnTo>
                    <a:pt x="30" y="72"/>
                  </a:lnTo>
                  <a:lnTo>
                    <a:pt x="41" y="90"/>
                  </a:lnTo>
                  <a:lnTo>
                    <a:pt x="199" y="0"/>
                  </a:lnTo>
                  <a:lnTo>
                    <a:pt x="227" y="48"/>
                  </a:lnTo>
                  <a:close/>
                </a:path>
              </a:pathLst>
            </a:custGeom>
            <a:solidFill>
              <a:srgbClr val="1F1A17"/>
            </a:solidFill>
            <a:ln w="9525">
              <a:noFill/>
              <a:round/>
              <a:headEnd/>
              <a:tailEnd/>
            </a:ln>
          </p:spPr>
          <p:txBody>
            <a:bodyPr/>
            <a:lstStyle/>
            <a:p>
              <a:endParaRPr lang="hu-HU"/>
            </a:p>
          </p:txBody>
        </p:sp>
        <p:sp>
          <p:nvSpPr>
            <p:cNvPr id="57390" name="Freeform 1646"/>
            <p:cNvSpPr>
              <a:spLocks/>
            </p:cNvSpPr>
            <p:nvPr/>
          </p:nvSpPr>
          <p:spPr bwMode="auto">
            <a:xfrm>
              <a:off x="2243" y="1403"/>
              <a:ext cx="163" cy="98"/>
            </a:xfrm>
            <a:custGeom>
              <a:avLst/>
              <a:gdLst>
                <a:gd name="T0" fmla="*/ 1 w 163"/>
                <a:gd name="T1" fmla="*/ 96 h 98"/>
                <a:gd name="T2" fmla="*/ 6 w 163"/>
                <a:gd name="T3" fmla="*/ 98 h 98"/>
                <a:gd name="T4" fmla="*/ 163 w 163"/>
                <a:gd name="T5" fmla="*/ 6 h 98"/>
                <a:gd name="T6" fmla="*/ 161 w 163"/>
                <a:gd name="T7" fmla="*/ 0 h 98"/>
                <a:gd name="T8" fmla="*/ 3 w 163"/>
                <a:gd name="T9" fmla="*/ 92 h 98"/>
                <a:gd name="T10" fmla="*/ 1 w 163"/>
                <a:gd name="T11" fmla="*/ 96 h 98"/>
                <a:gd name="T12" fmla="*/ 3 w 163"/>
                <a:gd name="T13" fmla="*/ 92 h 98"/>
                <a:gd name="T14" fmla="*/ 0 w 163"/>
                <a:gd name="T15" fmla="*/ 93 h 98"/>
                <a:gd name="T16" fmla="*/ 1 w 163"/>
                <a:gd name="T17" fmla="*/ 96 h 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3"/>
                <a:gd name="T28" fmla="*/ 0 h 98"/>
                <a:gd name="T29" fmla="*/ 163 w 163"/>
                <a:gd name="T30" fmla="*/ 98 h 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3" h="98">
                  <a:moveTo>
                    <a:pt x="1" y="96"/>
                  </a:moveTo>
                  <a:lnTo>
                    <a:pt x="6" y="98"/>
                  </a:lnTo>
                  <a:lnTo>
                    <a:pt x="163" y="6"/>
                  </a:lnTo>
                  <a:lnTo>
                    <a:pt x="161" y="0"/>
                  </a:lnTo>
                  <a:lnTo>
                    <a:pt x="3" y="92"/>
                  </a:lnTo>
                  <a:lnTo>
                    <a:pt x="1" y="96"/>
                  </a:lnTo>
                  <a:lnTo>
                    <a:pt x="3" y="92"/>
                  </a:lnTo>
                  <a:lnTo>
                    <a:pt x="0" y="93"/>
                  </a:lnTo>
                  <a:lnTo>
                    <a:pt x="1" y="96"/>
                  </a:lnTo>
                  <a:close/>
                </a:path>
              </a:pathLst>
            </a:custGeom>
            <a:solidFill>
              <a:srgbClr val="1F1A17"/>
            </a:solidFill>
            <a:ln w="9525">
              <a:noFill/>
              <a:round/>
              <a:headEnd/>
              <a:tailEnd/>
            </a:ln>
          </p:spPr>
          <p:txBody>
            <a:bodyPr/>
            <a:lstStyle/>
            <a:p>
              <a:endParaRPr lang="hu-HU"/>
            </a:p>
          </p:txBody>
        </p:sp>
        <p:sp>
          <p:nvSpPr>
            <p:cNvPr id="57391" name="Freeform 1647"/>
            <p:cNvSpPr>
              <a:spLocks/>
            </p:cNvSpPr>
            <p:nvPr/>
          </p:nvSpPr>
          <p:spPr bwMode="auto">
            <a:xfrm>
              <a:off x="2244" y="1496"/>
              <a:ext cx="23" cy="29"/>
            </a:xfrm>
            <a:custGeom>
              <a:avLst/>
              <a:gdLst>
                <a:gd name="T0" fmla="*/ 16 w 23"/>
                <a:gd name="T1" fmla="*/ 27 h 29"/>
                <a:gd name="T2" fmla="*/ 20 w 23"/>
                <a:gd name="T3" fmla="*/ 23 h 29"/>
                <a:gd name="T4" fmla="*/ 6 w 23"/>
                <a:gd name="T5" fmla="*/ 0 h 29"/>
                <a:gd name="T6" fmla="*/ 0 w 23"/>
                <a:gd name="T7" fmla="*/ 3 h 29"/>
                <a:gd name="T8" fmla="*/ 15 w 23"/>
                <a:gd name="T9" fmla="*/ 26 h 29"/>
                <a:gd name="T10" fmla="*/ 16 w 23"/>
                <a:gd name="T11" fmla="*/ 27 h 29"/>
                <a:gd name="T12" fmla="*/ 16 w 23"/>
                <a:gd name="T13" fmla="*/ 27 h 29"/>
                <a:gd name="T14" fmla="*/ 23 w 23"/>
                <a:gd name="T15" fmla="*/ 29 h 29"/>
                <a:gd name="T16" fmla="*/ 20 w 23"/>
                <a:gd name="T17" fmla="*/ 23 h 29"/>
                <a:gd name="T18" fmla="*/ 16 w 23"/>
                <a:gd name="T19" fmla="*/ 2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9"/>
                <a:gd name="T32" fmla="*/ 23 w 23"/>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9">
                  <a:moveTo>
                    <a:pt x="16" y="27"/>
                  </a:moveTo>
                  <a:lnTo>
                    <a:pt x="20" y="23"/>
                  </a:lnTo>
                  <a:lnTo>
                    <a:pt x="6" y="0"/>
                  </a:lnTo>
                  <a:lnTo>
                    <a:pt x="0" y="3"/>
                  </a:lnTo>
                  <a:lnTo>
                    <a:pt x="15" y="26"/>
                  </a:lnTo>
                  <a:lnTo>
                    <a:pt x="16" y="27"/>
                  </a:lnTo>
                  <a:lnTo>
                    <a:pt x="23" y="29"/>
                  </a:lnTo>
                  <a:lnTo>
                    <a:pt x="20" y="23"/>
                  </a:lnTo>
                  <a:lnTo>
                    <a:pt x="16" y="27"/>
                  </a:lnTo>
                  <a:close/>
                </a:path>
              </a:pathLst>
            </a:custGeom>
            <a:solidFill>
              <a:srgbClr val="1F1A17"/>
            </a:solidFill>
            <a:ln w="9525">
              <a:noFill/>
              <a:round/>
              <a:headEnd/>
              <a:tailEnd/>
            </a:ln>
          </p:spPr>
          <p:txBody>
            <a:bodyPr/>
            <a:lstStyle/>
            <a:p>
              <a:endParaRPr lang="hu-HU"/>
            </a:p>
          </p:txBody>
        </p:sp>
        <p:sp>
          <p:nvSpPr>
            <p:cNvPr id="57392" name="Freeform 1648"/>
            <p:cNvSpPr>
              <a:spLocks/>
            </p:cNvSpPr>
            <p:nvPr/>
          </p:nvSpPr>
          <p:spPr bwMode="auto">
            <a:xfrm>
              <a:off x="2174" y="1502"/>
              <a:ext cx="87" cy="21"/>
            </a:xfrm>
            <a:custGeom>
              <a:avLst/>
              <a:gdLst>
                <a:gd name="T0" fmla="*/ 1 w 87"/>
                <a:gd name="T1" fmla="*/ 1 h 21"/>
                <a:gd name="T2" fmla="*/ 3 w 87"/>
                <a:gd name="T3" fmla="*/ 6 h 21"/>
                <a:gd name="T4" fmla="*/ 86 w 87"/>
                <a:gd name="T5" fmla="*/ 21 h 21"/>
                <a:gd name="T6" fmla="*/ 87 w 87"/>
                <a:gd name="T7" fmla="*/ 15 h 21"/>
                <a:gd name="T8" fmla="*/ 4 w 87"/>
                <a:gd name="T9" fmla="*/ 0 h 21"/>
                <a:gd name="T10" fmla="*/ 1 w 87"/>
                <a:gd name="T11" fmla="*/ 1 h 21"/>
                <a:gd name="T12" fmla="*/ 1 w 87"/>
                <a:gd name="T13" fmla="*/ 1 h 21"/>
                <a:gd name="T14" fmla="*/ 0 w 87"/>
                <a:gd name="T15" fmla="*/ 6 h 21"/>
                <a:gd name="T16" fmla="*/ 3 w 87"/>
                <a:gd name="T17" fmla="*/ 6 h 21"/>
                <a:gd name="T18" fmla="*/ 1 w 87"/>
                <a:gd name="T19" fmla="*/ 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21"/>
                <a:gd name="T32" fmla="*/ 87 w 8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21">
                  <a:moveTo>
                    <a:pt x="1" y="1"/>
                  </a:moveTo>
                  <a:lnTo>
                    <a:pt x="3" y="6"/>
                  </a:lnTo>
                  <a:lnTo>
                    <a:pt x="86" y="21"/>
                  </a:lnTo>
                  <a:lnTo>
                    <a:pt x="87" y="15"/>
                  </a:lnTo>
                  <a:lnTo>
                    <a:pt x="4" y="0"/>
                  </a:lnTo>
                  <a:lnTo>
                    <a:pt x="1" y="1"/>
                  </a:lnTo>
                  <a:lnTo>
                    <a:pt x="0" y="6"/>
                  </a:lnTo>
                  <a:lnTo>
                    <a:pt x="3" y="6"/>
                  </a:lnTo>
                  <a:lnTo>
                    <a:pt x="1" y="1"/>
                  </a:lnTo>
                  <a:close/>
                </a:path>
              </a:pathLst>
            </a:custGeom>
            <a:solidFill>
              <a:srgbClr val="1F1A17"/>
            </a:solidFill>
            <a:ln w="9525">
              <a:noFill/>
              <a:round/>
              <a:headEnd/>
              <a:tailEnd/>
            </a:ln>
          </p:spPr>
          <p:txBody>
            <a:bodyPr/>
            <a:lstStyle/>
            <a:p>
              <a:endParaRPr lang="hu-HU"/>
            </a:p>
          </p:txBody>
        </p:sp>
        <p:sp>
          <p:nvSpPr>
            <p:cNvPr id="57393" name="Freeform 1649"/>
            <p:cNvSpPr>
              <a:spLocks/>
            </p:cNvSpPr>
            <p:nvPr/>
          </p:nvSpPr>
          <p:spPr bwMode="auto">
            <a:xfrm>
              <a:off x="2175" y="1423"/>
              <a:ext cx="37" cy="83"/>
            </a:xfrm>
            <a:custGeom>
              <a:avLst/>
              <a:gdLst>
                <a:gd name="T0" fmla="*/ 36 w 37"/>
                <a:gd name="T1" fmla="*/ 6 h 83"/>
                <a:gd name="T2" fmla="*/ 30 w 37"/>
                <a:gd name="T3" fmla="*/ 6 h 83"/>
                <a:gd name="T4" fmla="*/ 0 w 37"/>
                <a:gd name="T5" fmla="*/ 80 h 83"/>
                <a:gd name="T6" fmla="*/ 6 w 37"/>
                <a:gd name="T7" fmla="*/ 83 h 83"/>
                <a:gd name="T8" fmla="*/ 37 w 37"/>
                <a:gd name="T9" fmla="*/ 9 h 83"/>
                <a:gd name="T10" fmla="*/ 36 w 37"/>
                <a:gd name="T11" fmla="*/ 6 h 83"/>
                <a:gd name="T12" fmla="*/ 36 w 37"/>
                <a:gd name="T13" fmla="*/ 6 h 83"/>
                <a:gd name="T14" fmla="*/ 33 w 37"/>
                <a:gd name="T15" fmla="*/ 0 h 83"/>
                <a:gd name="T16" fmla="*/ 30 w 37"/>
                <a:gd name="T17" fmla="*/ 6 h 83"/>
                <a:gd name="T18" fmla="*/ 36 w 37"/>
                <a:gd name="T19" fmla="*/ 6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83"/>
                <a:gd name="T32" fmla="*/ 37 w 37"/>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83">
                  <a:moveTo>
                    <a:pt x="36" y="6"/>
                  </a:moveTo>
                  <a:lnTo>
                    <a:pt x="30" y="6"/>
                  </a:lnTo>
                  <a:lnTo>
                    <a:pt x="0" y="80"/>
                  </a:lnTo>
                  <a:lnTo>
                    <a:pt x="6" y="83"/>
                  </a:lnTo>
                  <a:lnTo>
                    <a:pt x="37" y="9"/>
                  </a:lnTo>
                  <a:lnTo>
                    <a:pt x="36" y="6"/>
                  </a:lnTo>
                  <a:lnTo>
                    <a:pt x="33" y="0"/>
                  </a:lnTo>
                  <a:lnTo>
                    <a:pt x="30" y="6"/>
                  </a:lnTo>
                  <a:lnTo>
                    <a:pt x="36" y="6"/>
                  </a:lnTo>
                  <a:close/>
                </a:path>
              </a:pathLst>
            </a:custGeom>
            <a:solidFill>
              <a:srgbClr val="1F1A17"/>
            </a:solidFill>
            <a:ln w="9525">
              <a:noFill/>
              <a:round/>
              <a:headEnd/>
              <a:tailEnd/>
            </a:ln>
          </p:spPr>
          <p:txBody>
            <a:bodyPr/>
            <a:lstStyle/>
            <a:p>
              <a:endParaRPr lang="hu-HU"/>
            </a:p>
          </p:txBody>
        </p:sp>
        <p:sp>
          <p:nvSpPr>
            <p:cNvPr id="57394" name="Freeform 1650"/>
            <p:cNvSpPr>
              <a:spLocks/>
            </p:cNvSpPr>
            <p:nvPr/>
          </p:nvSpPr>
          <p:spPr bwMode="auto">
            <a:xfrm>
              <a:off x="2206" y="1429"/>
              <a:ext cx="16" cy="25"/>
            </a:xfrm>
            <a:custGeom>
              <a:avLst/>
              <a:gdLst>
                <a:gd name="T0" fmla="*/ 15 w 16"/>
                <a:gd name="T1" fmla="*/ 22 h 25"/>
                <a:gd name="T2" fmla="*/ 16 w 16"/>
                <a:gd name="T3" fmla="*/ 18 h 25"/>
                <a:gd name="T4" fmla="*/ 5 w 16"/>
                <a:gd name="T5" fmla="*/ 0 h 25"/>
                <a:gd name="T6" fmla="*/ 0 w 16"/>
                <a:gd name="T7" fmla="*/ 3 h 25"/>
                <a:gd name="T8" fmla="*/ 10 w 16"/>
                <a:gd name="T9" fmla="*/ 22 h 25"/>
                <a:gd name="T10" fmla="*/ 15 w 16"/>
                <a:gd name="T11" fmla="*/ 22 h 25"/>
                <a:gd name="T12" fmla="*/ 10 w 16"/>
                <a:gd name="T13" fmla="*/ 22 h 25"/>
                <a:gd name="T14" fmla="*/ 13 w 16"/>
                <a:gd name="T15" fmla="*/ 25 h 25"/>
                <a:gd name="T16" fmla="*/ 15 w 16"/>
                <a:gd name="T17" fmla="*/ 22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25"/>
                <a:gd name="T29" fmla="*/ 16 w 16"/>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25">
                  <a:moveTo>
                    <a:pt x="15" y="22"/>
                  </a:moveTo>
                  <a:lnTo>
                    <a:pt x="16" y="18"/>
                  </a:lnTo>
                  <a:lnTo>
                    <a:pt x="5" y="0"/>
                  </a:lnTo>
                  <a:lnTo>
                    <a:pt x="0" y="3"/>
                  </a:lnTo>
                  <a:lnTo>
                    <a:pt x="10" y="22"/>
                  </a:lnTo>
                  <a:lnTo>
                    <a:pt x="15" y="22"/>
                  </a:lnTo>
                  <a:lnTo>
                    <a:pt x="10" y="22"/>
                  </a:lnTo>
                  <a:lnTo>
                    <a:pt x="13" y="25"/>
                  </a:lnTo>
                  <a:lnTo>
                    <a:pt x="15" y="22"/>
                  </a:lnTo>
                  <a:close/>
                </a:path>
              </a:pathLst>
            </a:custGeom>
            <a:solidFill>
              <a:srgbClr val="1F1A17"/>
            </a:solidFill>
            <a:ln w="9525">
              <a:noFill/>
              <a:round/>
              <a:headEnd/>
              <a:tailEnd/>
            </a:ln>
          </p:spPr>
          <p:txBody>
            <a:bodyPr/>
            <a:lstStyle/>
            <a:p>
              <a:endParaRPr lang="hu-HU"/>
            </a:p>
          </p:txBody>
        </p:sp>
        <p:sp>
          <p:nvSpPr>
            <p:cNvPr id="57395" name="Freeform 1651"/>
            <p:cNvSpPr>
              <a:spLocks/>
            </p:cNvSpPr>
            <p:nvPr/>
          </p:nvSpPr>
          <p:spPr bwMode="auto">
            <a:xfrm>
              <a:off x="2218" y="1354"/>
              <a:ext cx="162" cy="97"/>
            </a:xfrm>
            <a:custGeom>
              <a:avLst/>
              <a:gdLst>
                <a:gd name="T0" fmla="*/ 162 w 162"/>
                <a:gd name="T1" fmla="*/ 3 h 97"/>
                <a:gd name="T2" fmla="*/ 157 w 162"/>
                <a:gd name="T3" fmla="*/ 2 h 97"/>
                <a:gd name="T4" fmla="*/ 0 w 162"/>
                <a:gd name="T5" fmla="*/ 93 h 97"/>
                <a:gd name="T6" fmla="*/ 3 w 162"/>
                <a:gd name="T7" fmla="*/ 97 h 97"/>
                <a:gd name="T8" fmla="*/ 160 w 162"/>
                <a:gd name="T9" fmla="*/ 7 h 97"/>
                <a:gd name="T10" fmla="*/ 162 w 162"/>
                <a:gd name="T11" fmla="*/ 3 h 97"/>
                <a:gd name="T12" fmla="*/ 162 w 162"/>
                <a:gd name="T13" fmla="*/ 3 h 97"/>
                <a:gd name="T14" fmla="*/ 160 w 162"/>
                <a:gd name="T15" fmla="*/ 0 h 97"/>
                <a:gd name="T16" fmla="*/ 157 w 162"/>
                <a:gd name="T17" fmla="*/ 2 h 97"/>
                <a:gd name="T18" fmla="*/ 162 w 162"/>
                <a:gd name="T19" fmla="*/ 3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2"/>
                <a:gd name="T31" fmla="*/ 0 h 97"/>
                <a:gd name="T32" fmla="*/ 162 w 16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2" h="97">
                  <a:moveTo>
                    <a:pt x="162" y="3"/>
                  </a:moveTo>
                  <a:lnTo>
                    <a:pt x="157" y="2"/>
                  </a:lnTo>
                  <a:lnTo>
                    <a:pt x="0" y="93"/>
                  </a:lnTo>
                  <a:lnTo>
                    <a:pt x="3" y="97"/>
                  </a:lnTo>
                  <a:lnTo>
                    <a:pt x="160" y="7"/>
                  </a:lnTo>
                  <a:lnTo>
                    <a:pt x="162" y="3"/>
                  </a:lnTo>
                  <a:lnTo>
                    <a:pt x="160" y="0"/>
                  </a:lnTo>
                  <a:lnTo>
                    <a:pt x="157" y="2"/>
                  </a:lnTo>
                  <a:lnTo>
                    <a:pt x="162" y="3"/>
                  </a:lnTo>
                  <a:close/>
                </a:path>
              </a:pathLst>
            </a:custGeom>
            <a:solidFill>
              <a:srgbClr val="1F1A17"/>
            </a:solidFill>
            <a:ln w="9525">
              <a:noFill/>
              <a:round/>
              <a:headEnd/>
              <a:tailEnd/>
            </a:ln>
          </p:spPr>
          <p:txBody>
            <a:bodyPr/>
            <a:lstStyle/>
            <a:p>
              <a:endParaRPr lang="hu-HU"/>
            </a:p>
          </p:txBody>
        </p:sp>
        <p:sp>
          <p:nvSpPr>
            <p:cNvPr id="57396" name="Freeform 1652"/>
            <p:cNvSpPr>
              <a:spLocks/>
            </p:cNvSpPr>
            <p:nvPr/>
          </p:nvSpPr>
          <p:spPr bwMode="auto">
            <a:xfrm>
              <a:off x="2374" y="1357"/>
              <a:ext cx="35" cy="52"/>
            </a:xfrm>
            <a:custGeom>
              <a:avLst/>
              <a:gdLst>
                <a:gd name="T0" fmla="*/ 32 w 35"/>
                <a:gd name="T1" fmla="*/ 52 h 52"/>
                <a:gd name="T2" fmla="*/ 34 w 35"/>
                <a:gd name="T3" fmla="*/ 48 h 52"/>
                <a:gd name="T4" fmla="*/ 6 w 35"/>
                <a:gd name="T5" fmla="*/ 0 h 52"/>
                <a:gd name="T6" fmla="*/ 0 w 35"/>
                <a:gd name="T7" fmla="*/ 3 h 52"/>
                <a:gd name="T8" fmla="*/ 28 w 35"/>
                <a:gd name="T9" fmla="*/ 51 h 52"/>
                <a:gd name="T10" fmla="*/ 32 w 35"/>
                <a:gd name="T11" fmla="*/ 52 h 52"/>
                <a:gd name="T12" fmla="*/ 32 w 35"/>
                <a:gd name="T13" fmla="*/ 52 h 52"/>
                <a:gd name="T14" fmla="*/ 35 w 35"/>
                <a:gd name="T15" fmla="*/ 51 h 52"/>
                <a:gd name="T16" fmla="*/ 34 w 35"/>
                <a:gd name="T17" fmla="*/ 48 h 52"/>
                <a:gd name="T18" fmla="*/ 32 w 35"/>
                <a:gd name="T19" fmla="*/ 52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52"/>
                <a:gd name="T32" fmla="*/ 35 w 35"/>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52">
                  <a:moveTo>
                    <a:pt x="32" y="52"/>
                  </a:moveTo>
                  <a:lnTo>
                    <a:pt x="34" y="48"/>
                  </a:lnTo>
                  <a:lnTo>
                    <a:pt x="6" y="0"/>
                  </a:lnTo>
                  <a:lnTo>
                    <a:pt x="0" y="3"/>
                  </a:lnTo>
                  <a:lnTo>
                    <a:pt x="28" y="51"/>
                  </a:lnTo>
                  <a:lnTo>
                    <a:pt x="32" y="52"/>
                  </a:lnTo>
                  <a:lnTo>
                    <a:pt x="35" y="51"/>
                  </a:lnTo>
                  <a:lnTo>
                    <a:pt x="34" y="48"/>
                  </a:lnTo>
                  <a:lnTo>
                    <a:pt x="32" y="52"/>
                  </a:lnTo>
                  <a:close/>
                </a:path>
              </a:pathLst>
            </a:custGeom>
            <a:solidFill>
              <a:srgbClr val="1F1A17"/>
            </a:solidFill>
            <a:ln w="9525">
              <a:noFill/>
              <a:round/>
              <a:headEnd/>
              <a:tailEnd/>
            </a:ln>
          </p:spPr>
          <p:txBody>
            <a:bodyPr/>
            <a:lstStyle/>
            <a:p>
              <a:endParaRPr lang="hu-HU"/>
            </a:p>
          </p:txBody>
        </p:sp>
        <p:sp>
          <p:nvSpPr>
            <p:cNvPr id="57397" name="Freeform 1653"/>
            <p:cNvSpPr>
              <a:spLocks/>
            </p:cNvSpPr>
            <p:nvPr/>
          </p:nvSpPr>
          <p:spPr bwMode="auto">
            <a:xfrm>
              <a:off x="1626" y="1180"/>
              <a:ext cx="158" cy="226"/>
            </a:xfrm>
            <a:custGeom>
              <a:avLst/>
              <a:gdLst>
                <a:gd name="T0" fmla="*/ 0 w 158"/>
                <a:gd name="T1" fmla="*/ 28 h 226"/>
                <a:gd name="T2" fmla="*/ 92 w 158"/>
                <a:gd name="T3" fmla="*/ 185 h 226"/>
                <a:gd name="T4" fmla="*/ 68 w 158"/>
                <a:gd name="T5" fmla="*/ 198 h 226"/>
                <a:gd name="T6" fmla="*/ 148 w 158"/>
                <a:gd name="T7" fmla="*/ 226 h 226"/>
                <a:gd name="T8" fmla="*/ 158 w 158"/>
                <a:gd name="T9" fmla="*/ 146 h 226"/>
                <a:gd name="T10" fmla="*/ 140 w 158"/>
                <a:gd name="T11" fmla="*/ 157 h 226"/>
                <a:gd name="T12" fmla="*/ 48 w 158"/>
                <a:gd name="T13" fmla="*/ 0 h 226"/>
                <a:gd name="T14" fmla="*/ 0 w 158"/>
                <a:gd name="T15" fmla="*/ 28 h 226"/>
                <a:gd name="T16" fmla="*/ 0 60000 65536"/>
                <a:gd name="T17" fmla="*/ 0 60000 65536"/>
                <a:gd name="T18" fmla="*/ 0 60000 65536"/>
                <a:gd name="T19" fmla="*/ 0 60000 65536"/>
                <a:gd name="T20" fmla="*/ 0 60000 65536"/>
                <a:gd name="T21" fmla="*/ 0 60000 65536"/>
                <a:gd name="T22" fmla="*/ 0 60000 65536"/>
                <a:gd name="T23" fmla="*/ 0 60000 65536"/>
                <a:gd name="T24" fmla="*/ 0 w 158"/>
                <a:gd name="T25" fmla="*/ 0 h 226"/>
                <a:gd name="T26" fmla="*/ 158 w 158"/>
                <a:gd name="T27" fmla="*/ 226 h 2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 h="226">
                  <a:moveTo>
                    <a:pt x="0" y="28"/>
                  </a:moveTo>
                  <a:lnTo>
                    <a:pt x="92" y="185"/>
                  </a:lnTo>
                  <a:lnTo>
                    <a:pt x="68" y="198"/>
                  </a:lnTo>
                  <a:lnTo>
                    <a:pt x="148" y="226"/>
                  </a:lnTo>
                  <a:lnTo>
                    <a:pt x="158" y="146"/>
                  </a:lnTo>
                  <a:lnTo>
                    <a:pt x="140" y="157"/>
                  </a:lnTo>
                  <a:lnTo>
                    <a:pt x="48" y="0"/>
                  </a:lnTo>
                  <a:lnTo>
                    <a:pt x="0" y="28"/>
                  </a:lnTo>
                  <a:close/>
                </a:path>
              </a:pathLst>
            </a:custGeom>
            <a:solidFill>
              <a:srgbClr val="1F1A17"/>
            </a:solidFill>
            <a:ln w="9525">
              <a:noFill/>
              <a:round/>
              <a:headEnd/>
              <a:tailEnd/>
            </a:ln>
          </p:spPr>
          <p:txBody>
            <a:bodyPr/>
            <a:lstStyle/>
            <a:p>
              <a:endParaRPr lang="hu-HU"/>
            </a:p>
          </p:txBody>
        </p:sp>
        <p:sp>
          <p:nvSpPr>
            <p:cNvPr id="57398" name="Freeform 1654"/>
            <p:cNvSpPr>
              <a:spLocks/>
            </p:cNvSpPr>
            <p:nvPr/>
          </p:nvSpPr>
          <p:spPr bwMode="auto">
            <a:xfrm>
              <a:off x="1623" y="1206"/>
              <a:ext cx="99" cy="161"/>
            </a:xfrm>
            <a:custGeom>
              <a:avLst/>
              <a:gdLst>
                <a:gd name="T0" fmla="*/ 96 w 99"/>
                <a:gd name="T1" fmla="*/ 161 h 161"/>
                <a:gd name="T2" fmla="*/ 97 w 99"/>
                <a:gd name="T3" fmla="*/ 157 h 161"/>
                <a:gd name="T4" fmla="*/ 6 w 99"/>
                <a:gd name="T5" fmla="*/ 0 h 161"/>
                <a:gd name="T6" fmla="*/ 0 w 99"/>
                <a:gd name="T7" fmla="*/ 3 h 161"/>
                <a:gd name="T8" fmla="*/ 92 w 99"/>
                <a:gd name="T9" fmla="*/ 161 h 161"/>
                <a:gd name="T10" fmla="*/ 96 w 99"/>
                <a:gd name="T11" fmla="*/ 161 h 161"/>
                <a:gd name="T12" fmla="*/ 96 w 99"/>
                <a:gd name="T13" fmla="*/ 161 h 161"/>
                <a:gd name="T14" fmla="*/ 99 w 99"/>
                <a:gd name="T15" fmla="*/ 159 h 161"/>
                <a:gd name="T16" fmla="*/ 97 w 99"/>
                <a:gd name="T17" fmla="*/ 157 h 161"/>
                <a:gd name="T18" fmla="*/ 96 w 99"/>
                <a:gd name="T19" fmla="*/ 161 h 1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161"/>
                <a:gd name="T32" fmla="*/ 99 w 99"/>
                <a:gd name="T33" fmla="*/ 161 h 1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161">
                  <a:moveTo>
                    <a:pt x="96" y="161"/>
                  </a:moveTo>
                  <a:lnTo>
                    <a:pt x="97" y="157"/>
                  </a:lnTo>
                  <a:lnTo>
                    <a:pt x="6" y="0"/>
                  </a:lnTo>
                  <a:lnTo>
                    <a:pt x="0" y="3"/>
                  </a:lnTo>
                  <a:lnTo>
                    <a:pt x="92" y="161"/>
                  </a:lnTo>
                  <a:lnTo>
                    <a:pt x="96" y="161"/>
                  </a:lnTo>
                  <a:lnTo>
                    <a:pt x="99" y="159"/>
                  </a:lnTo>
                  <a:lnTo>
                    <a:pt x="97" y="157"/>
                  </a:lnTo>
                  <a:lnTo>
                    <a:pt x="96" y="161"/>
                  </a:lnTo>
                  <a:close/>
                </a:path>
              </a:pathLst>
            </a:custGeom>
            <a:solidFill>
              <a:srgbClr val="1F1A17"/>
            </a:solidFill>
            <a:ln w="9525">
              <a:noFill/>
              <a:round/>
              <a:headEnd/>
              <a:tailEnd/>
            </a:ln>
          </p:spPr>
          <p:txBody>
            <a:bodyPr/>
            <a:lstStyle/>
            <a:p>
              <a:endParaRPr lang="hu-HU"/>
            </a:p>
          </p:txBody>
        </p:sp>
        <p:sp>
          <p:nvSpPr>
            <p:cNvPr id="57399" name="Freeform 1655"/>
            <p:cNvSpPr>
              <a:spLocks/>
            </p:cNvSpPr>
            <p:nvPr/>
          </p:nvSpPr>
          <p:spPr bwMode="auto">
            <a:xfrm>
              <a:off x="1687" y="1363"/>
              <a:ext cx="32" cy="18"/>
            </a:xfrm>
            <a:custGeom>
              <a:avLst/>
              <a:gdLst>
                <a:gd name="T0" fmla="*/ 7 w 32"/>
                <a:gd name="T1" fmla="*/ 18 h 18"/>
                <a:gd name="T2" fmla="*/ 8 w 32"/>
                <a:gd name="T3" fmla="*/ 18 h 18"/>
                <a:gd name="T4" fmla="*/ 32 w 32"/>
                <a:gd name="T5" fmla="*/ 4 h 18"/>
                <a:gd name="T6" fmla="*/ 28 w 32"/>
                <a:gd name="T7" fmla="*/ 0 h 18"/>
                <a:gd name="T8" fmla="*/ 5 w 32"/>
                <a:gd name="T9" fmla="*/ 12 h 18"/>
                <a:gd name="T10" fmla="*/ 7 w 32"/>
                <a:gd name="T11" fmla="*/ 18 h 18"/>
                <a:gd name="T12" fmla="*/ 5 w 32"/>
                <a:gd name="T13" fmla="*/ 12 h 18"/>
                <a:gd name="T14" fmla="*/ 0 w 32"/>
                <a:gd name="T15" fmla="*/ 15 h 18"/>
                <a:gd name="T16" fmla="*/ 7 w 32"/>
                <a:gd name="T17" fmla="*/ 1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18"/>
                <a:gd name="T29" fmla="*/ 32 w 32"/>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18">
                  <a:moveTo>
                    <a:pt x="7" y="18"/>
                  </a:moveTo>
                  <a:lnTo>
                    <a:pt x="8" y="18"/>
                  </a:lnTo>
                  <a:lnTo>
                    <a:pt x="32" y="4"/>
                  </a:lnTo>
                  <a:lnTo>
                    <a:pt x="28" y="0"/>
                  </a:lnTo>
                  <a:lnTo>
                    <a:pt x="5" y="12"/>
                  </a:lnTo>
                  <a:lnTo>
                    <a:pt x="7" y="18"/>
                  </a:lnTo>
                  <a:lnTo>
                    <a:pt x="5" y="12"/>
                  </a:lnTo>
                  <a:lnTo>
                    <a:pt x="0" y="15"/>
                  </a:lnTo>
                  <a:lnTo>
                    <a:pt x="7" y="18"/>
                  </a:lnTo>
                  <a:close/>
                </a:path>
              </a:pathLst>
            </a:custGeom>
            <a:solidFill>
              <a:srgbClr val="1F1A17"/>
            </a:solidFill>
            <a:ln w="9525">
              <a:noFill/>
              <a:round/>
              <a:headEnd/>
              <a:tailEnd/>
            </a:ln>
          </p:spPr>
          <p:txBody>
            <a:bodyPr/>
            <a:lstStyle/>
            <a:p>
              <a:endParaRPr lang="hu-HU"/>
            </a:p>
          </p:txBody>
        </p:sp>
        <p:sp>
          <p:nvSpPr>
            <p:cNvPr id="57400" name="Freeform 1656"/>
            <p:cNvSpPr>
              <a:spLocks/>
            </p:cNvSpPr>
            <p:nvPr/>
          </p:nvSpPr>
          <p:spPr bwMode="auto">
            <a:xfrm>
              <a:off x="1694" y="1375"/>
              <a:ext cx="83" cy="35"/>
            </a:xfrm>
            <a:custGeom>
              <a:avLst/>
              <a:gdLst>
                <a:gd name="T0" fmla="*/ 83 w 83"/>
                <a:gd name="T1" fmla="*/ 31 h 35"/>
                <a:gd name="T2" fmla="*/ 80 w 83"/>
                <a:gd name="T3" fmla="*/ 28 h 35"/>
                <a:gd name="T4" fmla="*/ 1 w 83"/>
                <a:gd name="T5" fmla="*/ 0 h 35"/>
                <a:gd name="T6" fmla="*/ 0 w 83"/>
                <a:gd name="T7" fmla="*/ 6 h 35"/>
                <a:gd name="T8" fmla="*/ 79 w 83"/>
                <a:gd name="T9" fmla="*/ 34 h 35"/>
                <a:gd name="T10" fmla="*/ 83 w 83"/>
                <a:gd name="T11" fmla="*/ 31 h 35"/>
                <a:gd name="T12" fmla="*/ 79 w 83"/>
                <a:gd name="T13" fmla="*/ 34 h 35"/>
                <a:gd name="T14" fmla="*/ 81 w 83"/>
                <a:gd name="T15" fmla="*/ 35 h 35"/>
                <a:gd name="T16" fmla="*/ 83 w 83"/>
                <a:gd name="T17" fmla="*/ 31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
                <a:gd name="T28" fmla="*/ 0 h 35"/>
                <a:gd name="T29" fmla="*/ 83 w 83"/>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 h="35">
                  <a:moveTo>
                    <a:pt x="83" y="31"/>
                  </a:moveTo>
                  <a:lnTo>
                    <a:pt x="80" y="28"/>
                  </a:lnTo>
                  <a:lnTo>
                    <a:pt x="1" y="0"/>
                  </a:lnTo>
                  <a:lnTo>
                    <a:pt x="0" y="6"/>
                  </a:lnTo>
                  <a:lnTo>
                    <a:pt x="79" y="34"/>
                  </a:lnTo>
                  <a:lnTo>
                    <a:pt x="83" y="31"/>
                  </a:lnTo>
                  <a:lnTo>
                    <a:pt x="79" y="34"/>
                  </a:lnTo>
                  <a:lnTo>
                    <a:pt x="81" y="35"/>
                  </a:lnTo>
                  <a:lnTo>
                    <a:pt x="83" y="31"/>
                  </a:lnTo>
                  <a:close/>
                </a:path>
              </a:pathLst>
            </a:custGeom>
            <a:solidFill>
              <a:srgbClr val="1F1A17"/>
            </a:solidFill>
            <a:ln w="9525">
              <a:noFill/>
              <a:round/>
              <a:headEnd/>
              <a:tailEnd/>
            </a:ln>
          </p:spPr>
          <p:txBody>
            <a:bodyPr/>
            <a:lstStyle/>
            <a:p>
              <a:endParaRPr lang="hu-HU"/>
            </a:p>
          </p:txBody>
        </p:sp>
        <p:sp>
          <p:nvSpPr>
            <p:cNvPr id="57401" name="Freeform 1657"/>
            <p:cNvSpPr>
              <a:spLocks/>
            </p:cNvSpPr>
            <p:nvPr/>
          </p:nvSpPr>
          <p:spPr bwMode="auto">
            <a:xfrm>
              <a:off x="1770" y="1320"/>
              <a:ext cx="18" cy="86"/>
            </a:xfrm>
            <a:custGeom>
              <a:avLst/>
              <a:gdLst>
                <a:gd name="T0" fmla="*/ 12 w 18"/>
                <a:gd name="T1" fmla="*/ 3 h 86"/>
                <a:gd name="T2" fmla="*/ 11 w 18"/>
                <a:gd name="T3" fmla="*/ 6 h 86"/>
                <a:gd name="T4" fmla="*/ 0 w 18"/>
                <a:gd name="T5" fmla="*/ 86 h 86"/>
                <a:gd name="T6" fmla="*/ 7 w 18"/>
                <a:gd name="T7" fmla="*/ 86 h 86"/>
                <a:gd name="T8" fmla="*/ 18 w 18"/>
                <a:gd name="T9" fmla="*/ 6 h 86"/>
                <a:gd name="T10" fmla="*/ 12 w 18"/>
                <a:gd name="T11" fmla="*/ 3 h 86"/>
                <a:gd name="T12" fmla="*/ 18 w 18"/>
                <a:gd name="T13" fmla="*/ 6 h 86"/>
                <a:gd name="T14" fmla="*/ 18 w 18"/>
                <a:gd name="T15" fmla="*/ 0 h 86"/>
                <a:gd name="T16" fmla="*/ 12 w 18"/>
                <a:gd name="T17" fmla="*/ 3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86"/>
                <a:gd name="T29" fmla="*/ 18 w 18"/>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86">
                  <a:moveTo>
                    <a:pt x="12" y="3"/>
                  </a:moveTo>
                  <a:lnTo>
                    <a:pt x="11" y="6"/>
                  </a:lnTo>
                  <a:lnTo>
                    <a:pt x="0" y="86"/>
                  </a:lnTo>
                  <a:lnTo>
                    <a:pt x="7" y="86"/>
                  </a:lnTo>
                  <a:lnTo>
                    <a:pt x="18" y="6"/>
                  </a:lnTo>
                  <a:lnTo>
                    <a:pt x="12" y="3"/>
                  </a:lnTo>
                  <a:lnTo>
                    <a:pt x="18" y="6"/>
                  </a:lnTo>
                  <a:lnTo>
                    <a:pt x="18" y="0"/>
                  </a:lnTo>
                  <a:lnTo>
                    <a:pt x="12" y="3"/>
                  </a:lnTo>
                  <a:close/>
                </a:path>
              </a:pathLst>
            </a:custGeom>
            <a:solidFill>
              <a:srgbClr val="1F1A17"/>
            </a:solidFill>
            <a:ln w="9525">
              <a:noFill/>
              <a:round/>
              <a:headEnd/>
              <a:tailEnd/>
            </a:ln>
          </p:spPr>
          <p:txBody>
            <a:bodyPr/>
            <a:lstStyle/>
            <a:p>
              <a:endParaRPr lang="hu-HU"/>
            </a:p>
          </p:txBody>
        </p:sp>
        <p:sp>
          <p:nvSpPr>
            <p:cNvPr id="57402" name="Freeform 1658"/>
            <p:cNvSpPr>
              <a:spLocks/>
            </p:cNvSpPr>
            <p:nvPr/>
          </p:nvSpPr>
          <p:spPr bwMode="auto">
            <a:xfrm>
              <a:off x="1763" y="1323"/>
              <a:ext cx="24" cy="18"/>
            </a:xfrm>
            <a:custGeom>
              <a:avLst/>
              <a:gdLst>
                <a:gd name="T0" fmla="*/ 0 w 24"/>
                <a:gd name="T1" fmla="*/ 16 h 18"/>
                <a:gd name="T2" fmla="*/ 4 w 24"/>
                <a:gd name="T3" fmla="*/ 17 h 18"/>
                <a:gd name="T4" fmla="*/ 24 w 24"/>
                <a:gd name="T5" fmla="*/ 6 h 18"/>
                <a:gd name="T6" fmla="*/ 19 w 24"/>
                <a:gd name="T7" fmla="*/ 0 h 18"/>
                <a:gd name="T8" fmla="*/ 1 w 24"/>
                <a:gd name="T9" fmla="*/ 11 h 18"/>
                <a:gd name="T10" fmla="*/ 0 w 24"/>
                <a:gd name="T11" fmla="*/ 16 h 18"/>
                <a:gd name="T12" fmla="*/ 0 w 24"/>
                <a:gd name="T13" fmla="*/ 16 h 18"/>
                <a:gd name="T14" fmla="*/ 1 w 24"/>
                <a:gd name="T15" fmla="*/ 18 h 18"/>
                <a:gd name="T16" fmla="*/ 4 w 24"/>
                <a:gd name="T17" fmla="*/ 17 h 18"/>
                <a:gd name="T18" fmla="*/ 0 w 24"/>
                <a:gd name="T19" fmla="*/ 1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8"/>
                <a:gd name="T32" fmla="*/ 24 w 24"/>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8">
                  <a:moveTo>
                    <a:pt x="0" y="16"/>
                  </a:moveTo>
                  <a:lnTo>
                    <a:pt x="4" y="17"/>
                  </a:lnTo>
                  <a:lnTo>
                    <a:pt x="24" y="6"/>
                  </a:lnTo>
                  <a:lnTo>
                    <a:pt x="19" y="0"/>
                  </a:lnTo>
                  <a:lnTo>
                    <a:pt x="1" y="11"/>
                  </a:lnTo>
                  <a:lnTo>
                    <a:pt x="0" y="16"/>
                  </a:lnTo>
                  <a:lnTo>
                    <a:pt x="1" y="18"/>
                  </a:lnTo>
                  <a:lnTo>
                    <a:pt x="4" y="17"/>
                  </a:lnTo>
                  <a:lnTo>
                    <a:pt x="0" y="16"/>
                  </a:lnTo>
                  <a:close/>
                </a:path>
              </a:pathLst>
            </a:custGeom>
            <a:solidFill>
              <a:srgbClr val="1F1A17"/>
            </a:solidFill>
            <a:ln w="9525">
              <a:noFill/>
              <a:round/>
              <a:headEnd/>
              <a:tailEnd/>
            </a:ln>
          </p:spPr>
          <p:txBody>
            <a:bodyPr/>
            <a:lstStyle/>
            <a:p>
              <a:endParaRPr lang="hu-HU"/>
            </a:p>
          </p:txBody>
        </p:sp>
        <p:sp>
          <p:nvSpPr>
            <p:cNvPr id="57403" name="Freeform 1659"/>
            <p:cNvSpPr>
              <a:spLocks/>
            </p:cNvSpPr>
            <p:nvPr/>
          </p:nvSpPr>
          <p:spPr bwMode="auto">
            <a:xfrm>
              <a:off x="1671" y="1175"/>
              <a:ext cx="97" cy="164"/>
            </a:xfrm>
            <a:custGeom>
              <a:avLst/>
              <a:gdLst>
                <a:gd name="T0" fmla="*/ 2 w 97"/>
                <a:gd name="T1" fmla="*/ 2 h 164"/>
                <a:gd name="T2" fmla="*/ 0 w 97"/>
                <a:gd name="T3" fmla="*/ 6 h 164"/>
                <a:gd name="T4" fmla="*/ 92 w 97"/>
                <a:gd name="T5" fmla="*/ 164 h 164"/>
                <a:gd name="T6" fmla="*/ 97 w 97"/>
                <a:gd name="T7" fmla="*/ 161 h 164"/>
                <a:gd name="T8" fmla="*/ 6 w 97"/>
                <a:gd name="T9" fmla="*/ 3 h 164"/>
                <a:gd name="T10" fmla="*/ 2 w 97"/>
                <a:gd name="T11" fmla="*/ 2 h 164"/>
                <a:gd name="T12" fmla="*/ 6 w 97"/>
                <a:gd name="T13" fmla="*/ 3 h 164"/>
                <a:gd name="T14" fmla="*/ 4 w 97"/>
                <a:gd name="T15" fmla="*/ 0 h 164"/>
                <a:gd name="T16" fmla="*/ 2 w 97"/>
                <a:gd name="T17" fmla="*/ 2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164"/>
                <a:gd name="T29" fmla="*/ 97 w 97"/>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164">
                  <a:moveTo>
                    <a:pt x="2" y="2"/>
                  </a:moveTo>
                  <a:lnTo>
                    <a:pt x="0" y="6"/>
                  </a:lnTo>
                  <a:lnTo>
                    <a:pt x="92" y="164"/>
                  </a:lnTo>
                  <a:lnTo>
                    <a:pt x="97" y="161"/>
                  </a:lnTo>
                  <a:lnTo>
                    <a:pt x="6" y="3"/>
                  </a:lnTo>
                  <a:lnTo>
                    <a:pt x="2" y="2"/>
                  </a:lnTo>
                  <a:lnTo>
                    <a:pt x="6" y="3"/>
                  </a:lnTo>
                  <a:lnTo>
                    <a:pt x="4" y="0"/>
                  </a:lnTo>
                  <a:lnTo>
                    <a:pt x="2" y="2"/>
                  </a:lnTo>
                  <a:close/>
                </a:path>
              </a:pathLst>
            </a:custGeom>
            <a:solidFill>
              <a:srgbClr val="1F1A17"/>
            </a:solidFill>
            <a:ln w="9525">
              <a:noFill/>
              <a:round/>
              <a:headEnd/>
              <a:tailEnd/>
            </a:ln>
          </p:spPr>
          <p:txBody>
            <a:bodyPr/>
            <a:lstStyle/>
            <a:p>
              <a:endParaRPr lang="hu-HU"/>
            </a:p>
          </p:txBody>
        </p:sp>
        <p:sp>
          <p:nvSpPr>
            <p:cNvPr id="57404" name="Freeform 1660"/>
            <p:cNvSpPr>
              <a:spLocks/>
            </p:cNvSpPr>
            <p:nvPr/>
          </p:nvSpPr>
          <p:spPr bwMode="auto">
            <a:xfrm>
              <a:off x="1622" y="1177"/>
              <a:ext cx="55" cy="34"/>
            </a:xfrm>
            <a:custGeom>
              <a:avLst/>
              <a:gdLst>
                <a:gd name="T0" fmla="*/ 1 w 55"/>
                <a:gd name="T1" fmla="*/ 32 h 34"/>
                <a:gd name="T2" fmla="*/ 5 w 55"/>
                <a:gd name="T3" fmla="*/ 34 h 34"/>
                <a:gd name="T4" fmla="*/ 55 w 55"/>
                <a:gd name="T5" fmla="*/ 5 h 34"/>
                <a:gd name="T6" fmla="*/ 51 w 55"/>
                <a:gd name="T7" fmla="*/ 0 h 34"/>
                <a:gd name="T8" fmla="*/ 3 w 55"/>
                <a:gd name="T9" fmla="*/ 28 h 34"/>
                <a:gd name="T10" fmla="*/ 1 w 55"/>
                <a:gd name="T11" fmla="*/ 32 h 34"/>
                <a:gd name="T12" fmla="*/ 3 w 55"/>
                <a:gd name="T13" fmla="*/ 28 h 34"/>
                <a:gd name="T14" fmla="*/ 0 w 55"/>
                <a:gd name="T15" fmla="*/ 29 h 34"/>
                <a:gd name="T16" fmla="*/ 1 w 55"/>
                <a:gd name="T17" fmla="*/ 3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34"/>
                <a:gd name="T29" fmla="*/ 55 w 55"/>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34">
                  <a:moveTo>
                    <a:pt x="1" y="32"/>
                  </a:moveTo>
                  <a:lnTo>
                    <a:pt x="5" y="34"/>
                  </a:lnTo>
                  <a:lnTo>
                    <a:pt x="55" y="5"/>
                  </a:lnTo>
                  <a:lnTo>
                    <a:pt x="51" y="0"/>
                  </a:lnTo>
                  <a:lnTo>
                    <a:pt x="3" y="28"/>
                  </a:lnTo>
                  <a:lnTo>
                    <a:pt x="1" y="32"/>
                  </a:lnTo>
                  <a:lnTo>
                    <a:pt x="3" y="28"/>
                  </a:lnTo>
                  <a:lnTo>
                    <a:pt x="0" y="29"/>
                  </a:lnTo>
                  <a:lnTo>
                    <a:pt x="1" y="32"/>
                  </a:lnTo>
                  <a:close/>
                </a:path>
              </a:pathLst>
            </a:custGeom>
            <a:solidFill>
              <a:srgbClr val="1F1A17"/>
            </a:solidFill>
            <a:ln w="9525">
              <a:noFill/>
              <a:round/>
              <a:headEnd/>
              <a:tailEnd/>
            </a:ln>
          </p:spPr>
          <p:txBody>
            <a:bodyPr/>
            <a:lstStyle/>
            <a:p>
              <a:endParaRPr lang="hu-HU"/>
            </a:p>
          </p:txBody>
        </p:sp>
        <p:sp>
          <p:nvSpPr>
            <p:cNvPr id="57405" name="Freeform 1661"/>
            <p:cNvSpPr>
              <a:spLocks/>
            </p:cNvSpPr>
            <p:nvPr/>
          </p:nvSpPr>
          <p:spPr bwMode="auto">
            <a:xfrm>
              <a:off x="2049" y="1180"/>
              <a:ext cx="159" cy="226"/>
            </a:xfrm>
            <a:custGeom>
              <a:avLst/>
              <a:gdLst>
                <a:gd name="T0" fmla="*/ 159 w 159"/>
                <a:gd name="T1" fmla="*/ 28 h 226"/>
                <a:gd name="T2" fmla="*/ 67 w 159"/>
                <a:gd name="T3" fmla="*/ 185 h 226"/>
                <a:gd name="T4" fmla="*/ 90 w 159"/>
                <a:gd name="T5" fmla="*/ 198 h 226"/>
                <a:gd name="T6" fmla="*/ 11 w 159"/>
                <a:gd name="T7" fmla="*/ 226 h 226"/>
                <a:gd name="T8" fmla="*/ 0 w 159"/>
                <a:gd name="T9" fmla="*/ 146 h 226"/>
                <a:gd name="T10" fmla="*/ 19 w 159"/>
                <a:gd name="T11" fmla="*/ 157 h 226"/>
                <a:gd name="T12" fmla="*/ 110 w 159"/>
                <a:gd name="T13" fmla="*/ 0 h 226"/>
                <a:gd name="T14" fmla="*/ 159 w 159"/>
                <a:gd name="T15" fmla="*/ 28 h 226"/>
                <a:gd name="T16" fmla="*/ 0 60000 65536"/>
                <a:gd name="T17" fmla="*/ 0 60000 65536"/>
                <a:gd name="T18" fmla="*/ 0 60000 65536"/>
                <a:gd name="T19" fmla="*/ 0 60000 65536"/>
                <a:gd name="T20" fmla="*/ 0 60000 65536"/>
                <a:gd name="T21" fmla="*/ 0 60000 65536"/>
                <a:gd name="T22" fmla="*/ 0 60000 65536"/>
                <a:gd name="T23" fmla="*/ 0 60000 65536"/>
                <a:gd name="T24" fmla="*/ 0 w 159"/>
                <a:gd name="T25" fmla="*/ 0 h 226"/>
                <a:gd name="T26" fmla="*/ 159 w 159"/>
                <a:gd name="T27" fmla="*/ 226 h 2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9" h="226">
                  <a:moveTo>
                    <a:pt x="159" y="28"/>
                  </a:moveTo>
                  <a:lnTo>
                    <a:pt x="67" y="185"/>
                  </a:lnTo>
                  <a:lnTo>
                    <a:pt x="90" y="198"/>
                  </a:lnTo>
                  <a:lnTo>
                    <a:pt x="11" y="226"/>
                  </a:lnTo>
                  <a:lnTo>
                    <a:pt x="0" y="146"/>
                  </a:lnTo>
                  <a:lnTo>
                    <a:pt x="19" y="157"/>
                  </a:lnTo>
                  <a:lnTo>
                    <a:pt x="110" y="0"/>
                  </a:lnTo>
                  <a:lnTo>
                    <a:pt x="159" y="28"/>
                  </a:lnTo>
                  <a:close/>
                </a:path>
              </a:pathLst>
            </a:custGeom>
            <a:solidFill>
              <a:srgbClr val="1F1A17"/>
            </a:solidFill>
            <a:ln w="9525">
              <a:noFill/>
              <a:round/>
              <a:headEnd/>
              <a:tailEnd/>
            </a:ln>
          </p:spPr>
          <p:txBody>
            <a:bodyPr/>
            <a:lstStyle/>
            <a:p>
              <a:endParaRPr lang="hu-HU"/>
            </a:p>
          </p:txBody>
        </p:sp>
        <p:sp>
          <p:nvSpPr>
            <p:cNvPr id="57406" name="Freeform 1662"/>
            <p:cNvSpPr>
              <a:spLocks/>
            </p:cNvSpPr>
            <p:nvPr/>
          </p:nvSpPr>
          <p:spPr bwMode="auto">
            <a:xfrm>
              <a:off x="2112" y="1206"/>
              <a:ext cx="97" cy="161"/>
            </a:xfrm>
            <a:custGeom>
              <a:avLst/>
              <a:gdLst>
                <a:gd name="T0" fmla="*/ 3 w 97"/>
                <a:gd name="T1" fmla="*/ 161 h 161"/>
                <a:gd name="T2" fmla="*/ 7 w 97"/>
                <a:gd name="T3" fmla="*/ 161 h 161"/>
                <a:gd name="T4" fmla="*/ 97 w 97"/>
                <a:gd name="T5" fmla="*/ 3 h 161"/>
                <a:gd name="T6" fmla="*/ 93 w 97"/>
                <a:gd name="T7" fmla="*/ 0 h 161"/>
                <a:gd name="T8" fmla="*/ 1 w 97"/>
                <a:gd name="T9" fmla="*/ 157 h 161"/>
                <a:gd name="T10" fmla="*/ 3 w 97"/>
                <a:gd name="T11" fmla="*/ 161 h 161"/>
                <a:gd name="T12" fmla="*/ 1 w 97"/>
                <a:gd name="T13" fmla="*/ 157 h 161"/>
                <a:gd name="T14" fmla="*/ 0 w 97"/>
                <a:gd name="T15" fmla="*/ 159 h 161"/>
                <a:gd name="T16" fmla="*/ 3 w 97"/>
                <a:gd name="T17" fmla="*/ 161 h 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161"/>
                <a:gd name="T29" fmla="*/ 97 w 97"/>
                <a:gd name="T30" fmla="*/ 161 h 1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161">
                  <a:moveTo>
                    <a:pt x="3" y="161"/>
                  </a:moveTo>
                  <a:lnTo>
                    <a:pt x="7" y="161"/>
                  </a:lnTo>
                  <a:lnTo>
                    <a:pt x="97" y="3"/>
                  </a:lnTo>
                  <a:lnTo>
                    <a:pt x="93" y="0"/>
                  </a:lnTo>
                  <a:lnTo>
                    <a:pt x="1" y="157"/>
                  </a:lnTo>
                  <a:lnTo>
                    <a:pt x="3" y="161"/>
                  </a:lnTo>
                  <a:lnTo>
                    <a:pt x="1" y="157"/>
                  </a:lnTo>
                  <a:lnTo>
                    <a:pt x="0" y="159"/>
                  </a:lnTo>
                  <a:lnTo>
                    <a:pt x="3" y="161"/>
                  </a:lnTo>
                  <a:close/>
                </a:path>
              </a:pathLst>
            </a:custGeom>
            <a:solidFill>
              <a:srgbClr val="1F1A17"/>
            </a:solidFill>
            <a:ln w="9525">
              <a:noFill/>
              <a:round/>
              <a:headEnd/>
              <a:tailEnd/>
            </a:ln>
          </p:spPr>
          <p:txBody>
            <a:bodyPr/>
            <a:lstStyle/>
            <a:p>
              <a:endParaRPr lang="hu-HU"/>
            </a:p>
          </p:txBody>
        </p:sp>
        <p:sp>
          <p:nvSpPr>
            <p:cNvPr id="57407" name="Freeform 1663"/>
            <p:cNvSpPr>
              <a:spLocks/>
            </p:cNvSpPr>
            <p:nvPr/>
          </p:nvSpPr>
          <p:spPr bwMode="auto">
            <a:xfrm>
              <a:off x="2115" y="1363"/>
              <a:ext cx="32" cy="18"/>
            </a:xfrm>
            <a:custGeom>
              <a:avLst/>
              <a:gdLst>
                <a:gd name="T0" fmla="*/ 25 w 32"/>
                <a:gd name="T1" fmla="*/ 18 h 18"/>
                <a:gd name="T2" fmla="*/ 27 w 32"/>
                <a:gd name="T3" fmla="*/ 12 h 18"/>
                <a:gd name="T4" fmla="*/ 3 w 32"/>
                <a:gd name="T5" fmla="*/ 0 h 18"/>
                <a:gd name="T6" fmla="*/ 0 w 32"/>
                <a:gd name="T7" fmla="*/ 4 h 18"/>
                <a:gd name="T8" fmla="*/ 22 w 32"/>
                <a:gd name="T9" fmla="*/ 18 h 18"/>
                <a:gd name="T10" fmla="*/ 25 w 32"/>
                <a:gd name="T11" fmla="*/ 18 h 18"/>
                <a:gd name="T12" fmla="*/ 25 w 32"/>
                <a:gd name="T13" fmla="*/ 18 h 18"/>
                <a:gd name="T14" fmla="*/ 32 w 32"/>
                <a:gd name="T15" fmla="*/ 15 h 18"/>
                <a:gd name="T16" fmla="*/ 27 w 32"/>
                <a:gd name="T17" fmla="*/ 12 h 18"/>
                <a:gd name="T18" fmla="*/ 25 w 32"/>
                <a:gd name="T19" fmla="*/ 1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8"/>
                <a:gd name="T32" fmla="*/ 32 w 3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8">
                  <a:moveTo>
                    <a:pt x="25" y="18"/>
                  </a:moveTo>
                  <a:lnTo>
                    <a:pt x="27" y="12"/>
                  </a:lnTo>
                  <a:lnTo>
                    <a:pt x="3" y="0"/>
                  </a:lnTo>
                  <a:lnTo>
                    <a:pt x="0" y="4"/>
                  </a:lnTo>
                  <a:lnTo>
                    <a:pt x="22" y="18"/>
                  </a:lnTo>
                  <a:lnTo>
                    <a:pt x="25" y="18"/>
                  </a:lnTo>
                  <a:lnTo>
                    <a:pt x="32" y="15"/>
                  </a:lnTo>
                  <a:lnTo>
                    <a:pt x="27" y="12"/>
                  </a:lnTo>
                  <a:lnTo>
                    <a:pt x="25" y="18"/>
                  </a:lnTo>
                  <a:close/>
                </a:path>
              </a:pathLst>
            </a:custGeom>
            <a:solidFill>
              <a:srgbClr val="1F1A17"/>
            </a:solidFill>
            <a:ln w="9525">
              <a:noFill/>
              <a:round/>
              <a:headEnd/>
              <a:tailEnd/>
            </a:ln>
          </p:spPr>
          <p:txBody>
            <a:bodyPr/>
            <a:lstStyle/>
            <a:p>
              <a:endParaRPr lang="hu-HU"/>
            </a:p>
          </p:txBody>
        </p:sp>
        <p:sp>
          <p:nvSpPr>
            <p:cNvPr id="57408" name="Freeform 1664"/>
            <p:cNvSpPr>
              <a:spLocks/>
            </p:cNvSpPr>
            <p:nvPr/>
          </p:nvSpPr>
          <p:spPr bwMode="auto">
            <a:xfrm>
              <a:off x="2057" y="1375"/>
              <a:ext cx="83" cy="35"/>
            </a:xfrm>
            <a:custGeom>
              <a:avLst/>
              <a:gdLst>
                <a:gd name="T0" fmla="*/ 0 w 83"/>
                <a:gd name="T1" fmla="*/ 31 h 35"/>
                <a:gd name="T2" fmla="*/ 4 w 83"/>
                <a:gd name="T3" fmla="*/ 34 h 35"/>
                <a:gd name="T4" fmla="*/ 83 w 83"/>
                <a:gd name="T5" fmla="*/ 6 h 35"/>
                <a:gd name="T6" fmla="*/ 82 w 83"/>
                <a:gd name="T7" fmla="*/ 0 h 35"/>
                <a:gd name="T8" fmla="*/ 2 w 83"/>
                <a:gd name="T9" fmla="*/ 28 h 35"/>
                <a:gd name="T10" fmla="*/ 0 w 83"/>
                <a:gd name="T11" fmla="*/ 31 h 35"/>
                <a:gd name="T12" fmla="*/ 0 w 83"/>
                <a:gd name="T13" fmla="*/ 31 h 35"/>
                <a:gd name="T14" fmla="*/ 0 w 83"/>
                <a:gd name="T15" fmla="*/ 35 h 35"/>
                <a:gd name="T16" fmla="*/ 4 w 83"/>
                <a:gd name="T17" fmla="*/ 34 h 35"/>
                <a:gd name="T18" fmla="*/ 0 w 83"/>
                <a:gd name="T19" fmla="*/ 31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35"/>
                <a:gd name="T32" fmla="*/ 83 w 83"/>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35">
                  <a:moveTo>
                    <a:pt x="0" y="31"/>
                  </a:moveTo>
                  <a:lnTo>
                    <a:pt x="4" y="34"/>
                  </a:lnTo>
                  <a:lnTo>
                    <a:pt x="83" y="6"/>
                  </a:lnTo>
                  <a:lnTo>
                    <a:pt x="82" y="0"/>
                  </a:lnTo>
                  <a:lnTo>
                    <a:pt x="2" y="28"/>
                  </a:lnTo>
                  <a:lnTo>
                    <a:pt x="0" y="31"/>
                  </a:lnTo>
                  <a:lnTo>
                    <a:pt x="0" y="35"/>
                  </a:lnTo>
                  <a:lnTo>
                    <a:pt x="4" y="34"/>
                  </a:lnTo>
                  <a:lnTo>
                    <a:pt x="0" y="31"/>
                  </a:lnTo>
                  <a:close/>
                </a:path>
              </a:pathLst>
            </a:custGeom>
            <a:solidFill>
              <a:srgbClr val="1F1A17"/>
            </a:solidFill>
            <a:ln w="9525">
              <a:noFill/>
              <a:round/>
              <a:headEnd/>
              <a:tailEnd/>
            </a:ln>
          </p:spPr>
          <p:txBody>
            <a:bodyPr/>
            <a:lstStyle/>
            <a:p>
              <a:endParaRPr lang="hu-HU"/>
            </a:p>
          </p:txBody>
        </p:sp>
        <p:sp>
          <p:nvSpPr>
            <p:cNvPr id="57409" name="Freeform 1665"/>
            <p:cNvSpPr>
              <a:spLocks/>
            </p:cNvSpPr>
            <p:nvPr/>
          </p:nvSpPr>
          <p:spPr bwMode="auto">
            <a:xfrm>
              <a:off x="2044" y="1320"/>
              <a:ext cx="19" cy="86"/>
            </a:xfrm>
            <a:custGeom>
              <a:avLst/>
              <a:gdLst>
                <a:gd name="T0" fmla="*/ 6 w 19"/>
                <a:gd name="T1" fmla="*/ 3 h 86"/>
                <a:gd name="T2" fmla="*/ 2 w 19"/>
                <a:gd name="T3" fmla="*/ 6 h 86"/>
                <a:gd name="T4" fmla="*/ 13 w 19"/>
                <a:gd name="T5" fmla="*/ 86 h 86"/>
                <a:gd name="T6" fmla="*/ 19 w 19"/>
                <a:gd name="T7" fmla="*/ 86 h 86"/>
                <a:gd name="T8" fmla="*/ 7 w 19"/>
                <a:gd name="T9" fmla="*/ 6 h 86"/>
                <a:gd name="T10" fmla="*/ 6 w 19"/>
                <a:gd name="T11" fmla="*/ 3 h 86"/>
                <a:gd name="T12" fmla="*/ 6 w 19"/>
                <a:gd name="T13" fmla="*/ 3 h 86"/>
                <a:gd name="T14" fmla="*/ 0 w 19"/>
                <a:gd name="T15" fmla="*/ 0 h 86"/>
                <a:gd name="T16" fmla="*/ 2 w 19"/>
                <a:gd name="T17" fmla="*/ 6 h 86"/>
                <a:gd name="T18" fmla="*/ 6 w 19"/>
                <a:gd name="T19" fmla="*/ 3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86"/>
                <a:gd name="T32" fmla="*/ 19 w 19"/>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86">
                  <a:moveTo>
                    <a:pt x="6" y="3"/>
                  </a:moveTo>
                  <a:lnTo>
                    <a:pt x="2" y="6"/>
                  </a:lnTo>
                  <a:lnTo>
                    <a:pt x="13" y="86"/>
                  </a:lnTo>
                  <a:lnTo>
                    <a:pt x="19" y="86"/>
                  </a:lnTo>
                  <a:lnTo>
                    <a:pt x="7" y="6"/>
                  </a:lnTo>
                  <a:lnTo>
                    <a:pt x="6" y="3"/>
                  </a:lnTo>
                  <a:lnTo>
                    <a:pt x="0" y="0"/>
                  </a:lnTo>
                  <a:lnTo>
                    <a:pt x="2" y="6"/>
                  </a:lnTo>
                  <a:lnTo>
                    <a:pt x="6" y="3"/>
                  </a:lnTo>
                  <a:close/>
                </a:path>
              </a:pathLst>
            </a:custGeom>
            <a:solidFill>
              <a:srgbClr val="1F1A17"/>
            </a:solidFill>
            <a:ln w="9525">
              <a:noFill/>
              <a:round/>
              <a:headEnd/>
              <a:tailEnd/>
            </a:ln>
          </p:spPr>
          <p:txBody>
            <a:bodyPr/>
            <a:lstStyle/>
            <a:p>
              <a:endParaRPr lang="hu-HU"/>
            </a:p>
          </p:txBody>
        </p:sp>
        <p:sp>
          <p:nvSpPr>
            <p:cNvPr id="57410" name="Freeform 1666"/>
            <p:cNvSpPr>
              <a:spLocks/>
            </p:cNvSpPr>
            <p:nvPr/>
          </p:nvSpPr>
          <p:spPr bwMode="auto">
            <a:xfrm>
              <a:off x="2047" y="1323"/>
              <a:ext cx="24" cy="18"/>
            </a:xfrm>
            <a:custGeom>
              <a:avLst/>
              <a:gdLst>
                <a:gd name="T0" fmla="*/ 24 w 24"/>
                <a:gd name="T1" fmla="*/ 16 h 18"/>
                <a:gd name="T2" fmla="*/ 23 w 24"/>
                <a:gd name="T3" fmla="*/ 11 h 18"/>
                <a:gd name="T4" fmla="*/ 3 w 24"/>
                <a:gd name="T5" fmla="*/ 0 h 18"/>
                <a:gd name="T6" fmla="*/ 0 w 24"/>
                <a:gd name="T7" fmla="*/ 6 h 18"/>
                <a:gd name="T8" fmla="*/ 20 w 24"/>
                <a:gd name="T9" fmla="*/ 17 h 18"/>
                <a:gd name="T10" fmla="*/ 24 w 24"/>
                <a:gd name="T11" fmla="*/ 16 h 18"/>
                <a:gd name="T12" fmla="*/ 20 w 24"/>
                <a:gd name="T13" fmla="*/ 17 h 18"/>
                <a:gd name="T14" fmla="*/ 23 w 24"/>
                <a:gd name="T15" fmla="*/ 18 h 18"/>
                <a:gd name="T16" fmla="*/ 24 w 24"/>
                <a:gd name="T17" fmla="*/ 1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18"/>
                <a:gd name="T29" fmla="*/ 24 w 24"/>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18">
                  <a:moveTo>
                    <a:pt x="24" y="16"/>
                  </a:moveTo>
                  <a:lnTo>
                    <a:pt x="23" y="11"/>
                  </a:lnTo>
                  <a:lnTo>
                    <a:pt x="3" y="0"/>
                  </a:lnTo>
                  <a:lnTo>
                    <a:pt x="0" y="6"/>
                  </a:lnTo>
                  <a:lnTo>
                    <a:pt x="20" y="17"/>
                  </a:lnTo>
                  <a:lnTo>
                    <a:pt x="24" y="16"/>
                  </a:lnTo>
                  <a:lnTo>
                    <a:pt x="20" y="17"/>
                  </a:lnTo>
                  <a:lnTo>
                    <a:pt x="23" y="18"/>
                  </a:lnTo>
                  <a:lnTo>
                    <a:pt x="24" y="16"/>
                  </a:lnTo>
                  <a:close/>
                </a:path>
              </a:pathLst>
            </a:custGeom>
            <a:solidFill>
              <a:srgbClr val="1F1A17"/>
            </a:solidFill>
            <a:ln w="9525">
              <a:noFill/>
              <a:round/>
              <a:headEnd/>
              <a:tailEnd/>
            </a:ln>
          </p:spPr>
          <p:txBody>
            <a:bodyPr/>
            <a:lstStyle/>
            <a:p>
              <a:endParaRPr lang="hu-HU"/>
            </a:p>
          </p:txBody>
        </p:sp>
        <p:sp>
          <p:nvSpPr>
            <p:cNvPr id="57411" name="Freeform 1667"/>
            <p:cNvSpPr>
              <a:spLocks/>
            </p:cNvSpPr>
            <p:nvPr/>
          </p:nvSpPr>
          <p:spPr bwMode="auto">
            <a:xfrm>
              <a:off x="2066" y="1175"/>
              <a:ext cx="95" cy="164"/>
            </a:xfrm>
            <a:custGeom>
              <a:avLst/>
              <a:gdLst>
                <a:gd name="T0" fmla="*/ 94 w 95"/>
                <a:gd name="T1" fmla="*/ 2 h 164"/>
                <a:gd name="T2" fmla="*/ 90 w 95"/>
                <a:gd name="T3" fmla="*/ 3 h 164"/>
                <a:gd name="T4" fmla="*/ 0 w 95"/>
                <a:gd name="T5" fmla="*/ 161 h 164"/>
                <a:gd name="T6" fmla="*/ 5 w 95"/>
                <a:gd name="T7" fmla="*/ 164 h 164"/>
                <a:gd name="T8" fmla="*/ 95 w 95"/>
                <a:gd name="T9" fmla="*/ 6 h 164"/>
                <a:gd name="T10" fmla="*/ 94 w 95"/>
                <a:gd name="T11" fmla="*/ 2 h 164"/>
                <a:gd name="T12" fmla="*/ 94 w 95"/>
                <a:gd name="T13" fmla="*/ 2 h 164"/>
                <a:gd name="T14" fmla="*/ 91 w 95"/>
                <a:gd name="T15" fmla="*/ 0 h 164"/>
                <a:gd name="T16" fmla="*/ 90 w 95"/>
                <a:gd name="T17" fmla="*/ 3 h 164"/>
                <a:gd name="T18" fmla="*/ 94 w 95"/>
                <a:gd name="T19" fmla="*/ 2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164"/>
                <a:gd name="T32" fmla="*/ 95 w 95"/>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164">
                  <a:moveTo>
                    <a:pt x="94" y="2"/>
                  </a:moveTo>
                  <a:lnTo>
                    <a:pt x="90" y="3"/>
                  </a:lnTo>
                  <a:lnTo>
                    <a:pt x="0" y="161"/>
                  </a:lnTo>
                  <a:lnTo>
                    <a:pt x="5" y="164"/>
                  </a:lnTo>
                  <a:lnTo>
                    <a:pt x="95" y="6"/>
                  </a:lnTo>
                  <a:lnTo>
                    <a:pt x="94" y="2"/>
                  </a:lnTo>
                  <a:lnTo>
                    <a:pt x="91" y="0"/>
                  </a:lnTo>
                  <a:lnTo>
                    <a:pt x="90" y="3"/>
                  </a:lnTo>
                  <a:lnTo>
                    <a:pt x="94" y="2"/>
                  </a:lnTo>
                  <a:close/>
                </a:path>
              </a:pathLst>
            </a:custGeom>
            <a:solidFill>
              <a:srgbClr val="1F1A17"/>
            </a:solidFill>
            <a:ln w="9525">
              <a:noFill/>
              <a:round/>
              <a:headEnd/>
              <a:tailEnd/>
            </a:ln>
          </p:spPr>
          <p:txBody>
            <a:bodyPr/>
            <a:lstStyle/>
            <a:p>
              <a:endParaRPr lang="hu-HU"/>
            </a:p>
          </p:txBody>
        </p:sp>
        <p:sp>
          <p:nvSpPr>
            <p:cNvPr id="57412" name="Freeform 1668"/>
            <p:cNvSpPr>
              <a:spLocks/>
            </p:cNvSpPr>
            <p:nvPr/>
          </p:nvSpPr>
          <p:spPr bwMode="auto">
            <a:xfrm>
              <a:off x="2157" y="1177"/>
              <a:ext cx="55" cy="34"/>
            </a:xfrm>
            <a:custGeom>
              <a:avLst/>
              <a:gdLst>
                <a:gd name="T0" fmla="*/ 52 w 55"/>
                <a:gd name="T1" fmla="*/ 32 h 34"/>
                <a:gd name="T2" fmla="*/ 52 w 55"/>
                <a:gd name="T3" fmla="*/ 28 h 34"/>
                <a:gd name="T4" fmla="*/ 3 w 55"/>
                <a:gd name="T5" fmla="*/ 0 h 34"/>
                <a:gd name="T6" fmla="*/ 0 w 55"/>
                <a:gd name="T7" fmla="*/ 5 h 34"/>
                <a:gd name="T8" fmla="*/ 48 w 55"/>
                <a:gd name="T9" fmla="*/ 34 h 34"/>
                <a:gd name="T10" fmla="*/ 52 w 55"/>
                <a:gd name="T11" fmla="*/ 32 h 34"/>
                <a:gd name="T12" fmla="*/ 52 w 55"/>
                <a:gd name="T13" fmla="*/ 32 h 34"/>
                <a:gd name="T14" fmla="*/ 55 w 55"/>
                <a:gd name="T15" fmla="*/ 29 h 34"/>
                <a:gd name="T16" fmla="*/ 52 w 55"/>
                <a:gd name="T17" fmla="*/ 28 h 34"/>
                <a:gd name="T18" fmla="*/ 52 w 5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34"/>
                <a:gd name="T32" fmla="*/ 55 w 5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34">
                  <a:moveTo>
                    <a:pt x="52" y="32"/>
                  </a:moveTo>
                  <a:lnTo>
                    <a:pt x="52" y="28"/>
                  </a:lnTo>
                  <a:lnTo>
                    <a:pt x="3" y="0"/>
                  </a:lnTo>
                  <a:lnTo>
                    <a:pt x="0" y="5"/>
                  </a:lnTo>
                  <a:lnTo>
                    <a:pt x="48" y="34"/>
                  </a:lnTo>
                  <a:lnTo>
                    <a:pt x="52" y="32"/>
                  </a:lnTo>
                  <a:lnTo>
                    <a:pt x="55" y="29"/>
                  </a:lnTo>
                  <a:lnTo>
                    <a:pt x="52" y="28"/>
                  </a:lnTo>
                  <a:lnTo>
                    <a:pt x="52" y="32"/>
                  </a:lnTo>
                  <a:close/>
                </a:path>
              </a:pathLst>
            </a:custGeom>
            <a:solidFill>
              <a:srgbClr val="1F1A17"/>
            </a:solidFill>
            <a:ln w="9525">
              <a:noFill/>
              <a:round/>
              <a:headEnd/>
              <a:tailEnd/>
            </a:ln>
          </p:spPr>
          <p:txBody>
            <a:bodyPr/>
            <a:lstStyle/>
            <a:p>
              <a:endParaRPr lang="hu-HU"/>
            </a:p>
          </p:txBody>
        </p:sp>
        <p:sp>
          <p:nvSpPr>
            <p:cNvPr id="57413" name="Freeform 1669"/>
            <p:cNvSpPr>
              <a:spLocks/>
            </p:cNvSpPr>
            <p:nvPr/>
          </p:nvSpPr>
          <p:spPr bwMode="auto">
            <a:xfrm>
              <a:off x="1871" y="1161"/>
              <a:ext cx="106" cy="245"/>
            </a:xfrm>
            <a:custGeom>
              <a:avLst/>
              <a:gdLst>
                <a:gd name="T0" fmla="*/ 27 w 106"/>
                <a:gd name="T1" fmla="*/ 0 h 245"/>
                <a:gd name="T2" fmla="*/ 27 w 106"/>
                <a:gd name="T3" fmla="*/ 182 h 245"/>
                <a:gd name="T4" fmla="*/ 0 w 106"/>
                <a:gd name="T5" fmla="*/ 182 h 245"/>
                <a:gd name="T6" fmla="*/ 55 w 106"/>
                <a:gd name="T7" fmla="*/ 245 h 245"/>
                <a:gd name="T8" fmla="*/ 106 w 106"/>
                <a:gd name="T9" fmla="*/ 182 h 245"/>
                <a:gd name="T10" fmla="*/ 83 w 106"/>
                <a:gd name="T11" fmla="*/ 182 h 245"/>
                <a:gd name="T12" fmla="*/ 83 w 106"/>
                <a:gd name="T13" fmla="*/ 0 h 245"/>
                <a:gd name="T14" fmla="*/ 27 w 106"/>
                <a:gd name="T15" fmla="*/ 0 h 245"/>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245"/>
                <a:gd name="T26" fmla="*/ 106 w 106"/>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245">
                  <a:moveTo>
                    <a:pt x="27" y="0"/>
                  </a:moveTo>
                  <a:lnTo>
                    <a:pt x="27" y="182"/>
                  </a:lnTo>
                  <a:lnTo>
                    <a:pt x="0" y="182"/>
                  </a:lnTo>
                  <a:lnTo>
                    <a:pt x="55" y="245"/>
                  </a:lnTo>
                  <a:lnTo>
                    <a:pt x="106" y="182"/>
                  </a:lnTo>
                  <a:lnTo>
                    <a:pt x="83" y="182"/>
                  </a:lnTo>
                  <a:lnTo>
                    <a:pt x="83" y="0"/>
                  </a:lnTo>
                  <a:lnTo>
                    <a:pt x="27" y="0"/>
                  </a:lnTo>
                  <a:close/>
                </a:path>
              </a:pathLst>
            </a:custGeom>
            <a:solidFill>
              <a:srgbClr val="1F1A17"/>
            </a:solidFill>
            <a:ln w="9525">
              <a:noFill/>
              <a:round/>
              <a:headEnd/>
              <a:tailEnd/>
            </a:ln>
          </p:spPr>
          <p:txBody>
            <a:bodyPr/>
            <a:lstStyle/>
            <a:p>
              <a:endParaRPr lang="hu-HU"/>
            </a:p>
          </p:txBody>
        </p:sp>
        <p:sp>
          <p:nvSpPr>
            <p:cNvPr id="57414" name="Freeform 1670"/>
            <p:cNvSpPr>
              <a:spLocks/>
            </p:cNvSpPr>
            <p:nvPr/>
          </p:nvSpPr>
          <p:spPr bwMode="auto">
            <a:xfrm>
              <a:off x="1895" y="1161"/>
              <a:ext cx="7" cy="185"/>
            </a:xfrm>
            <a:custGeom>
              <a:avLst/>
              <a:gdLst>
                <a:gd name="T0" fmla="*/ 3 w 7"/>
                <a:gd name="T1" fmla="*/ 185 h 185"/>
                <a:gd name="T2" fmla="*/ 7 w 7"/>
                <a:gd name="T3" fmla="*/ 182 h 185"/>
                <a:gd name="T4" fmla="*/ 7 w 7"/>
                <a:gd name="T5" fmla="*/ 0 h 185"/>
                <a:gd name="T6" fmla="*/ 0 w 7"/>
                <a:gd name="T7" fmla="*/ 0 h 185"/>
                <a:gd name="T8" fmla="*/ 0 w 7"/>
                <a:gd name="T9" fmla="*/ 182 h 185"/>
                <a:gd name="T10" fmla="*/ 3 w 7"/>
                <a:gd name="T11" fmla="*/ 185 h 185"/>
                <a:gd name="T12" fmla="*/ 3 w 7"/>
                <a:gd name="T13" fmla="*/ 185 h 185"/>
                <a:gd name="T14" fmla="*/ 7 w 7"/>
                <a:gd name="T15" fmla="*/ 185 h 185"/>
                <a:gd name="T16" fmla="*/ 7 w 7"/>
                <a:gd name="T17" fmla="*/ 182 h 185"/>
                <a:gd name="T18" fmla="*/ 3 w 7"/>
                <a:gd name="T19" fmla="*/ 185 h 1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85"/>
                <a:gd name="T32" fmla="*/ 7 w 7"/>
                <a:gd name="T33" fmla="*/ 185 h 1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85">
                  <a:moveTo>
                    <a:pt x="3" y="185"/>
                  </a:moveTo>
                  <a:lnTo>
                    <a:pt x="7" y="182"/>
                  </a:lnTo>
                  <a:lnTo>
                    <a:pt x="7" y="0"/>
                  </a:lnTo>
                  <a:lnTo>
                    <a:pt x="0" y="0"/>
                  </a:lnTo>
                  <a:lnTo>
                    <a:pt x="0" y="182"/>
                  </a:lnTo>
                  <a:lnTo>
                    <a:pt x="3" y="185"/>
                  </a:lnTo>
                  <a:lnTo>
                    <a:pt x="7" y="185"/>
                  </a:lnTo>
                  <a:lnTo>
                    <a:pt x="7" y="182"/>
                  </a:lnTo>
                  <a:lnTo>
                    <a:pt x="3" y="185"/>
                  </a:lnTo>
                  <a:close/>
                </a:path>
              </a:pathLst>
            </a:custGeom>
            <a:solidFill>
              <a:srgbClr val="1F1A17"/>
            </a:solidFill>
            <a:ln w="9525">
              <a:noFill/>
              <a:round/>
              <a:headEnd/>
              <a:tailEnd/>
            </a:ln>
          </p:spPr>
          <p:txBody>
            <a:bodyPr/>
            <a:lstStyle/>
            <a:p>
              <a:endParaRPr lang="hu-HU"/>
            </a:p>
          </p:txBody>
        </p:sp>
        <p:sp>
          <p:nvSpPr>
            <p:cNvPr id="57415" name="Freeform 1671"/>
            <p:cNvSpPr>
              <a:spLocks/>
            </p:cNvSpPr>
            <p:nvPr/>
          </p:nvSpPr>
          <p:spPr bwMode="auto">
            <a:xfrm>
              <a:off x="1866" y="1339"/>
              <a:ext cx="32" cy="7"/>
            </a:xfrm>
            <a:custGeom>
              <a:avLst/>
              <a:gdLst>
                <a:gd name="T0" fmla="*/ 4 w 32"/>
                <a:gd name="T1" fmla="*/ 5 h 7"/>
                <a:gd name="T2" fmla="*/ 5 w 32"/>
                <a:gd name="T3" fmla="*/ 7 h 7"/>
                <a:gd name="T4" fmla="*/ 32 w 32"/>
                <a:gd name="T5" fmla="*/ 7 h 7"/>
                <a:gd name="T6" fmla="*/ 32 w 32"/>
                <a:gd name="T7" fmla="*/ 0 h 7"/>
                <a:gd name="T8" fmla="*/ 5 w 32"/>
                <a:gd name="T9" fmla="*/ 0 h 7"/>
                <a:gd name="T10" fmla="*/ 4 w 32"/>
                <a:gd name="T11" fmla="*/ 5 h 7"/>
                <a:gd name="T12" fmla="*/ 5 w 32"/>
                <a:gd name="T13" fmla="*/ 0 h 7"/>
                <a:gd name="T14" fmla="*/ 0 w 32"/>
                <a:gd name="T15" fmla="*/ 0 h 7"/>
                <a:gd name="T16" fmla="*/ 4 w 32"/>
                <a:gd name="T17" fmla="*/ 5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7"/>
                <a:gd name="T29" fmla="*/ 32 w 3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7">
                  <a:moveTo>
                    <a:pt x="4" y="5"/>
                  </a:moveTo>
                  <a:lnTo>
                    <a:pt x="5" y="7"/>
                  </a:lnTo>
                  <a:lnTo>
                    <a:pt x="32" y="7"/>
                  </a:lnTo>
                  <a:lnTo>
                    <a:pt x="32" y="0"/>
                  </a:lnTo>
                  <a:lnTo>
                    <a:pt x="5" y="0"/>
                  </a:lnTo>
                  <a:lnTo>
                    <a:pt x="4" y="5"/>
                  </a:lnTo>
                  <a:lnTo>
                    <a:pt x="5" y="0"/>
                  </a:lnTo>
                  <a:lnTo>
                    <a:pt x="0" y="0"/>
                  </a:lnTo>
                  <a:lnTo>
                    <a:pt x="4" y="5"/>
                  </a:lnTo>
                  <a:close/>
                </a:path>
              </a:pathLst>
            </a:custGeom>
            <a:solidFill>
              <a:srgbClr val="1F1A17"/>
            </a:solidFill>
            <a:ln w="9525">
              <a:noFill/>
              <a:round/>
              <a:headEnd/>
              <a:tailEnd/>
            </a:ln>
          </p:spPr>
          <p:txBody>
            <a:bodyPr/>
            <a:lstStyle/>
            <a:p>
              <a:endParaRPr lang="hu-HU"/>
            </a:p>
          </p:txBody>
        </p:sp>
        <p:sp>
          <p:nvSpPr>
            <p:cNvPr id="57416" name="Freeform 1672"/>
            <p:cNvSpPr>
              <a:spLocks/>
            </p:cNvSpPr>
            <p:nvPr/>
          </p:nvSpPr>
          <p:spPr bwMode="auto">
            <a:xfrm>
              <a:off x="1870" y="1340"/>
              <a:ext cx="59" cy="72"/>
            </a:xfrm>
            <a:custGeom>
              <a:avLst/>
              <a:gdLst>
                <a:gd name="T0" fmla="*/ 59 w 59"/>
                <a:gd name="T1" fmla="*/ 68 h 72"/>
                <a:gd name="T2" fmla="*/ 59 w 59"/>
                <a:gd name="T3" fmla="*/ 65 h 72"/>
                <a:gd name="T4" fmla="*/ 4 w 59"/>
                <a:gd name="T5" fmla="*/ 0 h 72"/>
                <a:gd name="T6" fmla="*/ 0 w 59"/>
                <a:gd name="T7" fmla="*/ 4 h 72"/>
                <a:gd name="T8" fmla="*/ 55 w 59"/>
                <a:gd name="T9" fmla="*/ 69 h 72"/>
                <a:gd name="T10" fmla="*/ 59 w 59"/>
                <a:gd name="T11" fmla="*/ 68 h 72"/>
                <a:gd name="T12" fmla="*/ 55 w 59"/>
                <a:gd name="T13" fmla="*/ 69 h 72"/>
                <a:gd name="T14" fmla="*/ 56 w 59"/>
                <a:gd name="T15" fmla="*/ 72 h 72"/>
                <a:gd name="T16" fmla="*/ 59 w 59"/>
                <a:gd name="T17" fmla="*/ 68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72"/>
                <a:gd name="T29" fmla="*/ 59 w 59"/>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72">
                  <a:moveTo>
                    <a:pt x="59" y="68"/>
                  </a:moveTo>
                  <a:lnTo>
                    <a:pt x="59" y="65"/>
                  </a:lnTo>
                  <a:lnTo>
                    <a:pt x="4" y="0"/>
                  </a:lnTo>
                  <a:lnTo>
                    <a:pt x="0" y="4"/>
                  </a:lnTo>
                  <a:lnTo>
                    <a:pt x="55" y="69"/>
                  </a:lnTo>
                  <a:lnTo>
                    <a:pt x="59" y="68"/>
                  </a:lnTo>
                  <a:lnTo>
                    <a:pt x="55" y="69"/>
                  </a:lnTo>
                  <a:lnTo>
                    <a:pt x="56" y="72"/>
                  </a:lnTo>
                  <a:lnTo>
                    <a:pt x="59" y="68"/>
                  </a:lnTo>
                  <a:close/>
                </a:path>
              </a:pathLst>
            </a:custGeom>
            <a:solidFill>
              <a:srgbClr val="1F1A17"/>
            </a:solidFill>
            <a:ln w="9525">
              <a:noFill/>
              <a:round/>
              <a:headEnd/>
              <a:tailEnd/>
            </a:ln>
          </p:spPr>
          <p:txBody>
            <a:bodyPr/>
            <a:lstStyle/>
            <a:p>
              <a:endParaRPr lang="hu-HU"/>
            </a:p>
          </p:txBody>
        </p:sp>
        <p:sp>
          <p:nvSpPr>
            <p:cNvPr id="57417" name="Freeform 1673"/>
            <p:cNvSpPr>
              <a:spLocks/>
            </p:cNvSpPr>
            <p:nvPr/>
          </p:nvSpPr>
          <p:spPr bwMode="auto">
            <a:xfrm>
              <a:off x="1925" y="1339"/>
              <a:ext cx="57" cy="69"/>
            </a:xfrm>
            <a:custGeom>
              <a:avLst/>
              <a:gdLst>
                <a:gd name="T0" fmla="*/ 52 w 57"/>
                <a:gd name="T1" fmla="*/ 0 h 69"/>
                <a:gd name="T2" fmla="*/ 49 w 57"/>
                <a:gd name="T3" fmla="*/ 1 h 69"/>
                <a:gd name="T4" fmla="*/ 0 w 57"/>
                <a:gd name="T5" fmla="*/ 66 h 69"/>
                <a:gd name="T6" fmla="*/ 4 w 57"/>
                <a:gd name="T7" fmla="*/ 69 h 69"/>
                <a:gd name="T8" fmla="*/ 53 w 57"/>
                <a:gd name="T9" fmla="*/ 5 h 69"/>
                <a:gd name="T10" fmla="*/ 52 w 57"/>
                <a:gd name="T11" fmla="*/ 0 h 69"/>
                <a:gd name="T12" fmla="*/ 53 w 57"/>
                <a:gd name="T13" fmla="*/ 5 h 69"/>
                <a:gd name="T14" fmla="*/ 57 w 57"/>
                <a:gd name="T15" fmla="*/ 0 h 69"/>
                <a:gd name="T16" fmla="*/ 52 w 57"/>
                <a:gd name="T17" fmla="*/ 0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69"/>
                <a:gd name="T29" fmla="*/ 57 w 57"/>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69">
                  <a:moveTo>
                    <a:pt x="52" y="0"/>
                  </a:moveTo>
                  <a:lnTo>
                    <a:pt x="49" y="1"/>
                  </a:lnTo>
                  <a:lnTo>
                    <a:pt x="0" y="66"/>
                  </a:lnTo>
                  <a:lnTo>
                    <a:pt x="4" y="69"/>
                  </a:lnTo>
                  <a:lnTo>
                    <a:pt x="53" y="5"/>
                  </a:lnTo>
                  <a:lnTo>
                    <a:pt x="52" y="0"/>
                  </a:lnTo>
                  <a:lnTo>
                    <a:pt x="53" y="5"/>
                  </a:lnTo>
                  <a:lnTo>
                    <a:pt x="57" y="0"/>
                  </a:lnTo>
                  <a:lnTo>
                    <a:pt x="52" y="0"/>
                  </a:lnTo>
                  <a:close/>
                </a:path>
              </a:pathLst>
            </a:custGeom>
            <a:solidFill>
              <a:srgbClr val="1F1A17"/>
            </a:solidFill>
            <a:ln w="9525">
              <a:noFill/>
              <a:round/>
              <a:headEnd/>
              <a:tailEnd/>
            </a:ln>
          </p:spPr>
          <p:txBody>
            <a:bodyPr/>
            <a:lstStyle/>
            <a:p>
              <a:endParaRPr lang="hu-HU"/>
            </a:p>
          </p:txBody>
        </p:sp>
        <p:sp>
          <p:nvSpPr>
            <p:cNvPr id="57418" name="Freeform 1674"/>
            <p:cNvSpPr>
              <a:spLocks/>
            </p:cNvSpPr>
            <p:nvPr/>
          </p:nvSpPr>
          <p:spPr bwMode="auto">
            <a:xfrm>
              <a:off x="1951" y="1339"/>
              <a:ext cx="26" cy="7"/>
            </a:xfrm>
            <a:custGeom>
              <a:avLst/>
              <a:gdLst>
                <a:gd name="T0" fmla="*/ 0 w 26"/>
                <a:gd name="T1" fmla="*/ 4 h 7"/>
                <a:gd name="T2" fmla="*/ 3 w 26"/>
                <a:gd name="T3" fmla="*/ 7 h 7"/>
                <a:gd name="T4" fmla="*/ 26 w 26"/>
                <a:gd name="T5" fmla="*/ 7 h 7"/>
                <a:gd name="T6" fmla="*/ 26 w 26"/>
                <a:gd name="T7" fmla="*/ 0 h 7"/>
                <a:gd name="T8" fmla="*/ 3 w 26"/>
                <a:gd name="T9" fmla="*/ 0 h 7"/>
                <a:gd name="T10" fmla="*/ 0 w 26"/>
                <a:gd name="T11" fmla="*/ 4 h 7"/>
                <a:gd name="T12" fmla="*/ 0 w 26"/>
                <a:gd name="T13" fmla="*/ 4 h 7"/>
                <a:gd name="T14" fmla="*/ 0 w 26"/>
                <a:gd name="T15" fmla="*/ 7 h 7"/>
                <a:gd name="T16" fmla="*/ 3 w 26"/>
                <a:gd name="T17" fmla="*/ 7 h 7"/>
                <a:gd name="T18" fmla="*/ 0 w 26"/>
                <a:gd name="T19" fmla="*/ 4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7"/>
                <a:gd name="T32" fmla="*/ 26 w 2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7">
                  <a:moveTo>
                    <a:pt x="0" y="4"/>
                  </a:moveTo>
                  <a:lnTo>
                    <a:pt x="3" y="7"/>
                  </a:lnTo>
                  <a:lnTo>
                    <a:pt x="26" y="7"/>
                  </a:lnTo>
                  <a:lnTo>
                    <a:pt x="26" y="0"/>
                  </a:lnTo>
                  <a:lnTo>
                    <a:pt x="3" y="0"/>
                  </a:lnTo>
                  <a:lnTo>
                    <a:pt x="0" y="4"/>
                  </a:lnTo>
                  <a:lnTo>
                    <a:pt x="0" y="7"/>
                  </a:lnTo>
                  <a:lnTo>
                    <a:pt x="3" y="7"/>
                  </a:lnTo>
                  <a:lnTo>
                    <a:pt x="0" y="4"/>
                  </a:lnTo>
                  <a:close/>
                </a:path>
              </a:pathLst>
            </a:custGeom>
            <a:solidFill>
              <a:srgbClr val="1F1A17"/>
            </a:solidFill>
            <a:ln w="9525">
              <a:noFill/>
              <a:round/>
              <a:headEnd/>
              <a:tailEnd/>
            </a:ln>
          </p:spPr>
          <p:txBody>
            <a:bodyPr/>
            <a:lstStyle/>
            <a:p>
              <a:endParaRPr lang="hu-HU"/>
            </a:p>
          </p:txBody>
        </p:sp>
        <p:sp>
          <p:nvSpPr>
            <p:cNvPr id="57419" name="Freeform 1675"/>
            <p:cNvSpPr>
              <a:spLocks/>
            </p:cNvSpPr>
            <p:nvPr/>
          </p:nvSpPr>
          <p:spPr bwMode="auto">
            <a:xfrm>
              <a:off x="1951" y="1157"/>
              <a:ext cx="6" cy="186"/>
            </a:xfrm>
            <a:custGeom>
              <a:avLst/>
              <a:gdLst>
                <a:gd name="T0" fmla="*/ 3 w 6"/>
                <a:gd name="T1" fmla="*/ 0 h 186"/>
                <a:gd name="T2" fmla="*/ 0 w 6"/>
                <a:gd name="T3" fmla="*/ 4 h 186"/>
                <a:gd name="T4" fmla="*/ 0 w 6"/>
                <a:gd name="T5" fmla="*/ 186 h 186"/>
                <a:gd name="T6" fmla="*/ 6 w 6"/>
                <a:gd name="T7" fmla="*/ 186 h 186"/>
                <a:gd name="T8" fmla="*/ 6 w 6"/>
                <a:gd name="T9" fmla="*/ 4 h 186"/>
                <a:gd name="T10" fmla="*/ 3 w 6"/>
                <a:gd name="T11" fmla="*/ 0 h 186"/>
                <a:gd name="T12" fmla="*/ 6 w 6"/>
                <a:gd name="T13" fmla="*/ 4 h 186"/>
                <a:gd name="T14" fmla="*/ 6 w 6"/>
                <a:gd name="T15" fmla="*/ 0 h 186"/>
                <a:gd name="T16" fmla="*/ 3 w 6"/>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86"/>
                <a:gd name="T29" fmla="*/ 6 w 6"/>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86">
                  <a:moveTo>
                    <a:pt x="3" y="0"/>
                  </a:moveTo>
                  <a:lnTo>
                    <a:pt x="0" y="4"/>
                  </a:lnTo>
                  <a:lnTo>
                    <a:pt x="0" y="186"/>
                  </a:lnTo>
                  <a:lnTo>
                    <a:pt x="6" y="186"/>
                  </a:lnTo>
                  <a:lnTo>
                    <a:pt x="6" y="4"/>
                  </a:lnTo>
                  <a:lnTo>
                    <a:pt x="3" y="0"/>
                  </a:lnTo>
                  <a:lnTo>
                    <a:pt x="6" y="4"/>
                  </a:lnTo>
                  <a:lnTo>
                    <a:pt x="6" y="0"/>
                  </a:lnTo>
                  <a:lnTo>
                    <a:pt x="3" y="0"/>
                  </a:lnTo>
                  <a:close/>
                </a:path>
              </a:pathLst>
            </a:custGeom>
            <a:solidFill>
              <a:srgbClr val="1F1A17"/>
            </a:solidFill>
            <a:ln w="9525">
              <a:noFill/>
              <a:round/>
              <a:headEnd/>
              <a:tailEnd/>
            </a:ln>
          </p:spPr>
          <p:txBody>
            <a:bodyPr/>
            <a:lstStyle/>
            <a:p>
              <a:endParaRPr lang="hu-HU"/>
            </a:p>
          </p:txBody>
        </p:sp>
        <p:sp>
          <p:nvSpPr>
            <p:cNvPr id="57420" name="Freeform 1676"/>
            <p:cNvSpPr>
              <a:spLocks/>
            </p:cNvSpPr>
            <p:nvPr/>
          </p:nvSpPr>
          <p:spPr bwMode="auto">
            <a:xfrm>
              <a:off x="1895" y="1157"/>
              <a:ext cx="59" cy="7"/>
            </a:xfrm>
            <a:custGeom>
              <a:avLst/>
              <a:gdLst>
                <a:gd name="T0" fmla="*/ 0 w 59"/>
                <a:gd name="T1" fmla="*/ 4 h 7"/>
                <a:gd name="T2" fmla="*/ 3 w 59"/>
                <a:gd name="T3" fmla="*/ 7 h 7"/>
                <a:gd name="T4" fmla="*/ 59 w 59"/>
                <a:gd name="T5" fmla="*/ 7 h 7"/>
                <a:gd name="T6" fmla="*/ 59 w 59"/>
                <a:gd name="T7" fmla="*/ 0 h 7"/>
                <a:gd name="T8" fmla="*/ 3 w 59"/>
                <a:gd name="T9" fmla="*/ 0 h 7"/>
                <a:gd name="T10" fmla="*/ 0 w 59"/>
                <a:gd name="T11" fmla="*/ 4 h 7"/>
                <a:gd name="T12" fmla="*/ 3 w 59"/>
                <a:gd name="T13" fmla="*/ 0 h 7"/>
                <a:gd name="T14" fmla="*/ 0 w 59"/>
                <a:gd name="T15" fmla="*/ 0 h 7"/>
                <a:gd name="T16" fmla="*/ 0 w 59"/>
                <a:gd name="T17" fmla="*/ 4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7"/>
                <a:gd name="T29" fmla="*/ 59 w 59"/>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7">
                  <a:moveTo>
                    <a:pt x="0" y="4"/>
                  </a:moveTo>
                  <a:lnTo>
                    <a:pt x="3" y="7"/>
                  </a:lnTo>
                  <a:lnTo>
                    <a:pt x="59" y="7"/>
                  </a:lnTo>
                  <a:lnTo>
                    <a:pt x="59" y="0"/>
                  </a:lnTo>
                  <a:lnTo>
                    <a:pt x="3" y="0"/>
                  </a:lnTo>
                  <a:lnTo>
                    <a:pt x="0" y="4"/>
                  </a:lnTo>
                  <a:lnTo>
                    <a:pt x="3" y="0"/>
                  </a:lnTo>
                  <a:lnTo>
                    <a:pt x="0" y="0"/>
                  </a:lnTo>
                  <a:lnTo>
                    <a:pt x="0" y="4"/>
                  </a:lnTo>
                  <a:close/>
                </a:path>
              </a:pathLst>
            </a:custGeom>
            <a:solidFill>
              <a:srgbClr val="1F1A17"/>
            </a:solidFill>
            <a:ln w="9525">
              <a:noFill/>
              <a:round/>
              <a:headEnd/>
              <a:tailEnd/>
            </a:ln>
          </p:spPr>
          <p:txBody>
            <a:bodyPr/>
            <a:lstStyle/>
            <a:p>
              <a:endParaRPr lang="hu-HU"/>
            </a:p>
          </p:txBody>
        </p:sp>
        <p:sp>
          <p:nvSpPr>
            <p:cNvPr id="57421" name="Rectangle 1677"/>
            <p:cNvSpPr>
              <a:spLocks noChangeArrowheads="1"/>
            </p:cNvSpPr>
            <p:nvPr/>
          </p:nvSpPr>
          <p:spPr bwMode="auto">
            <a:xfrm>
              <a:off x="1826" y="902"/>
              <a:ext cx="195"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Your</a:t>
              </a:r>
              <a:endParaRPr lang="en-US">
                <a:latin typeface="Lucida Sans" pitchFamily="34" charset="0"/>
              </a:endParaRPr>
            </a:p>
          </p:txBody>
        </p:sp>
        <p:sp>
          <p:nvSpPr>
            <p:cNvPr id="57422" name="Rectangle 1678"/>
            <p:cNvSpPr>
              <a:spLocks noChangeArrowheads="1"/>
            </p:cNvSpPr>
            <p:nvPr/>
          </p:nvSpPr>
          <p:spPr bwMode="auto">
            <a:xfrm>
              <a:off x="1785" y="995"/>
              <a:ext cx="276" cy="96"/>
            </a:xfrm>
            <a:prstGeom prst="rect">
              <a:avLst/>
            </a:prstGeom>
            <a:noFill/>
            <a:ln w="9525">
              <a:noFill/>
              <a:miter lim="800000"/>
              <a:headEnd/>
              <a:tailEnd/>
            </a:ln>
          </p:spPr>
          <p:txBody>
            <a:bodyPr wrap="none" lIns="0" tIns="0" rIns="0" bIns="0">
              <a:spAutoFit/>
            </a:bodyPr>
            <a:lstStyle/>
            <a:p>
              <a:pPr>
                <a:buFont typeface="Arial" charset="0"/>
                <a:buNone/>
              </a:pPr>
              <a:r>
                <a:rPr lang="en-US" sz="1000" b="1">
                  <a:solidFill>
                    <a:srgbClr val="1F1A17"/>
                  </a:solidFill>
                  <a:latin typeface="Lucida Sans" pitchFamily="34" charset="0"/>
                </a:rPr>
                <a:t>Source</a:t>
              </a:r>
              <a:endParaRPr lang="en-US">
                <a:latin typeface="Lucida Sans" pitchFamily="34" charset="0"/>
              </a:endParaRPr>
            </a:p>
          </p:txBody>
        </p:sp>
      </p:grpSp>
      <p:sp>
        <p:nvSpPr>
          <p:cNvPr id="57347" name="Rectangle 1679"/>
          <p:cNvSpPr>
            <a:spLocks noChangeArrowheads="1"/>
          </p:cNvSpPr>
          <p:nvPr/>
        </p:nvSpPr>
        <p:spPr bwMode="auto">
          <a:xfrm>
            <a:off x="5795963" y="1066800"/>
            <a:ext cx="3119437" cy="4724400"/>
          </a:xfrm>
          <a:prstGeom prst="rect">
            <a:avLst/>
          </a:prstGeom>
          <a:noFill/>
          <a:ln w="9525">
            <a:noFill/>
            <a:miter lim="800000"/>
            <a:headEnd/>
            <a:tailEnd/>
          </a:ln>
        </p:spPr>
        <p:txBody>
          <a:bodyPr lIns="92075" tIns="46038" rIns="92075" bIns="46038"/>
          <a:lstStyle/>
          <a:p>
            <a:pPr marL="342900" indent="-342900" eaLnBrk="0" hangingPunct="0">
              <a:buFontTx/>
              <a:buChar char="•"/>
            </a:pPr>
            <a:r>
              <a:rPr lang="hu-HU" sz="1600" b="1">
                <a:latin typeface="Lucida Sans" pitchFamily="34" charset="0"/>
              </a:rPr>
              <a:t>Irányítható klónozás</a:t>
            </a:r>
            <a:endParaRPr lang="en-US" sz="1600" b="1">
              <a:latin typeface="Lucida Sans" pitchFamily="34" charset="0"/>
            </a:endParaRPr>
          </a:p>
          <a:p>
            <a:pPr marL="342900" indent="-342900" eaLnBrk="0" hangingPunct="0">
              <a:buFontTx/>
              <a:buChar char="•"/>
            </a:pPr>
            <a:endParaRPr lang="en-US" sz="1600" b="1">
              <a:latin typeface="Lucida Sans" pitchFamily="34" charset="0"/>
            </a:endParaRPr>
          </a:p>
          <a:p>
            <a:pPr marL="342900" indent="-342900" eaLnBrk="0" hangingPunct="0">
              <a:buFontTx/>
              <a:buChar char="•"/>
            </a:pPr>
            <a:r>
              <a:rPr lang="hu-HU" sz="1600" b="1">
                <a:latin typeface="Lucida Sans" pitchFamily="34" charset="0"/>
              </a:rPr>
              <a:t>Fenntartja a leolvasási keretet</a:t>
            </a:r>
            <a:endParaRPr lang="en-US" sz="1600" b="1">
              <a:latin typeface="Lucida Sans" pitchFamily="34" charset="0"/>
            </a:endParaRPr>
          </a:p>
          <a:p>
            <a:pPr marL="342900" indent="-342900" eaLnBrk="0" hangingPunct="0">
              <a:buFontTx/>
              <a:buChar char="•"/>
            </a:pPr>
            <a:endParaRPr lang="en-US" sz="1600" b="1">
              <a:latin typeface="Lucida Sans" pitchFamily="34" charset="0"/>
            </a:endParaRPr>
          </a:p>
          <a:p>
            <a:pPr marL="342900" indent="-342900" eaLnBrk="0" hangingPunct="0">
              <a:buFontTx/>
              <a:buChar char="•"/>
            </a:pPr>
            <a:r>
              <a:rPr lang="hu-HU" sz="1600" b="1">
                <a:latin typeface="Lucida Sans" pitchFamily="34" charset="0"/>
              </a:rPr>
              <a:t>Nem igényel restrikciós enzimeket</a:t>
            </a:r>
            <a:endParaRPr lang="en-US" sz="1600" b="1">
              <a:latin typeface="Lucida Sans" pitchFamily="34" charset="0"/>
            </a:endParaRPr>
          </a:p>
          <a:p>
            <a:pPr marL="342900" indent="-342900" eaLnBrk="0" hangingPunct="0">
              <a:buFontTx/>
              <a:buChar char="•"/>
            </a:pPr>
            <a:endParaRPr lang="en-US" sz="1600" b="1">
              <a:latin typeface="Lucida Sans" pitchFamily="34" charset="0"/>
            </a:endParaRPr>
          </a:p>
          <a:p>
            <a:pPr marL="342900" indent="-342900" eaLnBrk="0" hangingPunct="0">
              <a:buFontTx/>
              <a:buChar char="•"/>
            </a:pPr>
            <a:r>
              <a:rPr lang="hu-HU" sz="1600" b="1">
                <a:latin typeface="Lucida Sans" pitchFamily="34" charset="0"/>
              </a:rPr>
              <a:t>Nem igényel DNS ligázt</a:t>
            </a:r>
            <a:endParaRPr lang="en-US" sz="1600" b="1">
              <a:latin typeface="Lucida Sans" pitchFamily="34" charset="0"/>
            </a:endParaRPr>
          </a:p>
          <a:p>
            <a:pPr marL="342900" indent="-342900" eaLnBrk="0" hangingPunct="0">
              <a:buFontTx/>
              <a:buChar char="•"/>
            </a:pPr>
            <a:endParaRPr lang="en-US" sz="1600" b="1">
              <a:latin typeface="Lucida Sans" pitchFamily="34" charset="0"/>
            </a:endParaRPr>
          </a:p>
          <a:p>
            <a:pPr marL="342900" indent="-342900" eaLnBrk="0" hangingPunct="0">
              <a:buFontTx/>
              <a:buChar char="•"/>
            </a:pPr>
            <a:r>
              <a:rPr lang="hu-HU" sz="1600" b="1">
                <a:latin typeface="Lucida Sans" pitchFamily="34" charset="0"/>
              </a:rPr>
              <a:t>1 órás reakció szobahőmérsékleten</a:t>
            </a:r>
            <a:endParaRPr lang="en-US" sz="1600" b="1">
              <a:latin typeface="Lucida Sans" pitchFamily="34" charset="0"/>
            </a:endParaRPr>
          </a:p>
          <a:p>
            <a:pPr marL="342900" indent="-342900" eaLnBrk="0" hangingPunct="0">
              <a:buFontTx/>
              <a:buChar char="•"/>
            </a:pPr>
            <a:endParaRPr lang="en-US" sz="1600" b="1">
              <a:latin typeface="Lucida Sans" pitchFamily="34" charset="0"/>
            </a:endParaRPr>
          </a:p>
          <a:p>
            <a:pPr marL="342900" indent="-342900" eaLnBrk="0" hangingPunct="0">
              <a:buFontTx/>
              <a:buChar char="•"/>
            </a:pPr>
            <a:r>
              <a:rPr lang="hu-HU" sz="1600" b="1">
                <a:latin typeface="Lucida Sans" pitchFamily="34" charset="0"/>
              </a:rPr>
              <a:t>Nem kell újra szekvenálni</a:t>
            </a:r>
            <a:endParaRPr lang="en-US" sz="1600" b="1">
              <a:latin typeface="Lucida Sans" pitchFamily="34" charset="0"/>
            </a:endParaRPr>
          </a:p>
          <a:p>
            <a:pPr marL="342900" indent="-342900" eaLnBrk="0" hangingPunct="0">
              <a:buFontTx/>
              <a:buChar char="•"/>
            </a:pPr>
            <a:endParaRPr lang="en-US" sz="1600">
              <a:latin typeface="Lucida Sans" pitchFamily="34" charset="0"/>
            </a:endParaRPr>
          </a:p>
          <a:p>
            <a:pPr marL="342900" indent="-342900" eaLnBrk="0" hangingPunct="0">
              <a:buFontTx/>
              <a:buChar char="•"/>
            </a:pPr>
            <a:r>
              <a:rPr lang="hu-HU" sz="1600" b="1">
                <a:latin typeface="Lucida Sans" pitchFamily="34" charset="0"/>
              </a:rPr>
              <a:t>Automatizálható</a:t>
            </a:r>
            <a:endParaRPr lang="en-US" sz="1600" b="1">
              <a:latin typeface="Lucida Sans" pitchFamily="34" charset="0"/>
            </a:endParaRPr>
          </a:p>
          <a:p>
            <a:pPr marL="342900" indent="-342900" eaLnBrk="0" hangingPunct="0">
              <a:buFontTx/>
              <a:buChar char="•"/>
            </a:pPr>
            <a:endParaRPr lang="en-US" sz="1600" b="1">
              <a:latin typeface="Lucida Sans" pitchFamily="34" charset="0"/>
            </a:endParaRPr>
          </a:p>
          <a:p>
            <a:pPr marL="342900" indent="-342900" eaLnBrk="0" hangingPunct="0">
              <a:buFontTx/>
              <a:buChar char="•"/>
            </a:pPr>
            <a:r>
              <a:rPr lang="hu-HU" sz="1600" b="1">
                <a:latin typeface="Lucida Sans" pitchFamily="34" charset="0"/>
              </a:rPr>
              <a:t>Reverzibilis reakciók</a:t>
            </a:r>
            <a:endParaRPr lang="en-US" sz="1600" b="1">
              <a:latin typeface="Lucida Sans" pitchFamily="34" charset="0"/>
            </a:endParaRPr>
          </a:p>
        </p:txBody>
      </p:sp>
    </p:spTree>
    <p:extLst>
      <p:ext uri="{BB962C8B-B14F-4D97-AF65-F5344CB8AC3E}">
        <p14:creationId xmlns:p14="http://schemas.microsoft.com/office/powerpoint/2010/main" val="310027156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152400"/>
            <a:ext cx="7772400" cy="685800"/>
          </a:xfrm>
        </p:spPr>
        <p:txBody>
          <a:bodyPr/>
          <a:lstStyle/>
          <a:p>
            <a:pPr eaLnBrk="1" hangingPunct="1"/>
            <a:r>
              <a:rPr lang="hu-HU" sz="2800" b="1">
                <a:solidFill>
                  <a:schemeClr val="tx1"/>
                </a:solidFill>
              </a:rPr>
              <a:t>A T4 fág felépítése</a:t>
            </a:r>
          </a:p>
        </p:txBody>
      </p:sp>
      <p:pic>
        <p:nvPicPr>
          <p:cNvPr id="8195" name="Picture 4" descr="F07-17"/>
          <p:cNvPicPr>
            <a:picLocks noChangeAspect="1" noChangeArrowheads="1"/>
          </p:cNvPicPr>
          <p:nvPr/>
        </p:nvPicPr>
        <p:blipFill>
          <a:blip r:embed="rId2" cstate="print"/>
          <a:srcRect/>
          <a:stretch>
            <a:fillRect/>
          </a:stretch>
        </p:blipFill>
        <p:spPr bwMode="auto">
          <a:xfrm>
            <a:off x="228600" y="1066800"/>
            <a:ext cx="4876800" cy="5324475"/>
          </a:xfrm>
          <a:prstGeom prst="rect">
            <a:avLst/>
          </a:prstGeom>
          <a:noFill/>
          <a:ln w="9525">
            <a:noFill/>
            <a:miter lim="800000"/>
            <a:headEnd/>
            <a:tailEnd/>
          </a:ln>
        </p:spPr>
      </p:pic>
      <p:pic>
        <p:nvPicPr>
          <p:cNvPr id="8196" name="Picture 5" descr="F07-18"/>
          <p:cNvPicPr>
            <a:picLocks noChangeAspect="1" noChangeArrowheads="1"/>
          </p:cNvPicPr>
          <p:nvPr/>
        </p:nvPicPr>
        <p:blipFill>
          <a:blip r:embed="rId3" cstate="print"/>
          <a:srcRect/>
          <a:stretch>
            <a:fillRect/>
          </a:stretch>
        </p:blipFill>
        <p:spPr bwMode="auto">
          <a:xfrm>
            <a:off x="5562600" y="1828800"/>
            <a:ext cx="3351213" cy="4084638"/>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Line 2"/>
          <p:cNvSpPr>
            <a:spLocks noChangeShapeType="1"/>
          </p:cNvSpPr>
          <p:nvPr/>
        </p:nvSpPr>
        <p:spPr bwMode="auto">
          <a:xfrm>
            <a:off x="3276600" y="5867400"/>
            <a:ext cx="2895600" cy="0"/>
          </a:xfrm>
          <a:prstGeom prst="line">
            <a:avLst/>
          </a:prstGeom>
          <a:noFill/>
          <a:ln w="101600">
            <a:solidFill>
              <a:schemeClr val="bg2"/>
            </a:solidFill>
            <a:round/>
            <a:headEnd/>
            <a:tailEnd/>
          </a:ln>
        </p:spPr>
        <p:txBody>
          <a:bodyPr wrap="none" anchor="ctr"/>
          <a:lstStyle/>
          <a:p>
            <a:endParaRPr lang="hu-HU"/>
          </a:p>
        </p:txBody>
      </p:sp>
      <p:sp>
        <p:nvSpPr>
          <p:cNvPr id="54274" name="Line 3"/>
          <p:cNvSpPr>
            <a:spLocks noChangeShapeType="1"/>
          </p:cNvSpPr>
          <p:nvPr/>
        </p:nvSpPr>
        <p:spPr bwMode="auto">
          <a:xfrm>
            <a:off x="1752600" y="3328988"/>
            <a:ext cx="5257800" cy="0"/>
          </a:xfrm>
          <a:prstGeom prst="line">
            <a:avLst/>
          </a:prstGeom>
          <a:noFill/>
          <a:ln w="101600">
            <a:solidFill>
              <a:schemeClr val="tx1"/>
            </a:solidFill>
            <a:round/>
            <a:headEnd/>
            <a:tailEnd/>
          </a:ln>
        </p:spPr>
        <p:txBody>
          <a:bodyPr wrap="none" anchor="ctr"/>
          <a:lstStyle/>
          <a:p>
            <a:endParaRPr lang="hu-HU"/>
          </a:p>
        </p:txBody>
      </p:sp>
      <p:sp>
        <p:nvSpPr>
          <p:cNvPr id="54275" name="Oval 4"/>
          <p:cNvSpPr>
            <a:spLocks noChangeArrowheads="1"/>
          </p:cNvSpPr>
          <p:nvPr/>
        </p:nvSpPr>
        <p:spPr bwMode="auto">
          <a:xfrm>
            <a:off x="3429000" y="1119188"/>
            <a:ext cx="1828800" cy="1752600"/>
          </a:xfrm>
          <a:prstGeom prst="ellipse">
            <a:avLst/>
          </a:prstGeom>
          <a:noFill/>
          <a:ln w="101600">
            <a:solidFill>
              <a:schemeClr val="bg2"/>
            </a:solidFill>
            <a:round/>
            <a:headEnd/>
            <a:tailEnd/>
          </a:ln>
        </p:spPr>
        <p:txBody>
          <a:bodyPr wrap="none" anchor="ctr"/>
          <a:lstStyle/>
          <a:p>
            <a:endParaRPr lang="hu-HU">
              <a:latin typeface="Calibri" pitchFamily="34" charset="0"/>
            </a:endParaRPr>
          </a:p>
        </p:txBody>
      </p:sp>
      <p:sp>
        <p:nvSpPr>
          <p:cNvPr id="54276" name="AutoShape 5"/>
          <p:cNvSpPr>
            <a:spLocks noChangeArrowheads="1"/>
          </p:cNvSpPr>
          <p:nvPr/>
        </p:nvSpPr>
        <p:spPr bwMode="auto">
          <a:xfrm rot="10800000">
            <a:off x="4191000" y="2719388"/>
            <a:ext cx="533400" cy="3048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p>
            <a:endParaRPr lang="hu-HU">
              <a:latin typeface="Calibri" pitchFamily="34" charset="0"/>
            </a:endParaRPr>
          </a:p>
        </p:txBody>
      </p:sp>
      <p:sp>
        <p:nvSpPr>
          <p:cNvPr id="54277" name="Rectangle 6"/>
          <p:cNvSpPr>
            <a:spLocks noChangeArrowheads="1"/>
          </p:cNvSpPr>
          <p:nvPr/>
        </p:nvSpPr>
        <p:spPr bwMode="auto">
          <a:xfrm>
            <a:off x="1981200" y="3176588"/>
            <a:ext cx="381000" cy="304800"/>
          </a:xfrm>
          <a:prstGeom prst="rect">
            <a:avLst/>
          </a:prstGeom>
          <a:solidFill>
            <a:srgbClr val="0000E3"/>
          </a:solidFill>
          <a:ln w="9525">
            <a:solidFill>
              <a:schemeClr val="tx1"/>
            </a:solidFill>
            <a:miter lim="800000"/>
            <a:headEnd/>
            <a:tailEnd/>
          </a:ln>
        </p:spPr>
        <p:txBody>
          <a:bodyPr wrap="none" anchor="ctr"/>
          <a:lstStyle/>
          <a:p>
            <a:endParaRPr lang="hu-HU">
              <a:latin typeface="Calibri" pitchFamily="34" charset="0"/>
            </a:endParaRPr>
          </a:p>
        </p:txBody>
      </p:sp>
      <p:sp>
        <p:nvSpPr>
          <p:cNvPr id="54278" name="Rectangle 7"/>
          <p:cNvSpPr>
            <a:spLocks noChangeArrowheads="1"/>
          </p:cNvSpPr>
          <p:nvPr/>
        </p:nvSpPr>
        <p:spPr bwMode="auto">
          <a:xfrm>
            <a:off x="2743200" y="3100388"/>
            <a:ext cx="152400" cy="381000"/>
          </a:xfrm>
          <a:prstGeom prst="rect">
            <a:avLst/>
          </a:prstGeom>
          <a:solidFill>
            <a:srgbClr val="FF0300"/>
          </a:solidFill>
          <a:ln w="9525">
            <a:solidFill>
              <a:schemeClr val="tx1"/>
            </a:solidFill>
            <a:miter lim="800000"/>
            <a:headEnd/>
            <a:tailEnd/>
          </a:ln>
        </p:spPr>
        <p:txBody>
          <a:bodyPr wrap="none" anchor="ctr"/>
          <a:lstStyle/>
          <a:p>
            <a:endParaRPr lang="hu-HU">
              <a:latin typeface="Calibri" pitchFamily="34" charset="0"/>
            </a:endParaRPr>
          </a:p>
        </p:txBody>
      </p:sp>
      <p:sp>
        <p:nvSpPr>
          <p:cNvPr id="54279" name="Rectangle 8"/>
          <p:cNvSpPr>
            <a:spLocks noChangeArrowheads="1"/>
          </p:cNvSpPr>
          <p:nvPr/>
        </p:nvSpPr>
        <p:spPr bwMode="auto">
          <a:xfrm>
            <a:off x="5867400" y="3176588"/>
            <a:ext cx="304800" cy="304800"/>
          </a:xfrm>
          <a:prstGeom prst="rect">
            <a:avLst/>
          </a:prstGeom>
          <a:solidFill>
            <a:srgbClr val="36E300"/>
          </a:solidFill>
          <a:ln w="9525">
            <a:solidFill>
              <a:schemeClr val="tx1"/>
            </a:solidFill>
            <a:miter lim="800000"/>
            <a:headEnd/>
            <a:tailEnd/>
          </a:ln>
        </p:spPr>
        <p:txBody>
          <a:bodyPr wrap="none" anchor="ctr"/>
          <a:lstStyle/>
          <a:p>
            <a:endParaRPr lang="hu-HU">
              <a:latin typeface="Calibri" pitchFamily="34" charset="0"/>
            </a:endParaRPr>
          </a:p>
        </p:txBody>
      </p:sp>
      <p:sp>
        <p:nvSpPr>
          <p:cNvPr id="54280" name="Rectangle 9"/>
          <p:cNvSpPr>
            <a:spLocks noChangeArrowheads="1"/>
          </p:cNvSpPr>
          <p:nvPr/>
        </p:nvSpPr>
        <p:spPr bwMode="auto">
          <a:xfrm>
            <a:off x="6248400" y="3176588"/>
            <a:ext cx="304800" cy="304800"/>
          </a:xfrm>
          <a:prstGeom prst="rect">
            <a:avLst/>
          </a:prstGeom>
          <a:solidFill>
            <a:srgbClr val="36E300"/>
          </a:solidFill>
          <a:ln w="9525">
            <a:solidFill>
              <a:schemeClr val="tx1"/>
            </a:solidFill>
            <a:miter lim="800000"/>
            <a:headEnd/>
            <a:tailEnd/>
          </a:ln>
        </p:spPr>
        <p:txBody>
          <a:bodyPr wrap="none" anchor="ctr"/>
          <a:lstStyle/>
          <a:p>
            <a:endParaRPr lang="hu-HU">
              <a:latin typeface="Calibri" pitchFamily="34" charset="0"/>
            </a:endParaRPr>
          </a:p>
        </p:txBody>
      </p:sp>
      <p:sp>
        <p:nvSpPr>
          <p:cNvPr id="54281" name="AutoShape 10"/>
          <p:cNvSpPr>
            <a:spLocks noChangeArrowheads="1"/>
          </p:cNvSpPr>
          <p:nvPr/>
        </p:nvSpPr>
        <p:spPr bwMode="auto">
          <a:xfrm flipH="1">
            <a:off x="4191000" y="3176588"/>
            <a:ext cx="533400" cy="304800"/>
          </a:xfrm>
          <a:prstGeom prst="rightArrow">
            <a:avLst>
              <a:gd name="adj1" fmla="val 50000"/>
              <a:gd name="adj2" fmla="val 43750"/>
            </a:avLst>
          </a:prstGeom>
          <a:solidFill>
            <a:srgbClr val="FFDA68"/>
          </a:solidFill>
          <a:ln w="9525">
            <a:solidFill>
              <a:schemeClr val="tx1"/>
            </a:solidFill>
            <a:miter lim="800000"/>
            <a:headEnd/>
            <a:tailEnd/>
          </a:ln>
        </p:spPr>
        <p:txBody>
          <a:bodyPr wrap="none" anchor="ctr"/>
          <a:lstStyle/>
          <a:p>
            <a:endParaRPr lang="hu-HU">
              <a:latin typeface="Calibri" pitchFamily="34" charset="0"/>
            </a:endParaRPr>
          </a:p>
        </p:txBody>
      </p:sp>
      <p:sp>
        <p:nvSpPr>
          <p:cNvPr id="54282" name="Text Box 11"/>
          <p:cNvSpPr txBox="1">
            <a:spLocks noChangeArrowheads="1"/>
          </p:cNvSpPr>
          <p:nvPr/>
        </p:nvSpPr>
        <p:spPr bwMode="auto">
          <a:xfrm>
            <a:off x="3794125" y="1776413"/>
            <a:ext cx="1031875" cy="457200"/>
          </a:xfrm>
          <a:prstGeom prst="rect">
            <a:avLst/>
          </a:prstGeom>
          <a:noFill/>
          <a:ln w="9525">
            <a:noFill/>
            <a:miter lim="800000"/>
            <a:headEnd/>
            <a:tailEnd/>
          </a:ln>
        </p:spPr>
        <p:txBody>
          <a:bodyPr wrap="none">
            <a:spAutoFit/>
          </a:bodyPr>
          <a:lstStyle/>
          <a:p>
            <a:pPr eaLnBrk="0" hangingPunct="0"/>
            <a:r>
              <a:rPr lang="en-US" sz="2400">
                <a:latin typeface="Calibri" pitchFamily="34" charset="0"/>
              </a:rPr>
              <a:t>phage</a:t>
            </a:r>
          </a:p>
        </p:txBody>
      </p:sp>
      <p:sp>
        <p:nvSpPr>
          <p:cNvPr id="54283" name="Text Box 12"/>
          <p:cNvSpPr txBox="1">
            <a:spLocks noChangeArrowheads="1"/>
          </p:cNvSpPr>
          <p:nvPr/>
        </p:nvSpPr>
        <p:spPr bwMode="auto">
          <a:xfrm>
            <a:off x="838200" y="3100388"/>
            <a:ext cx="815975" cy="457200"/>
          </a:xfrm>
          <a:prstGeom prst="rect">
            <a:avLst/>
          </a:prstGeom>
          <a:noFill/>
          <a:ln w="9525">
            <a:noFill/>
            <a:miter lim="800000"/>
            <a:headEnd/>
            <a:tailEnd/>
          </a:ln>
        </p:spPr>
        <p:txBody>
          <a:bodyPr>
            <a:spAutoFit/>
          </a:bodyPr>
          <a:lstStyle/>
          <a:p>
            <a:pPr eaLnBrk="0" hangingPunct="0">
              <a:spcBef>
                <a:spcPct val="50000"/>
              </a:spcBef>
            </a:pPr>
            <a:r>
              <a:rPr lang="en-US" sz="2400">
                <a:latin typeface="Calibri" pitchFamily="34" charset="0"/>
              </a:rPr>
              <a:t>host</a:t>
            </a:r>
          </a:p>
        </p:txBody>
      </p:sp>
      <p:sp>
        <p:nvSpPr>
          <p:cNvPr id="54284" name="Text Box 13"/>
          <p:cNvSpPr txBox="1">
            <a:spLocks noChangeArrowheads="1"/>
          </p:cNvSpPr>
          <p:nvPr/>
        </p:nvSpPr>
        <p:spPr bwMode="auto">
          <a:xfrm>
            <a:off x="4060825" y="2338388"/>
            <a:ext cx="968375" cy="457200"/>
          </a:xfrm>
          <a:prstGeom prst="rect">
            <a:avLst/>
          </a:prstGeom>
          <a:noFill/>
          <a:ln w="9525">
            <a:noFill/>
            <a:miter lim="800000"/>
            <a:headEnd/>
            <a:tailEnd/>
          </a:ln>
        </p:spPr>
        <p:txBody>
          <a:bodyPr>
            <a:spAutoFit/>
          </a:bodyPr>
          <a:lstStyle/>
          <a:p>
            <a:pPr eaLnBrk="0" hangingPunct="0">
              <a:spcBef>
                <a:spcPct val="50000"/>
              </a:spcBef>
            </a:pPr>
            <a:r>
              <a:rPr lang="en-US" sz="2400" i="1">
                <a:latin typeface="Calibri" pitchFamily="34" charset="0"/>
              </a:rPr>
              <a:t>attP</a:t>
            </a:r>
          </a:p>
        </p:txBody>
      </p:sp>
      <p:sp>
        <p:nvSpPr>
          <p:cNvPr id="54285" name="Text Box 14"/>
          <p:cNvSpPr txBox="1">
            <a:spLocks noChangeArrowheads="1"/>
          </p:cNvSpPr>
          <p:nvPr/>
        </p:nvSpPr>
        <p:spPr bwMode="auto">
          <a:xfrm>
            <a:off x="4038600" y="3481388"/>
            <a:ext cx="968375" cy="457200"/>
          </a:xfrm>
          <a:prstGeom prst="rect">
            <a:avLst/>
          </a:prstGeom>
          <a:noFill/>
          <a:ln w="9525">
            <a:noFill/>
            <a:miter lim="800000"/>
            <a:headEnd/>
            <a:tailEnd/>
          </a:ln>
        </p:spPr>
        <p:txBody>
          <a:bodyPr>
            <a:spAutoFit/>
          </a:bodyPr>
          <a:lstStyle/>
          <a:p>
            <a:pPr eaLnBrk="0" hangingPunct="0">
              <a:spcBef>
                <a:spcPct val="50000"/>
              </a:spcBef>
            </a:pPr>
            <a:r>
              <a:rPr lang="en-US" sz="2400" i="1">
                <a:latin typeface="Calibri" pitchFamily="34" charset="0"/>
              </a:rPr>
              <a:t>attB</a:t>
            </a:r>
          </a:p>
        </p:txBody>
      </p:sp>
      <p:sp>
        <p:nvSpPr>
          <p:cNvPr id="54286" name="Line 15"/>
          <p:cNvSpPr>
            <a:spLocks noChangeShapeType="1"/>
          </p:cNvSpPr>
          <p:nvPr/>
        </p:nvSpPr>
        <p:spPr bwMode="auto">
          <a:xfrm>
            <a:off x="3429000" y="3714750"/>
            <a:ext cx="0" cy="1752600"/>
          </a:xfrm>
          <a:prstGeom prst="line">
            <a:avLst/>
          </a:prstGeom>
          <a:noFill/>
          <a:ln w="28575">
            <a:solidFill>
              <a:schemeClr val="tx1"/>
            </a:solidFill>
            <a:round/>
            <a:headEnd/>
            <a:tailEnd type="arrow" w="med" len="med"/>
          </a:ln>
        </p:spPr>
        <p:txBody>
          <a:bodyPr wrap="none" anchor="ctr"/>
          <a:lstStyle/>
          <a:p>
            <a:endParaRPr lang="hu-HU"/>
          </a:p>
        </p:txBody>
      </p:sp>
      <p:sp>
        <p:nvSpPr>
          <p:cNvPr id="54287" name="Line 16"/>
          <p:cNvSpPr>
            <a:spLocks noChangeShapeType="1"/>
          </p:cNvSpPr>
          <p:nvPr/>
        </p:nvSpPr>
        <p:spPr bwMode="auto">
          <a:xfrm flipV="1">
            <a:off x="5181600" y="3714750"/>
            <a:ext cx="0" cy="1752600"/>
          </a:xfrm>
          <a:prstGeom prst="line">
            <a:avLst/>
          </a:prstGeom>
          <a:noFill/>
          <a:ln w="28575">
            <a:solidFill>
              <a:schemeClr val="tx1"/>
            </a:solidFill>
            <a:round/>
            <a:headEnd/>
            <a:tailEnd type="arrow" w="med" len="med"/>
          </a:ln>
        </p:spPr>
        <p:txBody>
          <a:bodyPr wrap="none" anchor="ctr"/>
          <a:lstStyle/>
          <a:p>
            <a:endParaRPr lang="hu-HU"/>
          </a:p>
        </p:txBody>
      </p:sp>
      <p:sp>
        <p:nvSpPr>
          <p:cNvPr id="54288" name="Line 17"/>
          <p:cNvSpPr>
            <a:spLocks noChangeShapeType="1"/>
          </p:cNvSpPr>
          <p:nvPr/>
        </p:nvSpPr>
        <p:spPr bwMode="auto">
          <a:xfrm>
            <a:off x="304800" y="5867400"/>
            <a:ext cx="2743200" cy="0"/>
          </a:xfrm>
          <a:prstGeom prst="line">
            <a:avLst/>
          </a:prstGeom>
          <a:noFill/>
          <a:ln w="101600">
            <a:solidFill>
              <a:schemeClr val="tx1"/>
            </a:solidFill>
            <a:round/>
            <a:headEnd/>
            <a:tailEnd/>
          </a:ln>
        </p:spPr>
        <p:txBody>
          <a:bodyPr wrap="none" anchor="ctr"/>
          <a:lstStyle/>
          <a:p>
            <a:endParaRPr lang="hu-HU"/>
          </a:p>
        </p:txBody>
      </p:sp>
      <p:sp>
        <p:nvSpPr>
          <p:cNvPr id="54289" name="Rectangle 18"/>
          <p:cNvSpPr>
            <a:spLocks noChangeArrowheads="1"/>
          </p:cNvSpPr>
          <p:nvPr/>
        </p:nvSpPr>
        <p:spPr bwMode="auto">
          <a:xfrm>
            <a:off x="533400" y="5715000"/>
            <a:ext cx="381000" cy="304800"/>
          </a:xfrm>
          <a:prstGeom prst="rect">
            <a:avLst/>
          </a:prstGeom>
          <a:solidFill>
            <a:srgbClr val="0000E3"/>
          </a:solidFill>
          <a:ln w="9525">
            <a:solidFill>
              <a:schemeClr val="tx1"/>
            </a:solidFill>
            <a:miter lim="800000"/>
            <a:headEnd/>
            <a:tailEnd/>
          </a:ln>
        </p:spPr>
        <p:txBody>
          <a:bodyPr wrap="none" anchor="ctr"/>
          <a:lstStyle/>
          <a:p>
            <a:endParaRPr lang="hu-HU">
              <a:latin typeface="Calibri" pitchFamily="34" charset="0"/>
            </a:endParaRPr>
          </a:p>
        </p:txBody>
      </p:sp>
      <p:sp>
        <p:nvSpPr>
          <p:cNvPr id="54290" name="Rectangle 19"/>
          <p:cNvSpPr>
            <a:spLocks noChangeArrowheads="1"/>
          </p:cNvSpPr>
          <p:nvPr/>
        </p:nvSpPr>
        <p:spPr bwMode="auto">
          <a:xfrm>
            <a:off x="1295400" y="5638800"/>
            <a:ext cx="152400" cy="381000"/>
          </a:xfrm>
          <a:prstGeom prst="rect">
            <a:avLst/>
          </a:prstGeom>
          <a:solidFill>
            <a:srgbClr val="FF0300"/>
          </a:solidFill>
          <a:ln w="9525">
            <a:solidFill>
              <a:schemeClr val="tx1"/>
            </a:solidFill>
            <a:miter lim="800000"/>
            <a:headEnd/>
            <a:tailEnd/>
          </a:ln>
        </p:spPr>
        <p:txBody>
          <a:bodyPr wrap="none" anchor="ctr"/>
          <a:lstStyle/>
          <a:p>
            <a:endParaRPr lang="hu-HU">
              <a:latin typeface="Calibri" pitchFamily="34" charset="0"/>
            </a:endParaRPr>
          </a:p>
        </p:txBody>
      </p:sp>
      <p:sp>
        <p:nvSpPr>
          <p:cNvPr id="54291" name="AutoShape 20"/>
          <p:cNvSpPr>
            <a:spLocks noChangeArrowheads="1"/>
          </p:cNvSpPr>
          <p:nvPr/>
        </p:nvSpPr>
        <p:spPr bwMode="auto">
          <a:xfrm flipH="1">
            <a:off x="2743200" y="5715000"/>
            <a:ext cx="533400" cy="304800"/>
          </a:xfrm>
          <a:prstGeom prst="rightArrow">
            <a:avLst>
              <a:gd name="adj1" fmla="val 50000"/>
              <a:gd name="adj2" fmla="val 43750"/>
            </a:avLst>
          </a:prstGeom>
          <a:solidFill>
            <a:srgbClr val="FFDA68"/>
          </a:solidFill>
          <a:ln w="9525">
            <a:solidFill>
              <a:schemeClr val="tx1"/>
            </a:solidFill>
            <a:miter lim="800000"/>
            <a:headEnd/>
            <a:tailEnd/>
          </a:ln>
        </p:spPr>
        <p:txBody>
          <a:bodyPr wrap="none" anchor="ctr"/>
          <a:lstStyle/>
          <a:p>
            <a:endParaRPr lang="hu-HU">
              <a:latin typeface="Calibri" pitchFamily="34" charset="0"/>
            </a:endParaRPr>
          </a:p>
        </p:txBody>
      </p:sp>
      <p:sp>
        <p:nvSpPr>
          <p:cNvPr id="54292" name="Line 21"/>
          <p:cNvSpPr>
            <a:spLocks noChangeShapeType="1"/>
          </p:cNvSpPr>
          <p:nvPr/>
        </p:nvSpPr>
        <p:spPr bwMode="auto">
          <a:xfrm>
            <a:off x="6553200" y="5867400"/>
            <a:ext cx="2362200" cy="0"/>
          </a:xfrm>
          <a:prstGeom prst="line">
            <a:avLst/>
          </a:prstGeom>
          <a:noFill/>
          <a:ln w="101600">
            <a:solidFill>
              <a:schemeClr val="tx1"/>
            </a:solidFill>
            <a:round/>
            <a:headEnd/>
            <a:tailEnd/>
          </a:ln>
        </p:spPr>
        <p:txBody>
          <a:bodyPr wrap="none" anchor="ctr"/>
          <a:lstStyle/>
          <a:p>
            <a:endParaRPr lang="hu-HU"/>
          </a:p>
        </p:txBody>
      </p:sp>
      <p:sp>
        <p:nvSpPr>
          <p:cNvPr id="54293" name="AutoShape 22"/>
          <p:cNvSpPr>
            <a:spLocks noChangeArrowheads="1"/>
          </p:cNvSpPr>
          <p:nvPr/>
        </p:nvSpPr>
        <p:spPr bwMode="auto">
          <a:xfrm flipH="1">
            <a:off x="6172200" y="5715000"/>
            <a:ext cx="533400" cy="3048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p>
            <a:endParaRPr lang="hu-HU">
              <a:latin typeface="Calibri" pitchFamily="34" charset="0"/>
            </a:endParaRPr>
          </a:p>
        </p:txBody>
      </p:sp>
      <p:sp>
        <p:nvSpPr>
          <p:cNvPr id="54294" name="Rectangle 23"/>
          <p:cNvSpPr>
            <a:spLocks noChangeArrowheads="1"/>
          </p:cNvSpPr>
          <p:nvPr/>
        </p:nvSpPr>
        <p:spPr bwMode="auto">
          <a:xfrm>
            <a:off x="3048000" y="5791200"/>
            <a:ext cx="228600" cy="152400"/>
          </a:xfrm>
          <a:prstGeom prst="rect">
            <a:avLst/>
          </a:prstGeom>
          <a:solidFill>
            <a:schemeClr val="accent1"/>
          </a:solidFill>
          <a:ln w="9525">
            <a:solidFill>
              <a:schemeClr val="tx1"/>
            </a:solidFill>
            <a:miter lim="800000"/>
            <a:headEnd/>
            <a:tailEnd/>
          </a:ln>
        </p:spPr>
        <p:txBody>
          <a:bodyPr wrap="none" anchor="ctr"/>
          <a:lstStyle/>
          <a:p>
            <a:endParaRPr lang="hu-HU">
              <a:latin typeface="Calibri" pitchFamily="34" charset="0"/>
            </a:endParaRPr>
          </a:p>
        </p:txBody>
      </p:sp>
      <p:sp>
        <p:nvSpPr>
          <p:cNvPr id="54295" name="Rectangle 24"/>
          <p:cNvSpPr>
            <a:spLocks noChangeArrowheads="1"/>
          </p:cNvSpPr>
          <p:nvPr/>
        </p:nvSpPr>
        <p:spPr bwMode="auto">
          <a:xfrm>
            <a:off x="6477000" y="5791200"/>
            <a:ext cx="228600" cy="152400"/>
          </a:xfrm>
          <a:prstGeom prst="rect">
            <a:avLst/>
          </a:prstGeom>
          <a:solidFill>
            <a:srgbClr val="FFDA68"/>
          </a:solidFill>
          <a:ln w="9525">
            <a:solidFill>
              <a:schemeClr val="tx1"/>
            </a:solidFill>
            <a:miter lim="800000"/>
            <a:headEnd/>
            <a:tailEnd/>
          </a:ln>
        </p:spPr>
        <p:txBody>
          <a:bodyPr wrap="none" anchor="ctr"/>
          <a:lstStyle/>
          <a:p>
            <a:endParaRPr lang="hu-HU">
              <a:latin typeface="Calibri" pitchFamily="34" charset="0"/>
            </a:endParaRPr>
          </a:p>
        </p:txBody>
      </p:sp>
      <p:sp>
        <p:nvSpPr>
          <p:cNvPr id="54296" name="Rectangle 25"/>
          <p:cNvSpPr>
            <a:spLocks noChangeArrowheads="1"/>
          </p:cNvSpPr>
          <p:nvPr/>
        </p:nvSpPr>
        <p:spPr bwMode="auto">
          <a:xfrm>
            <a:off x="8001000" y="5715000"/>
            <a:ext cx="304800" cy="304800"/>
          </a:xfrm>
          <a:prstGeom prst="rect">
            <a:avLst/>
          </a:prstGeom>
          <a:solidFill>
            <a:srgbClr val="36E300"/>
          </a:solidFill>
          <a:ln w="9525">
            <a:solidFill>
              <a:schemeClr val="tx1"/>
            </a:solidFill>
            <a:miter lim="800000"/>
            <a:headEnd/>
            <a:tailEnd/>
          </a:ln>
        </p:spPr>
        <p:txBody>
          <a:bodyPr wrap="none" anchor="ctr"/>
          <a:lstStyle/>
          <a:p>
            <a:endParaRPr lang="hu-HU">
              <a:latin typeface="Calibri" pitchFamily="34" charset="0"/>
            </a:endParaRPr>
          </a:p>
        </p:txBody>
      </p:sp>
      <p:sp>
        <p:nvSpPr>
          <p:cNvPr id="54297" name="Rectangle 26"/>
          <p:cNvSpPr>
            <a:spLocks noChangeArrowheads="1"/>
          </p:cNvSpPr>
          <p:nvPr/>
        </p:nvSpPr>
        <p:spPr bwMode="auto">
          <a:xfrm>
            <a:off x="8382000" y="5715000"/>
            <a:ext cx="304800" cy="304800"/>
          </a:xfrm>
          <a:prstGeom prst="rect">
            <a:avLst/>
          </a:prstGeom>
          <a:solidFill>
            <a:srgbClr val="36E300"/>
          </a:solidFill>
          <a:ln w="9525">
            <a:solidFill>
              <a:schemeClr val="tx1"/>
            </a:solidFill>
            <a:miter lim="800000"/>
            <a:headEnd/>
            <a:tailEnd/>
          </a:ln>
        </p:spPr>
        <p:txBody>
          <a:bodyPr wrap="none" anchor="ctr"/>
          <a:lstStyle/>
          <a:p>
            <a:endParaRPr lang="hu-HU">
              <a:latin typeface="Calibri" pitchFamily="34" charset="0"/>
            </a:endParaRPr>
          </a:p>
        </p:txBody>
      </p:sp>
      <p:sp>
        <p:nvSpPr>
          <p:cNvPr id="54298" name="Text Box 27"/>
          <p:cNvSpPr txBox="1">
            <a:spLocks noChangeArrowheads="1"/>
          </p:cNvSpPr>
          <p:nvPr/>
        </p:nvSpPr>
        <p:spPr bwMode="auto">
          <a:xfrm>
            <a:off x="3581400" y="5943600"/>
            <a:ext cx="2298700" cy="396875"/>
          </a:xfrm>
          <a:prstGeom prst="rect">
            <a:avLst/>
          </a:prstGeom>
          <a:noFill/>
          <a:ln w="9525">
            <a:noFill/>
            <a:miter lim="800000"/>
            <a:headEnd/>
            <a:tailEnd/>
          </a:ln>
        </p:spPr>
        <p:txBody>
          <a:bodyPr wrap="none">
            <a:spAutoFit/>
          </a:bodyPr>
          <a:lstStyle/>
          <a:p>
            <a:pPr eaLnBrk="0" hangingPunct="0"/>
            <a:r>
              <a:rPr lang="en-US" sz="2000">
                <a:latin typeface="Calibri" pitchFamily="34" charset="0"/>
              </a:rPr>
              <a:t>Integrated provirus</a:t>
            </a:r>
          </a:p>
        </p:txBody>
      </p:sp>
      <p:sp>
        <p:nvSpPr>
          <p:cNvPr id="54299" name="Text Box 28"/>
          <p:cNvSpPr txBox="1">
            <a:spLocks noChangeArrowheads="1"/>
          </p:cNvSpPr>
          <p:nvPr/>
        </p:nvSpPr>
        <p:spPr bwMode="auto">
          <a:xfrm>
            <a:off x="1066800" y="4248150"/>
            <a:ext cx="6781800" cy="457200"/>
          </a:xfrm>
          <a:prstGeom prst="rect">
            <a:avLst/>
          </a:prstGeom>
          <a:noFill/>
          <a:ln w="9525">
            <a:noFill/>
            <a:miter lim="800000"/>
            <a:headEnd/>
            <a:tailEnd/>
          </a:ln>
        </p:spPr>
        <p:txBody>
          <a:bodyPr>
            <a:spAutoFit/>
          </a:bodyPr>
          <a:lstStyle/>
          <a:p>
            <a:pPr eaLnBrk="0" hangingPunct="0">
              <a:spcBef>
                <a:spcPct val="50000"/>
              </a:spcBef>
            </a:pPr>
            <a:r>
              <a:rPr lang="en-US" sz="2400">
                <a:latin typeface="Calibri" pitchFamily="34" charset="0"/>
              </a:rPr>
              <a:t>INTEGRATION                         EXCISION </a:t>
            </a:r>
          </a:p>
        </p:txBody>
      </p:sp>
      <p:sp>
        <p:nvSpPr>
          <p:cNvPr id="54300" name="Text Box 29"/>
          <p:cNvSpPr txBox="1">
            <a:spLocks noChangeArrowheads="1"/>
          </p:cNvSpPr>
          <p:nvPr/>
        </p:nvSpPr>
        <p:spPr bwMode="auto">
          <a:xfrm>
            <a:off x="1660525" y="4665663"/>
            <a:ext cx="619125" cy="641350"/>
          </a:xfrm>
          <a:prstGeom prst="rect">
            <a:avLst/>
          </a:prstGeom>
          <a:noFill/>
          <a:ln w="9525" algn="ctr">
            <a:noFill/>
            <a:miter lim="800000"/>
            <a:headEnd/>
            <a:tailEnd/>
          </a:ln>
        </p:spPr>
        <p:txBody>
          <a:bodyPr wrap="none">
            <a:spAutoFit/>
          </a:bodyPr>
          <a:lstStyle/>
          <a:p>
            <a:pPr>
              <a:buFont typeface="Arial" charset="0"/>
              <a:buChar char="•"/>
            </a:pPr>
            <a:r>
              <a:rPr lang="hu-HU">
                <a:latin typeface="Lucida Sans" pitchFamily="34" charset="0"/>
              </a:rPr>
              <a:t>Int</a:t>
            </a:r>
          </a:p>
          <a:p>
            <a:pPr>
              <a:buFont typeface="Arial" charset="0"/>
              <a:buChar char="•"/>
            </a:pPr>
            <a:r>
              <a:rPr lang="hu-HU">
                <a:latin typeface="Lucida Sans" pitchFamily="34" charset="0"/>
              </a:rPr>
              <a:t>IHF</a:t>
            </a:r>
            <a:endParaRPr lang="en-US">
              <a:latin typeface="Lucida Sans" pitchFamily="34" charset="0"/>
            </a:endParaRPr>
          </a:p>
        </p:txBody>
      </p:sp>
      <p:sp>
        <p:nvSpPr>
          <p:cNvPr id="54301" name="Text Box 30"/>
          <p:cNvSpPr txBox="1">
            <a:spLocks noChangeArrowheads="1"/>
          </p:cNvSpPr>
          <p:nvPr/>
        </p:nvSpPr>
        <p:spPr bwMode="auto">
          <a:xfrm>
            <a:off x="5692775" y="4673600"/>
            <a:ext cx="619125" cy="915988"/>
          </a:xfrm>
          <a:prstGeom prst="rect">
            <a:avLst/>
          </a:prstGeom>
          <a:noFill/>
          <a:ln w="9525" algn="ctr">
            <a:noFill/>
            <a:miter lim="800000"/>
            <a:headEnd/>
            <a:tailEnd/>
          </a:ln>
        </p:spPr>
        <p:txBody>
          <a:bodyPr wrap="none">
            <a:spAutoFit/>
          </a:bodyPr>
          <a:lstStyle/>
          <a:p>
            <a:pPr>
              <a:buFont typeface="Arial" charset="0"/>
              <a:buChar char="•"/>
            </a:pPr>
            <a:r>
              <a:rPr lang="hu-HU">
                <a:latin typeface="Lucida Sans" pitchFamily="34" charset="0"/>
              </a:rPr>
              <a:t>Int</a:t>
            </a:r>
          </a:p>
          <a:p>
            <a:pPr>
              <a:buFont typeface="Arial" charset="0"/>
              <a:buChar char="•"/>
            </a:pPr>
            <a:r>
              <a:rPr lang="hu-HU">
                <a:latin typeface="Lucida Sans" pitchFamily="34" charset="0"/>
              </a:rPr>
              <a:t>IHF</a:t>
            </a:r>
          </a:p>
          <a:p>
            <a:pPr>
              <a:buFont typeface="Arial" charset="0"/>
              <a:buChar char="•"/>
            </a:pPr>
            <a:r>
              <a:rPr lang="hu-HU">
                <a:latin typeface="Lucida Sans" pitchFamily="34" charset="0"/>
              </a:rPr>
              <a:t>Xis</a:t>
            </a:r>
            <a:endParaRPr lang="en-US">
              <a:latin typeface="Lucida Sans" pitchFamily="34" charset="0"/>
            </a:endParaRPr>
          </a:p>
        </p:txBody>
      </p:sp>
      <p:sp>
        <p:nvSpPr>
          <p:cNvPr id="54302" name="Text Box 31"/>
          <p:cNvSpPr txBox="1">
            <a:spLocks noChangeArrowheads="1"/>
          </p:cNvSpPr>
          <p:nvPr/>
        </p:nvSpPr>
        <p:spPr bwMode="auto">
          <a:xfrm>
            <a:off x="2613025" y="6096000"/>
            <a:ext cx="968375" cy="457200"/>
          </a:xfrm>
          <a:prstGeom prst="rect">
            <a:avLst/>
          </a:prstGeom>
          <a:noFill/>
          <a:ln w="9525">
            <a:noFill/>
            <a:miter lim="800000"/>
            <a:headEnd/>
            <a:tailEnd/>
          </a:ln>
        </p:spPr>
        <p:txBody>
          <a:bodyPr>
            <a:spAutoFit/>
          </a:bodyPr>
          <a:lstStyle/>
          <a:p>
            <a:pPr eaLnBrk="0" hangingPunct="0">
              <a:spcBef>
                <a:spcPct val="50000"/>
              </a:spcBef>
            </a:pPr>
            <a:r>
              <a:rPr lang="en-US" sz="2400" i="1">
                <a:latin typeface="Calibri" pitchFamily="34" charset="0"/>
              </a:rPr>
              <a:t>att</a:t>
            </a:r>
            <a:r>
              <a:rPr lang="hu-HU" sz="2400" i="1">
                <a:latin typeface="Calibri" pitchFamily="34" charset="0"/>
              </a:rPr>
              <a:t>L</a:t>
            </a:r>
            <a:endParaRPr lang="en-US" sz="2400" i="1">
              <a:latin typeface="Calibri" pitchFamily="34" charset="0"/>
            </a:endParaRPr>
          </a:p>
        </p:txBody>
      </p:sp>
      <p:sp>
        <p:nvSpPr>
          <p:cNvPr id="54303" name="Text Box 32"/>
          <p:cNvSpPr txBox="1">
            <a:spLocks noChangeArrowheads="1"/>
          </p:cNvSpPr>
          <p:nvPr/>
        </p:nvSpPr>
        <p:spPr bwMode="auto">
          <a:xfrm>
            <a:off x="6096000" y="6019800"/>
            <a:ext cx="968375" cy="457200"/>
          </a:xfrm>
          <a:prstGeom prst="rect">
            <a:avLst/>
          </a:prstGeom>
          <a:noFill/>
          <a:ln w="9525">
            <a:noFill/>
            <a:miter lim="800000"/>
            <a:headEnd/>
            <a:tailEnd/>
          </a:ln>
        </p:spPr>
        <p:txBody>
          <a:bodyPr>
            <a:spAutoFit/>
          </a:bodyPr>
          <a:lstStyle/>
          <a:p>
            <a:pPr eaLnBrk="0" hangingPunct="0">
              <a:spcBef>
                <a:spcPct val="50000"/>
              </a:spcBef>
            </a:pPr>
            <a:r>
              <a:rPr lang="en-US" sz="2400" i="1">
                <a:latin typeface="Calibri" pitchFamily="34" charset="0"/>
              </a:rPr>
              <a:t>att</a:t>
            </a:r>
            <a:r>
              <a:rPr lang="hu-HU" sz="2400" i="1">
                <a:latin typeface="Calibri" pitchFamily="34" charset="0"/>
              </a:rPr>
              <a:t>R</a:t>
            </a:r>
            <a:endParaRPr lang="en-US" sz="2400" i="1">
              <a:latin typeface="Calibri" pitchFamily="34" charset="0"/>
            </a:endParaRPr>
          </a:p>
        </p:txBody>
      </p:sp>
      <p:sp>
        <p:nvSpPr>
          <p:cNvPr id="54304" name="Text Box 33"/>
          <p:cNvSpPr txBox="1">
            <a:spLocks noChangeArrowheads="1"/>
          </p:cNvSpPr>
          <p:nvPr/>
        </p:nvSpPr>
        <p:spPr bwMode="auto">
          <a:xfrm>
            <a:off x="2103438" y="207963"/>
            <a:ext cx="4384675" cy="457200"/>
          </a:xfrm>
          <a:prstGeom prst="rect">
            <a:avLst/>
          </a:prstGeom>
          <a:noFill/>
          <a:ln w="9525">
            <a:noFill/>
            <a:miter lim="800000"/>
            <a:headEnd/>
            <a:tailEnd/>
          </a:ln>
        </p:spPr>
        <p:txBody>
          <a:bodyPr wrap="none">
            <a:spAutoFit/>
          </a:bodyPr>
          <a:lstStyle/>
          <a:p>
            <a:r>
              <a:rPr lang="hu-HU" sz="2400" b="1">
                <a:latin typeface="Calibri" pitchFamily="34" charset="0"/>
              </a:rPr>
              <a:t>Helyspecifikus rekombináció</a:t>
            </a:r>
            <a:endParaRPr lang="en-US" sz="2400" b="1">
              <a:latin typeface="Calibri" pitchFamily="34" charset="0"/>
            </a:endParaRPr>
          </a:p>
        </p:txBody>
      </p:sp>
    </p:spTree>
    <p:extLst>
      <p:ext uri="{BB962C8B-B14F-4D97-AF65-F5344CB8AC3E}">
        <p14:creationId xmlns:p14="http://schemas.microsoft.com/office/powerpoint/2010/main" val="19988425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1524000" y="381000"/>
            <a:ext cx="6162675" cy="457200"/>
          </a:xfrm>
          <a:prstGeom prst="rect">
            <a:avLst/>
          </a:prstGeom>
          <a:noFill/>
          <a:ln w="9525" algn="ctr">
            <a:noFill/>
            <a:miter lim="800000"/>
            <a:headEnd/>
            <a:tailEnd/>
          </a:ln>
        </p:spPr>
        <p:txBody>
          <a:bodyPr wrap="none">
            <a:spAutoFit/>
          </a:bodyPr>
          <a:lstStyle/>
          <a:p>
            <a:pPr>
              <a:buFont typeface="Arial" charset="0"/>
              <a:buNone/>
            </a:pPr>
            <a:r>
              <a:rPr lang="hu-HU" sz="2400" b="1">
                <a:latin typeface="Lucida Sans" pitchFamily="34" charset="0"/>
              </a:rPr>
              <a:t>Konzervatív helyspecifikus rekombináció</a:t>
            </a:r>
            <a:endParaRPr lang="en-US" sz="2400" b="1">
              <a:latin typeface="Lucida Sans" pitchFamily="34" charset="0"/>
            </a:endParaRPr>
          </a:p>
        </p:txBody>
      </p:sp>
      <p:sp>
        <p:nvSpPr>
          <p:cNvPr id="56322" name="Text Box 3"/>
          <p:cNvSpPr txBox="1">
            <a:spLocks noChangeArrowheads="1"/>
          </p:cNvSpPr>
          <p:nvPr/>
        </p:nvSpPr>
        <p:spPr bwMode="auto">
          <a:xfrm>
            <a:off x="539750" y="2205038"/>
            <a:ext cx="7870825" cy="1739900"/>
          </a:xfrm>
          <a:prstGeom prst="rect">
            <a:avLst/>
          </a:prstGeom>
          <a:noFill/>
          <a:ln w="9525" algn="ctr">
            <a:noFill/>
            <a:miter lim="800000"/>
            <a:headEnd/>
            <a:tailEnd/>
          </a:ln>
        </p:spPr>
        <p:txBody>
          <a:bodyPr wrap="none">
            <a:spAutoFit/>
          </a:bodyPr>
          <a:lstStyle/>
          <a:p>
            <a:pPr>
              <a:buFont typeface="Arial" charset="0"/>
              <a:buChar char="•"/>
            </a:pPr>
            <a:r>
              <a:rPr lang="hu-HU">
                <a:latin typeface="Lucida Sans" pitchFamily="34" charset="0"/>
              </a:rPr>
              <a:t>Konzervatív: pontos vágás és illesztés</a:t>
            </a:r>
          </a:p>
          <a:p>
            <a:pPr>
              <a:buFont typeface="Arial" charset="0"/>
              <a:buChar char="•"/>
            </a:pPr>
            <a:endParaRPr lang="hu-HU">
              <a:latin typeface="Lucida Sans" pitchFamily="34" charset="0"/>
            </a:endParaRPr>
          </a:p>
          <a:p>
            <a:pPr>
              <a:buFont typeface="Arial" charset="0"/>
              <a:buChar char="•"/>
            </a:pPr>
            <a:r>
              <a:rPr lang="hu-HU">
                <a:latin typeface="Lucida Sans" pitchFamily="34" charset="0"/>
              </a:rPr>
              <a:t>Helyspecifikus: meghatározott DNS szekvenciák között történik a szálcsere</a:t>
            </a:r>
          </a:p>
          <a:p>
            <a:pPr lvl="1">
              <a:buFont typeface="Arial" charset="0"/>
              <a:buNone/>
            </a:pPr>
            <a:r>
              <a:rPr lang="hu-HU">
                <a:latin typeface="Lucida Sans" pitchFamily="34" charset="0"/>
              </a:rPr>
              <a:t>(specifikus DNS-fehérje kölcsönhatások)</a:t>
            </a:r>
          </a:p>
          <a:p>
            <a:pPr>
              <a:buFont typeface="Arial" charset="0"/>
              <a:buChar char="•"/>
            </a:pPr>
            <a:endParaRPr lang="hu-HU">
              <a:latin typeface="Lucida Sans" pitchFamily="34" charset="0"/>
            </a:endParaRPr>
          </a:p>
          <a:p>
            <a:pPr>
              <a:buFont typeface="Arial" charset="0"/>
              <a:buChar char="•"/>
            </a:pPr>
            <a:r>
              <a:rPr lang="hu-HU">
                <a:latin typeface="Lucida Sans" pitchFamily="34" charset="0"/>
              </a:rPr>
              <a:t>Hatékonysága elérheti a 100%-ot</a:t>
            </a:r>
            <a:endParaRPr lang="en-US">
              <a:latin typeface="Lucida Sans" pitchFamily="34" charset="0"/>
            </a:endParaRPr>
          </a:p>
        </p:txBody>
      </p:sp>
    </p:spTree>
    <p:extLst>
      <p:ext uri="{BB962C8B-B14F-4D97-AF65-F5344CB8AC3E}">
        <p14:creationId xmlns:p14="http://schemas.microsoft.com/office/powerpoint/2010/main" val="29234805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304800" y="304800"/>
            <a:ext cx="8610600" cy="487363"/>
          </a:xfrm>
        </p:spPr>
        <p:txBody>
          <a:bodyPr rtlCol="0">
            <a:normAutofit fontScale="90000"/>
          </a:bodyPr>
          <a:lstStyle/>
          <a:p>
            <a:pPr fontAlgn="auto">
              <a:spcAft>
                <a:spcPts val="0"/>
              </a:spcAft>
              <a:defRPr/>
            </a:pPr>
            <a:r>
              <a:rPr lang="en-US" sz="4100"/>
              <a:t>Phage lambda recombination in </a:t>
            </a:r>
            <a:r>
              <a:rPr lang="en-US" sz="4100" i="1"/>
              <a:t>E. coli</a:t>
            </a:r>
          </a:p>
        </p:txBody>
      </p:sp>
      <p:sp>
        <p:nvSpPr>
          <p:cNvPr id="59394" name="Rectangle 3"/>
          <p:cNvSpPr>
            <a:spLocks noChangeArrowheads="1"/>
          </p:cNvSpPr>
          <p:nvPr/>
        </p:nvSpPr>
        <p:spPr bwMode="auto">
          <a:xfrm>
            <a:off x="6189663" y="4227513"/>
            <a:ext cx="914400" cy="914400"/>
          </a:xfrm>
          <a:prstGeom prst="rect">
            <a:avLst/>
          </a:prstGeom>
          <a:noFill/>
          <a:ln w="9525" algn="ctr">
            <a:noFill/>
            <a:miter lim="800000"/>
            <a:headEnd/>
            <a:tailEnd/>
          </a:ln>
        </p:spPr>
        <p:txBody>
          <a:bodyPr wrap="none" anchor="ctr"/>
          <a:lstStyle/>
          <a:p>
            <a:endParaRPr lang="hu-HU">
              <a:latin typeface="Calibri" pitchFamily="34" charset="0"/>
            </a:endParaRPr>
          </a:p>
        </p:txBody>
      </p:sp>
      <p:sp>
        <p:nvSpPr>
          <p:cNvPr id="59395" name="Text Box 4"/>
          <p:cNvSpPr txBox="1">
            <a:spLocks noChangeAspect="1" noChangeArrowheads="1"/>
          </p:cNvSpPr>
          <p:nvPr/>
        </p:nvSpPr>
        <p:spPr bwMode="auto">
          <a:xfrm>
            <a:off x="5827713" y="1779588"/>
            <a:ext cx="2741612" cy="1420812"/>
          </a:xfrm>
          <a:prstGeom prst="rect">
            <a:avLst/>
          </a:prstGeom>
          <a:noFill/>
          <a:ln w="9525" algn="ctr">
            <a:noFill/>
            <a:miter lim="800000"/>
            <a:headEnd/>
            <a:tailEnd/>
          </a:ln>
        </p:spPr>
        <p:txBody>
          <a:bodyPr tIns="91440" bIns="91440" anchor="ctr"/>
          <a:lstStyle/>
          <a:p>
            <a:pPr>
              <a:lnSpc>
                <a:spcPct val="200000"/>
              </a:lnSpc>
              <a:buFont typeface="Arial" charset="0"/>
              <a:buNone/>
            </a:pPr>
            <a:r>
              <a:rPr lang="en-US" sz="1400" b="1">
                <a:latin typeface="Lucida Sans" pitchFamily="34" charset="0"/>
              </a:rPr>
              <a:t>The Gateway® System relies on five sets of specific and non cross-reacting </a:t>
            </a:r>
            <a:r>
              <a:rPr lang="en-US" sz="1400" b="1" i="1">
                <a:latin typeface="Lucida Sans" pitchFamily="34" charset="0"/>
              </a:rPr>
              <a:t>att</a:t>
            </a:r>
            <a:r>
              <a:rPr lang="en-US" sz="1400" b="1">
                <a:latin typeface="Lucida Sans" pitchFamily="34" charset="0"/>
              </a:rPr>
              <a:t> sequences</a:t>
            </a:r>
          </a:p>
        </p:txBody>
      </p:sp>
      <p:sp>
        <p:nvSpPr>
          <p:cNvPr id="59396" name="Text Box 5"/>
          <p:cNvSpPr txBox="1">
            <a:spLocks noChangeArrowheads="1"/>
          </p:cNvSpPr>
          <p:nvPr/>
        </p:nvSpPr>
        <p:spPr bwMode="auto">
          <a:xfrm>
            <a:off x="5827713" y="3949700"/>
            <a:ext cx="2741612" cy="1460500"/>
          </a:xfrm>
          <a:prstGeom prst="rect">
            <a:avLst/>
          </a:prstGeom>
          <a:noFill/>
          <a:ln w="9525" algn="ctr">
            <a:noFill/>
            <a:miter lim="800000"/>
            <a:headEnd/>
            <a:tailEnd/>
          </a:ln>
        </p:spPr>
        <p:txBody>
          <a:bodyPr tIns="91440" bIns="91440" anchor="ctr"/>
          <a:lstStyle/>
          <a:p>
            <a:pPr>
              <a:lnSpc>
                <a:spcPct val="200000"/>
              </a:lnSpc>
              <a:buFont typeface="Wingdings" pitchFamily="2" charset="2"/>
              <a:buNone/>
            </a:pPr>
            <a:r>
              <a:rPr lang="en-US" sz="1400" b="1">
                <a:latin typeface="Lucida Sans" pitchFamily="34" charset="0"/>
              </a:rPr>
              <a:t>The specificity is given by the 7 nucleotides of the core region </a:t>
            </a:r>
          </a:p>
        </p:txBody>
      </p:sp>
      <p:sp>
        <p:nvSpPr>
          <p:cNvPr id="59397" name="Rectangle 6"/>
          <p:cNvSpPr>
            <a:spLocks noChangeArrowheads="1"/>
          </p:cNvSpPr>
          <p:nvPr/>
        </p:nvSpPr>
        <p:spPr bwMode="auto">
          <a:xfrm>
            <a:off x="466725" y="1917700"/>
            <a:ext cx="471488" cy="165100"/>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1200" b="1">
                <a:solidFill>
                  <a:srgbClr val="131516"/>
                </a:solidFill>
                <a:latin typeface="Lucida Sans" pitchFamily="34" charset="0"/>
              </a:rPr>
              <a:t>Phage</a:t>
            </a:r>
            <a:endParaRPr lang="en-US" sz="1600" b="1">
              <a:solidFill>
                <a:srgbClr val="000000"/>
              </a:solidFill>
              <a:latin typeface="Lucida Sans" pitchFamily="34" charset="0"/>
            </a:endParaRPr>
          </a:p>
        </p:txBody>
      </p:sp>
      <p:sp>
        <p:nvSpPr>
          <p:cNvPr id="59398" name="Rectangle 7"/>
          <p:cNvSpPr>
            <a:spLocks noChangeArrowheads="1"/>
          </p:cNvSpPr>
          <p:nvPr/>
        </p:nvSpPr>
        <p:spPr bwMode="auto">
          <a:xfrm>
            <a:off x="982663" y="1906588"/>
            <a:ext cx="84137" cy="165100"/>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1200">
                <a:solidFill>
                  <a:srgbClr val="131516"/>
                </a:solidFill>
                <a:latin typeface="Symbol" pitchFamily="18" charset="2"/>
              </a:rPr>
              <a:t>l</a:t>
            </a:r>
            <a:endParaRPr lang="en-US" sz="1600" b="1">
              <a:solidFill>
                <a:srgbClr val="000000"/>
              </a:solidFill>
              <a:latin typeface="Lucida Sans" pitchFamily="34" charset="0"/>
            </a:endParaRPr>
          </a:p>
        </p:txBody>
      </p:sp>
      <p:sp>
        <p:nvSpPr>
          <p:cNvPr id="59399" name="Rectangle 8"/>
          <p:cNvSpPr>
            <a:spLocks noChangeArrowheads="1"/>
          </p:cNvSpPr>
          <p:nvPr/>
        </p:nvSpPr>
        <p:spPr bwMode="auto">
          <a:xfrm>
            <a:off x="3144838" y="2019300"/>
            <a:ext cx="315912" cy="165100"/>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1200" b="1" i="1">
                <a:solidFill>
                  <a:srgbClr val="131516"/>
                </a:solidFill>
                <a:latin typeface="Lucida Sans" pitchFamily="34" charset="0"/>
              </a:rPr>
              <a:t>attP</a:t>
            </a:r>
            <a:endParaRPr lang="en-US" sz="1600" b="1">
              <a:solidFill>
                <a:srgbClr val="000000"/>
              </a:solidFill>
              <a:latin typeface="Lucida Sans" pitchFamily="34" charset="0"/>
            </a:endParaRPr>
          </a:p>
        </p:txBody>
      </p:sp>
      <p:sp>
        <p:nvSpPr>
          <p:cNvPr id="59400" name="Freeform 9"/>
          <p:cNvSpPr>
            <a:spLocks/>
          </p:cNvSpPr>
          <p:nvPr/>
        </p:nvSpPr>
        <p:spPr bwMode="auto">
          <a:xfrm>
            <a:off x="3198813" y="1708150"/>
            <a:ext cx="74612" cy="26988"/>
          </a:xfrm>
          <a:custGeom>
            <a:avLst/>
            <a:gdLst>
              <a:gd name="T0" fmla="*/ 0 w 47"/>
              <a:gd name="T1" fmla="*/ 2 h 17"/>
              <a:gd name="T2" fmla="*/ 0 w 47"/>
              <a:gd name="T3" fmla="*/ 17 h 17"/>
              <a:gd name="T4" fmla="*/ 47 w 47"/>
              <a:gd name="T5" fmla="*/ 16 h 17"/>
              <a:gd name="T6" fmla="*/ 47 w 47"/>
              <a:gd name="T7" fmla="*/ 0 h 17"/>
              <a:gd name="T8" fmla="*/ 0 w 47"/>
              <a:gd name="T9" fmla="*/ 2 h 17"/>
              <a:gd name="T10" fmla="*/ 0 w 47"/>
              <a:gd name="T11" fmla="*/ 2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2"/>
                </a:moveTo>
                <a:lnTo>
                  <a:pt x="0" y="17"/>
                </a:lnTo>
                <a:lnTo>
                  <a:pt x="47" y="16"/>
                </a:lnTo>
                <a:lnTo>
                  <a:pt x="47" y="0"/>
                </a:lnTo>
                <a:lnTo>
                  <a:pt x="0" y="2"/>
                </a:lnTo>
                <a:close/>
              </a:path>
            </a:pathLst>
          </a:custGeom>
          <a:solidFill>
            <a:srgbClr val="009240"/>
          </a:solidFill>
          <a:ln w="9525">
            <a:noFill/>
            <a:round/>
            <a:headEnd/>
            <a:tailEnd/>
          </a:ln>
        </p:spPr>
        <p:txBody>
          <a:bodyPr/>
          <a:lstStyle/>
          <a:p>
            <a:endParaRPr lang="hu-HU"/>
          </a:p>
        </p:txBody>
      </p:sp>
      <p:sp>
        <p:nvSpPr>
          <p:cNvPr id="59401" name="Freeform 10"/>
          <p:cNvSpPr>
            <a:spLocks/>
          </p:cNvSpPr>
          <p:nvPr/>
        </p:nvSpPr>
        <p:spPr bwMode="auto">
          <a:xfrm>
            <a:off x="3125788" y="1711325"/>
            <a:ext cx="73025" cy="23813"/>
          </a:xfrm>
          <a:custGeom>
            <a:avLst/>
            <a:gdLst>
              <a:gd name="T0" fmla="*/ 0 w 46"/>
              <a:gd name="T1" fmla="*/ 0 h 15"/>
              <a:gd name="T2" fmla="*/ 0 w 46"/>
              <a:gd name="T3" fmla="*/ 15 h 15"/>
              <a:gd name="T4" fmla="*/ 46 w 46"/>
              <a:gd name="T5" fmla="*/ 15 h 15"/>
              <a:gd name="T6" fmla="*/ 46 w 46"/>
              <a:gd name="T7" fmla="*/ 0 h 15"/>
              <a:gd name="T8" fmla="*/ 0 w 46"/>
              <a:gd name="T9" fmla="*/ 0 h 15"/>
              <a:gd name="T10" fmla="*/ 0 w 46"/>
              <a:gd name="T11" fmla="*/ 0 h 15"/>
              <a:gd name="T12" fmla="*/ 0 60000 65536"/>
              <a:gd name="T13" fmla="*/ 0 60000 65536"/>
              <a:gd name="T14" fmla="*/ 0 60000 65536"/>
              <a:gd name="T15" fmla="*/ 0 60000 65536"/>
              <a:gd name="T16" fmla="*/ 0 60000 65536"/>
              <a:gd name="T17" fmla="*/ 0 60000 65536"/>
              <a:gd name="T18" fmla="*/ 0 w 46"/>
              <a:gd name="T19" fmla="*/ 0 h 15"/>
              <a:gd name="T20" fmla="*/ 46 w 4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46" h="15">
                <a:moveTo>
                  <a:pt x="0" y="0"/>
                </a:moveTo>
                <a:lnTo>
                  <a:pt x="0" y="15"/>
                </a:lnTo>
                <a:lnTo>
                  <a:pt x="46" y="15"/>
                </a:lnTo>
                <a:lnTo>
                  <a:pt x="46" y="0"/>
                </a:lnTo>
                <a:lnTo>
                  <a:pt x="0" y="0"/>
                </a:lnTo>
                <a:close/>
              </a:path>
            </a:pathLst>
          </a:custGeom>
          <a:solidFill>
            <a:srgbClr val="009240"/>
          </a:solidFill>
          <a:ln w="9525">
            <a:noFill/>
            <a:round/>
            <a:headEnd/>
            <a:tailEnd/>
          </a:ln>
        </p:spPr>
        <p:txBody>
          <a:bodyPr/>
          <a:lstStyle/>
          <a:p>
            <a:endParaRPr lang="hu-HU"/>
          </a:p>
        </p:txBody>
      </p:sp>
      <p:sp>
        <p:nvSpPr>
          <p:cNvPr id="59402" name="Freeform 11"/>
          <p:cNvSpPr>
            <a:spLocks/>
          </p:cNvSpPr>
          <p:nvPr/>
        </p:nvSpPr>
        <p:spPr bwMode="auto">
          <a:xfrm>
            <a:off x="3054350" y="1711325"/>
            <a:ext cx="71438" cy="25400"/>
          </a:xfrm>
          <a:custGeom>
            <a:avLst/>
            <a:gdLst>
              <a:gd name="T0" fmla="*/ 0 w 45"/>
              <a:gd name="T1" fmla="*/ 1 h 16"/>
              <a:gd name="T2" fmla="*/ 0 w 45"/>
              <a:gd name="T3" fmla="*/ 16 h 16"/>
              <a:gd name="T4" fmla="*/ 45 w 45"/>
              <a:gd name="T5" fmla="*/ 15 h 16"/>
              <a:gd name="T6" fmla="*/ 45 w 45"/>
              <a:gd name="T7" fmla="*/ 0 h 16"/>
              <a:gd name="T8" fmla="*/ 0 w 45"/>
              <a:gd name="T9" fmla="*/ 1 h 16"/>
              <a:gd name="T10" fmla="*/ 0 w 45"/>
              <a:gd name="T11" fmla="*/ 1 h 16"/>
              <a:gd name="T12" fmla="*/ 0 60000 65536"/>
              <a:gd name="T13" fmla="*/ 0 60000 65536"/>
              <a:gd name="T14" fmla="*/ 0 60000 65536"/>
              <a:gd name="T15" fmla="*/ 0 60000 65536"/>
              <a:gd name="T16" fmla="*/ 0 60000 65536"/>
              <a:gd name="T17" fmla="*/ 0 60000 65536"/>
              <a:gd name="T18" fmla="*/ 0 w 45"/>
              <a:gd name="T19" fmla="*/ 0 h 16"/>
              <a:gd name="T20" fmla="*/ 45 w 4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45" h="16">
                <a:moveTo>
                  <a:pt x="0" y="1"/>
                </a:moveTo>
                <a:lnTo>
                  <a:pt x="0" y="16"/>
                </a:lnTo>
                <a:lnTo>
                  <a:pt x="45" y="15"/>
                </a:lnTo>
                <a:lnTo>
                  <a:pt x="45" y="0"/>
                </a:lnTo>
                <a:lnTo>
                  <a:pt x="0" y="1"/>
                </a:lnTo>
                <a:close/>
              </a:path>
            </a:pathLst>
          </a:custGeom>
          <a:solidFill>
            <a:srgbClr val="009240"/>
          </a:solidFill>
          <a:ln w="9525">
            <a:noFill/>
            <a:round/>
            <a:headEnd/>
            <a:tailEnd/>
          </a:ln>
        </p:spPr>
        <p:txBody>
          <a:bodyPr/>
          <a:lstStyle/>
          <a:p>
            <a:endParaRPr lang="hu-HU"/>
          </a:p>
        </p:txBody>
      </p:sp>
      <p:sp>
        <p:nvSpPr>
          <p:cNvPr id="59403" name="Freeform 12"/>
          <p:cNvSpPr>
            <a:spLocks/>
          </p:cNvSpPr>
          <p:nvPr/>
        </p:nvSpPr>
        <p:spPr bwMode="auto">
          <a:xfrm>
            <a:off x="2982913" y="1712913"/>
            <a:ext cx="73025" cy="25400"/>
          </a:xfrm>
          <a:custGeom>
            <a:avLst/>
            <a:gdLst>
              <a:gd name="T0" fmla="*/ 0 w 46"/>
              <a:gd name="T1" fmla="*/ 1 h 16"/>
              <a:gd name="T2" fmla="*/ 0 w 46"/>
              <a:gd name="T3" fmla="*/ 16 h 16"/>
              <a:gd name="T4" fmla="*/ 46 w 46"/>
              <a:gd name="T5" fmla="*/ 15 h 16"/>
              <a:gd name="T6" fmla="*/ 45 w 46"/>
              <a:gd name="T7" fmla="*/ 0 h 16"/>
              <a:gd name="T8" fmla="*/ 0 w 46"/>
              <a:gd name="T9" fmla="*/ 1 h 16"/>
              <a:gd name="T10" fmla="*/ 0 w 46"/>
              <a:gd name="T11" fmla="*/ 1 h 16"/>
              <a:gd name="T12" fmla="*/ 0 60000 65536"/>
              <a:gd name="T13" fmla="*/ 0 60000 65536"/>
              <a:gd name="T14" fmla="*/ 0 60000 65536"/>
              <a:gd name="T15" fmla="*/ 0 60000 65536"/>
              <a:gd name="T16" fmla="*/ 0 60000 65536"/>
              <a:gd name="T17" fmla="*/ 0 60000 65536"/>
              <a:gd name="T18" fmla="*/ 0 w 46"/>
              <a:gd name="T19" fmla="*/ 0 h 16"/>
              <a:gd name="T20" fmla="*/ 46 w 4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46" h="16">
                <a:moveTo>
                  <a:pt x="0" y="1"/>
                </a:moveTo>
                <a:lnTo>
                  <a:pt x="0" y="16"/>
                </a:lnTo>
                <a:lnTo>
                  <a:pt x="46" y="15"/>
                </a:lnTo>
                <a:lnTo>
                  <a:pt x="45" y="0"/>
                </a:lnTo>
                <a:lnTo>
                  <a:pt x="0" y="1"/>
                </a:lnTo>
                <a:close/>
              </a:path>
            </a:pathLst>
          </a:custGeom>
          <a:solidFill>
            <a:srgbClr val="009240"/>
          </a:solidFill>
          <a:ln w="9525">
            <a:noFill/>
            <a:round/>
            <a:headEnd/>
            <a:tailEnd/>
          </a:ln>
        </p:spPr>
        <p:txBody>
          <a:bodyPr/>
          <a:lstStyle/>
          <a:p>
            <a:endParaRPr lang="hu-HU"/>
          </a:p>
        </p:txBody>
      </p:sp>
      <p:sp>
        <p:nvSpPr>
          <p:cNvPr id="59404" name="Freeform 13"/>
          <p:cNvSpPr>
            <a:spLocks/>
          </p:cNvSpPr>
          <p:nvPr/>
        </p:nvSpPr>
        <p:spPr bwMode="auto">
          <a:xfrm>
            <a:off x="2913063" y="1714500"/>
            <a:ext cx="69850" cy="28575"/>
          </a:xfrm>
          <a:custGeom>
            <a:avLst/>
            <a:gdLst>
              <a:gd name="T0" fmla="*/ 0 w 44"/>
              <a:gd name="T1" fmla="*/ 3 h 18"/>
              <a:gd name="T2" fmla="*/ 1 w 44"/>
              <a:gd name="T3" fmla="*/ 18 h 18"/>
              <a:gd name="T4" fmla="*/ 44 w 44"/>
              <a:gd name="T5" fmla="*/ 15 h 18"/>
              <a:gd name="T6" fmla="*/ 44 w 44"/>
              <a:gd name="T7" fmla="*/ 0 h 18"/>
              <a:gd name="T8" fmla="*/ 0 w 44"/>
              <a:gd name="T9" fmla="*/ 3 h 18"/>
              <a:gd name="T10" fmla="*/ 0 w 44"/>
              <a:gd name="T11" fmla="*/ 3 h 18"/>
              <a:gd name="T12" fmla="*/ 0 60000 65536"/>
              <a:gd name="T13" fmla="*/ 0 60000 65536"/>
              <a:gd name="T14" fmla="*/ 0 60000 65536"/>
              <a:gd name="T15" fmla="*/ 0 60000 65536"/>
              <a:gd name="T16" fmla="*/ 0 60000 65536"/>
              <a:gd name="T17" fmla="*/ 0 60000 65536"/>
              <a:gd name="T18" fmla="*/ 0 w 44"/>
              <a:gd name="T19" fmla="*/ 0 h 18"/>
              <a:gd name="T20" fmla="*/ 44 w 4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4" h="18">
                <a:moveTo>
                  <a:pt x="0" y="3"/>
                </a:moveTo>
                <a:lnTo>
                  <a:pt x="1" y="18"/>
                </a:lnTo>
                <a:lnTo>
                  <a:pt x="44" y="15"/>
                </a:lnTo>
                <a:lnTo>
                  <a:pt x="44" y="0"/>
                </a:lnTo>
                <a:lnTo>
                  <a:pt x="0" y="3"/>
                </a:lnTo>
                <a:close/>
              </a:path>
            </a:pathLst>
          </a:custGeom>
          <a:solidFill>
            <a:srgbClr val="009240"/>
          </a:solidFill>
          <a:ln w="9525">
            <a:noFill/>
            <a:round/>
            <a:headEnd/>
            <a:tailEnd/>
          </a:ln>
        </p:spPr>
        <p:txBody>
          <a:bodyPr/>
          <a:lstStyle/>
          <a:p>
            <a:endParaRPr lang="hu-HU"/>
          </a:p>
        </p:txBody>
      </p:sp>
      <p:sp>
        <p:nvSpPr>
          <p:cNvPr id="59405" name="Freeform 14"/>
          <p:cNvSpPr>
            <a:spLocks/>
          </p:cNvSpPr>
          <p:nvPr/>
        </p:nvSpPr>
        <p:spPr bwMode="auto">
          <a:xfrm>
            <a:off x="2843213" y="1719263"/>
            <a:ext cx="71437" cy="28575"/>
          </a:xfrm>
          <a:custGeom>
            <a:avLst/>
            <a:gdLst>
              <a:gd name="T0" fmla="*/ 0 w 45"/>
              <a:gd name="T1" fmla="*/ 2 h 18"/>
              <a:gd name="T2" fmla="*/ 2 w 45"/>
              <a:gd name="T3" fmla="*/ 18 h 18"/>
              <a:gd name="T4" fmla="*/ 45 w 45"/>
              <a:gd name="T5" fmla="*/ 15 h 18"/>
              <a:gd name="T6" fmla="*/ 44 w 45"/>
              <a:gd name="T7" fmla="*/ 0 h 18"/>
              <a:gd name="T8" fmla="*/ 0 w 45"/>
              <a:gd name="T9" fmla="*/ 2 h 18"/>
              <a:gd name="T10" fmla="*/ 0 w 45"/>
              <a:gd name="T11" fmla="*/ 2 h 18"/>
              <a:gd name="T12" fmla="*/ 0 60000 65536"/>
              <a:gd name="T13" fmla="*/ 0 60000 65536"/>
              <a:gd name="T14" fmla="*/ 0 60000 65536"/>
              <a:gd name="T15" fmla="*/ 0 60000 65536"/>
              <a:gd name="T16" fmla="*/ 0 60000 65536"/>
              <a:gd name="T17" fmla="*/ 0 60000 65536"/>
              <a:gd name="T18" fmla="*/ 0 w 45"/>
              <a:gd name="T19" fmla="*/ 0 h 18"/>
              <a:gd name="T20" fmla="*/ 45 w 4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5" h="18">
                <a:moveTo>
                  <a:pt x="0" y="2"/>
                </a:moveTo>
                <a:lnTo>
                  <a:pt x="2" y="18"/>
                </a:lnTo>
                <a:lnTo>
                  <a:pt x="45" y="15"/>
                </a:lnTo>
                <a:lnTo>
                  <a:pt x="44" y="0"/>
                </a:lnTo>
                <a:lnTo>
                  <a:pt x="0" y="2"/>
                </a:lnTo>
                <a:close/>
              </a:path>
            </a:pathLst>
          </a:custGeom>
          <a:solidFill>
            <a:srgbClr val="009240"/>
          </a:solidFill>
          <a:ln w="9525">
            <a:noFill/>
            <a:round/>
            <a:headEnd/>
            <a:tailEnd/>
          </a:ln>
        </p:spPr>
        <p:txBody>
          <a:bodyPr/>
          <a:lstStyle/>
          <a:p>
            <a:endParaRPr lang="hu-HU"/>
          </a:p>
        </p:txBody>
      </p:sp>
      <p:sp>
        <p:nvSpPr>
          <p:cNvPr id="59406" name="Freeform 15"/>
          <p:cNvSpPr>
            <a:spLocks/>
          </p:cNvSpPr>
          <p:nvPr/>
        </p:nvSpPr>
        <p:spPr bwMode="auto">
          <a:xfrm>
            <a:off x="2776538" y="1722438"/>
            <a:ext cx="69850" cy="28575"/>
          </a:xfrm>
          <a:custGeom>
            <a:avLst/>
            <a:gdLst>
              <a:gd name="T0" fmla="*/ 0 w 44"/>
              <a:gd name="T1" fmla="*/ 3 h 18"/>
              <a:gd name="T2" fmla="*/ 2 w 44"/>
              <a:gd name="T3" fmla="*/ 18 h 18"/>
              <a:gd name="T4" fmla="*/ 44 w 44"/>
              <a:gd name="T5" fmla="*/ 16 h 18"/>
              <a:gd name="T6" fmla="*/ 42 w 44"/>
              <a:gd name="T7" fmla="*/ 0 h 18"/>
              <a:gd name="T8" fmla="*/ 0 w 44"/>
              <a:gd name="T9" fmla="*/ 3 h 18"/>
              <a:gd name="T10" fmla="*/ 0 w 44"/>
              <a:gd name="T11" fmla="*/ 3 h 18"/>
              <a:gd name="T12" fmla="*/ 0 60000 65536"/>
              <a:gd name="T13" fmla="*/ 0 60000 65536"/>
              <a:gd name="T14" fmla="*/ 0 60000 65536"/>
              <a:gd name="T15" fmla="*/ 0 60000 65536"/>
              <a:gd name="T16" fmla="*/ 0 60000 65536"/>
              <a:gd name="T17" fmla="*/ 0 60000 65536"/>
              <a:gd name="T18" fmla="*/ 0 w 44"/>
              <a:gd name="T19" fmla="*/ 0 h 18"/>
              <a:gd name="T20" fmla="*/ 44 w 4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4" h="18">
                <a:moveTo>
                  <a:pt x="0" y="3"/>
                </a:moveTo>
                <a:lnTo>
                  <a:pt x="2" y="18"/>
                </a:lnTo>
                <a:lnTo>
                  <a:pt x="44" y="16"/>
                </a:lnTo>
                <a:lnTo>
                  <a:pt x="42" y="0"/>
                </a:lnTo>
                <a:lnTo>
                  <a:pt x="0" y="3"/>
                </a:lnTo>
                <a:close/>
              </a:path>
            </a:pathLst>
          </a:custGeom>
          <a:solidFill>
            <a:srgbClr val="009240"/>
          </a:solidFill>
          <a:ln w="9525">
            <a:noFill/>
            <a:round/>
            <a:headEnd/>
            <a:tailEnd/>
          </a:ln>
        </p:spPr>
        <p:txBody>
          <a:bodyPr/>
          <a:lstStyle/>
          <a:p>
            <a:endParaRPr lang="hu-HU"/>
          </a:p>
        </p:txBody>
      </p:sp>
      <p:sp>
        <p:nvSpPr>
          <p:cNvPr id="59407" name="Freeform 16"/>
          <p:cNvSpPr>
            <a:spLocks/>
          </p:cNvSpPr>
          <p:nvPr/>
        </p:nvSpPr>
        <p:spPr bwMode="auto">
          <a:xfrm>
            <a:off x="2713038" y="1727200"/>
            <a:ext cx="66675" cy="30163"/>
          </a:xfrm>
          <a:custGeom>
            <a:avLst/>
            <a:gdLst>
              <a:gd name="T0" fmla="*/ 0 w 42"/>
              <a:gd name="T1" fmla="*/ 4 h 19"/>
              <a:gd name="T2" fmla="*/ 1 w 42"/>
              <a:gd name="T3" fmla="*/ 19 h 19"/>
              <a:gd name="T4" fmla="*/ 42 w 42"/>
              <a:gd name="T5" fmla="*/ 15 h 19"/>
              <a:gd name="T6" fmla="*/ 40 w 42"/>
              <a:gd name="T7" fmla="*/ 0 h 19"/>
              <a:gd name="T8" fmla="*/ 0 w 42"/>
              <a:gd name="T9" fmla="*/ 4 h 19"/>
              <a:gd name="T10" fmla="*/ 0 w 42"/>
              <a:gd name="T11" fmla="*/ 4 h 19"/>
              <a:gd name="T12" fmla="*/ 0 60000 65536"/>
              <a:gd name="T13" fmla="*/ 0 60000 65536"/>
              <a:gd name="T14" fmla="*/ 0 60000 65536"/>
              <a:gd name="T15" fmla="*/ 0 60000 65536"/>
              <a:gd name="T16" fmla="*/ 0 60000 65536"/>
              <a:gd name="T17" fmla="*/ 0 60000 65536"/>
              <a:gd name="T18" fmla="*/ 0 w 42"/>
              <a:gd name="T19" fmla="*/ 0 h 19"/>
              <a:gd name="T20" fmla="*/ 42 w 42"/>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2" h="19">
                <a:moveTo>
                  <a:pt x="0" y="4"/>
                </a:moveTo>
                <a:lnTo>
                  <a:pt x="1" y="19"/>
                </a:lnTo>
                <a:lnTo>
                  <a:pt x="42" y="15"/>
                </a:lnTo>
                <a:lnTo>
                  <a:pt x="40" y="0"/>
                </a:lnTo>
                <a:lnTo>
                  <a:pt x="0" y="4"/>
                </a:lnTo>
                <a:close/>
              </a:path>
            </a:pathLst>
          </a:custGeom>
          <a:solidFill>
            <a:srgbClr val="009240"/>
          </a:solidFill>
          <a:ln w="9525">
            <a:noFill/>
            <a:round/>
            <a:headEnd/>
            <a:tailEnd/>
          </a:ln>
        </p:spPr>
        <p:txBody>
          <a:bodyPr/>
          <a:lstStyle/>
          <a:p>
            <a:endParaRPr lang="hu-HU"/>
          </a:p>
        </p:txBody>
      </p:sp>
      <p:sp>
        <p:nvSpPr>
          <p:cNvPr id="59408" name="Freeform 17"/>
          <p:cNvSpPr>
            <a:spLocks/>
          </p:cNvSpPr>
          <p:nvPr/>
        </p:nvSpPr>
        <p:spPr bwMode="auto">
          <a:xfrm>
            <a:off x="2647950" y="1733550"/>
            <a:ext cx="66675" cy="30163"/>
          </a:xfrm>
          <a:custGeom>
            <a:avLst/>
            <a:gdLst>
              <a:gd name="T0" fmla="*/ 0 w 42"/>
              <a:gd name="T1" fmla="*/ 3 h 19"/>
              <a:gd name="T2" fmla="*/ 1 w 42"/>
              <a:gd name="T3" fmla="*/ 19 h 19"/>
              <a:gd name="T4" fmla="*/ 42 w 42"/>
              <a:gd name="T5" fmla="*/ 15 h 19"/>
              <a:gd name="T6" fmla="*/ 41 w 42"/>
              <a:gd name="T7" fmla="*/ 0 h 19"/>
              <a:gd name="T8" fmla="*/ 0 w 42"/>
              <a:gd name="T9" fmla="*/ 3 h 19"/>
              <a:gd name="T10" fmla="*/ 0 w 42"/>
              <a:gd name="T11" fmla="*/ 3 h 19"/>
              <a:gd name="T12" fmla="*/ 0 60000 65536"/>
              <a:gd name="T13" fmla="*/ 0 60000 65536"/>
              <a:gd name="T14" fmla="*/ 0 60000 65536"/>
              <a:gd name="T15" fmla="*/ 0 60000 65536"/>
              <a:gd name="T16" fmla="*/ 0 60000 65536"/>
              <a:gd name="T17" fmla="*/ 0 60000 65536"/>
              <a:gd name="T18" fmla="*/ 0 w 42"/>
              <a:gd name="T19" fmla="*/ 0 h 19"/>
              <a:gd name="T20" fmla="*/ 42 w 42"/>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2" h="19">
                <a:moveTo>
                  <a:pt x="0" y="3"/>
                </a:moveTo>
                <a:lnTo>
                  <a:pt x="1" y="19"/>
                </a:lnTo>
                <a:lnTo>
                  <a:pt x="42" y="15"/>
                </a:lnTo>
                <a:lnTo>
                  <a:pt x="41" y="0"/>
                </a:lnTo>
                <a:lnTo>
                  <a:pt x="0" y="3"/>
                </a:lnTo>
                <a:close/>
              </a:path>
            </a:pathLst>
          </a:custGeom>
          <a:solidFill>
            <a:srgbClr val="009240"/>
          </a:solidFill>
          <a:ln w="9525">
            <a:noFill/>
            <a:round/>
            <a:headEnd/>
            <a:tailEnd/>
          </a:ln>
        </p:spPr>
        <p:txBody>
          <a:bodyPr/>
          <a:lstStyle/>
          <a:p>
            <a:endParaRPr lang="hu-HU"/>
          </a:p>
        </p:txBody>
      </p:sp>
      <p:sp>
        <p:nvSpPr>
          <p:cNvPr id="59409" name="Freeform 18"/>
          <p:cNvSpPr>
            <a:spLocks/>
          </p:cNvSpPr>
          <p:nvPr/>
        </p:nvSpPr>
        <p:spPr bwMode="auto">
          <a:xfrm>
            <a:off x="2586038" y="1738313"/>
            <a:ext cx="66675" cy="31750"/>
          </a:xfrm>
          <a:custGeom>
            <a:avLst/>
            <a:gdLst>
              <a:gd name="T0" fmla="*/ 0 w 42"/>
              <a:gd name="T1" fmla="*/ 4 h 20"/>
              <a:gd name="T2" fmla="*/ 2 w 42"/>
              <a:gd name="T3" fmla="*/ 20 h 20"/>
              <a:gd name="T4" fmla="*/ 42 w 42"/>
              <a:gd name="T5" fmla="*/ 16 h 20"/>
              <a:gd name="T6" fmla="*/ 39 w 42"/>
              <a:gd name="T7" fmla="*/ 0 h 20"/>
              <a:gd name="T8" fmla="*/ 1 w 42"/>
              <a:gd name="T9" fmla="*/ 4 h 20"/>
              <a:gd name="T10" fmla="*/ 0 w 42"/>
              <a:gd name="T11" fmla="*/ 4 h 20"/>
              <a:gd name="T12" fmla="*/ 0 60000 65536"/>
              <a:gd name="T13" fmla="*/ 0 60000 65536"/>
              <a:gd name="T14" fmla="*/ 0 60000 65536"/>
              <a:gd name="T15" fmla="*/ 0 60000 65536"/>
              <a:gd name="T16" fmla="*/ 0 60000 65536"/>
              <a:gd name="T17" fmla="*/ 0 60000 65536"/>
              <a:gd name="T18" fmla="*/ 0 w 42"/>
              <a:gd name="T19" fmla="*/ 0 h 20"/>
              <a:gd name="T20" fmla="*/ 42 w 42"/>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42" h="20">
                <a:moveTo>
                  <a:pt x="0" y="4"/>
                </a:moveTo>
                <a:lnTo>
                  <a:pt x="2" y="20"/>
                </a:lnTo>
                <a:lnTo>
                  <a:pt x="42" y="16"/>
                </a:lnTo>
                <a:lnTo>
                  <a:pt x="39" y="0"/>
                </a:lnTo>
                <a:lnTo>
                  <a:pt x="1" y="4"/>
                </a:lnTo>
                <a:lnTo>
                  <a:pt x="0" y="4"/>
                </a:lnTo>
                <a:close/>
              </a:path>
            </a:pathLst>
          </a:custGeom>
          <a:solidFill>
            <a:srgbClr val="009240"/>
          </a:solidFill>
          <a:ln w="9525">
            <a:noFill/>
            <a:round/>
            <a:headEnd/>
            <a:tailEnd/>
          </a:ln>
        </p:spPr>
        <p:txBody>
          <a:bodyPr/>
          <a:lstStyle/>
          <a:p>
            <a:endParaRPr lang="hu-HU"/>
          </a:p>
        </p:txBody>
      </p:sp>
      <p:sp>
        <p:nvSpPr>
          <p:cNvPr id="59410" name="Freeform 19"/>
          <p:cNvSpPr>
            <a:spLocks/>
          </p:cNvSpPr>
          <p:nvPr/>
        </p:nvSpPr>
        <p:spPr bwMode="auto">
          <a:xfrm>
            <a:off x="2525713" y="1744663"/>
            <a:ext cx="63500" cy="30162"/>
          </a:xfrm>
          <a:custGeom>
            <a:avLst/>
            <a:gdLst>
              <a:gd name="T0" fmla="*/ 0 w 40"/>
              <a:gd name="T1" fmla="*/ 4 h 19"/>
              <a:gd name="T2" fmla="*/ 2 w 40"/>
              <a:gd name="T3" fmla="*/ 19 h 19"/>
              <a:gd name="T4" fmla="*/ 40 w 40"/>
              <a:gd name="T5" fmla="*/ 16 h 19"/>
              <a:gd name="T6" fmla="*/ 38 w 40"/>
              <a:gd name="T7" fmla="*/ 0 h 19"/>
              <a:gd name="T8" fmla="*/ 1 w 40"/>
              <a:gd name="T9" fmla="*/ 4 h 19"/>
              <a:gd name="T10" fmla="*/ 0 w 40"/>
              <a:gd name="T11" fmla="*/ 4 h 19"/>
              <a:gd name="T12" fmla="*/ 0 60000 65536"/>
              <a:gd name="T13" fmla="*/ 0 60000 65536"/>
              <a:gd name="T14" fmla="*/ 0 60000 65536"/>
              <a:gd name="T15" fmla="*/ 0 60000 65536"/>
              <a:gd name="T16" fmla="*/ 0 60000 65536"/>
              <a:gd name="T17" fmla="*/ 0 60000 65536"/>
              <a:gd name="T18" fmla="*/ 0 w 40"/>
              <a:gd name="T19" fmla="*/ 0 h 19"/>
              <a:gd name="T20" fmla="*/ 40 w 4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0" h="19">
                <a:moveTo>
                  <a:pt x="0" y="4"/>
                </a:moveTo>
                <a:lnTo>
                  <a:pt x="2" y="19"/>
                </a:lnTo>
                <a:lnTo>
                  <a:pt x="40" y="16"/>
                </a:lnTo>
                <a:lnTo>
                  <a:pt x="38" y="0"/>
                </a:lnTo>
                <a:lnTo>
                  <a:pt x="1" y="4"/>
                </a:lnTo>
                <a:lnTo>
                  <a:pt x="0" y="4"/>
                </a:lnTo>
                <a:close/>
              </a:path>
            </a:pathLst>
          </a:custGeom>
          <a:solidFill>
            <a:srgbClr val="009240"/>
          </a:solidFill>
          <a:ln w="9525">
            <a:noFill/>
            <a:round/>
            <a:headEnd/>
            <a:tailEnd/>
          </a:ln>
        </p:spPr>
        <p:txBody>
          <a:bodyPr/>
          <a:lstStyle/>
          <a:p>
            <a:endParaRPr lang="hu-HU"/>
          </a:p>
        </p:txBody>
      </p:sp>
      <p:sp>
        <p:nvSpPr>
          <p:cNvPr id="59411" name="Freeform 20"/>
          <p:cNvSpPr>
            <a:spLocks/>
          </p:cNvSpPr>
          <p:nvPr/>
        </p:nvSpPr>
        <p:spPr bwMode="auto">
          <a:xfrm>
            <a:off x="2466975" y="1751013"/>
            <a:ext cx="61913" cy="31750"/>
          </a:xfrm>
          <a:custGeom>
            <a:avLst/>
            <a:gdLst>
              <a:gd name="T0" fmla="*/ 0 w 39"/>
              <a:gd name="T1" fmla="*/ 6 h 20"/>
              <a:gd name="T2" fmla="*/ 2 w 39"/>
              <a:gd name="T3" fmla="*/ 20 h 20"/>
              <a:gd name="T4" fmla="*/ 39 w 39"/>
              <a:gd name="T5" fmla="*/ 15 h 20"/>
              <a:gd name="T6" fmla="*/ 37 w 39"/>
              <a:gd name="T7" fmla="*/ 0 h 20"/>
              <a:gd name="T8" fmla="*/ 0 w 39"/>
              <a:gd name="T9" fmla="*/ 6 h 20"/>
              <a:gd name="T10" fmla="*/ 0 w 39"/>
              <a:gd name="T11" fmla="*/ 6 h 20"/>
              <a:gd name="T12" fmla="*/ 0 60000 65536"/>
              <a:gd name="T13" fmla="*/ 0 60000 65536"/>
              <a:gd name="T14" fmla="*/ 0 60000 65536"/>
              <a:gd name="T15" fmla="*/ 0 60000 65536"/>
              <a:gd name="T16" fmla="*/ 0 60000 65536"/>
              <a:gd name="T17" fmla="*/ 0 60000 65536"/>
              <a:gd name="T18" fmla="*/ 0 w 39"/>
              <a:gd name="T19" fmla="*/ 0 h 20"/>
              <a:gd name="T20" fmla="*/ 39 w 39"/>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9" h="20">
                <a:moveTo>
                  <a:pt x="0" y="6"/>
                </a:moveTo>
                <a:lnTo>
                  <a:pt x="2" y="20"/>
                </a:lnTo>
                <a:lnTo>
                  <a:pt x="39" y="15"/>
                </a:lnTo>
                <a:lnTo>
                  <a:pt x="37" y="0"/>
                </a:lnTo>
                <a:lnTo>
                  <a:pt x="0" y="6"/>
                </a:lnTo>
                <a:close/>
              </a:path>
            </a:pathLst>
          </a:custGeom>
          <a:solidFill>
            <a:srgbClr val="009240"/>
          </a:solidFill>
          <a:ln w="9525">
            <a:noFill/>
            <a:round/>
            <a:headEnd/>
            <a:tailEnd/>
          </a:ln>
        </p:spPr>
        <p:txBody>
          <a:bodyPr/>
          <a:lstStyle/>
          <a:p>
            <a:endParaRPr lang="hu-HU"/>
          </a:p>
        </p:txBody>
      </p:sp>
      <p:sp>
        <p:nvSpPr>
          <p:cNvPr id="59412" name="Freeform 21"/>
          <p:cNvSpPr>
            <a:spLocks/>
          </p:cNvSpPr>
          <p:nvPr/>
        </p:nvSpPr>
        <p:spPr bwMode="auto">
          <a:xfrm>
            <a:off x="2409825" y="1760538"/>
            <a:ext cx="60325" cy="31750"/>
          </a:xfrm>
          <a:custGeom>
            <a:avLst/>
            <a:gdLst>
              <a:gd name="T0" fmla="*/ 0 w 38"/>
              <a:gd name="T1" fmla="*/ 6 h 20"/>
              <a:gd name="T2" fmla="*/ 3 w 38"/>
              <a:gd name="T3" fmla="*/ 20 h 20"/>
              <a:gd name="T4" fmla="*/ 38 w 38"/>
              <a:gd name="T5" fmla="*/ 14 h 20"/>
              <a:gd name="T6" fmla="*/ 36 w 38"/>
              <a:gd name="T7" fmla="*/ 0 h 20"/>
              <a:gd name="T8" fmla="*/ 0 w 38"/>
              <a:gd name="T9" fmla="*/ 6 h 20"/>
              <a:gd name="T10" fmla="*/ 0 w 38"/>
              <a:gd name="T11" fmla="*/ 6 h 20"/>
              <a:gd name="T12" fmla="*/ 0 60000 65536"/>
              <a:gd name="T13" fmla="*/ 0 60000 65536"/>
              <a:gd name="T14" fmla="*/ 0 60000 65536"/>
              <a:gd name="T15" fmla="*/ 0 60000 65536"/>
              <a:gd name="T16" fmla="*/ 0 60000 65536"/>
              <a:gd name="T17" fmla="*/ 0 60000 65536"/>
              <a:gd name="T18" fmla="*/ 0 w 38"/>
              <a:gd name="T19" fmla="*/ 0 h 20"/>
              <a:gd name="T20" fmla="*/ 38 w 3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8" h="20">
                <a:moveTo>
                  <a:pt x="0" y="6"/>
                </a:moveTo>
                <a:lnTo>
                  <a:pt x="3" y="20"/>
                </a:lnTo>
                <a:lnTo>
                  <a:pt x="38" y="14"/>
                </a:lnTo>
                <a:lnTo>
                  <a:pt x="36" y="0"/>
                </a:lnTo>
                <a:lnTo>
                  <a:pt x="0" y="6"/>
                </a:lnTo>
                <a:close/>
              </a:path>
            </a:pathLst>
          </a:custGeom>
          <a:solidFill>
            <a:srgbClr val="009240"/>
          </a:solidFill>
          <a:ln w="9525">
            <a:noFill/>
            <a:round/>
            <a:headEnd/>
            <a:tailEnd/>
          </a:ln>
        </p:spPr>
        <p:txBody>
          <a:bodyPr/>
          <a:lstStyle/>
          <a:p>
            <a:endParaRPr lang="hu-HU"/>
          </a:p>
        </p:txBody>
      </p:sp>
      <p:sp>
        <p:nvSpPr>
          <p:cNvPr id="59413" name="Freeform 22"/>
          <p:cNvSpPr>
            <a:spLocks/>
          </p:cNvSpPr>
          <p:nvPr/>
        </p:nvSpPr>
        <p:spPr bwMode="auto">
          <a:xfrm>
            <a:off x="2355850" y="1770063"/>
            <a:ext cx="58738" cy="31750"/>
          </a:xfrm>
          <a:custGeom>
            <a:avLst/>
            <a:gdLst>
              <a:gd name="T0" fmla="*/ 0 w 37"/>
              <a:gd name="T1" fmla="*/ 5 h 20"/>
              <a:gd name="T2" fmla="*/ 2 w 37"/>
              <a:gd name="T3" fmla="*/ 20 h 20"/>
              <a:gd name="T4" fmla="*/ 37 w 37"/>
              <a:gd name="T5" fmla="*/ 14 h 20"/>
              <a:gd name="T6" fmla="*/ 34 w 37"/>
              <a:gd name="T7" fmla="*/ 0 h 20"/>
              <a:gd name="T8" fmla="*/ 1 w 37"/>
              <a:gd name="T9" fmla="*/ 5 h 20"/>
              <a:gd name="T10" fmla="*/ 0 w 37"/>
              <a:gd name="T11" fmla="*/ 5 h 20"/>
              <a:gd name="T12" fmla="*/ 0 60000 65536"/>
              <a:gd name="T13" fmla="*/ 0 60000 65536"/>
              <a:gd name="T14" fmla="*/ 0 60000 65536"/>
              <a:gd name="T15" fmla="*/ 0 60000 65536"/>
              <a:gd name="T16" fmla="*/ 0 60000 65536"/>
              <a:gd name="T17" fmla="*/ 0 60000 65536"/>
              <a:gd name="T18" fmla="*/ 0 w 37"/>
              <a:gd name="T19" fmla="*/ 0 h 20"/>
              <a:gd name="T20" fmla="*/ 37 w 3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7" h="20">
                <a:moveTo>
                  <a:pt x="0" y="5"/>
                </a:moveTo>
                <a:lnTo>
                  <a:pt x="2" y="20"/>
                </a:lnTo>
                <a:lnTo>
                  <a:pt x="37" y="14"/>
                </a:lnTo>
                <a:lnTo>
                  <a:pt x="34" y="0"/>
                </a:lnTo>
                <a:lnTo>
                  <a:pt x="1" y="5"/>
                </a:lnTo>
                <a:lnTo>
                  <a:pt x="0" y="5"/>
                </a:lnTo>
                <a:close/>
              </a:path>
            </a:pathLst>
          </a:custGeom>
          <a:solidFill>
            <a:srgbClr val="009240"/>
          </a:solidFill>
          <a:ln w="9525">
            <a:noFill/>
            <a:round/>
            <a:headEnd/>
            <a:tailEnd/>
          </a:ln>
        </p:spPr>
        <p:txBody>
          <a:bodyPr/>
          <a:lstStyle/>
          <a:p>
            <a:endParaRPr lang="hu-HU"/>
          </a:p>
        </p:txBody>
      </p:sp>
      <p:sp>
        <p:nvSpPr>
          <p:cNvPr id="59414" name="Freeform 23"/>
          <p:cNvSpPr>
            <a:spLocks/>
          </p:cNvSpPr>
          <p:nvPr/>
        </p:nvSpPr>
        <p:spPr bwMode="auto">
          <a:xfrm>
            <a:off x="2305050" y="1778000"/>
            <a:ext cx="57150" cy="31750"/>
          </a:xfrm>
          <a:custGeom>
            <a:avLst/>
            <a:gdLst>
              <a:gd name="T0" fmla="*/ 3 w 36"/>
              <a:gd name="T1" fmla="*/ 20 h 20"/>
              <a:gd name="T2" fmla="*/ 3 w 36"/>
              <a:gd name="T3" fmla="*/ 20 h 20"/>
              <a:gd name="T4" fmla="*/ 36 w 36"/>
              <a:gd name="T5" fmla="*/ 14 h 20"/>
              <a:gd name="T6" fmla="*/ 32 w 36"/>
              <a:gd name="T7" fmla="*/ 0 h 20"/>
              <a:gd name="T8" fmla="*/ 0 w 36"/>
              <a:gd name="T9" fmla="*/ 6 h 20"/>
              <a:gd name="T10" fmla="*/ 3 w 36"/>
              <a:gd name="T11" fmla="*/ 20 h 20"/>
              <a:gd name="T12" fmla="*/ 0 60000 65536"/>
              <a:gd name="T13" fmla="*/ 0 60000 65536"/>
              <a:gd name="T14" fmla="*/ 0 60000 65536"/>
              <a:gd name="T15" fmla="*/ 0 60000 65536"/>
              <a:gd name="T16" fmla="*/ 0 60000 65536"/>
              <a:gd name="T17" fmla="*/ 0 60000 65536"/>
              <a:gd name="T18" fmla="*/ 0 w 36"/>
              <a:gd name="T19" fmla="*/ 0 h 20"/>
              <a:gd name="T20" fmla="*/ 36 w 36"/>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6" h="20">
                <a:moveTo>
                  <a:pt x="3" y="20"/>
                </a:moveTo>
                <a:lnTo>
                  <a:pt x="3" y="20"/>
                </a:lnTo>
                <a:lnTo>
                  <a:pt x="36" y="14"/>
                </a:lnTo>
                <a:lnTo>
                  <a:pt x="32" y="0"/>
                </a:lnTo>
                <a:lnTo>
                  <a:pt x="0" y="6"/>
                </a:lnTo>
                <a:lnTo>
                  <a:pt x="3" y="20"/>
                </a:lnTo>
                <a:close/>
              </a:path>
            </a:pathLst>
          </a:custGeom>
          <a:solidFill>
            <a:srgbClr val="009240"/>
          </a:solidFill>
          <a:ln w="9525">
            <a:noFill/>
            <a:round/>
            <a:headEnd/>
            <a:tailEnd/>
          </a:ln>
        </p:spPr>
        <p:txBody>
          <a:bodyPr/>
          <a:lstStyle/>
          <a:p>
            <a:endParaRPr lang="hu-HU"/>
          </a:p>
        </p:txBody>
      </p:sp>
      <p:sp>
        <p:nvSpPr>
          <p:cNvPr id="59415" name="Freeform 24"/>
          <p:cNvSpPr>
            <a:spLocks/>
          </p:cNvSpPr>
          <p:nvPr/>
        </p:nvSpPr>
        <p:spPr bwMode="auto">
          <a:xfrm>
            <a:off x="2254250" y="1787525"/>
            <a:ext cx="55563" cy="31750"/>
          </a:xfrm>
          <a:custGeom>
            <a:avLst/>
            <a:gdLst>
              <a:gd name="T0" fmla="*/ 0 w 35"/>
              <a:gd name="T1" fmla="*/ 5 h 20"/>
              <a:gd name="T2" fmla="*/ 3 w 35"/>
              <a:gd name="T3" fmla="*/ 20 h 20"/>
              <a:gd name="T4" fmla="*/ 35 w 35"/>
              <a:gd name="T5" fmla="*/ 14 h 20"/>
              <a:gd name="T6" fmla="*/ 32 w 35"/>
              <a:gd name="T7" fmla="*/ 0 h 20"/>
              <a:gd name="T8" fmla="*/ 0 w 35"/>
              <a:gd name="T9" fmla="*/ 5 h 20"/>
              <a:gd name="T10" fmla="*/ 0 w 35"/>
              <a:gd name="T11" fmla="*/ 5 h 20"/>
              <a:gd name="T12" fmla="*/ 0 60000 65536"/>
              <a:gd name="T13" fmla="*/ 0 60000 65536"/>
              <a:gd name="T14" fmla="*/ 0 60000 65536"/>
              <a:gd name="T15" fmla="*/ 0 60000 65536"/>
              <a:gd name="T16" fmla="*/ 0 60000 65536"/>
              <a:gd name="T17" fmla="*/ 0 60000 65536"/>
              <a:gd name="T18" fmla="*/ 0 w 35"/>
              <a:gd name="T19" fmla="*/ 0 h 20"/>
              <a:gd name="T20" fmla="*/ 35 w 3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5" h="20">
                <a:moveTo>
                  <a:pt x="0" y="5"/>
                </a:moveTo>
                <a:lnTo>
                  <a:pt x="3" y="20"/>
                </a:lnTo>
                <a:lnTo>
                  <a:pt x="35" y="14"/>
                </a:lnTo>
                <a:lnTo>
                  <a:pt x="32" y="0"/>
                </a:lnTo>
                <a:lnTo>
                  <a:pt x="0" y="5"/>
                </a:lnTo>
                <a:close/>
              </a:path>
            </a:pathLst>
          </a:custGeom>
          <a:solidFill>
            <a:srgbClr val="009240"/>
          </a:solidFill>
          <a:ln w="9525">
            <a:noFill/>
            <a:round/>
            <a:headEnd/>
            <a:tailEnd/>
          </a:ln>
        </p:spPr>
        <p:txBody>
          <a:bodyPr/>
          <a:lstStyle/>
          <a:p>
            <a:endParaRPr lang="hu-HU"/>
          </a:p>
        </p:txBody>
      </p:sp>
      <p:sp>
        <p:nvSpPr>
          <p:cNvPr id="59416" name="Freeform 25"/>
          <p:cNvSpPr>
            <a:spLocks/>
          </p:cNvSpPr>
          <p:nvPr/>
        </p:nvSpPr>
        <p:spPr bwMode="auto">
          <a:xfrm>
            <a:off x="2206625" y="1795463"/>
            <a:ext cx="52388" cy="34925"/>
          </a:xfrm>
          <a:custGeom>
            <a:avLst/>
            <a:gdLst>
              <a:gd name="T0" fmla="*/ 0 w 33"/>
              <a:gd name="T1" fmla="*/ 8 h 22"/>
              <a:gd name="T2" fmla="*/ 4 w 33"/>
              <a:gd name="T3" fmla="*/ 22 h 22"/>
              <a:gd name="T4" fmla="*/ 33 w 33"/>
              <a:gd name="T5" fmla="*/ 15 h 22"/>
              <a:gd name="T6" fmla="*/ 30 w 33"/>
              <a:gd name="T7" fmla="*/ 0 h 22"/>
              <a:gd name="T8" fmla="*/ 0 w 33"/>
              <a:gd name="T9" fmla="*/ 8 h 22"/>
              <a:gd name="T10" fmla="*/ 0 w 33"/>
              <a:gd name="T11" fmla="*/ 8 h 22"/>
              <a:gd name="T12" fmla="*/ 0 60000 65536"/>
              <a:gd name="T13" fmla="*/ 0 60000 65536"/>
              <a:gd name="T14" fmla="*/ 0 60000 65536"/>
              <a:gd name="T15" fmla="*/ 0 60000 65536"/>
              <a:gd name="T16" fmla="*/ 0 60000 65536"/>
              <a:gd name="T17" fmla="*/ 0 60000 65536"/>
              <a:gd name="T18" fmla="*/ 0 w 33"/>
              <a:gd name="T19" fmla="*/ 0 h 22"/>
              <a:gd name="T20" fmla="*/ 33 w 3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3" h="22">
                <a:moveTo>
                  <a:pt x="0" y="8"/>
                </a:moveTo>
                <a:lnTo>
                  <a:pt x="4" y="22"/>
                </a:lnTo>
                <a:lnTo>
                  <a:pt x="33" y="15"/>
                </a:lnTo>
                <a:lnTo>
                  <a:pt x="30" y="0"/>
                </a:lnTo>
                <a:lnTo>
                  <a:pt x="0" y="8"/>
                </a:lnTo>
                <a:close/>
              </a:path>
            </a:pathLst>
          </a:custGeom>
          <a:solidFill>
            <a:srgbClr val="009240"/>
          </a:solidFill>
          <a:ln w="9525">
            <a:noFill/>
            <a:round/>
            <a:headEnd/>
            <a:tailEnd/>
          </a:ln>
        </p:spPr>
        <p:txBody>
          <a:bodyPr/>
          <a:lstStyle/>
          <a:p>
            <a:endParaRPr lang="hu-HU"/>
          </a:p>
        </p:txBody>
      </p:sp>
      <p:sp>
        <p:nvSpPr>
          <p:cNvPr id="59417" name="Freeform 26"/>
          <p:cNvSpPr>
            <a:spLocks/>
          </p:cNvSpPr>
          <p:nvPr/>
        </p:nvSpPr>
        <p:spPr bwMode="auto">
          <a:xfrm>
            <a:off x="2184400" y="1808163"/>
            <a:ext cx="28575" cy="28575"/>
          </a:xfrm>
          <a:custGeom>
            <a:avLst/>
            <a:gdLst>
              <a:gd name="T0" fmla="*/ 0 w 18"/>
              <a:gd name="T1" fmla="*/ 2 h 18"/>
              <a:gd name="T2" fmla="*/ 2 w 18"/>
              <a:gd name="T3" fmla="*/ 18 h 18"/>
              <a:gd name="T4" fmla="*/ 18 w 18"/>
              <a:gd name="T5" fmla="*/ 14 h 18"/>
              <a:gd name="T6" fmla="*/ 14 w 18"/>
              <a:gd name="T7" fmla="*/ 0 h 18"/>
              <a:gd name="T8" fmla="*/ 0 w 18"/>
              <a:gd name="T9" fmla="*/ 2 h 18"/>
              <a:gd name="T10" fmla="*/ 0 w 18"/>
              <a:gd name="T11" fmla="*/ 2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0" y="2"/>
                </a:moveTo>
                <a:lnTo>
                  <a:pt x="2" y="18"/>
                </a:lnTo>
                <a:lnTo>
                  <a:pt x="18" y="14"/>
                </a:lnTo>
                <a:lnTo>
                  <a:pt x="14" y="0"/>
                </a:lnTo>
                <a:lnTo>
                  <a:pt x="0" y="2"/>
                </a:lnTo>
                <a:close/>
              </a:path>
            </a:pathLst>
          </a:custGeom>
          <a:solidFill>
            <a:srgbClr val="009240"/>
          </a:solidFill>
          <a:ln w="9525">
            <a:noFill/>
            <a:round/>
            <a:headEnd/>
            <a:tailEnd/>
          </a:ln>
        </p:spPr>
        <p:txBody>
          <a:bodyPr/>
          <a:lstStyle/>
          <a:p>
            <a:endParaRPr lang="hu-HU"/>
          </a:p>
        </p:txBody>
      </p:sp>
      <p:sp>
        <p:nvSpPr>
          <p:cNvPr id="59418" name="Freeform 27"/>
          <p:cNvSpPr>
            <a:spLocks/>
          </p:cNvSpPr>
          <p:nvPr/>
        </p:nvSpPr>
        <p:spPr bwMode="auto">
          <a:xfrm>
            <a:off x="2160588" y="1811338"/>
            <a:ext cx="26987" cy="30162"/>
          </a:xfrm>
          <a:custGeom>
            <a:avLst/>
            <a:gdLst>
              <a:gd name="T0" fmla="*/ 0 w 17"/>
              <a:gd name="T1" fmla="*/ 4 h 19"/>
              <a:gd name="T2" fmla="*/ 3 w 17"/>
              <a:gd name="T3" fmla="*/ 19 h 19"/>
              <a:gd name="T4" fmla="*/ 17 w 17"/>
              <a:gd name="T5" fmla="*/ 16 h 19"/>
              <a:gd name="T6" fmla="*/ 15 w 17"/>
              <a:gd name="T7" fmla="*/ 0 h 19"/>
              <a:gd name="T8" fmla="*/ 0 w 17"/>
              <a:gd name="T9" fmla="*/ 4 h 19"/>
              <a:gd name="T10" fmla="*/ 0 w 17"/>
              <a:gd name="T11" fmla="*/ 4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4"/>
                </a:moveTo>
                <a:lnTo>
                  <a:pt x="3" y="19"/>
                </a:lnTo>
                <a:lnTo>
                  <a:pt x="17" y="16"/>
                </a:lnTo>
                <a:lnTo>
                  <a:pt x="15" y="0"/>
                </a:lnTo>
                <a:lnTo>
                  <a:pt x="0" y="4"/>
                </a:lnTo>
                <a:close/>
              </a:path>
            </a:pathLst>
          </a:custGeom>
          <a:solidFill>
            <a:srgbClr val="009240"/>
          </a:solidFill>
          <a:ln w="9525">
            <a:noFill/>
            <a:round/>
            <a:headEnd/>
            <a:tailEnd/>
          </a:ln>
        </p:spPr>
        <p:txBody>
          <a:bodyPr/>
          <a:lstStyle/>
          <a:p>
            <a:endParaRPr lang="hu-HU"/>
          </a:p>
        </p:txBody>
      </p:sp>
      <p:sp>
        <p:nvSpPr>
          <p:cNvPr id="59419" name="Freeform 28"/>
          <p:cNvSpPr>
            <a:spLocks/>
          </p:cNvSpPr>
          <p:nvPr/>
        </p:nvSpPr>
        <p:spPr bwMode="auto">
          <a:xfrm>
            <a:off x="2138363" y="1817688"/>
            <a:ext cx="26987" cy="28575"/>
          </a:xfrm>
          <a:custGeom>
            <a:avLst/>
            <a:gdLst>
              <a:gd name="T0" fmla="*/ 0 w 17"/>
              <a:gd name="T1" fmla="*/ 4 h 18"/>
              <a:gd name="T2" fmla="*/ 3 w 17"/>
              <a:gd name="T3" fmla="*/ 18 h 18"/>
              <a:gd name="T4" fmla="*/ 17 w 17"/>
              <a:gd name="T5" fmla="*/ 15 h 18"/>
              <a:gd name="T6" fmla="*/ 14 w 17"/>
              <a:gd name="T7" fmla="*/ 0 h 18"/>
              <a:gd name="T8" fmla="*/ 0 w 17"/>
              <a:gd name="T9" fmla="*/ 4 h 18"/>
              <a:gd name="T10" fmla="*/ 0 w 17"/>
              <a:gd name="T11" fmla="*/ 4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0" y="4"/>
                </a:moveTo>
                <a:lnTo>
                  <a:pt x="3" y="18"/>
                </a:lnTo>
                <a:lnTo>
                  <a:pt x="17" y="15"/>
                </a:lnTo>
                <a:lnTo>
                  <a:pt x="14" y="0"/>
                </a:lnTo>
                <a:lnTo>
                  <a:pt x="0" y="4"/>
                </a:lnTo>
                <a:close/>
              </a:path>
            </a:pathLst>
          </a:custGeom>
          <a:solidFill>
            <a:srgbClr val="009240"/>
          </a:solidFill>
          <a:ln w="9525">
            <a:noFill/>
            <a:round/>
            <a:headEnd/>
            <a:tailEnd/>
          </a:ln>
        </p:spPr>
        <p:txBody>
          <a:bodyPr/>
          <a:lstStyle/>
          <a:p>
            <a:endParaRPr lang="hu-HU"/>
          </a:p>
        </p:txBody>
      </p:sp>
      <p:sp>
        <p:nvSpPr>
          <p:cNvPr id="59420" name="Freeform 29"/>
          <p:cNvSpPr>
            <a:spLocks/>
          </p:cNvSpPr>
          <p:nvPr/>
        </p:nvSpPr>
        <p:spPr bwMode="auto">
          <a:xfrm>
            <a:off x="2117725" y="1824038"/>
            <a:ext cx="25400" cy="28575"/>
          </a:xfrm>
          <a:custGeom>
            <a:avLst/>
            <a:gdLst>
              <a:gd name="T0" fmla="*/ 0 w 16"/>
              <a:gd name="T1" fmla="*/ 4 h 18"/>
              <a:gd name="T2" fmla="*/ 4 w 16"/>
              <a:gd name="T3" fmla="*/ 18 h 18"/>
              <a:gd name="T4" fmla="*/ 16 w 16"/>
              <a:gd name="T5" fmla="*/ 14 h 18"/>
              <a:gd name="T6" fmla="*/ 13 w 16"/>
              <a:gd name="T7" fmla="*/ 0 h 18"/>
              <a:gd name="T8" fmla="*/ 0 w 16"/>
              <a:gd name="T9" fmla="*/ 4 h 18"/>
              <a:gd name="T10" fmla="*/ 0 w 16"/>
              <a:gd name="T11" fmla="*/ 4 h 18"/>
              <a:gd name="T12" fmla="*/ 0 60000 65536"/>
              <a:gd name="T13" fmla="*/ 0 60000 65536"/>
              <a:gd name="T14" fmla="*/ 0 60000 65536"/>
              <a:gd name="T15" fmla="*/ 0 60000 65536"/>
              <a:gd name="T16" fmla="*/ 0 60000 65536"/>
              <a:gd name="T17" fmla="*/ 0 60000 65536"/>
              <a:gd name="T18" fmla="*/ 0 w 16"/>
              <a:gd name="T19" fmla="*/ 0 h 18"/>
              <a:gd name="T20" fmla="*/ 16 w 1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6" h="18">
                <a:moveTo>
                  <a:pt x="0" y="4"/>
                </a:moveTo>
                <a:lnTo>
                  <a:pt x="4" y="18"/>
                </a:lnTo>
                <a:lnTo>
                  <a:pt x="16" y="14"/>
                </a:lnTo>
                <a:lnTo>
                  <a:pt x="13" y="0"/>
                </a:lnTo>
                <a:lnTo>
                  <a:pt x="0" y="4"/>
                </a:lnTo>
                <a:close/>
              </a:path>
            </a:pathLst>
          </a:custGeom>
          <a:solidFill>
            <a:srgbClr val="009240"/>
          </a:solidFill>
          <a:ln w="9525">
            <a:noFill/>
            <a:round/>
            <a:headEnd/>
            <a:tailEnd/>
          </a:ln>
        </p:spPr>
        <p:txBody>
          <a:bodyPr/>
          <a:lstStyle/>
          <a:p>
            <a:endParaRPr lang="hu-HU"/>
          </a:p>
        </p:txBody>
      </p:sp>
      <p:sp>
        <p:nvSpPr>
          <p:cNvPr id="59421" name="Freeform 30"/>
          <p:cNvSpPr>
            <a:spLocks/>
          </p:cNvSpPr>
          <p:nvPr/>
        </p:nvSpPr>
        <p:spPr bwMode="auto">
          <a:xfrm>
            <a:off x="2097088" y="1830388"/>
            <a:ext cx="26987" cy="28575"/>
          </a:xfrm>
          <a:custGeom>
            <a:avLst/>
            <a:gdLst>
              <a:gd name="T0" fmla="*/ 0 w 17"/>
              <a:gd name="T1" fmla="*/ 2 h 18"/>
              <a:gd name="T2" fmla="*/ 4 w 17"/>
              <a:gd name="T3" fmla="*/ 18 h 18"/>
              <a:gd name="T4" fmla="*/ 17 w 17"/>
              <a:gd name="T5" fmla="*/ 14 h 18"/>
              <a:gd name="T6" fmla="*/ 13 w 17"/>
              <a:gd name="T7" fmla="*/ 0 h 18"/>
              <a:gd name="T8" fmla="*/ 0 w 17"/>
              <a:gd name="T9" fmla="*/ 2 h 18"/>
              <a:gd name="T10" fmla="*/ 0 w 17"/>
              <a:gd name="T11" fmla="*/ 2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0" y="2"/>
                </a:moveTo>
                <a:lnTo>
                  <a:pt x="4" y="18"/>
                </a:lnTo>
                <a:lnTo>
                  <a:pt x="17" y="14"/>
                </a:lnTo>
                <a:lnTo>
                  <a:pt x="13" y="0"/>
                </a:lnTo>
                <a:lnTo>
                  <a:pt x="0" y="2"/>
                </a:lnTo>
                <a:close/>
              </a:path>
            </a:pathLst>
          </a:custGeom>
          <a:solidFill>
            <a:srgbClr val="009240"/>
          </a:solidFill>
          <a:ln w="9525">
            <a:noFill/>
            <a:round/>
            <a:headEnd/>
            <a:tailEnd/>
          </a:ln>
        </p:spPr>
        <p:txBody>
          <a:bodyPr/>
          <a:lstStyle/>
          <a:p>
            <a:endParaRPr lang="hu-HU"/>
          </a:p>
        </p:txBody>
      </p:sp>
      <p:sp>
        <p:nvSpPr>
          <p:cNvPr id="59422" name="Freeform 31"/>
          <p:cNvSpPr>
            <a:spLocks/>
          </p:cNvSpPr>
          <p:nvPr/>
        </p:nvSpPr>
        <p:spPr bwMode="auto">
          <a:xfrm>
            <a:off x="2076450" y="1833563"/>
            <a:ext cx="26988" cy="30162"/>
          </a:xfrm>
          <a:custGeom>
            <a:avLst/>
            <a:gdLst>
              <a:gd name="T0" fmla="*/ 6 w 17"/>
              <a:gd name="T1" fmla="*/ 19 h 19"/>
              <a:gd name="T2" fmla="*/ 6 w 17"/>
              <a:gd name="T3" fmla="*/ 19 h 19"/>
              <a:gd name="T4" fmla="*/ 17 w 17"/>
              <a:gd name="T5" fmla="*/ 16 h 19"/>
              <a:gd name="T6" fmla="*/ 13 w 17"/>
              <a:gd name="T7" fmla="*/ 0 h 19"/>
              <a:gd name="T8" fmla="*/ 0 w 17"/>
              <a:gd name="T9" fmla="*/ 5 h 19"/>
              <a:gd name="T10" fmla="*/ 6 w 17"/>
              <a:gd name="T11" fmla="*/ 19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6" y="19"/>
                </a:moveTo>
                <a:lnTo>
                  <a:pt x="6" y="19"/>
                </a:lnTo>
                <a:lnTo>
                  <a:pt x="17" y="16"/>
                </a:lnTo>
                <a:lnTo>
                  <a:pt x="13" y="0"/>
                </a:lnTo>
                <a:lnTo>
                  <a:pt x="0" y="5"/>
                </a:lnTo>
                <a:lnTo>
                  <a:pt x="6" y="19"/>
                </a:lnTo>
                <a:close/>
              </a:path>
            </a:pathLst>
          </a:custGeom>
          <a:solidFill>
            <a:srgbClr val="009240"/>
          </a:solidFill>
          <a:ln w="9525">
            <a:noFill/>
            <a:round/>
            <a:headEnd/>
            <a:tailEnd/>
          </a:ln>
        </p:spPr>
        <p:txBody>
          <a:bodyPr/>
          <a:lstStyle/>
          <a:p>
            <a:endParaRPr lang="hu-HU"/>
          </a:p>
        </p:txBody>
      </p:sp>
      <p:sp>
        <p:nvSpPr>
          <p:cNvPr id="59423" name="Freeform 32"/>
          <p:cNvSpPr>
            <a:spLocks/>
          </p:cNvSpPr>
          <p:nvPr/>
        </p:nvSpPr>
        <p:spPr bwMode="auto">
          <a:xfrm>
            <a:off x="2058988" y="1839913"/>
            <a:ext cx="26987" cy="30162"/>
          </a:xfrm>
          <a:custGeom>
            <a:avLst/>
            <a:gdLst>
              <a:gd name="T0" fmla="*/ 0 w 17"/>
              <a:gd name="T1" fmla="*/ 4 h 19"/>
              <a:gd name="T2" fmla="*/ 4 w 17"/>
              <a:gd name="T3" fmla="*/ 19 h 19"/>
              <a:gd name="T4" fmla="*/ 17 w 17"/>
              <a:gd name="T5" fmla="*/ 15 h 19"/>
              <a:gd name="T6" fmla="*/ 11 w 17"/>
              <a:gd name="T7" fmla="*/ 0 h 19"/>
              <a:gd name="T8" fmla="*/ 0 w 17"/>
              <a:gd name="T9" fmla="*/ 4 h 19"/>
              <a:gd name="T10" fmla="*/ 0 w 17"/>
              <a:gd name="T11" fmla="*/ 4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4"/>
                </a:moveTo>
                <a:lnTo>
                  <a:pt x="4" y="19"/>
                </a:lnTo>
                <a:lnTo>
                  <a:pt x="17" y="15"/>
                </a:lnTo>
                <a:lnTo>
                  <a:pt x="11" y="0"/>
                </a:lnTo>
                <a:lnTo>
                  <a:pt x="0" y="4"/>
                </a:lnTo>
                <a:close/>
              </a:path>
            </a:pathLst>
          </a:custGeom>
          <a:solidFill>
            <a:srgbClr val="009240"/>
          </a:solidFill>
          <a:ln w="9525">
            <a:noFill/>
            <a:round/>
            <a:headEnd/>
            <a:tailEnd/>
          </a:ln>
        </p:spPr>
        <p:txBody>
          <a:bodyPr/>
          <a:lstStyle/>
          <a:p>
            <a:endParaRPr lang="hu-HU"/>
          </a:p>
        </p:txBody>
      </p:sp>
      <p:sp>
        <p:nvSpPr>
          <p:cNvPr id="59424" name="Freeform 33"/>
          <p:cNvSpPr>
            <a:spLocks/>
          </p:cNvSpPr>
          <p:nvPr/>
        </p:nvSpPr>
        <p:spPr bwMode="auto">
          <a:xfrm>
            <a:off x="2038350" y="1846263"/>
            <a:ext cx="26988" cy="30162"/>
          </a:xfrm>
          <a:custGeom>
            <a:avLst/>
            <a:gdLst>
              <a:gd name="T0" fmla="*/ 5 w 17"/>
              <a:gd name="T1" fmla="*/ 19 h 19"/>
              <a:gd name="T2" fmla="*/ 5 w 17"/>
              <a:gd name="T3" fmla="*/ 19 h 19"/>
              <a:gd name="T4" fmla="*/ 17 w 17"/>
              <a:gd name="T5" fmla="*/ 15 h 19"/>
              <a:gd name="T6" fmla="*/ 13 w 17"/>
              <a:gd name="T7" fmla="*/ 0 h 19"/>
              <a:gd name="T8" fmla="*/ 0 w 17"/>
              <a:gd name="T9" fmla="*/ 4 h 19"/>
              <a:gd name="T10" fmla="*/ 5 w 17"/>
              <a:gd name="T11" fmla="*/ 19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5" y="19"/>
                </a:moveTo>
                <a:lnTo>
                  <a:pt x="5" y="19"/>
                </a:lnTo>
                <a:lnTo>
                  <a:pt x="17" y="15"/>
                </a:lnTo>
                <a:lnTo>
                  <a:pt x="13" y="0"/>
                </a:lnTo>
                <a:lnTo>
                  <a:pt x="0" y="4"/>
                </a:lnTo>
                <a:lnTo>
                  <a:pt x="5" y="19"/>
                </a:lnTo>
                <a:close/>
              </a:path>
            </a:pathLst>
          </a:custGeom>
          <a:solidFill>
            <a:srgbClr val="009240"/>
          </a:solidFill>
          <a:ln w="9525">
            <a:noFill/>
            <a:round/>
            <a:headEnd/>
            <a:tailEnd/>
          </a:ln>
        </p:spPr>
        <p:txBody>
          <a:bodyPr/>
          <a:lstStyle/>
          <a:p>
            <a:endParaRPr lang="hu-HU"/>
          </a:p>
        </p:txBody>
      </p:sp>
      <p:sp>
        <p:nvSpPr>
          <p:cNvPr id="59425" name="Freeform 34"/>
          <p:cNvSpPr>
            <a:spLocks/>
          </p:cNvSpPr>
          <p:nvPr/>
        </p:nvSpPr>
        <p:spPr bwMode="auto">
          <a:xfrm>
            <a:off x="2020888" y="1852613"/>
            <a:ext cx="25400" cy="30162"/>
          </a:xfrm>
          <a:custGeom>
            <a:avLst/>
            <a:gdLst>
              <a:gd name="T0" fmla="*/ 0 w 16"/>
              <a:gd name="T1" fmla="*/ 4 h 19"/>
              <a:gd name="T2" fmla="*/ 5 w 16"/>
              <a:gd name="T3" fmla="*/ 19 h 19"/>
              <a:gd name="T4" fmla="*/ 16 w 16"/>
              <a:gd name="T5" fmla="*/ 15 h 19"/>
              <a:gd name="T6" fmla="*/ 13 w 16"/>
              <a:gd name="T7" fmla="*/ 0 h 19"/>
              <a:gd name="T8" fmla="*/ 1 w 16"/>
              <a:gd name="T9" fmla="*/ 4 h 19"/>
              <a:gd name="T10" fmla="*/ 0 w 16"/>
              <a:gd name="T11" fmla="*/ 4 h 19"/>
              <a:gd name="T12" fmla="*/ 0 60000 65536"/>
              <a:gd name="T13" fmla="*/ 0 60000 65536"/>
              <a:gd name="T14" fmla="*/ 0 60000 65536"/>
              <a:gd name="T15" fmla="*/ 0 60000 65536"/>
              <a:gd name="T16" fmla="*/ 0 60000 65536"/>
              <a:gd name="T17" fmla="*/ 0 60000 65536"/>
              <a:gd name="T18" fmla="*/ 0 w 16"/>
              <a:gd name="T19" fmla="*/ 0 h 19"/>
              <a:gd name="T20" fmla="*/ 16 w 1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6" h="19">
                <a:moveTo>
                  <a:pt x="0" y="4"/>
                </a:moveTo>
                <a:lnTo>
                  <a:pt x="5" y="19"/>
                </a:lnTo>
                <a:lnTo>
                  <a:pt x="16" y="15"/>
                </a:lnTo>
                <a:lnTo>
                  <a:pt x="13" y="0"/>
                </a:lnTo>
                <a:lnTo>
                  <a:pt x="1" y="4"/>
                </a:lnTo>
                <a:lnTo>
                  <a:pt x="0" y="4"/>
                </a:lnTo>
                <a:close/>
              </a:path>
            </a:pathLst>
          </a:custGeom>
          <a:solidFill>
            <a:srgbClr val="009240"/>
          </a:solidFill>
          <a:ln w="9525">
            <a:noFill/>
            <a:round/>
            <a:headEnd/>
            <a:tailEnd/>
          </a:ln>
        </p:spPr>
        <p:txBody>
          <a:bodyPr/>
          <a:lstStyle/>
          <a:p>
            <a:endParaRPr lang="hu-HU"/>
          </a:p>
        </p:txBody>
      </p:sp>
      <p:sp>
        <p:nvSpPr>
          <p:cNvPr id="59426" name="Freeform 35"/>
          <p:cNvSpPr>
            <a:spLocks/>
          </p:cNvSpPr>
          <p:nvPr/>
        </p:nvSpPr>
        <p:spPr bwMode="auto">
          <a:xfrm>
            <a:off x="2005013" y="1858963"/>
            <a:ext cx="25400" cy="30162"/>
          </a:xfrm>
          <a:custGeom>
            <a:avLst/>
            <a:gdLst>
              <a:gd name="T0" fmla="*/ 0 w 16"/>
              <a:gd name="T1" fmla="*/ 3 h 19"/>
              <a:gd name="T2" fmla="*/ 5 w 16"/>
              <a:gd name="T3" fmla="*/ 19 h 19"/>
              <a:gd name="T4" fmla="*/ 16 w 16"/>
              <a:gd name="T5" fmla="*/ 14 h 19"/>
              <a:gd name="T6" fmla="*/ 10 w 16"/>
              <a:gd name="T7" fmla="*/ 0 h 19"/>
              <a:gd name="T8" fmla="*/ 0 w 16"/>
              <a:gd name="T9" fmla="*/ 3 h 19"/>
              <a:gd name="T10" fmla="*/ 0 w 16"/>
              <a:gd name="T11" fmla="*/ 3 h 19"/>
              <a:gd name="T12" fmla="*/ 0 60000 65536"/>
              <a:gd name="T13" fmla="*/ 0 60000 65536"/>
              <a:gd name="T14" fmla="*/ 0 60000 65536"/>
              <a:gd name="T15" fmla="*/ 0 60000 65536"/>
              <a:gd name="T16" fmla="*/ 0 60000 65536"/>
              <a:gd name="T17" fmla="*/ 0 60000 65536"/>
              <a:gd name="T18" fmla="*/ 0 w 16"/>
              <a:gd name="T19" fmla="*/ 0 h 19"/>
              <a:gd name="T20" fmla="*/ 16 w 1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6" h="19">
                <a:moveTo>
                  <a:pt x="0" y="3"/>
                </a:moveTo>
                <a:lnTo>
                  <a:pt x="5" y="19"/>
                </a:lnTo>
                <a:lnTo>
                  <a:pt x="16" y="14"/>
                </a:lnTo>
                <a:lnTo>
                  <a:pt x="10" y="0"/>
                </a:lnTo>
                <a:lnTo>
                  <a:pt x="0" y="3"/>
                </a:lnTo>
                <a:close/>
              </a:path>
            </a:pathLst>
          </a:custGeom>
          <a:solidFill>
            <a:srgbClr val="009240"/>
          </a:solidFill>
          <a:ln w="9525">
            <a:noFill/>
            <a:round/>
            <a:headEnd/>
            <a:tailEnd/>
          </a:ln>
        </p:spPr>
        <p:txBody>
          <a:bodyPr/>
          <a:lstStyle/>
          <a:p>
            <a:endParaRPr lang="hu-HU"/>
          </a:p>
        </p:txBody>
      </p:sp>
      <p:sp>
        <p:nvSpPr>
          <p:cNvPr id="59427" name="Freeform 36"/>
          <p:cNvSpPr>
            <a:spLocks/>
          </p:cNvSpPr>
          <p:nvPr/>
        </p:nvSpPr>
        <p:spPr bwMode="auto">
          <a:xfrm>
            <a:off x="1989138" y="1863725"/>
            <a:ext cx="23812" cy="31750"/>
          </a:xfrm>
          <a:custGeom>
            <a:avLst/>
            <a:gdLst>
              <a:gd name="T0" fmla="*/ 0 w 15"/>
              <a:gd name="T1" fmla="*/ 6 h 20"/>
              <a:gd name="T2" fmla="*/ 5 w 15"/>
              <a:gd name="T3" fmla="*/ 20 h 20"/>
              <a:gd name="T4" fmla="*/ 15 w 15"/>
              <a:gd name="T5" fmla="*/ 16 h 20"/>
              <a:gd name="T6" fmla="*/ 10 w 15"/>
              <a:gd name="T7" fmla="*/ 0 h 20"/>
              <a:gd name="T8" fmla="*/ 0 w 15"/>
              <a:gd name="T9" fmla="*/ 6 h 20"/>
              <a:gd name="T10" fmla="*/ 0 w 15"/>
              <a:gd name="T11" fmla="*/ 6 h 20"/>
              <a:gd name="T12" fmla="*/ 0 60000 65536"/>
              <a:gd name="T13" fmla="*/ 0 60000 65536"/>
              <a:gd name="T14" fmla="*/ 0 60000 65536"/>
              <a:gd name="T15" fmla="*/ 0 60000 65536"/>
              <a:gd name="T16" fmla="*/ 0 60000 65536"/>
              <a:gd name="T17" fmla="*/ 0 60000 65536"/>
              <a:gd name="T18" fmla="*/ 0 w 15"/>
              <a:gd name="T19" fmla="*/ 0 h 20"/>
              <a:gd name="T20" fmla="*/ 15 w 1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5" h="20">
                <a:moveTo>
                  <a:pt x="0" y="6"/>
                </a:moveTo>
                <a:lnTo>
                  <a:pt x="5" y="20"/>
                </a:lnTo>
                <a:lnTo>
                  <a:pt x="15" y="16"/>
                </a:lnTo>
                <a:lnTo>
                  <a:pt x="10" y="0"/>
                </a:lnTo>
                <a:lnTo>
                  <a:pt x="0" y="6"/>
                </a:lnTo>
                <a:close/>
              </a:path>
            </a:pathLst>
          </a:custGeom>
          <a:solidFill>
            <a:srgbClr val="009240"/>
          </a:solidFill>
          <a:ln w="9525">
            <a:noFill/>
            <a:round/>
            <a:headEnd/>
            <a:tailEnd/>
          </a:ln>
        </p:spPr>
        <p:txBody>
          <a:bodyPr/>
          <a:lstStyle/>
          <a:p>
            <a:endParaRPr lang="hu-HU"/>
          </a:p>
        </p:txBody>
      </p:sp>
      <p:sp>
        <p:nvSpPr>
          <p:cNvPr id="59428" name="Freeform 37"/>
          <p:cNvSpPr>
            <a:spLocks/>
          </p:cNvSpPr>
          <p:nvPr/>
        </p:nvSpPr>
        <p:spPr bwMode="auto">
          <a:xfrm>
            <a:off x="1971675" y="1873250"/>
            <a:ext cx="25400" cy="26988"/>
          </a:xfrm>
          <a:custGeom>
            <a:avLst/>
            <a:gdLst>
              <a:gd name="T0" fmla="*/ 0 w 16"/>
              <a:gd name="T1" fmla="*/ 3 h 17"/>
              <a:gd name="T2" fmla="*/ 7 w 16"/>
              <a:gd name="T3" fmla="*/ 17 h 17"/>
              <a:gd name="T4" fmla="*/ 16 w 16"/>
              <a:gd name="T5" fmla="*/ 14 h 17"/>
              <a:gd name="T6" fmla="*/ 11 w 16"/>
              <a:gd name="T7" fmla="*/ 0 h 17"/>
              <a:gd name="T8" fmla="*/ 0 w 16"/>
              <a:gd name="T9" fmla="*/ 3 h 17"/>
              <a:gd name="T10" fmla="*/ 0 w 16"/>
              <a:gd name="T11" fmla="*/ 3 h 17"/>
              <a:gd name="T12" fmla="*/ 0 60000 65536"/>
              <a:gd name="T13" fmla="*/ 0 60000 65536"/>
              <a:gd name="T14" fmla="*/ 0 60000 65536"/>
              <a:gd name="T15" fmla="*/ 0 60000 65536"/>
              <a:gd name="T16" fmla="*/ 0 60000 65536"/>
              <a:gd name="T17" fmla="*/ 0 60000 65536"/>
              <a:gd name="T18" fmla="*/ 0 w 16"/>
              <a:gd name="T19" fmla="*/ 0 h 17"/>
              <a:gd name="T20" fmla="*/ 16 w 1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6" h="17">
                <a:moveTo>
                  <a:pt x="0" y="3"/>
                </a:moveTo>
                <a:lnTo>
                  <a:pt x="7" y="17"/>
                </a:lnTo>
                <a:lnTo>
                  <a:pt x="16" y="14"/>
                </a:lnTo>
                <a:lnTo>
                  <a:pt x="11" y="0"/>
                </a:lnTo>
                <a:lnTo>
                  <a:pt x="0" y="3"/>
                </a:lnTo>
                <a:close/>
              </a:path>
            </a:pathLst>
          </a:custGeom>
          <a:solidFill>
            <a:srgbClr val="009240"/>
          </a:solidFill>
          <a:ln w="9525">
            <a:noFill/>
            <a:round/>
            <a:headEnd/>
            <a:tailEnd/>
          </a:ln>
        </p:spPr>
        <p:txBody>
          <a:bodyPr/>
          <a:lstStyle/>
          <a:p>
            <a:endParaRPr lang="hu-HU"/>
          </a:p>
        </p:txBody>
      </p:sp>
      <p:sp>
        <p:nvSpPr>
          <p:cNvPr id="59429" name="Freeform 38"/>
          <p:cNvSpPr>
            <a:spLocks/>
          </p:cNvSpPr>
          <p:nvPr/>
        </p:nvSpPr>
        <p:spPr bwMode="auto">
          <a:xfrm>
            <a:off x="1957388" y="1878013"/>
            <a:ext cx="25400" cy="28575"/>
          </a:xfrm>
          <a:custGeom>
            <a:avLst/>
            <a:gdLst>
              <a:gd name="T0" fmla="*/ 7 w 16"/>
              <a:gd name="T1" fmla="*/ 18 h 18"/>
              <a:gd name="T2" fmla="*/ 7 w 16"/>
              <a:gd name="T3" fmla="*/ 18 h 18"/>
              <a:gd name="T4" fmla="*/ 16 w 16"/>
              <a:gd name="T5" fmla="*/ 14 h 18"/>
              <a:gd name="T6" fmla="*/ 9 w 16"/>
              <a:gd name="T7" fmla="*/ 0 h 18"/>
              <a:gd name="T8" fmla="*/ 0 w 16"/>
              <a:gd name="T9" fmla="*/ 5 h 18"/>
              <a:gd name="T10" fmla="*/ 7 w 16"/>
              <a:gd name="T11" fmla="*/ 18 h 18"/>
              <a:gd name="T12" fmla="*/ 0 60000 65536"/>
              <a:gd name="T13" fmla="*/ 0 60000 65536"/>
              <a:gd name="T14" fmla="*/ 0 60000 65536"/>
              <a:gd name="T15" fmla="*/ 0 60000 65536"/>
              <a:gd name="T16" fmla="*/ 0 60000 65536"/>
              <a:gd name="T17" fmla="*/ 0 60000 65536"/>
              <a:gd name="T18" fmla="*/ 0 w 16"/>
              <a:gd name="T19" fmla="*/ 0 h 18"/>
              <a:gd name="T20" fmla="*/ 16 w 1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6" h="18">
                <a:moveTo>
                  <a:pt x="7" y="18"/>
                </a:moveTo>
                <a:lnTo>
                  <a:pt x="7" y="18"/>
                </a:lnTo>
                <a:lnTo>
                  <a:pt x="16" y="14"/>
                </a:lnTo>
                <a:lnTo>
                  <a:pt x="9" y="0"/>
                </a:lnTo>
                <a:lnTo>
                  <a:pt x="0" y="5"/>
                </a:lnTo>
                <a:lnTo>
                  <a:pt x="7" y="18"/>
                </a:lnTo>
                <a:close/>
              </a:path>
            </a:pathLst>
          </a:custGeom>
          <a:solidFill>
            <a:srgbClr val="009240"/>
          </a:solidFill>
          <a:ln w="9525">
            <a:noFill/>
            <a:round/>
            <a:headEnd/>
            <a:tailEnd/>
          </a:ln>
        </p:spPr>
        <p:txBody>
          <a:bodyPr/>
          <a:lstStyle/>
          <a:p>
            <a:endParaRPr lang="hu-HU"/>
          </a:p>
        </p:txBody>
      </p:sp>
      <p:sp>
        <p:nvSpPr>
          <p:cNvPr id="59430" name="Freeform 39"/>
          <p:cNvSpPr>
            <a:spLocks/>
          </p:cNvSpPr>
          <p:nvPr/>
        </p:nvSpPr>
        <p:spPr bwMode="auto">
          <a:xfrm>
            <a:off x="1941513" y="1884363"/>
            <a:ext cx="26987" cy="30162"/>
          </a:xfrm>
          <a:custGeom>
            <a:avLst/>
            <a:gdLst>
              <a:gd name="T0" fmla="*/ 0 w 17"/>
              <a:gd name="T1" fmla="*/ 5 h 19"/>
              <a:gd name="T2" fmla="*/ 7 w 17"/>
              <a:gd name="T3" fmla="*/ 19 h 19"/>
              <a:gd name="T4" fmla="*/ 17 w 17"/>
              <a:gd name="T5" fmla="*/ 14 h 19"/>
              <a:gd name="T6" fmla="*/ 10 w 17"/>
              <a:gd name="T7" fmla="*/ 0 h 19"/>
              <a:gd name="T8" fmla="*/ 2 w 17"/>
              <a:gd name="T9" fmla="*/ 5 h 19"/>
              <a:gd name="T10" fmla="*/ 0 w 17"/>
              <a:gd name="T11" fmla="*/ 5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5"/>
                </a:moveTo>
                <a:lnTo>
                  <a:pt x="7" y="19"/>
                </a:lnTo>
                <a:lnTo>
                  <a:pt x="17" y="14"/>
                </a:lnTo>
                <a:lnTo>
                  <a:pt x="10" y="0"/>
                </a:lnTo>
                <a:lnTo>
                  <a:pt x="2" y="5"/>
                </a:lnTo>
                <a:lnTo>
                  <a:pt x="0" y="5"/>
                </a:lnTo>
                <a:close/>
              </a:path>
            </a:pathLst>
          </a:custGeom>
          <a:solidFill>
            <a:srgbClr val="009240"/>
          </a:solidFill>
          <a:ln w="9525">
            <a:noFill/>
            <a:round/>
            <a:headEnd/>
            <a:tailEnd/>
          </a:ln>
        </p:spPr>
        <p:txBody>
          <a:bodyPr/>
          <a:lstStyle/>
          <a:p>
            <a:endParaRPr lang="hu-HU"/>
          </a:p>
        </p:txBody>
      </p:sp>
      <p:sp>
        <p:nvSpPr>
          <p:cNvPr id="59431" name="Freeform 40"/>
          <p:cNvSpPr>
            <a:spLocks/>
          </p:cNvSpPr>
          <p:nvPr/>
        </p:nvSpPr>
        <p:spPr bwMode="auto">
          <a:xfrm>
            <a:off x="1930400" y="1892300"/>
            <a:ext cx="23813" cy="28575"/>
          </a:xfrm>
          <a:custGeom>
            <a:avLst/>
            <a:gdLst>
              <a:gd name="T0" fmla="*/ 0 w 15"/>
              <a:gd name="T1" fmla="*/ 4 h 18"/>
              <a:gd name="T2" fmla="*/ 6 w 15"/>
              <a:gd name="T3" fmla="*/ 18 h 18"/>
              <a:gd name="T4" fmla="*/ 15 w 15"/>
              <a:gd name="T5" fmla="*/ 13 h 18"/>
              <a:gd name="T6" fmla="*/ 7 w 15"/>
              <a:gd name="T7" fmla="*/ 0 h 18"/>
              <a:gd name="T8" fmla="*/ 0 w 15"/>
              <a:gd name="T9" fmla="*/ 4 h 18"/>
              <a:gd name="T10" fmla="*/ 0 w 15"/>
              <a:gd name="T11" fmla="*/ 4 h 18"/>
              <a:gd name="T12" fmla="*/ 0 60000 65536"/>
              <a:gd name="T13" fmla="*/ 0 60000 65536"/>
              <a:gd name="T14" fmla="*/ 0 60000 65536"/>
              <a:gd name="T15" fmla="*/ 0 60000 65536"/>
              <a:gd name="T16" fmla="*/ 0 60000 65536"/>
              <a:gd name="T17" fmla="*/ 0 60000 65536"/>
              <a:gd name="T18" fmla="*/ 0 w 15"/>
              <a:gd name="T19" fmla="*/ 0 h 18"/>
              <a:gd name="T20" fmla="*/ 15 w 1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5" h="18">
                <a:moveTo>
                  <a:pt x="0" y="4"/>
                </a:moveTo>
                <a:lnTo>
                  <a:pt x="6" y="18"/>
                </a:lnTo>
                <a:lnTo>
                  <a:pt x="15" y="13"/>
                </a:lnTo>
                <a:lnTo>
                  <a:pt x="7" y="0"/>
                </a:lnTo>
                <a:lnTo>
                  <a:pt x="0" y="4"/>
                </a:lnTo>
                <a:close/>
              </a:path>
            </a:pathLst>
          </a:custGeom>
          <a:solidFill>
            <a:srgbClr val="009240"/>
          </a:solidFill>
          <a:ln w="9525">
            <a:noFill/>
            <a:round/>
            <a:headEnd/>
            <a:tailEnd/>
          </a:ln>
        </p:spPr>
        <p:txBody>
          <a:bodyPr/>
          <a:lstStyle/>
          <a:p>
            <a:endParaRPr lang="hu-HU"/>
          </a:p>
        </p:txBody>
      </p:sp>
      <p:sp>
        <p:nvSpPr>
          <p:cNvPr id="59432" name="Freeform 41"/>
          <p:cNvSpPr>
            <a:spLocks/>
          </p:cNvSpPr>
          <p:nvPr/>
        </p:nvSpPr>
        <p:spPr bwMode="auto">
          <a:xfrm>
            <a:off x="1916113" y="1898650"/>
            <a:ext cx="25400" cy="28575"/>
          </a:xfrm>
          <a:custGeom>
            <a:avLst/>
            <a:gdLst>
              <a:gd name="T0" fmla="*/ 7 w 16"/>
              <a:gd name="T1" fmla="*/ 18 h 18"/>
              <a:gd name="T2" fmla="*/ 7 w 16"/>
              <a:gd name="T3" fmla="*/ 18 h 18"/>
              <a:gd name="T4" fmla="*/ 16 w 16"/>
              <a:gd name="T5" fmla="*/ 13 h 18"/>
              <a:gd name="T6" fmla="*/ 9 w 16"/>
              <a:gd name="T7" fmla="*/ 0 h 18"/>
              <a:gd name="T8" fmla="*/ 0 w 16"/>
              <a:gd name="T9" fmla="*/ 5 h 18"/>
              <a:gd name="T10" fmla="*/ 7 w 16"/>
              <a:gd name="T11" fmla="*/ 18 h 18"/>
              <a:gd name="T12" fmla="*/ 0 60000 65536"/>
              <a:gd name="T13" fmla="*/ 0 60000 65536"/>
              <a:gd name="T14" fmla="*/ 0 60000 65536"/>
              <a:gd name="T15" fmla="*/ 0 60000 65536"/>
              <a:gd name="T16" fmla="*/ 0 60000 65536"/>
              <a:gd name="T17" fmla="*/ 0 60000 65536"/>
              <a:gd name="T18" fmla="*/ 0 w 16"/>
              <a:gd name="T19" fmla="*/ 0 h 18"/>
              <a:gd name="T20" fmla="*/ 16 w 1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6" h="18">
                <a:moveTo>
                  <a:pt x="7" y="18"/>
                </a:moveTo>
                <a:lnTo>
                  <a:pt x="7" y="18"/>
                </a:lnTo>
                <a:lnTo>
                  <a:pt x="16" y="13"/>
                </a:lnTo>
                <a:lnTo>
                  <a:pt x="9" y="0"/>
                </a:lnTo>
                <a:lnTo>
                  <a:pt x="0" y="5"/>
                </a:lnTo>
                <a:lnTo>
                  <a:pt x="7" y="18"/>
                </a:lnTo>
                <a:close/>
              </a:path>
            </a:pathLst>
          </a:custGeom>
          <a:solidFill>
            <a:srgbClr val="009240"/>
          </a:solidFill>
          <a:ln w="9525">
            <a:noFill/>
            <a:round/>
            <a:headEnd/>
            <a:tailEnd/>
          </a:ln>
        </p:spPr>
        <p:txBody>
          <a:bodyPr/>
          <a:lstStyle/>
          <a:p>
            <a:endParaRPr lang="hu-HU"/>
          </a:p>
        </p:txBody>
      </p:sp>
      <p:sp>
        <p:nvSpPr>
          <p:cNvPr id="59433" name="Freeform 42"/>
          <p:cNvSpPr>
            <a:spLocks/>
          </p:cNvSpPr>
          <p:nvPr/>
        </p:nvSpPr>
        <p:spPr bwMode="auto">
          <a:xfrm>
            <a:off x="1903413" y="1906588"/>
            <a:ext cx="23812" cy="26987"/>
          </a:xfrm>
          <a:custGeom>
            <a:avLst/>
            <a:gdLst>
              <a:gd name="T0" fmla="*/ 0 w 15"/>
              <a:gd name="T1" fmla="*/ 4 h 17"/>
              <a:gd name="T2" fmla="*/ 8 w 15"/>
              <a:gd name="T3" fmla="*/ 17 h 17"/>
              <a:gd name="T4" fmla="*/ 15 w 15"/>
              <a:gd name="T5" fmla="*/ 13 h 17"/>
              <a:gd name="T6" fmla="*/ 8 w 15"/>
              <a:gd name="T7" fmla="*/ 0 h 17"/>
              <a:gd name="T8" fmla="*/ 1 w 15"/>
              <a:gd name="T9" fmla="*/ 4 h 17"/>
              <a:gd name="T10" fmla="*/ 0 w 15"/>
              <a:gd name="T11" fmla="*/ 4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0" y="4"/>
                </a:moveTo>
                <a:lnTo>
                  <a:pt x="8" y="17"/>
                </a:lnTo>
                <a:lnTo>
                  <a:pt x="15" y="13"/>
                </a:lnTo>
                <a:lnTo>
                  <a:pt x="8" y="0"/>
                </a:lnTo>
                <a:lnTo>
                  <a:pt x="1" y="4"/>
                </a:lnTo>
                <a:lnTo>
                  <a:pt x="0" y="4"/>
                </a:lnTo>
                <a:close/>
              </a:path>
            </a:pathLst>
          </a:custGeom>
          <a:solidFill>
            <a:srgbClr val="009240"/>
          </a:solidFill>
          <a:ln w="9525">
            <a:noFill/>
            <a:round/>
            <a:headEnd/>
            <a:tailEnd/>
          </a:ln>
        </p:spPr>
        <p:txBody>
          <a:bodyPr/>
          <a:lstStyle/>
          <a:p>
            <a:endParaRPr lang="hu-HU"/>
          </a:p>
        </p:txBody>
      </p:sp>
      <p:sp>
        <p:nvSpPr>
          <p:cNvPr id="59434" name="Freeform 43"/>
          <p:cNvSpPr>
            <a:spLocks/>
          </p:cNvSpPr>
          <p:nvPr/>
        </p:nvSpPr>
        <p:spPr bwMode="auto">
          <a:xfrm>
            <a:off x="1893888" y="1912938"/>
            <a:ext cx="23812" cy="28575"/>
          </a:xfrm>
          <a:custGeom>
            <a:avLst/>
            <a:gdLst>
              <a:gd name="T0" fmla="*/ 7 w 15"/>
              <a:gd name="T1" fmla="*/ 18 h 18"/>
              <a:gd name="T2" fmla="*/ 7 w 15"/>
              <a:gd name="T3" fmla="*/ 18 h 18"/>
              <a:gd name="T4" fmla="*/ 15 w 15"/>
              <a:gd name="T5" fmla="*/ 13 h 18"/>
              <a:gd name="T6" fmla="*/ 6 w 15"/>
              <a:gd name="T7" fmla="*/ 0 h 18"/>
              <a:gd name="T8" fmla="*/ 0 w 15"/>
              <a:gd name="T9" fmla="*/ 5 h 18"/>
              <a:gd name="T10" fmla="*/ 7 w 15"/>
              <a:gd name="T11" fmla="*/ 18 h 18"/>
              <a:gd name="T12" fmla="*/ 0 60000 65536"/>
              <a:gd name="T13" fmla="*/ 0 60000 65536"/>
              <a:gd name="T14" fmla="*/ 0 60000 65536"/>
              <a:gd name="T15" fmla="*/ 0 60000 65536"/>
              <a:gd name="T16" fmla="*/ 0 60000 65536"/>
              <a:gd name="T17" fmla="*/ 0 60000 65536"/>
              <a:gd name="T18" fmla="*/ 0 w 15"/>
              <a:gd name="T19" fmla="*/ 0 h 18"/>
              <a:gd name="T20" fmla="*/ 15 w 1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5" h="18">
                <a:moveTo>
                  <a:pt x="7" y="18"/>
                </a:moveTo>
                <a:lnTo>
                  <a:pt x="7" y="18"/>
                </a:lnTo>
                <a:lnTo>
                  <a:pt x="15" y="13"/>
                </a:lnTo>
                <a:lnTo>
                  <a:pt x="6" y="0"/>
                </a:lnTo>
                <a:lnTo>
                  <a:pt x="0" y="5"/>
                </a:lnTo>
                <a:lnTo>
                  <a:pt x="7" y="18"/>
                </a:lnTo>
                <a:close/>
              </a:path>
            </a:pathLst>
          </a:custGeom>
          <a:solidFill>
            <a:srgbClr val="009240"/>
          </a:solidFill>
          <a:ln w="9525">
            <a:noFill/>
            <a:round/>
            <a:headEnd/>
            <a:tailEnd/>
          </a:ln>
        </p:spPr>
        <p:txBody>
          <a:bodyPr/>
          <a:lstStyle/>
          <a:p>
            <a:endParaRPr lang="hu-HU"/>
          </a:p>
        </p:txBody>
      </p:sp>
      <p:sp>
        <p:nvSpPr>
          <p:cNvPr id="59435" name="Freeform 44"/>
          <p:cNvSpPr>
            <a:spLocks/>
          </p:cNvSpPr>
          <p:nvPr/>
        </p:nvSpPr>
        <p:spPr bwMode="auto">
          <a:xfrm>
            <a:off x="1881188" y="1920875"/>
            <a:ext cx="23812" cy="26988"/>
          </a:xfrm>
          <a:custGeom>
            <a:avLst/>
            <a:gdLst>
              <a:gd name="T0" fmla="*/ 0 w 15"/>
              <a:gd name="T1" fmla="*/ 4 h 17"/>
              <a:gd name="T2" fmla="*/ 9 w 15"/>
              <a:gd name="T3" fmla="*/ 17 h 17"/>
              <a:gd name="T4" fmla="*/ 15 w 15"/>
              <a:gd name="T5" fmla="*/ 13 h 17"/>
              <a:gd name="T6" fmla="*/ 8 w 15"/>
              <a:gd name="T7" fmla="*/ 0 h 17"/>
              <a:gd name="T8" fmla="*/ 1 w 15"/>
              <a:gd name="T9" fmla="*/ 4 h 17"/>
              <a:gd name="T10" fmla="*/ 0 w 15"/>
              <a:gd name="T11" fmla="*/ 4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0" y="4"/>
                </a:moveTo>
                <a:lnTo>
                  <a:pt x="9" y="17"/>
                </a:lnTo>
                <a:lnTo>
                  <a:pt x="15" y="13"/>
                </a:lnTo>
                <a:lnTo>
                  <a:pt x="8" y="0"/>
                </a:lnTo>
                <a:lnTo>
                  <a:pt x="1" y="4"/>
                </a:lnTo>
                <a:lnTo>
                  <a:pt x="0" y="4"/>
                </a:lnTo>
                <a:close/>
              </a:path>
            </a:pathLst>
          </a:custGeom>
          <a:solidFill>
            <a:srgbClr val="009240"/>
          </a:solidFill>
          <a:ln w="9525">
            <a:noFill/>
            <a:round/>
            <a:headEnd/>
            <a:tailEnd/>
          </a:ln>
        </p:spPr>
        <p:txBody>
          <a:bodyPr/>
          <a:lstStyle/>
          <a:p>
            <a:endParaRPr lang="hu-HU"/>
          </a:p>
        </p:txBody>
      </p:sp>
      <p:sp>
        <p:nvSpPr>
          <p:cNvPr id="59436" name="Freeform 45"/>
          <p:cNvSpPr>
            <a:spLocks/>
          </p:cNvSpPr>
          <p:nvPr/>
        </p:nvSpPr>
        <p:spPr bwMode="auto">
          <a:xfrm>
            <a:off x="1871663" y="1927225"/>
            <a:ext cx="25400" cy="26988"/>
          </a:xfrm>
          <a:custGeom>
            <a:avLst/>
            <a:gdLst>
              <a:gd name="T0" fmla="*/ 0 w 16"/>
              <a:gd name="T1" fmla="*/ 5 h 17"/>
              <a:gd name="T2" fmla="*/ 10 w 16"/>
              <a:gd name="T3" fmla="*/ 17 h 17"/>
              <a:gd name="T4" fmla="*/ 16 w 16"/>
              <a:gd name="T5" fmla="*/ 11 h 17"/>
              <a:gd name="T6" fmla="*/ 6 w 16"/>
              <a:gd name="T7" fmla="*/ 0 h 17"/>
              <a:gd name="T8" fmla="*/ 1 w 16"/>
              <a:gd name="T9" fmla="*/ 5 h 17"/>
              <a:gd name="T10" fmla="*/ 0 w 16"/>
              <a:gd name="T11" fmla="*/ 5 h 17"/>
              <a:gd name="T12" fmla="*/ 0 60000 65536"/>
              <a:gd name="T13" fmla="*/ 0 60000 65536"/>
              <a:gd name="T14" fmla="*/ 0 60000 65536"/>
              <a:gd name="T15" fmla="*/ 0 60000 65536"/>
              <a:gd name="T16" fmla="*/ 0 60000 65536"/>
              <a:gd name="T17" fmla="*/ 0 60000 65536"/>
              <a:gd name="T18" fmla="*/ 0 w 16"/>
              <a:gd name="T19" fmla="*/ 0 h 17"/>
              <a:gd name="T20" fmla="*/ 16 w 1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6" h="17">
                <a:moveTo>
                  <a:pt x="0" y="5"/>
                </a:moveTo>
                <a:lnTo>
                  <a:pt x="10" y="17"/>
                </a:lnTo>
                <a:lnTo>
                  <a:pt x="16" y="11"/>
                </a:lnTo>
                <a:lnTo>
                  <a:pt x="6" y="0"/>
                </a:lnTo>
                <a:lnTo>
                  <a:pt x="1" y="5"/>
                </a:lnTo>
                <a:lnTo>
                  <a:pt x="0" y="5"/>
                </a:lnTo>
                <a:close/>
              </a:path>
            </a:pathLst>
          </a:custGeom>
          <a:solidFill>
            <a:srgbClr val="009240"/>
          </a:solidFill>
          <a:ln w="9525">
            <a:noFill/>
            <a:round/>
            <a:headEnd/>
            <a:tailEnd/>
          </a:ln>
        </p:spPr>
        <p:txBody>
          <a:bodyPr/>
          <a:lstStyle/>
          <a:p>
            <a:endParaRPr lang="hu-HU"/>
          </a:p>
        </p:txBody>
      </p:sp>
      <p:sp>
        <p:nvSpPr>
          <p:cNvPr id="59437" name="Freeform 46"/>
          <p:cNvSpPr>
            <a:spLocks/>
          </p:cNvSpPr>
          <p:nvPr/>
        </p:nvSpPr>
        <p:spPr bwMode="auto">
          <a:xfrm>
            <a:off x="1863725" y="1935163"/>
            <a:ext cx="23813" cy="26987"/>
          </a:xfrm>
          <a:custGeom>
            <a:avLst/>
            <a:gdLst>
              <a:gd name="T0" fmla="*/ 0 w 15"/>
              <a:gd name="T1" fmla="*/ 5 h 17"/>
              <a:gd name="T2" fmla="*/ 10 w 15"/>
              <a:gd name="T3" fmla="*/ 17 h 17"/>
              <a:gd name="T4" fmla="*/ 15 w 15"/>
              <a:gd name="T5" fmla="*/ 12 h 17"/>
              <a:gd name="T6" fmla="*/ 5 w 15"/>
              <a:gd name="T7" fmla="*/ 0 h 17"/>
              <a:gd name="T8" fmla="*/ 0 w 15"/>
              <a:gd name="T9" fmla="*/ 5 h 17"/>
              <a:gd name="T10" fmla="*/ 0 w 15"/>
              <a:gd name="T11" fmla="*/ 5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0" y="5"/>
                </a:moveTo>
                <a:lnTo>
                  <a:pt x="10" y="17"/>
                </a:lnTo>
                <a:lnTo>
                  <a:pt x="15" y="12"/>
                </a:lnTo>
                <a:lnTo>
                  <a:pt x="5" y="0"/>
                </a:lnTo>
                <a:lnTo>
                  <a:pt x="0" y="5"/>
                </a:lnTo>
                <a:close/>
              </a:path>
            </a:pathLst>
          </a:custGeom>
          <a:solidFill>
            <a:srgbClr val="009240"/>
          </a:solidFill>
          <a:ln w="9525">
            <a:noFill/>
            <a:round/>
            <a:headEnd/>
            <a:tailEnd/>
          </a:ln>
        </p:spPr>
        <p:txBody>
          <a:bodyPr/>
          <a:lstStyle/>
          <a:p>
            <a:endParaRPr lang="hu-HU"/>
          </a:p>
        </p:txBody>
      </p:sp>
      <p:sp>
        <p:nvSpPr>
          <p:cNvPr id="59438" name="Freeform 47"/>
          <p:cNvSpPr>
            <a:spLocks/>
          </p:cNvSpPr>
          <p:nvPr/>
        </p:nvSpPr>
        <p:spPr bwMode="auto">
          <a:xfrm>
            <a:off x="1857375" y="1943100"/>
            <a:ext cx="23813" cy="23813"/>
          </a:xfrm>
          <a:custGeom>
            <a:avLst/>
            <a:gdLst>
              <a:gd name="T0" fmla="*/ 0 w 15"/>
              <a:gd name="T1" fmla="*/ 4 h 15"/>
              <a:gd name="T2" fmla="*/ 10 w 15"/>
              <a:gd name="T3" fmla="*/ 15 h 15"/>
              <a:gd name="T4" fmla="*/ 15 w 15"/>
              <a:gd name="T5" fmla="*/ 10 h 15"/>
              <a:gd name="T6" fmla="*/ 4 w 15"/>
              <a:gd name="T7" fmla="*/ 0 h 15"/>
              <a:gd name="T8" fmla="*/ 0 w 15"/>
              <a:gd name="T9" fmla="*/ 4 h 15"/>
              <a:gd name="T10" fmla="*/ 0 w 15"/>
              <a:gd name="T11" fmla="*/ 4 h 15"/>
              <a:gd name="T12" fmla="*/ 0 60000 65536"/>
              <a:gd name="T13" fmla="*/ 0 60000 65536"/>
              <a:gd name="T14" fmla="*/ 0 60000 65536"/>
              <a:gd name="T15" fmla="*/ 0 60000 65536"/>
              <a:gd name="T16" fmla="*/ 0 60000 65536"/>
              <a:gd name="T17" fmla="*/ 0 60000 65536"/>
              <a:gd name="T18" fmla="*/ 0 w 15"/>
              <a:gd name="T19" fmla="*/ 0 h 15"/>
              <a:gd name="T20" fmla="*/ 15 w 15"/>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5" h="15">
                <a:moveTo>
                  <a:pt x="0" y="4"/>
                </a:moveTo>
                <a:lnTo>
                  <a:pt x="10" y="15"/>
                </a:lnTo>
                <a:lnTo>
                  <a:pt x="15" y="10"/>
                </a:lnTo>
                <a:lnTo>
                  <a:pt x="4" y="0"/>
                </a:lnTo>
                <a:lnTo>
                  <a:pt x="0" y="4"/>
                </a:lnTo>
                <a:close/>
              </a:path>
            </a:pathLst>
          </a:custGeom>
          <a:solidFill>
            <a:srgbClr val="009240"/>
          </a:solidFill>
          <a:ln w="9525">
            <a:noFill/>
            <a:round/>
            <a:headEnd/>
            <a:tailEnd/>
          </a:ln>
        </p:spPr>
        <p:txBody>
          <a:bodyPr/>
          <a:lstStyle/>
          <a:p>
            <a:endParaRPr lang="hu-HU"/>
          </a:p>
        </p:txBody>
      </p:sp>
      <p:sp>
        <p:nvSpPr>
          <p:cNvPr id="59439" name="Freeform 48"/>
          <p:cNvSpPr>
            <a:spLocks/>
          </p:cNvSpPr>
          <p:nvPr/>
        </p:nvSpPr>
        <p:spPr bwMode="auto">
          <a:xfrm>
            <a:off x="1847850" y="1949450"/>
            <a:ext cx="25400" cy="26988"/>
          </a:xfrm>
          <a:custGeom>
            <a:avLst/>
            <a:gdLst>
              <a:gd name="T0" fmla="*/ 0 w 16"/>
              <a:gd name="T1" fmla="*/ 6 h 17"/>
              <a:gd name="T2" fmla="*/ 11 w 16"/>
              <a:gd name="T3" fmla="*/ 17 h 17"/>
              <a:gd name="T4" fmla="*/ 16 w 16"/>
              <a:gd name="T5" fmla="*/ 11 h 17"/>
              <a:gd name="T6" fmla="*/ 6 w 16"/>
              <a:gd name="T7" fmla="*/ 0 h 17"/>
              <a:gd name="T8" fmla="*/ 1 w 16"/>
              <a:gd name="T9" fmla="*/ 5 h 17"/>
              <a:gd name="T10" fmla="*/ 0 w 16"/>
              <a:gd name="T11" fmla="*/ 6 h 17"/>
              <a:gd name="T12" fmla="*/ 0 60000 65536"/>
              <a:gd name="T13" fmla="*/ 0 60000 65536"/>
              <a:gd name="T14" fmla="*/ 0 60000 65536"/>
              <a:gd name="T15" fmla="*/ 0 60000 65536"/>
              <a:gd name="T16" fmla="*/ 0 60000 65536"/>
              <a:gd name="T17" fmla="*/ 0 60000 65536"/>
              <a:gd name="T18" fmla="*/ 0 w 16"/>
              <a:gd name="T19" fmla="*/ 0 h 17"/>
              <a:gd name="T20" fmla="*/ 16 w 1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6" h="17">
                <a:moveTo>
                  <a:pt x="0" y="6"/>
                </a:moveTo>
                <a:lnTo>
                  <a:pt x="11" y="17"/>
                </a:lnTo>
                <a:lnTo>
                  <a:pt x="16" y="11"/>
                </a:lnTo>
                <a:lnTo>
                  <a:pt x="6" y="0"/>
                </a:lnTo>
                <a:lnTo>
                  <a:pt x="1" y="5"/>
                </a:lnTo>
                <a:lnTo>
                  <a:pt x="0" y="6"/>
                </a:lnTo>
                <a:close/>
              </a:path>
            </a:pathLst>
          </a:custGeom>
          <a:solidFill>
            <a:srgbClr val="009240"/>
          </a:solidFill>
          <a:ln w="9525">
            <a:noFill/>
            <a:round/>
            <a:headEnd/>
            <a:tailEnd/>
          </a:ln>
        </p:spPr>
        <p:txBody>
          <a:bodyPr/>
          <a:lstStyle/>
          <a:p>
            <a:endParaRPr lang="hu-HU"/>
          </a:p>
        </p:txBody>
      </p:sp>
      <p:sp>
        <p:nvSpPr>
          <p:cNvPr id="59440" name="Freeform 49"/>
          <p:cNvSpPr>
            <a:spLocks/>
          </p:cNvSpPr>
          <p:nvPr/>
        </p:nvSpPr>
        <p:spPr bwMode="auto">
          <a:xfrm>
            <a:off x="1843088" y="1958975"/>
            <a:ext cx="23812" cy="20638"/>
          </a:xfrm>
          <a:custGeom>
            <a:avLst/>
            <a:gdLst>
              <a:gd name="T0" fmla="*/ 0 w 15"/>
              <a:gd name="T1" fmla="*/ 4 h 13"/>
              <a:gd name="T2" fmla="*/ 11 w 15"/>
              <a:gd name="T3" fmla="*/ 13 h 13"/>
              <a:gd name="T4" fmla="*/ 15 w 15"/>
              <a:gd name="T5" fmla="*/ 9 h 13"/>
              <a:gd name="T6" fmla="*/ 3 w 15"/>
              <a:gd name="T7" fmla="*/ 0 h 13"/>
              <a:gd name="T8" fmla="*/ 0 w 15"/>
              <a:gd name="T9" fmla="*/ 4 h 13"/>
              <a:gd name="T10" fmla="*/ 0 w 15"/>
              <a:gd name="T11" fmla="*/ 4 h 13"/>
              <a:gd name="T12" fmla="*/ 0 60000 65536"/>
              <a:gd name="T13" fmla="*/ 0 60000 65536"/>
              <a:gd name="T14" fmla="*/ 0 60000 65536"/>
              <a:gd name="T15" fmla="*/ 0 60000 65536"/>
              <a:gd name="T16" fmla="*/ 0 60000 65536"/>
              <a:gd name="T17" fmla="*/ 0 60000 65536"/>
              <a:gd name="T18" fmla="*/ 0 w 15"/>
              <a:gd name="T19" fmla="*/ 0 h 13"/>
              <a:gd name="T20" fmla="*/ 15 w 1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5" h="13">
                <a:moveTo>
                  <a:pt x="0" y="4"/>
                </a:moveTo>
                <a:lnTo>
                  <a:pt x="11" y="13"/>
                </a:lnTo>
                <a:lnTo>
                  <a:pt x="15" y="9"/>
                </a:lnTo>
                <a:lnTo>
                  <a:pt x="3" y="0"/>
                </a:lnTo>
                <a:lnTo>
                  <a:pt x="0" y="4"/>
                </a:lnTo>
                <a:close/>
              </a:path>
            </a:pathLst>
          </a:custGeom>
          <a:solidFill>
            <a:srgbClr val="009240"/>
          </a:solidFill>
          <a:ln w="9525">
            <a:noFill/>
            <a:round/>
            <a:headEnd/>
            <a:tailEnd/>
          </a:ln>
        </p:spPr>
        <p:txBody>
          <a:bodyPr/>
          <a:lstStyle/>
          <a:p>
            <a:endParaRPr lang="hu-HU"/>
          </a:p>
        </p:txBody>
      </p:sp>
      <p:sp>
        <p:nvSpPr>
          <p:cNvPr id="59441" name="Freeform 50"/>
          <p:cNvSpPr>
            <a:spLocks/>
          </p:cNvSpPr>
          <p:nvPr/>
        </p:nvSpPr>
        <p:spPr bwMode="auto">
          <a:xfrm>
            <a:off x="1835150" y="1965325"/>
            <a:ext cx="25400" cy="22225"/>
          </a:xfrm>
          <a:custGeom>
            <a:avLst/>
            <a:gdLst>
              <a:gd name="T0" fmla="*/ 0 w 16"/>
              <a:gd name="T1" fmla="*/ 7 h 14"/>
              <a:gd name="T2" fmla="*/ 14 w 16"/>
              <a:gd name="T3" fmla="*/ 14 h 14"/>
              <a:gd name="T4" fmla="*/ 16 w 16"/>
              <a:gd name="T5" fmla="*/ 9 h 14"/>
              <a:gd name="T6" fmla="*/ 5 w 16"/>
              <a:gd name="T7" fmla="*/ 0 h 14"/>
              <a:gd name="T8" fmla="*/ 1 w 16"/>
              <a:gd name="T9" fmla="*/ 5 h 14"/>
              <a:gd name="T10" fmla="*/ 0 w 16"/>
              <a:gd name="T11" fmla="*/ 7 h 14"/>
              <a:gd name="T12" fmla="*/ 0 60000 65536"/>
              <a:gd name="T13" fmla="*/ 0 60000 65536"/>
              <a:gd name="T14" fmla="*/ 0 60000 65536"/>
              <a:gd name="T15" fmla="*/ 0 60000 65536"/>
              <a:gd name="T16" fmla="*/ 0 60000 65536"/>
              <a:gd name="T17" fmla="*/ 0 60000 65536"/>
              <a:gd name="T18" fmla="*/ 0 w 16"/>
              <a:gd name="T19" fmla="*/ 0 h 14"/>
              <a:gd name="T20" fmla="*/ 16 w 16"/>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6" h="14">
                <a:moveTo>
                  <a:pt x="0" y="7"/>
                </a:moveTo>
                <a:lnTo>
                  <a:pt x="14" y="14"/>
                </a:lnTo>
                <a:lnTo>
                  <a:pt x="16" y="9"/>
                </a:lnTo>
                <a:lnTo>
                  <a:pt x="5" y="0"/>
                </a:lnTo>
                <a:lnTo>
                  <a:pt x="1" y="5"/>
                </a:lnTo>
                <a:lnTo>
                  <a:pt x="0" y="7"/>
                </a:lnTo>
                <a:close/>
              </a:path>
            </a:pathLst>
          </a:custGeom>
          <a:solidFill>
            <a:srgbClr val="009240"/>
          </a:solidFill>
          <a:ln w="9525">
            <a:noFill/>
            <a:round/>
            <a:headEnd/>
            <a:tailEnd/>
          </a:ln>
        </p:spPr>
        <p:txBody>
          <a:bodyPr/>
          <a:lstStyle/>
          <a:p>
            <a:endParaRPr lang="hu-HU"/>
          </a:p>
        </p:txBody>
      </p:sp>
      <p:sp>
        <p:nvSpPr>
          <p:cNvPr id="59442" name="Freeform 51"/>
          <p:cNvSpPr>
            <a:spLocks/>
          </p:cNvSpPr>
          <p:nvPr/>
        </p:nvSpPr>
        <p:spPr bwMode="auto">
          <a:xfrm>
            <a:off x="1833563" y="1976438"/>
            <a:ext cx="23812" cy="17462"/>
          </a:xfrm>
          <a:custGeom>
            <a:avLst/>
            <a:gdLst>
              <a:gd name="T0" fmla="*/ 12 w 15"/>
              <a:gd name="T1" fmla="*/ 11 h 11"/>
              <a:gd name="T2" fmla="*/ 12 w 15"/>
              <a:gd name="T3" fmla="*/ 11 h 11"/>
              <a:gd name="T4" fmla="*/ 15 w 15"/>
              <a:gd name="T5" fmla="*/ 6 h 11"/>
              <a:gd name="T6" fmla="*/ 1 w 15"/>
              <a:gd name="T7" fmla="*/ 0 h 11"/>
              <a:gd name="T8" fmla="*/ 0 w 15"/>
              <a:gd name="T9" fmla="*/ 3 h 11"/>
              <a:gd name="T10" fmla="*/ 12 w 15"/>
              <a:gd name="T11" fmla="*/ 11 h 11"/>
              <a:gd name="T12" fmla="*/ 0 60000 65536"/>
              <a:gd name="T13" fmla="*/ 0 60000 65536"/>
              <a:gd name="T14" fmla="*/ 0 60000 65536"/>
              <a:gd name="T15" fmla="*/ 0 60000 65536"/>
              <a:gd name="T16" fmla="*/ 0 60000 65536"/>
              <a:gd name="T17" fmla="*/ 0 60000 65536"/>
              <a:gd name="T18" fmla="*/ 0 w 15"/>
              <a:gd name="T19" fmla="*/ 0 h 11"/>
              <a:gd name="T20" fmla="*/ 15 w 1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5" h="11">
                <a:moveTo>
                  <a:pt x="12" y="11"/>
                </a:moveTo>
                <a:lnTo>
                  <a:pt x="12" y="11"/>
                </a:lnTo>
                <a:lnTo>
                  <a:pt x="15" y="6"/>
                </a:lnTo>
                <a:lnTo>
                  <a:pt x="1" y="0"/>
                </a:lnTo>
                <a:lnTo>
                  <a:pt x="0" y="3"/>
                </a:lnTo>
                <a:lnTo>
                  <a:pt x="12" y="11"/>
                </a:lnTo>
                <a:close/>
              </a:path>
            </a:pathLst>
          </a:custGeom>
          <a:solidFill>
            <a:srgbClr val="009240"/>
          </a:solidFill>
          <a:ln w="9525">
            <a:noFill/>
            <a:round/>
            <a:headEnd/>
            <a:tailEnd/>
          </a:ln>
        </p:spPr>
        <p:txBody>
          <a:bodyPr/>
          <a:lstStyle/>
          <a:p>
            <a:endParaRPr lang="hu-HU"/>
          </a:p>
        </p:txBody>
      </p:sp>
      <p:sp>
        <p:nvSpPr>
          <p:cNvPr id="59443" name="Freeform 52"/>
          <p:cNvSpPr>
            <a:spLocks/>
          </p:cNvSpPr>
          <p:nvPr/>
        </p:nvSpPr>
        <p:spPr bwMode="auto">
          <a:xfrm>
            <a:off x="1827213" y="1981200"/>
            <a:ext cx="25400" cy="19050"/>
          </a:xfrm>
          <a:custGeom>
            <a:avLst/>
            <a:gdLst>
              <a:gd name="T0" fmla="*/ 0 w 16"/>
              <a:gd name="T1" fmla="*/ 7 h 12"/>
              <a:gd name="T2" fmla="*/ 14 w 16"/>
              <a:gd name="T3" fmla="*/ 12 h 12"/>
              <a:gd name="T4" fmla="*/ 16 w 16"/>
              <a:gd name="T5" fmla="*/ 8 h 12"/>
              <a:gd name="T6" fmla="*/ 4 w 16"/>
              <a:gd name="T7" fmla="*/ 0 h 12"/>
              <a:gd name="T8" fmla="*/ 1 w 16"/>
              <a:gd name="T9" fmla="*/ 5 h 12"/>
              <a:gd name="T10" fmla="*/ 0 w 16"/>
              <a:gd name="T11" fmla="*/ 7 h 12"/>
              <a:gd name="T12" fmla="*/ 0 60000 65536"/>
              <a:gd name="T13" fmla="*/ 0 60000 65536"/>
              <a:gd name="T14" fmla="*/ 0 60000 65536"/>
              <a:gd name="T15" fmla="*/ 0 60000 65536"/>
              <a:gd name="T16" fmla="*/ 0 60000 65536"/>
              <a:gd name="T17" fmla="*/ 0 60000 65536"/>
              <a:gd name="T18" fmla="*/ 0 w 16"/>
              <a:gd name="T19" fmla="*/ 0 h 12"/>
              <a:gd name="T20" fmla="*/ 16 w 1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6" h="12">
                <a:moveTo>
                  <a:pt x="0" y="7"/>
                </a:moveTo>
                <a:lnTo>
                  <a:pt x="14" y="12"/>
                </a:lnTo>
                <a:lnTo>
                  <a:pt x="16" y="8"/>
                </a:lnTo>
                <a:lnTo>
                  <a:pt x="4" y="0"/>
                </a:lnTo>
                <a:lnTo>
                  <a:pt x="1" y="5"/>
                </a:lnTo>
                <a:lnTo>
                  <a:pt x="0" y="7"/>
                </a:lnTo>
                <a:close/>
              </a:path>
            </a:pathLst>
          </a:custGeom>
          <a:solidFill>
            <a:srgbClr val="009240"/>
          </a:solidFill>
          <a:ln w="9525">
            <a:noFill/>
            <a:round/>
            <a:headEnd/>
            <a:tailEnd/>
          </a:ln>
        </p:spPr>
        <p:txBody>
          <a:bodyPr/>
          <a:lstStyle/>
          <a:p>
            <a:endParaRPr lang="hu-HU"/>
          </a:p>
        </p:txBody>
      </p:sp>
      <p:sp>
        <p:nvSpPr>
          <p:cNvPr id="59444" name="Freeform 53"/>
          <p:cNvSpPr>
            <a:spLocks/>
          </p:cNvSpPr>
          <p:nvPr/>
        </p:nvSpPr>
        <p:spPr bwMode="auto">
          <a:xfrm>
            <a:off x="1825625" y="1992313"/>
            <a:ext cx="25400" cy="14287"/>
          </a:xfrm>
          <a:custGeom>
            <a:avLst/>
            <a:gdLst>
              <a:gd name="T0" fmla="*/ 15 w 16"/>
              <a:gd name="T1" fmla="*/ 9 h 9"/>
              <a:gd name="T2" fmla="*/ 15 w 16"/>
              <a:gd name="T3" fmla="*/ 9 h 9"/>
              <a:gd name="T4" fmla="*/ 16 w 16"/>
              <a:gd name="T5" fmla="*/ 4 h 9"/>
              <a:gd name="T6" fmla="*/ 1 w 16"/>
              <a:gd name="T7" fmla="*/ 0 h 9"/>
              <a:gd name="T8" fmla="*/ 0 w 16"/>
              <a:gd name="T9" fmla="*/ 6 h 9"/>
              <a:gd name="T10" fmla="*/ 15 w 16"/>
              <a:gd name="T11" fmla="*/ 9 h 9"/>
              <a:gd name="T12" fmla="*/ 0 60000 65536"/>
              <a:gd name="T13" fmla="*/ 0 60000 65536"/>
              <a:gd name="T14" fmla="*/ 0 60000 65536"/>
              <a:gd name="T15" fmla="*/ 0 60000 65536"/>
              <a:gd name="T16" fmla="*/ 0 60000 65536"/>
              <a:gd name="T17" fmla="*/ 0 60000 65536"/>
              <a:gd name="T18" fmla="*/ 0 w 16"/>
              <a:gd name="T19" fmla="*/ 0 h 9"/>
              <a:gd name="T20" fmla="*/ 16 w 16"/>
              <a:gd name="T21" fmla="*/ 9 h 9"/>
            </a:gdLst>
            <a:ahLst/>
            <a:cxnLst>
              <a:cxn ang="T12">
                <a:pos x="T0" y="T1"/>
              </a:cxn>
              <a:cxn ang="T13">
                <a:pos x="T2" y="T3"/>
              </a:cxn>
              <a:cxn ang="T14">
                <a:pos x="T4" y="T5"/>
              </a:cxn>
              <a:cxn ang="T15">
                <a:pos x="T6" y="T7"/>
              </a:cxn>
              <a:cxn ang="T16">
                <a:pos x="T8" y="T9"/>
              </a:cxn>
              <a:cxn ang="T17">
                <a:pos x="T10" y="T11"/>
              </a:cxn>
            </a:cxnLst>
            <a:rect l="T18" t="T19" r="T20" b="T21"/>
            <a:pathLst>
              <a:path w="16" h="9">
                <a:moveTo>
                  <a:pt x="15" y="9"/>
                </a:moveTo>
                <a:lnTo>
                  <a:pt x="15" y="9"/>
                </a:lnTo>
                <a:lnTo>
                  <a:pt x="16" y="4"/>
                </a:lnTo>
                <a:lnTo>
                  <a:pt x="1" y="0"/>
                </a:lnTo>
                <a:lnTo>
                  <a:pt x="0" y="6"/>
                </a:lnTo>
                <a:lnTo>
                  <a:pt x="15" y="9"/>
                </a:lnTo>
                <a:close/>
              </a:path>
            </a:pathLst>
          </a:custGeom>
          <a:solidFill>
            <a:srgbClr val="009240"/>
          </a:solidFill>
          <a:ln w="9525">
            <a:noFill/>
            <a:round/>
            <a:headEnd/>
            <a:tailEnd/>
          </a:ln>
        </p:spPr>
        <p:txBody>
          <a:bodyPr/>
          <a:lstStyle/>
          <a:p>
            <a:endParaRPr lang="hu-HU"/>
          </a:p>
        </p:txBody>
      </p:sp>
      <p:sp>
        <p:nvSpPr>
          <p:cNvPr id="59445" name="Freeform 54"/>
          <p:cNvSpPr>
            <a:spLocks/>
          </p:cNvSpPr>
          <p:nvPr/>
        </p:nvSpPr>
        <p:spPr bwMode="auto">
          <a:xfrm>
            <a:off x="1822450" y="2000250"/>
            <a:ext cx="26988" cy="14288"/>
          </a:xfrm>
          <a:custGeom>
            <a:avLst/>
            <a:gdLst>
              <a:gd name="T0" fmla="*/ 0 w 17"/>
              <a:gd name="T1" fmla="*/ 6 h 9"/>
              <a:gd name="T2" fmla="*/ 16 w 17"/>
              <a:gd name="T3" fmla="*/ 9 h 9"/>
              <a:gd name="T4" fmla="*/ 17 w 17"/>
              <a:gd name="T5" fmla="*/ 4 h 9"/>
              <a:gd name="T6" fmla="*/ 2 w 17"/>
              <a:gd name="T7" fmla="*/ 0 h 9"/>
              <a:gd name="T8" fmla="*/ 0 w 17"/>
              <a:gd name="T9" fmla="*/ 5 h 9"/>
              <a:gd name="T10" fmla="*/ 0 w 17"/>
              <a:gd name="T11" fmla="*/ 6 h 9"/>
              <a:gd name="T12" fmla="*/ 0 60000 65536"/>
              <a:gd name="T13" fmla="*/ 0 60000 65536"/>
              <a:gd name="T14" fmla="*/ 0 60000 65536"/>
              <a:gd name="T15" fmla="*/ 0 60000 65536"/>
              <a:gd name="T16" fmla="*/ 0 60000 65536"/>
              <a:gd name="T17" fmla="*/ 0 60000 65536"/>
              <a:gd name="T18" fmla="*/ 0 w 17"/>
              <a:gd name="T19" fmla="*/ 0 h 9"/>
              <a:gd name="T20" fmla="*/ 17 w 17"/>
              <a:gd name="T21" fmla="*/ 9 h 9"/>
            </a:gdLst>
            <a:ahLst/>
            <a:cxnLst>
              <a:cxn ang="T12">
                <a:pos x="T0" y="T1"/>
              </a:cxn>
              <a:cxn ang="T13">
                <a:pos x="T2" y="T3"/>
              </a:cxn>
              <a:cxn ang="T14">
                <a:pos x="T4" y="T5"/>
              </a:cxn>
              <a:cxn ang="T15">
                <a:pos x="T6" y="T7"/>
              </a:cxn>
              <a:cxn ang="T16">
                <a:pos x="T8" y="T9"/>
              </a:cxn>
              <a:cxn ang="T17">
                <a:pos x="T10" y="T11"/>
              </a:cxn>
            </a:cxnLst>
            <a:rect l="T18" t="T19" r="T20" b="T21"/>
            <a:pathLst>
              <a:path w="17" h="9">
                <a:moveTo>
                  <a:pt x="0" y="6"/>
                </a:moveTo>
                <a:lnTo>
                  <a:pt x="16" y="9"/>
                </a:lnTo>
                <a:lnTo>
                  <a:pt x="17" y="4"/>
                </a:lnTo>
                <a:lnTo>
                  <a:pt x="2" y="0"/>
                </a:lnTo>
                <a:lnTo>
                  <a:pt x="0" y="5"/>
                </a:lnTo>
                <a:lnTo>
                  <a:pt x="0" y="6"/>
                </a:lnTo>
                <a:close/>
              </a:path>
            </a:pathLst>
          </a:custGeom>
          <a:solidFill>
            <a:srgbClr val="009240"/>
          </a:solidFill>
          <a:ln w="9525">
            <a:noFill/>
            <a:round/>
            <a:headEnd/>
            <a:tailEnd/>
          </a:ln>
        </p:spPr>
        <p:txBody>
          <a:bodyPr/>
          <a:lstStyle/>
          <a:p>
            <a:endParaRPr lang="hu-HU"/>
          </a:p>
        </p:txBody>
      </p:sp>
      <p:sp>
        <p:nvSpPr>
          <p:cNvPr id="59446" name="Freeform 55"/>
          <p:cNvSpPr>
            <a:spLocks/>
          </p:cNvSpPr>
          <p:nvPr/>
        </p:nvSpPr>
        <p:spPr bwMode="auto">
          <a:xfrm>
            <a:off x="1822450" y="2009775"/>
            <a:ext cx="25400" cy="7938"/>
          </a:xfrm>
          <a:custGeom>
            <a:avLst/>
            <a:gdLst>
              <a:gd name="T0" fmla="*/ 0 w 16"/>
              <a:gd name="T1" fmla="*/ 5 h 5"/>
              <a:gd name="T2" fmla="*/ 16 w 16"/>
              <a:gd name="T3" fmla="*/ 5 h 5"/>
              <a:gd name="T4" fmla="*/ 16 w 16"/>
              <a:gd name="T5" fmla="*/ 0 h 5"/>
              <a:gd name="T6" fmla="*/ 0 w 16"/>
              <a:gd name="T7" fmla="*/ 0 h 5"/>
              <a:gd name="T8" fmla="*/ 0 w 16"/>
              <a:gd name="T9" fmla="*/ 5 h 5"/>
              <a:gd name="T10" fmla="*/ 0 w 16"/>
              <a:gd name="T11" fmla="*/ 5 h 5"/>
              <a:gd name="T12" fmla="*/ 0 60000 65536"/>
              <a:gd name="T13" fmla="*/ 0 60000 65536"/>
              <a:gd name="T14" fmla="*/ 0 60000 65536"/>
              <a:gd name="T15" fmla="*/ 0 60000 65536"/>
              <a:gd name="T16" fmla="*/ 0 60000 65536"/>
              <a:gd name="T17" fmla="*/ 0 60000 65536"/>
              <a:gd name="T18" fmla="*/ 0 w 16"/>
              <a:gd name="T19" fmla="*/ 0 h 5"/>
              <a:gd name="T20" fmla="*/ 16 w 16"/>
              <a:gd name="T21" fmla="*/ 5 h 5"/>
            </a:gdLst>
            <a:ahLst/>
            <a:cxnLst>
              <a:cxn ang="T12">
                <a:pos x="T0" y="T1"/>
              </a:cxn>
              <a:cxn ang="T13">
                <a:pos x="T2" y="T3"/>
              </a:cxn>
              <a:cxn ang="T14">
                <a:pos x="T4" y="T5"/>
              </a:cxn>
              <a:cxn ang="T15">
                <a:pos x="T6" y="T7"/>
              </a:cxn>
              <a:cxn ang="T16">
                <a:pos x="T8" y="T9"/>
              </a:cxn>
              <a:cxn ang="T17">
                <a:pos x="T10" y="T11"/>
              </a:cxn>
            </a:cxnLst>
            <a:rect l="T18" t="T19" r="T20" b="T21"/>
            <a:pathLst>
              <a:path w="16" h="5">
                <a:moveTo>
                  <a:pt x="0" y="5"/>
                </a:moveTo>
                <a:lnTo>
                  <a:pt x="16" y="5"/>
                </a:lnTo>
                <a:lnTo>
                  <a:pt x="16" y="0"/>
                </a:lnTo>
                <a:lnTo>
                  <a:pt x="0" y="0"/>
                </a:lnTo>
                <a:lnTo>
                  <a:pt x="0" y="5"/>
                </a:lnTo>
                <a:close/>
              </a:path>
            </a:pathLst>
          </a:custGeom>
          <a:solidFill>
            <a:srgbClr val="009240"/>
          </a:solidFill>
          <a:ln w="9525">
            <a:noFill/>
            <a:round/>
            <a:headEnd/>
            <a:tailEnd/>
          </a:ln>
        </p:spPr>
        <p:txBody>
          <a:bodyPr/>
          <a:lstStyle/>
          <a:p>
            <a:endParaRPr lang="hu-HU"/>
          </a:p>
        </p:txBody>
      </p:sp>
      <p:sp>
        <p:nvSpPr>
          <p:cNvPr id="59447" name="Freeform 56"/>
          <p:cNvSpPr>
            <a:spLocks/>
          </p:cNvSpPr>
          <p:nvPr/>
        </p:nvSpPr>
        <p:spPr bwMode="auto">
          <a:xfrm>
            <a:off x="1822450" y="2017713"/>
            <a:ext cx="25400" cy="12700"/>
          </a:xfrm>
          <a:custGeom>
            <a:avLst/>
            <a:gdLst>
              <a:gd name="T0" fmla="*/ 0 w 16"/>
              <a:gd name="T1" fmla="*/ 8 h 8"/>
              <a:gd name="T2" fmla="*/ 16 w 16"/>
              <a:gd name="T3" fmla="*/ 5 h 8"/>
              <a:gd name="T4" fmla="*/ 16 w 16"/>
              <a:gd name="T5" fmla="*/ 0 h 8"/>
              <a:gd name="T6" fmla="*/ 0 w 16"/>
              <a:gd name="T7" fmla="*/ 0 h 8"/>
              <a:gd name="T8" fmla="*/ 0 w 16"/>
              <a:gd name="T9" fmla="*/ 5 h 8"/>
              <a:gd name="T10" fmla="*/ 0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16" y="5"/>
                </a:lnTo>
                <a:lnTo>
                  <a:pt x="16" y="0"/>
                </a:lnTo>
                <a:lnTo>
                  <a:pt x="0" y="0"/>
                </a:lnTo>
                <a:lnTo>
                  <a:pt x="0" y="5"/>
                </a:lnTo>
                <a:lnTo>
                  <a:pt x="0" y="8"/>
                </a:lnTo>
                <a:close/>
              </a:path>
            </a:pathLst>
          </a:custGeom>
          <a:solidFill>
            <a:srgbClr val="009240"/>
          </a:solidFill>
          <a:ln w="9525">
            <a:noFill/>
            <a:round/>
            <a:headEnd/>
            <a:tailEnd/>
          </a:ln>
        </p:spPr>
        <p:txBody>
          <a:bodyPr/>
          <a:lstStyle/>
          <a:p>
            <a:endParaRPr lang="hu-HU"/>
          </a:p>
        </p:txBody>
      </p:sp>
      <p:sp>
        <p:nvSpPr>
          <p:cNvPr id="59448" name="Freeform 57"/>
          <p:cNvSpPr>
            <a:spLocks/>
          </p:cNvSpPr>
          <p:nvPr/>
        </p:nvSpPr>
        <p:spPr bwMode="auto">
          <a:xfrm>
            <a:off x="1822450" y="2024063"/>
            <a:ext cx="26988" cy="12700"/>
          </a:xfrm>
          <a:custGeom>
            <a:avLst/>
            <a:gdLst>
              <a:gd name="T0" fmla="*/ 2 w 17"/>
              <a:gd name="T1" fmla="*/ 8 h 8"/>
              <a:gd name="T2" fmla="*/ 17 w 17"/>
              <a:gd name="T3" fmla="*/ 4 h 8"/>
              <a:gd name="T4" fmla="*/ 16 w 17"/>
              <a:gd name="T5" fmla="*/ 0 h 8"/>
              <a:gd name="T6" fmla="*/ 0 w 17"/>
              <a:gd name="T7" fmla="*/ 4 h 8"/>
              <a:gd name="T8" fmla="*/ 2 w 17"/>
              <a:gd name="T9" fmla="*/ 8 h 8"/>
              <a:gd name="T10" fmla="*/ 2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2" y="8"/>
                </a:moveTo>
                <a:lnTo>
                  <a:pt x="17" y="4"/>
                </a:lnTo>
                <a:lnTo>
                  <a:pt x="16" y="0"/>
                </a:lnTo>
                <a:lnTo>
                  <a:pt x="0" y="4"/>
                </a:lnTo>
                <a:lnTo>
                  <a:pt x="2" y="8"/>
                </a:lnTo>
                <a:close/>
              </a:path>
            </a:pathLst>
          </a:custGeom>
          <a:solidFill>
            <a:srgbClr val="009240"/>
          </a:solidFill>
          <a:ln w="9525">
            <a:noFill/>
            <a:round/>
            <a:headEnd/>
            <a:tailEnd/>
          </a:ln>
        </p:spPr>
        <p:txBody>
          <a:bodyPr/>
          <a:lstStyle/>
          <a:p>
            <a:endParaRPr lang="hu-HU"/>
          </a:p>
        </p:txBody>
      </p:sp>
      <p:sp>
        <p:nvSpPr>
          <p:cNvPr id="59449" name="Freeform 58"/>
          <p:cNvSpPr>
            <a:spLocks/>
          </p:cNvSpPr>
          <p:nvPr/>
        </p:nvSpPr>
        <p:spPr bwMode="auto">
          <a:xfrm>
            <a:off x="1825625" y="2030413"/>
            <a:ext cx="25400" cy="15875"/>
          </a:xfrm>
          <a:custGeom>
            <a:avLst/>
            <a:gdLst>
              <a:gd name="T0" fmla="*/ 2 w 16"/>
              <a:gd name="T1" fmla="*/ 10 h 10"/>
              <a:gd name="T2" fmla="*/ 16 w 16"/>
              <a:gd name="T3" fmla="*/ 5 h 10"/>
              <a:gd name="T4" fmla="*/ 15 w 16"/>
              <a:gd name="T5" fmla="*/ 0 h 10"/>
              <a:gd name="T6" fmla="*/ 0 w 16"/>
              <a:gd name="T7" fmla="*/ 4 h 10"/>
              <a:gd name="T8" fmla="*/ 1 w 16"/>
              <a:gd name="T9" fmla="*/ 9 h 10"/>
              <a:gd name="T10" fmla="*/ 2 w 16"/>
              <a:gd name="T11" fmla="*/ 10 h 10"/>
              <a:gd name="T12" fmla="*/ 0 60000 65536"/>
              <a:gd name="T13" fmla="*/ 0 60000 65536"/>
              <a:gd name="T14" fmla="*/ 0 60000 65536"/>
              <a:gd name="T15" fmla="*/ 0 60000 65536"/>
              <a:gd name="T16" fmla="*/ 0 60000 65536"/>
              <a:gd name="T17" fmla="*/ 0 60000 65536"/>
              <a:gd name="T18" fmla="*/ 0 w 16"/>
              <a:gd name="T19" fmla="*/ 0 h 10"/>
              <a:gd name="T20" fmla="*/ 16 w 16"/>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6" h="10">
                <a:moveTo>
                  <a:pt x="2" y="10"/>
                </a:moveTo>
                <a:lnTo>
                  <a:pt x="16" y="5"/>
                </a:lnTo>
                <a:lnTo>
                  <a:pt x="15" y="0"/>
                </a:lnTo>
                <a:lnTo>
                  <a:pt x="0" y="4"/>
                </a:lnTo>
                <a:lnTo>
                  <a:pt x="1" y="9"/>
                </a:lnTo>
                <a:lnTo>
                  <a:pt x="2" y="10"/>
                </a:lnTo>
                <a:close/>
              </a:path>
            </a:pathLst>
          </a:custGeom>
          <a:solidFill>
            <a:srgbClr val="009240"/>
          </a:solidFill>
          <a:ln w="9525">
            <a:noFill/>
            <a:round/>
            <a:headEnd/>
            <a:tailEnd/>
          </a:ln>
        </p:spPr>
        <p:txBody>
          <a:bodyPr/>
          <a:lstStyle/>
          <a:p>
            <a:endParaRPr lang="hu-HU"/>
          </a:p>
        </p:txBody>
      </p:sp>
      <p:sp>
        <p:nvSpPr>
          <p:cNvPr id="59450" name="Freeform 59"/>
          <p:cNvSpPr>
            <a:spLocks/>
          </p:cNvSpPr>
          <p:nvPr/>
        </p:nvSpPr>
        <p:spPr bwMode="auto">
          <a:xfrm>
            <a:off x="1828800" y="2036763"/>
            <a:ext cx="23813" cy="17462"/>
          </a:xfrm>
          <a:custGeom>
            <a:avLst/>
            <a:gdLst>
              <a:gd name="T0" fmla="*/ 3 w 15"/>
              <a:gd name="T1" fmla="*/ 11 h 11"/>
              <a:gd name="T2" fmla="*/ 15 w 15"/>
              <a:gd name="T3" fmla="*/ 5 h 11"/>
              <a:gd name="T4" fmla="*/ 14 w 15"/>
              <a:gd name="T5" fmla="*/ 0 h 11"/>
              <a:gd name="T6" fmla="*/ 0 w 15"/>
              <a:gd name="T7" fmla="*/ 6 h 11"/>
              <a:gd name="T8" fmla="*/ 1 w 15"/>
              <a:gd name="T9" fmla="*/ 11 h 11"/>
              <a:gd name="T10" fmla="*/ 3 w 15"/>
              <a:gd name="T11" fmla="*/ 11 h 11"/>
              <a:gd name="T12" fmla="*/ 0 60000 65536"/>
              <a:gd name="T13" fmla="*/ 0 60000 65536"/>
              <a:gd name="T14" fmla="*/ 0 60000 65536"/>
              <a:gd name="T15" fmla="*/ 0 60000 65536"/>
              <a:gd name="T16" fmla="*/ 0 60000 65536"/>
              <a:gd name="T17" fmla="*/ 0 60000 65536"/>
              <a:gd name="T18" fmla="*/ 0 w 15"/>
              <a:gd name="T19" fmla="*/ 0 h 11"/>
              <a:gd name="T20" fmla="*/ 15 w 1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5" h="11">
                <a:moveTo>
                  <a:pt x="3" y="11"/>
                </a:moveTo>
                <a:lnTo>
                  <a:pt x="15" y="5"/>
                </a:lnTo>
                <a:lnTo>
                  <a:pt x="14" y="0"/>
                </a:lnTo>
                <a:lnTo>
                  <a:pt x="0" y="6"/>
                </a:lnTo>
                <a:lnTo>
                  <a:pt x="1" y="11"/>
                </a:lnTo>
                <a:lnTo>
                  <a:pt x="3" y="11"/>
                </a:lnTo>
                <a:close/>
              </a:path>
            </a:pathLst>
          </a:custGeom>
          <a:solidFill>
            <a:srgbClr val="009240"/>
          </a:solidFill>
          <a:ln w="9525">
            <a:noFill/>
            <a:round/>
            <a:headEnd/>
            <a:tailEnd/>
          </a:ln>
        </p:spPr>
        <p:txBody>
          <a:bodyPr/>
          <a:lstStyle/>
          <a:p>
            <a:endParaRPr lang="hu-HU"/>
          </a:p>
        </p:txBody>
      </p:sp>
      <p:sp>
        <p:nvSpPr>
          <p:cNvPr id="59451" name="Freeform 60"/>
          <p:cNvSpPr>
            <a:spLocks/>
          </p:cNvSpPr>
          <p:nvPr/>
        </p:nvSpPr>
        <p:spPr bwMode="auto">
          <a:xfrm>
            <a:off x="1833563" y="2044700"/>
            <a:ext cx="23812" cy="20638"/>
          </a:xfrm>
          <a:custGeom>
            <a:avLst/>
            <a:gdLst>
              <a:gd name="T0" fmla="*/ 2 w 15"/>
              <a:gd name="T1" fmla="*/ 13 h 13"/>
              <a:gd name="T2" fmla="*/ 15 w 15"/>
              <a:gd name="T3" fmla="*/ 4 h 13"/>
              <a:gd name="T4" fmla="*/ 12 w 15"/>
              <a:gd name="T5" fmla="*/ 0 h 13"/>
              <a:gd name="T6" fmla="*/ 0 w 15"/>
              <a:gd name="T7" fmla="*/ 6 h 13"/>
              <a:gd name="T8" fmla="*/ 1 w 15"/>
              <a:gd name="T9" fmla="*/ 11 h 13"/>
              <a:gd name="T10" fmla="*/ 2 w 15"/>
              <a:gd name="T11" fmla="*/ 13 h 13"/>
              <a:gd name="T12" fmla="*/ 0 60000 65536"/>
              <a:gd name="T13" fmla="*/ 0 60000 65536"/>
              <a:gd name="T14" fmla="*/ 0 60000 65536"/>
              <a:gd name="T15" fmla="*/ 0 60000 65536"/>
              <a:gd name="T16" fmla="*/ 0 60000 65536"/>
              <a:gd name="T17" fmla="*/ 0 60000 65536"/>
              <a:gd name="T18" fmla="*/ 0 w 15"/>
              <a:gd name="T19" fmla="*/ 0 h 13"/>
              <a:gd name="T20" fmla="*/ 15 w 1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5" h="13">
                <a:moveTo>
                  <a:pt x="2" y="13"/>
                </a:moveTo>
                <a:lnTo>
                  <a:pt x="15" y="4"/>
                </a:lnTo>
                <a:lnTo>
                  <a:pt x="12" y="0"/>
                </a:lnTo>
                <a:lnTo>
                  <a:pt x="0" y="6"/>
                </a:lnTo>
                <a:lnTo>
                  <a:pt x="1" y="11"/>
                </a:lnTo>
                <a:lnTo>
                  <a:pt x="2" y="13"/>
                </a:lnTo>
                <a:close/>
              </a:path>
            </a:pathLst>
          </a:custGeom>
          <a:solidFill>
            <a:srgbClr val="009240"/>
          </a:solidFill>
          <a:ln w="9525">
            <a:noFill/>
            <a:round/>
            <a:headEnd/>
            <a:tailEnd/>
          </a:ln>
        </p:spPr>
        <p:txBody>
          <a:bodyPr/>
          <a:lstStyle/>
          <a:p>
            <a:endParaRPr lang="hu-HU"/>
          </a:p>
        </p:txBody>
      </p:sp>
      <p:sp>
        <p:nvSpPr>
          <p:cNvPr id="59452" name="Freeform 61"/>
          <p:cNvSpPr>
            <a:spLocks/>
          </p:cNvSpPr>
          <p:nvPr/>
        </p:nvSpPr>
        <p:spPr bwMode="auto">
          <a:xfrm>
            <a:off x="1836738" y="2047875"/>
            <a:ext cx="23812" cy="22225"/>
          </a:xfrm>
          <a:custGeom>
            <a:avLst/>
            <a:gdLst>
              <a:gd name="T0" fmla="*/ 4 w 15"/>
              <a:gd name="T1" fmla="*/ 14 h 14"/>
              <a:gd name="T2" fmla="*/ 15 w 15"/>
              <a:gd name="T3" fmla="*/ 6 h 14"/>
              <a:gd name="T4" fmla="*/ 13 w 15"/>
              <a:gd name="T5" fmla="*/ 0 h 14"/>
              <a:gd name="T6" fmla="*/ 0 w 15"/>
              <a:gd name="T7" fmla="*/ 11 h 14"/>
              <a:gd name="T8" fmla="*/ 4 w 15"/>
              <a:gd name="T9" fmla="*/ 14 h 14"/>
              <a:gd name="T10" fmla="*/ 4 w 15"/>
              <a:gd name="T11" fmla="*/ 14 h 14"/>
              <a:gd name="T12" fmla="*/ 0 60000 65536"/>
              <a:gd name="T13" fmla="*/ 0 60000 65536"/>
              <a:gd name="T14" fmla="*/ 0 60000 65536"/>
              <a:gd name="T15" fmla="*/ 0 60000 65536"/>
              <a:gd name="T16" fmla="*/ 0 60000 65536"/>
              <a:gd name="T17" fmla="*/ 0 60000 65536"/>
              <a:gd name="T18" fmla="*/ 0 w 15"/>
              <a:gd name="T19" fmla="*/ 0 h 14"/>
              <a:gd name="T20" fmla="*/ 15 w 1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5" h="14">
                <a:moveTo>
                  <a:pt x="4" y="14"/>
                </a:moveTo>
                <a:lnTo>
                  <a:pt x="15" y="6"/>
                </a:lnTo>
                <a:lnTo>
                  <a:pt x="13" y="0"/>
                </a:lnTo>
                <a:lnTo>
                  <a:pt x="0" y="11"/>
                </a:lnTo>
                <a:lnTo>
                  <a:pt x="4" y="14"/>
                </a:lnTo>
                <a:close/>
              </a:path>
            </a:pathLst>
          </a:custGeom>
          <a:solidFill>
            <a:srgbClr val="009240"/>
          </a:solidFill>
          <a:ln w="9525">
            <a:noFill/>
            <a:round/>
            <a:headEnd/>
            <a:tailEnd/>
          </a:ln>
        </p:spPr>
        <p:txBody>
          <a:bodyPr/>
          <a:lstStyle/>
          <a:p>
            <a:endParaRPr lang="hu-HU"/>
          </a:p>
        </p:txBody>
      </p:sp>
      <p:sp>
        <p:nvSpPr>
          <p:cNvPr id="59453" name="Freeform 62"/>
          <p:cNvSpPr>
            <a:spLocks/>
          </p:cNvSpPr>
          <p:nvPr/>
        </p:nvSpPr>
        <p:spPr bwMode="auto">
          <a:xfrm>
            <a:off x="1843088" y="2057400"/>
            <a:ext cx="23812" cy="22225"/>
          </a:xfrm>
          <a:custGeom>
            <a:avLst/>
            <a:gdLst>
              <a:gd name="T0" fmla="*/ 4 w 15"/>
              <a:gd name="T1" fmla="*/ 14 h 14"/>
              <a:gd name="T2" fmla="*/ 15 w 15"/>
              <a:gd name="T3" fmla="*/ 5 h 14"/>
              <a:gd name="T4" fmla="*/ 11 w 15"/>
              <a:gd name="T5" fmla="*/ 0 h 14"/>
              <a:gd name="T6" fmla="*/ 0 w 15"/>
              <a:gd name="T7" fmla="*/ 8 h 14"/>
              <a:gd name="T8" fmla="*/ 3 w 15"/>
              <a:gd name="T9" fmla="*/ 14 h 14"/>
              <a:gd name="T10" fmla="*/ 4 w 15"/>
              <a:gd name="T11" fmla="*/ 14 h 14"/>
              <a:gd name="T12" fmla="*/ 0 60000 65536"/>
              <a:gd name="T13" fmla="*/ 0 60000 65536"/>
              <a:gd name="T14" fmla="*/ 0 60000 65536"/>
              <a:gd name="T15" fmla="*/ 0 60000 65536"/>
              <a:gd name="T16" fmla="*/ 0 60000 65536"/>
              <a:gd name="T17" fmla="*/ 0 60000 65536"/>
              <a:gd name="T18" fmla="*/ 0 w 15"/>
              <a:gd name="T19" fmla="*/ 0 h 14"/>
              <a:gd name="T20" fmla="*/ 15 w 1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5" h="14">
                <a:moveTo>
                  <a:pt x="4" y="14"/>
                </a:moveTo>
                <a:lnTo>
                  <a:pt x="15" y="5"/>
                </a:lnTo>
                <a:lnTo>
                  <a:pt x="11" y="0"/>
                </a:lnTo>
                <a:lnTo>
                  <a:pt x="0" y="8"/>
                </a:lnTo>
                <a:lnTo>
                  <a:pt x="3" y="14"/>
                </a:lnTo>
                <a:lnTo>
                  <a:pt x="4" y="14"/>
                </a:lnTo>
                <a:close/>
              </a:path>
            </a:pathLst>
          </a:custGeom>
          <a:solidFill>
            <a:srgbClr val="009240"/>
          </a:solidFill>
          <a:ln w="9525">
            <a:noFill/>
            <a:round/>
            <a:headEnd/>
            <a:tailEnd/>
          </a:ln>
        </p:spPr>
        <p:txBody>
          <a:bodyPr/>
          <a:lstStyle/>
          <a:p>
            <a:endParaRPr lang="hu-HU"/>
          </a:p>
        </p:txBody>
      </p:sp>
      <p:sp>
        <p:nvSpPr>
          <p:cNvPr id="59454" name="Freeform 63"/>
          <p:cNvSpPr>
            <a:spLocks/>
          </p:cNvSpPr>
          <p:nvPr/>
        </p:nvSpPr>
        <p:spPr bwMode="auto">
          <a:xfrm>
            <a:off x="1849438" y="2062163"/>
            <a:ext cx="23812" cy="25400"/>
          </a:xfrm>
          <a:custGeom>
            <a:avLst/>
            <a:gdLst>
              <a:gd name="T0" fmla="*/ 5 w 15"/>
              <a:gd name="T1" fmla="*/ 16 h 16"/>
              <a:gd name="T2" fmla="*/ 15 w 15"/>
              <a:gd name="T3" fmla="*/ 5 h 16"/>
              <a:gd name="T4" fmla="*/ 10 w 15"/>
              <a:gd name="T5" fmla="*/ 0 h 16"/>
              <a:gd name="T6" fmla="*/ 0 w 15"/>
              <a:gd name="T7" fmla="*/ 11 h 16"/>
              <a:gd name="T8" fmla="*/ 5 w 15"/>
              <a:gd name="T9" fmla="*/ 16 h 16"/>
              <a:gd name="T10" fmla="*/ 5 w 15"/>
              <a:gd name="T11" fmla="*/ 16 h 16"/>
              <a:gd name="T12" fmla="*/ 0 60000 65536"/>
              <a:gd name="T13" fmla="*/ 0 60000 65536"/>
              <a:gd name="T14" fmla="*/ 0 60000 65536"/>
              <a:gd name="T15" fmla="*/ 0 60000 65536"/>
              <a:gd name="T16" fmla="*/ 0 60000 65536"/>
              <a:gd name="T17" fmla="*/ 0 60000 65536"/>
              <a:gd name="T18" fmla="*/ 0 w 15"/>
              <a:gd name="T19" fmla="*/ 0 h 16"/>
              <a:gd name="T20" fmla="*/ 15 w 1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5" h="16">
                <a:moveTo>
                  <a:pt x="5" y="16"/>
                </a:moveTo>
                <a:lnTo>
                  <a:pt x="15" y="5"/>
                </a:lnTo>
                <a:lnTo>
                  <a:pt x="10" y="0"/>
                </a:lnTo>
                <a:lnTo>
                  <a:pt x="0" y="11"/>
                </a:lnTo>
                <a:lnTo>
                  <a:pt x="5" y="16"/>
                </a:lnTo>
                <a:close/>
              </a:path>
            </a:pathLst>
          </a:custGeom>
          <a:solidFill>
            <a:srgbClr val="009240"/>
          </a:solidFill>
          <a:ln w="9525">
            <a:noFill/>
            <a:round/>
            <a:headEnd/>
            <a:tailEnd/>
          </a:ln>
        </p:spPr>
        <p:txBody>
          <a:bodyPr/>
          <a:lstStyle/>
          <a:p>
            <a:endParaRPr lang="hu-HU"/>
          </a:p>
        </p:txBody>
      </p:sp>
      <p:sp>
        <p:nvSpPr>
          <p:cNvPr id="59455" name="Freeform 64"/>
          <p:cNvSpPr>
            <a:spLocks/>
          </p:cNvSpPr>
          <p:nvPr/>
        </p:nvSpPr>
        <p:spPr bwMode="auto">
          <a:xfrm>
            <a:off x="1857375" y="2070100"/>
            <a:ext cx="23813" cy="25400"/>
          </a:xfrm>
          <a:custGeom>
            <a:avLst/>
            <a:gdLst>
              <a:gd name="T0" fmla="*/ 5 w 15"/>
              <a:gd name="T1" fmla="*/ 16 h 16"/>
              <a:gd name="T2" fmla="*/ 15 w 15"/>
              <a:gd name="T3" fmla="*/ 4 h 16"/>
              <a:gd name="T4" fmla="*/ 10 w 15"/>
              <a:gd name="T5" fmla="*/ 0 h 16"/>
              <a:gd name="T6" fmla="*/ 0 w 15"/>
              <a:gd name="T7" fmla="*/ 11 h 16"/>
              <a:gd name="T8" fmla="*/ 4 w 15"/>
              <a:gd name="T9" fmla="*/ 16 h 16"/>
              <a:gd name="T10" fmla="*/ 5 w 15"/>
              <a:gd name="T11" fmla="*/ 16 h 16"/>
              <a:gd name="T12" fmla="*/ 0 60000 65536"/>
              <a:gd name="T13" fmla="*/ 0 60000 65536"/>
              <a:gd name="T14" fmla="*/ 0 60000 65536"/>
              <a:gd name="T15" fmla="*/ 0 60000 65536"/>
              <a:gd name="T16" fmla="*/ 0 60000 65536"/>
              <a:gd name="T17" fmla="*/ 0 60000 65536"/>
              <a:gd name="T18" fmla="*/ 0 w 15"/>
              <a:gd name="T19" fmla="*/ 0 h 16"/>
              <a:gd name="T20" fmla="*/ 15 w 1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5" h="16">
                <a:moveTo>
                  <a:pt x="5" y="16"/>
                </a:moveTo>
                <a:lnTo>
                  <a:pt x="15" y="4"/>
                </a:lnTo>
                <a:lnTo>
                  <a:pt x="10" y="0"/>
                </a:lnTo>
                <a:lnTo>
                  <a:pt x="0" y="11"/>
                </a:lnTo>
                <a:lnTo>
                  <a:pt x="4" y="16"/>
                </a:lnTo>
                <a:lnTo>
                  <a:pt x="5" y="16"/>
                </a:lnTo>
                <a:close/>
              </a:path>
            </a:pathLst>
          </a:custGeom>
          <a:solidFill>
            <a:srgbClr val="009240"/>
          </a:solidFill>
          <a:ln w="9525">
            <a:noFill/>
            <a:round/>
            <a:headEnd/>
            <a:tailEnd/>
          </a:ln>
        </p:spPr>
        <p:txBody>
          <a:bodyPr/>
          <a:lstStyle/>
          <a:p>
            <a:endParaRPr lang="hu-HU"/>
          </a:p>
        </p:txBody>
      </p:sp>
      <p:sp>
        <p:nvSpPr>
          <p:cNvPr id="59456" name="Freeform 65"/>
          <p:cNvSpPr>
            <a:spLocks/>
          </p:cNvSpPr>
          <p:nvPr/>
        </p:nvSpPr>
        <p:spPr bwMode="auto">
          <a:xfrm>
            <a:off x="1865313" y="2076450"/>
            <a:ext cx="22225" cy="25400"/>
          </a:xfrm>
          <a:custGeom>
            <a:avLst/>
            <a:gdLst>
              <a:gd name="T0" fmla="*/ 14 w 14"/>
              <a:gd name="T1" fmla="*/ 4 h 16"/>
              <a:gd name="T2" fmla="*/ 14 w 14"/>
              <a:gd name="T3" fmla="*/ 4 h 16"/>
              <a:gd name="T4" fmla="*/ 9 w 14"/>
              <a:gd name="T5" fmla="*/ 0 h 16"/>
              <a:gd name="T6" fmla="*/ 0 w 14"/>
              <a:gd name="T7" fmla="*/ 12 h 16"/>
              <a:gd name="T8" fmla="*/ 5 w 14"/>
              <a:gd name="T9" fmla="*/ 16 h 16"/>
              <a:gd name="T10" fmla="*/ 14 w 14"/>
              <a:gd name="T11" fmla="*/ 4 h 16"/>
              <a:gd name="T12" fmla="*/ 0 60000 65536"/>
              <a:gd name="T13" fmla="*/ 0 60000 65536"/>
              <a:gd name="T14" fmla="*/ 0 60000 65536"/>
              <a:gd name="T15" fmla="*/ 0 60000 65536"/>
              <a:gd name="T16" fmla="*/ 0 60000 65536"/>
              <a:gd name="T17" fmla="*/ 0 60000 65536"/>
              <a:gd name="T18" fmla="*/ 0 w 14"/>
              <a:gd name="T19" fmla="*/ 0 h 16"/>
              <a:gd name="T20" fmla="*/ 14 w 1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4" h="16">
                <a:moveTo>
                  <a:pt x="14" y="4"/>
                </a:moveTo>
                <a:lnTo>
                  <a:pt x="14" y="4"/>
                </a:lnTo>
                <a:lnTo>
                  <a:pt x="9" y="0"/>
                </a:lnTo>
                <a:lnTo>
                  <a:pt x="0" y="12"/>
                </a:lnTo>
                <a:lnTo>
                  <a:pt x="5" y="16"/>
                </a:lnTo>
                <a:lnTo>
                  <a:pt x="14" y="4"/>
                </a:lnTo>
                <a:close/>
              </a:path>
            </a:pathLst>
          </a:custGeom>
          <a:solidFill>
            <a:srgbClr val="009240"/>
          </a:solidFill>
          <a:ln w="9525">
            <a:noFill/>
            <a:round/>
            <a:headEnd/>
            <a:tailEnd/>
          </a:ln>
        </p:spPr>
        <p:txBody>
          <a:bodyPr/>
          <a:lstStyle/>
          <a:p>
            <a:endParaRPr lang="hu-HU"/>
          </a:p>
        </p:txBody>
      </p:sp>
      <p:sp>
        <p:nvSpPr>
          <p:cNvPr id="59457" name="Freeform 66"/>
          <p:cNvSpPr>
            <a:spLocks/>
          </p:cNvSpPr>
          <p:nvPr/>
        </p:nvSpPr>
        <p:spPr bwMode="auto">
          <a:xfrm>
            <a:off x="1873250" y="2082800"/>
            <a:ext cx="23813" cy="26988"/>
          </a:xfrm>
          <a:custGeom>
            <a:avLst/>
            <a:gdLst>
              <a:gd name="T0" fmla="*/ 5 w 15"/>
              <a:gd name="T1" fmla="*/ 17 h 17"/>
              <a:gd name="T2" fmla="*/ 15 w 15"/>
              <a:gd name="T3" fmla="*/ 5 h 17"/>
              <a:gd name="T4" fmla="*/ 9 w 15"/>
              <a:gd name="T5" fmla="*/ 0 h 17"/>
              <a:gd name="T6" fmla="*/ 0 w 15"/>
              <a:gd name="T7" fmla="*/ 12 h 17"/>
              <a:gd name="T8" fmla="*/ 5 w 15"/>
              <a:gd name="T9" fmla="*/ 17 h 17"/>
              <a:gd name="T10" fmla="*/ 5 w 15"/>
              <a:gd name="T11" fmla="*/ 17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5" y="17"/>
                </a:moveTo>
                <a:lnTo>
                  <a:pt x="15" y="5"/>
                </a:lnTo>
                <a:lnTo>
                  <a:pt x="9" y="0"/>
                </a:lnTo>
                <a:lnTo>
                  <a:pt x="0" y="12"/>
                </a:lnTo>
                <a:lnTo>
                  <a:pt x="5" y="17"/>
                </a:lnTo>
                <a:close/>
              </a:path>
            </a:pathLst>
          </a:custGeom>
          <a:solidFill>
            <a:srgbClr val="009240"/>
          </a:solidFill>
          <a:ln w="9525">
            <a:noFill/>
            <a:round/>
            <a:headEnd/>
            <a:tailEnd/>
          </a:ln>
        </p:spPr>
        <p:txBody>
          <a:bodyPr/>
          <a:lstStyle/>
          <a:p>
            <a:endParaRPr lang="hu-HU"/>
          </a:p>
        </p:txBody>
      </p:sp>
      <p:sp>
        <p:nvSpPr>
          <p:cNvPr id="59458" name="Freeform 67"/>
          <p:cNvSpPr>
            <a:spLocks/>
          </p:cNvSpPr>
          <p:nvPr/>
        </p:nvSpPr>
        <p:spPr bwMode="auto">
          <a:xfrm>
            <a:off x="1881188" y="2089150"/>
            <a:ext cx="23812" cy="28575"/>
          </a:xfrm>
          <a:custGeom>
            <a:avLst/>
            <a:gdLst>
              <a:gd name="T0" fmla="*/ 8 w 15"/>
              <a:gd name="T1" fmla="*/ 18 h 18"/>
              <a:gd name="T2" fmla="*/ 15 w 15"/>
              <a:gd name="T3" fmla="*/ 5 h 18"/>
              <a:gd name="T4" fmla="*/ 10 w 15"/>
              <a:gd name="T5" fmla="*/ 0 h 18"/>
              <a:gd name="T6" fmla="*/ 0 w 15"/>
              <a:gd name="T7" fmla="*/ 13 h 18"/>
              <a:gd name="T8" fmla="*/ 7 w 15"/>
              <a:gd name="T9" fmla="*/ 18 h 18"/>
              <a:gd name="T10" fmla="*/ 8 w 15"/>
              <a:gd name="T11" fmla="*/ 18 h 18"/>
              <a:gd name="T12" fmla="*/ 0 60000 65536"/>
              <a:gd name="T13" fmla="*/ 0 60000 65536"/>
              <a:gd name="T14" fmla="*/ 0 60000 65536"/>
              <a:gd name="T15" fmla="*/ 0 60000 65536"/>
              <a:gd name="T16" fmla="*/ 0 60000 65536"/>
              <a:gd name="T17" fmla="*/ 0 60000 65536"/>
              <a:gd name="T18" fmla="*/ 0 w 15"/>
              <a:gd name="T19" fmla="*/ 0 h 18"/>
              <a:gd name="T20" fmla="*/ 15 w 1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5" h="18">
                <a:moveTo>
                  <a:pt x="8" y="18"/>
                </a:moveTo>
                <a:lnTo>
                  <a:pt x="15" y="5"/>
                </a:lnTo>
                <a:lnTo>
                  <a:pt x="10" y="0"/>
                </a:lnTo>
                <a:lnTo>
                  <a:pt x="0" y="13"/>
                </a:lnTo>
                <a:lnTo>
                  <a:pt x="7" y="18"/>
                </a:lnTo>
                <a:lnTo>
                  <a:pt x="8" y="18"/>
                </a:lnTo>
                <a:close/>
              </a:path>
            </a:pathLst>
          </a:custGeom>
          <a:solidFill>
            <a:srgbClr val="009240"/>
          </a:solidFill>
          <a:ln w="9525">
            <a:noFill/>
            <a:round/>
            <a:headEnd/>
            <a:tailEnd/>
          </a:ln>
        </p:spPr>
        <p:txBody>
          <a:bodyPr/>
          <a:lstStyle/>
          <a:p>
            <a:endParaRPr lang="hu-HU"/>
          </a:p>
        </p:txBody>
      </p:sp>
      <p:sp>
        <p:nvSpPr>
          <p:cNvPr id="59459" name="Freeform 68"/>
          <p:cNvSpPr>
            <a:spLocks/>
          </p:cNvSpPr>
          <p:nvPr/>
        </p:nvSpPr>
        <p:spPr bwMode="auto">
          <a:xfrm>
            <a:off x="1893888" y="2097088"/>
            <a:ext cx="23812" cy="28575"/>
          </a:xfrm>
          <a:custGeom>
            <a:avLst/>
            <a:gdLst>
              <a:gd name="T0" fmla="*/ 7 w 15"/>
              <a:gd name="T1" fmla="*/ 18 h 18"/>
              <a:gd name="T2" fmla="*/ 15 w 15"/>
              <a:gd name="T3" fmla="*/ 5 h 18"/>
              <a:gd name="T4" fmla="*/ 7 w 15"/>
              <a:gd name="T5" fmla="*/ 0 h 18"/>
              <a:gd name="T6" fmla="*/ 0 w 15"/>
              <a:gd name="T7" fmla="*/ 13 h 18"/>
              <a:gd name="T8" fmla="*/ 6 w 15"/>
              <a:gd name="T9" fmla="*/ 18 h 18"/>
              <a:gd name="T10" fmla="*/ 7 w 15"/>
              <a:gd name="T11" fmla="*/ 18 h 18"/>
              <a:gd name="T12" fmla="*/ 0 60000 65536"/>
              <a:gd name="T13" fmla="*/ 0 60000 65536"/>
              <a:gd name="T14" fmla="*/ 0 60000 65536"/>
              <a:gd name="T15" fmla="*/ 0 60000 65536"/>
              <a:gd name="T16" fmla="*/ 0 60000 65536"/>
              <a:gd name="T17" fmla="*/ 0 60000 65536"/>
              <a:gd name="T18" fmla="*/ 0 w 15"/>
              <a:gd name="T19" fmla="*/ 0 h 18"/>
              <a:gd name="T20" fmla="*/ 15 w 1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5" h="18">
                <a:moveTo>
                  <a:pt x="7" y="18"/>
                </a:moveTo>
                <a:lnTo>
                  <a:pt x="15" y="5"/>
                </a:lnTo>
                <a:lnTo>
                  <a:pt x="7" y="0"/>
                </a:lnTo>
                <a:lnTo>
                  <a:pt x="0" y="13"/>
                </a:lnTo>
                <a:lnTo>
                  <a:pt x="6" y="18"/>
                </a:lnTo>
                <a:lnTo>
                  <a:pt x="7" y="18"/>
                </a:lnTo>
                <a:close/>
              </a:path>
            </a:pathLst>
          </a:custGeom>
          <a:solidFill>
            <a:srgbClr val="009240"/>
          </a:solidFill>
          <a:ln w="9525">
            <a:noFill/>
            <a:round/>
            <a:headEnd/>
            <a:tailEnd/>
          </a:ln>
        </p:spPr>
        <p:txBody>
          <a:bodyPr/>
          <a:lstStyle/>
          <a:p>
            <a:endParaRPr lang="hu-HU"/>
          </a:p>
        </p:txBody>
      </p:sp>
      <p:sp>
        <p:nvSpPr>
          <p:cNvPr id="59460" name="Freeform 69"/>
          <p:cNvSpPr>
            <a:spLocks/>
          </p:cNvSpPr>
          <p:nvPr/>
        </p:nvSpPr>
        <p:spPr bwMode="auto">
          <a:xfrm>
            <a:off x="1905000" y="2103438"/>
            <a:ext cx="22225" cy="28575"/>
          </a:xfrm>
          <a:custGeom>
            <a:avLst/>
            <a:gdLst>
              <a:gd name="T0" fmla="*/ 8 w 14"/>
              <a:gd name="T1" fmla="*/ 18 h 18"/>
              <a:gd name="T2" fmla="*/ 14 w 14"/>
              <a:gd name="T3" fmla="*/ 4 h 18"/>
              <a:gd name="T4" fmla="*/ 7 w 14"/>
              <a:gd name="T5" fmla="*/ 0 h 18"/>
              <a:gd name="T6" fmla="*/ 0 w 14"/>
              <a:gd name="T7" fmla="*/ 14 h 18"/>
              <a:gd name="T8" fmla="*/ 7 w 14"/>
              <a:gd name="T9" fmla="*/ 18 h 18"/>
              <a:gd name="T10" fmla="*/ 8 w 14"/>
              <a:gd name="T11" fmla="*/ 18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8" y="18"/>
                </a:moveTo>
                <a:lnTo>
                  <a:pt x="14" y="4"/>
                </a:lnTo>
                <a:lnTo>
                  <a:pt x="7" y="0"/>
                </a:lnTo>
                <a:lnTo>
                  <a:pt x="0" y="14"/>
                </a:lnTo>
                <a:lnTo>
                  <a:pt x="7" y="18"/>
                </a:lnTo>
                <a:lnTo>
                  <a:pt x="8" y="18"/>
                </a:lnTo>
                <a:close/>
              </a:path>
            </a:pathLst>
          </a:custGeom>
          <a:solidFill>
            <a:srgbClr val="009240"/>
          </a:solidFill>
          <a:ln w="9525">
            <a:noFill/>
            <a:round/>
            <a:headEnd/>
            <a:tailEnd/>
          </a:ln>
        </p:spPr>
        <p:txBody>
          <a:bodyPr/>
          <a:lstStyle/>
          <a:p>
            <a:endParaRPr lang="hu-HU"/>
          </a:p>
        </p:txBody>
      </p:sp>
      <p:sp>
        <p:nvSpPr>
          <p:cNvPr id="59461" name="Freeform 70"/>
          <p:cNvSpPr>
            <a:spLocks/>
          </p:cNvSpPr>
          <p:nvPr/>
        </p:nvSpPr>
        <p:spPr bwMode="auto">
          <a:xfrm>
            <a:off x="1917700" y="2109788"/>
            <a:ext cx="23813" cy="28575"/>
          </a:xfrm>
          <a:custGeom>
            <a:avLst/>
            <a:gdLst>
              <a:gd name="T0" fmla="*/ 15 w 15"/>
              <a:gd name="T1" fmla="*/ 5 h 18"/>
              <a:gd name="T2" fmla="*/ 14 w 15"/>
              <a:gd name="T3" fmla="*/ 4 h 18"/>
              <a:gd name="T4" fmla="*/ 6 w 15"/>
              <a:gd name="T5" fmla="*/ 0 h 18"/>
              <a:gd name="T6" fmla="*/ 0 w 15"/>
              <a:gd name="T7" fmla="*/ 14 h 18"/>
              <a:gd name="T8" fmla="*/ 8 w 15"/>
              <a:gd name="T9" fmla="*/ 18 h 18"/>
              <a:gd name="T10" fmla="*/ 15 w 15"/>
              <a:gd name="T11" fmla="*/ 5 h 18"/>
              <a:gd name="T12" fmla="*/ 0 60000 65536"/>
              <a:gd name="T13" fmla="*/ 0 60000 65536"/>
              <a:gd name="T14" fmla="*/ 0 60000 65536"/>
              <a:gd name="T15" fmla="*/ 0 60000 65536"/>
              <a:gd name="T16" fmla="*/ 0 60000 65536"/>
              <a:gd name="T17" fmla="*/ 0 60000 65536"/>
              <a:gd name="T18" fmla="*/ 0 w 15"/>
              <a:gd name="T19" fmla="*/ 0 h 18"/>
              <a:gd name="T20" fmla="*/ 15 w 1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5" h="18">
                <a:moveTo>
                  <a:pt x="15" y="5"/>
                </a:moveTo>
                <a:lnTo>
                  <a:pt x="14" y="4"/>
                </a:lnTo>
                <a:lnTo>
                  <a:pt x="6" y="0"/>
                </a:lnTo>
                <a:lnTo>
                  <a:pt x="0" y="14"/>
                </a:lnTo>
                <a:lnTo>
                  <a:pt x="8" y="18"/>
                </a:lnTo>
                <a:lnTo>
                  <a:pt x="15" y="5"/>
                </a:lnTo>
                <a:close/>
              </a:path>
            </a:pathLst>
          </a:custGeom>
          <a:solidFill>
            <a:srgbClr val="009240"/>
          </a:solidFill>
          <a:ln w="9525">
            <a:noFill/>
            <a:round/>
            <a:headEnd/>
            <a:tailEnd/>
          </a:ln>
        </p:spPr>
        <p:txBody>
          <a:bodyPr/>
          <a:lstStyle/>
          <a:p>
            <a:endParaRPr lang="hu-HU"/>
          </a:p>
        </p:txBody>
      </p:sp>
      <p:sp>
        <p:nvSpPr>
          <p:cNvPr id="59462" name="Freeform 71"/>
          <p:cNvSpPr>
            <a:spLocks/>
          </p:cNvSpPr>
          <p:nvPr/>
        </p:nvSpPr>
        <p:spPr bwMode="auto">
          <a:xfrm>
            <a:off x="1930400" y="2117725"/>
            <a:ext cx="23813" cy="28575"/>
          </a:xfrm>
          <a:custGeom>
            <a:avLst/>
            <a:gdLst>
              <a:gd name="T0" fmla="*/ 9 w 15"/>
              <a:gd name="T1" fmla="*/ 18 h 18"/>
              <a:gd name="T2" fmla="*/ 15 w 15"/>
              <a:gd name="T3" fmla="*/ 4 h 18"/>
              <a:gd name="T4" fmla="*/ 7 w 15"/>
              <a:gd name="T5" fmla="*/ 0 h 18"/>
              <a:gd name="T6" fmla="*/ 0 w 15"/>
              <a:gd name="T7" fmla="*/ 13 h 18"/>
              <a:gd name="T8" fmla="*/ 7 w 15"/>
              <a:gd name="T9" fmla="*/ 18 h 18"/>
              <a:gd name="T10" fmla="*/ 9 w 15"/>
              <a:gd name="T11" fmla="*/ 18 h 18"/>
              <a:gd name="T12" fmla="*/ 0 60000 65536"/>
              <a:gd name="T13" fmla="*/ 0 60000 65536"/>
              <a:gd name="T14" fmla="*/ 0 60000 65536"/>
              <a:gd name="T15" fmla="*/ 0 60000 65536"/>
              <a:gd name="T16" fmla="*/ 0 60000 65536"/>
              <a:gd name="T17" fmla="*/ 0 60000 65536"/>
              <a:gd name="T18" fmla="*/ 0 w 15"/>
              <a:gd name="T19" fmla="*/ 0 h 18"/>
              <a:gd name="T20" fmla="*/ 15 w 1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5" h="18">
                <a:moveTo>
                  <a:pt x="9" y="18"/>
                </a:moveTo>
                <a:lnTo>
                  <a:pt x="15" y="4"/>
                </a:lnTo>
                <a:lnTo>
                  <a:pt x="7" y="0"/>
                </a:lnTo>
                <a:lnTo>
                  <a:pt x="0" y="13"/>
                </a:lnTo>
                <a:lnTo>
                  <a:pt x="7" y="18"/>
                </a:lnTo>
                <a:lnTo>
                  <a:pt x="9" y="18"/>
                </a:lnTo>
                <a:close/>
              </a:path>
            </a:pathLst>
          </a:custGeom>
          <a:solidFill>
            <a:srgbClr val="009240"/>
          </a:solidFill>
          <a:ln w="9525">
            <a:noFill/>
            <a:round/>
            <a:headEnd/>
            <a:tailEnd/>
          </a:ln>
        </p:spPr>
        <p:txBody>
          <a:bodyPr/>
          <a:lstStyle/>
          <a:p>
            <a:endParaRPr lang="hu-HU"/>
          </a:p>
        </p:txBody>
      </p:sp>
      <p:sp>
        <p:nvSpPr>
          <p:cNvPr id="59463" name="Freeform 72"/>
          <p:cNvSpPr>
            <a:spLocks/>
          </p:cNvSpPr>
          <p:nvPr/>
        </p:nvSpPr>
        <p:spPr bwMode="auto">
          <a:xfrm>
            <a:off x="1944688" y="2124075"/>
            <a:ext cx="23812" cy="26988"/>
          </a:xfrm>
          <a:custGeom>
            <a:avLst/>
            <a:gdLst>
              <a:gd name="T0" fmla="*/ 8 w 15"/>
              <a:gd name="T1" fmla="*/ 17 h 17"/>
              <a:gd name="T2" fmla="*/ 15 w 15"/>
              <a:gd name="T3" fmla="*/ 3 h 17"/>
              <a:gd name="T4" fmla="*/ 5 w 15"/>
              <a:gd name="T5" fmla="*/ 0 h 17"/>
              <a:gd name="T6" fmla="*/ 0 w 15"/>
              <a:gd name="T7" fmla="*/ 14 h 17"/>
              <a:gd name="T8" fmla="*/ 8 w 15"/>
              <a:gd name="T9" fmla="*/ 17 h 17"/>
              <a:gd name="T10" fmla="*/ 8 w 15"/>
              <a:gd name="T11" fmla="*/ 17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8" y="17"/>
                </a:moveTo>
                <a:lnTo>
                  <a:pt x="15" y="3"/>
                </a:lnTo>
                <a:lnTo>
                  <a:pt x="5" y="0"/>
                </a:lnTo>
                <a:lnTo>
                  <a:pt x="0" y="14"/>
                </a:lnTo>
                <a:lnTo>
                  <a:pt x="8" y="17"/>
                </a:lnTo>
                <a:close/>
              </a:path>
            </a:pathLst>
          </a:custGeom>
          <a:solidFill>
            <a:srgbClr val="009240"/>
          </a:solidFill>
          <a:ln w="9525">
            <a:noFill/>
            <a:round/>
            <a:headEnd/>
            <a:tailEnd/>
          </a:ln>
        </p:spPr>
        <p:txBody>
          <a:bodyPr/>
          <a:lstStyle/>
          <a:p>
            <a:endParaRPr lang="hu-HU"/>
          </a:p>
        </p:txBody>
      </p:sp>
      <p:sp>
        <p:nvSpPr>
          <p:cNvPr id="59464" name="Freeform 73"/>
          <p:cNvSpPr>
            <a:spLocks/>
          </p:cNvSpPr>
          <p:nvPr/>
        </p:nvSpPr>
        <p:spPr bwMode="auto">
          <a:xfrm>
            <a:off x="1957388" y="2128838"/>
            <a:ext cx="25400" cy="28575"/>
          </a:xfrm>
          <a:custGeom>
            <a:avLst/>
            <a:gdLst>
              <a:gd name="T0" fmla="*/ 9 w 16"/>
              <a:gd name="T1" fmla="*/ 18 h 18"/>
              <a:gd name="T2" fmla="*/ 16 w 16"/>
              <a:gd name="T3" fmla="*/ 4 h 18"/>
              <a:gd name="T4" fmla="*/ 7 w 16"/>
              <a:gd name="T5" fmla="*/ 0 h 18"/>
              <a:gd name="T6" fmla="*/ 0 w 16"/>
              <a:gd name="T7" fmla="*/ 14 h 18"/>
              <a:gd name="T8" fmla="*/ 9 w 16"/>
              <a:gd name="T9" fmla="*/ 18 h 18"/>
              <a:gd name="T10" fmla="*/ 9 w 16"/>
              <a:gd name="T11" fmla="*/ 18 h 18"/>
              <a:gd name="T12" fmla="*/ 0 60000 65536"/>
              <a:gd name="T13" fmla="*/ 0 60000 65536"/>
              <a:gd name="T14" fmla="*/ 0 60000 65536"/>
              <a:gd name="T15" fmla="*/ 0 60000 65536"/>
              <a:gd name="T16" fmla="*/ 0 60000 65536"/>
              <a:gd name="T17" fmla="*/ 0 60000 65536"/>
              <a:gd name="T18" fmla="*/ 0 w 16"/>
              <a:gd name="T19" fmla="*/ 0 h 18"/>
              <a:gd name="T20" fmla="*/ 16 w 1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6" h="18">
                <a:moveTo>
                  <a:pt x="9" y="18"/>
                </a:moveTo>
                <a:lnTo>
                  <a:pt x="16" y="4"/>
                </a:lnTo>
                <a:lnTo>
                  <a:pt x="7" y="0"/>
                </a:lnTo>
                <a:lnTo>
                  <a:pt x="0" y="14"/>
                </a:lnTo>
                <a:lnTo>
                  <a:pt x="9" y="18"/>
                </a:lnTo>
                <a:close/>
              </a:path>
            </a:pathLst>
          </a:custGeom>
          <a:solidFill>
            <a:srgbClr val="009240"/>
          </a:solidFill>
          <a:ln w="9525">
            <a:noFill/>
            <a:round/>
            <a:headEnd/>
            <a:tailEnd/>
          </a:ln>
        </p:spPr>
        <p:txBody>
          <a:bodyPr/>
          <a:lstStyle/>
          <a:p>
            <a:endParaRPr lang="hu-HU"/>
          </a:p>
        </p:txBody>
      </p:sp>
      <p:sp>
        <p:nvSpPr>
          <p:cNvPr id="59465" name="Freeform 74"/>
          <p:cNvSpPr>
            <a:spLocks/>
          </p:cNvSpPr>
          <p:nvPr/>
        </p:nvSpPr>
        <p:spPr bwMode="auto">
          <a:xfrm>
            <a:off x="1971675" y="2135188"/>
            <a:ext cx="25400" cy="30162"/>
          </a:xfrm>
          <a:custGeom>
            <a:avLst/>
            <a:gdLst>
              <a:gd name="T0" fmla="*/ 11 w 16"/>
              <a:gd name="T1" fmla="*/ 19 h 19"/>
              <a:gd name="T2" fmla="*/ 16 w 16"/>
              <a:gd name="T3" fmla="*/ 4 h 19"/>
              <a:gd name="T4" fmla="*/ 7 w 16"/>
              <a:gd name="T5" fmla="*/ 0 h 19"/>
              <a:gd name="T6" fmla="*/ 0 w 16"/>
              <a:gd name="T7" fmla="*/ 14 h 19"/>
              <a:gd name="T8" fmla="*/ 11 w 16"/>
              <a:gd name="T9" fmla="*/ 18 h 19"/>
              <a:gd name="T10" fmla="*/ 11 w 16"/>
              <a:gd name="T11" fmla="*/ 19 h 19"/>
              <a:gd name="T12" fmla="*/ 0 60000 65536"/>
              <a:gd name="T13" fmla="*/ 0 60000 65536"/>
              <a:gd name="T14" fmla="*/ 0 60000 65536"/>
              <a:gd name="T15" fmla="*/ 0 60000 65536"/>
              <a:gd name="T16" fmla="*/ 0 60000 65536"/>
              <a:gd name="T17" fmla="*/ 0 60000 65536"/>
              <a:gd name="T18" fmla="*/ 0 w 16"/>
              <a:gd name="T19" fmla="*/ 0 h 19"/>
              <a:gd name="T20" fmla="*/ 16 w 1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6" h="19">
                <a:moveTo>
                  <a:pt x="11" y="19"/>
                </a:moveTo>
                <a:lnTo>
                  <a:pt x="16" y="4"/>
                </a:lnTo>
                <a:lnTo>
                  <a:pt x="7" y="0"/>
                </a:lnTo>
                <a:lnTo>
                  <a:pt x="0" y="14"/>
                </a:lnTo>
                <a:lnTo>
                  <a:pt x="11" y="18"/>
                </a:lnTo>
                <a:lnTo>
                  <a:pt x="11" y="19"/>
                </a:lnTo>
                <a:close/>
              </a:path>
            </a:pathLst>
          </a:custGeom>
          <a:solidFill>
            <a:srgbClr val="009240"/>
          </a:solidFill>
          <a:ln w="9525">
            <a:noFill/>
            <a:round/>
            <a:headEnd/>
            <a:tailEnd/>
          </a:ln>
        </p:spPr>
        <p:txBody>
          <a:bodyPr/>
          <a:lstStyle/>
          <a:p>
            <a:endParaRPr lang="hu-HU"/>
          </a:p>
        </p:txBody>
      </p:sp>
      <p:sp>
        <p:nvSpPr>
          <p:cNvPr id="59466" name="Freeform 75"/>
          <p:cNvSpPr>
            <a:spLocks/>
          </p:cNvSpPr>
          <p:nvPr/>
        </p:nvSpPr>
        <p:spPr bwMode="auto">
          <a:xfrm>
            <a:off x="1989138" y="2141538"/>
            <a:ext cx="23812" cy="30162"/>
          </a:xfrm>
          <a:custGeom>
            <a:avLst/>
            <a:gdLst>
              <a:gd name="T0" fmla="*/ 10 w 15"/>
              <a:gd name="T1" fmla="*/ 19 h 19"/>
              <a:gd name="T2" fmla="*/ 15 w 15"/>
              <a:gd name="T3" fmla="*/ 5 h 19"/>
              <a:gd name="T4" fmla="*/ 5 w 15"/>
              <a:gd name="T5" fmla="*/ 0 h 19"/>
              <a:gd name="T6" fmla="*/ 0 w 15"/>
              <a:gd name="T7" fmla="*/ 15 h 19"/>
              <a:gd name="T8" fmla="*/ 10 w 15"/>
              <a:gd name="T9" fmla="*/ 19 h 19"/>
              <a:gd name="T10" fmla="*/ 10 w 15"/>
              <a:gd name="T11" fmla="*/ 19 h 19"/>
              <a:gd name="T12" fmla="*/ 0 60000 65536"/>
              <a:gd name="T13" fmla="*/ 0 60000 65536"/>
              <a:gd name="T14" fmla="*/ 0 60000 65536"/>
              <a:gd name="T15" fmla="*/ 0 60000 65536"/>
              <a:gd name="T16" fmla="*/ 0 60000 65536"/>
              <a:gd name="T17" fmla="*/ 0 60000 65536"/>
              <a:gd name="T18" fmla="*/ 0 w 15"/>
              <a:gd name="T19" fmla="*/ 0 h 19"/>
              <a:gd name="T20" fmla="*/ 15 w 15"/>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5" h="19">
                <a:moveTo>
                  <a:pt x="10" y="19"/>
                </a:moveTo>
                <a:lnTo>
                  <a:pt x="15" y="5"/>
                </a:lnTo>
                <a:lnTo>
                  <a:pt x="5" y="0"/>
                </a:lnTo>
                <a:lnTo>
                  <a:pt x="0" y="15"/>
                </a:lnTo>
                <a:lnTo>
                  <a:pt x="10" y="19"/>
                </a:lnTo>
                <a:close/>
              </a:path>
            </a:pathLst>
          </a:custGeom>
          <a:solidFill>
            <a:srgbClr val="009240"/>
          </a:solidFill>
          <a:ln w="9525">
            <a:noFill/>
            <a:round/>
            <a:headEnd/>
            <a:tailEnd/>
          </a:ln>
        </p:spPr>
        <p:txBody>
          <a:bodyPr/>
          <a:lstStyle/>
          <a:p>
            <a:endParaRPr lang="hu-HU"/>
          </a:p>
        </p:txBody>
      </p:sp>
      <p:sp>
        <p:nvSpPr>
          <p:cNvPr id="59467" name="Freeform 76"/>
          <p:cNvSpPr>
            <a:spLocks/>
          </p:cNvSpPr>
          <p:nvPr/>
        </p:nvSpPr>
        <p:spPr bwMode="auto">
          <a:xfrm>
            <a:off x="2005013" y="2149475"/>
            <a:ext cx="25400" cy="28575"/>
          </a:xfrm>
          <a:custGeom>
            <a:avLst/>
            <a:gdLst>
              <a:gd name="T0" fmla="*/ 10 w 16"/>
              <a:gd name="T1" fmla="*/ 18 h 18"/>
              <a:gd name="T2" fmla="*/ 16 w 16"/>
              <a:gd name="T3" fmla="*/ 4 h 18"/>
              <a:gd name="T4" fmla="*/ 5 w 16"/>
              <a:gd name="T5" fmla="*/ 0 h 18"/>
              <a:gd name="T6" fmla="*/ 0 w 16"/>
              <a:gd name="T7" fmla="*/ 14 h 18"/>
              <a:gd name="T8" fmla="*/ 10 w 16"/>
              <a:gd name="T9" fmla="*/ 18 h 18"/>
              <a:gd name="T10" fmla="*/ 10 w 16"/>
              <a:gd name="T11" fmla="*/ 18 h 18"/>
              <a:gd name="T12" fmla="*/ 0 60000 65536"/>
              <a:gd name="T13" fmla="*/ 0 60000 65536"/>
              <a:gd name="T14" fmla="*/ 0 60000 65536"/>
              <a:gd name="T15" fmla="*/ 0 60000 65536"/>
              <a:gd name="T16" fmla="*/ 0 60000 65536"/>
              <a:gd name="T17" fmla="*/ 0 60000 65536"/>
              <a:gd name="T18" fmla="*/ 0 w 16"/>
              <a:gd name="T19" fmla="*/ 0 h 18"/>
              <a:gd name="T20" fmla="*/ 16 w 1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6" h="18">
                <a:moveTo>
                  <a:pt x="10" y="18"/>
                </a:moveTo>
                <a:lnTo>
                  <a:pt x="16" y="4"/>
                </a:lnTo>
                <a:lnTo>
                  <a:pt x="5" y="0"/>
                </a:lnTo>
                <a:lnTo>
                  <a:pt x="0" y="14"/>
                </a:lnTo>
                <a:lnTo>
                  <a:pt x="10" y="18"/>
                </a:lnTo>
                <a:close/>
              </a:path>
            </a:pathLst>
          </a:custGeom>
          <a:solidFill>
            <a:srgbClr val="009240"/>
          </a:solidFill>
          <a:ln w="9525">
            <a:noFill/>
            <a:round/>
            <a:headEnd/>
            <a:tailEnd/>
          </a:ln>
        </p:spPr>
        <p:txBody>
          <a:bodyPr/>
          <a:lstStyle/>
          <a:p>
            <a:endParaRPr lang="hu-HU"/>
          </a:p>
        </p:txBody>
      </p:sp>
      <p:sp>
        <p:nvSpPr>
          <p:cNvPr id="59468" name="Freeform 77"/>
          <p:cNvSpPr>
            <a:spLocks/>
          </p:cNvSpPr>
          <p:nvPr/>
        </p:nvSpPr>
        <p:spPr bwMode="auto">
          <a:xfrm>
            <a:off x="2020888" y="2155825"/>
            <a:ext cx="25400" cy="28575"/>
          </a:xfrm>
          <a:custGeom>
            <a:avLst/>
            <a:gdLst>
              <a:gd name="T0" fmla="*/ 13 w 16"/>
              <a:gd name="T1" fmla="*/ 18 h 18"/>
              <a:gd name="T2" fmla="*/ 16 w 16"/>
              <a:gd name="T3" fmla="*/ 4 h 18"/>
              <a:gd name="T4" fmla="*/ 5 w 16"/>
              <a:gd name="T5" fmla="*/ 0 h 18"/>
              <a:gd name="T6" fmla="*/ 0 w 16"/>
              <a:gd name="T7" fmla="*/ 14 h 18"/>
              <a:gd name="T8" fmla="*/ 11 w 16"/>
              <a:gd name="T9" fmla="*/ 18 h 18"/>
              <a:gd name="T10" fmla="*/ 13 w 16"/>
              <a:gd name="T11" fmla="*/ 18 h 18"/>
              <a:gd name="T12" fmla="*/ 0 60000 65536"/>
              <a:gd name="T13" fmla="*/ 0 60000 65536"/>
              <a:gd name="T14" fmla="*/ 0 60000 65536"/>
              <a:gd name="T15" fmla="*/ 0 60000 65536"/>
              <a:gd name="T16" fmla="*/ 0 60000 65536"/>
              <a:gd name="T17" fmla="*/ 0 60000 65536"/>
              <a:gd name="T18" fmla="*/ 0 w 16"/>
              <a:gd name="T19" fmla="*/ 0 h 18"/>
              <a:gd name="T20" fmla="*/ 16 w 1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6" h="18">
                <a:moveTo>
                  <a:pt x="13" y="18"/>
                </a:moveTo>
                <a:lnTo>
                  <a:pt x="16" y="4"/>
                </a:lnTo>
                <a:lnTo>
                  <a:pt x="5" y="0"/>
                </a:lnTo>
                <a:lnTo>
                  <a:pt x="0" y="14"/>
                </a:lnTo>
                <a:lnTo>
                  <a:pt x="11" y="18"/>
                </a:lnTo>
                <a:lnTo>
                  <a:pt x="13" y="18"/>
                </a:lnTo>
                <a:close/>
              </a:path>
            </a:pathLst>
          </a:custGeom>
          <a:solidFill>
            <a:srgbClr val="009240"/>
          </a:solidFill>
          <a:ln w="9525">
            <a:noFill/>
            <a:round/>
            <a:headEnd/>
            <a:tailEnd/>
          </a:ln>
        </p:spPr>
        <p:txBody>
          <a:bodyPr/>
          <a:lstStyle/>
          <a:p>
            <a:endParaRPr lang="hu-HU"/>
          </a:p>
        </p:txBody>
      </p:sp>
      <p:sp>
        <p:nvSpPr>
          <p:cNvPr id="59469" name="Freeform 78"/>
          <p:cNvSpPr>
            <a:spLocks/>
          </p:cNvSpPr>
          <p:nvPr/>
        </p:nvSpPr>
        <p:spPr bwMode="auto">
          <a:xfrm>
            <a:off x="2041525" y="2162175"/>
            <a:ext cx="23813" cy="28575"/>
          </a:xfrm>
          <a:custGeom>
            <a:avLst/>
            <a:gdLst>
              <a:gd name="T0" fmla="*/ 15 w 15"/>
              <a:gd name="T1" fmla="*/ 2 h 18"/>
              <a:gd name="T2" fmla="*/ 15 w 15"/>
              <a:gd name="T3" fmla="*/ 2 h 18"/>
              <a:gd name="T4" fmla="*/ 3 w 15"/>
              <a:gd name="T5" fmla="*/ 0 h 18"/>
              <a:gd name="T6" fmla="*/ 0 w 15"/>
              <a:gd name="T7" fmla="*/ 14 h 18"/>
              <a:gd name="T8" fmla="*/ 11 w 15"/>
              <a:gd name="T9" fmla="*/ 18 h 18"/>
              <a:gd name="T10" fmla="*/ 15 w 15"/>
              <a:gd name="T11" fmla="*/ 2 h 18"/>
              <a:gd name="T12" fmla="*/ 0 60000 65536"/>
              <a:gd name="T13" fmla="*/ 0 60000 65536"/>
              <a:gd name="T14" fmla="*/ 0 60000 65536"/>
              <a:gd name="T15" fmla="*/ 0 60000 65536"/>
              <a:gd name="T16" fmla="*/ 0 60000 65536"/>
              <a:gd name="T17" fmla="*/ 0 60000 65536"/>
              <a:gd name="T18" fmla="*/ 0 w 15"/>
              <a:gd name="T19" fmla="*/ 0 h 18"/>
              <a:gd name="T20" fmla="*/ 15 w 1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5" h="18">
                <a:moveTo>
                  <a:pt x="15" y="2"/>
                </a:moveTo>
                <a:lnTo>
                  <a:pt x="15" y="2"/>
                </a:lnTo>
                <a:lnTo>
                  <a:pt x="3" y="0"/>
                </a:lnTo>
                <a:lnTo>
                  <a:pt x="0" y="14"/>
                </a:lnTo>
                <a:lnTo>
                  <a:pt x="11" y="18"/>
                </a:lnTo>
                <a:lnTo>
                  <a:pt x="15" y="2"/>
                </a:lnTo>
                <a:close/>
              </a:path>
            </a:pathLst>
          </a:custGeom>
          <a:solidFill>
            <a:srgbClr val="009240"/>
          </a:solidFill>
          <a:ln w="9525">
            <a:noFill/>
            <a:round/>
            <a:headEnd/>
            <a:tailEnd/>
          </a:ln>
        </p:spPr>
        <p:txBody>
          <a:bodyPr/>
          <a:lstStyle/>
          <a:p>
            <a:endParaRPr lang="hu-HU"/>
          </a:p>
        </p:txBody>
      </p:sp>
      <p:sp>
        <p:nvSpPr>
          <p:cNvPr id="59470" name="Freeform 79"/>
          <p:cNvSpPr>
            <a:spLocks/>
          </p:cNvSpPr>
          <p:nvPr/>
        </p:nvSpPr>
        <p:spPr bwMode="auto">
          <a:xfrm>
            <a:off x="2058988" y="2165350"/>
            <a:ext cx="26987" cy="30163"/>
          </a:xfrm>
          <a:custGeom>
            <a:avLst/>
            <a:gdLst>
              <a:gd name="T0" fmla="*/ 11 w 17"/>
              <a:gd name="T1" fmla="*/ 19 h 19"/>
              <a:gd name="T2" fmla="*/ 17 w 17"/>
              <a:gd name="T3" fmla="*/ 5 h 19"/>
              <a:gd name="T4" fmla="*/ 4 w 17"/>
              <a:gd name="T5" fmla="*/ 0 h 19"/>
              <a:gd name="T6" fmla="*/ 0 w 17"/>
              <a:gd name="T7" fmla="*/ 16 h 19"/>
              <a:gd name="T8" fmla="*/ 11 w 17"/>
              <a:gd name="T9" fmla="*/ 19 h 19"/>
              <a:gd name="T10" fmla="*/ 11 w 17"/>
              <a:gd name="T11" fmla="*/ 19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11" y="19"/>
                </a:moveTo>
                <a:lnTo>
                  <a:pt x="17" y="5"/>
                </a:lnTo>
                <a:lnTo>
                  <a:pt x="4" y="0"/>
                </a:lnTo>
                <a:lnTo>
                  <a:pt x="0" y="16"/>
                </a:lnTo>
                <a:lnTo>
                  <a:pt x="11" y="19"/>
                </a:lnTo>
                <a:close/>
              </a:path>
            </a:pathLst>
          </a:custGeom>
          <a:solidFill>
            <a:srgbClr val="009240"/>
          </a:solidFill>
          <a:ln w="9525">
            <a:noFill/>
            <a:round/>
            <a:headEnd/>
            <a:tailEnd/>
          </a:ln>
        </p:spPr>
        <p:txBody>
          <a:bodyPr/>
          <a:lstStyle/>
          <a:p>
            <a:endParaRPr lang="hu-HU"/>
          </a:p>
        </p:txBody>
      </p:sp>
      <p:sp>
        <p:nvSpPr>
          <p:cNvPr id="59471" name="Freeform 80"/>
          <p:cNvSpPr>
            <a:spLocks/>
          </p:cNvSpPr>
          <p:nvPr/>
        </p:nvSpPr>
        <p:spPr bwMode="auto">
          <a:xfrm>
            <a:off x="2076450" y="2173288"/>
            <a:ext cx="26988" cy="28575"/>
          </a:xfrm>
          <a:custGeom>
            <a:avLst/>
            <a:gdLst>
              <a:gd name="T0" fmla="*/ 17 w 17"/>
              <a:gd name="T1" fmla="*/ 3 h 18"/>
              <a:gd name="T2" fmla="*/ 17 w 17"/>
              <a:gd name="T3" fmla="*/ 3 h 18"/>
              <a:gd name="T4" fmla="*/ 6 w 17"/>
              <a:gd name="T5" fmla="*/ 0 h 18"/>
              <a:gd name="T6" fmla="*/ 0 w 17"/>
              <a:gd name="T7" fmla="*/ 14 h 18"/>
              <a:gd name="T8" fmla="*/ 13 w 17"/>
              <a:gd name="T9" fmla="*/ 18 h 18"/>
              <a:gd name="T10" fmla="*/ 17 w 17"/>
              <a:gd name="T11" fmla="*/ 3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17" y="3"/>
                </a:moveTo>
                <a:lnTo>
                  <a:pt x="17" y="3"/>
                </a:lnTo>
                <a:lnTo>
                  <a:pt x="6" y="0"/>
                </a:lnTo>
                <a:lnTo>
                  <a:pt x="0" y="14"/>
                </a:lnTo>
                <a:lnTo>
                  <a:pt x="13" y="18"/>
                </a:lnTo>
                <a:lnTo>
                  <a:pt x="17" y="3"/>
                </a:lnTo>
                <a:close/>
              </a:path>
            </a:pathLst>
          </a:custGeom>
          <a:solidFill>
            <a:srgbClr val="009240"/>
          </a:solidFill>
          <a:ln w="9525">
            <a:noFill/>
            <a:round/>
            <a:headEnd/>
            <a:tailEnd/>
          </a:ln>
        </p:spPr>
        <p:txBody>
          <a:bodyPr/>
          <a:lstStyle/>
          <a:p>
            <a:endParaRPr lang="hu-HU"/>
          </a:p>
        </p:txBody>
      </p:sp>
      <p:sp>
        <p:nvSpPr>
          <p:cNvPr id="59472" name="Freeform 81"/>
          <p:cNvSpPr>
            <a:spLocks/>
          </p:cNvSpPr>
          <p:nvPr/>
        </p:nvSpPr>
        <p:spPr bwMode="auto">
          <a:xfrm>
            <a:off x="2097088" y="2178050"/>
            <a:ext cx="26987" cy="30163"/>
          </a:xfrm>
          <a:custGeom>
            <a:avLst/>
            <a:gdLst>
              <a:gd name="T0" fmla="*/ 13 w 17"/>
              <a:gd name="T1" fmla="*/ 19 h 19"/>
              <a:gd name="T2" fmla="*/ 17 w 17"/>
              <a:gd name="T3" fmla="*/ 5 h 19"/>
              <a:gd name="T4" fmla="*/ 4 w 17"/>
              <a:gd name="T5" fmla="*/ 0 h 19"/>
              <a:gd name="T6" fmla="*/ 0 w 17"/>
              <a:gd name="T7" fmla="*/ 15 h 19"/>
              <a:gd name="T8" fmla="*/ 13 w 17"/>
              <a:gd name="T9" fmla="*/ 19 h 19"/>
              <a:gd name="T10" fmla="*/ 13 w 17"/>
              <a:gd name="T11" fmla="*/ 19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13" y="19"/>
                </a:moveTo>
                <a:lnTo>
                  <a:pt x="17" y="5"/>
                </a:lnTo>
                <a:lnTo>
                  <a:pt x="4" y="0"/>
                </a:lnTo>
                <a:lnTo>
                  <a:pt x="0" y="15"/>
                </a:lnTo>
                <a:lnTo>
                  <a:pt x="13" y="19"/>
                </a:lnTo>
                <a:close/>
              </a:path>
            </a:pathLst>
          </a:custGeom>
          <a:solidFill>
            <a:srgbClr val="009240"/>
          </a:solidFill>
          <a:ln w="9525">
            <a:noFill/>
            <a:round/>
            <a:headEnd/>
            <a:tailEnd/>
          </a:ln>
        </p:spPr>
        <p:txBody>
          <a:bodyPr/>
          <a:lstStyle/>
          <a:p>
            <a:endParaRPr lang="hu-HU"/>
          </a:p>
        </p:txBody>
      </p:sp>
      <p:sp>
        <p:nvSpPr>
          <p:cNvPr id="59473" name="Freeform 82"/>
          <p:cNvSpPr>
            <a:spLocks/>
          </p:cNvSpPr>
          <p:nvPr/>
        </p:nvSpPr>
        <p:spPr bwMode="auto">
          <a:xfrm>
            <a:off x="2117725" y="2184400"/>
            <a:ext cx="25400" cy="30163"/>
          </a:xfrm>
          <a:custGeom>
            <a:avLst/>
            <a:gdLst>
              <a:gd name="T0" fmla="*/ 13 w 16"/>
              <a:gd name="T1" fmla="*/ 19 h 19"/>
              <a:gd name="T2" fmla="*/ 16 w 16"/>
              <a:gd name="T3" fmla="*/ 4 h 19"/>
              <a:gd name="T4" fmla="*/ 4 w 16"/>
              <a:gd name="T5" fmla="*/ 0 h 19"/>
              <a:gd name="T6" fmla="*/ 0 w 16"/>
              <a:gd name="T7" fmla="*/ 15 h 19"/>
              <a:gd name="T8" fmla="*/ 13 w 16"/>
              <a:gd name="T9" fmla="*/ 19 h 19"/>
              <a:gd name="T10" fmla="*/ 13 w 16"/>
              <a:gd name="T11" fmla="*/ 19 h 19"/>
              <a:gd name="T12" fmla="*/ 0 60000 65536"/>
              <a:gd name="T13" fmla="*/ 0 60000 65536"/>
              <a:gd name="T14" fmla="*/ 0 60000 65536"/>
              <a:gd name="T15" fmla="*/ 0 60000 65536"/>
              <a:gd name="T16" fmla="*/ 0 60000 65536"/>
              <a:gd name="T17" fmla="*/ 0 60000 65536"/>
              <a:gd name="T18" fmla="*/ 0 w 16"/>
              <a:gd name="T19" fmla="*/ 0 h 19"/>
              <a:gd name="T20" fmla="*/ 16 w 1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6" h="19">
                <a:moveTo>
                  <a:pt x="13" y="19"/>
                </a:moveTo>
                <a:lnTo>
                  <a:pt x="16" y="4"/>
                </a:lnTo>
                <a:lnTo>
                  <a:pt x="4" y="0"/>
                </a:lnTo>
                <a:lnTo>
                  <a:pt x="0" y="15"/>
                </a:lnTo>
                <a:lnTo>
                  <a:pt x="13" y="19"/>
                </a:lnTo>
                <a:close/>
              </a:path>
            </a:pathLst>
          </a:custGeom>
          <a:solidFill>
            <a:srgbClr val="009240"/>
          </a:solidFill>
          <a:ln w="9525">
            <a:noFill/>
            <a:round/>
            <a:headEnd/>
            <a:tailEnd/>
          </a:ln>
        </p:spPr>
        <p:txBody>
          <a:bodyPr/>
          <a:lstStyle/>
          <a:p>
            <a:endParaRPr lang="hu-HU"/>
          </a:p>
        </p:txBody>
      </p:sp>
      <p:sp>
        <p:nvSpPr>
          <p:cNvPr id="59474" name="Freeform 83"/>
          <p:cNvSpPr>
            <a:spLocks/>
          </p:cNvSpPr>
          <p:nvPr/>
        </p:nvSpPr>
        <p:spPr bwMode="auto">
          <a:xfrm>
            <a:off x="2138363" y="2190750"/>
            <a:ext cx="26987" cy="28575"/>
          </a:xfrm>
          <a:custGeom>
            <a:avLst/>
            <a:gdLst>
              <a:gd name="T0" fmla="*/ 14 w 17"/>
              <a:gd name="T1" fmla="*/ 18 h 18"/>
              <a:gd name="T2" fmla="*/ 17 w 17"/>
              <a:gd name="T3" fmla="*/ 3 h 18"/>
              <a:gd name="T4" fmla="*/ 3 w 17"/>
              <a:gd name="T5" fmla="*/ 0 h 18"/>
              <a:gd name="T6" fmla="*/ 0 w 17"/>
              <a:gd name="T7" fmla="*/ 15 h 18"/>
              <a:gd name="T8" fmla="*/ 14 w 17"/>
              <a:gd name="T9" fmla="*/ 18 h 18"/>
              <a:gd name="T10" fmla="*/ 14 w 17"/>
              <a:gd name="T11" fmla="*/ 18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14" y="18"/>
                </a:moveTo>
                <a:lnTo>
                  <a:pt x="17" y="3"/>
                </a:lnTo>
                <a:lnTo>
                  <a:pt x="3" y="0"/>
                </a:lnTo>
                <a:lnTo>
                  <a:pt x="0" y="15"/>
                </a:lnTo>
                <a:lnTo>
                  <a:pt x="14" y="18"/>
                </a:lnTo>
                <a:close/>
              </a:path>
            </a:pathLst>
          </a:custGeom>
          <a:solidFill>
            <a:srgbClr val="009240"/>
          </a:solidFill>
          <a:ln w="9525">
            <a:noFill/>
            <a:round/>
            <a:headEnd/>
            <a:tailEnd/>
          </a:ln>
        </p:spPr>
        <p:txBody>
          <a:bodyPr/>
          <a:lstStyle/>
          <a:p>
            <a:endParaRPr lang="hu-HU"/>
          </a:p>
        </p:txBody>
      </p:sp>
      <p:sp>
        <p:nvSpPr>
          <p:cNvPr id="59475" name="Freeform 84"/>
          <p:cNvSpPr>
            <a:spLocks/>
          </p:cNvSpPr>
          <p:nvPr/>
        </p:nvSpPr>
        <p:spPr bwMode="auto">
          <a:xfrm>
            <a:off x="2160588" y="2195513"/>
            <a:ext cx="26987" cy="28575"/>
          </a:xfrm>
          <a:custGeom>
            <a:avLst/>
            <a:gdLst>
              <a:gd name="T0" fmla="*/ 15 w 17"/>
              <a:gd name="T1" fmla="*/ 18 h 18"/>
              <a:gd name="T2" fmla="*/ 17 w 17"/>
              <a:gd name="T3" fmla="*/ 4 h 18"/>
              <a:gd name="T4" fmla="*/ 3 w 17"/>
              <a:gd name="T5" fmla="*/ 0 h 18"/>
              <a:gd name="T6" fmla="*/ 0 w 17"/>
              <a:gd name="T7" fmla="*/ 15 h 18"/>
              <a:gd name="T8" fmla="*/ 15 w 17"/>
              <a:gd name="T9" fmla="*/ 18 h 18"/>
              <a:gd name="T10" fmla="*/ 15 w 17"/>
              <a:gd name="T11" fmla="*/ 18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15" y="18"/>
                </a:moveTo>
                <a:lnTo>
                  <a:pt x="17" y="4"/>
                </a:lnTo>
                <a:lnTo>
                  <a:pt x="3" y="0"/>
                </a:lnTo>
                <a:lnTo>
                  <a:pt x="0" y="15"/>
                </a:lnTo>
                <a:lnTo>
                  <a:pt x="15" y="18"/>
                </a:lnTo>
                <a:close/>
              </a:path>
            </a:pathLst>
          </a:custGeom>
          <a:solidFill>
            <a:srgbClr val="009240"/>
          </a:solidFill>
          <a:ln w="9525">
            <a:noFill/>
            <a:round/>
            <a:headEnd/>
            <a:tailEnd/>
          </a:ln>
        </p:spPr>
        <p:txBody>
          <a:bodyPr/>
          <a:lstStyle/>
          <a:p>
            <a:endParaRPr lang="hu-HU"/>
          </a:p>
        </p:txBody>
      </p:sp>
      <p:sp>
        <p:nvSpPr>
          <p:cNvPr id="59476" name="Freeform 85"/>
          <p:cNvSpPr>
            <a:spLocks/>
          </p:cNvSpPr>
          <p:nvPr/>
        </p:nvSpPr>
        <p:spPr bwMode="auto">
          <a:xfrm>
            <a:off x="2184400" y="2201863"/>
            <a:ext cx="28575" cy="28575"/>
          </a:xfrm>
          <a:custGeom>
            <a:avLst/>
            <a:gdLst>
              <a:gd name="T0" fmla="*/ 14 w 18"/>
              <a:gd name="T1" fmla="*/ 18 h 18"/>
              <a:gd name="T2" fmla="*/ 18 w 18"/>
              <a:gd name="T3" fmla="*/ 3 h 18"/>
              <a:gd name="T4" fmla="*/ 2 w 18"/>
              <a:gd name="T5" fmla="*/ 0 h 18"/>
              <a:gd name="T6" fmla="*/ 0 w 18"/>
              <a:gd name="T7" fmla="*/ 14 h 18"/>
              <a:gd name="T8" fmla="*/ 14 w 18"/>
              <a:gd name="T9" fmla="*/ 18 h 18"/>
              <a:gd name="T10" fmla="*/ 14 w 18"/>
              <a:gd name="T11" fmla="*/ 18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4" y="18"/>
                </a:moveTo>
                <a:lnTo>
                  <a:pt x="18" y="3"/>
                </a:lnTo>
                <a:lnTo>
                  <a:pt x="2" y="0"/>
                </a:lnTo>
                <a:lnTo>
                  <a:pt x="0" y="14"/>
                </a:lnTo>
                <a:lnTo>
                  <a:pt x="14" y="18"/>
                </a:lnTo>
                <a:close/>
              </a:path>
            </a:pathLst>
          </a:custGeom>
          <a:solidFill>
            <a:srgbClr val="009240"/>
          </a:solidFill>
          <a:ln w="9525">
            <a:noFill/>
            <a:round/>
            <a:headEnd/>
            <a:tailEnd/>
          </a:ln>
        </p:spPr>
        <p:txBody>
          <a:bodyPr/>
          <a:lstStyle/>
          <a:p>
            <a:endParaRPr lang="hu-HU"/>
          </a:p>
        </p:txBody>
      </p:sp>
      <p:sp>
        <p:nvSpPr>
          <p:cNvPr id="59477" name="Freeform 86"/>
          <p:cNvSpPr>
            <a:spLocks/>
          </p:cNvSpPr>
          <p:nvPr/>
        </p:nvSpPr>
        <p:spPr bwMode="auto">
          <a:xfrm>
            <a:off x="2206625" y="2206625"/>
            <a:ext cx="52388" cy="34925"/>
          </a:xfrm>
          <a:custGeom>
            <a:avLst/>
            <a:gdLst>
              <a:gd name="T0" fmla="*/ 30 w 33"/>
              <a:gd name="T1" fmla="*/ 22 h 22"/>
              <a:gd name="T2" fmla="*/ 33 w 33"/>
              <a:gd name="T3" fmla="*/ 6 h 22"/>
              <a:gd name="T4" fmla="*/ 4 w 33"/>
              <a:gd name="T5" fmla="*/ 0 h 22"/>
              <a:gd name="T6" fmla="*/ 0 w 33"/>
              <a:gd name="T7" fmla="*/ 15 h 22"/>
              <a:gd name="T8" fmla="*/ 30 w 33"/>
              <a:gd name="T9" fmla="*/ 22 h 22"/>
              <a:gd name="T10" fmla="*/ 30 w 33"/>
              <a:gd name="T11" fmla="*/ 22 h 22"/>
              <a:gd name="T12" fmla="*/ 0 60000 65536"/>
              <a:gd name="T13" fmla="*/ 0 60000 65536"/>
              <a:gd name="T14" fmla="*/ 0 60000 65536"/>
              <a:gd name="T15" fmla="*/ 0 60000 65536"/>
              <a:gd name="T16" fmla="*/ 0 60000 65536"/>
              <a:gd name="T17" fmla="*/ 0 60000 65536"/>
              <a:gd name="T18" fmla="*/ 0 w 33"/>
              <a:gd name="T19" fmla="*/ 0 h 22"/>
              <a:gd name="T20" fmla="*/ 33 w 3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3" h="22">
                <a:moveTo>
                  <a:pt x="30" y="22"/>
                </a:moveTo>
                <a:lnTo>
                  <a:pt x="33" y="6"/>
                </a:lnTo>
                <a:lnTo>
                  <a:pt x="4" y="0"/>
                </a:lnTo>
                <a:lnTo>
                  <a:pt x="0" y="15"/>
                </a:lnTo>
                <a:lnTo>
                  <a:pt x="30" y="22"/>
                </a:lnTo>
                <a:close/>
              </a:path>
            </a:pathLst>
          </a:custGeom>
          <a:solidFill>
            <a:srgbClr val="009240"/>
          </a:solidFill>
          <a:ln w="9525">
            <a:noFill/>
            <a:round/>
            <a:headEnd/>
            <a:tailEnd/>
          </a:ln>
        </p:spPr>
        <p:txBody>
          <a:bodyPr/>
          <a:lstStyle/>
          <a:p>
            <a:endParaRPr lang="hu-HU"/>
          </a:p>
        </p:txBody>
      </p:sp>
      <p:sp>
        <p:nvSpPr>
          <p:cNvPr id="59478" name="Freeform 87"/>
          <p:cNvSpPr>
            <a:spLocks/>
          </p:cNvSpPr>
          <p:nvPr/>
        </p:nvSpPr>
        <p:spPr bwMode="auto">
          <a:xfrm>
            <a:off x="2254250" y="2216150"/>
            <a:ext cx="55563" cy="34925"/>
          </a:xfrm>
          <a:custGeom>
            <a:avLst/>
            <a:gdLst>
              <a:gd name="T0" fmla="*/ 32 w 35"/>
              <a:gd name="T1" fmla="*/ 22 h 22"/>
              <a:gd name="T2" fmla="*/ 35 w 35"/>
              <a:gd name="T3" fmla="*/ 7 h 22"/>
              <a:gd name="T4" fmla="*/ 3 w 35"/>
              <a:gd name="T5" fmla="*/ 0 h 22"/>
              <a:gd name="T6" fmla="*/ 0 w 35"/>
              <a:gd name="T7" fmla="*/ 16 h 22"/>
              <a:gd name="T8" fmla="*/ 32 w 35"/>
              <a:gd name="T9" fmla="*/ 22 h 22"/>
              <a:gd name="T10" fmla="*/ 32 w 35"/>
              <a:gd name="T11" fmla="*/ 22 h 22"/>
              <a:gd name="T12" fmla="*/ 0 60000 65536"/>
              <a:gd name="T13" fmla="*/ 0 60000 65536"/>
              <a:gd name="T14" fmla="*/ 0 60000 65536"/>
              <a:gd name="T15" fmla="*/ 0 60000 65536"/>
              <a:gd name="T16" fmla="*/ 0 60000 65536"/>
              <a:gd name="T17" fmla="*/ 0 60000 65536"/>
              <a:gd name="T18" fmla="*/ 0 w 35"/>
              <a:gd name="T19" fmla="*/ 0 h 22"/>
              <a:gd name="T20" fmla="*/ 35 w 35"/>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5" h="22">
                <a:moveTo>
                  <a:pt x="32" y="22"/>
                </a:moveTo>
                <a:lnTo>
                  <a:pt x="35" y="7"/>
                </a:lnTo>
                <a:lnTo>
                  <a:pt x="3" y="0"/>
                </a:lnTo>
                <a:lnTo>
                  <a:pt x="0" y="16"/>
                </a:lnTo>
                <a:lnTo>
                  <a:pt x="32" y="22"/>
                </a:lnTo>
                <a:close/>
              </a:path>
            </a:pathLst>
          </a:custGeom>
          <a:solidFill>
            <a:srgbClr val="009240"/>
          </a:solidFill>
          <a:ln w="9525">
            <a:noFill/>
            <a:round/>
            <a:headEnd/>
            <a:tailEnd/>
          </a:ln>
        </p:spPr>
        <p:txBody>
          <a:bodyPr/>
          <a:lstStyle/>
          <a:p>
            <a:endParaRPr lang="hu-HU"/>
          </a:p>
        </p:txBody>
      </p:sp>
      <p:sp>
        <p:nvSpPr>
          <p:cNvPr id="59479" name="Freeform 88"/>
          <p:cNvSpPr>
            <a:spLocks/>
          </p:cNvSpPr>
          <p:nvPr/>
        </p:nvSpPr>
        <p:spPr bwMode="auto">
          <a:xfrm>
            <a:off x="2305050" y="2227263"/>
            <a:ext cx="57150" cy="31750"/>
          </a:xfrm>
          <a:custGeom>
            <a:avLst/>
            <a:gdLst>
              <a:gd name="T0" fmla="*/ 33 w 36"/>
              <a:gd name="T1" fmla="*/ 20 h 20"/>
              <a:gd name="T2" fmla="*/ 36 w 36"/>
              <a:gd name="T3" fmla="*/ 6 h 20"/>
              <a:gd name="T4" fmla="*/ 3 w 36"/>
              <a:gd name="T5" fmla="*/ 0 h 20"/>
              <a:gd name="T6" fmla="*/ 0 w 36"/>
              <a:gd name="T7" fmla="*/ 15 h 20"/>
              <a:gd name="T8" fmla="*/ 33 w 36"/>
              <a:gd name="T9" fmla="*/ 20 h 20"/>
              <a:gd name="T10" fmla="*/ 33 w 36"/>
              <a:gd name="T11" fmla="*/ 20 h 20"/>
              <a:gd name="T12" fmla="*/ 0 60000 65536"/>
              <a:gd name="T13" fmla="*/ 0 60000 65536"/>
              <a:gd name="T14" fmla="*/ 0 60000 65536"/>
              <a:gd name="T15" fmla="*/ 0 60000 65536"/>
              <a:gd name="T16" fmla="*/ 0 60000 65536"/>
              <a:gd name="T17" fmla="*/ 0 60000 65536"/>
              <a:gd name="T18" fmla="*/ 0 w 36"/>
              <a:gd name="T19" fmla="*/ 0 h 20"/>
              <a:gd name="T20" fmla="*/ 36 w 36"/>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6" h="20">
                <a:moveTo>
                  <a:pt x="33" y="20"/>
                </a:moveTo>
                <a:lnTo>
                  <a:pt x="36" y="6"/>
                </a:lnTo>
                <a:lnTo>
                  <a:pt x="3" y="0"/>
                </a:lnTo>
                <a:lnTo>
                  <a:pt x="0" y="15"/>
                </a:lnTo>
                <a:lnTo>
                  <a:pt x="33" y="20"/>
                </a:lnTo>
                <a:close/>
              </a:path>
            </a:pathLst>
          </a:custGeom>
          <a:solidFill>
            <a:srgbClr val="009240"/>
          </a:solidFill>
          <a:ln w="9525">
            <a:noFill/>
            <a:round/>
            <a:headEnd/>
            <a:tailEnd/>
          </a:ln>
        </p:spPr>
        <p:txBody>
          <a:bodyPr/>
          <a:lstStyle/>
          <a:p>
            <a:endParaRPr lang="hu-HU"/>
          </a:p>
        </p:txBody>
      </p:sp>
      <p:sp>
        <p:nvSpPr>
          <p:cNvPr id="59480" name="Freeform 89"/>
          <p:cNvSpPr>
            <a:spLocks/>
          </p:cNvSpPr>
          <p:nvPr/>
        </p:nvSpPr>
        <p:spPr bwMode="auto">
          <a:xfrm>
            <a:off x="2357438" y="2236788"/>
            <a:ext cx="57150" cy="31750"/>
          </a:xfrm>
          <a:custGeom>
            <a:avLst/>
            <a:gdLst>
              <a:gd name="T0" fmla="*/ 33 w 36"/>
              <a:gd name="T1" fmla="*/ 20 h 20"/>
              <a:gd name="T2" fmla="*/ 36 w 36"/>
              <a:gd name="T3" fmla="*/ 5 h 20"/>
              <a:gd name="T4" fmla="*/ 3 w 36"/>
              <a:gd name="T5" fmla="*/ 0 h 20"/>
              <a:gd name="T6" fmla="*/ 0 w 36"/>
              <a:gd name="T7" fmla="*/ 14 h 20"/>
              <a:gd name="T8" fmla="*/ 33 w 36"/>
              <a:gd name="T9" fmla="*/ 20 h 20"/>
              <a:gd name="T10" fmla="*/ 33 w 36"/>
              <a:gd name="T11" fmla="*/ 20 h 20"/>
              <a:gd name="T12" fmla="*/ 0 60000 65536"/>
              <a:gd name="T13" fmla="*/ 0 60000 65536"/>
              <a:gd name="T14" fmla="*/ 0 60000 65536"/>
              <a:gd name="T15" fmla="*/ 0 60000 65536"/>
              <a:gd name="T16" fmla="*/ 0 60000 65536"/>
              <a:gd name="T17" fmla="*/ 0 60000 65536"/>
              <a:gd name="T18" fmla="*/ 0 w 36"/>
              <a:gd name="T19" fmla="*/ 0 h 20"/>
              <a:gd name="T20" fmla="*/ 36 w 36"/>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6" h="20">
                <a:moveTo>
                  <a:pt x="33" y="20"/>
                </a:moveTo>
                <a:lnTo>
                  <a:pt x="36" y="5"/>
                </a:lnTo>
                <a:lnTo>
                  <a:pt x="3" y="0"/>
                </a:lnTo>
                <a:lnTo>
                  <a:pt x="0" y="14"/>
                </a:lnTo>
                <a:lnTo>
                  <a:pt x="33" y="20"/>
                </a:lnTo>
                <a:close/>
              </a:path>
            </a:pathLst>
          </a:custGeom>
          <a:solidFill>
            <a:srgbClr val="009240"/>
          </a:solidFill>
          <a:ln w="9525">
            <a:noFill/>
            <a:round/>
            <a:headEnd/>
            <a:tailEnd/>
          </a:ln>
        </p:spPr>
        <p:txBody>
          <a:bodyPr/>
          <a:lstStyle/>
          <a:p>
            <a:endParaRPr lang="hu-HU"/>
          </a:p>
        </p:txBody>
      </p:sp>
      <p:sp>
        <p:nvSpPr>
          <p:cNvPr id="59481" name="Freeform 90"/>
          <p:cNvSpPr>
            <a:spLocks/>
          </p:cNvSpPr>
          <p:nvPr/>
        </p:nvSpPr>
        <p:spPr bwMode="auto">
          <a:xfrm>
            <a:off x="2409825" y="2244725"/>
            <a:ext cx="60325" cy="31750"/>
          </a:xfrm>
          <a:custGeom>
            <a:avLst/>
            <a:gdLst>
              <a:gd name="T0" fmla="*/ 37 w 38"/>
              <a:gd name="T1" fmla="*/ 20 h 20"/>
              <a:gd name="T2" fmla="*/ 38 w 38"/>
              <a:gd name="T3" fmla="*/ 5 h 20"/>
              <a:gd name="T4" fmla="*/ 3 w 38"/>
              <a:gd name="T5" fmla="*/ 0 h 20"/>
              <a:gd name="T6" fmla="*/ 0 w 38"/>
              <a:gd name="T7" fmla="*/ 15 h 20"/>
              <a:gd name="T8" fmla="*/ 36 w 38"/>
              <a:gd name="T9" fmla="*/ 20 h 20"/>
              <a:gd name="T10" fmla="*/ 37 w 38"/>
              <a:gd name="T11" fmla="*/ 20 h 20"/>
              <a:gd name="T12" fmla="*/ 0 60000 65536"/>
              <a:gd name="T13" fmla="*/ 0 60000 65536"/>
              <a:gd name="T14" fmla="*/ 0 60000 65536"/>
              <a:gd name="T15" fmla="*/ 0 60000 65536"/>
              <a:gd name="T16" fmla="*/ 0 60000 65536"/>
              <a:gd name="T17" fmla="*/ 0 60000 65536"/>
              <a:gd name="T18" fmla="*/ 0 w 38"/>
              <a:gd name="T19" fmla="*/ 0 h 20"/>
              <a:gd name="T20" fmla="*/ 38 w 3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8" h="20">
                <a:moveTo>
                  <a:pt x="37" y="20"/>
                </a:moveTo>
                <a:lnTo>
                  <a:pt x="38" y="5"/>
                </a:lnTo>
                <a:lnTo>
                  <a:pt x="3" y="0"/>
                </a:lnTo>
                <a:lnTo>
                  <a:pt x="0" y="15"/>
                </a:lnTo>
                <a:lnTo>
                  <a:pt x="36" y="20"/>
                </a:lnTo>
                <a:lnTo>
                  <a:pt x="37" y="20"/>
                </a:lnTo>
                <a:close/>
              </a:path>
            </a:pathLst>
          </a:custGeom>
          <a:solidFill>
            <a:srgbClr val="009240"/>
          </a:solidFill>
          <a:ln w="9525">
            <a:noFill/>
            <a:round/>
            <a:headEnd/>
            <a:tailEnd/>
          </a:ln>
        </p:spPr>
        <p:txBody>
          <a:bodyPr/>
          <a:lstStyle/>
          <a:p>
            <a:endParaRPr lang="hu-HU"/>
          </a:p>
        </p:txBody>
      </p:sp>
      <p:sp>
        <p:nvSpPr>
          <p:cNvPr id="59482" name="Freeform 91"/>
          <p:cNvSpPr>
            <a:spLocks/>
          </p:cNvSpPr>
          <p:nvPr/>
        </p:nvSpPr>
        <p:spPr bwMode="auto">
          <a:xfrm>
            <a:off x="2468563" y="2252663"/>
            <a:ext cx="60325" cy="33337"/>
          </a:xfrm>
          <a:custGeom>
            <a:avLst/>
            <a:gdLst>
              <a:gd name="T0" fmla="*/ 37 w 38"/>
              <a:gd name="T1" fmla="*/ 21 h 21"/>
              <a:gd name="T2" fmla="*/ 38 w 38"/>
              <a:gd name="T3" fmla="*/ 5 h 21"/>
              <a:gd name="T4" fmla="*/ 1 w 38"/>
              <a:gd name="T5" fmla="*/ 0 h 21"/>
              <a:gd name="T6" fmla="*/ 0 w 38"/>
              <a:gd name="T7" fmla="*/ 15 h 21"/>
              <a:gd name="T8" fmla="*/ 37 w 38"/>
              <a:gd name="T9" fmla="*/ 21 h 21"/>
              <a:gd name="T10" fmla="*/ 37 w 38"/>
              <a:gd name="T11" fmla="*/ 21 h 21"/>
              <a:gd name="T12" fmla="*/ 0 60000 65536"/>
              <a:gd name="T13" fmla="*/ 0 60000 65536"/>
              <a:gd name="T14" fmla="*/ 0 60000 65536"/>
              <a:gd name="T15" fmla="*/ 0 60000 65536"/>
              <a:gd name="T16" fmla="*/ 0 60000 65536"/>
              <a:gd name="T17" fmla="*/ 0 60000 65536"/>
              <a:gd name="T18" fmla="*/ 0 w 38"/>
              <a:gd name="T19" fmla="*/ 0 h 21"/>
              <a:gd name="T20" fmla="*/ 38 w 3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38" h="21">
                <a:moveTo>
                  <a:pt x="37" y="21"/>
                </a:moveTo>
                <a:lnTo>
                  <a:pt x="38" y="5"/>
                </a:lnTo>
                <a:lnTo>
                  <a:pt x="1" y="0"/>
                </a:lnTo>
                <a:lnTo>
                  <a:pt x="0" y="15"/>
                </a:lnTo>
                <a:lnTo>
                  <a:pt x="37" y="21"/>
                </a:lnTo>
                <a:close/>
              </a:path>
            </a:pathLst>
          </a:custGeom>
          <a:solidFill>
            <a:srgbClr val="009240"/>
          </a:solidFill>
          <a:ln w="9525">
            <a:noFill/>
            <a:round/>
            <a:headEnd/>
            <a:tailEnd/>
          </a:ln>
        </p:spPr>
        <p:txBody>
          <a:bodyPr/>
          <a:lstStyle/>
          <a:p>
            <a:endParaRPr lang="hu-HU"/>
          </a:p>
        </p:txBody>
      </p:sp>
      <p:sp>
        <p:nvSpPr>
          <p:cNvPr id="59483" name="Freeform 92"/>
          <p:cNvSpPr>
            <a:spLocks/>
          </p:cNvSpPr>
          <p:nvPr/>
        </p:nvSpPr>
        <p:spPr bwMode="auto">
          <a:xfrm>
            <a:off x="2527300" y="2260600"/>
            <a:ext cx="61913" cy="30163"/>
          </a:xfrm>
          <a:custGeom>
            <a:avLst/>
            <a:gdLst>
              <a:gd name="T0" fmla="*/ 38 w 39"/>
              <a:gd name="T1" fmla="*/ 19 h 19"/>
              <a:gd name="T2" fmla="*/ 39 w 39"/>
              <a:gd name="T3" fmla="*/ 4 h 19"/>
              <a:gd name="T4" fmla="*/ 1 w 39"/>
              <a:gd name="T5" fmla="*/ 0 h 19"/>
              <a:gd name="T6" fmla="*/ 0 w 39"/>
              <a:gd name="T7" fmla="*/ 16 h 19"/>
              <a:gd name="T8" fmla="*/ 37 w 39"/>
              <a:gd name="T9" fmla="*/ 19 h 19"/>
              <a:gd name="T10" fmla="*/ 38 w 39"/>
              <a:gd name="T11" fmla="*/ 19 h 19"/>
              <a:gd name="T12" fmla="*/ 0 60000 65536"/>
              <a:gd name="T13" fmla="*/ 0 60000 65536"/>
              <a:gd name="T14" fmla="*/ 0 60000 65536"/>
              <a:gd name="T15" fmla="*/ 0 60000 65536"/>
              <a:gd name="T16" fmla="*/ 0 60000 65536"/>
              <a:gd name="T17" fmla="*/ 0 60000 65536"/>
              <a:gd name="T18" fmla="*/ 0 w 39"/>
              <a:gd name="T19" fmla="*/ 0 h 19"/>
              <a:gd name="T20" fmla="*/ 39 w 3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9" h="19">
                <a:moveTo>
                  <a:pt x="38" y="19"/>
                </a:moveTo>
                <a:lnTo>
                  <a:pt x="39" y="4"/>
                </a:lnTo>
                <a:lnTo>
                  <a:pt x="1" y="0"/>
                </a:lnTo>
                <a:lnTo>
                  <a:pt x="0" y="16"/>
                </a:lnTo>
                <a:lnTo>
                  <a:pt x="37" y="19"/>
                </a:lnTo>
                <a:lnTo>
                  <a:pt x="38" y="19"/>
                </a:lnTo>
                <a:close/>
              </a:path>
            </a:pathLst>
          </a:custGeom>
          <a:solidFill>
            <a:srgbClr val="009240"/>
          </a:solidFill>
          <a:ln w="9525">
            <a:noFill/>
            <a:round/>
            <a:headEnd/>
            <a:tailEnd/>
          </a:ln>
        </p:spPr>
        <p:txBody>
          <a:bodyPr/>
          <a:lstStyle/>
          <a:p>
            <a:endParaRPr lang="hu-HU"/>
          </a:p>
        </p:txBody>
      </p:sp>
      <p:sp>
        <p:nvSpPr>
          <p:cNvPr id="59484" name="Freeform 93"/>
          <p:cNvSpPr>
            <a:spLocks/>
          </p:cNvSpPr>
          <p:nvPr/>
        </p:nvSpPr>
        <p:spPr bwMode="auto">
          <a:xfrm>
            <a:off x="2587625" y="2266950"/>
            <a:ext cx="65088" cy="30163"/>
          </a:xfrm>
          <a:custGeom>
            <a:avLst/>
            <a:gdLst>
              <a:gd name="T0" fmla="*/ 38 w 41"/>
              <a:gd name="T1" fmla="*/ 19 h 19"/>
              <a:gd name="T2" fmla="*/ 41 w 41"/>
              <a:gd name="T3" fmla="*/ 5 h 19"/>
              <a:gd name="T4" fmla="*/ 1 w 41"/>
              <a:gd name="T5" fmla="*/ 0 h 19"/>
              <a:gd name="T6" fmla="*/ 0 w 41"/>
              <a:gd name="T7" fmla="*/ 15 h 19"/>
              <a:gd name="T8" fmla="*/ 38 w 41"/>
              <a:gd name="T9" fmla="*/ 19 h 19"/>
              <a:gd name="T10" fmla="*/ 38 w 41"/>
              <a:gd name="T11" fmla="*/ 19 h 19"/>
              <a:gd name="T12" fmla="*/ 0 60000 65536"/>
              <a:gd name="T13" fmla="*/ 0 60000 65536"/>
              <a:gd name="T14" fmla="*/ 0 60000 65536"/>
              <a:gd name="T15" fmla="*/ 0 60000 65536"/>
              <a:gd name="T16" fmla="*/ 0 60000 65536"/>
              <a:gd name="T17" fmla="*/ 0 60000 65536"/>
              <a:gd name="T18" fmla="*/ 0 w 41"/>
              <a:gd name="T19" fmla="*/ 0 h 19"/>
              <a:gd name="T20" fmla="*/ 41 w 4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1" h="19">
                <a:moveTo>
                  <a:pt x="38" y="19"/>
                </a:moveTo>
                <a:lnTo>
                  <a:pt x="41" y="5"/>
                </a:lnTo>
                <a:lnTo>
                  <a:pt x="1" y="0"/>
                </a:lnTo>
                <a:lnTo>
                  <a:pt x="0" y="15"/>
                </a:lnTo>
                <a:lnTo>
                  <a:pt x="38" y="19"/>
                </a:lnTo>
                <a:close/>
              </a:path>
            </a:pathLst>
          </a:custGeom>
          <a:solidFill>
            <a:srgbClr val="009240"/>
          </a:solidFill>
          <a:ln w="9525">
            <a:noFill/>
            <a:round/>
            <a:headEnd/>
            <a:tailEnd/>
          </a:ln>
        </p:spPr>
        <p:txBody>
          <a:bodyPr/>
          <a:lstStyle/>
          <a:p>
            <a:endParaRPr lang="hu-HU"/>
          </a:p>
        </p:txBody>
      </p:sp>
      <p:sp>
        <p:nvSpPr>
          <p:cNvPr id="59485" name="Freeform 94"/>
          <p:cNvSpPr>
            <a:spLocks/>
          </p:cNvSpPr>
          <p:nvPr/>
        </p:nvSpPr>
        <p:spPr bwMode="auto">
          <a:xfrm>
            <a:off x="2647950" y="2274888"/>
            <a:ext cx="66675" cy="30162"/>
          </a:xfrm>
          <a:custGeom>
            <a:avLst/>
            <a:gdLst>
              <a:gd name="T0" fmla="*/ 41 w 42"/>
              <a:gd name="T1" fmla="*/ 19 h 19"/>
              <a:gd name="T2" fmla="*/ 42 w 42"/>
              <a:gd name="T3" fmla="*/ 4 h 19"/>
              <a:gd name="T4" fmla="*/ 1 w 42"/>
              <a:gd name="T5" fmla="*/ 0 h 19"/>
              <a:gd name="T6" fmla="*/ 0 w 42"/>
              <a:gd name="T7" fmla="*/ 14 h 19"/>
              <a:gd name="T8" fmla="*/ 41 w 42"/>
              <a:gd name="T9" fmla="*/ 19 h 19"/>
              <a:gd name="T10" fmla="*/ 41 w 42"/>
              <a:gd name="T11" fmla="*/ 19 h 19"/>
              <a:gd name="T12" fmla="*/ 0 60000 65536"/>
              <a:gd name="T13" fmla="*/ 0 60000 65536"/>
              <a:gd name="T14" fmla="*/ 0 60000 65536"/>
              <a:gd name="T15" fmla="*/ 0 60000 65536"/>
              <a:gd name="T16" fmla="*/ 0 60000 65536"/>
              <a:gd name="T17" fmla="*/ 0 60000 65536"/>
              <a:gd name="T18" fmla="*/ 0 w 42"/>
              <a:gd name="T19" fmla="*/ 0 h 19"/>
              <a:gd name="T20" fmla="*/ 42 w 42"/>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2" h="19">
                <a:moveTo>
                  <a:pt x="41" y="19"/>
                </a:moveTo>
                <a:lnTo>
                  <a:pt x="42" y="4"/>
                </a:lnTo>
                <a:lnTo>
                  <a:pt x="1" y="0"/>
                </a:lnTo>
                <a:lnTo>
                  <a:pt x="0" y="14"/>
                </a:lnTo>
                <a:lnTo>
                  <a:pt x="41" y="19"/>
                </a:lnTo>
                <a:close/>
              </a:path>
            </a:pathLst>
          </a:custGeom>
          <a:solidFill>
            <a:srgbClr val="009240"/>
          </a:solidFill>
          <a:ln w="9525">
            <a:noFill/>
            <a:round/>
            <a:headEnd/>
            <a:tailEnd/>
          </a:ln>
        </p:spPr>
        <p:txBody>
          <a:bodyPr/>
          <a:lstStyle/>
          <a:p>
            <a:endParaRPr lang="hu-HU"/>
          </a:p>
        </p:txBody>
      </p:sp>
      <p:sp>
        <p:nvSpPr>
          <p:cNvPr id="59486" name="Freeform 95"/>
          <p:cNvSpPr>
            <a:spLocks/>
          </p:cNvSpPr>
          <p:nvPr/>
        </p:nvSpPr>
        <p:spPr bwMode="auto">
          <a:xfrm>
            <a:off x="2713038" y="2281238"/>
            <a:ext cx="66675" cy="28575"/>
          </a:xfrm>
          <a:custGeom>
            <a:avLst/>
            <a:gdLst>
              <a:gd name="T0" fmla="*/ 40 w 42"/>
              <a:gd name="T1" fmla="*/ 18 h 18"/>
              <a:gd name="T2" fmla="*/ 42 w 42"/>
              <a:gd name="T3" fmla="*/ 3 h 18"/>
              <a:gd name="T4" fmla="*/ 1 w 42"/>
              <a:gd name="T5" fmla="*/ 0 h 18"/>
              <a:gd name="T6" fmla="*/ 0 w 42"/>
              <a:gd name="T7" fmla="*/ 15 h 18"/>
              <a:gd name="T8" fmla="*/ 40 w 42"/>
              <a:gd name="T9" fmla="*/ 18 h 18"/>
              <a:gd name="T10" fmla="*/ 40 w 42"/>
              <a:gd name="T11" fmla="*/ 18 h 18"/>
              <a:gd name="T12" fmla="*/ 0 60000 65536"/>
              <a:gd name="T13" fmla="*/ 0 60000 65536"/>
              <a:gd name="T14" fmla="*/ 0 60000 65536"/>
              <a:gd name="T15" fmla="*/ 0 60000 65536"/>
              <a:gd name="T16" fmla="*/ 0 60000 65536"/>
              <a:gd name="T17" fmla="*/ 0 60000 65536"/>
              <a:gd name="T18" fmla="*/ 0 w 42"/>
              <a:gd name="T19" fmla="*/ 0 h 18"/>
              <a:gd name="T20" fmla="*/ 42 w 42"/>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2" h="18">
                <a:moveTo>
                  <a:pt x="40" y="18"/>
                </a:moveTo>
                <a:lnTo>
                  <a:pt x="42" y="3"/>
                </a:lnTo>
                <a:lnTo>
                  <a:pt x="1" y="0"/>
                </a:lnTo>
                <a:lnTo>
                  <a:pt x="0" y="15"/>
                </a:lnTo>
                <a:lnTo>
                  <a:pt x="40" y="18"/>
                </a:lnTo>
                <a:close/>
              </a:path>
            </a:pathLst>
          </a:custGeom>
          <a:solidFill>
            <a:srgbClr val="009240"/>
          </a:solidFill>
          <a:ln w="9525">
            <a:noFill/>
            <a:round/>
            <a:headEnd/>
            <a:tailEnd/>
          </a:ln>
        </p:spPr>
        <p:txBody>
          <a:bodyPr/>
          <a:lstStyle/>
          <a:p>
            <a:endParaRPr lang="hu-HU"/>
          </a:p>
        </p:txBody>
      </p:sp>
      <p:sp>
        <p:nvSpPr>
          <p:cNvPr id="59487" name="Freeform 96"/>
          <p:cNvSpPr>
            <a:spLocks/>
          </p:cNvSpPr>
          <p:nvPr/>
        </p:nvSpPr>
        <p:spPr bwMode="auto">
          <a:xfrm>
            <a:off x="2776538" y="2286000"/>
            <a:ext cx="69850" cy="30163"/>
          </a:xfrm>
          <a:custGeom>
            <a:avLst/>
            <a:gdLst>
              <a:gd name="T0" fmla="*/ 42 w 44"/>
              <a:gd name="T1" fmla="*/ 19 h 19"/>
              <a:gd name="T2" fmla="*/ 44 w 44"/>
              <a:gd name="T3" fmla="*/ 3 h 19"/>
              <a:gd name="T4" fmla="*/ 2 w 44"/>
              <a:gd name="T5" fmla="*/ 0 h 19"/>
              <a:gd name="T6" fmla="*/ 0 w 44"/>
              <a:gd name="T7" fmla="*/ 15 h 19"/>
              <a:gd name="T8" fmla="*/ 42 w 44"/>
              <a:gd name="T9" fmla="*/ 19 h 19"/>
              <a:gd name="T10" fmla="*/ 42 w 44"/>
              <a:gd name="T11" fmla="*/ 19 h 19"/>
              <a:gd name="T12" fmla="*/ 0 60000 65536"/>
              <a:gd name="T13" fmla="*/ 0 60000 65536"/>
              <a:gd name="T14" fmla="*/ 0 60000 65536"/>
              <a:gd name="T15" fmla="*/ 0 60000 65536"/>
              <a:gd name="T16" fmla="*/ 0 60000 65536"/>
              <a:gd name="T17" fmla="*/ 0 60000 65536"/>
              <a:gd name="T18" fmla="*/ 0 w 44"/>
              <a:gd name="T19" fmla="*/ 0 h 19"/>
              <a:gd name="T20" fmla="*/ 44 w 4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4" h="19">
                <a:moveTo>
                  <a:pt x="42" y="19"/>
                </a:moveTo>
                <a:lnTo>
                  <a:pt x="44" y="3"/>
                </a:lnTo>
                <a:lnTo>
                  <a:pt x="2" y="0"/>
                </a:lnTo>
                <a:lnTo>
                  <a:pt x="0" y="15"/>
                </a:lnTo>
                <a:lnTo>
                  <a:pt x="42" y="19"/>
                </a:lnTo>
                <a:close/>
              </a:path>
            </a:pathLst>
          </a:custGeom>
          <a:solidFill>
            <a:srgbClr val="009240"/>
          </a:solidFill>
          <a:ln w="9525">
            <a:noFill/>
            <a:round/>
            <a:headEnd/>
            <a:tailEnd/>
          </a:ln>
        </p:spPr>
        <p:txBody>
          <a:bodyPr/>
          <a:lstStyle/>
          <a:p>
            <a:endParaRPr lang="hu-HU"/>
          </a:p>
        </p:txBody>
      </p:sp>
      <p:sp>
        <p:nvSpPr>
          <p:cNvPr id="59488" name="Freeform 97"/>
          <p:cNvSpPr>
            <a:spLocks/>
          </p:cNvSpPr>
          <p:nvPr/>
        </p:nvSpPr>
        <p:spPr bwMode="auto">
          <a:xfrm>
            <a:off x="2843213" y="2290763"/>
            <a:ext cx="71437" cy="26987"/>
          </a:xfrm>
          <a:custGeom>
            <a:avLst/>
            <a:gdLst>
              <a:gd name="T0" fmla="*/ 44 w 45"/>
              <a:gd name="T1" fmla="*/ 17 h 17"/>
              <a:gd name="T2" fmla="*/ 45 w 45"/>
              <a:gd name="T3" fmla="*/ 2 h 17"/>
              <a:gd name="T4" fmla="*/ 2 w 45"/>
              <a:gd name="T5" fmla="*/ 0 h 17"/>
              <a:gd name="T6" fmla="*/ 0 w 45"/>
              <a:gd name="T7" fmla="*/ 16 h 17"/>
              <a:gd name="T8" fmla="*/ 44 w 45"/>
              <a:gd name="T9" fmla="*/ 17 h 17"/>
              <a:gd name="T10" fmla="*/ 44 w 45"/>
              <a:gd name="T11" fmla="*/ 17 h 17"/>
              <a:gd name="T12" fmla="*/ 0 60000 65536"/>
              <a:gd name="T13" fmla="*/ 0 60000 65536"/>
              <a:gd name="T14" fmla="*/ 0 60000 65536"/>
              <a:gd name="T15" fmla="*/ 0 60000 65536"/>
              <a:gd name="T16" fmla="*/ 0 60000 65536"/>
              <a:gd name="T17" fmla="*/ 0 60000 65536"/>
              <a:gd name="T18" fmla="*/ 0 w 45"/>
              <a:gd name="T19" fmla="*/ 0 h 17"/>
              <a:gd name="T20" fmla="*/ 45 w 4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5" h="17">
                <a:moveTo>
                  <a:pt x="44" y="17"/>
                </a:moveTo>
                <a:lnTo>
                  <a:pt x="45" y="2"/>
                </a:lnTo>
                <a:lnTo>
                  <a:pt x="2" y="0"/>
                </a:lnTo>
                <a:lnTo>
                  <a:pt x="0" y="16"/>
                </a:lnTo>
                <a:lnTo>
                  <a:pt x="44" y="17"/>
                </a:lnTo>
                <a:close/>
              </a:path>
            </a:pathLst>
          </a:custGeom>
          <a:solidFill>
            <a:srgbClr val="009240"/>
          </a:solidFill>
          <a:ln w="9525">
            <a:noFill/>
            <a:round/>
            <a:headEnd/>
            <a:tailEnd/>
          </a:ln>
        </p:spPr>
        <p:txBody>
          <a:bodyPr/>
          <a:lstStyle/>
          <a:p>
            <a:endParaRPr lang="hu-HU"/>
          </a:p>
        </p:txBody>
      </p:sp>
      <p:sp>
        <p:nvSpPr>
          <p:cNvPr id="59489" name="Freeform 98"/>
          <p:cNvSpPr>
            <a:spLocks/>
          </p:cNvSpPr>
          <p:nvPr/>
        </p:nvSpPr>
        <p:spPr bwMode="auto">
          <a:xfrm>
            <a:off x="2913063" y="2293938"/>
            <a:ext cx="69850" cy="28575"/>
          </a:xfrm>
          <a:custGeom>
            <a:avLst/>
            <a:gdLst>
              <a:gd name="T0" fmla="*/ 44 w 44"/>
              <a:gd name="T1" fmla="*/ 18 h 18"/>
              <a:gd name="T2" fmla="*/ 44 w 44"/>
              <a:gd name="T3" fmla="*/ 2 h 18"/>
              <a:gd name="T4" fmla="*/ 1 w 44"/>
              <a:gd name="T5" fmla="*/ 0 h 18"/>
              <a:gd name="T6" fmla="*/ 0 w 44"/>
              <a:gd name="T7" fmla="*/ 15 h 18"/>
              <a:gd name="T8" fmla="*/ 44 w 44"/>
              <a:gd name="T9" fmla="*/ 18 h 18"/>
              <a:gd name="T10" fmla="*/ 44 w 44"/>
              <a:gd name="T11" fmla="*/ 18 h 18"/>
              <a:gd name="T12" fmla="*/ 0 60000 65536"/>
              <a:gd name="T13" fmla="*/ 0 60000 65536"/>
              <a:gd name="T14" fmla="*/ 0 60000 65536"/>
              <a:gd name="T15" fmla="*/ 0 60000 65536"/>
              <a:gd name="T16" fmla="*/ 0 60000 65536"/>
              <a:gd name="T17" fmla="*/ 0 60000 65536"/>
              <a:gd name="T18" fmla="*/ 0 w 44"/>
              <a:gd name="T19" fmla="*/ 0 h 18"/>
              <a:gd name="T20" fmla="*/ 44 w 4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4" h="18">
                <a:moveTo>
                  <a:pt x="44" y="18"/>
                </a:moveTo>
                <a:lnTo>
                  <a:pt x="44" y="2"/>
                </a:lnTo>
                <a:lnTo>
                  <a:pt x="1" y="0"/>
                </a:lnTo>
                <a:lnTo>
                  <a:pt x="0" y="15"/>
                </a:lnTo>
                <a:lnTo>
                  <a:pt x="44" y="18"/>
                </a:lnTo>
                <a:close/>
              </a:path>
            </a:pathLst>
          </a:custGeom>
          <a:solidFill>
            <a:srgbClr val="009240"/>
          </a:solidFill>
          <a:ln w="9525">
            <a:noFill/>
            <a:round/>
            <a:headEnd/>
            <a:tailEnd/>
          </a:ln>
        </p:spPr>
        <p:txBody>
          <a:bodyPr/>
          <a:lstStyle/>
          <a:p>
            <a:endParaRPr lang="hu-HU"/>
          </a:p>
        </p:txBody>
      </p:sp>
      <p:sp>
        <p:nvSpPr>
          <p:cNvPr id="59490" name="Freeform 99"/>
          <p:cNvSpPr>
            <a:spLocks/>
          </p:cNvSpPr>
          <p:nvPr/>
        </p:nvSpPr>
        <p:spPr bwMode="auto">
          <a:xfrm>
            <a:off x="2982913" y="2297113"/>
            <a:ext cx="73025" cy="28575"/>
          </a:xfrm>
          <a:custGeom>
            <a:avLst/>
            <a:gdLst>
              <a:gd name="T0" fmla="*/ 45 w 46"/>
              <a:gd name="T1" fmla="*/ 18 h 18"/>
              <a:gd name="T2" fmla="*/ 46 w 46"/>
              <a:gd name="T3" fmla="*/ 3 h 18"/>
              <a:gd name="T4" fmla="*/ 0 w 46"/>
              <a:gd name="T5" fmla="*/ 0 h 18"/>
              <a:gd name="T6" fmla="*/ 0 w 46"/>
              <a:gd name="T7" fmla="*/ 16 h 18"/>
              <a:gd name="T8" fmla="*/ 45 w 46"/>
              <a:gd name="T9" fmla="*/ 18 h 18"/>
              <a:gd name="T10" fmla="*/ 45 w 46"/>
              <a:gd name="T11" fmla="*/ 18 h 18"/>
              <a:gd name="T12" fmla="*/ 0 60000 65536"/>
              <a:gd name="T13" fmla="*/ 0 60000 65536"/>
              <a:gd name="T14" fmla="*/ 0 60000 65536"/>
              <a:gd name="T15" fmla="*/ 0 60000 65536"/>
              <a:gd name="T16" fmla="*/ 0 60000 65536"/>
              <a:gd name="T17" fmla="*/ 0 60000 65536"/>
              <a:gd name="T18" fmla="*/ 0 w 46"/>
              <a:gd name="T19" fmla="*/ 0 h 18"/>
              <a:gd name="T20" fmla="*/ 46 w 4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6" h="18">
                <a:moveTo>
                  <a:pt x="45" y="18"/>
                </a:moveTo>
                <a:lnTo>
                  <a:pt x="46" y="3"/>
                </a:lnTo>
                <a:lnTo>
                  <a:pt x="0" y="0"/>
                </a:lnTo>
                <a:lnTo>
                  <a:pt x="0" y="16"/>
                </a:lnTo>
                <a:lnTo>
                  <a:pt x="45" y="18"/>
                </a:lnTo>
                <a:close/>
              </a:path>
            </a:pathLst>
          </a:custGeom>
          <a:solidFill>
            <a:srgbClr val="009240"/>
          </a:solidFill>
          <a:ln w="9525">
            <a:noFill/>
            <a:round/>
            <a:headEnd/>
            <a:tailEnd/>
          </a:ln>
        </p:spPr>
        <p:txBody>
          <a:bodyPr/>
          <a:lstStyle/>
          <a:p>
            <a:endParaRPr lang="hu-HU"/>
          </a:p>
        </p:txBody>
      </p:sp>
      <p:sp>
        <p:nvSpPr>
          <p:cNvPr id="59491" name="Freeform 100"/>
          <p:cNvSpPr>
            <a:spLocks/>
          </p:cNvSpPr>
          <p:nvPr/>
        </p:nvSpPr>
        <p:spPr bwMode="auto">
          <a:xfrm>
            <a:off x="3054350" y="2301875"/>
            <a:ext cx="71438" cy="23813"/>
          </a:xfrm>
          <a:custGeom>
            <a:avLst/>
            <a:gdLst>
              <a:gd name="T0" fmla="*/ 45 w 45"/>
              <a:gd name="T1" fmla="*/ 15 h 15"/>
              <a:gd name="T2" fmla="*/ 45 w 45"/>
              <a:gd name="T3" fmla="*/ 1 h 15"/>
              <a:gd name="T4" fmla="*/ 0 w 45"/>
              <a:gd name="T5" fmla="*/ 0 h 15"/>
              <a:gd name="T6" fmla="*/ 0 w 45"/>
              <a:gd name="T7" fmla="*/ 15 h 15"/>
              <a:gd name="T8" fmla="*/ 45 w 45"/>
              <a:gd name="T9" fmla="*/ 15 h 15"/>
              <a:gd name="T10" fmla="*/ 45 w 45"/>
              <a:gd name="T11" fmla="*/ 15 h 15"/>
              <a:gd name="T12" fmla="*/ 0 60000 65536"/>
              <a:gd name="T13" fmla="*/ 0 60000 65536"/>
              <a:gd name="T14" fmla="*/ 0 60000 65536"/>
              <a:gd name="T15" fmla="*/ 0 60000 65536"/>
              <a:gd name="T16" fmla="*/ 0 60000 65536"/>
              <a:gd name="T17" fmla="*/ 0 60000 65536"/>
              <a:gd name="T18" fmla="*/ 0 w 45"/>
              <a:gd name="T19" fmla="*/ 0 h 15"/>
              <a:gd name="T20" fmla="*/ 45 w 45"/>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45" h="15">
                <a:moveTo>
                  <a:pt x="45" y="15"/>
                </a:moveTo>
                <a:lnTo>
                  <a:pt x="45" y="1"/>
                </a:lnTo>
                <a:lnTo>
                  <a:pt x="0" y="0"/>
                </a:lnTo>
                <a:lnTo>
                  <a:pt x="0" y="15"/>
                </a:lnTo>
                <a:lnTo>
                  <a:pt x="45" y="15"/>
                </a:lnTo>
                <a:close/>
              </a:path>
            </a:pathLst>
          </a:custGeom>
          <a:solidFill>
            <a:srgbClr val="009240"/>
          </a:solidFill>
          <a:ln w="9525">
            <a:noFill/>
            <a:round/>
            <a:headEnd/>
            <a:tailEnd/>
          </a:ln>
        </p:spPr>
        <p:txBody>
          <a:bodyPr/>
          <a:lstStyle/>
          <a:p>
            <a:endParaRPr lang="hu-HU"/>
          </a:p>
        </p:txBody>
      </p:sp>
      <p:sp>
        <p:nvSpPr>
          <p:cNvPr id="59492" name="Freeform 101"/>
          <p:cNvSpPr>
            <a:spLocks/>
          </p:cNvSpPr>
          <p:nvPr/>
        </p:nvSpPr>
        <p:spPr bwMode="auto">
          <a:xfrm>
            <a:off x="3125788" y="2303463"/>
            <a:ext cx="73025" cy="23812"/>
          </a:xfrm>
          <a:custGeom>
            <a:avLst/>
            <a:gdLst>
              <a:gd name="T0" fmla="*/ 46 w 46"/>
              <a:gd name="T1" fmla="*/ 15 h 15"/>
              <a:gd name="T2" fmla="*/ 46 w 46"/>
              <a:gd name="T3" fmla="*/ 0 h 15"/>
              <a:gd name="T4" fmla="*/ 0 w 46"/>
              <a:gd name="T5" fmla="*/ 0 h 15"/>
              <a:gd name="T6" fmla="*/ 0 w 46"/>
              <a:gd name="T7" fmla="*/ 14 h 15"/>
              <a:gd name="T8" fmla="*/ 46 w 46"/>
              <a:gd name="T9" fmla="*/ 15 h 15"/>
              <a:gd name="T10" fmla="*/ 46 w 46"/>
              <a:gd name="T11" fmla="*/ 15 h 15"/>
              <a:gd name="T12" fmla="*/ 0 60000 65536"/>
              <a:gd name="T13" fmla="*/ 0 60000 65536"/>
              <a:gd name="T14" fmla="*/ 0 60000 65536"/>
              <a:gd name="T15" fmla="*/ 0 60000 65536"/>
              <a:gd name="T16" fmla="*/ 0 60000 65536"/>
              <a:gd name="T17" fmla="*/ 0 60000 65536"/>
              <a:gd name="T18" fmla="*/ 0 w 46"/>
              <a:gd name="T19" fmla="*/ 0 h 15"/>
              <a:gd name="T20" fmla="*/ 46 w 4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46" h="15">
                <a:moveTo>
                  <a:pt x="46" y="15"/>
                </a:moveTo>
                <a:lnTo>
                  <a:pt x="46" y="0"/>
                </a:lnTo>
                <a:lnTo>
                  <a:pt x="0" y="0"/>
                </a:lnTo>
                <a:lnTo>
                  <a:pt x="0" y="14"/>
                </a:lnTo>
                <a:lnTo>
                  <a:pt x="46" y="15"/>
                </a:lnTo>
                <a:close/>
              </a:path>
            </a:pathLst>
          </a:custGeom>
          <a:solidFill>
            <a:srgbClr val="009240"/>
          </a:solidFill>
          <a:ln w="9525">
            <a:noFill/>
            <a:round/>
            <a:headEnd/>
            <a:tailEnd/>
          </a:ln>
        </p:spPr>
        <p:txBody>
          <a:bodyPr/>
          <a:lstStyle/>
          <a:p>
            <a:endParaRPr lang="hu-HU"/>
          </a:p>
        </p:txBody>
      </p:sp>
      <p:sp>
        <p:nvSpPr>
          <p:cNvPr id="59493" name="Freeform 102"/>
          <p:cNvSpPr>
            <a:spLocks/>
          </p:cNvSpPr>
          <p:nvPr/>
        </p:nvSpPr>
        <p:spPr bwMode="auto">
          <a:xfrm>
            <a:off x="3198813" y="2303463"/>
            <a:ext cx="74612" cy="23812"/>
          </a:xfrm>
          <a:custGeom>
            <a:avLst/>
            <a:gdLst>
              <a:gd name="T0" fmla="*/ 47 w 47"/>
              <a:gd name="T1" fmla="*/ 15 h 15"/>
              <a:gd name="T2" fmla="*/ 47 w 47"/>
              <a:gd name="T3" fmla="*/ 0 h 15"/>
              <a:gd name="T4" fmla="*/ 0 w 47"/>
              <a:gd name="T5" fmla="*/ 0 h 15"/>
              <a:gd name="T6" fmla="*/ 0 w 47"/>
              <a:gd name="T7" fmla="*/ 15 h 15"/>
              <a:gd name="T8" fmla="*/ 47 w 47"/>
              <a:gd name="T9" fmla="*/ 15 h 15"/>
              <a:gd name="T10" fmla="*/ 47 w 47"/>
              <a:gd name="T11" fmla="*/ 15 h 15"/>
              <a:gd name="T12" fmla="*/ 0 60000 65536"/>
              <a:gd name="T13" fmla="*/ 0 60000 65536"/>
              <a:gd name="T14" fmla="*/ 0 60000 65536"/>
              <a:gd name="T15" fmla="*/ 0 60000 65536"/>
              <a:gd name="T16" fmla="*/ 0 60000 65536"/>
              <a:gd name="T17" fmla="*/ 0 60000 65536"/>
              <a:gd name="T18" fmla="*/ 0 w 47"/>
              <a:gd name="T19" fmla="*/ 0 h 15"/>
              <a:gd name="T20" fmla="*/ 47 w 4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47" h="15">
                <a:moveTo>
                  <a:pt x="47" y="15"/>
                </a:moveTo>
                <a:lnTo>
                  <a:pt x="47" y="0"/>
                </a:lnTo>
                <a:lnTo>
                  <a:pt x="0" y="0"/>
                </a:lnTo>
                <a:lnTo>
                  <a:pt x="0" y="15"/>
                </a:lnTo>
                <a:lnTo>
                  <a:pt x="47" y="15"/>
                </a:lnTo>
                <a:close/>
              </a:path>
            </a:pathLst>
          </a:custGeom>
          <a:solidFill>
            <a:srgbClr val="009240"/>
          </a:solidFill>
          <a:ln w="9525">
            <a:noFill/>
            <a:round/>
            <a:headEnd/>
            <a:tailEnd/>
          </a:ln>
        </p:spPr>
        <p:txBody>
          <a:bodyPr/>
          <a:lstStyle/>
          <a:p>
            <a:endParaRPr lang="hu-HU"/>
          </a:p>
        </p:txBody>
      </p:sp>
      <p:sp>
        <p:nvSpPr>
          <p:cNvPr id="59494" name="Freeform 103"/>
          <p:cNvSpPr>
            <a:spLocks/>
          </p:cNvSpPr>
          <p:nvPr/>
        </p:nvSpPr>
        <p:spPr bwMode="auto">
          <a:xfrm>
            <a:off x="3273425" y="2303463"/>
            <a:ext cx="74613" cy="23812"/>
          </a:xfrm>
          <a:custGeom>
            <a:avLst/>
            <a:gdLst>
              <a:gd name="T0" fmla="*/ 47 w 47"/>
              <a:gd name="T1" fmla="*/ 15 h 15"/>
              <a:gd name="T2" fmla="*/ 47 w 47"/>
              <a:gd name="T3" fmla="*/ 0 h 15"/>
              <a:gd name="T4" fmla="*/ 0 w 47"/>
              <a:gd name="T5" fmla="*/ 0 h 15"/>
              <a:gd name="T6" fmla="*/ 0 w 47"/>
              <a:gd name="T7" fmla="*/ 15 h 15"/>
              <a:gd name="T8" fmla="*/ 47 w 47"/>
              <a:gd name="T9" fmla="*/ 15 h 15"/>
              <a:gd name="T10" fmla="*/ 47 w 47"/>
              <a:gd name="T11" fmla="*/ 15 h 15"/>
              <a:gd name="T12" fmla="*/ 0 60000 65536"/>
              <a:gd name="T13" fmla="*/ 0 60000 65536"/>
              <a:gd name="T14" fmla="*/ 0 60000 65536"/>
              <a:gd name="T15" fmla="*/ 0 60000 65536"/>
              <a:gd name="T16" fmla="*/ 0 60000 65536"/>
              <a:gd name="T17" fmla="*/ 0 60000 65536"/>
              <a:gd name="T18" fmla="*/ 0 w 47"/>
              <a:gd name="T19" fmla="*/ 0 h 15"/>
              <a:gd name="T20" fmla="*/ 47 w 4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47" h="15">
                <a:moveTo>
                  <a:pt x="47" y="15"/>
                </a:moveTo>
                <a:lnTo>
                  <a:pt x="47" y="0"/>
                </a:lnTo>
                <a:lnTo>
                  <a:pt x="0" y="0"/>
                </a:lnTo>
                <a:lnTo>
                  <a:pt x="0" y="15"/>
                </a:lnTo>
                <a:lnTo>
                  <a:pt x="47" y="15"/>
                </a:lnTo>
                <a:close/>
              </a:path>
            </a:pathLst>
          </a:custGeom>
          <a:solidFill>
            <a:srgbClr val="009240"/>
          </a:solidFill>
          <a:ln w="9525">
            <a:noFill/>
            <a:round/>
            <a:headEnd/>
            <a:tailEnd/>
          </a:ln>
        </p:spPr>
        <p:txBody>
          <a:bodyPr/>
          <a:lstStyle/>
          <a:p>
            <a:endParaRPr lang="hu-HU"/>
          </a:p>
        </p:txBody>
      </p:sp>
      <p:sp>
        <p:nvSpPr>
          <p:cNvPr id="59495" name="Freeform 104"/>
          <p:cNvSpPr>
            <a:spLocks/>
          </p:cNvSpPr>
          <p:nvPr/>
        </p:nvSpPr>
        <p:spPr bwMode="auto">
          <a:xfrm>
            <a:off x="3348038" y="2303463"/>
            <a:ext cx="73025" cy="23812"/>
          </a:xfrm>
          <a:custGeom>
            <a:avLst/>
            <a:gdLst>
              <a:gd name="T0" fmla="*/ 46 w 46"/>
              <a:gd name="T1" fmla="*/ 14 h 15"/>
              <a:gd name="T2" fmla="*/ 46 w 46"/>
              <a:gd name="T3" fmla="*/ 0 h 15"/>
              <a:gd name="T4" fmla="*/ 0 w 46"/>
              <a:gd name="T5" fmla="*/ 0 h 15"/>
              <a:gd name="T6" fmla="*/ 0 w 46"/>
              <a:gd name="T7" fmla="*/ 15 h 15"/>
              <a:gd name="T8" fmla="*/ 46 w 46"/>
              <a:gd name="T9" fmla="*/ 14 h 15"/>
              <a:gd name="T10" fmla="*/ 46 w 46"/>
              <a:gd name="T11" fmla="*/ 14 h 15"/>
              <a:gd name="T12" fmla="*/ 0 60000 65536"/>
              <a:gd name="T13" fmla="*/ 0 60000 65536"/>
              <a:gd name="T14" fmla="*/ 0 60000 65536"/>
              <a:gd name="T15" fmla="*/ 0 60000 65536"/>
              <a:gd name="T16" fmla="*/ 0 60000 65536"/>
              <a:gd name="T17" fmla="*/ 0 60000 65536"/>
              <a:gd name="T18" fmla="*/ 0 w 46"/>
              <a:gd name="T19" fmla="*/ 0 h 15"/>
              <a:gd name="T20" fmla="*/ 46 w 4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46" h="15">
                <a:moveTo>
                  <a:pt x="46" y="14"/>
                </a:moveTo>
                <a:lnTo>
                  <a:pt x="46" y="0"/>
                </a:lnTo>
                <a:lnTo>
                  <a:pt x="0" y="0"/>
                </a:lnTo>
                <a:lnTo>
                  <a:pt x="0" y="15"/>
                </a:lnTo>
                <a:lnTo>
                  <a:pt x="46" y="14"/>
                </a:lnTo>
                <a:close/>
              </a:path>
            </a:pathLst>
          </a:custGeom>
          <a:solidFill>
            <a:srgbClr val="009240"/>
          </a:solidFill>
          <a:ln w="9525">
            <a:noFill/>
            <a:round/>
            <a:headEnd/>
            <a:tailEnd/>
          </a:ln>
        </p:spPr>
        <p:txBody>
          <a:bodyPr/>
          <a:lstStyle/>
          <a:p>
            <a:endParaRPr lang="hu-HU"/>
          </a:p>
        </p:txBody>
      </p:sp>
      <p:sp>
        <p:nvSpPr>
          <p:cNvPr id="59496" name="Freeform 105"/>
          <p:cNvSpPr>
            <a:spLocks/>
          </p:cNvSpPr>
          <p:nvPr/>
        </p:nvSpPr>
        <p:spPr bwMode="auto">
          <a:xfrm>
            <a:off x="3421063" y="2301875"/>
            <a:ext cx="69850" cy="23813"/>
          </a:xfrm>
          <a:custGeom>
            <a:avLst/>
            <a:gdLst>
              <a:gd name="T0" fmla="*/ 44 w 44"/>
              <a:gd name="T1" fmla="*/ 15 h 15"/>
              <a:gd name="T2" fmla="*/ 44 w 44"/>
              <a:gd name="T3" fmla="*/ 0 h 15"/>
              <a:gd name="T4" fmla="*/ 0 w 44"/>
              <a:gd name="T5" fmla="*/ 1 h 15"/>
              <a:gd name="T6" fmla="*/ 0 w 44"/>
              <a:gd name="T7" fmla="*/ 15 h 15"/>
              <a:gd name="T8" fmla="*/ 44 w 44"/>
              <a:gd name="T9" fmla="*/ 15 h 15"/>
              <a:gd name="T10" fmla="*/ 44 w 44"/>
              <a:gd name="T11" fmla="*/ 15 h 15"/>
              <a:gd name="T12" fmla="*/ 0 60000 65536"/>
              <a:gd name="T13" fmla="*/ 0 60000 65536"/>
              <a:gd name="T14" fmla="*/ 0 60000 65536"/>
              <a:gd name="T15" fmla="*/ 0 60000 65536"/>
              <a:gd name="T16" fmla="*/ 0 60000 65536"/>
              <a:gd name="T17" fmla="*/ 0 60000 65536"/>
              <a:gd name="T18" fmla="*/ 0 w 44"/>
              <a:gd name="T19" fmla="*/ 0 h 15"/>
              <a:gd name="T20" fmla="*/ 44 w 4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44" h="15">
                <a:moveTo>
                  <a:pt x="44" y="15"/>
                </a:moveTo>
                <a:lnTo>
                  <a:pt x="44" y="0"/>
                </a:lnTo>
                <a:lnTo>
                  <a:pt x="0" y="1"/>
                </a:lnTo>
                <a:lnTo>
                  <a:pt x="0" y="15"/>
                </a:lnTo>
                <a:lnTo>
                  <a:pt x="44" y="15"/>
                </a:lnTo>
                <a:close/>
              </a:path>
            </a:pathLst>
          </a:custGeom>
          <a:solidFill>
            <a:srgbClr val="009240"/>
          </a:solidFill>
          <a:ln w="9525">
            <a:noFill/>
            <a:round/>
            <a:headEnd/>
            <a:tailEnd/>
          </a:ln>
        </p:spPr>
        <p:txBody>
          <a:bodyPr/>
          <a:lstStyle/>
          <a:p>
            <a:endParaRPr lang="hu-HU"/>
          </a:p>
        </p:txBody>
      </p:sp>
      <p:sp>
        <p:nvSpPr>
          <p:cNvPr id="59497" name="Freeform 106"/>
          <p:cNvSpPr>
            <a:spLocks/>
          </p:cNvSpPr>
          <p:nvPr/>
        </p:nvSpPr>
        <p:spPr bwMode="auto">
          <a:xfrm>
            <a:off x="3490913" y="2297113"/>
            <a:ext cx="73025" cy="28575"/>
          </a:xfrm>
          <a:custGeom>
            <a:avLst/>
            <a:gdLst>
              <a:gd name="T0" fmla="*/ 46 w 46"/>
              <a:gd name="T1" fmla="*/ 16 h 18"/>
              <a:gd name="T2" fmla="*/ 45 w 46"/>
              <a:gd name="T3" fmla="*/ 0 h 18"/>
              <a:gd name="T4" fmla="*/ 0 w 46"/>
              <a:gd name="T5" fmla="*/ 3 h 18"/>
              <a:gd name="T6" fmla="*/ 0 w 46"/>
              <a:gd name="T7" fmla="*/ 18 h 18"/>
              <a:gd name="T8" fmla="*/ 46 w 46"/>
              <a:gd name="T9" fmla="*/ 16 h 18"/>
              <a:gd name="T10" fmla="*/ 46 w 46"/>
              <a:gd name="T11" fmla="*/ 16 h 18"/>
              <a:gd name="T12" fmla="*/ 0 60000 65536"/>
              <a:gd name="T13" fmla="*/ 0 60000 65536"/>
              <a:gd name="T14" fmla="*/ 0 60000 65536"/>
              <a:gd name="T15" fmla="*/ 0 60000 65536"/>
              <a:gd name="T16" fmla="*/ 0 60000 65536"/>
              <a:gd name="T17" fmla="*/ 0 60000 65536"/>
              <a:gd name="T18" fmla="*/ 0 w 46"/>
              <a:gd name="T19" fmla="*/ 0 h 18"/>
              <a:gd name="T20" fmla="*/ 46 w 4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6" h="18">
                <a:moveTo>
                  <a:pt x="46" y="16"/>
                </a:moveTo>
                <a:lnTo>
                  <a:pt x="45" y="0"/>
                </a:lnTo>
                <a:lnTo>
                  <a:pt x="0" y="3"/>
                </a:lnTo>
                <a:lnTo>
                  <a:pt x="0" y="18"/>
                </a:lnTo>
                <a:lnTo>
                  <a:pt x="46" y="16"/>
                </a:lnTo>
                <a:close/>
              </a:path>
            </a:pathLst>
          </a:custGeom>
          <a:solidFill>
            <a:srgbClr val="009240"/>
          </a:solidFill>
          <a:ln w="9525">
            <a:noFill/>
            <a:round/>
            <a:headEnd/>
            <a:tailEnd/>
          </a:ln>
        </p:spPr>
        <p:txBody>
          <a:bodyPr/>
          <a:lstStyle/>
          <a:p>
            <a:endParaRPr lang="hu-HU"/>
          </a:p>
        </p:txBody>
      </p:sp>
      <p:sp>
        <p:nvSpPr>
          <p:cNvPr id="59498" name="Freeform 107"/>
          <p:cNvSpPr>
            <a:spLocks/>
          </p:cNvSpPr>
          <p:nvPr/>
        </p:nvSpPr>
        <p:spPr bwMode="auto">
          <a:xfrm>
            <a:off x="3562350" y="2293938"/>
            <a:ext cx="69850" cy="28575"/>
          </a:xfrm>
          <a:custGeom>
            <a:avLst/>
            <a:gdLst>
              <a:gd name="T0" fmla="*/ 44 w 44"/>
              <a:gd name="T1" fmla="*/ 15 h 18"/>
              <a:gd name="T2" fmla="*/ 43 w 44"/>
              <a:gd name="T3" fmla="*/ 0 h 18"/>
              <a:gd name="T4" fmla="*/ 0 w 44"/>
              <a:gd name="T5" fmla="*/ 2 h 18"/>
              <a:gd name="T6" fmla="*/ 1 w 44"/>
              <a:gd name="T7" fmla="*/ 18 h 18"/>
              <a:gd name="T8" fmla="*/ 44 w 44"/>
              <a:gd name="T9" fmla="*/ 15 h 18"/>
              <a:gd name="T10" fmla="*/ 44 w 44"/>
              <a:gd name="T11" fmla="*/ 15 h 18"/>
              <a:gd name="T12" fmla="*/ 0 60000 65536"/>
              <a:gd name="T13" fmla="*/ 0 60000 65536"/>
              <a:gd name="T14" fmla="*/ 0 60000 65536"/>
              <a:gd name="T15" fmla="*/ 0 60000 65536"/>
              <a:gd name="T16" fmla="*/ 0 60000 65536"/>
              <a:gd name="T17" fmla="*/ 0 60000 65536"/>
              <a:gd name="T18" fmla="*/ 0 w 44"/>
              <a:gd name="T19" fmla="*/ 0 h 18"/>
              <a:gd name="T20" fmla="*/ 44 w 4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4" h="18">
                <a:moveTo>
                  <a:pt x="44" y="15"/>
                </a:moveTo>
                <a:lnTo>
                  <a:pt x="43" y="0"/>
                </a:lnTo>
                <a:lnTo>
                  <a:pt x="0" y="2"/>
                </a:lnTo>
                <a:lnTo>
                  <a:pt x="1" y="18"/>
                </a:lnTo>
                <a:lnTo>
                  <a:pt x="44" y="15"/>
                </a:lnTo>
                <a:close/>
              </a:path>
            </a:pathLst>
          </a:custGeom>
          <a:solidFill>
            <a:srgbClr val="009240"/>
          </a:solidFill>
          <a:ln w="9525">
            <a:noFill/>
            <a:round/>
            <a:headEnd/>
            <a:tailEnd/>
          </a:ln>
        </p:spPr>
        <p:txBody>
          <a:bodyPr/>
          <a:lstStyle/>
          <a:p>
            <a:endParaRPr lang="hu-HU"/>
          </a:p>
        </p:txBody>
      </p:sp>
      <p:sp>
        <p:nvSpPr>
          <p:cNvPr id="59499" name="Freeform 108"/>
          <p:cNvSpPr>
            <a:spLocks/>
          </p:cNvSpPr>
          <p:nvPr/>
        </p:nvSpPr>
        <p:spPr bwMode="auto">
          <a:xfrm>
            <a:off x="3630613" y="2290763"/>
            <a:ext cx="71437" cy="26987"/>
          </a:xfrm>
          <a:custGeom>
            <a:avLst/>
            <a:gdLst>
              <a:gd name="T0" fmla="*/ 45 w 45"/>
              <a:gd name="T1" fmla="*/ 16 h 17"/>
              <a:gd name="T2" fmla="*/ 43 w 45"/>
              <a:gd name="T3" fmla="*/ 0 h 17"/>
              <a:gd name="T4" fmla="*/ 0 w 45"/>
              <a:gd name="T5" fmla="*/ 2 h 17"/>
              <a:gd name="T6" fmla="*/ 1 w 45"/>
              <a:gd name="T7" fmla="*/ 17 h 17"/>
              <a:gd name="T8" fmla="*/ 45 w 45"/>
              <a:gd name="T9" fmla="*/ 16 h 17"/>
              <a:gd name="T10" fmla="*/ 45 w 45"/>
              <a:gd name="T11" fmla="*/ 16 h 17"/>
              <a:gd name="T12" fmla="*/ 0 60000 65536"/>
              <a:gd name="T13" fmla="*/ 0 60000 65536"/>
              <a:gd name="T14" fmla="*/ 0 60000 65536"/>
              <a:gd name="T15" fmla="*/ 0 60000 65536"/>
              <a:gd name="T16" fmla="*/ 0 60000 65536"/>
              <a:gd name="T17" fmla="*/ 0 60000 65536"/>
              <a:gd name="T18" fmla="*/ 0 w 45"/>
              <a:gd name="T19" fmla="*/ 0 h 17"/>
              <a:gd name="T20" fmla="*/ 45 w 4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5" h="17">
                <a:moveTo>
                  <a:pt x="45" y="16"/>
                </a:moveTo>
                <a:lnTo>
                  <a:pt x="43" y="0"/>
                </a:lnTo>
                <a:lnTo>
                  <a:pt x="0" y="2"/>
                </a:lnTo>
                <a:lnTo>
                  <a:pt x="1" y="17"/>
                </a:lnTo>
                <a:lnTo>
                  <a:pt x="45" y="16"/>
                </a:lnTo>
                <a:close/>
              </a:path>
            </a:pathLst>
          </a:custGeom>
          <a:solidFill>
            <a:srgbClr val="009240"/>
          </a:solidFill>
          <a:ln w="9525">
            <a:noFill/>
            <a:round/>
            <a:headEnd/>
            <a:tailEnd/>
          </a:ln>
        </p:spPr>
        <p:txBody>
          <a:bodyPr/>
          <a:lstStyle/>
          <a:p>
            <a:endParaRPr lang="hu-HU"/>
          </a:p>
        </p:txBody>
      </p:sp>
      <p:sp>
        <p:nvSpPr>
          <p:cNvPr id="59500" name="Freeform 109"/>
          <p:cNvSpPr>
            <a:spLocks/>
          </p:cNvSpPr>
          <p:nvPr/>
        </p:nvSpPr>
        <p:spPr bwMode="auto">
          <a:xfrm>
            <a:off x="3698875" y="2286000"/>
            <a:ext cx="68263" cy="30163"/>
          </a:xfrm>
          <a:custGeom>
            <a:avLst/>
            <a:gdLst>
              <a:gd name="T0" fmla="*/ 43 w 43"/>
              <a:gd name="T1" fmla="*/ 15 h 19"/>
              <a:gd name="T2" fmla="*/ 42 w 43"/>
              <a:gd name="T3" fmla="*/ 0 h 19"/>
              <a:gd name="T4" fmla="*/ 0 w 43"/>
              <a:gd name="T5" fmla="*/ 3 h 19"/>
              <a:gd name="T6" fmla="*/ 2 w 43"/>
              <a:gd name="T7" fmla="*/ 19 h 19"/>
              <a:gd name="T8" fmla="*/ 43 w 43"/>
              <a:gd name="T9" fmla="*/ 15 h 19"/>
              <a:gd name="T10" fmla="*/ 43 w 43"/>
              <a:gd name="T11" fmla="*/ 15 h 19"/>
              <a:gd name="T12" fmla="*/ 0 60000 65536"/>
              <a:gd name="T13" fmla="*/ 0 60000 65536"/>
              <a:gd name="T14" fmla="*/ 0 60000 65536"/>
              <a:gd name="T15" fmla="*/ 0 60000 65536"/>
              <a:gd name="T16" fmla="*/ 0 60000 65536"/>
              <a:gd name="T17" fmla="*/ 0 60000 65536"/>
              <a:gd name="T18" fmla="*/ 0 w 43"/>
              <a:gd name="T19" fmla="*/ 0 h 19"/>
              <a:gd name="T20" fmla="*/ 43 w 4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3" h="19">
                <a:moveTo>
                  <a:pt x="43" y="15"/>
                </a:moveTo>
                <a:lnTo>
                  <a:pt x="42" y="0"/>
                </a:lnTo>
                <a:lnTo>
                  <a:pt x="0" y="3"/>
                </a:lnTo>
                <a:lnTo>
                  <a:pt x="2" y="19"/>
                </a:lnTo>
                <a:lnTo>
                  <a:pt x="43" y="15"/>
                </a:lnTo>
                <a:close/>
              </a:path>
            </a:pathLst>
          </a:custGeom>
          <a:solidFill>
            <a:srgbClr val="009240"/>
          </a:solidFill>
          <a:ln w="9525">
            <a:noFill/>
            <a:round/>
            <a:headEnd/>
            <a:tailEnd/>
          </a:ln>
        </p:spPr>
        <p:txBody>
          <a:bodyPr/>
          <a:lstStyle/>
          <a:p>
            <a:endParaRPr lang="hu-HU"/>
          </a:p>
        </p:txBody>
      </p:sp>
      <p:sp>
        <p:nvSpPr>
          <p:cNvPr id="59501" name="Freeform 110"/>
          <p:cNvSpPr>
            <a:spLocks/>
          </p:cNvSpPr>
          <p:nvPr/>
        </p:nvSpPr>
        <p:spPr bwMode="auto">
          <a:xfrm>
            <a:off x="3765550" y="2281238"/>
            <a:ext cx="68263" cy="28575"/>
          </a:xfrm>
          <a:custGeom>
            <a:avLst/>
            <a:gdLst>
              <a:gd name="T0" fmla="*/ 43 w 43"/>
              <a:gd name="T1" fmla="*/ 15 h 18"/>
              <a:gd name="T2" fmla="*/ 42 w 43"/>
              <a:gd name="T3" fmla="*/ 0 h 18"/>
              <a:gd name="T4" fmla="*/ 0 w 43"/>
              <a:gd name="T5" fmla="*/ 3 h 18"/>
              <a:gd name="T6" fmla="*/ 1 w 43"/>
              <a:gd name="T7" fmla="*/ 18 h 18"/>
              <a:gd name="T8" fmla="*/ 43 w 43"/>
              <a:gd name="T9" fmla="*/ 15 h 18"/>
              <a:gd name="T10" fmla="*/ 43 w 43"/>
              <a:gd name="T11" fmla="*/ 15 h 18"/>
              <a:gd name="T12" fmla="*/ 0 60000 65536"/>
              <a:gd name="T13" fmla="*/ 0 60000 65536"/>
              <a:gd name="T14" fmla="*/ 0 60000 65536"/>
              <a:gd name="T15" fmla="*/ 0 60000 65536"/>
              <a:gd name="T16" fmla="*/ 0 60000 65536"/>
              <a:gd name="T17" fmla="*/ 0 60000 65536"/>
              <a:gd name="T18" fmla="*/ 0 w 43"/>
              <a:gd name="T19" fmla="*/ 0 h 18"/>
              <a:gd name="T20" fmla="*/ 43 w 43"/>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3" h="18">
                <a:moveTo>
                  <a:pt x="43" y="15"/>
                </a:moveTo>
                <a:lnTo>
                  <a:pt x="42" y="0"/>
                </a:lnTo>
                <a:lnTo>
                  <a:pt x="0" y="3"/>
                </a:lnTo>
                <a:lnTo>
                  <a:pt x="1" y="18"/>
                </a:lnTo>
                <a:lnTo>
                  <a:pt x="43" y="15"/>
                </a:lnTo>
                <a:close/>
              </a:path>
            </a:pathLst>
          </a:custGeom>
          <a:solidFill>
            <a:srgbClr val="009240"/>
          </a:solidFill>
          <a:ln w="9525">
            <a:noFill/>
            <a:round/>
            <a:headEnd/>
            <a:tailEnd/>
          </a:ln>
        </p:spPr>
        <p:txBody>
          <a:bodyPr/>
          <a:lstStyle/>
          <a:p>
            <a:endParaRPr lang="hu-HU"/>
          </a:p>
        </p:txBody>
      </p:sp>
      <p:sp>
        <p:nvSpPr>
          <p:cNvPr id="59502" name="Freeform 111"/>
          <p:cNvSpPr>
            <a:spLocks/>
          </p:cNvSpPr>
          <p:nvPr/>
        </p:nvSpPr>
        <p:spPr bwMode="auto">
          <a:xfrm>
            <a:off x="3832225" y="2274888"/>
            <a:ext cx="65088" cy="30162"/>
          </a:xfrm>
          <a:custGeom>
            <a:avLst/>
            <a:gdLst>
              <a:gd name="T0" fmla="*/ 41 w 41"/>
              <a:gd name="T1" fmla="*/ 14 h 19"/>
              <a:gd name="T2" fmla="*/ 40 w 41"/>
              <a:gd name="T3" fmla="*/ 0 h 19"/>
              <a:gd name="T4" fmla="*/ 0 w 41"/>
              <a:gd name="T5" fmla="*/ 4 h 19"/>
              <a:gd name="T6" fmla="*/ 1 w 41"/>
              <a:gd name="T7" fmla="*/ 19 h 19"/>
              <a:gd name="T8" fmla="*/ 41 w 41"/>
              <a:gd name="T9" fmla="*/ 14 h 19"/>
              <a:gd name="T10" fmla="*/ 41 w 41"/>
              <a:gd name="T11" fmla="*/ 14 h 19"/>
              <a:gd name="T12" fmla="*/ 0 60000 65536"/>
              <a:gd name="T13" fmla="*/ 0 60000 65536"/>
              <a:gd name="T14" fmla="*/ 0 60000 65536"/>
              <a:gd name="T15" fmla="*/ 0 60000 65536"/>
              <a:gd name="T16" fmla="*/ 0 60000 65536"/>
              <a:gd name="T17" fmla="*/ 0 60000 65536"/>
              <a:gd name="T18" fmla="*/ 0 w 41"/>
              <a:gd name="T19" fmla="*/ 0 h 19"/>
              <a:gd name="T20" fmla="*/ 41 w 4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1" h="19">
                <a:moveTo>
                  <a:pt x="41" y="14"/>
                </a:moveTo>
                <a:lnTo>
                  <a:pt x="40" y="0"/>
                </a:lnTo>
                <a:lnTo>
                  <a:pt x="0" y="4"/>
                </a:lnTo>
                <a:lnTo>
                  <a:pt x="1" y="19"/>
                </a:lnTo>
                <a:lnTo>
                  <a:pt x="41" y="14"/>
                </a:lnTo>
                <a:close/>
              </a:path>
            </a:pathLst>
          </a:custGeom>
          <a:solidFill>
            <a:srgbClr val="009240"/>
          </a:solidFill>
          <a:ln w="9525">
            <a:noFill/>
            <a:round/>
            <a:headEnd/>
            <a:tailEnd/>
          </a:ln>
        </p:spPr>
        <p:txBody>
          <a:bodyPr/>
          <a:lstStyle/>
          <a:p>
            <a:endParaRPr lang="hu-HU"/>
          </a:p>
        </p:txBody>
      </p:sp>
      <p:sp>
        <p:nvSpPr>
          <p:cNvPr id="59503" name="Freeform 112"/>
          <p:cNvSpPr>
            <a:spLocks/>
          </p:cNvSpPr>
          <p:nvPr/>
        </p:nvSpPr>
        <p:spPr bwMode="auto">
          <a:xfrm>
            <a:off x="3895725" y="2266950"/>
            <a:ext cx="63500" cy="30163"/>
          </a:xfrm>
          <a:custGeom>
            <a:avLst/>
            <a:gdLst>
              <a:gd name="T0" fmla="*/ 40 w 40"/>
              <a:gd name="T1" fmla="*/ 15 h 19"/>
              <a:gd name="T2" fmla="*/ 39 w 40"/>
              <a:gd name="T3" fmla="*/ 0 h 19"/>
              <a:gd name="T4" fmla="*/ 0 w 40"/>
              <a:gd name="T5" fmla="*/ 5 h 19"/>
              <a:gd name="T6" fmla="*/ 1 w 40"/>
              <a:gd name="T7" fmla="*/ 19 h 19"/>
              <a:gd name="T8" fmla="*/ 40 w 40"/>
              <a:gd name="T9" fmla="*/ 15 h 19"/>
              <a:gd name="T10" fmla="*/ 40 w 40"/>
              <a:gd name="T11" fmla="*/ 15 h 19"/>
              <a:gd name="T12" fmla="*/ 0 60000 65536"/>
              <a:gd name="T13" fmla="*/ 0 60000 65536"/>
              <a:gd name="T14" fmla="*/ 0 60000 65536"/>
              <a:gd name="T15" fmla="*/ 0 60000 65536"/>
              <a:gd name="T16" fmla="*/ 0 60000 65536"/>
              <a:gd name="T17" fmla="*/ 0 60000 65536"/>
              <a:gd name="T18" fmla="*/ 0 w 40"/>
              <a:gd name="T19" fmla="*/ 0 h 19"/>
              <a:gd name="T20" fmla="*/ 40 w 4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0" h="19">
                <a:moveTo>
                  <a:pt x="40" y="15"/>
                </a:moveTo>
                <a:lnTo>
                  <a:pt x="39" y="0"/>
                </a:lnTo>
                <a:lnTo>
                  <a:pt x="0" y="5"/>
                </a:lnTo>
                <a:lnTo>
                  <a:pt x="1" y="19"/>
                </a:lnTo>
                <a:lnTo>
                  <a:pt x="40" y="15"/>
                </a:lnTo>
                <a:close/>
              </a:path>
            </a:pathLst>
          </a:custGeom>
          <a:solidFill>
            <a:srgbClr val="009240"/>
          </a:solidFill>
          <a:ln w="9525">
            <a:noFill/>
            <a:round/>
            <a:headEnd/>
            <a:tailEnd/>
          </a:ln>
        </p:spPr>
        <p:txBody>
          <a:bodyPr/>
          <a:lstStyle/>
          <a:p>
            <a:endParaRPr lang="hu-HU"/>
          </a:p>
        </p:txBody>
      </p:sp>
      <p:sp>
        <p:nvSpPr>
          <p:cNvPr id="59504" name="Freeform 113"/>
          <p:cNvSpPr>
            <a:spLocks/>
          </p:cNvSpPr>
          <p:nvPr/>
        </p:nvSpPr>
        <p:spPr bwMode="auto">
          <a:xfrm>
            <a:off x="3957638" y="2260600"/>
            <a:ext cx="61912" cy="30163"/>
          </a:xfrm>
          <a:custGeom>
            <a:avLst/>
            <a:gdLst>
              <a:gd name="T0" fmla="*/ 39 w 39"/>
              <a:gd name="T1" fmla="*/ 16 h 19"/>
              <a:gd name="T2" fmla="*/ 37 w 39"/>
              <a:gd name="T3" fmla="*/ 0 h 19"/>
              <a:gd name="T4" fmla="*/ 0 w 39"/>
              <a:gd name="T5" fmla="*/ 4 h 19"/>
              <a:gd name="T6" fmla="*/ 1 w 39"/>
              <a:gd name="T7" fmla="*/ 19 h 19"/>
              <a:gd name="T8" fmla="*/ 39 w 39"/>
              <a:gd name="T9" fmla="*/ 16 h 19"/>
              <a:gd name="T10" fmla="*/ 39 w 39"/>
              <a:gd name="T11" fmla="*/ 16 h 19"/>
              <a:gd name="T12" fmla="*/ 0 60000 65536"/>
              <a:gd name="T13" fmla="*/ 0 60000 65536"/>
              <a:gd name="T14" fmla="*/ 0 60000 65536"/>
              <a:gd name="T15" fmla="*/ 0 60000 65536"/>
              <a:gd name="T16" fmla="*/ 0 60000 65536"/>
              <a:gd name="T17" fmla="*/ 0 60000 65536"/>
              <a:gd name="T18" fmla="*/ 0 w 39"/>
              <a:gd name="T19" fmla="*/ 0 h 19"/>
              <a:gd name="T20" fmla="*/ 39 w 3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9" h="19">
                <a:moveTo>
                  <a:pt x="39" y="16"/>
                </a:moveTo>
                <a:lnTo>
                  <a:pt x="37" y="0"/>
                </a:lnTo>
                <a:lnTo>
                  <a:pt x="0" y="4"/>
                </a:lnTo>
                <a:lnTo>
                  <a:pt x="1" y="19"/>
                </a:lnTo>
                <a:lnTo>
                  <a:pt x="39" y="16"/>
                </a:lnTo>
                <a:close/>
              </a:path>
            </a:pathLst>
          </a:custGeom>
          <a:solidFill>
            <a:srgbClr val="009240"/>
          </a:solidFill>
          <a:ln w="9525">
            <a:noFill/>
            <a:round/>
            <a:headEnd/>
            <a:tailEnd/>
          </a:ln>
        </p:spPr>
        <p:txBody>
          <a:bodyPr/>
          <a:lstStyle/>
          <a:p>
            <a:endParaRPr lang="hu-HU"/>
          </a:p>
        </p:txBody>
      </p:sp>
      <p:sp>
        <p:nvSpPr>
          <p:cNvPr id="59505" name="Freeform 114"/>
          <p:cNvSpPr>
            <a:spLocks/>
          </p:cNvSpPr>
          <p:nvPr/>
        </p:nvSpPr>
        <p:spPr bwMode="auto">
          <a:xfrm>
            <a:off x="4016375" y="2252663"/>
            <a:ext cx="61913" cy="33337"/>
          </a:xfrm>
          <a:custGeom>
            <a:avLst/>
            <a:gdLst>
              <a:gd name="T0" fmla="*/ 39 w 39"/>
              <a:gd name="T1" fmla="*/ 15 h 21"/>
              <a:gd name="T2" fmla="*/ 37 w 39"/>
              <a:gd name="T3" fmla="*/ 0 h 21"/>
              <a:gd name="T4" fmla="*/ 0 w 39"/>
              <a:gd name="T5" fmla="*/ 5 h 21"/>
              <a:gd name="T6" fmla="*/ 2 w 39"/>
              <a:gd name="T7" fmla="*/ 21 h 21"/>
              <a:gd name="T8" fmla="*/ 39 w 39"/>
              <a:gd name="T9" fmla="*/ 15 h 21"/>
              <a:gd name="T10" fmla="*/ 39 w 39"/>
              <a:gd name="T11" fmla="*/ 15 h 21"/>
              <a:gd name="T12" fmla="*/ 0 60000 65536"/>
              <a:gd name="T13" fmla="*/ 0 60000 65536"/>
              <a:gd name="T14" fmla="*/ 0 60000 65536"/>
              <a:gd name="T15" fmla="*/ 0 60000 65536"/>
              <a:gd name="T16" fmla="*/ 0 60000 65536"/>
              <a:gd name="T17" fmla="*/ 0 60000 65536"/>
              <a:gd name="T18" fmla="*/ 0 w 39"/>
              <a:gd name="T19" fmla="*/ 0 h 21"/>
              <a:gd name="T20" fmla="*/ 39 w 39"/>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39" h="21">
                <a:moveTo>
                  <a:pt x="39" y="15"/>
                </a:moveTo>
                <a:lnTo>
                  <a:pt x="37" y="0"/>
                </a:lnTo>
                <a:lnTo>
                  <a:pt x="0" y="5"/>
                </a:lnTo>
                <a:lnTo>
                  <a:pt x="2" y="21"/>
                </a:lnTo>
                <a:lnTo>
                  <a:pt x="39" y="15"/>
                </a:lnTo>
                <a:close/>
              </a:path>
            </a:pathLst>
          </a:custGeom>
          <a:solidFill>
            <a:srgbClr val="009240"/>
          </a:solidFill>
          <a:ln w="9525">
            <a:noFill/>
            <a:round/>
            <a:headEnd/>
            <a:tailEnd/>
          </a:ln>
        </p:spPr>
        <p:txBody>
          <a:bodyPr/>
          <a:lstStyle/>
          <a:p>
            <a:endParaRPr lang="hu-HU"/>
          </a:p>
        </p:txBody>
      </p:sp>
      <p:sp>
        <p:nvSpPr>
          <p:cNvPr id="59506" name="Freeform 115"/>
          <p:cNvSpPr>
            <a:spLocks/>
          </p:cNvSpPr>
          <p:nvPr/>
        </p:nvSpPr>
        <p:spPr bwMode="auto">
          <a:xfrm>
            <a:off x="4075113" y="2244725"/>
            <a:ext cx="60325" cy="31750"/>
          </a:xfrm>
          <a:custGeom>
            <a:avLst/>
            <a:gdLst>
              <a:gd name="T0" fmla="*/ 38 w 38"/>
              <a:gd name="T1" fmla="*/ 15 h 20"/>
              <a:gd name="T2" fmla="*/ 35 w 38"/>
              <a:gd name="T3" fmla="*/ 0 h 20"/>
              <a:gd name="T4" fmla="*/ 0 w 38"/>
              <a:gd name="T5" fmla="*/ 5 h 20"/>
              <a:gd name="T6" fmla="*/ 2 w 38"/>
              <a:gd name="T7" fmla="*/ 20 h 20"/>
              <a:gd name="T8" fmla="*/ 38 w 38"/>
              <a:gd name="T9" fmla="*/ 15 h 20"/>
              <a:gd name="T10" fmla="*/ 38 w 38"/>
              <a:gd name="T11" fmla="*/ 15 h 20"/>
              <a:gd name="T12" fmla="*/ 0 60000 65536"/>
              <a:gd name="T13" fmla="*/ 0 60000 65536"/>
              <a:gd name="T14" fmla="*/ 0 60000 65536"/>
              <a:gd name="T15" fmla="*/ 0 60000 65536"/>
              <a:gd name="T16" fmla="*/ 0 60000 65536"/>
              <a:gd name="T17" fmla="*/ 0 60000 65536"/>
              <a:gd name="T18" fmla="*/ 0 w 38"/>
              <a:gd name="T19" fmla="*/ 0 h 20"/>
              <a:gd name="T20" fmla="*/ 38 w 3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8" h="20">
                <a:moveTo>
                  <a:pt x="38" y="15"/>
                </a:moveTo>
                <a:lnTo>
                  <a:pt x="35" y="0"/>
                </a:lnTo>
                <a:lnTo>
                  <a:pt x="0" y="5"/>
                </a:lnTo>
                <a:lnTo>
                  <a:pt x="2" y="20"/>
                </a:lnTo>
                <a:lnTo>
                  <a:pt x="38" y="15"/>
                </a:lnTo>
                <a:close/>
              </a:path>
            </a:pathLst>
          </a:custGeom>
          <a:solidFill>
            <a:srgbClr val="009240"/>
          </a:solidFill>
          <a:ln w="9525">
            <a:noFill/>
            <a:round/>
            <a:headEnd/>
            <a:tailEnd/>
          </a:ln>
        </p:spPr>
        <p:txBody>
          <a:bodyPr/>
          <a:lstStyle/>
          <a:p>
            <a:endParaRPr lang="hu-HU"/>
          </a:p>
        </p:txBody>
      </p:sp>
      <p:sp>
        <p:nvSpPr>
          <p:cNvPr id="59507" name="Freeform 116"/>
          <p:cNvSpPr>
            <a:spLocks/>
          </p:cNvSpPr>
          <p:nvPr/>
        </p:nvSpPr>
        <p:spPr bwMode="auto">
          <a:xfrm>
            <a:off x="4130675" y="2236788"/>
            <a:ext cx="58738" cy="31750"/>
          </a:xfrm>
          <a:custGeom>
            <a:avLst/>
            <a:gdLst>
              <a:gd name="T0" fmla="*/ 37 w 37"/>
              <a:gd name="T1" fmla="*/ 14 h 20"/>
              <a:gd name="T2" fmla="*/ 35 w 37"/>
              <a:gd name="T3" fmla="*/ 0 h 20"/>
              <a:gd name="T4" fmla="*/ 0 w 37"/>
              <a:gd name="T5" fmla="*/ 5 h 20"/>
              <a:gd name="T6" fmla="*/ 3 w 37"/>
              <a:gd name="T7" fmla="*/ 20 h 20"/>
              <a:gd name="T8" fmla="*/ 37 w 37"/>
              <a:gd name="T9" fmla="*/ 14 h 20"/>
              <a:gd name="T10" fmla="*/ 37 w 37"/>
              <a:gd name="T11" fmla="*/ 14 h 20"/>
              <a:gd name="T12" fmla="*/ 0 60000 65536"/>
              <a:gd name="T13" fmla="*/ 0 60000 65536"/>
              <a:gd name="T14" fmla="*/ 0 60000 65536"/>
              <a:gd name="T15" fmla="*/ 0 60000 65536"/>
              <a:gd name="T16" fmla="*/ 0 60000 65536"/>
              <a:gd name="T17" fmla="*/ 0 60000 65536"/>
              <a:gd name="T18" fmla="*/ 0 w 37"/>
              <a:gd name="T19" fmla="*/ 0 h 20"/>
              <a:gd name="T20" fmla="*/ 37 w 3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7" h="20">
                <a:moveTo>
                  <a:pt x="37" y="14"/>
                </a:moveTo>
                <a:lnTo>
                  <a:pt x="35" y="0"/>
                </a:lnTo>
                <a:lnTo>
                  <a:pt x="0" y="5"/>
                </a:lnTo>
                <a:lnTo>
                  <a:pt x="3" y="20"/>
                </a:lnTo>
                <a:lnTo>
                  <a:pt x="37" y="14"/>
                </a:lnTo>
                <a:close/>
              </a:path>
            </a:pathLst>
          </a:custGeom>
          <a:solidFill>
            <a:srgbClr val="009240"/>
          </a:solidFill>
          <a:ln w="9525">
            <a:noFill/>
            <a:round/>
            <a:headEnd/>
            <a:tailEnd/>
          </a:ln>
        </p:spPr>
        <p:txBody>
          <a:bodyPr/>
          <a:lstStyle/>
          <a:p>
            <a:endParaRPr lang="hu-HU"/>
          </a:p>
        </p:txBody>
      </p:sp>
      <p:sp>
        <p:nvSpPr>
          <p:cNvPr id="59508" name="Freeform 117"/>
          <p:cNvSpPr>
            <a:spLocks/>
          </p:cNvSpPr>
          <p:nvPr/>
        </p:nvSpPr>
        <p:spPr bwMode="auto">
          <a:xfrm>
            <a:off x="4186238" y="2227263"/>
            <a:ext cx="55562" cy="31750"/>
          </a:xfrm>
          <a:custGeom>
            <a:avLst/>
            <a:gdLst>
              <a:gd name="T0" fmla="*/ 35 w 35"/>
              <a:gd name="T1" fmla="*/ 15 h 20"/>
              <a:gd name="T2" fmla="*/ 33 w 35"/>
              <a:gd name="T3" fmla="*/ 0 h 20"/>
              <a:gd name="T4" fmla="*/ 0 w 35"/>
              <a:gd name="T5" fmla="*/ 6 h 20"/>
              <a:gd name="T6" fmla="*/ 2 w 35"/>
              <a:gd name="T7" fmla="*/ 20 h 20"/>
              <a:gd name="T8" fmla="*/ 35 w 35"/>
              <a:gd name="T9" fmla="*/ 15 h 20"/>
              <a:gd name="T10" fmla="*/ 35 w 35"/>
              <a:gd name="T11" fmla="*/ 15 h 20"/>
              <a:gd name="T12" fmla="*/ 0 60000 65536"/>
              <a:gd name="T13" fmla="*/ 0 60000 65536"/>
              <a:gd name="T14" fmla="*/ 0 60000 65536"/>
              <a:gd name="T15" fmla="*/ 0 60000 65536"/>
              <a:gd name="T16" fmla="*/ 0 60000 65536"/>
              <a:gd name="T17" fmla="*/ 0 60000 65536"/>
              <a:gd name="T18" fmla="*/ 0 w 35"/>
              <a:gd name="T19" fmla="*/ 0 h 20"/>
              <a:gd name="T20" fmla="*/ 35 w 3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5" h="20">
                <a:moveTo>
                  <a:pt x="35" y="15"/>
                </a:moveTo>
                <a:lnTo>
                  <a:pt x="33" y="0"/>
                </a:lnTo>
                <a:lnTo>
                  <a:pt x="0" y="6"/>
                </a:lnTo>
                <a:lnTo>
                  <a:pt x="2" y="20"/>
                </a:lnTo>
                <a:lnTo>
                  <a:pt x="35" y="15"/>
                </a:lnTo>
                <a:close/>
              </a:path>
            </a:pathLst>
          </a:custGeom>
          <a:solidFill>
            <a:srgbClr val="009240"/>
          </a:solidFill>
          <a:ln w="9525">
            <a:noFill/>
            <a:round/>
            <a:headEnd/>
            <a:tailEnd/>
          </a:ln>
        </p:spPr>
        <p:txBody>
          <a:bodyPr/>
          <a:lstStyle/>
          <a:p>
            <a:endParaRPr lang="hu-HU"/>
          </a:p>
        </p:txBody>
      </p:sp>
      <p:sp>
        <p:nvSpPr>
          <p:cNvPr id="59509" name="Freeform 118"/>
          <p:cNvSpPr>
            <a:spLocks/>
          </p:cNvSpPr>
          <p:nvPr/>
        </p:nvSpPr>
        <p:spPr bwMode="auto">
          <a:xfrm>
            <a:off x="4238625" y="2216150"/>
            <a:ext cx="53975" cy="34925"/>
          </a:xfrm>
          <a:custGeom>
            <a:avLst/>
            <a:gdLst>
              <a:gd name="T0" fmla="*/ 34 w 34"/>
              <a:gd name="T1" fmla="*/ 16 h 22"/>
              <a:gd name="T2" fmla="*/ 30 w 34"/>
              <a:gd name="T3" fmla="*/ 0 h 22"/>
              <a:gd name="T4" fmla="*/ 0 w 34"/>
              <a:gd name="T5" fmla="*/ 7 h 22"/>
              <a:gd name="T6" fmla="*/ 2 w 34"/>
              <a:gd name="T7" fmla="*/ 22 h 22"/>
              <a:gd name="T8" fmla="*/ 34 w 34"/>
              <a:gd name="T9" fmla="*/ 16 h 22"/>
              <a:gd name="T10" fmla="*/ 34 w 34"/>
              <a:gd name="T11" fmla="*/ 16 h 22"/>
              <a:gd name="T12" fmla="*/ 0 60000 65536"/>
              <a:gd name="T13" fmla="*/ 0 60000 65536"/>
              <a:gd name="T14" fmla="*/ 0 60000 65536"/>
              <a:gd name="T15" fmla="*/ 0 60000 65536"/>
              <a:gd name="T16" fmla="*/ 0 60000 65536"/>
              <a:gd name="T17" fmla="*/ 0 60000 65536"/>
              <a:gd name="T18" fmla="*/ 0 w 34"/>
              <a:gd name="T19" fmla="*/ 0 h 22"/>
              <a:gd name="T20" fmla="*/ 34 w 3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4" h="22">
                <a:moveTo>
                  <a:pt x="34" y="16"/>
                </a:moveTo>
                <a:lnTo>
                  <a:pt x="30" y="0"/>
                </a:lnTo>
                <a:lnTo>
                  <a:pt x="0" y="7"/>
                </a:lnTo>
                <a:lnTo>
                  <a:pt x="2" y="22"/>
                </a:lnTo>
                <a:lnTo>
                  <a:pt x="34" y="16"/>
                </a:lnTo>
                <a:close/>
              </a:path>
            </a:pathLst>
          </a:custGeom>
          <a:solidFill>
            <a:srgbClr val="009240"/>
          </a:solidFill>
          <a:ln w="9525">
            <a:noFill/>
            <a:round/>
            <a:headEnd/>
            <a:tailEnd/>
          </a:ln>
        </p:spPr>
        <p:txBody>
          <a:bodyPr/>
          <a:lstStyle/>
          <a:p>
            <a:endParaRPr lang="hu-HU"/>
          </a:p>
        </p:txBody>
      </p:sp>
      <p:sp>
        <p:nvSpPr>
          <p:cNvPr id="59510" name="Freeform 119"/>
          <p:cNvSpPr>
            <a:spLocks/>
          </p:cNvSpPr>
          <p:nvPr/>
        </p:nvSpPr>
        <p:spPr bwMode="auto">
          <a:xfrm>
            <a:off x="4286250" y="2206625"/>
            <a:ext cx="52388" cy="34925"/>
          </a:xfrm>
          <a:custGeom>
            <a:avLst/>
            <a:gdLst>
              <a:gd name="T0" fmla="*/ 33 w 33"/>
              <a:gd name="T1" fmla="*/ 15 h 22"/>
              <a:gd name="T2" fmla="*/ 31 w 33"/>
              <a:gd name="T3" fmla="*/ 0 h 22"/>
              <a:gd name="T4" fmla="*/ 0 w 33"/>
              <a:gd name="T5" fmla="*/ 6 h 22"/>
              <a:gd name="T6" fmla="*/ 4 w 33"/>
              <a:gd name="T7" fmla="*/ 22 h 22"/>
              <a:gd name="T8" fmla="*/ 33 w 33"/>
              <a:gd name="T9" fmla="*/ 15 h 22"/>
              <a:gd name="T10" fmla="*/ 33 w 33"/>
              <a:gd name="T11" fmla="*/ 15 h 22"/>
              <a:gd name="T12" fmla="*/ 0 60000 65536"/>
              <a:gd name="T13" fmla="*/ 0 60000 65536"/>
              <a:gd name="T14" fmla="*/ 0 60000 65536"/>
              <a:gd name="T15" fmla="*/ 0 60000 65536"/>
              <a:gd name="T16" fmla="*/ 0 60000 65536"/>
              <a:gd name="T17" fmla="*/ 0 60000 65536"/>
              <a:gd name="T18" fmla="*/ 0 w 33"/>
              <a:gd name="T19" fmla="*/ 0 h 22"/>
              <a:gd name="T20" fmla="*/ 33 w 3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3" h="22">
                <a:moveTo>
                  <a:pt x="33" y="15"/>
                </a:moveTo>
                <a:lnTo>
                  <a:pt x="31" y="0"/>
                </a:lnTo>
                <a:lnTo>
                  <a:pt x="0" y="6"/>
                </a:lnTo>
                <a:lnTo>
                  <a:pt x="4" y="22"/>
                </a:lnTo>
                <a:lnTo>
                  <a:pt x="33" y="15"/>
                </a:lnTo>
                <a:close/>
              </a:path>
            </a:pathLst>
          </a:custGeom>
          <a:solidFill>
            <a:srgbClr val="009240"/>
          </a:solidFill>
          <a:ln w="9525">
            <a:noFill/>
            <a:round/>
            <a:headEnd/>
            <a:tailEnd/>
          </a:ln>
        </p:spPr>
        <p:txBody>
          <a:bodyPr/>
          <a:lstStyle/>
          <a:p>
            <a:endParaRPr lang="hu-HU"/>
          </a:p>
        </p:txBody>
      </p:sp>
      <p:sp>
        <p:nvSpPr>
          <p:cNvPr id="59511" name="Freeform 120"/>
          <p:cNvSpPr>
            <a:spLocks/>
          </p:cNvSpPr>
          <p:nvPr/>
        </p:nvSpPr>
        <p:spPr bwMode="auto">
          <a:xfrm>
            <a:off x="4335463" y="2200275"/>
            <a:ext cx="26987" cy="30163"/>
          </a:xfrm>
          <a:custGeom>
            <a:avLst/>
            <a:gdLst>
              <a:gd name="T0" fmla="*/ 17 w 17"/>
              <a:gd name="T1" fmla="*/ 15 h 19"/>
              <a:gd name="T2" fmla="*/ 14 w 17"/>
              <a:gd name="T3" fmla="*/ 0 h 19"/>
              <a:gd name="T4" fmla="*/ 0 w 17"/>
              <a:gd name="T5" fmla="*/ 4 h 19"/>
              <a:gd name="T6" fmla="*/ 2 w 17"/>
              <a:gd name="T7" fmla="*/ 19 h 19"/>
              <a:gd name="T8" fmla="*/ 17 w 17"/>
              <a:gd name="T9" fmla="*/ 15 h 19"/>
              <a:gd name="T10" fmla="*/ 17 w 17"/>
              <a:gd name="T11" fmla="*/ 15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17" y="15"/>
                </a:moveTo>
                <a:lnTo>
                  <a:pt x="14" y="0"/>
                </a:lnTo>
                <a:lnTo>
                  <a:pt x="0" y="4"/>
                </a:lnTo>
                <a:lnTo>
                  <a:pt x="2" y="19"/>
                </a:lnTo>
                <a:lnTo>
                  <a:pt x="17" y="15"/>
                </a:lnTo>
                <a:close/>
              </a:path>
            </a:pathLst>
          </a:custGeom>
          <a:solidFill>
            <a:srgbClr val="009240"/>
          </a:solidFill>
          <a:ln w="9525">
            <a:noFill/>
            <a:round/>
            <a:headEnd/>
            <a:tailEnd/>
          </a:ln>
        </p:spPr>
        <p:txBody>
          <a:bodyPr/>
          <a:lstStyle/>
          <a:p>
            <a:endParaRPr lang="hu-HU"/>
          </a:p>
        </p:txBody>
      </p:sp>
      <p:sp>
        <p:nvSpPr>
          <p:cNvPr id="59512" name="Freeform 121"/>
          <p:cNvSpPr>
            <a:spLocks/>
          </p:cNvSpPr>
          <p:nvPr/>
        </p:nvSpPr>
        <p:spPr bwMode="auto">
          <a:xfrm>
            <a:off x="4357688" y="2195513"/>
            <a:ext cx="26987" cy="28575"/>
          </a:xfrm>
          <a:custGeom>
            <a:avLst/>
            <a:gdLst>
              <a:gd name="T0" fmla="*/ 17 w 17"/>
              <a:gd name="T1" fmla="*/ 15 h 18"/>
              <a:gd name="T2" fmla="*/ 14 w 17"/>
              <a:gd name="T3" fmla="*/ 0 h 18"/>
              <a:gd name="T4" fmla="*/ 0 w 17"/>
              <a:gd name="T5" fmla="*/ 4 h 18"/>
              <a:gd name="T6" fmla="*/ 3 w 17"/>
              <a:gd name="T7" fmla="*/ 18 h 18"/>
              <a:gd name="T8" fmla="*/ 17 w 17"/>
              <a:gd name="T9" fmla="*/ 15 h 18"/>
              <a:gd name="T10" fmla="*/ 17 w 17"/>
              <a:gd name="T11" fmla="*/ 15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17" y="15"/>
                </a:moveTo>
                <a:lnTo>
                  <a:pt x="14" y="0"/>
                </a:lnTo>
                <a:lnTo>
                  <a:pt x="0" y="4"/>
                </a:lnTo>
                <a:lnTo>
                  <a:pt x="3" y="18"/>
                </a:lnTo>
                <a:lnTo>
                  <a:pt x="17" y="15"/>
                </a:lnTo>
                <a:close/>
              </a:path>
            </a:pathLst>
          </a:custGeom>
          <a:solidFill>
            <a:srgbClr val="009240"/>
          </a:solidFill>
          <a:ln w="9525">
            <a:noFill/>
            <a:round/>
            <a:headEnd/>
            <a:tailEnd/>
          </a:ln>
        </p:spPr>
        <p:txBody>
          <a:bodyPr/>
          <a:lstStyle/>
          <a:p>
            <a:endParaRPr lang="hu-HU"/>
          </a:p>
        </p:txBody>
      </p:sp>
      <p:sp>
        <p:nvSpPr>
          <p:cNvPr id="59513" name="Freeform 122"/>
          <p:cNvSpPr>
            <a:spLocks/>
          </p:cNvSpPr>
          <p:nvPr/>
        </p:nvSpPr>
        <p:spPr bwMode="auto">
          <a:xfrm>
            <a:off x="4379913" y="2190750"/>
            <a:ext cx="26987" cy="28575"/>
          </a:xfrm>
          <a:custGeom>
            <a:avLst/>
            <a:gdLst>
              <a:gd name="T0" fmla="*/ 17 w 17"/>
              <a:gd name="T1" fmla="*/ 15 h 18"/>
              <a:gd name="T2" fmla="*/ 14 w 17"/>
              <a:gd name="T3" fmla="*/ 0 h 18"/>
              <a:gd name="T4" fmla="*/ 0 w 17"/>
              <a:gd name="T5" fmla="*/ 3 h 18"/>
              <a:gd name="T6" fmla="*/ 3 w 17"/>
              <a:gd name="T7" fmla="*/ 18 h 18"/>
              <a:gd name="T8" fmla="*/ 17 w 17"/>
              <a:gd name="T9" fmla="*/ 15 h 18"/>
              <a:gd name="T10" fmla="*/ 17 w 17"/>
              <a:gd name="T11" fmla="*/ 15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17" y="15"/>
                </a:moveTo>
                <a:lnTo>
                  <a:pt x="14" y="0"/>
                </a:lnTo>
                <a:lnTo>
                  <a:pt x="0" y="3"/>
                </a:lnTo>
                <a:lnTo>
                  <a:pt x="3" y="18"/>
                </a:lnTo>
                <a:lnTo>
                  <a:pt x="17" y="15"/>
                </a:lnTo>
                <a:close/>
              </a:path>
            </a:pathLst>
          </a:custGeom>
          <a:solidFill>
            <a:srgbClr val="009240"/>
          </a:solidFill>
          <a:ln w="9525">
            <a:noFill/>
            <a:round/>
            <a:headEnd/>
            <a:tailEnd/>
          </a:ln>
        </p:spPr>
        <p:txBody>
          <a:bodyPr/>
          <a:lstStyle/>
          <a:p>
            <a:endParaRPr lang="hu-HU"/>
          </a:p>
        </p:txBody>
      </p:sp>
      <p:sp>
        <p:nvSpPr>
          <p:cNvPr id="59514" name="Freeform 123"/>
          <p:cNvSpPr>
            <a:spLocks/>
          </p:cNvSpPr>
          <p:nvPr/>
        </p:nvSpPr>
        <p:spPr bwMode="auto">
          <a:xfrm>
            <a:off x="4402138" y="2184400"/>
            <a:ext cx="26987" cy="30163"/>
          </a:xfrm>
          <a:custGeom>
            <a:avLst/>
            <a:gdLst>
              <a:gd name="T0" fmla="*/ 17 w 17"/>
              <a:gd name="T1" fmla="*/ 15 h 19"/>
              <a:gd name="T2" fmla="*/ 12 w 17"/>
              <a:gd name="T3" fmla="*/ 0 h 19"/>
              <a:gd name="T4" fmla="*/ 0 w 17"/>
              <a:gd name="T5" fmla="*/ 4 h 19"/>
              <a:gd name="T6" fmla="*/ 3 w 17"/>
              <a:gd name="T7" fmla="*/ 19 h 19"/>
              <a:gd name="T8" fmla="*/ 16 w 17"/>
              <a:gd name="T9" fmla="*/ 15 h 19"/>
              <a:gd name="T10" fmla="*/ 17 w 17"/>
              <a:gd name="T11" fmla="*/ 15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17" y="15"/>
                </a:moveTo>
                <a:lnTo>
                  <a:pt x="12" y="0"/>
                </a:lnTo>
                <a:lnTo>
                  <a:pt x="0" y="4"/>
                </a:lnTo>
                <a:lnTo>
                  <a:pt x="3" y="19"/>
                </a:lnTo>
                <a:lnTo>
                  <a:pt x="16" y="15"/>
                </a:lnTo>
                <a:lnTo>
                  <a:pt x="17" y="15"/>
                </a:lnTo>
                <a:close/>
              </a:path>
            </a:pathLst>
          </a:custGeom>
          <a:solidFill>
            <a:srgbClr val="009240"/>
          </a:solidFill>
          <a:ln w="9525">
            <a:noFill/>
            <a:round/>
            <a:headEnd/>
            <a:tailEnd/>
          </a:ln>
        </p:spPr>
        <p:txBody>
          <a:bodyPr/>
          <a:lstStyle/>
          <a:p>
            <a:endParaRPr lang="hu-HU"/>
          </a:p>
        </p:txBody>
      </p:sp>
      <p:sp>
        <p:nvSpPr>
          <p:cNvPr id="59515" name="Freeform 124"/>
          <p:cNvSpPr>
            <a:spLocks/>
          </p:cNvSpPr>
          <p:nvPr/>
        </p:nvSpPr>
        <p:spPr bwMode="auto">
          <a:xfrm>
            <a:off x="4421188" y="2178050"/>
            <a:ext cx="28575" cy="30163"/>
          </a:xfrm>
          <a:custGeom>
            <a:avLst/>
            <a:gdLst>
              <a:gd name="T0" fmla="*/ 13 w 18"/>
              <a:gd name="T1" fmla="*/ 0 h 19"/>
              <a:gd name="T2" fmla="*/ 13 w 18"/>
              <a:gd name="T3" fmla="*/ 0 h 19"/>
              <a:gd name="T4" fmla="*/ 0 w 18"/>
              <a:gd name="T5" fmla="*/ 5 h 19"/>
              <a:gd name="T6" fmla="*/ 5 w 18"/>
              <a:gd name="T7" fmla="*/ 19 h 19"/>
              <a:gd name="T8" fmla="*/ 18 w 18"/>
              <a:gd name="T9" fmla="*/ 15 h 19"/>
              <a:gd name="T10" fmla="*/ 13 w 18"/>
              <a:gd name="T11" fmla="*/ 0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13" y="0"/>
                </a:moveTo>
                <a:lnTo>
                  <a:pt x="13" y="0"/>
                </a:lnTo>
                <a:lnTo>
                  <a:pt x="0" y="5"/>
                </a:lnTo>
                <a:lnTo>
                  <a:pt x="5" y="19"/>
                </a:lnTo>
                <a:lnTo>
                  <a:pt x="18" y="15"/>
                </a:lnTo>
                <a:lnTo>
                  <a:pt x="13" y="0"/>
                </a:lnTo>
                <a:close/>
              </a:path>
            </a:pathLst>
          </a:custGeom>
          <a:solidFill>
            <a:srgbClr val="009240"/>
          </a:solidFill>
          <a:ln w="9525">
            <a:noFill/>
            <a:round/>
            <a:headEnd/>
            <a:tailEnd/>
          </a:ln>
        </p:spPr>
        <p:txBody>
          <a:bodyPr/>
          <a:lstStyle/>
          <a:p>
            <a:endParaRPr lang="hu-HU"/>
          </a:p>
        </p:txBody>
      </p:sp>
      <p:sp>
        <p:nvSpPr>
          <p:cNvPr id="59516" name="Freeform 125"/>
          <p:cNvSpPr>
            <a:spLocks/>
          </p:cNvSpPr>
          <p:nvPr/>
        </p:nvSpPr>
        <p:spPr bwMode="auto">
          <a:xfrm>
            <a:off x="4441825" y="2173288"/>
            <a:ext cx="28575" cy="28575"/>
          </a:xfrm>
          <a:custGeom>
            <a:avLst/>
            <a:gdLst>
              <a:gd name="T0" fmla="*/ 18 w 18"/>
              <a:gd name="T1" fmla="*/ 14 h 18"/>
              <a:gd name="T2" fmla="*/ 13 w 18"/>
              <a:gd name="T3" fmla="*/ 0 h 18"/>
              <a:gd name="T4" fmla="*/ 0 w 18"/>
              <a:gd name="T5" fmla="*/ 3 h 18"/>
              <a:gd name="T6" fmla="*/ 4 w 18"/>
              <a:gd name="T7" fmla="*/ 18 h 18"/>
              <a:gd name="T8" fmla="*/ 17 w 18"/>
              <a:gd name="T9" fmla="*/ 14 h 18"/>
              <a:gd name="T10" fmla="*/ 18 w 18"/>
              <a:gd name="T11" fmla="*/ 14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8" y="14"/>
                </a:moveTo>
                <a:lnTo>
                  <a:pt x="13" y="0"/>
                </a:lnTo>
                <a:lnTo>
                  <a:pt x="0" y="3"/>
                </a:lnTo>
                <a:lnTo>
                  <a:pt x="4" y="18"/>
                </a:lnTo>
                <a:lnTo>
                  <a:pt x="17" y="14"/>
                </a:lnTo>
                <a:lnTo>
                  <a:pt x="18" y="14"/>
                </a:lnTo>
                <a:close/>
              </a:path>
            </a:pathLst>
          </a:custGeom>
          <a:solidFill>
            <a:srgbClr val="009240"/>
          </a:solidFill>
          <a:ln w="9525">
            <a:noFill/>
            <a:round/>
            <a:headEnd/>
            <a:tailEnd/>
          </a:ln>
        </p:spPr>
        <p:txBody>
          <a:bodyPr/>
          <a:lstStyle/>
          <a:p>
            <a:endParaRPr lang="hu-HU"/>
          </a:p>
        </p:txBody>
      </p:sp>
      <p:sp>
        <p:nvSpPr>
          <p:cNvPr id="59517" name="Freeform 126"/>
          <p:cNvSpPr>
            <a:spLocks/>
          </p:cNvSpPr>
          <p:nvPr/>
        </p:nvSpPr>
        <p:spPr bwMode="auto">
          <a:xfrm>
            <a:off x="4462463" y="2165350"/>
            <a:ext cx="25400" cy="30163"/>
          </a:xfrm>
          <a:custGeom>
            <a:avLst/>
            <a:gdLst>
              <a:gd name="T0" fmla="*/ 11 w 16"/>
              <a:gd name="T1" fmla="*/ 0 h 19"/>
              <a:gd name="T2" fmla="*/ 11 w 16"/>
              <a:gd name="T3" fmla="*/ 2 h 19"/>
              <a:gd name="T4" fmla="*/ 0 w 16"/>
              <a:gd name="T5" fmla="*/ 5 h 19"/>
              <a:gd name="T6" fmla="*/ 5 w 16"/>
              <a:gd name="T7" fmla="*/ 19 h 19"/>
              <a:gd name="T8" fmla="*/ 16 w 16"/>
              <a:gd name="T9" fmla="*/ 16 h 19"/>
              <a:gd name="T10" fmla="*/ 11 w 16"/>
              <a:gd name="T11" fmla="*/ 0 h 19"/>
              <a:gd name="T12" fmla="*/ 0 60000 65536"/>
              <a:gd name="T13" fmla="*/ 0 60000 65536"/>
              <a:gd name="T14" fmla="*/ 0 60000 65536"/>
              <a:gd name="T15" fmla="*/ 0 60000 65536"/>
              <a:gd name="T16" fmla="*/ 0 60000 65536"/>
              <a:gd name="T17" fmla="*/ 0 60000 65536"/>
              <a:gd name="T18" fmla="*/ 0 w 16"/>
              <a:gd name="T19" fmla="*/ 0 h 19"/>
              <a:gd name="T20" fmla="*/ 16 w 1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6" h="19">
                <a:moveTo>
                  <a:pt x="11" y="0"/>
                </a:moveTo>
                <a:lnTo>
                  <a:pt x="11" y="2"/>
                </a:lnTo>
                <a:lnTo>
                  <a:pt x="0" y="5"/>
                </a:lnTo>
                <a:lnTo>
                  <a:pt x="5" y="19"/>
                </a:lnTo>
                <a:lnTo>
                  <a:pt x="16" y="16"/>
                </a:lnTo>
                <a:lnTo>
                  <a:pt x="11" y="0"/>
                </a:lnTo>
                <a:close/>
              </a:path>
            </a:pathLst>
          </a:custGeom>
          <a:solidFill>
            <a:srgbClr val="009240"/>
          </a:solidFill>
          <a:ln w="9525">
            <a:noFill/>
            <a:round/>
            <a:headEnd/>
            <a:tailEnd/>
          </a:ln>
        </p:spPr>
        <p:txBody>
          <a:bodyPr/>
          <a:lstStyle/>
          <a:p>
            <a:endParaRPr lang="hu-HU"/>
          </a:p>
        </p:txBody>
      </p:sp>
      <p:sp>
        <p:nvSpPr>
          <p:cNvPr id="59518" name="Freeform 127"/>
          <p:cNvSpPr>
            <a:spLocks/>
          </p:cNvSpPr>
          <p:nvPr/>
        </p:nvSpPr>
        <p:spPr bwMode="auto">
          <a:xfrm>
            <a:off x="4479925" y="2162175"/>
            <a:ext cx="26988" cy="28575"/>
          </a:xfrm>
          <a:custGeom>
            <a:avLst/>
            <a:gdLst>
              <a:gd name="T0" fmla="*/ 17 w 17"/>
              <a:gd name="T1" fmla="*/ 14 h 18"/>
              <a:gd name="T2" fmla="*/ 13 w 17"/>
              <a:gd name="T3" fmla="*/ 0 h 18"/>
              <a:gd name="T4" fmla="*/ 0 w 17"/>
              <a:gd name="T5" fmla="*/ 2 h 18"/>
              <a:gd name="T6" fmla="*/ 5 w 17"/>
              <a:gd name="T7" fmla="*/ 18 h 18"/>
              <a:gd name="T8" fmla="*/ 17 w 17"/>
              <a:gd name="T9" fmla="*/ 14 h 18"/>
              <a:gd name="T10" fmla="*/ 17 w 17"/>
              <a:gd name="T11" fmla="*/ 14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17" y="14"/>
                </a:moveTo>
                <a:lnTo>
                  <a:pt x="13" y="0"/>
                </a:lnTo>
                <a:lnTo>
                  <a:pt x="0" y="2"/>
                </a:lnTo>
                <a:lnTo>
                  <a:pt x="5" y="18"/>
                </a:lnTo>
                <a:lnTo>
                  <a:pt x="17" y="14"/>
                </a:lnTo>
                <a:close/>
              </a:path>
            </a:pathLst>
          </a:custGeom>
          <a:solidFill>
            <a:srgbClr val="009240"/>
          </a:solidFill>
          <a:ln w="9525">
            <a:noFill/>
            <a:round/>
            <a:headEnd/>
            <a:tailEnd/>
          </a:ln>
        </p:spPr>
        <p:txBody>
          <a:bodyPr/>
          <a:lstStyle/>
          <a:p>
            <a:endParaRPr lang="hu-HU"/>
          </a:p>
        </p:txBody>
      </p:sp>
      <p:sp>
        <p:nvSpPr>
          <p:cNvPr id="59519" name="Freeform 128"/>
          <p:cNvSpPr>
            <a:spLocks/>
          </p:cNvSpPr>
          <p:nvPr/>
        </p:nvSpPr>
        <p:spPr bwMode="auto">
          <a:xfrm>
            <a:off x="4498975" y="2155825"/>
            <a:ext cx="25400" cy="28575"/>
          </a:xfrm>
          <a:custGeom>
            <a:avLst/>
            <a:gdLst>
              <a:gd name="T0" fmla="*/ 16 w 16"/>
              <a:gd name="T1" fmla="*/ 14 h 18"/>
              <a:gd name="T2" fmla="*/ 11 w 16"/>
              <a:gd name="T3" fmla="*/ 0 h 18"/>
              <a:gd name="T4" fmla="*/ 0 w 16"/>
              <a:gd name="T5" fmla="*/ 4 h 18"/>
              <a:gd name="T6" fmla="*/ 5 w 16"/>
              <a:gd name="T7" fmla="*/ 18 h 18"/>
              <a:gd name="T8" fmla="*/ 16 w 16"/>
              <a:gd name="T9" fmla="*/ 14 h 18"/>
              <a:gd name="T10" fmla="*/ 16 w 16"/>
              <a:gd name="T11" fmla="*/ 14 h 18"/>
              <a:gd name="T12" fmla="*/ 0 60000 65536"/>
              <a:gd name="T13" fmla="*/ 0 60000 65536"/>
              <a:gd name="T14" fmla="*/ 0 60000 65536"/>
              <a:gd name="T15" fmla="*/ 0 60000 65536"/>
              <a:gd name="T16" fmla="*/ 0 60000 65536"/>
              <a:gd name="T17" fmla="*/ 0 60000 65536"/>
              <a:gd name="T18" fmla="*/ 0 w 16"/>
              <a:gd name="T19" fmla="*/ 0 h 18"/>
              <a:gd name="T20" fmla="*/ 16 w 1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6" h="18">
                <a:moveTo>
                  <a:pt x="16" y="14"/>
                </a:moveTo>
                <a:lnTo>
                  <a:pt x="11" y="0"/>
                </a:lnTo>
                <a:lnTo>
                  <a:pt x="0" y="4"/>
                </a:lnTo>
                <a:lnTo>
                  <a:pt x="5" y="18"/>
                </a:lnTo>
                <a:lnTo>
                  <a:pt x="16" y="14"/>
                </a:lnTo>
                <a:close/>
              </a:path>
            </a:pathLst>
          </a:custGeom>
          <a:solidFill>
            <a:srgbClr val="009240"/>
          </a:solidFill>
          <a:ln w="9525">
            <a:noFill/>
            <a:round/>
            <a:headEnd/>
            <a:tailEnd/>
          </a:ln>
        </p:spPr>
        <p:txBody>
          <a:bodyPr/>
          <a:lstStyle/>
          <a:p>
            <a:endParaRPr lang="hu-HU"/>
          </a:p>
        </p:txBody>
      </p:sp>
      <p:sp>
        <p:nvSpPr>
          <p:cNvPr id="59520" name="Freeform 129"/>
          <p:cNvSpPr>
            <a:spLocks/>
          </p:cNvSpPr>
          <p:nvPr/>
        </p:nvSpPr>
        <p:spPr bwMode="auto">
          <a:xfrm>
            <a:off x="4516438" y="2149475"/>
            <a:ext cx="23812" cy="28575"/>
          </a:xfrm>
          <a:custGeom>
            <a:avLst/>
            <a:gdLst>
              <a:gd name="T0" fmla="*/ 15 w 15"/>
              <a:gd name="T1" fmla="*/ 14 h 18"/>
              <a:gd name="T2" fmla="*/ 10 w 15"/>
              <a:gd name="T3" fmla="*/ 0 h 18"/>
              <a:gd name="T4" fmla="*/ 0 w 15"/>
              <a:gd name="T5" fmla="*/ 4 h 18"/>
              <a:gd name="T6" fmla="*/ 5 w 15"/>
              <a:gd name="T7" fmla="*/ 18 h 18"/>
              <a:gd name="T8" fmla="*/ 15 w 15"/>
              <a:gd name="T9" fmla="*/ 14 h 18"/>
              <a:gd name="T10" fmla="*/ 15 w 15"/>
              <a:gd name="T11" fmla="*/ 14 h 18"/>
              <a:gd name="T12" fmla="*/ 0 60000 65536"/>
              <a:gd name="T13" fmla="*/ 0 60000 65536"/>
              <a:gd name="T14" fmla="*/ 0 60000 65536"/>
              <a:gd name="T15" fmla="*/ 0 60000 65536"/>
              <a:gd name="T16" fmla="*/ 0 60000 65536"/>
              <a:gd name="T17" fmla="*/ 0 60000 65536"/>
              <a:gd name="T18" fmla="*/ 0 w 15"/>
              <a:gd name="T19" fmla="*/ 0 h 18"/>
              <a:gd name="T20" fmla="*/ 15 w 1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5" h="18">
                <a:moveTo>
                  <a:pt x="15" y="14"/>
                </a:moveTo>
                <a:lnTo>
                  <a:pt x="10" y="0"/>
                </a:lnTo>
                <a:lnTo>
                  <a:pt x="0" y="4"/>
                </a:lnTo>
                <a:lnTo>
                  <a:pt x="5" y="18"/>
                </a:lnTo>
                <a:lnTo>
                  <a:pt x="15" y="14"/>
                </a:lnTo>
                <a:close/>
              </a:path>
            </a:pathLst>
          </a:custGeom>
          <a:solidFill>
            <a:srgbClr val="009240"/>
          </a:solidFill>
          <a:ln w="9525">
            <a:noFill/>
            <a:round/>
            <a:headEnd/>
            <a:tailEnd/>
          </a:ln>
        </p:spPr>
        <p:txBody>
          <a:bodyPr/>
          <a:lstStyle/>
          <a:p>
            <a:endParaRPr lang="hu-HU"/>
          </a:p>
        </p:txBody>
      </p:sp>
      <p:sp>
        <p:nvSpPr>
          <p:cNvPr id="59521" name="Freeform 130"/>
          <p:cNvSpPr>
            <a:spLocks/>
          </p:cNvSpPr>
          <p:nvPr/>
        </p:nvSpPr>
        <p:spPr bwMode="auto">
          <a:xfrm>
            <a:off x="4532313" y="2141538"/>
            <a:ext cx="26987" cy="30162"/>
          </a:xfrm>
          <a:custGeom>
            <a:avLst/>
            <a:gdLst>
              <a:gd name="T0" fmla="*/ 17 w 17"/>
              <a:gd name="T1" fmla="*/ 14 h 19"/>
              <a:gd name="T2" fmla="*/ 10 w 17"/>
              <a:gd name="T3" fmla="*/ 0 h 19"/>
              <a:gd name="T4" fmla="*/ 0 w 17"/>
              <a:gd name="T5" fmla="*/ 5 h 19"/>
              <a:gd name="T6" fmla="*/ 5 w 17"/>
              <a:gd name="T7" fmla="*/ 19 h 19"/>
              <a:gd name="T8" fmla="*/ 15 w 17"/>
              <a:gd name="T9" fmla="*/ 15 h 19"/>
              <a:gd name="T10" fmla="*/ 17 w 17"/>
              <a:gd name="T11" fmla="*/ 14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17" y="14"/>
                </a:moveTo>
                <a:lnTo>
                  <a:pt x="10" y="0"/>
                </a:lnTo>
                <a:lnTo>
                  <a:pt x="0" y="5"/>
                </a:lnTo>
                <a:lnTo>
                  <a:pt x="5" y="19"/>
                </a:lnTo>
                <a:lnTo>
                  <a:pt x="15" y="15"/>
                </a:lnTo>
                <a:lnTo>
                  <a:pt x="17" y="14"/>
                </a:lnTo>
                <a:close/>
              </a:path>
            </a:pathLst>
          </a:custGeom>
          <a:solidFill>
            <a:srgbClr val="009240"/>
          </a:solidFill>
          <a:ln w="9525">
            <a:noFill/>
            <a:round/>
            <a:headEnd/>
            <a:tailEnd/>
          </a:ln>
        </p:spPr>
        <p:txBody>
          <a:bodyPr/>
          <a:lstStyle/>
          <a:p>
            <a:endParaRPr lang="hu-HU"/>
          </a:p>
        </p:txBody>
      </p:sp>
      <p:sp>
        <p:nvSpPr>
          <p:cNvPr id="59522" name="Freeform 131"/>
          <p:cNvSpPr>
            <a:spLocks/>
          </p:cNvSpPr>
          <p:nvPr/>
        </p:nvSpPr>
        <p:spPr bwMode="auto">
          <a:xfrm>
            <a:off x="4548188" y="2135188"/>
            <a:ext cx="25400" cy="28575"/>
          </a:xfrm>
          <a:custGeom>
            <a:avLst/>
            <a:gdLst>
              <a:gd name="T0" fmla="*/ 16 w 16"/>
              <a:gd name="T1" fmla="*/ 14 h 18"/>
              <a:gd name="T2" fmla="*/ 11 w 16"/>
              <a:gd name="T3" fmla="*/ 0 h 18"/>
              <a:gd name="T4" fmla="*/ 0 w 16"/>
              <a:gd name="T5" fmla="*/ 4 h 18"/>
              <a:gd name="T6" fmla="*/ 7 w 16"/>
              <a:gd name="T7" fmla="*/ 18 h 18"/>
              <a:gd name="T8" fmla="*/ 16 w 16"/>
              <a:gd name="T9" fmla="*/ 14 h 18"/>
              <a:gd name="T10" fmla="*/ 16 w 16"/>
              <a:gd name="T11" fmla="*/ 14 h 18"/>
              <a:gd name="T12" fmla="*/ 0 60000 65536"/>
              <a:gd name="T13" fmla="*/ 0 60000 65536"/>
              <a:gd name="T14" fmla="*/ 0 60000 65536"/>
              <a:gd name="T15" fmla="*/ 0 60000 65536"/>
              <a:gd name="T16" fmla="*/ 0 60000 65536"/>
              <a:gd name="T17" fmla="*/ 0 60000 65536"/>
              <a:gd name="T18" fmla="*/ 0 w 16"/>
              <a:gd name="T19" fmla="*/ 0 h 18"/>
              <a:gd name="T20" fmla="*/ 16 w 1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6" h="18">
                <a:moveTo>
                  <a:pt x="16" y="14"/>
                </a:moveTo>
                <a:lnTo>
                  <a:pt x="11" y="0"/>
                </a:lnTo>
                <a:lnTo>
                  <a:pt x="0" y="4"/>
                </a:lnTo>
                <a:lnTo>
                  <a:pt x="7" y="18"/>
                </a:lnTo>
                <a:lnTo>
                  <a:pt x="16" y="14"/>
                </a:lnTo>
                <a:close/>
              </a:path>
            </a:pathLst>
          </a:custGeom>
          <a:solidFill>
            <a:srgbClr val="009240"/>
          </a:solidFill>
          <a:ln w="9525">
            <a:noFill/>
            <a:round/>
            <a:headEnd/>
            <a:tailEnd/>
          </a:ln>
        </p:spPr>
        <p:txBody>
          <a:bodyPr/>
          <a:lstStyle/>
          <a:p>
            <a:endParaRPr lang="hu-HU"/>
          </a:p>
        </p:txBody>
      </p:sp>
      <p:sp>
        <p:nvSpPr>
          <p:cNvPr id="59523" name="Freeform 132"/>
          <p:cNvSpPr>
            <a:spLocks/>
          </p:cNvSpPr>
          <p:nvPr/>
        </p:nvSpPr>
        <p:spPr bwMode="auto">
          <a:xfrm>
            <a:off x="4565650" y="2128838"/>
            <a:ext cx="23813" cy="28575"/>
          </a:xfrm>
          <a:custGeom>
            <a:avLst/>
            <a:gdLst>
              <a:gd name="T0" fmla="*/ 15 w 15"/>
              <a:gd name="T1" fmla="*/ 14 h 18"/>
              <a:gd name="T2" fmla="*/ 8 w 15"/>
              <a:gd name="T3" fmla="*/ 0 h 18"/>
              <a:gd name="T4" fmla="*/ 0 w 15"/>
              <a:gd name="T5" fmla="*/ 4 h 18"/>
              <a:gd name="T6" fmla="*/ 5 w 15"/>
              <a:gd name="T7" fmla="*/ 18 h 18"/>
              <a:gd name="T8" fmla="*/ 15 w 15"/>
              <a:gd name="T9" fmla="*/ 14 h 18"/>
              <a:gd name="T10" fmla="*/ 15 w 15"/>
              <a:gd name="T11" fmla="*/ 14 h 18"/>
              <a:gd name="T12" fmla="*/ 0 60000 65536"/>
              <a:gd name="T13" fmla="*/ 0 60000 65536"/>
              <a:gd name="T14" fmla="*/ 0 60000 65536"/>
              <a:gd name="T15" fmla="*/ 0 60000 65536"/>
              <a:gd name="T16" fmla="*/ 0 60000 65536"/>
              <a:gd name="T17" fmla="*/ 0 60000 65536"/>
              <a:gd name="T18" fmla="*/ 0 w 15"/>
              <a:gd name="T19" fmla="*/ 0 h 18"/>
              <a:gd name="T20" fmla="*/ 15 w 1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5" h="18">
                <a:moveTo>
                  <a:pt x="15" y="14"/>
                </a:moveTo>
                <a:lnTo>
                  <a:pt x="8" y="0"/>
                </a:lnTo>
                <a:lnTo>
                  <a:pt x="0" y="4"/>
                </a:lnTo>
                <a:lnTo>
                  <a:pt x="5" y="18"/>
                </a:lnTo>
                <a:lnTo>
                  <a:pt x="15" y="14"/>
                </a:lnTo>
                <a:close/>
              </a:path>
            </a:pathLst>
          </a:custGeom>
          <a:solidFill>
            <a:srgbClr val="009240"/>
          </a:solidFill>
          <a:ln w="9525">
            <a:noFill/>
            <a:round/>
            <a:headEnd/>
            <a:tailEnd/>
          </a:ln>
        </p:spPr>
        <p:txBody>
          <a:bodyPr/>
          <a:lstStyle/>
          <a:p>
            <a:endParaRPr lang="hu-HU"/>
          </a:p>
        </p:txBody>
      </p:sp>
      <p:sp>
        <p:nvSpPr>
          <p:cNvPr id="59524" name="Freeform 133"/>
          <p:cNvSpPr>
            <a:spLocks/>
          </p:cNvSpPr>
          <p:nvPr/>
        </p:nvSpPr>
        <p:spPr bwMode="auto">
          <a:xfrm>
            <a:off x="4578350" y="2124075"/>
            <a:ext cx="25400" cy="26988"/>
          </a:xfrm>
          <a:custGeom>
            <a:avLst/>
            <a:gdLst>
              <a:gd name="T0" fmla="*/ 16 w 16"/>
              <a:gd name="T1" fmla="*/ 14 h 17"/>
              <a:gd name="T2" fmla="*/ 9 w 16"/>
              <a:gd name="T3" fmla="*/ 0 h 17"/>
              <a:gd name="T4" fmla="*/ 0 w 16"/>
              <a:gd name="T5" fmla="*/ 3 h 17"/>
              <a:gd name="T6" fmla="*/ 7 w 16"/>
              <a:gd name="T7" fmla="*/ 17 h 17"/>
              <a:gd name="T8" fmla="*/ 16 w 16"/>
              <a:gd name="T9" fmla="*/ 14 h 17"/>
              <a:gd name="T10" fmla="*/ 16 w 16"/>
              <a:gd name="T11" fmla="*/ 14 h 17"/>
              <a:gd name="T12" fmla="*/ 0 60000 65536"/>
              <a:gd name="T13" fmla="*/ 0 60000 65536"/>
              <a:gd name="T14" fmla="*/ 0 60000 65536"/>
              <a:gd name="T15" fmla="*/ 0 60000 65536"/>
              <a:gd name="T16" fmla="*/ 0 60000 65536"/>
              <a:gd name="T17" fmla="*/ 0 60000 65536"/>
              <a:gd name="T18" fmla="*/ 0 w 16"/>
              <a:gd name="T19" fmla="*/ 0 h 17"/>
              <a:gd name="T20" fmla="*/ 16 w 1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6" h="17">
                <a:moveTo>
                  <a:pt x="16" y="14"/>
                </a:moveTo>
                <a:lnTo>
                  <a:pt x="9" y="0"/>
                </a:lnTo>
                <a:lnTo>
                  <a:pt x="0" y="3"/>
                </a:lnTo>
                <a:lnTo>
                  <a:pt x="7" y="17"/>
                </a:lnTo>
                <a:lnTo>
                  <a:pt x="16" y="14"/>
                </a:lnTo>
                <a:close/>
              </a:path>
            </a:pathLst>
          </a:custGeom>
          <a:solidFill>
            <a:srgbClr val="009240"/>
          </a:solidFill>
          <a:ln w="9525">
            <a:noFill/>
            <a:round/>
            <a:headEnd/>
            <a:tailEnd/>
          </a:ln>
        </p:spPr>
        <p:txBody>
          <a:bodyPr/>
          <a:lstStyle/>
          <a:p>
            <a:endParaRPr lang="hu-HU"/>
          </a:p>
        </p:txBody>
      </p:sp>
      <p:sp>
        <p:nvSpPr>
          <p:cNvPr id="59525" name="Freeform 134"/>
          <p:cNvSpPr>
            <a:spLocks/>
          </p:cNvSpPr>
          <p:nvPr/>
        </p:nvSpPr>
        <p:spPr bwMode="auto">
          <a:xfrm>
            <a:off x="4591050" y="2116138"/>
            <a:ext cx="26988" cy="30162"/>
          </a:xfrm>
          <a:custGeom>
            <a:avLst/>
            <a:gdLst>
              <a:gd name="T0" fmla="*/ 9 w 17"/>
              <a:gd name="T1" fmla="*/ 0 h 19"/>
              <a:gd name="T2" fmla="*/ 9 w 17"/>
              <a:gd name="T3" fmla="*/ 1 h 19"/>
              <a:gd name="T4" fmla="*/ 0 w 17"/>
              <a:gd name="T5" fmla="*/ 5 h 19"/>
              <a:gd name="T6" fmla="*/ 8 w 17"/>
              <a:gd name="T7" fmla="*/ 19 h 19"/>
              <a:gd name="T8" fmla="*/ 17 w 17"/>
              <a:gd name="T9" fmla="*/ 14 h 19"/>
              <a:gd name="T10" fmla="*/ 9 w 17"/>
              <a:gd name="T11" fmla="*/ 0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9" y="0"/>
                </a:moveTo>
                <a:lnTo>
                  <a:pt x="9" y="1"/>
                </a:lnTo>
                <a:lnTo>
                  <a:pt x="0" y="5"/>
                </a:lnTo>
                <a:lnTo>
                  <a:pt x="8" y="19"/>
                </a:lnTo>
                <a:lnTo>
                  <a:pt x="17" y="14"/>
                </a:lnTo>
                <a:lnTo>
                  <a:pt x="9" y="0"/>
                </a:lnTo>
                <a:close/>
              </a:path>
            </a:pathLst>
          </a:custGeom>
          <a:solidFill>
            <a:srgbClr val="009240"/>
          </a:solidFill>
          <a:ln w="9525">
            <a:noFill/>
            <a:round/>
            <a:headEnd/>
            <a:tailEnd/>
          </a:ln>
        </p:spPr>
        <p:txBody>
          <a:bodyPr/>
          <a:lstStyle/>
          <a:p>
            <a:endParaRPr lang="hu-HU"/>
          </a:p>
        </p:txBody>
      </p:sp>
      <p:sp>
        <p:nvSpPr>
          <p:cNvPr id="59526" name="Freeform 135"/>
          <p:cNvSpPr>
            <a:spLocks/>
          </p:cNvSpPr>
          <p:nvPr/>
        </p:nvSpPr>
        <p:spPr bwMode="auto">
          <a:xfrm>
            <a:off x="4605338" y="2109788"/>
            <a:ext cx="23812" cy="28575"/>
          </a:xfrm>
          <a:custGeom>
            <a:avLst/>
            <a:gdLst>
              <a:gd name="T0" fmla="*/ 15 w 15"/>
              <a:gd name="T1" fmla="*/ 14 h 18"/>
              <a:gd name="T2" fmla="*/ 8 w 15"/>
              <a:gd name="T3" fmla="*/ 0 h 18"/>
              <a:gd name="T4" fmla="*/ 0 w 15"/>
              <a:gd name="T5" fmla="*/ 4 h 18"/>
              <a:gd name="T6" fmla="*/ 6 w 15"/>
              <a:gd name="T7" fmla="*/ 18 h 18"/>
              <a:gd name="T8" fmla="*/ 15 w 15"/>
              <a:gd name="T9" fmla="*/ 14 h 18"/>
              <a:gd name="T10" fmla="*/ 15 w 15"/>
              <a:gd name="T11" fmla="*/ 14 h 18"/>
              <a:gd name="T12" fmla="*/ 0 60000 65536"/>
              <a:gd name="T13" fmla="*/ 0 60000 65536"/>
              <a:gd name="T14" fmla="*/ 0 60000 65536"/>
              <a:gd name="T15" fmla="*/ 0 60000 65536"/>
              <a:gd name="T16" fmla="*/ 0 60000 65536"/>
              <a:gd name="T17" fmla="*/ 0 60000 65536"/>
              <a:gd name="T18" fmla="*/ 0 w 15"/>
              <a:gd name="T19" fmla="*/ 0 h 18"/>
              <a:gd name="T20" fmla="*/ 15 w 1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5" h="18">
                <a:moveTo>
                  <a:pt x="15" y="14"/>
                </a:moveTo>
                <a:lnTo>
                  <a:pt x="8" y="0"/>
                </a:lnTo>
                <a:lnTo>
                  <a:pt x="0" y="4"/>
                </a:lnTo>
                <a:lnTo>
                  <a:pt x="6" y="18"/>
                </a:lnTo>
                <a:lnTo>
                  <a:pt x="15" y="14"/>
                </a:lnTo>
                <a:close/>
              </a:path>
            </a:pathLst>
          </a:custGeom>
          <a:solidFill>
            <a:srgbClr val="009240"/>
          </a:solidFill>
          <a:ln w="9525">
            <a:noFill/>
            <a:round/>
            <a:headEnd/>
            <a:tailEnd/>
          </a:ln>
        </p:spPr>
        <p:txBody>
          <a:bodyPr/>
          <a:lstStyle/>
          <a:p>
            <a:endParaRPr lang="hu-HU"/>
          </a:p>
        </p:txBody>
      </p:sp>
      <p:sp>
        <p:nvSpPr>
          <p:cNvPr id="59527" name="Freeform 136"/>
          <p:cNvSpPr>
            <a:spLocks/>
          </p:cNvSpPr>
          <p:nvPr/>
        </p:nvSpPr>
        <p:spPr bwMode="auto">
          <a:xfrm>
            <a:off x="4618038" y="2103438"/>
            <a:ext cx="23812" cy="28575"/>
          </a:xfrm>
          <a:custGeom>
            <a:avLst/>
            <a:gdLst>
              <a:gd name="T0" fmla="*/ 15 w 15"/>
              <a:gd name="T1" fmla="*/ 13 h 18"/>
              <a:gd name="T2" fmla="*/ 7 w 15"/>
              <a:gd name="T3" fmla="*/ 0 h 18"/>
              <a:gd name="T4" fmla="*/ 0 w 15"/>
              <a:gd name="T5" fmla="*/ 4 h 18"/>
              <a:gd name="T6" fmla="*/ 7 w 15"/>
              <a:gd name="T7" fmla="*/ 18 h 18"/>
              <a:gd name="T8" fmla="*/ 15 w 15"/>
              <a:gd name="T9" fmla="*/ 14 h 18"/>
              <a:gd name="T10" fmla="*/ 15 w 15"/>
              <a:gd name="T11" fmla="*/ 13 h 18"/>
              <a:gd name="T12" fmla="*/ 0 60000 65536"/>
              <a:gd name="T13" fmla="*/ 0 60000 65536"/>
              <a:gd name="T14" fmla="*/ 0 60000 65536"/>
              <a:gd name="T15" fmla="*/ 0 60000 65536"/>
              <a:gd name="T16" fmla="*/ 0 60000 65536"/>
              <a:gd name="T17" fmla="*/ 0 60000 65536"/>
              <a:gd name="T18" fmla="*/ 0 w 15"/>
              <a:gd name="T19" fmla="*/ 0 h 18"/>
              <a:gd name="T20" fmla="*/ 15 w 1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5" h="18">
                <a:moveTo>
                  <a:pt x="15" y="13"/>
                </a:moveTo>
                <a:lnTo>
                  <a:pt x="7" y="0"/>
                </a:lnTo>
                <a:lnTo>
                  <a:pt x="0" y="4"/>
                </a:lnTo>
                <a:lnTo>
                  <a:pt x="7" y="18"/>
                </a:lnTo>
                <a:lnTo>
                  <a:pt x="15" y="14"/>
                </a:lnTo>
                <a:lnTo>
                  <a:pt x="15" y="13"/>
                </a:lnTo>
                <a:close/>
              </a:path>
            </a:pathLst>
          </a:custGeom>
          <a:solidFill>
            <a:srgbClr val="009240"/>
          </a:solidFill>
          <a:ln w="9525">
            <a:noFill/>
            <a:round/>
            <a:headEnd/>
            <a:tailEnd/>
          </a:ln>
        </p:spPr>
        <p:txBody>
          <a:bodyPr/>
          <a:lstStyle/>
          <a:p>
            <a:endParaRPr lang="hu-HU"/>
          </a:p>
        </p:txBody>
      </p:sp>
      <p:sp>
        <p:nvSpPr>
          <p:cNvPr id="59528" name="Freeform 137"/>
          <p:cNvSpPr>
            <a:spLocks/>
          </p:cNvSpPr>
          <p:nvPr/>
        </p:nvSpPr>
        <p:spPr bwMode="auto">
          <a:xfrm>
            <a:off x="4629150" y="2097088"/>
            <a:ext cx="23813" cy="26987"/>
          </a:xfrm>
          <a:custGeom>
            <a:avLst/>
            <a:gdLst>
              <a:gd name="T0" fmla="*/ 15 w 15"/>
              <a:gd name="T1" fmla="*/ 13 h 17"/>
              <a:gd name="T2" fmla="*/ 7 w 15"/>
              <a:gd name="T3" fmla="*/ 0 h 17"/>
              <a:gd name="T4" fmla="*/ 0 w 15"/>
              <a:gd name="T5" fmla="*/ 5 h 17"/>
              <a:gd name="T6" fmla="*/ 8 w 15"/>
              <a:gd name="T7" fmla="*/ 17 h 17"/>
              <a:gd name="T8" fmla="*/ 15 w 15"/>
              <a:gd name="T9" fmla="*/ 13 h 17"/>
              <a:gd name="T10" fmla="*/ 15 w 15"/>
              <a:gd name="T11" fmla="*/ 13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15" y="13"/>
                </a:moveTo>
                <a:lnTo>
                  <a:pt x="7" y="0"/>
                </a:lnTo>
                <a:lnTo>
                  <a:pt x="0" y="5"/>
                </a:lnTo>
                <a:lnTo>
                  <a:pt x="8" y="17"/>
                </a:lnTo>
                <a:lnTo>
                  <a:pt x="15" y="13"/>
                </a:lnTo>
                <a:close/>
              </a:path>
            </a:pathLst>
          </a:custGeom>
          <a:solidFill>
            <a:srgbClr val="009240"/>
          </a:solidFill>
          <a:ln w="9525">
            <a:noFill/>
            <a:round/>
            <a:headEnd/>
            <a:tailEnd/>
          </a:ln>
        </p:spPr>
        <p:txBody>
          <a:bodyPr/>
          <a:lstStyle/>
          <a:p>
            <a:endParaRPr lang="hu-HU"/>
          </a:p>
        </p:txBody>
      </p:sp>
      <p:sp>
        <p:nvSpPr>
          <p:cNvPr id="59529" name="Freeform 138"/>
          <p:cNvSpPr>
            <a:spLocks/>
          </p:cNvSpPr>
          <p:nvPr/>
        </p:nvSpPr>
        <p:spPr bwMode="auto">
          <a:xfrm>
            <a:off x="4640263" y="2089150"/>
            <a:ext cx="23812" cy="28575"/>
          </a:xfrm>
          <a:custGeom>
            <a:avLst/>
            <a:gdLst>
              <a:gd name="T0" fmla="*/ 15 w 15"/>
              <a:gd name="T1" fmla="*/ 13 h 18"/>
              <a:gd name="T2" fmla="*/ 6 w 15"/>
              <a:gd name="T3" fmla="*/ 0 h 18"/>
              <a:gd name="T4" fmla="*/ 0 w 15"/>
              <a:gd name="T5" fmla="*/ 5 h 18"/>
              <a:gd name="T6" fmla="*/ 8 w 15"/>
              <a:gd name="T7" fmla="*/ 18 h 18"/>
              <a:gd name="T8" fmla="*/ 15 w 15"/>
              <a:gd name="T9" fmla="*/ 13 h 18"/>
              <a:gd name="T10" fmla="*/ 15 w 15"/>
              <a:gd name="T11" fmla="*/ 13 h 18"/>
              <a:gd name="T12" fmla="*/ 0 60000 65536"/>
              <a:gd name="T13" fmla="*/ 0 60000 65536"/>
              <a:gd name="T14" fmla="*/ 0 60000 65536"/>
              <a:gd name="T15" fmla="*/ 0 60000 65536"/>
              <a:gd name="T16" fmla="*/ 0 60000 65536"/>
              <a:gd name="T17" fmla="*/ 0 60000 65536"/>
              <a:gd name="T18" fmla="*/ 0 w 15"/>
              <a:gd name="T19" fmla="*/ 0 h 18"/>
              <a:gd name="T20" fmla="*/ 15 w 1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5" h="18">
                <a:moveTo>
                  <a:pt x="15" y="13"/>
                </a:moveTo>
                <a:lnTo>
                  <a:pt x="6" y="0"/>
                </a:lnTo>
                <a:lnTo>
                  <a:pt x="0" y="5"/>
                </a:lnTo>
                <a:lnTo>
                  <a:pt x="8" y="18"/>
                </a:lnTo>
                <a:lnTo>
                  <a:pt x="15" y="13"/>
                </a:lnTo>
                <a:close/>
              </a:path>
            </a:pathLst>
          </a:custGeom>
          <a:solidFill>
            <a:srgbClr val="009240"/>
          </a:solidFill>
          <a:ln w="9525">
            <a:noFill/>
            <a:round/>
            <a:headEnd/>
            <a:tailEnd/>
          </a:ln>
        </p:spPr>
        <p:txBody>
          <a:bodyPr/>
          <a:lstStyle/>
          <a:p>
            <a:endParaRPr lang="hu-HU"/>
          </a:p>
        </p:txBody>
      </p:sp>
      <p:sp>
        <p:nvSpPr>
          <p:cNvPr id="59530" name="Freeform 139"/>
          <p:cNvSpPr>
            <a:spLocks/>
          </p:cNvSpPr>
          <p:nvPr/>
        </p:nvSpPr>
        <p:spPr bwMode="auto">
          <a:xfrm>
            <a:off x="4649788" y="2082800"/>
            <a:ext cx="23812" cy="26988"/>
          </a:xfrm>
          <a:custGeom>
            <a:avLst/>
            <a:gdLst>
              <a:gd name="T0" fmla="*/ 5 w 15"/>
              <a:gd name="T1" fmla="*/ 0 h 17"/>
              <a:gd name="T2" fmla="*/ 5 w 15"/>
              <a:gd name="T3" fmla="*/ 0 h 17"/>
              <a:gd name="T4" fmla="*/ 0 w 15"/>
              <a:gd name="T5" fmla="*/ 5 h 17"/>
              <a:gd name="T6" fmla="*/ 9 w 15"/>
              <a:gd name="T7" fmla="*/ 17 h 17"/>
              <a:gd name="T8" fmla="*/ 15 w 15"/>
              <a:gd name="T9" fmla="*/ 12 h 17"/>
              <a:gd name="T10" fmla="*/ 5 w 15"/>
              <a:gd name="T11" fmla="*/ 0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5" y="0"/>
                </a:moveTo>
                <a:lnTo>
                  <a:pt x="5" y="0"/>
                </a:lnTo>
                <a:lnTo>
                  <a:pt x="0" y="5"/>
                </a:lnTo>
                <a:lnTo>
                  <a:pt x="9" y="17"/>
                </a:lnTo>
                <a:lnTo>
                  <a:pt x="15" y="12"/>
                </a:lnTo>
                <a:lnTo>
                  <a:pt x="5" y="0"/>
                </a:lnTo>
                <a:close/>
              </a:path>
            </a:pathLst>
          </a:custGeom>
          <a:solidFill>
            <a:srgbClr val="009240"/>
          </a:solidFill>
          <a:ln w="9525">
            <a:noFill/>
            <a:round/>
            <a:headEnd/>
            <a:tailEnd/>
          </a:ln>
        </p:spPr>
        <p:txBody>
          <a:bodyPr/>
          <a:lstStyle/>
          <a:p>
            <a:endParaRPr lang="hu-HU"/>
          </a:p>
        </p:txBody>
      </p:sp>
      <p:sp>
        <p:nvSpPr>
          <p:cNvPr id="59531" name="Freeform 140"/>
          <p:cNvSpPr>
            <a:spLocks/>
          </p:cNvSpPr>
          <p:nvPr/>
        </p:nvSpPr>
        <p:spPr bwMode="auto">
          <a:xfrm>
            <a:off x="4657725" y="2076450"/>
            <a:ext cx="23813" cy="25400"/>
          </a:xfrm>
          <a:custGeom>
            <a:avLst/>
            <a:gdLst>
              <a:gd name="T0" fmla="*/ 15 w 15"/>
              <a:gd name="T1" fmla="*/ 12 h 16"/>
              <a:gd name="T2" fmla="*/ 5 w 15"/>
              <a:gd name="T3" fmla="*/ 0 h 16"/>
              <a:gd name="T4" fmla="*/ 0 w 15"/>
              <a:gd name="T5" fmla="*/ 4 h 16"/>
              <a:gd name="T6" fmla="*/ 10 w 15"/>
              <a:gd name="T7" fmla="*/ 16 h 16"/>
              <a:gd name="T8" fmla="*/ 15 w 15"/>
              <a:gd name="T9" fmla="*/ 12 h 16"/>
              <a:gd name="T10" fmla="*/ 15 w 15"/>
              <a:gd name="T11" fmla="*/ 12 h 16"/>
              <a:gd name="T12" fmla="*/ 0 60000 65536"/>
              <a:gd name="T13" fmla="*/ 0 60000 65536"/>
              <a:gd name="T14" fmla="*/ 0 60000 65536"/>
              <a:gd name="T15" fmla="*/ 0 60000 65536"/>
              <a:gd name="T16" fmla="*/ 0 60000 65536"/>
              <a:gd name="T17" fmla="*/ 0 60000 65536"/>
              <a:gd name="T18" fmla="*/ 0 w 15"/>
              <a:gd name="T19" fmla="*/ 0 h 16"/>
              <a:gd name="T20" fmla="*/ 15 w 1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5" h="16">
                <a:moveTo>
                  <a:pt x="15" y="12"/>
                </a:moveTo>
                <a:lnTo>
                  <a:pt x="5" y="0"/>
                </a:lnTo>
                <a:lnTo>
                  <a:pt x="0" y="4"/>
                </a:lnTo>
                <a:lnTo>
                  <a:pt x="10" y="16"/>
                </a:lnTo>
                <a:lnTo>
                  <a:pt x="15" y="12"/>
                </a:lnTo>
                <a:close/>
              </a:path>
            </a:pathLst>
          </a:custGeom>
          <a:solidFill>
            <a:srgbClr val="009240"/>
          </a:solidFill>
          <a:ln w="9525">
            <a:noFill/>
            <a:round/>
            <a:headEnd/>
            <a:tailEnd/>
          </a:ln>
        </p:spPr>
        <p:txBody>
          <a:bodyPr/>
          <a:lstStyle/>
          <a:p>
            <a:endParaRPr lang="hu-HU"/>
          </a:p>
        </p:txBody>
      </p:sp>
      <p:sp>
        <p:nvSpPr>
          <p:cNvPr id="59532" name="Freeform 141"/>
          <p:cNvSpPr>
            <a:spLocks/>
          </p:cNvSpPr>
          <p:nvPr/>
        </p:nvSpPr>
        <p:spPr bwMode="auto">
          <a:xfrm>
            <a:off x="4665663" y="2068513"/>
            <a:ext cx="26987" cy="26987"/>
          </a:xfrm>
          <a:custGeom>
            <a:avLst/>
            <a:gdLst>
              <a:gd name="T0" fmla="*/ 17 w 17"/>
              <a:gd name="T1" fmla="*/ 12 h 17"/>
              <a:gd name="T2" fmla="*/ 5 w 17"/>
              <a:gd name="T3" fmla="*/ 0 h 17"/>
              <a:gd name="T4" fmla="*/ 0 w 17"/>
              <a:gd name="T5" fmla="*/ 5 h 17"/>
              <a:gd name="T6" fmla="*/ 10 w 17"/>
              <a:gd name="T7" fmla="*/ 17 h 17"/>
              <a:gd name="T8" fmla="*/ 15 w 17"/>
              <a:gd name="T9" fmla="*/ 12 h 17"/>
              <a:gd name="T10" fmla="*/ 17 w 17"/>
              <a:gd name="T11" fmla="*/ 12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7" y="12"/>
                </a:moveTo>
                <a:lnTo>
                  <a:pt x="5" y="0"/>
                </a:lnTo>
                <a:lnTo>
                  <a:pt x="0" y="5"/>
                </a:lnTo>
                <a:lnTo>
                  <a:pt x="10" y="17"/>
                </a:lnTo>
                <a:lnTo>
                  <a:pt x="15" y="12"/>
                </a:lnTo>
                <a:lnTo>
                  <a:pt x="17" y="12"/>
                </a:lnTo>
                <a:close/>
              </a:path>
            </a:pathLst>
          </a:custGeom>
          <a:solidFill>
            <a:srgbClr val="009240"/>
          </a:solidFill>
          <a:ln w="9525">
            <a:noFill/>
            <a:round/>
            <a:headEnd/>
            <a:tailEnd/>
          </a:ln>
        </p:spPr>
        <p:txBody>
          <a:bodyPr/>
          <a:lstStyle/>
          <a:p>
            <a:endParaRPr lang="hu-HU"/>
          </a:p>
        </p:txBody>
      </p:sp>
      <p:sp>
        <p:nvSpPr>
          <p:cNvPr id="59533" name="Freeform 142"/>
          <p:cNvSpPr>
            <a:spLocks/>
          </p:cNvSpPr>
          <p:nvPr/>
        </p:nvSpPr>
        <p:spPr bwMode="auto">
          <a:xfrm>
            <a:off x="4673600" y="2062163"/>
            <a:ext cx="23813" cy="25400"/>
          </a:xfrm>
          <a:custGeom>
            <a:avLst/>
            <a:gdLst>
              <a:gd name="T0" fmla="*/ 15 w 15"/>
              <a:gd name="T1" fmla="*/ 11 h 16"/>
              <a:gd name="T2" fmla="*/ 4 w 15"/>
              <a:gd name="T3" fmla="*/ 0 h 16"/>
              <a:gd name="T4" fmla="*/ 0 w 15"/>
              <a:gd name="T5" fmla="*/ 5 h 16"/>
              <a:gd name="T6" fmla="*/ 12 w 15"/>
              <a:gd name="T7" fmla="*/ 16 h 16"/>
              <a:gd name="T8" fmla="*/ 15 w 15"/>
              <a:gd name="T9" fmla="*/ 11 h 16"/>
              <a:gd name="T10" fmla="*/ 15 w 15"/>
              <a:gd name="T11" fmla="*/ 11 h 16"/>
              <a:gd name="T12" fmla="*/ 0 60000 65536"/>
              <a:gd name="T13" fmla="*/ 0 60000 65536"/>
              <a:gd name="T14" fmla="*/ 0 60000 65536"/>
              <a:gd name="T15" fmla="*/ 0 60000 65536"/>
              <a:gd name="T16" fmla="*/ 0 60000 65536"/>
              <a:gd name="T17" fmla="*/ 0 60000 65536"/>
              <a:gd name="T18" fmla="*/ 0 w 15"/>
              <a:gd name="T19" fmla="*/ 0 h 16"/>
              <a:gd name="T20" fmla="*/ 15 w 1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5" h="16">
                <a:moveTo>
                  <a:pt x="15" y="11"/>
                </a:moveTo>
                <a:lnTo>
                  <a:pt x="4" y="0"/>
                </a:lnTo>
                <a:lnTo>
                  <a:pt x="0" y="5"/>
                </a:lnTo>
                <a:lnTo>
                  <a:pt x="12" y="16"/>
                </a:lnTo>
                <a:lnTo>
                  <a:pt x="15" y="11"/>
                </a:lnTo>
                <a:close/>
              </a:path>
            </a:pathLst>
          </a:custGeom>
          <a:solidFill>
            <a:srgbClr val="009240"/>
          </a:solidFill>
          <a:ln w="9525">
            <a:noFill/>
            <a:round/>
            <a:headEnd/>
            <a:tailEnd/>
          </a:ln>
        </p:spPr>
        <p:txBody>
          <a:bodyPr/>
          <a:lstStyle/>
          <a:p>
            <a:endParaRPr lang="hu-HU"/>
          </a:p>
        </p:txBody>
      </p:sp>
      <p:sp>
        <p:nvSpPr>
          <p:cNvPr id="59534" name="Freeform 143"/>
          <p:cNvSpPr>
            <a:spLocks/>
          </p:cNvSpPr>
          <p:nvPr/>
        </p:nvSpPr>
        <p:spPr bwMode="auto">
          <a:xfrm>
            <a:off x="4678363" y="2057400"/>
            <a:ext cx="25400" cy="22225"/>
          </a:xfrm>
          <a:custGeom>
            <a:avLst/>
            <a:gdLst>
              <a:gd name="T0" fmla="*/ 16 w 16"/>
              <a:gd name="T1" fmla="*/ 8 h 14"/>
              <a:gd name="T2" fmla="*/ 3 w 16"/>
              <a:gd name="T3" fmla="*/ 0 h 14"/>
              <a:gd name="T4" fmla="*/ 0 w 16"/>
              <a:gd name="T5" fmla="*/ 5 h 14"/>
              <a:gd name="T6" fmla="*/ 12 w 16"/>
              <a:gd name="T7" fmla="*/ 14 h 14"/>
              <a:gd name="T8" fmla="*/ 16 w 16"/>
              <a:gd name="T9" fmla="*/ 8 h 14"/>
              <a:gd name="T10" fmla="*/ 16 w 16"/>
              <a:gd name="T11" fmla="*/ 8 h 14"/>
              <a:gd name="T12" fmla="*/ 0 60000 65536"/>
              <a:gd name="T13" fmla="*/ 0 60000 65536"/>
              <a:gd name="T14" fmla="*/ 0 60000 65536"/>
              <a:gd name="T15" fmla="*/ 0 60000 65536"/>
              <a:gd name="T16" fmla="*/ 0 60000 65536"/>
              <a:gd name="T17" fmla="*/ 0 60000 65536"/>
              <a:gd name="T18" fmla="*/ 0 w 16"/>
              <a:gd name="T19" fmla="*/ 0 h 14"/>
              <a:gd name="T20" fmla="*/ 16 w 16"/>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6" h="14">
                <a:moveTo>
                  <a:pt x="16" y="8"/>
                </a:moveTo>
                <a:lnTo>
                  <a:pt x="3" y="0"/>
                </a:lnTo>
                <a:lnTo>
                  <a:pt x="0" y="5"/>
                </a:lnTo>
                <a:lnTo>
                  <a:pt x="12" y="14"/>
                </a:lnTo>
                <a:lnTo>
                  <a:pt x="16" y="8"/>
                </a:lnTo>
                <a:close/>
              </a:path>
            </a:pathLst>
          </a:custGeom>
          <a:solidFill>
            <a:srgbClr val="009240"/>
          </a:solidFill>
          <a:ln w="9525">
            <a:noFill/>
            <a:round/>
            <a:headEnd/>
            <a:tailEnd/>
          </a:ln>
        </p:spPr>
        <p:txBody>
          <a:bodyPr/>
          <a:lstStyle/>
          <a:p>
            <a:endParaRPr lang="hu-HU"/>
          </a:p>
        </p:txBody>
      </p:sp>
      <p:sp>
        <p:nvSpPr>
          <p:cNvPr id="59535" name="Freeform 144"/>
          <p:cNvSpPr>
            <a:spLocks/>
          </p:cNvSpPr>
          <p:nvPr/>
        </p:nvSpPr>
        <p:spPr bwMode="auto">
          <a:xfrm>
            <a:off x="4683125" y="2047875"/>
            <a:ext cx="26988" cy="22225"/>
          </a:xfrm>
          <a:custGeom>
            <a:avLst/>
            <a:gdLst>
              <a:gd name="T0" fmla="*/ 17 w 17"/>
              <a:gd name="T1" fmla="*/ 9 h 14"/>
              <a:gd name="T2" fmla="*/ 4 w 17"/>
              <a:gd name="T3" fmla="*/ 0 h 14"/>
              <a:gd name="T4" fmla="*/ 0 w 17"/>
              <a:gd name="T5" fmla="*/ 6 h 14"/>
              <a:gd name="T6" fmla="*/ 13 w 17"/>
              <a:gd name="T7" fmla="*/ 14 h 14"/>
              <a:gd name="T8" fmla="*/ 16 w 17"/>
              <a:gd name="T9" fmla="*/ 11 h 14"/>
              <a:gd name="T10" fmla="*/ 17 w 17"/>
              <a:gd name="T11" fmla="*/ 9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17" y="9"/>
                </a:moveTo>
                <a:lnTo>
                  <a:pt x="4" y="0"/>
                </a:lnTo>
                <a:lnTo>
                  <a:pt x="0" y="6"/>
                </a:lnTo>
                <a:lnTo>
                  <a:pt x="13" y="14"/>
                </a:lnTo>
                <a:lnTo>
                  <a:pt x="16" y="11"/>
                </a:lnTo>
                <a:lnTo>
                  <a:pt x="17" y="9"/>
                </a:lnTo>
                <a:close/>
              </a:path>
            </a:pathLst>
          </a:custGeom>
          <a:solidFill>
            <a:srgbClr val="009240"/>
          </a:solidFill>
          <a:ln w="9525">
            <a:noFill/>
            <a:round/>
            <a:headEnd/>
            <a:tailEnd/>
          </a:ln>
        </p:spPr>
        <p:txBody>
          <a:bodyPr/>
          <a:lstStyle/>
          <a:p>
            <a:endParaRPr lang="hu-HU"/>
          </a:p>
        </p:txBody>
      </p:sp>
      <p:sp>
        <p:nvSpPr>
          <p:cNvPr id="59536" name="Freeform 145"/>
          <p:cNvSpPr>
            <a:spLocks/>
          </p:cNvSpPr>
          <p:nvPr/>
        </p:nvSpPr>
        <p:spPr bwMode="auto">
          <a:xfrm>
            <a:off x="4687888" y="2044700"/>
            <a:ext cx="26987" cy="17463"/>
          </a:xfrm>
          <a:custGeom>
            <a:avLst/>
            <a:gdLst>
              <a:gd name="T0" fmla="*/ 17 w 17"/>
              <a:gd name="T1" fmla="*/ 6 h 11"/>
              <a:gd name="T2" fmla="*/ 3 w 17"/>
              <a:gd name="T3" fmla="*/ 0 h 11"/>
              <a:gd name="T4" fmla="*/ 0 w 17"/>
              <a:gd name="T5" fmla="*/ 4 h 11"/>
              <a:gd name="T6" fmla="*/ 14 w 17"/>
              <a:gd name="T7" fmla="*/ 11 h 11"/>
              <a:gd name="T8" fmla="*/ 17 w 17"/>
              <a:gd name="T9" fmla="*/ 6 h 11"/>
              <a:gd name="T10" fmla="*/ 17 w 17"/>
              <a:gd name="T11" fmla="*/ 6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17" y="6"/>
                </a:moveTo>
                <a:lnTo>
                  <a:pt x="3" y="0"/>
                </a:lnTo>
                <a:lnTo>
                  <a:pt x="0" y="4"/>
                </a:lnTo>
                <a:lnTo>
                  <a:pt x="14" y="11"/>
                </a:lnTo>
                <a:lnTo>
                  <a:pt x="17" y="6"/>
                </a:lnTo>
                <a:close/>
              </a:path>
            </a:pathLst>
          </a:custGeom>
          <a:solidFill>
            <a:srgbClr val="009240"/>
          </a:solidFill>
          <a:ln w="9525">
            <a:noFill/>
            <a:round/>
            <a:headEnd/>
            <a:tailEnd/>
          </a:ln>
        </p:spPr>
        <p:txBody>
          <a:bodyPr/>
          <a:lstStyle/>
          <a:p>
            <a:endParaRPr lang="hu-HU"/>
          </a:p>
        </p:txBody>
      </p:sp>
      <p:sp>
        <p:nvSpPr>
          <p:cNvPr id="59537" name="Freeform 146"/>
          <p:cNvSpPr>
            <a:spLocks/>
          </p:cNvSpPr>
          <p:nvPr/>
        </p:nvSpPr>
        <p:spPr bwMode="auto">
          <a:xfrm>
            <a:off x="4692650" y="2036763"/>
            <a:ext cx="25400" cy="17462"/>
          </a:xfrm>
          <a:custGeom>
            <a:avLst/>
            <a:gdLst>
              <a:gd name="T0" fmla="*/ 16 w 16"/>
              <a:gd name="T1" fmla="*/ 5 h 11"/>
              <a:gd name="T2" fmla="*/ 2 w 16"/>
              <a:gd name="T3" fmla="*/ 0 h 11"/>
              <a:gd name="T4" fmla="*/ 0 w 16"/>
              <a:gd name="T5" fmla="*/ 5 h 11"/>
              <a:gd name="T6" fmla="*/ 14 w 16"/>
              <a:gd name="T7" fmla="*/ 11 h 11"/>
              <a:gd name="T8" fmla="*/ 16 w 16"/>
              <a:gd name="T9" fmla="*/ 6 h 11"/>
              <a:gd name="T10" fmla="*/ 16 w 16"/>
              <a:gd name="T11" fmla="*/ 5 h 11"/>
              <a:gd name="T12" fmla="*/ 0 60000 65536"/>
              <a:gd name="T13" fmla="*/ 0 60000 65536"/>
              <a:gd name="T14" fmla="*/ 0 60000 65536"/>
              <a:gd name="T15" fmla="*/ 0 60000 65536"/>
              <a:gd name="T16" fmla="*/ 0 60000 65536"/>
              <a:gd name="T17" fmla="*/ 0 60000 65536"/>
              <a:gd name="T18" fmla="*/ 0 w 16"/>
              <a:gd name="T19" fmla="*/ 0 h 11"/>
              <a:gd name="T20" fmla="*/ 16 w 1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6" h="11">
                <a:moveTo>
                  <a:pt x="16" y="5"/>
                </a:moveTo>
                <a:lnTo>
                  <a:pt x="2" y="0"/>
                </a:lnTo>
                <a:lnTo>
                  <a:pt x="0" y="5"/>
                </a:lnTo>
                <a:lnTo>
                  <a:pt x="14" y="11"/>
                </a:lnTo>
                <a:lnTo>
                  <a:pt x="16" y="6"/>
                </a:lnTo>
                <a:lnTo>
                  <a:pt x="16" y="5"/>
                </a:lnTo>
                <a:close/>
              </a:path>
            </a:pathLst>
          </a:custGeom>
          <a:solidFill>
            <a:srgbClr val="009240"/>
          </a:solidFill>
          <a:ln w="9525">
            <a:noFill/>
            <a:round/>
            <a:headEnd/>
            <a:tailEnd/>
          </a:ln>
        </p:spPr>
        <p:txBody>
          <a:bodyPr/>
          <a:lstStyle/>
          <a:p>
            <a:endParaRPr lang="hu-HU"/>
          </a:p>
        </p:txBody>
      </p:sp>
      <p:sp>
        <p:nvSpPr>
          <p:cNvPr id="59538" name="Freeform 147"/>
          <p:cNvSpPr>
            <a:spLocks/>
          </p:cNvSpPr>
          <p:nvPr/>
        </p:nvSpPr>
        <p:spPr bwMode="auto">
          <a:xfrm>
            <a:off x="4694238" y="2030413"/>
            <a:ext cx="25400" cy="14287"/>
          </a:xfrm>
          <a:custGeom>
            <a:avLst/>
            <a:gdLst>
              <a:gd name="T0" fmla="*/ 16 w 16"/>
              <a:gd name="T1" fmla="*/ 4 h 9"/>
              <a:gd name="T2" fmla="*/ 1 w 16"/>
              <a:gd name="T3" fmla="*/ 0 h 9"/>
              <a:gd name="T4" fmla="*/ 0 w 16"/>
              <a:gd name="T5" fmla="*/ 5 h 9"/>
              <a:gd name="T6" fmla="*/ 15 w 16"/>
              <a:gd name="T7" fmla="*/ 9 h 9"/>
              <a:gd name="T8" fmla="*/ 16 w 16"/>
              <a:gd name="T9" fmla="*/ 4 h 9"/>
              <a:gd name="T10" fmla="*/ 16 w 16"/>
              <a:gd name="T11" fmla="*/ 4 h 9"/>
              <a:gd name="T12" fmla="*/ 0 60000 65536"/>
              <a:gd name="T13" fmla="*/ 0 60000 65536"/>
              <a:gd name="T14" fmla="*/ 0 60000 65536"/>
              <a:gd name="T15" fmla="*/ 0 60000 65536"/>
              <a:gd name="T16" fmla="*/ 0 60000 65536"/>
              <a:gd name="T17" fmla="*/ 0 60000 65536"/>
              <a:gd name="T18" fmla="*/ 0 w 16"/>
              <a:gd name="T19" fmla="*/ 0 h 9"/>
              <a:gd name="T20" fmla="*/ 16 w 16"/>
              <a:gd name="T21" fmla="*/ 9 h 9"/>
            </a:gdLst>
            <a:ahLst/>
            <a:cxnLst>
              <a:cxn ang="T12">
                <a:pos x="T0" y="T1"/>
              </a:cxn>
              <a:cxn ang="T13">
                <a:pos x="T2" y="T3"/>
              </a:cxn>
              <a:cxn ang="T14">
                <a:pos x="T4" y="T5"/>
              </a:cxn>
              <a:cxn ang="T15">
                <a:pos x="T6" y="T7"/>
              </a:cxn>
              <a:cxn ang="T16">
                <a:pos x="T8" y="T9"/>
              </a:cxn>
              <a:cxn ang="T17">
                <a:pos x="T10" y="T11"/>
              </a:cxn>
            </a:cxnLst>
            <a:rect l="T18" t="T19" r="T20" b="T21"/>
            <a:pathLst>
              <a:path w="16" h="9">
                <a:moveTo>
                  <a:pt x="16" y="4"/>
                </a:moveTo>
                <a:lnTo>
                  <a:pt x="1" y="0"/>
                </a:lnTo>
                <a:lnTo>
                  <a:pt x="0" y="5"/>
                </a:lnTo>
                <a:lnTo>
                  <a:pt x="15" y="9"/>
                </a:lnTo>
                <a:lnTo>
                  <a:pt x="16" y="4"/>
                </a:lnTo>
                <a:close/>
              </a:path>
            </a:pathLst>
          </a:custGeom>
          <a:solidFill>
            <a:srgbClr val="009240"/>
          </a:solidFill>
          <a:ln w="9525">
            <a:noFill/>
            <a:round/>
            <a:headEnd/>
            <a:tailEnd/>
          </a:ln>
        </p:spPr>
        <p:txBody>
          <a:bodyPr/>
          <a:lstStyle/>
          <a:p>
            <a:endParaRPr lang="hu-HU"/>
          </a:p>
        </p:txBody>
      </p:sp>
      <p:sp>
        <p:nvSpPr>
          <p:cNvPr id="59539" name="Freeform 148"/>
          <p:cNvSpPr>
            <a:spLocks/>
          </p:cNvSpPr>
          <p:nvPr/>
        </p:nvSpPr>
        <p:spPr bwMode="auto">
          <a:xfrm>
            <a:off x="4695825" y="2024063"/>
            <a:ext cx="26988" cy="12700"/>
          </a:xfrm>
          <a:custGeom>
            <a:avLst/>
            <a:gdLst>
              <a:gd name="T0" fmla="*/ 17 w 17"/>
              <a:gd name="T1" fmla="*/ 3 h 8"/>
              <a:gd name="T2" fmla="*/ 1 w 17"/>
              <a:gd name="T3" fmla="*/ 0 h 8"/>
              <a:gd name="T4" fmla="*/ 0 w 17"/>
              <a:gd name="T5" fmla="*/ 4 h 8"/>
              <a:gd name="T6" fmla="*/ 15 w 17"/>
              <a:gd name="T7" fmla="*/ 8 h 8"/>
              <a:gd name="T8" fmla="*/ 17 w 17"/>
              <a:gd name="T9" fmla="*/ 4 h 8"/>
              <a:gd name="T10" fmla="*/ 17 w 17"/>
              <a:gd name="T11" fmla="*/ 3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3"/>
                </a:moveTo>
                <a:lnTo>
                  <a:pt x="1" y="0"/>
                </a:lnTo>
                <a:lnTo>
                  <a:pt x="0" y="4"/>
                </a:lnTo>
                <a:lnTo>
                  <a:pt x="15" y="8"/>
                </a:lnTo>
                <a:lnTo>
                  <a:pt x="17" y="4"/>
                </a:lnTo>
                <a:lnTo>
                  <a:pt x="17" y="3"/>
                </a:lnTo>
                <a:close/>
              </a:path>
            </a:pathLst>
          </a:custGeom>
          <a:solidFill>
            <a:srgbClr val="009240"/>
          </a:solidFill>
          <a:ln w="9525">
            <a:noFill/>
            <a:round/>
            <a:headEnd/>
            <a:tailEnd/>
          </a:ln>
        </p:spPr>
        <p:txBody>
          <a:bodyPr/>
          <a:lstStyle/>
          <a:p>
            <a:endParaRPr lang="hu-HU"/>
          </a:p>
        </p:txBody>
      </p:sp>
      <p:sp>
        <p:nvSpPr>
          <p:cNvPr id="59540" name="Freeform 149"/>
          <p:cNvSpPr>
            <a:spLocks/>
          </p:cNvSpPr>
          <p:nvPr/>
        </p:nvSpPr>
        <p:spPr bwMode="auto">
          <a:xfrm>
            <a:off x="4697413" y="2016125"/>
            <a:ext cx="25400" cy="12700"/>
          </a:xfrm>
          <a:custGeom>
            <a:avLst/>
            <a:gdLst>
              <a:gd name="T0" fmla="*/ 16 w 16"/>
              <a:gd name="T1" fmla="*/ 0 h 8"/>
              <a:gd name="T2" fmla="*/ 2 w 16"/>
              <a:gd name="T3" fmla="*/ 0 h 8"/>
              <a:gd name="T4" fmla="*/ 0 w 16"/>
              <a:gd name="T5" fmla="*/ 5 h 8"/>
              <a:gd name="T6" fmla="*/ 16 w 16"/>
              <a:gd name="T7" fmla="*/ 8 h 8"/>
              <a:gd name="T8" fmla="*/ 16 w 16"/>
              <a:gd name="T9" fmla="*/ 3 h 8"/>
              <a:gd name="T10" fmla="*/ 16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2" y="0"/>
                </a:lnTo>
                <a:lnTo>
                  <a:pt x="0" y="5"/>
                </a:lnTo>
                <a:lnTo>
                  <a:pt x="16" y="8"/>
                </a:lnTo>
                <a:lnTo>
                  <a:pt x="16" y="3"/>
                </a:lnTo>
                <a:lnTo>
                  <a:pt x="16" y="0"/>
                </a:lnTo>
                <a:close/>
              </a:path>
            </a:pathLst>
          </a:custGeom>
          <a:solidFill>
            <a:srgbClr val="009240"/>
          </a:solidFill>
          <a:ln w="9525">
            <a:noFill/>
            <a:round/>
            <a:headEnd/>
            <a:tailEnd/>
          </a:ln>
        </p:spPr>
        <p:txBody>
          <a:bodyPr/>
          <a:lstStyle/>
          <a:p>
            <a:endParaRPr lang="hu-HU"/>
          </a:p>
        </p:txBody>
      </p:sp>
      <p:sp>
        <p:nvSpPr>
          <p:cNvPr id="59541" name="Freeform 150"/>
          <p:cNvSpPr>
            <a:spLocks/>
          </p:cNvSpPr>
          <p:nvPr/>
        </p:nvSpPr>
        <p:spPr bwMode="auto">
          <a:xfrm>
            <a:off x="4697413" y="2008188"/>
            <a:ext cx="25400" cy="12700"/>
          </a:xfrm>
          <a:custGeom>
            <a:avLst/>
            <a:gdLst>
              <a:gd name="T0" fmla="*/ 16 w 16"/>
              <a:gd name="T1" fmla="*/ 0 h 8"/>
              <a:gd name="T2" fmla="*/ 0 w 16"/>
              <a:gd name="T3" fmla="*/ 2 h 8"/>
              <a:gd name="T4" fmla="*/ 2 w 16"/>
              <a:gd name="T5" fmla="*/ 8 h 8"/>
              <a:gd name="T6" fmla="*/ 16 w 16"/>
              <a:gd name="T7" fmla="*/ 5 h 8"/>
              <a:gd name="T8" fmla="*/ 16 w 16"/>
              <a:gd name="T9" fmla="*/ 1 h 8"/>
              <a:gd name="T10" fmla="*/ 16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0" y="2"/>
                </a:lnTo>
                <a:lnTo>
                  <a:pt x="2" y="8"/>
                </a:lnTo>
                <a:lnTo>
                  <a:pt x="16" y="5"/>
                </a:lnTo>
                <a:lnTo>
                  <a:pt x="16" y="1"/>
                </a:lnTo>
                <a:lnTo>
                  <a:pt x="16" y="0"/>
                </a:lnTo>
                <a:close/>
              </a:path>
            </a:pathLst>
          </a:custGeom>
          <a:solidFill>
            <a:srgbClr val="009240"/>
          </a:solidFill>
          <a:ln w="9525">
            <a:noFill/>
            <a:round/>
            <a:headEnd/>
            <a:tailEnd/>
          </a:ln>
        </p:spPr>
        <p:txBody>
          <a:bodyPr/>
          <a:lstStyle/>
          <a:p>
            <a:endParaRPr lang="hu-HU"/>
          </a:p>
        </p:txBody>
      </p:sp>
      <p:sp>
        <p:nvSpPr>
          <p:cNvPr id="59542" name="Freeform 151"/>
          <p:cNvSpPr>
            <a:spLocks/>
          </p:cNvSpPr>
          <p:nvPr/>
        </p:nvSpPr>
        <p:spPr bwMode="auto">
          <a:xfrm>
            <a:off x="4695825" y="2000250"/>
            <a:ext cx="26988" cy="14288"/>
          </a:xfrm>
          <a:custGeom>
            <a:avLst/>
            <a:gdLst>
              <a:gd name="T0" fmla="*/ 0 w 17"/>
              <a:gd name="T1" fmla="*/ 4 h 9"/>
              <a:gd name="T2" fmla="*/ 0 w 17"/>
              <a:gd name="T3" fmla="*/ 4 h 9"/>
              <a:gd name="T4" fmla="*/ 1 w 17"/>
              <a:gd name="T5" fmla="*/ 9 h 9"/>
              <a:gd name="T6" fmla="*/ 17 w 17"/>
              <a:gd name="T7" fmla="*/ 5 h 9"/>
              <a:gd name="T8" fmla="*/ 15 w 17"/>
              <a:gd name="T9" fmla="*/ 0 h 9"/>
              <a:gd name="T10" fmla="*/ 0 w 17"/>
              <a:gd name="T11" fmla="*/ 4 h 9"/>
              <a:gd name="T12" fmla="*/ 0 60000 65536"/>
              <a:gd name="T13" fmla="*/ 0 60000 65536"/>
              <a:gd name="T14" fmla="*/ 0 60000 65536"/>
              <a:gd name="T15" fmla="*/ 0 60000 65536"/>
              <a:gd name="T16" fmla="*/ 0 60000 65536"/>
              <a:gd name="T17" fmla="*/ 0 60000 65536"/>
              <a:gd name="T18" fmla="*/ 0 w 17"/>
              <a:gd name="T19" fmla="*/ 0 h 9"/>
              <a:gd name="T20" fmla="*/ 17 w 17"/>
              <a:gd name="T21" fmla="*/ 9 h 9"/>
            </a:gdLst>
            <a:ahLst/>
            <a:cxnLst>
              <a:cxn ang="T12">
                <a:pos x="T0" y="T1"/>
              </a:cxn>
              <a:cxn ang="T13">
                <a:pos x="T2" y="T3"/>
              </a:cxn>
              <a:cxn ang="T14">
                <a:pos x="T4" y="T5"/>
              </a:cxn>
              <a:cxn ang="T15">
                <a:pos x="T6" y="T7"/>
              </a:cxn>
              <a:cxn ang="T16">
                <a:pos x="T8" y="T9"/>
              </a:cxn>
              <a:cxn ang="T17">
                <a:pos x="T10" y="T11"/>
              </a:cxn>
            </a:cxnLst>
            <a:rect l="T18" t="T19" r="T20" b="T21"/>
            <a:pathLst>
              <a:path w="17" h="9">
                <a:moveTo>
                  <a:pt x="0" y="4"/>
                </a:moveTo>
                <a:lnTo>
                  <a:pt x="0" y="4"/>
                </a:lnTo>
                <a:lnTo>
                  <a:pt x="1" y="9"/>
                </a:lnTo>
                <a:lnTo>
                  <a:pt x="17" y="5"/>
                </a:lnTo>
                <a:lnTo>
                  <a:pt x="15" y="0"/>
                </a:lnTo>
                <a:lnTo>
                  <a:pt x="0" y="4"/>
                </a:lnTo>
                <a:close/>
              </a:path>
            </a:pathLst>
          </a:custGeom>
          <a:solidFill>
            <a:srgbClr val="009240"/>
          </a:solidFill>
          <a:ln w="9525">
            <a:noFill/>
            <a:round/>
            <a:headEnd/>
            <a:tailEnd/>
          </a:ln>
        </p:spPr>
        <p:txBody>
          <a:bodyPr/>
          <a:lstStyle/>
          <a:p>
            <a:endParaRPr lang="hu-HU"/>
          </a:p>
        </p:txBody>
      </p:sp>
      <p:sp>
        <p:nvSpPr>
          <p:cNvPr id="59543" name="Freeform 152"/>
          <p:cNvSpPr>
            <a:spLocks/>
          </p:cNvSpPr>
          <p:nvPr/>
        </p:nvSpPr>
        <p:spPr bwMode="auto">
          <a:xfrm>
            <a:off x="4694238" y="1989138"/>
            <a:ext cx="25400" cy="17462"/>
          </a:xfrm>
          <a:custGeom>
            <a:avLst/>
            <a:gdLst>
              <a:gd name="T0" fmla="*/ 15 w 16"/>
              <a:gd name="T1" fmla="*/ 0 h 11"/>
              <a:gd name="T2" fmla="*/ 0 w 16"/>
              <a:gd name="T3" fmla="*/ 6 h 11"/>
              <a:gd name="T4" fmla="*/ 1 w 16"/>
              <a:gd name="T5" fmla="*/ 11 h 11"/>
              <a:gd name="T6" fmla="*/ 16 w 16"/>
              <a:gd name="T7" fmla="*/ 8 h 11"/>
              <a:gd name="T8" fmla="*/ 15 w 16"/>
              <a:gd name="T9" fmla="*/ 2 h 11"/>
              <a:gd name="T10" fmla="*/ 15 w 16"/>
              <a:gd name="T11" fmla="*/ 0 h 11"/>
              <a:gd name="T12" fmla="*/ 0 60000 65536"/>
              <a:gd name="T13" fmla="*/ 0 60000 65536"/>
              <a:gd name="T14" fmla="*/ 0 60000 65536"/>
              <a:gd name="T15" fmla="*/ 0 60000 65536"/>
              <a:gd name="T16" fmla="*/ 0 60000 65536"/>
              <a:gd name="T17" fmla="*/ 0 60000 65536"/>
              <a:gd name="T18" fmla="*/ 0 w 16"/>
              <a:gd name="T19" fmla="*/ 0 h 11"/>
              <a:gd name="T20" fmla="*/ 16 w 1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6" h="11">
                <a:moveTo>
                  <a:pt x="15" y="0"/>
                </a:moveTo>
                <a:lnTo>
                  <a:pt x="0" y="6"/>
                </a:lnTo>
                <a:lnTo>
                  <a:pt x="1" y="11"/>
                </a:lnTo>
                <a:lnTo>
                  <a:pt x="16" y="8"/>
                </a:lnTo>
                <a:lnTo>
                  <a:pt x="15" y="2"/>
                </a:lnTo>
                <a:lnTo>
                  <a:pt x="15" y="0"/>
                </a:lnTo>
                <a:close/>
              </a:path>
            </a:pathLst>
          </a:custGeom>
          <a:solidFill>
            <a:srgbClr val="009240"/>
          </a:solidFill>
          <a:ln w="9525">
            <a:noFill/>
            <a:round/>
            <a:headEnd/>
            <a:tailEnd/>
          </a:ln>
        </p:spPr>
        <p:txBody>
          <a:bodyPr/>
          <a:lstStyle/>
          <a:p>
            <a:endParaRPr lang="hu-HU"/>
          </a:p>
        </p:txBody>
      </p:sp>
      <p:sp>
        <p:nvSpPr>
          <p:cNvPr id="59544" name="Freeform 153"/>
          <p:cNvSpPr>
            <a:spLocks/>
          </p:cNvSpPr>
          <p:nvPr/>
        </p:nvSpPr>
        <p:spPr bwMode="auto">
          <a:xfrm>
            <a:off x="4692650" y="1981200"/>
            <a:ext cx="25400" cy="19050"/>
          </a:xfrm>
          <a:custGeom>
            <a:avLst/>
            <a:gdLst>
              <a:gd name="T0" fmla="*/ 0 w 16"/>
              <a:gd name="T1" fmla="*/ 8 h 12"/>
              <a:gd name="T2" fmla="*/ 0 w 16"/>
              <a:gd name="T3" fmla="*/ 8 h 12"/>
              <a:gd name="T4" fmla="*/ 2 w 16"/>
              <a:gd name="T5" fmla="*/ 12 h 12"/>
              <a:gd name="T6" fmla="*/ 16 w 16"/>
              <a:gd name="T7" fmla="*/ 5 h 12"/>
              <a:gd name="T8" fmla="*/ 14 w 16"/>
              <a:gd name="T9" fmla="*/ 0 h 12"/>
              <a:gd name="T10" fmla="*/ 0 w 16"/>
              <a:gd name="T11" fmla="*/ 8 h 12"/>
              <a:gd name="T12" fmla="*/ 0 60000 65536"/>
              <a:gd name="T13" fmla="*/ 0 60000 65536"/>
              <a:gd name="T14" fmla="*/ 0 60000 65536"/>
              <a:gd name="T15" fmla="*/ 0 60000 65536"/>
              <a:gd name="T16" fmla="*/ 0 60000 65536"/>
              <a:gd name="T17" fmla="*/ 0 60000 65536"/>
              <a:gd name="T18" fmla="*/ 0 w 16"/>
              <a:gd name="T19" fmla="*/ 0 h 12"/>
              <a:gd name="T20" fmla="*/ 16 w 1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6" h="12">
                <a:moveTo>
                  <a:pt x="0" y="8"/>
                </a:moveTo>
                <a:lnTo>
                  <a:pt x="0" y="8"/>
                </a:lnTo>
                <a:lnTo>
                  <a:pt x="2" y="12"/>
                </a:lnTo>
                <a:lnTo>
                  <a:pt x="16" y="5"/>
                </a:lnTo>
                <a:lnTo>
                  <a:pt x="14" y="0"/>
                </a:lnTo>
                <a:lnTo>
                  <a:pt x="0" y="8"/>
                </a:lnTo>
                <a:close/>
              </a:path>
            </a:pathLst>
          </a:custGeom>
          <a:solidFill>
            <a:srgbClr val="009240"/>
          </a:solidFill>
          <a:ln w="9525">
            <a:noFill/>
            <a:round/>
            <a:headEnd/>
            <a:tailEnd/>
          </a:ln>
        </p:spPr>
        <p:txBody>
          <a:bodyPr/>
          <a:lstStyle/>
          <a:p>
            <a:endParaRPr lang="hu-HU"/>
          </a:p>
        </p:txBody>
      </p:sp>
      <p:sp>
        <p:nvSpPr>
          <p:cNvPr id="59545" name="Freeform 154"/>
          <p:cNvSpPr>
            <a:spLocks/>
          </p:cNvSpPr>
          <p:nvPr/>
        </p:nvSpPr>
        <p:spPr bwMode="auto">
          <a:xfrm>
            <a:off x="4687888" y="1973263"/>
            <a:ext cx="26987" cy="20637"/>
          </a:xfrm>
          <a:custGeom>
            <a:avLst/>
            <a:gdLst>
              <a:gd name="T0" fmla="*/ 13 w 17"/>
              <a:gd name="T1" fmla="*/ 0 h 13"/>
              <a:gd name="T2" fmla="*/ 0 w 17"/>
              <a:gd name="T3" fmla="*/ 8 h 13"/>
              <a:gd name="T4" fmla="*/ 3 w 17"/>
              <a:gd name="T5" fmla="*/ 13 h 13"/>
              <a:gd name="T6" fmla="*/ 17 w 17"/>
              <a:gd name="T7" fmla="*/ 5 h 13"/>
              <a:gd name="T8" fmla="*/ 14 w 17"/>
              <a:gd name="T9" fmla="*/ 2 h 13"/>
              <a:gd name="T10" fmla="*/ 13 w 17"/>
              <a:gd name="T11" fmla="*/ 0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13" y="0"/>
                </a:moveTo>
                <a:lnTo>
                  <a:pt x="0" y="8"/>
                </a:lnTo>
                <a:lnTo>
                  <a:pt x="3" y="13"/>
                </a:lnTo>
                <a:lnTo>
                  <a:pt x="17" y="5"/>
                </a:lnTo>
                <a:lnTo>
                  <a:pt x="14" y="2"/>
                </a:lnTo>
                <a:lnTo>
                  <a:pt x="13" y="0"/>
                </a:lnTo>
                <a:close/>
              </a:path>
            </a:pathLst>
          </a:custGeom>
          <a:solidFill>
            <a:srgbClr val="009240"/>
          </a:solidFill>
          <a:ln w="9525">
            <a:noFill/>
            <a:round/>
            <a:headEnd/>
            <a:tailEnd/>
          </a:ln>
        </p:spPr>
        <p:txBody>
          <a:bodyPr/>
          <a:lstStyle/>
          <a:p>
            <a:endParaRPr lang="hu-HU"/>
          </a:p>
        </p:txBody>
      </p:sp>
      <p:sp>
        <p:nvSpPr>
          <p:cNvPr id="59546" name="Freeform 155"/>
          <p:cNvSpPr>
            <a:spLocks/>
          </p:cNvSpPr>
          <p:nvPr/>
        </p:nvSpPr>
        <p:spPr bwMode="auto">
          <a:xfrm>
            <a:off x="4683125" y="1965325"/>
            <a:ext cx="25400" cy="22225"/>
          </a:xfrm>
          <a:custGeom>
            <a:avLst/>
            <a:gdLst>
              <a:gd name="T0" fmla="*/ 13 w 16"/>
              <a:gd name="T1" fmla="*/ 0 h 14"/>
              <a:gd name="T2" fmla="*/ 0 w 16"/>
              <a:gd name="T3" fmla="*/ 9 h 14"/>
              <a:gd name="T4" fmla="*/ 4 w 16"/>
              <a:gd name="T5" fmla="*/ 14 h 14"/>
              <a:gd name="T6" fmla="*/ 16 w 16"/>
              <a:gd name="T7" fmla="*/ 5 h 14"/>
              <a:gd name="T8" fmla="*/ 13 w 16"/>
              <a:gd name="T9" fmla="*/ 0 h 14"/>
              <a:gd name="T10" fmla="*/ 13 w 16"/>
              <a:gd name="T11" fmla="*/ 0 h 14"/>
              <a:gd name="T12" fmla="*/ 0 60000 65536"/>
              <a:gd name="T13" fmla="*/ 0 60000 65536"/>
              <a:gd name="T14" fmla="*/ 0 60000 65536"/>
              <a:gd name="T15" fmla="*/ 0 60000 65536"/>
              <a:gd name="T16" fmla="*/ 0 60000 65536"/>
              <a:gd name="T17" fmla="*/ 0 60000 65536"/>
              <a:gd name="T18" fmla="*/ 0 w 16"/>
              <a:gd name="T19" fmla="*/ 0 h 14"/>
              <a:gd name="T20" fmla="*/ 16 w 16"/>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6" h="14">
                <a:moveTo>
                  <a:pt x="13" y="0"/>
                </a:moveTo>
                <a:lnTo>
                  <a:pt x="0" y="9"/>
                </a:lnTo>
                <a:lnTo>
                  <a:pt x="4" y="14"/>
                </a:lnTo>
                <a:lnTo>
                  <a:pt x="16" y="5"/>
                </a:lnTo>
                <a:lnTo>
                  <a:pt x="13" y="0"/>
                </a:lnTo>
                <a:close/>
              </a:path>
            </a:pathLst>
          </a:custGeom>
          <a:solidFill>
            <a:srgbClr val="009240"/>
          </a:solidFill>
          <a:ln w="9525">
            <a:noFill/>
            <a:round/>
            <a:headEnd/>
            <a:tailEnd/>
          </a:ln>
        </p:spPr>
        <p:txBody>
          <a:bodyPr/>
          <a:lstStyle/>
          <a:p>
            <a:endParaRPr lang="hu-HU"/>
          </a:p>
        </p:txBody>
      </p:sp>
      <p:sp>
        <p:nvSpPr>
          <p:cNvPr id="59547" name="Freeform 156"/>
          <p:cNvSpPr>
            <a:spLocks/>
          </p:cNvSpPr>
          <p:nvPr/>
        </p:nvSpPr>
        <p:spPr bwMode="auto">
          <a:xfrm>
            <a:off x="4678363" y="1957388"/>
            <a:ext cx="25400" cy="22225"/>
          </a:xfrm>
          <a:custGeom>
            <a:avLst/>
            <a:gdLst>
              <a:gd name="T0" fmla="*/ 12 w 16"/>
              <a:gd name="T1" fmla="*/ 0 h 14"/>
              <a:gd name="T2" fmla="*/ 0 w 16"/>
              <a:gd name="T3" fmla="*/ 10 h 14"/>
              <a:gd name="T4" fmla="*/ 3 w 16"/>
              <a:gd name="T5" fmla="*/ 14 h 14"/>
              <a:gd name="T6" fmla="*/ 16 w 16"/>
              <a:gd name="T7" fmla="*/ 5 h 14"/>
              <a:gd name="T8" fmla="*/ 12 w 16"/>
              <a:gd name="T9" fmla="*/ 1 h 14"/>
              <a:gd name="T10" fmla="*/ 12 w 16"/>
              <a:gd name="T11" fmla="*/ 0 h 14"/>
              <a:gd name="T12" fmla="*/ 0 60000 65536"/>
              <a:gd name="T13" fmla="*/ 0 60000 65536"/>
              <a:gd name="T14" fmla="*/ 0 60000 65536"/>
              <a:gd name="T15" fmla="*/ 0 60000 65536"/>
              <a:gd name="T16" fmla="*/ 0 60000 65536"/>
              <a:gd name="T17" fmla="*/ 0 60000 65536"/>
              <a:gd name="T18" fmla="*/ 0 w 16"/>
              <a:gd name="T19" fmla="*/ 0 h 14"/>
              <a:gd name="T20" fmla="*/ 16 w 16"/>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6" h="14">
                <a:moveTo>
                  <a:pt x="12" y="0"/>
                </a:moveTo>
                <a:lnTo>
                  <a:pt x="0" y="10"/>
                </a:lnTo>
                <a:lnTo>
                  <a:pt x="3" y="14"/>
                </a:lnTo>
                <a:lnTo>
                  <a:pt x="16" y="5"/>
                </a:lnTo>
                <a:lnTo>
                  <a:pt x="12" y="1"/>
                </a:lnTo>
                <a:lnTo>
                  <a:pt x="12" y="0"/>
                </a:lnTo>
                <a:close/>
              </a:path>
            </a:pathLst>
          </a:custGeom>
          <a:solidFill>
            <a:srgbClr val="009240"/>
          </a:solidFill>
          <a:ln w="9525">
            <a:noFill/>
            <a:round/>
            <a:headEnd/>
            <a:tailEnd/>
          </a:ln>
        </p:spPr>
        <p:txBody>
          <a:bodyPr/>
          <a:lstStyle/>
          <a:p>
            <a:endParaRPr lang="hu-HU"/>
          </a:p>
        </p:txBody>
      </p:sp>
      <p:sp>
        <p:nvSpPr>
          <p:cNvPr id="59548" name="Freeform 157"/>
          <p:cNvSpPr>
            <a:spLocks/>
          </p:cNvSpPr>
          <p:nvPr/>
        </p:nvSpPr>
        <p:spPr bwMode="auto">
          <a:xfrm>
            <a:off x="4673600" y="1949450"/>
            <a:ext cx="23813" cy="23813"/>
          </a:xfrm>
          <a:custGeom>
            <a:avLst/>
            <a:gdLst>
              <a:gd name="T0" fmla="*/ 10 w 15"/>
              <a:gd name="T1" fmla="*/ 0 h 15"/>
              <a:gd name="T2" fmla="*/ 0 w 15"/>
              <a:gd name="T3" fmla="*/ 11 h 15"/>
              <a:gd name="T4" fmla="*/ 4 w 15"/>
              <a:gd name="T5" fmla="*/ 15 h 15"/>
              <a:gd name="T6" fmla="*/ 15 w 15"/>
              <a:gd name="T7" fmla="*/ 5 h 15"/>
              <a:gd name="T8" fmla="*/ 12 w 15"/>
              <a:gd name="T9" fmla="*/ 1 h 15"/>
              <a:gd name="T10" fmla="*/ 10 w 15"/>
              <a:gd name="T11" fmla="*/ 0 h 15"/>
              <a:gd name="T12" fmla="*/ 0 60000 65536"/>
              <a:gd name="T13" fmla="*/ 0 60000 65536"/>
              <a:gd name="T14" fmla="*/ 0 60000 65536"/>
              <a:gd name="T15" fmla="*/ 0 60000 65536"/>
              <a:gd name="T16" fmla="*/ 0 60000 65536"/>
              <a:gd name="T17" fmla="*/ 0 60000 65536"/>
              <a:gd name="T18" fmla="*/ 0 w 15"/>
              <a:gd name="T19" fmla="*/ 0 h 15"/>
              <a:gd name="T20" fmla="*/ 15 w 15"/>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5" h="15">
                <a:moveTo>
                  <a:pt x="10" y="0"/>
                </a:moveTo>
                <a:lnTo>
                  <a:pt x="0" y="11"/>
                </a:lnTo>
                <a:lnTo>
                  <a:pt x="4" y="15"/>
                </a:lnTo>
                <a:lnTo>
                  <a:pt x="15" y="5"/>
                </a:lnTo>
                <a:lnTo>
                  <a:pt x="12" y="1"/>
                </a:lnTo>
                <a:lnTo>
                  <a:pt x="10" y="0"/>
                </a:lnTo>
                <a:close/>
              </a:path>
            </a:pathLst>
          </a:custGeom>
          <a:solidFill>
            <a:srgbClr val="009240"/>
          </a:solidFill>
          <a:ln w="9525">
            <a:noFill/>
            <a:round/>
            <a:headEnd/>
            <a:tailEnd/>
          </a:ln>
        </p:spPr>
        <p:txBody>
          <a:bodyPr/>
          <a:lstStyle/>
          <a:p>
            <a:endParaRPr lang="hu-HU"/>
          </a:p>
        </p:txBody>
      </p:sp>
      <p:sp>
        <p:nvSpPr>
          <p:cNvPr id="59549" name="Freeform 158"/>
          <p:cNvSpPr>
            <a:spLocks/>
          </p:cNvSpPr>
          <p:nvPr/>
        </p:nvSpPr>
        <p:spPr bwMode="auto">
          <a:xfrm>
            <a:off x="4665663" y="1943100"/>
            <a:ext cx="23812" cy="23813"/>
          </a:xfrm>
          <a:custGeom>
            <a:avLst/>
            <a:gdLst>
              <a:gd name="T0" fmla="*/ 10 w 15"/>
              <a:gd name="T1" fmla="*/ 0 h 15"/>
              <a:gd name="T2" fmla="*/ 0 w 15"/>
              <a:gd name="T3" fmla="*/ 12 h 15"/>
              <a:gd name="T4" fmla="*/ 5 w 15"/>
              <a:gd name="T5" fmla="*/ 15 h 15"/>
              <a:gd name="T6" fmla="*/ 15 w 15"/>
              <a:gd name="T7" fmla="*/ 4 h 15"/>
              <a:gd name="T8" fmla="*/ 10 w 15"/>
              <a:gd name="T9" fmla="*/ 0 h 15"/>
              <a:gd name="T10" fmla="*/ 10 w 15"/>
              <a:gd name="T11" fmla="*/ 0 h 15"/>
              <a:gd name="T12" fmla="*/ 0 60000 65536"/>
              <a:gd name="T13" fmla="*/ 0 60000 65536"/>
              <a:gd name="T14" fmla="*/ 0 60000 65536"/>
              <a:gd name="T15" fmla="*/ 0 60000 65536"/>
              <a:gd name="T16" fmla="*/ 0 60000 65536"/>
              <a:gd name="T17" fmla="*/ 0 60000 65536"/>
              <a:gd name="T18" fmla="*/ 0 w 15"/>
              <a:gd name="T19" fmla="*/ 0 h 15"/>
              <a:gd name="T20" fmla="*/ 15 w 15"/>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5" h="15">
                <a:moveTo>
                  <a:pt x="10" y="0"/>
                </a:moveTo>
                <a:lnTo>
                  <a:pt x="0" y="12"/>
                </a:lnTo>
                <a:lnTo>
                  <a:pt x="5" y="15"/>
                </a:lnTo>
                <a:lnTo>
                  <a:pt x="15" y="4"/>
                </a:lnTo>
                <a:lnTo>
                  <a:pt x="10" y="0"/>
                </a:lnTo>
                <a:close/>
              </a:path>
            </a:pathLst>
          </a:custGeom>
          <a:solidFill>
            <a:srgbClr val="009240"/>
          </a:solidFill>
          <a:ln w="9525">
            <a:noFill/>
            <a:round/>
            <a:headEnd/>
            <a:tailEnd/>
          </a:ln>
        </p:spPr>
        <p:txBody>
          <a:bodyPr/>
          <a:lstStyle/>
          <a:p>
            <a:endParaRPr lang="hu-HU"/>
          </a:p>
        </p:txBody>
      </p:sp>
      <p:sp>
        <p:nvSpPr>
          <p:cNvPr id="59550" name="Freeform 159"/>
          <p:cNvSpPr>
            <a:spLocks/>
          </p:cNvSpPr>
          <p:nvPr/>
        </p:nvSpPr>
        <p:spPr bwMode="auto">
          <a:xfrm>
            <a:off x="4657725" y="1935163"/>
            <a:ext cx="23813" cy="26987"/>
          </a:xfrm>
          <a:custGeom>
            <a:avLst/>
            <a:gdLst>
              <a:gd name="T0" fmla="*/ 10 w 15"/>
              <a:gd name="T1" fmla="*/ 0 h 17"/>
              <a:gd name="T2" fmla="*/ 0 w 15"/>
              <a:gd name="T3" fmla="*/ 12 h 17"/>
              <a:gd name="T4" fmla="*/ 5 w 15"/>
              <a:gd name="T5" fmla="*/ 17 h 17"/>
              <a:gd name="T6" fmla="*/ 15 w 15"/>
              <a:gd name="T7" fmla="*/ 5 h 17"/>
              <a:gd name="T8" fmla="*/ 10 w 15"/>
              <a:gd name="T9" fmla="*/ 0 h 17"/>
              <a:gd name="T10" fmla="*/ 10 w 15"/>
              <a:gd name="T11" fmla="*/ 0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10" y="0"/>
                </a:moveTo>
                <a:lnTo>
                  <a:pt x="0" y="12"/>
                </a:lnTo>
                <a:lnTo>
                  <a:pt x="5" y="17"/>
                </a:lnTo>
                <a:lnTo>
                  <a:pt x="15" y="5"/>
                </a:lnTo>
                <a:lnTo>
                  <a:pt x="10" y="0"/>
                </a:lnTo>
                <a:close/>
              </a:path>
            </a:pathLst>
          </a:custGeom>
          <a:solidFill>
            <a:srgbClr val="009240"/>
          </a:solidFill>
          <a:ln w="9525">
            <a:noFill/>
            <a:round/>
            <a:headEnd/>
            <a:tailEnd/>
          </a:ln>
        </p:spPr>
        <p:txBody>
          <a:bodyPr/>
          <a:lstStyle/>
          <a:p>
            <a:endParaRPr lang="hu-HU"/>
          </a:p>
        </p:txBody>
      </p:sp>
      <p:sp>
        <p:nvSpPr>
          <p:cNvPr id="59551" name="Freeform 160"/>
          <p:cNvSpPr>
            <a:spLocks/>
          </p:cNvSpPr>
          <p:nvPr/>
        </p:nvSpPr>
        <p:spPr bwMode="auto">
          <a:xfrm>
            <a:off x="4649788" y="1927225"/>
            <a:ext cx="23812" cy="26988"/>
          </a:xfrm>
          <a:custGeom>
            <a:avLst/>
            <a:gdLst>
              <a:gd name="T0" fmla="*/ 9 w 15"/>
              <a:gd name="T1" fmla="*/ 0 h 17"/>
              <a:gd name="T2" fmla="*/ 0 w 15"/>
              <a:gd name="T3" fmla="*/ 11 h 17"/>
              <a:gd name="T4" fmla="*/ 5 w 15"/>
              <a:gd name="T5" fmla="*/ 17 h 17"/>
              <a:gd name="T6" fmla="*/ 15 w 15"/>
              <a:gd name="T7" fmla="*/ 5 h 17"/>
              <a:gd name="T8" fmla="*/ 9 w 15"/>
              <a:gd name="T9" fmla="*/ 0 h 17"/>
              <a:gd name="T10" fmla="*/ 9 w 15"/>
              <a:gd name="T11" fmla="*/ 0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9" y="0"/>
                </a:moveTo>
                <a:lnTo>
                  <a:pt x="0" y="11"/>
                </a:lnTo>
                <a:lnTo>
                  <a:pt x="5" y="17"/>
                </a:lnTo>
                <a:lnTo>
                  <a:pt x="15" y="5"/>
                </a:lnTo>
                <a:lnTo>
                  <a:pt x="9" y="0"/>
                </a:lnTo>
                <a:close/>
              </a:path>
            </a:pathLst>
          </a:custGeom>
          <a:solidFill>
            <a:srgbClr val="009240"/>
          </a:solidFill>
          <a:ln w="9525">
            <a:noFill/>
            <a:round/>
            <a:headEnd/>
            <a:tailEnd/>
          </a:ln>
        </p:spPr>
        <p:txBody>
          <a:bodyPr/>
          <a:lstStyle/>
          <a:p>
            <a:endParaRPr lang="hu-HU"/>
          </a:p>
        </p:txBody>
      </p:sp>
      <p:sp>
        <p:nvSpPr>
          <p:cNvPr id="59552" name="Freeform 161"/>
          <p:cNvSpPr>
            <a:spLocks/>
          </p:cNvSpPr>
          <p:nvPr/>
        </p:nvSpPr>
        <p:spPr bwMode="auto">
          <a:xfrm>
            <a:off x="4640263" y="1920875"/>
            <a:ext cx="23812" cy="26988"/>
          </a:xfrm>
          <a:custGeom>
            <a:avLst/>
            <a:gdLst>
              <a:gd name="T0" fmla="*/ 0 w 15"/>
              <a:gd name="T1" fmla="*/ 13 h 17"/>
              <a:gd name="T2" fmla="*/ 0 w 15"/>
              <a:gd name="T3" fmla="*/ 13 h 17"/>
              <a:gd name="T4" fmla="*/ 6 w 15"/>
              <a:gd name="T5" fmla="*/ 17 h 17"/>
              <a:gd name="T6" fmla="*/ 15 w 15"/>
              <a:gd name="T7" fmla="*/ 4 h 17"/>
              <a:gd name="T8" fmla="*/ 8 w 15"/>
              <a:gd name="T9" fmla="*/ 0 h 17"/>
              <a:gd name="T10" fmla="*/ 0 w 15"/>
              <a:gd name="T11" fmla="*/ 13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0" y="13"/>
                </a:moveTo>
                <a:lnTo>
                  <a:pt x="0" y="13"/>
                </a:lnTo>
                <a:lnTo>
                  <a:pt x="6" y="17"/>
                </a:lnTo>
                <a:lnTo>
                  <a:pt x="15" y="4"/>
                </a:lnTo>
                <a:lnTo>
                  <a:pt x="8" y="0"/>
                </a:lnTo>
                <a:lnTo>
                  <a:pt x="0" y="13"/>
                </a:lnTo>
                <a:close/>
              </a:path>
            </a:pathLst>
          </a:custGeom>
          <a:solidFill>
            <a:srgbClr val="009240"/>
          </a:solidFill>
          <a:ln w="9525">
            <a:noFill/>
            <a:round/>
            <a:headEnd/>
            <a:tailEnd/>
          </a:ln>
        </p:spPr>
        <p:txBody>
          <a:bodyPr/>
          <a:lstStyle/>
          <a:p>
            <a:endParaRPr lang="hu-HU"/>
          </a:p>
        </p:txBody>
      </p:sp>
      <p:sp>
        <p:nvSpPr>
          <p:cNvPr id="59553" name="Freeform 162"/>
          <p:cNvSpPr>
            <a:spLocks/>
          </p:cNvSpPr>
          <p:nvPr/>
        </p:nvSpPr>
        <p:spPr bwMode="auto">
          <a:xfrm>
            <a:off x="4629150" y="1912938"/>
            <a:ext cx="23813" cy="28575"/>
          </a:xfrm>
          <a:custGeom>
            <a:avLst/>
            <a:gdLst>
              <a:gd name="T0" fmla="*/ 8 w 15"/>
              <a:gd name="T1" fmla="*/ 0 h 18"/>
              <a:gd name="T2" fmla="*/ 0 w 15"/>
              <a:gd name="T3" fmla="*/ 13 h 18"/>
              <a:gd name="T4" fmla="*/ 7 w 15"/>
              <a:gd name="T5" fmla="*/ 18 h 18"/>
              <a:gd name="T6" fmla="*/ 15 w 15"/>
              <a:gd name="T7" fmla="*/ 5 h 18"/>
              <a:gd name="T8" fmla="*/ 8 w 15"/>
              <a:gd name="T9" fmla="*/ 0 h 18"/>
              <a:gd name="T10" fmla="*/ 8 w 15"/>
              <a:gd name="T11" fmla="*/ 0 h 18"/>
              <a:gd name="T12" fmla="*/ 0 60000 65536"/>
              <a:gd name="T13" fmla="*/ 0 60000 65536"/>
              <a:gd name="T14" fmla="*/ 0 60000 65536"/>
              <a:gd name="T15" fmla="*/ 0 60000 65536"/>
              <a:gd name="T16" fmla="*/ 0 60000 65536"/>
              <a:gd name="T17" fmla="*/ 0 60000 65536"/>
              <a:gd name="T18" fmla="*/ 0 w 15"/>
              <a:gd name="T19" fmla="*/ 0 h 18"/>
              <a:gd name="T20" fmla="*/ 15 w 1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5" h="18">
                <a:moveTo>
                  <a:pt x="8" y="0"/>
                </a:moveTo>
                <a:lnTo>
                  <a:pt x="0" y="13"/>
                </a:lnTo>
                <a:lnTo>
                  <a:pt x="7" y="18"/>
                </a:lnTo>
                <a:lnTo>
                  <a:pt x="15" y="5"/>
                </a:lnTo>
                <a:lnTo>
                  <a:pt x="8" y="0"/>
                </a:lnTo>
                <a:close/>
              </a:path>
            </a:pathLst>
          </a:custGeom>
          <a:solidFill>
            <a:srgbClr val="009240"/>
          </a:solidFill>
          <a:ln w="9525">
            <a:noFill/>
            <a:round/>
            <a:headEnd/>
            <a:tailEnd/>
          </a:ln>
        </p:spPr>
        <p:txBody>
          <a:bodyPr/>
          <a:lstStyle/>
          <a:p>
            <a:endParaRPr lang="hu-HU"/>
          </a:p>
        </p:txBody>
      </p:sp>
      <p:sp>
        <p:nvSpPr>
          <p:cNvPr id="59554" name="Freeform 163"/>
          <p:cNvSpPr>
            <a:spLocks/>
          </p:cNvSpPr>
          <p:nvPr/>
        </p:nvSpPr>
        <p:spPr bwMode="auto">
          <a:xfrm>
            <a:off x="4618038" y="1906588"/>
            <a:ext cx="23812" cy="26987"/>
          </a:xfrm>
          <a:custGeom>
            <a:avLst/>
            <a:gdLst>
              <a:gd name="T0" fmla="*/ 0 w 15"/>
              <a:gd name="T1" fmla="*/ 13 h 17"/>
              <a:gd name="T2" fmla="*/ 0 w 15"/>
              <a:gd name="T3" fmla="*/ 13 h 17"/>
              <a:gd name="T4" fmla="*/ 7 w 15"/>
              <a:gd name="T5" fmla="*/ 17 h 17"/>
              <a:gd name="T6" fmla="*/ 15 w 15"/>
              <a:gd name="T7" fmla="*/ 4 h 17"/>
              <a:gd name="T8" fmla="*/ 7 w 15"/>
              <a:gd name="T9" fmla="*/ 0 h 17"/>
              <a:gd name="T10" fmla="*/ 0 w 15"/>
              <a:gd name="T11" fmla="*/ 13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0" y="13"/>
                </a:moveTo>
                <a:lnTo>
                  <a:pt x="0" y="13"/>
                </a:lnTo>
                <a:lnTo>
                  <a:pt x="7" y="17"/>
                </a:lnTo>
                <a:lnTo>
                  <a:pt x="15" y="4"/>
                </a:lnTo>
                <a:lnTo>
                  <a:pt x="7" y="0"/>
                </a:lnTo>
                <a:lnTo>
                  <a:pt x="0" y="13"/>
                </a:lnTo>
                <a:close/>
              </a:path>
            </a:pathLst>
          </a:custGeom>
          <a:solidFill>
            <a:srgbClr val="009240"/>
          </a:solidFill>
          <a:ln w="9525">
            <a:noFill/>
            <a:round/>
            <a:headEnd/>
            <a:tailEnd/>
          </a:ln>
        </p:spPr>
        <p:txBody>
          <a:bodyPr/>
          <a:lstStyle/>
          <a:p>
            <a:endParaRPr lang="hu-HU"/>
          </a:p>
        </p:txBody>
      </p:sp>
      <p:sp>
        <p:nvSpPr>
          <p:cNvPr id="59555" name="Freeform 164"/>
          <p:cNvSpPr>
            <a:spLocks/>
          </p:cNvSpPr>
          <p:nvPr/>
        </p:nvSpPr>
        <p:spPr bwMode="auto">
          <a:xfrm>
            <a:off x="4605338" y="1898650"/>
            <a:ext cx="23812" cy="28575"/>
          </a:xfrm>
          <a:custGeom>
            <a:avLst/>
            <a:gdLst>
              <a:gd name="T0" fmla="*/ 6 w 15"/>
              <a:gd name="T1" fmla="*/ 0 h 18"/>
              <a:gd name="T2" fmla="*/ 0 w 15"/>
              <a:gd name="T3" fmla="*/ 13 h 18"/>
              <a:gd name="T4" fmla="*/ 8 w 15"/>
              <a:gd name="T5" fmla="*/ 18 h 18"/>
              <a:gd name="T6" fmla="*/ 15 w 15"/>
              <a:gd name="T7" fmla="*/ 5 h 18"/>
              <a:gd name="T8" fmla="*/ 8 w 15"/>
              <a:gd name="T9" fmla="*/ 0 h 18"/>
              <a:gd name="T10" fmla="*/ 6 w 15"/>
              <a:gd name="T11" fmla="*/ 0 h 18"/>
              <a:gd name="T12" fmla="*/ 0 60000 65536"/>
              <a:gd name="T13" fmla="*/ 0 60000 65536"/>
              <a:gd name="T14" fmla="*/ 0 60000 65536"/>
              <a:gd name="T15" fmla="*/ 0 60000 65536"/>
              <a:gd name="T16" fmla="*/ 0 60000 65536"/>
              <a:gd name="T17" fmla="*/ 0 60000 65536"/>
              <a:gd name="T18" fmla="*/ 0 w 15"/>
              <a:gd name="T19" fmla="*/ 0 h 18"/>
              <a:gd name="T20" fmla="*/ 15 w 1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5" h="18">
                <a:moveTo>
                  <a:pt x="6" y="0"/>
                </a:moveTo>
                <a:lnTo>
                  <a:pt x="0" y="13"/>
                </a:lnTo>
                <a:lnTo>
                  <a:pt x="8" y="18"/>
                </a:lnTo>
                <a:lnTo>
                  <a:pt x="15" y="5"/>
                </a:lnTo>
                <a:lnTo>
                  <a:pt x="8" y="0"/>
                </a:lnTo>
                <a:lnTo>
                  <a:pt x="6" y="0"/>
                </a:lnTo>
                <a:close/>
              </a:path>
            </a:pathLst>
          </a:custGeom>
          <a:solidFill>
            <a:srgbClr val="009240"/>
          </a:solidFill>
          <a:ln w="9525">
            <a:noFill/>
            <a:round/>
            <a:headEnd/>
            <a:tailEnd/>
          </a:ln>
        </p:spPr>
        <p:txBody>
          <a:bodyPr/>
          <a:lstStyle/>
          <a:p>
            <a:endParaRPr lang="hu-HU"/>
          </a:p>
        </p:txBody>
      </p:sp>
      <p:sp>
        <p:nvSpPr>
          <p:cNvPr id="59556" name="Freeform 165"/>
          <p:cNvSpPr>
            <a:spLocks/>
          </p:cNvSpPr>
          <p:nvPr/>
        </p:nvSpPr>
        <p:spPr bwMode="auto">
          <a:xfrm>
            <a:off x="4592638" y="1892300"/>
            <a:ext cx="22225" cy="28575"/>
          </a:xfrm>
          <a:custGeom>
            <a:avLst/>
            <a:gdLst>
              <a:gd name="T0" fmla="*/ 7 w 14"/>
              <a:gd name="T1" fmla="*/ 0 h 18"/>
              <a:gd name="T2" fmla="*/ 0 w 14"/>
              <a:gd name="T3" fmla="*/ 13 h 18"/>
              <a:gd name="T4" fmla="*/ 8 w 14"/>
              <a:gd name="T5" fmla="*/ 18 h 18"/>
              <a:gd name="T6" fmla="*/ 14 w 14"/>
              <a:gd name="T7" fmla="*/ 4 h 18"/>
              <a:gd name="T8" fmla="*/ 7 w 14"/>
              <a:gd name="T9" fmla="*/ 0 h 18"/>
              <a:gd name="T10" fmla="*/ 7 w 14"/>
              <a:gd name="T11" fmla="*/ 0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7" y="0"/>
                </a:moveTo>
                <a:lnTo>
                  <a:pt x="0" y="13"/>
                </a:lnTo>
                <a:lnTo>
                  <a:pt x="8" y="18"/>
                </a:lnTo>
                <a:lnTo>
                  <a:pt x="14" y="4"/>
                </a:lnTo>
                <a:lnTo>
                  <a:pt x="7" y="0"/>
                </a:lnTo>
                <a:close/>
              </a:path>
            </a:pathLst>
          </a:custGeom>
          <a:solidFill>
            <a:srgbClr val="009240"/>
          </a:solidFill>
          <a:ln w="9525">
            <a:noFill/>
            <a:round/>
            <a:headEnd/>
            <a:tailEnd/>
          </a:ln>
        </p:spPr>
        <p:txBody>
          <a:bodyPr/>
          <a:lstStyle/>
          <a:p>
            <a:endParaRPr lang="hu-HU"/>
          </a:p>
        </p:txBody>
      </p:sp>
      <p:sp>
        <p:nvSpPr>
          <p:cNvPr id="59557" name="Freeform 166"/>
          <p:cNvSpPr>
            <a:spLocks/>
          </p:cNvSpPr>
          <p:nvPr/>
        </p:nvSpPr>
        <p:spPr bwMode="auto">
          <a:xfrm>
            <a:off x="4578350" y="1884363"/>
            <a:ext cx="25400" cy="30162"/>
          </a:xfrm>
          <a:custGeom>
            <a:avLst/>
            <a:gdLst>
              <a:gd name="T0" fmla="*/ 0 w 16"/>
              <a:gd name="T1" fmla="*/ 14 h 19"/>
              <a:gd name="T2" fmla="*/ 0 w 16"/>
              <a:gd name="T3" fmla="*/ 14 h 19"/>
              <a:gd name="T4" fmla="*/ 9 w 16"/>
              <a:gd name="T5" fmla="*/ 19 h 19"/>
              <a:gd name="T6" fmla="*/ 16 w 16"/>
              <a:gd name="T7" fmla="*/ 5 h 19"/>
              <a:gd name="T8" fmla="*/ 7 w 16"/>
              <a:gd name="T9" fmla="*/ 0 h 19"/>
              <a:gd name="T10" fmla="*/ 0 w 16"/>
              <a:gd name="T11" fmla="*/ 14 h 19"/>
              <a:gd name="T12" fmla="*/ 0 60000 65536"/>
              <a:gd name="T13" fmla="*/ 0 60000 65536"/>
              <a:gd name="T14" fmla="*/ 0 60000 65536"/>
              <a:gd name="T15" fmla="*/ 0 60000 65536"/>
              <a:gd name="T16" fmla="*/ 0 60000 65536"/>
              <a:gd name="T17" fmla="*/ 0 60000 65536"/>
              <a:gd name="T18" fmla="*/ 0 w 16"/>
              <a:gd name="T19" fmla="*/ 0 h 19"/>
              <a:gd name="T20" fmla="*/ 16 w 1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6" h="19">
                <a:moveTo>
                  <a:pt x="0" y="14"/>
                </a:moveTo>
                <a:lnTo>
                  <a:pt x="0" y="14"/>
                </a:lnTo>
                <a:lnTo>
                  <a:pt x="9" y="19"/>
                </a:lnTo>
                <a:lnTo>
                  <a:pt x="16" y="5"/>
                </a:lnTo>
                <a:lnTo>
                  <a:pt x="7" y="0"/>
                </a:lnTo>
                <a:lnTo>
                  <a:pt x="0" y="14"/>
                </a:lnTo>
                <a:close/>
              </a:path>
            </a:pathLst>
          </a:custGeom>
          <a:solidFill>
            <a:srgbClr val="009240"/>
          </a:solidFill>
          <a:ln w="9525">
            <a:noFill/>
            <a:round/>
            <a:headEnd/>
            <a:tailEnd/>
          </a:ln>
        </p:spPr>
        <p:txBody>
          <a:bodyPr/>
          <a:lstStyle/>
          <a:p>
            <a:endParaRPr lang="hu-HU"/>
          </a:p>
        </p:txBody>
      </p:sp>
      <p:sp>
        <p:nvSpPr>
          <p:cNvPr id="59558" name="Freeform 167"/>
          <p:cNvSpPr>
            <a:spLocks/>
          </p:cNvSpPr>
          <p:nvPr/>
        </p:nvSpPr>
        <p:spPr bwMode="auto">
          <a:xfrm>
            <a:off x="4562475" y="1878013"/>
            <a:ext cx="26988" cy="28575"/>
          </a:xfrm>
          <a:custGeom>
            <a:avLst/>
            <a:gdLst>
              <a:gd name="T0" fmla="*/ 7 w 17"/>
              <a:gd name="T1" fmla="*/ 0 h 18"/>
              <a:gd name="T2" fmla="*/ 0 w 17"/>
              <a:gd name="T3" fmla="*/ 14 h 18"/>
              <a:gd name="T4" fmla="*/ 10 w 17"/>
              <a:gd name="T5" fmla="*/ 18 h 18"/>
              <a:gd name="T6" fmla="*/ 17 w 17"/>
              <a:gd name="T7" fmla="*/ 5 h 18"/>
              <a:gd name="T8" fmla="*/ 8 w 17"/>
              <a:gd name="T9" fmla="*/ 0 h 18"/>
              <a:gd name="T10" fmla="*/ 7 w 17"/>
              <a:gd name="T11" fmla="*/ 0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7" y="0"/>
                </a:moveTo>
                <a:lnTo>
                  <a:pt x="0" y="14"/>
                </a:lnTo>
                <a:lnTo>
                  <a:pt x="10" y="18"/>
                </a:lnTo>
                <a:lnTo>
                  <a:pt x="17" y="5"/>
                </a:lnTo>
                <a:lnTo>
                  <a:pt x="8" y="0"/>
                </a:lnTo>
                <a:lnTo>
                  <a:pt x="7" y="0"/>
                </a:lnTo>
                <a:close/>
              </a:path>
            </a:pathLst>
          </a:custGeom>
          <a:solidFill>
            <a:srgbClr val="009240"/>
          </a:solidFill>
          <a:ln w="9525">
            <a:noFill/>
            <a:round/>
            <a:headEnd/>
            <a:tailEnd/>
          </a:ln>
        </p:spPr>
        <p:txBody>
          <a:bodyPr/>
          <a:lstStyle/>
          <a:p>
            <a:endParaRPr lang="hu-HU"/>
          </a:p>
        </p:txBody>
      </p:sp>
      <p:sp>
        <p:nvSpPr>
          <p:cNvPr id="59559" name="Freeform 168"/>
          <p:cNvSpPr>
            <a:spLocks/>
          </p:cNvSpPr>
          <p:nvPr/>
        </p:nvSpPr>
        <p:spPr bwMode="auto">
          <a:xfrm>
            <a:off x="4548188" y="1873250"/>
            <a:ext cx="25400" cy="26988"/>
          </a:xfrm>
          <a:custGeom>
            <a:avLst/>
            <a:gdLst>
              <a:gd name="T0" fmla="*/ 5 w 16"/>
              <a:gd name="T1" fmla="*/ 0 h 17"/>
              <a:gd name="T2" fmla="*/ 0 w 16"/>
              <a:gd name="T3" fmla="*/ 14 h 17"/>
              <a:gd name="T4" fmla="*/ 11 w 16"/>
              <a:gd name="T5" fmla="*/ 17 h 17"/>
              <a:gd name="T6" fmla="*/ 16 w 16"/>
              <a:gd name="T7" fmla="*/ 3 h 17"/>
              <a:gd name="T8" fmla="*/ 7 w 16"/>
              <a:gd name="T9" fmla="*/ 0 h 17"/>
              <a:gd name="T10" fmla="*/ 5 w 16"/>
              <a:gd name="T11" fmla="*/ 0 h 17"/>
              <a:gd name="T12" fmla="*/ 0 60000 65536"/>
              <a:gd name="T13" fmla="*/ 0 60000 65536"/>
              <a:gd name="T14" fmla="*/ 0 60000 65536"/>
              <a:gd name="T15" fmla="*/ 0 60000 65536"/>
              <a:gd name="T16" fmla="*/ 0 60000 65536"/>
              <a:gd name="T17" fmla="*/ 0 60000 65536"/>
              <a:gd name="T18" fmla="*/ 0 w 16"/>
              <a:gd name="T19" fmla="*/ 0 h 17"/>
              <a:gd name="T20" fmla="*/ 16 w 1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6" h="17">
                <a:moveTo>
                  <a:pt x="5" y="0"/>
                </a:moveTo>
                <a:lnTo>
                  <a:pt x="0" y="14"/>
                </a:lnTo>
                <a:lnTo>
                  <a:pt x="11" y="17"/>
                </a:lnTo>
                <a:lnTo>
                  <a:pt x="16" y="3"/>
                </a:lnTo>
                <a:lnTo>
                  <a:pt x="7" y="0"/>
                </a:lnTo>
                <a:lnTo>
                  <a:pt x="5" y="0"/>
                </a:lnTo>
                <a:close/>
              </a:path>
            </a:pathLst>
          </a:custGeom>
          <a:solidFill>
            <a:srgbClr val="009240"/>
          </a:solidFill>
          <a:ln w="9525">
            <a:noFill/>
            <a:round/>
            <a:headEnd/>
            <a:tailEnd/>
          </a:ln>
        </p:spPr>
        <p:txBody>
          <a:bodyPr/>
          <a:lstStyle/>
          <a:p>
            <a:endParaRPr lang="hu-HU"/>
          </a:p>
        </p:txBody>
      </p:sp>
      <p:sp>
        <p:nvSpPr>
          <p:cNvPr id="59560" name="Freeform 169"/>
          <p:cNvSpPr>
            <a:spLocks/>
          </p:cNvSpPr>
          <p:nvPr/>
        </p:nvSpPr>
        <p:spPr bwMode="auto">
          <a:xfrm>
            <a:off x="4532313" y="1863725"/>
            <a:ext cx="23812" cy="31750"/>
          </a:xfrm>
          <a:custGeom>
            <a:avLst/>
            <a:gdLst>
              <a:gd name="T0" fmla="*/ 5 w 15"/>
              <a:gd name="T1" fmla="*/ 0 h 20"/>
              <a:gd name="T2" fmla="*/ 0 w 15"/>
              <a:gd name="T3" fmla="*/ 16 h 20"/>
              <a:gd name="T4" fmla="*/ 10 w 15"/>
              <a:gd name="T5" fmla="*/ 20 h 20"/>
              <a:gd name="T6" fmla="*/ 15 w 15"/>
              <a:gd name="T7" fmla="*/ 6 h 20"/>
              <a:gd name="T8" fmla="*/ 5 w 15"/>
              <a:gd name="T9" fmla="*/ 0 h 20"/>
              <a:gd name="T10" fmla="*/ 5 w 15"/>
              <a:gd name="T11" fmla="*/ 0 h 20"/>
              <a:gd name="T12" fmla="*/ 0 60000 65536"/>
              <a:gd name="T13" fmla="*/ 0 60000 65536"/>
              <a:gd name="T14" fmla="*/ 0 60000 65536"/>
              <a:gd name="T15" fmla="*/ 0 60000 65536"/>
              <a:gd name="T16" fmla="*/ 0 60000 65536"/>
              <a:gd name="T17" fmla="*/ 0 60000 65536"/>
              <a:gd name="T18" fmla="*/ 0 w 15"/>
              <a:gd name="T19" fmla="*/ 0 h 20"/>
              <a:gd name="T20" fmla="*/ 15 w 1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5" h="20">
                <a:moveTo>
                  <a:pt x="5" y="0"/>
                </a:moveTo>
                <a:lnTo>
                  <a:pt x="0" y="16"/>
                </a:lnTo>
                <a:lnTo>
                  <a:pt x="10" y="20"/>
                </a:lnTo>
                <a:lnTo>
                  <a:pt x="15" y="6"/>
                </a:lnTo>
                <a:lnTo>
                  <a:pt x="5" y="0"/>
                </a:lnTo>
                <a:close/>
              </a:path>
            </a:pathLst>
          </a:custGeom>
          <a:solidFill>
            <a:srgbClr val="009240"/>
          </a:solidFill>
          <a:ln w="9525">
            <a:noFill/>
            <a:round/>
            <a:headEnd/>
            <a:tailEnd/>
          </a:ln>
        </p:spPr>
        <p:txBody>
          <a:bodyPr/>
          <a:lstStyle/>
          <a:p>
            <a:endParaRPr lang="hu-HU"/>
          </a:p>
        </p:txBody>
      </p:sp>
      <p:sp>
        <p:nvSpPr>
          <p:cNvPr id="59561" name="Freeform 170"/>
          <p:cNvSpPr>
            <a:spLocks/>
          </p:cNvSpPr>
          <p:nvPr/>
        </p:nvSpPr>
        <p:spPr bwMode="auto">
          <a:xfrm>
            <a:off x="4516438" y="1858963"/>
            <a:ext cx="23812" cy="30162"/>
          </a:xfrm>
          <a:custGeom>
            <a:avLst/>
            <a:gdLst>
              <a:gd name="T0" fmla="*/ 5 w 15"/>
              <a:gd name="T1" fmla="*/ 0 h 19"/>
              <a:gd name="T2" fmla="*/ 0 w 15"/>
              <a:gd name="T3" fmla="*/ 14 h 19"/>
              <a:gd name="T4" fmla="*/ 10 w 15"/>
              <a:gd name="T5" fmla="*/ 19 h 19"/>
              <a:gd name="T6" fmla="*/ 15 w 15"/>
              <a:gd name="T7" fmla="*/ 3 h 19"/>
              <a:gd name="T8" fmla="*/ 5 w 15"/>
              <a:gd name="T9" fmla="*/ 0 h 19"/>
              <a:gd name="T10" fmla="*/ 5 w 15"/>
              <a:gd name="T11" fmla="*/ 0 h 19"/>
              <a:gd name="T12" fmla="*/ 0 60000 65536"/>
              <a:gd name="T13" fmla="*/ 0 60000 65536"/>
              <a:gd name="T14" fmla="*/ 0 60000 65536"/>
              <a:gd name="T15" fmla="*/ 0 60000 65536"/>
              <a:gd name="T16" fmla="*/ 0 60000 65536"/>
              <a:gd name="T17" fmla="*/ 0 60000 65536"/>
              <a:gd name="T18" fmla="*/ 0 w 15"/>
              <a:gd name="T19" fmla="*/ 0 h 19"/>
              <a:gd name="T20" fmla="*/ 15 w 15"/>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5" h="19">
                <a:moveTo>
                  <a:pt x="5" y="0"/>
                </a:moveTo>
                <a:lnTo>
                  <a:pt x="0" y="14"/>
                </a:lnTo>
                <a:lnTo>
                  <a:pt x="10" y="19"/>
                </a:lnTo>
                <a:lnTo>
                  <a:pt x="15" y="3"/>
                </a:lnTo>
                <a:lnTo>
                  <a:pt x="5" y="0"/>
                </a:lnTo>
                <a:close/>
              </a:path>
            </a:pathLst>
          </a:custGeom>
          <a:solidFill>
            <a:srgbClr val="009240"/>
          </a:solidFill>
          <a:ln w="9525">
            <a:noFill/>
            <a:round/>
            <a:headEnd/>
            <a:tailEnd/>
          </a:ln>
        </p:spPr>
        <p:txBody>
          <a:bodyPr/>
          <a:lstStyle/>
          <a:p>
            <a:endParaRPr lang="hu-HU"/>
          </a:p>
        </p:txBody>
      </p:sp>
      <p:sp>
        <p:nvSpPr>
          <p:cNvPr id="59562" name="Freeform 171"/>
          <p:cNvSpPr>
            <a:spLocks/>
          </p:cNvSpPr>
          <p:nvPr/>
        </p:nvSpPr>
        <p:spPr bwMode="auto">
          <a:xfrm>
            <a:off x="4500563" y="1852613"/>
            <a:ext cx="23812" cy="30162"/>
          </a:xfrm>
          <a:custGeom>
            <a:avLst/>
            <a:gdLst>
              <a:gd name="T0" fmla="*/ 0 w 15"/>
              <a:gd name="T1" fmla="*/ 15 h 19"/>
              <a:gd name="T2" fmla="*/ 0 w 15"/>
              <a:gd name="T3" fmla="*/ 15 h 19"/>
              <a:gd name="T4" fmla="*/ 10 w 15"/>
              <a:gd name="T5" fmla="*/ 19 h 19"/>
              <a:gd name="T6" fmla="*/ 15 w 15"/>
              <a:gd name="T7" fmla="*/ 4 h 19"/>
              <a:gd name="T8" fmla="*/ 4 w 15"/>
              <a:gd name="T9" fmla="*/ 0 h 19"/>
              <a:gd name="T10" fmla="*/ 0 w 15"/>
              <a:gd name="T11" fmla="*/ 15 h 19"/>
              <a:gd name="T12" fmla="*/ 0 60000 65536"/>
              <a:gd name="T13" fmla="*/ 0 60000 65536"/>
              <a:gd name="T14" fmla="*/ 0 60000 65536"/>
              <a:gd name="T15" fmla="*/ 0 60000 65536"/>
              <a:gd name="T16" fmla="*/ 0 60000 65536"/>
              <a:gd name="T17" fmla="*/ 0 60000 65536"/>
              <a:gd name="T18" fmla="*/ 0 w 15"/>
              <a:gd name="T19" fmla="*/ 0 h 19"/>
              <a:gd name="T20" fmla="*/ 15 w 15"/>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5" h="19">
                <a:moveTo>
                  <a:pt x="0" y="15"/>
                </a:moveTo>
                <a:lnTo>
                  <a:pt x="0" y="15"/>
                </a:lnTo>
                <a:lnTo>
                  <a:pt x="10" y="19"/>
                </a:lnTo>
                <a:lnTo>
                  <a:pt x="15" y="4"/>
                </a:lnTo>
                <a:lnTo>
                  <a:pt x="4" y="0"/>
                </a:lnTo>
                <a:lnTo>
                  <a:pt x="0" y="15"/>
                </a:lnTo>
                <a:close/>
              </a:path>
            </a:pathLst>
          </a:custGeom>
          <a:solidFill>
            <a:srgbClr val="009240"/>
          </a:solidFill>
          <a:ln w="9525">
            <a:noFill/>
            <a:round/>
            <a:headEnd/>
            <a:tailEnd/>
          </a:ln>
        </p:spPr>
        <p:txBody>
          <a:bodyPr/>
          <a:lstStyle/>
          <a:p>
            <a:endParaRPr lang="hu-HU"/>
          </a:p>
        </p:txBody>
      </p:sp>
      <p:sp>
        <p:nvSpPr>
          <p:cNvPr id="59563" name="Freeform 172"/>
          <p:cNvSpPr>
            <a:spLocks/>
          </p:cNvSpPr>
          <p:nvPr/>
        </p:nvSpPr>
        <p:spPr bwMode="auto">
          <a:xfrm>
            <a:off x="4479925" y="1846263"/>
            <a:ext cx="26988" cy="30162"/>
          </a:xfrm>
          <a:custGeom>
            <a:avLst/>
            <a:gdLst>
              <a:gd name="T0" fmla="*/ 5 w 17"/>
              <a:gd name="T1" fmla="*/ 0 h 19"/>
              <a:gd name="T2" fmla="*/ 0 w 17"/>
              <a:gd name="T3" fmla="*/ 15 h 19"/>
              <a:gd name="T4" fmla="*/ 13 w 17"/>
              <a:gd name="T5" fmla="*/ 19 h 19"/>
              <a:gd name="T6" fmla="*/ 17 w 17"/>
              <a:gd name="T7" fmla="*/ 4 h 19"/>
              <a:gd name="T8" fmla="*/ 5 w 17"/>
              <a:gd name="T9" fmla="*/ 0 h 19"/>
              <a:gd name="T10" fmla="*/ 5 w 17"/>
              <a:gd name="T11" fmla="*/ 0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5" y="0"/>
                </a:moveTo>
                <a:lnTo>
                  <a:pt x="0" y="15"/>
                </a:lnTo>
                <a:lnTo>
                  <a:pt x="13" y="19"/>
                </a:lnTo>
                <a:lnTo>
                  <a:pt x="17" y="4"/>
                </a:lnTo>
                <a:lnTo>
                  <a:pt x="5" y="0"/>
                </a:lnTo>
                <a:close/>
              </a:path>
            </a:pathLst>
          </a:custGeom>
          <a:solidFill>
            <a:srgbClr val="009240"/>
          </a:solidFill>
          <a:ln w="9525">
            <a:noFill/>
            <a:round/>
            <a:headEnd/>
            <a:tailEnd/>
          </a:ln>
        </p:spPr>
        <p:txBody>
          <a:bodyPr/>
          <a:lstStyle/>
          <a:p>
            <a:endParaRPr lang="hu-HU"/>
          </a:p>
        </p:txBody>
      </p:sp>
      <p:sp>
        <p:nvSpPr>
          <p:cNvPr id="59564" name="Freeform 173"/>
          <p:cNvSpPr>
            <a:spLocks/>
          </p:cNvSpPr>
          <p:nvPr/>
        </p:nvSpPr>
        <p:spPr bwMode="auto">
          <a:xfrm>
            <a:off x="4462463" y="1841500"/>
            <a:ext cx="25400" cy="28575"/>
          </a:xfrm>
          <a:custGeom>
            <a:avLst/>
            <a:gdLst>
              <a:gd name="T0" fmla="*/ 0 w 16"/>
              <a:gd name="T1" fmla="*/ 14 h 18"/>
              <a:gd name="T2" fmla="*/ 0 w 16"/>
              <a:gd name="T3" fmla="*/ 14 h 18"/>
              <a:gd name="T4" fmla="*/ 11 w 16"/>
              <a:gd name="T5" fmla="*/ 18 h 18"/>
              <a:gd name="T6" fmla="*/ 16 w 16"/>
              <a:gd name="T7" fmla="*/ 3 h 18"/>
              <a:gd name="T8" fmla="*/ 5 w 16"/>
              <a:gd name="T9" fmla="*/ 0 h 18"/>
              <a:gd name="T10" fmla="*/ 0 w 16"/>
              <a:gd name="T11" fmla="*/ 14 h 18"/>
              <a:gd name="T12" fmla="*/ 0 60000 65536"/>
              <a:gd name="T13" fmla="*/ 0 60000 65536"/>
              <a:gd name="T14" fmla="*/ 0 60000 65536"/>
              <a:gd name="T15" fmla="*/ 0 60000 65536"/>
              <a:gd name="T16" fmla="*/ 0 60000 65536"/>
              <a:gd name="T17" fmla="*/ 0 60000 65536"/>
              <a:gd name="T18" fmla="*/ 0 w 16"/>
              <a:gd name="T19" fmla="*/ 0 h 18"/>
              <a:gd name="T20" fmla="*/ 16 w 1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6" h="18">
                <a:moveTo>
                  <a:pt x="0" y="14"/>
                </a:moveTo>
                <a:lnTo>
                  <a:pt x="0" y="14"/>
                </a:lnTo>
                <a:lnTo>
                  <a:pt x="11" y="18"/>
                </a:lnTo>
                <a:lnTo>
                  <a:pt x="16" y="3"/>
                </a:lnTo>
                <a:lnTo>
                  <a:pt x="5" y="0"/>
                </a:lnTo>
                <a:lnTo>
                  <a:pt x="0" y="14"/>
                </a:lnTo>
                <a:close/>
              </a:path>
            </a:pathLst>
          </a:custGeom>
          <a:solidFill>
            <a:srgbClr val="009240"/>
          </a:solidFill>
          <a:ln w="9525">
            <a:noFill/>
            <a:round/>
            <a:headEnd/>
            <a:tailEnd/>
          </a:ln>
        </p:spPr>
        <p:txBody>
          <a:bodyPr/>
          <a:lstStyle/>
          <a:p>
            <a:endParaRPr lang="hu-HU"/>
          </a:p>
        </p:txBody>
      </p:sp>
      <p:sp>
        <p:nvSpPr>
          <p:cNvPr id="59565" name="Freeform 174"/>
          <p:cNvSpPr>
            <a:spLocks/>
          </p:cNvSpPr>
          <p:nvPr/>
        </p:nvSpPr>
        <p:spPr bwMode="auto">
          <a:xfrm>
            <a:off x="4441825" y="1833563"/>
            <a:ext cx="28575" cy="30162"/>
          </a:xfrm>
          <a:custGeom>
            <a:avLst/>
            <a:gdLst>
              <a:gd name="T0" fmla="*/ 4 w 18"/>
              <a:gd name="T1" fmla="*/ 0 h 19"/>
              <a:gd name="T2" fmla="*/ 0 w 18"/>
              <a:gd name="T3" fmla="*/ 16 h 19"/>
              <a:gd name="T4" fmla="*/ 13 w 18"/>
              <a:gd name="T5" fmla="*/ 19 h 19"/>
              <a:gd name="T6" fmla="*/ 18 w 18"/>
              <a:gd name="T7" fmla="*/ 5 h 19"/>
              <a:gd name="T8" fmla="*/ 5 w 18"/>
              <a:gd name="T9" fmla="*/ 0 h 19"/>
              <a:gd name="T10" fmla="*/ 4 w 18"/>
              <a:gd name="T11" fmla="*/ 0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4" y="0"/>
                </a:moveTo>
                <a:lnTo>
                  <a:pt x="0" y="16"/>
                </a:lnTo>
                <a:lnTo>
                  <a:pt x="13" y="19"/>
                </a:lnTo>
                <a:lnTo>
                  <a:pt x="18" y="5"/>
                </a:lnTo>
                <a:lnTo>
                  <a:pt x="5" y="0"/>
                </a:lnTo>
                <a:lnTo>
                  <a:pt x="4" y="0"/>
                </a:lnTo>
                <a:close/>
              </a:path>
            </a:pathLst>
          </a:custGeom>
          <a:solidFill>
            <a:srgbClr val="009240"/>
          </a:solidFill>
          <a:ln w="9525">
            <a:noFill/>
            <a:round/>
            <a:headEnd/>
            <a:tailEnd/>
          </a:ln>
        </p:spPr>
        <p:txBody>
          <a:bodyPr/>
          <a:lstStyle/>
          <a:p>
            <a:endParaRPr lang="hu-HU"/>
          </a:p>
        </p:txBody>
      </p:sp>
      <p:sp>
        <p:nvSpPr>
          <p:cNvPr id="59566" name="Freeform 175"/>
          <p:cNvSpPr>
            <a:spLocks/>
          </p:cNvSpPr>
          <p:nvPr/>
        </p:nvSpPr>
        <p:spPr bwMode="auto">
          <a:xfrm>
            <a:off x="4421188" y="1830388"/>
            <a:ext cx="26987" cy="28575"/>
          </a:xfrm>
          <a:custGeom>
            <a:avLst/>
            <a:gdLst>
              <a:gd name="T0" fmla="*/ 4 w 17"/>
              <a:gd name="T1" fmla="*/ 0 h 18"/>
              <a:gd name="T2" fmla="*/ 0 w 17"/>
              <a:gd name="T3" fmla="*/ 14 h 18"/>
              <a:gd name="T4" fmla="*/ 13 w 17"/>
              <a:gd name="T5" fmla="*/ 18 h 18"/>
              <a:gd name="T6" fmla="*/ 17 w 17"/>
              <a:gd name="T7" fmla="*/ 2 h 18"/>
              <a:gd name="T8" fmla="*/ 4 w 17"/>
              <a:gd name="T9" fmla="*/ 0 h 18"/>
              <a:gd name="T10" fmla="*/ 4 w 17"/>
              <a:gd name="T11" fmla="*/ 0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4" y="0"/>
                </a:moveTo>
                <a:lnTo>
                  <a:pt x="0" y="14"/>
                </a:lnTo>
                <a:lnTo>
                  <a:pt x="13" y="18"/>
                </a:lnTo>
                <a:lnTo>
                  <a:pt x="17" y="2"/>
                </a:lnTo>
                <a:lnTo>
                  <a:pt x="4" y="0"/>
                </a:lnTo>
                <a:close/>
              </a:path>
            </a:pathLst>
          </a:custGeom>
          <a:solidFill>
            <a:srgbClr val="009240"/>
          </a:solidFill>
          <a:ln w="9525">
            <a:noFill/>
            <a:round/>
            <a:headEnd/>
            <a:tailEnd/>
          </a:ln>
        </p:spPr>
        <p:txBody>
          <a:bodyPr/>
          <a:lstStyle/>
          <a:p>
            <a:endParaRPr lang="hu-HU"/>
          </a:p>
        </p:txBody>
      </p:sp>
      <p:sp>
        <p:nvSpPr>
          <p:cNvPr id="59567" name="Freeform 176"/>
          <p:cNvSpPr>
            <a:spLocks/>
          </p:cNvSpPr>
          <p:nvPr/>
        </p:nvSpPr>
        <p:spPr bwMode="auto">
          <a:xfrm>
            <a:off x="4402138" y="1824038"/>
            <a:ext cx="25400" cy="28575"/>
          </a:xfrm>
          <a:custGeom>
            <a:avLst/>
            <a:gdLst>
              <a:gd name="T0" fmla="*/ 3 w 16"/>
              <a:gd name="T1" fmla="*/ 0 h 18"/>
              <a:gd name="T2" fmla="*/ 0 w 16"/>
              <a:gd name="T3" fmla="*/ 14 h 18"/>
              <a:gd name="T4" fmla="*/ 12 w 16"/>
              <a:gd name="T5" fmla="*/ 18 h 18"/>
              <a:gd name="T6" fmla="*/ 16 w 16"/>
              <a:gd name="T7" fmla="*/ 4 h 18"/>
              <a:gd name="T8" fmla="*/ 3 w 16"/>
              <a:gd name="T9" fmla="*/ 0 h 18"/>
              <a:gd name="T10" fmla="*/ 3 w 16"/>
              <a:gd name="T11" fmla="*/ 0 h 18"/>
              <a:gd name="T12" fmla="*/ 0 60000 65536"/>
              <a:gd name="T13" fmla="*/ 0 60000 65536"/>
              <a:gd name="T14" fmla="*/ 0 60000 65536"/>
              <a:gd name="T15" fmla="*/ 0 60000 65536"/>
              <a:gd name="T16" fmla="*/ 0 60000 65536"/>
              <a:gd name="T17" fmla="*/ 0 60000 65536"/>
              <a:gd name="T18" fmla="*/ 0 w 16"/>
              <a:gd name="T19" fmla="*/ 0 h 18"/>
              <a:gd name="T20" fmla="*/ 16 w 1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6" h="18">
                <a:moveTo>
                  <a:pt x="3" y="0"/>
                </a:moveTo>
                <a:lnTo>
                  <a:pt x="0" y="14"/>
                </a:lnTo>
                <a:lnTo>
                  <a:pt x="12" y="18"/>
                </a:lnTo>
                <a:lnTo>
                  <a:pt x="16" y="4"/>
                </a:lnTo>
                <a:lnTo>
                  <a:pt x="3" y="0"/>
                </a:lnTo>
                <a:close/>
              </a:path>
            </a:pathLst>
          </a:custGeom>
          <a:solidFill>
            <a:srgbClr val="009240"/>
          </a:solidFill>
          <a:ln w="9525">
            <a:noFill/>
            <a:round/>
            <a:headEnd/>
            <a:tailEnd/>
          </a:ln>
        </p:spPr>
        <p:txBody>
          <a:bodyPr/>
          <a:lstStyle/>
          <a:p>
            <a:endParaRPr lang="hu-HU"/>
          </a:p>
        </p:txBody>
      </p:sp>
      <p:sp>
        <p:nvSpPr>
          <p:cNvPr id="59568" name="Freeform 177"/>
          <p:cNvSpPr>
            <a:spLocks/>
          </p:cNvSpPr>
          <p:nvPr/>
        </p:nvSpPr>
        <p:spPr bwMode="auto">
          <a:xfrm>
            <a:off x="4379913" y="1817688"/>
            <a:ext cx="26987" cy="28575"/>
          </a:xfrm>
          <a:custGeom>
            <a:avLst/>
            <a:gdLst>
              <a:gd name="T0" fmla="*/ 3 w 17"/>
              <a:gd name="T1" fmla="*/ 0 h 18"/>
              <a:gd name="T2" fmla="*/ 0 w 17"/>
              <a:gd name="T3" fmla="*/ 15 h 18"/>
              <a:gd name="T4" fmla="*/ 14 w 17"/>
              <a:gd name="T5" fmla="*/ 18 h 18"/>
              <a:gd name="T6" fmla="*/ 17 w 17"/>
              <a:gd name="T7" fmla="*/ 4 h 18"/>
              <a:gd name="T8" fmla="*/ 3 w 17"/>
              <a:gd name="T9" fmla="*/ 0 h 18"/>
              <a:gd name="T10" fmla="*/ 3 w 17"/>
              <a:gd name="T11" fmla="*/ 0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3" y="0"/>
                </a:moveTo>
                <a:lnTo>
                  <a:pt x="0" y="15"/>
                </a:lnTo>
                <a:lnTo>
                  <a:pt x="14" y="18"/>
                </a:lnTo>
                <a:lnTo>
                  <a:pt x="17" y="4"/>
                </a:lnTo>
                <a:lnTo>
                  <a:pt x="3" y="0"/>
                </a:lnTo>
                <a:close/>
              </a:path>
            </a:pathLst>
          </a:custGeom>
          <a:solidFill>
            <a:srgbClr val="009240"/>
          </a:solidFill>
          <a:ln w="9525">
            <a:noFill/>
            <a:round/>
            <a:headEnd/>
            <a:tailEnd/>
          </a:ln>
        </p:spPr>
        <p:txBody>
          <a:bodyPr/>
          <a:lstStyle/>
          <a:p>
            <a:endParaRPr lang="hu-HU"/>
          </a:p>
        </p:txBody>
      </p:sp>
      <p:sp>
        <p:nvSpPr>
          <p:cNvPr id="59569" name="Freeform 178"/>
          <p:cNvSpPr>
            <a:spLocks/>
          </p:cNvSpPr>
          <p:nvPr/>
        </p:nvSpPr>
        <p:spPr bwMode="auto">
          <a:xfrm>
            <a:off x="4357688" y="1811338"/>
            <a:ext cx="26987" cy="30162"/>
          </a:xfrm>
          <a:custGeom>
            <a:avLst/>
            <a:gdLst>
              <a:gd name="T0" fmla="*/ 3 w 17"/>
              <a:gd name="T1" fmla="*/ 0 h 19"/>
              <a:gd name="T2" fmla="*/ 0 w 17"/>
              <a:gd name="T3" fmla="*/ 16 h 19"/>
              <a:gd name="T4" fmla="*/ 14 w 17"/>
              <a:gd name="T5" fmla="*/ 19 h 19"/>
              <a:gd name="T6" fmla="*/ 17 w 17"/>
              <a:gd name="T7" fmla="*/ 4 h 19"/>
              <a:gd name="T8" fmla="*/ 3 w 17"/>
              <a:gd name="T9" fmla="*/ 0 h 19"/>
              <a:gd name="T10" fmla="*/ 3 w 17"/>
              <a:gd name="T11" fmla="*/ 0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3" y="0"/>
                </a:moveTo>
                <a:lnTo>
                  <a:pt x="0" y="16"/>
                </a:lnTo>
                <a:lnTo>
                  <a:pt x="14" y="19"/>
                </a:lnTo>
                <a:lnTo>
                  <a:pt x="17" y="4"/>
                </a:lnTo>
                <a:lnTo>
                  <a:pt x="3" y="0"/>
                </a:lnTo>
                <a:close/>
              </a:path>
            </a:pathLst>
          </a:custGeom>
          <a:solidFill>
            <a:srgbClr val="009240"/>
          </a:solidFill>
          <a:ln w="9525">
            <a:noFill/>
            <a:round/>
            <a:headEnd/>
            <a:tailEnd/>
          </a:ln>
        </p:spPr>
        <p:txBody>
          <a:bodyPr/>
          <a:lstStyle/>
          <a:p>
            <a:endParaRPr lang="hu-HU"/>
          </a:p>
        </p:txBody>
      </p:sp>
      <p:sp>
        <p:nvSpPr>
          <p:cNvPr id="59570" name="Freeform 179"/>
          <p:cNvSpPr>
            <a:spLocks/>
          </p:cNvSpPr>
          <p:nvPr/>
        </p:nvSpPr>
        <p:spPr bwMode="auto">
          <a:xfrm>
            <a:off x="4335463" y="1808163"/>
            <a:ext cx="26987" cy="28575"/>
          </a:xfrm>
          <a:custGeom>
            <a:avLst/>
            <a:gdLst>
              <a:gd name="T0" fmla="*/ 2 w 17"/>
              <a:gd name="T1" fmla="*/ 0 h 18"/>
              <a:gd name="T2" fmla="*/ 0 w 17"/>
              <a:gd name="T3" fmla="*/ 14 h 18"/>
              <a:gd name="T4" fmla="*/ 14 w 17"/>
              <a:gd name="T5" fmla="*/ 18 h 18"/>
              <a:gd name="T6" fmla="*/ 17 w 17"/>
              <a:gd name="T7" fmla="*/ 2 h 18"/>
              <a:gd name="T8" fmla="*/ 2 w 17"/>
              <a:gd name="T9" fmla="*/ 0 h 18"/>
              <a:gd name="T10" fmla="*/ 2 w 17"/>
              <a:gd name="T11" fmla="*/ 0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2" y="0"/>
                </a:moveTo>
                <a:lnTo>
                  <a:pt x="0" y="14"/>
                </a:lnTo>
                <a:lnTo>
                  <a:pt x="14" y="18"/>
                </a:lnTo>
                <a:lnTo>
                  <a:pt x="17" y="2"/>
                </a:lnTo>
                <a:lnTo>
                  <a:pt x="2" y="0"/>
                </a:lnTo>
                <a:close/>
              </a:path>
            </a:pathLst>
          </a:custGeom>
          <a:solidFill>
            <a:srgbClr val="009240"/>
          </a:solidFill>
          <a:ln w="9525">
            <a:noFill/>
            <a:round/>
            <a:headEnd/>
            <a:tailEnd/>
          </a:ln>
        </p:spPr>
        <p:txBody>
          <a:bodyPr/>
          <a:lstStyle/>
          <a:p>
            <a:endParaRPr lang="hu-HU"/>
          </a:p>
        </p:txBody>
      </p:sp>
      <p:sp>
        <p:nvSpPr>
          <p:cNvPr id="59571" name="Freeform 180"/>
          <p:cNvSpPr>
            <a:spLocks/>
          </p:cNvSpPr>
          <p:nvPr/>
        </p:nvSpPr>
        <p:spPr bwMode="auto">
          <a:xfrm>
            <a:off x="4286250" y="1795463"/>
            <a:ext cx="52388" cy="34925"/>
          </a:xfrm>
          <a:custGeom>
            <a:avLst/>
            <a:gdLst>
              <a:gd name="T0" fmla="*/ 4 w 33"/>
              <a:gd name="T1" fmla="*/ 0 h 22"/>
              <a:gd name="T2" fmla="*/ 0 w 33"/>
              <a:gd name="T3" fmla="*/ 15 h 22"/>
              <a:gd name="T4" fmla="*/ 31 w 33"/>
              <a:gd name="T5" fmla="*/ 22 h 22"/>
              <a:gd name="T6" fmla="*/ 33 w 33"/>
              <a:gd name="T7" fmla="*/ 8 h 22"/>
              <a:gd name="T8" fmla="*/ 4 w 33"/>
              <a:gd name="T9" fmla="*/ 0 h 22"/>
              <a:gd name="T10" fmla="*/ 4 w 33"/>
              <a:gd name="T11" fmla="*/ 0 h 22"/>
              <a:gd name="T12" fmla="*/ 0 60000 65536"/>
              <a:gd name="T13" fmla="*/ 0 60000 65536"/>
              <a:gd name="T14" fmla="*/ 0 60000 65536"/>
              <a:gd name="T15" fmla="*/ 0 60000 65536"/>
              <a:gd name="T16" fmla="*/ 0 60000 65536"/>
              <a:gd name="T17" fmla="*/ 0 60000 65536"/>
              <a:gd name="T18" fmla="*/ 0 w 33"/>
              <a:gd name="T19" fmla="*/ 0 h 22"/>
              <a:gd name="T20" fmla="*/ 33 w 3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3" h="22">
                <a:moveTo>
                  <a:pt x="4" y="0"/>
                </a:moveTo>
                <a:lnTo>
                  <a:pt x="0" y="15"/>
                </a:lnTo>
                <a:lnTo>
                  <a:pt x="31" y="22"/>
                </a:lnTo>
                <a:lnTo>
                  <a:pt x="33" y="8"/>
                </a:lnTo>
                <a:lnTo>
                  <a:pt x="4" y="0"/>
                </a:lnTo>
                <a:close/>
              </a:path>
            </a:pathLst>
          </a:custGeom>
          <a:solidFill>
            <a:srgbClr val="009240"/>
          </a:solidFill>
          <a:ln w="9525">
            <a:noFill/>
            <a:round/>
            <a:headEnd/>
            <a:tailEnd/>
          </a:ln>
        </p:spPr>
        <p:txBody>
          <a:bodyPr/>
          <a:lstStyle/>
          <a:p>
            <a:endParaRPr lang="hu-HU"/>
          </a:p>
        </p:txBody>
      </p:sp>
      <p:sp>
        <p:nvSpPr>
          <p:cNvPr id="59572" name="Freeform 181"/>
          <p:cNvSpPr>
            <a:spLocks/>
          </p:cNvSpPr>
          <p:nvPr/>
        </p:nvSpPr>
        <p:spPr bwMode="auto">
          <a:xfrm>
            <a:off x="4238625" y="1787525"/>
            <a:ext cx="53975" cy="31750"/>
          </a:xfrm>
          <a:custGeom>
            <a:avLst/>
            <a:gdLst>
              <a:gd name="T0" fmla="*/ 0 w 34"/>
              <a:gd name="T1" fmla="*/ 14 h 20"/>
              <a:gd name="T2" fmla="*/ 0 w 34"/>
              <a:gd name="T3" fmla="*/ 14 h 20"/>
              <a:gd name="T4" fmla="*/ 30 w 34"/>
              <a:gd name="T5" fmla="*/ 20 h 20"/>
              <a:gd name="T6" fmla="*/ 34 w 34"/>
              <a:gd name="T7" fmla="*/ 5 h 20"/>
              <a:gd name="T8" fmla="*/ 2 w 34"/>
              <a:gd name="T9" fmla="*/ 0 h 20"/>
              <a:gd name="T10" fmla="*/ 0 w 34"/>
              <a:gd name="T11" fmla="*/ 14 h 20"/>
              <a:gd name="T12" fmla="*/ 0 60000 65536"/>
              <a:gd name="T13" fmla="*/ 0 60000 65536"/>
              <a:gd name="T14" fmla="*/ 0 60000 65536"/>
              <a:gd name="T15" fmla="*/ 0 60000 65536"/>
              <a:gd name="T16" fmla="*/ 0 60000 65536"/>
              <a:gd name="T17" fmla="*/ 0 60000 65536"/>
              <a:gd name="T18" fmla="*/ 0 w 34"/>
              <a:gd name="T19" fmla="*/ 0 h 20"/>
              <a:gd name="T20" fmla="*/ 34 w 34"/>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4" h="20">
                <a:moveTo>
                  <a:pt x="0" y="14"/>
                </a:moveTo>
                <a:lnTo>
                  <a:pt x="0" y="14"/>
                </a:lnTo>
                <a:lnTo>
                  <a:pt x="30" y="20"/>
                </a:lnTo>
                <a:lnTo>
                  <a:pt x="34" y="5"/>
                </a:lnTo>
                <a:lnTo>
                  <a:pt x="2" y="0"/>
                </a:lnTo>
                <a:lnTo>
                  <a:pt x="0" y="14"/>
                </a:lnTo>
                <a:close/>
              </a:path>
            </a:pathLst>
          </a:custGeom>
          <a:solidFill>
            <a:srgbClr val="009240"/>
          </a:solidFill>
          <a:ln w="9525">
            <a:noFill/>
            <a:round/>
            <a:headEnd/>
            <a:tailEnd/>
          </a:ln>
        </p:spPr>
        <p:txBody>
          <a:bodyPr/>
          <a:lstStyle/>
          <a:p>
            <a:endParaRPr lang="hu-HU"/>
          </a:p>
        </p:txBody>
      </p:sp>
      <p:sp>
        <p:nvSpPr>
          <p:cNvPr id="59573" name="Freeform 182"/>
          <p:cNvSpPr>
            <a:spLocks/>
          </p:cNvSpPr>
          <p:nvPr/>
        </p:nvSpPr>
        <p:spPr bwMode="auto">
          <a:xfrm>
            <a:off x="4186238" y="1778000"/>
            <a:ext cx="55562" cy="31750"/>
          </a:xfrm>
          <a:custGeom>
            <a:avLst/>
            <a:gdLst>
              <a:gd name="T0" fmla="*/ 2 w 35"/>
              <a:gd name="T1" fmla="*/ 0 h 20"/>
              <a:gd name="T2" fmla="*/ 0 w 35"/>
              <a:gd name="T3" fmla="*/ 14 h 20"/>
              <a:gd name="T4" fmla="*/ 33 w 35"/>
              <a:gd name="T5" fmla="*/ 20 h 20"/>
              <a:gd name="T6" fmla="*/ 35 w 35"/>
              <a:gd name="T7" fmla="*/ 6 h 20"/>
              <a:gd name="T8" fmla="*/ 2 w 35"/>
              <a:gd name="T9" fmla="*/ 0 h 20"/>
              <a:gd name="T10" fmla="*/ 2 w 35"/>
              <a:gd name="T11" fmla="*/ 0 h 20"/>
              <a:gd name="T12" fmla="*/ 0 60000 65536"/>
              <a:gd name="T13" fmla="*/ 0 60000 65536"/>
              <a:gd name="T14" fmla="*/ 0 60000 65536"/>
              <a:gd name="T15" fmla="*/ 0 60000 65536"/>
              <a:gd name="T16" fmla="*/ 0 60000 65536"/>
              <a:gd name="T17" fmla="*/ 0 60000 65536"/>
              <a:gd name="T18" fmla="*/ 0 w 35"/>
              <a:gd name="T19" fmla="*/ 0 h 20"/>
              <a:gd name="T20" fmla="*/ 35 w 3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5" h="20">
                <a:moveTo>
                  <a:pt x="2" y="0"/>
                </a:moveTo>
                <a:lnTo>
                  <a:pt x="0" y="14"/>
                </a:lnTo>
                <a:lnTo>
                  <a:pt x="33" y="20"/>
                </a:lnTo>
                <a:lnTo>
                  <a:pt x="35" y="6"/>
                </a:lnTo>
                <a:lnTo>
                  <a:pt x="2" y="0"/>
                </a:lnTo>
                <a:close/>
              </a:path>
            </a:pathLst>
          </a:custGeom>
          <a:solidFill>
            <a:srgbClr val="009240"/>
          </a:solidFill>
          <a:ln w="9525">
            <a:noFill/>
            <a:round/>
            <a:headEnd/>
            <a:tailEnd/>
          </a:ln>
        </p:spPr>
        <p:txBody>
          <a:bodyPr/>
          <a:lstStyle/>
          <a:p>
            <a:endParaRPr lang="hu-HU"/>
          </a:p>
        </p:txBody>
      </p:sp>
      <p:sp>
        <p:nvSpPr>
          <p:cNvPr id="59574" name="Freeform 183"/>
          <p:cNvSpPr>
            <a:spLocks/>
          </p:cNvSpPr>
          <p:nvPr/>
        </p:nvSpPr>
        <p:spPr bwMode="auto">
          <a:xfrm>
            <a:off x="4130675" y="1770063"/>
            <a:ext cx="58738" cy="31750"/>
          </a:xfrm>
          <a:custGeom>
            <a:avLst/>
            <a:gdLst>
              <a:gd name="T0" fmla="*/ 3 w 37"/>
              <a:gd name="T1" fmla="*/ 0 h 20"/>
              <a:gd name="T2" fmla="*/ 0 w 37"/>
              <a:gd name="T3" fmla="*/ 14 h 20"/>
              <a:gd name="T4" fmla="*/ 35 w 37"/>
              <a:gd name="T5" fmla="*/ 20 h 20"/>
              <a:gd name="T6" fmla="*/ 37 w 37"/>
              <a:gd name="T7" fmla="*/ 5 h 20"/>
              <a:gd name="T8" fmla="*/ 3 w 37"/>
              <a:gd name="T9" fmla="*/ 0 h 20"/>
              <a:gd name="T10" fmla="*/ 3 w 37"/>
              <a:gd name="T11" fmla="*/ 0 h 20"/>
              <a:gd name="T12" fmla="*/ 0 60000 65536"/>
              <a:gd name="T13" fmla="*/ 0 60000 65536"/>
              <a:gd name="T14" fmla="*/ 0 60000 65536"/>
              <a:gd name="T15" fmla="*/ 0 60000 65536"/>
              <a:gd name="T16" fmla="*/ 0 60000 65536"/>
              <a:gd name="T17" fmla="*/ 0 60000 65536"/>
              <a:gd name="T18" fmla="*/ 0 w 37"/>
              <a:gd name="T19" fmla="*/ 0 h 20"/>
              <a:gd name="T20" fmla="*/ 37 w 3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7" h="20">
                <a:moveTo>
                  <a:pt x="3" y="0"/>
                </a:moveTo>
                <a:lnTo>
                  <a:pt x="0" y="14"/>
                </a:lnTo>
                <a:lnTo>
                  <a:pt x="35" y="20"/>
                </a:lnTo>
                <a:lnTo>
                  <a:pt x="37" y="5"/>
                </a:lnTo>
                <a:lnTo>
                  <a:pt x="3" y="0"/>
                </a:lnTo>
                <a:close/>
              </a:path>
            </a:pathLst>
          </a:custGeom>
          <a:solidFill>
            <a:srgbClr val="009240"/>
          </a:solidFill>
          <a:ln w="9525">
            <a:noFill/>
            <a:round/>
            <a:headEnd/>
            <a:tailEnd/>
          </a:ln>
        </p:spPr>
        <p:txBody>
          <a:bodyPr/>
          <a:lstStyle/>
          <a:p>
            <a:endParaRPr lang="hu-HU"/>
          </a:p>
        </p:txBody>
      </p:sp>
      <p:sp>
        <p:nvSpPr>
          <p:cNvPr id="59575" name="Freeform 184"/>
          <p:cNvSpPr>
            <a:spLocks/>
          </p:cNvSpPr>
          <p:nvPr/>
        </p:nvSpPr>
        <p:spPr bwMode="auto">
          <a:xfrm>
            <a:off x="4075113" y="1760538"/>
            <a:ext cx="60325" cy="31750"/>
          </a:xfrm>
          <a:custGeom>
            <a:avLst/>
            <a:gdLst>
              <a:gd name="T0" fmla="*/ 2 w 38"/>
              <a:gd name="T1" fmla="*/ 0 h 20"/>
              <a:gd name="T2" fmla="*/ 0 w 38"/>
              <a:gd name="T3" fmla="*/ 14 h 20"/>
              <a:gd name="T4" fmla="*/ 35 w 38"/>
              <a:gd name="T5" fmla="*/ 20 h 20"/>
              <a:gd name="T6" fmla="*/ 38 w 38"/>
              <a:gd name="T7" fmla="*/ 6 h 20"/>
              <a:gd name="T8" fmla="*/ 2 w 38"/>
              <a:gd name="T9" fmla="*/ 0 h 20"/>
              <a:gd name="T10" fmla="*/ 2 w 38"/>
              <a:gd name="T11" fmla="*/ 0 h 20"/>
              <a:gd name="T12" fmla="*/ 0 60000 65536"/>
              <a:gd name="T13" fmla="*/ 0 60000 65536"/>
              <a:gd name="T14" fmla="*/ 0 60000 65536"/>
              <a:gd name="T15" fmla="*/ 0 60000 65536"/>
              <a:gd name="T16" fmla="*/ 0 60000 65536"/>
              <a:gd name="T17" fmla="*/ 0 60000 65536"/>
              <a:gd name="T18" fmla="*/ 0 w 38"/>
              <a:gd name="T19" fmla="*/ 0 h 20"/>
              <a:gd name="T20" fmla="*/ 38 w 3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8" h="20">
                <a:moveTo>
                  <a:pt x="2" y="0"/>
                </a:moveTo>
                <a:lnTo>
                  <a:pt x="0" y="14"/>
                </a:lnTo>
                <a:lnTo>
                  <a:pt x="35" y="20"/>
                </a:lnTo>
                <a:lnTo>
                  <a:pt x="38" y="6"/>
                </a:lnTo>
                <a:lnTo>
                  <a:pt x="2" y="0"/>
                </a:lnTo>
                <a:close/>
              </a:path>
            </a:pathLst>
          </a:custGeom>
          <a:solidFill>
            <a:srgbClr val="009240"/>
          </a:solidFill>
          <a:ln w="9525">
            <a:noFill/>
            <a:round/>
            <a:headEnd/>
            <a:tailEnd/>
          </a:ln>
        </p:spPr>
        <p:txBody>
          <a:bodyPr/>
          <a:lstStyle/>
          <a:p>
            <a:endParaRPr lang="hu-HU"/>
          </a:p>
        </p:txBody>
      </p:sp>
      <p:sp>
        <p:nvSpPr>
          <p:cNvPr id="59576" name="Freeform 185"/>
          <p:cNvSpPr>
            <a:spLocks/>
          </p:cNvSpPr>
          <p:nvPr/>
        </p:nvSpPr>
        <p:spPr bwMode="auto">
          <a:xfrm>
            <a:off x="4016375" y="1751013"/>
            <a:ext cx="61913" cy="31750"/>
          </a:xfrm>
          <a:custGeom>
            <a:avLst/>
            <a:gdLst>
              <a:gd name="T0" fmla="*/ 2 w 39"/>
              <a:gd name="T1" fmla="*/ 0 h 20"/>
              <a:gd name="T2" fmla="*/ 0 w 39"/>
              <a:gd name="T3" fmla="*/ 15 h 20"/>
              <a:gd name="T4" fmla="*/ 37 w 39"/>
              <a:gd name="T5" fmla="*/ 20 h 20"/>
              <a:gd name="T6" fmla="*/ 39 w 39"/>
              <a:gd name="T7" fmla="*/ 6 h 20"/>
              <a:gd name="T8" fmla="*/ 2 w 39"/>
              <a:gd name="T9" fmla="*/ 0 h 20"/>
              <a:gd name="T10" fmla="*/ 2 w 39"/>
              <a:gd name="T11" fmla="*/ 0 h 20"/>
              <a:gd name="T12" fmla="*/ 0 60000 65536"/>
              <a:gd name="T13" fmla="*/ 0 60000 65536"/>
              <a:gd name="T14" fmla="*/ 0 60000 65536"/>
              <a:gd name="T15" fmla="*/ 0 60000 65536"/>
              <a:gd name="T16" fmla="*/ 0 60000 65536"/>
              <a:gd name="T17" fmla="*/ 0 60000 65536"/>
              <a:gd name="T18" fmla="*/ 0 w 39"/>
              <a:gd name="T19" fmla="*/ 0 h 20"/>
              <a:gd name="T20" fmla="*/ 39 w 39"/>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9" h="20">
                <a:moveTo>
                  <a:pt x="2" y="0"/>
                </a:moveTo>
                <a:lnTo>
                  <a:pt x="0" y="15"/>
                </a:lnTo>
                <a:lnTo>
                  <a:pt x="37" y="20"/>
                </a:lnTo>
                <a:lnTo>
                  <a:pt x="39" y="6"/>
                </a:lnTo>
                <a:lnTo>
                  <a:pt x="2" y="0"/>
                </a:lnTo>
                <a:close/>
              </a:path>
            </a:pathLst>
          </a:custGeom>
          <a:solidFill>
            <a:srgbClr val="009240"/>
          </a:solidFill>
          <a:ln w="9525">
            <a:noFill/>
            <a:round/>
            <a:headEnd/>
            <a:tailEnd/>
          </a:ln>
        </p:spPr>
        <p:txBody>
          <a:bodyPr/>
          <a:lstStyle/>
          <a:p>
            <a:endParaRPr lang="hu-HU"/>
          </a:p>
        </p:txBody>
      </p:sp>
      <p:sp>
        <p:nvSpPr>
          <p:cNvPr id="59577" name="Freeform 186"/>
          <p:cNvSpPr>
            <a:spLocks/>
          </p:cNvSpPr>
          <p:nvPr/>
        </p:nvSpPr>
        <p:spPr bwMode="auto">
          <a:xfrm>
            <a:off x="3957638" y="1744663"/>
            <a:ext cx="61912" cy="30162"/>
          </a:xfrm>
          <a:custGeom>
            <a:avLst/>
            <a:gdLst>
              <a:gd name="T0" fmla="*/ 1 w 39"/>
              <a:gd name="T1" fmla="*/ 0 h 19"/>
              <a:gd name="T2" fmla="*/ 0 w 39"/>
              <a:gd name="T3" fmla="*/ 16 h 19"/>
              <a:gd name="T4" fmla="*/ 37 w 39"/>
              <a:gd name="T5" fmla="*/ 19 h 19"/>
              <a:gd name="T6" fmla="*/ 39 w 39"/>
              <a:gd name="T7" fmla="*/ 4 h 19"/>
              <a:gd name="T8" fmla="*/ 1 w 39"/>
              <a:gd name="T9" fmla="*/ 0 h 19"/>
              <a:gd name="T10" fmla="*/ 1 w 39"/>
              <a:gd name="T11" fmla="*/ 0 h 19"/>
              <a:gd name="T12" fmla="*/ 0 60000 65536"/>
              <a:gd name="T13" fmla="*/ 0 60000 65536"/>
              <a:gd name="T14" fmla="*/ 0 60000 65536"/>
              <a:gd name="T15" fmla="*/ 0 60000 65536"/>
              <a:gd name="T16" fmla="*/ 0 60000 65536"/>
              <a:gd name="T17" fmla="*/ 0 60000 65536"/>
              <a:gd name="T18" fmla="*/ 0 w 39"/>
              <a:gd name="T19" fmla="*/ 0 h 19"/>
              <a:gd name="T20" fmla="*/ 39 w 3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9" h="19">
                <a:moveTo>
                  <a:pt x="1" y="0"/>
                </a:moveTo>
                <a:lnTo>
                  <a:pt x="0" y="16"/>
                </a:lnTo>
                <a:lnTo>
                  <a:pt x="37" y="19"/>
                </a:lnTo>
                <a:lnTo>
                  <a:pt x="39" y="4"/>
                </a:lnTo>
                <a:lnTo>
                  <a:pt x="1" y="0"/>
                </a:lnTo>
                <a:close/>
              </a:path>
            </a:pathLst>
          </a:custGeom>
          <a:solidFill>
            <a:srgbClr val="009240"/>
          </a:solidFill>
          <a:ln w="9525">
            <a:noFill/>
            <a:round/>
            <a:headEnd/>
            <a:tailEnd/>
          </a:ln>
        </p:spPr>
        <p:txBody>
          <a:bodyPr/>
          <a:lstStyle/>
          <a:p>
            <a:endParaRPr lang="hu-HU"/>
          </a:p>
        </p:txBody>
      </p:sp>
      <p:sp>
        <p:nvSpPr>
          <p:cNvPr id="59578" name="Freeform 187"/>
          <p:cNvSpPr>
            <a:spLocks/>
          </p:cNvSpPr>
          <p:nvPr/>
        </p:nvSpPr>
        <p:spPr bwMode="auto">
          <a:xfrm>
            <a:off x="3895725" y="1738313"/>
            <a:ext cx="63500" cy="31750"/>
          </a:xfrm>
          <a:custGeom>
            <a:avLst/>
            <a:gdLst>
              <a:gd name="T0" fmla="*/ 1 w 40"/>
              <a:gd name="T1" fmla="*/ 0 h 20"/>
              <a:gd name="T2" fmla="*/ 0 w 40"/>
              <a:gd name="T3" fmla="*/ 16 h 20"/>
              <a:gd name="T4" fmla="*/ 39 w 40"/>
              <a:gd name="T5" fmla="*/ 20 h 20"/>
              <a:gd name="T6" fmla="*/ 40 w 40"/>
              <a:gd name="T7" fmla="*/ 4 h 20"/>
              <a:gd name="T8" fmla="*/ 1 w 40"/>
              <a:gd name="T9" fmla="*/ 0 h 20"/>
              <a:gd name="T10" fmla="*/ 1 w 40"/>
              <a:gd name="T11" fmla="*/ 0 h 20"/>
              <a:gd name="T12" fmla="*/ 0 60000 65536"/>
              <a:gd name="T13" fmla="*/ 0 60000 65536"/>
              <a:gd name="T14" fmla="*/ 0 60000 65536"/>
              <a:gd name="T15" fmla="*/ 0 60000 65536"/>
              <a:gd name="T16" fmla="*/ 0 60000 65536"/>
              <a:gd name="T17" fmla="*/ 0 60000 65536"/>
              <a:gd name="T18" fmla="*/ 0 w 40"/>
              <a:gd name="T19" fmla="*/ 0 h 20"/>
              <a:gd name="T20" fmla="*/ 40 w 40"/>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40" h="20">
                <a:moveTo>
                  <a:pt x="1" y="0"/>
                </a:moveTo>
                <a:lnTo>
                  <a:pt x="0" y="16"/>
                </a:lnTo>
                <a:lnTo>
                  <a:pt x="39" y="20"/>
                </a:lnTo>
                <a:lnTo>
                  <a:pt x="40" y="4"/>
                </a:lnTo>
                <a:lnTo>
                  <a:pt x="1" y="0"/>
                </a:lnTo>
                <a:close/>
              </a:path>
            </a:pathLst>
          </a:custGeom>
          <a:solidFill>
            <a:srgbClr val="009240"/>
          </a:solidFill>
          <a:ln w="9525">
            <a:noFill/>
            <a:round/>
            <a:headEnd/>
            <a:tailEnd/>
          </a:ln>
        </p:spPr>
        <p:txBody>
          <a:bodyPr/>
          <a:lstStyle/>
          <a:p>
            <a:endParaRPr lang="hu-HU"/>
          </a:p>
        </p:txBody>
      </p:sp>
      <p:sp>
        <p:nvSpPr>
          <p:cNvPr id="59579" name="Freeform 188"/>
          <p:cNvSpPr>
            <a:spLocks/>
          </p:cNvSpPr>
          <p:nvPr/>
        </p:nvSpPr>
        <p:spPr bwMode="auto">
          <a:xfrm>
            <a:off x="3832225" y="1733550"/>
            <a:ext cx="65088" cy="30163"/>
          </a:xfrm>
          <a:custGeom>
            <a:avLst/>
            <a:gdLst>
              <a:gd name="T0" fmla="*/ 1 w 41"/>
              <a:gd name="T1" fmla="*/ 0 h 19"/>
              <a:gd name="T2" fmla="*/ 0 w 41"/>
              <a:gd name="T3" fmla="*/ 15 h 19"/>
              <a:gd name="T4" fmla="*/ 40 w 41"/>
              <a:gd name="T5" fmla="*/ 19 h 19"/>
              <a:gd name="T6" fmla="*/ 41 w 41"/>
              <a:gd name="T7" fmla="*/ 3 h 19"/>
              <a:gd name="T8" fmla="*/ 1 w 41"/>
              <a:gd name="T9" fmla="*/ 0 h 19"/>
              <a:gd name="T10" fmla="*/ 1 w 41"/>
              <a:gd name="T11" fmla="*/ 0 h 19"/>
              <a:gd name="T12" fmla="*/ 0 60000 65536"/>
              <a:gd name="T13" fmla="*/ 0 60000 65536"/>
              <a:gd name="T14" fmla="*/ 0 60000 65536"/>
              <a:gd name="T15" fmla="*/ 0 60000 65536"/>
              <a:gd name="T16" fmla="*/ 0 60000 65536"/>
              <a:gd name="T17" fmla="*/ 0 60000 65536"/>
              <a:gd name="T18" fmla="*/ 0 w 41"/>
              <a:gd name="T19" fmla="*/ 0 h 19"/>
              <a:gd name="T20" fmla="*/ 41 w 4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1" h="19">
                <a:moveTo>
                  <a:pt x="1" y="0"/>
                </a:moveTo>
                <a:lnTo>
                  <a:pt x="0" y="15"/>
                </a:lnTo>
                <a:lnTo>
                  <a:pt x="40" y="19"/>
                </a:lnTo>
                <a:lnTo>
                  <a:pt x="41" y="3"/>
                </a:lnTo>
                <a:lnTo>
                  <a:pt x="1" y="0"/>
                </a:lnTo>
                <a:close/>
              </a:path>
            </a:pathLst>
          </a:custGeom>
          <a:solidFill>
            <a:srgbClr val="009240"/>
          </a:solidFill>
          <a:ln w="9525">
            <a:noFill/>
            <a:round/>
            <a:headEnd/>
            <a:tailEnd/>
          </a:ln>
        </p:spPr>
        <p:txBody>
          <a:bodyPr/>
          <a:lstStyle/>
          <a:p>
            <a:endParaRPr lang="hu-HU"/>
          </a:p>
        </p:txBody>
      </p:sp>
      <p:sp>
        <p:nvSpPr>
          <p:cNvPr id="59580" name="Freeform 189"/>
          <p:cNvSpPr>
            <a:spLocks/>
          </p:cNvSpPr>
          <p:nvPr/>
        </p:nvSpPr>
        <p:spPr bwMode="auto">
          <a:xfrm>
            <a:off x="3765550" y="1727200"/>
            <a:ext cx="68263" cy="30163"/>
          </a:xfrm>
          <a:custGeom>
            <a:avLst/>
            <a:gdLst>
              <a:gd name="T0" fmla="*/ 1 w 43"/>
              <a:gd name="T1" fmla="*/ 0 h 19"/>
              <a:gd name="T2" fmla="*/ 0 w 43"/>
              <a:gd name="T3" fmla="*/ 15 h 19"/>
              <a:gd name="T4" fmla="*/ 42 w 43"/>
              <a:gd name="T5" fmla="*/ 19 h 19"/>
              <a:gd name="T6" fmla="*/ 43 w 43"/>
              <a:gd name="T7" fmla="*/ 4 h 19"/>
              <a:gd name="T8" fmla="*/ 1 w 43"/>
              <a:gd name="T9" fmla="*/ 0 h 19"/>
              <a:gd name="T10" fmla="*/ 1 w 43"/>
              <a:gd name="T11" fmla="*/ 0 h 19"/>
              <a:gd name="T12" fmla="*/ 0 60000 65536"/>
              <a:gd name="T13" fmla="*/ 0 60000 65536"/>
              <a:gd name="T14" fmla="*/ 0 60000 65536"/>
              <a:gd name="T15" fmla="*/ 0 60000 65536"/>
              <a:gd name="T16" fmla="*/ 0 60000 65536"/>
              <a:gd name="T17" fmla="*/ 0 60000 65536"/>
              <a:gd name="T18" fmla="*/ 0 w 43"/>
              <a:gd name="T19" fmla="*/ 0 h 19"/>
              <a:gd name="T20" fmla="*/ 43 w 4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3" h="19">
                <a:moveTo>
                  <a:pt x="1" y="0"/>
                </a:moveTo>
                <a:lnTo>
                  <a:pt x="0" y="15"/>
                </a:lnTo>
                <a:lnTo>
                  <a:pt x="42" y="19"/>
                </a:lnTo>
                <a:lnTo>
                  <a:pt x="43" y="4"/>
                </a:lnTo>
                <a:lnTo>
                  <a:pt x="1" y="0"/>
                </a:lnTo>
                <a:close/>
              </a:path>
            </a:pathLst>
          </a:custGeom>
          <a:solidFill>
            <a:srgbClr val="009240"/>
          </a:solidFill>
          <a:ln w="9525">
            <a:noFill/>
            <a:round/>
            <a:headEnd/>
            <a:tailEnd/>
          </a:ln>
        </p:spPr>
        <p:txBody>
          <a:bodyPr/>
          <a:lstStyle/>
          <a:p>
            <a:endParaRPr lang="hu-HU"/>
          </a:p>
        </p:txBody>
      </p:sp>
      <p:sp>
        <p:nvSpPr>
          <p:cNvPr id="59581" name="Freeform 190"/>
          <p:cNvSpPr>
            <a:spLocks/>
          </p:cNvSpPr>
          <p:nvPr/>
        </p:nvSpPr>
        <p:spPr bwMode="auto">
          <a:xfrm>
            <a:off x="3698875" y="1722438"/>
            <a:ext cx="68263" cy="28575"/>
          </a:xfrm>
          <a:custGeom>
            <a:avLst/>
            <a:gdLst>
              <a:gd name="T0" fmla="*/ 2 w 43"/>
              <a:gd name="T1" fmla="*/ 0 h 18"/>
              <a:gd name="T2" fmla="*/ 0 w 43"/>
              <a:gd name="T3" fmla="*/ 16 h 18"/>
              <a:gd name="T4" fmla="*/ 42 w 43"/>
              <a:gd name="T5" fmla="*/ 18 h 18"/>
              <a:gd name="T6" fmla="*/ 43 w 43"/>
              <a:gd name="T7" fmla="*/ 3 h 18"/>
              <a:gd name="T8" fmla="*/ 2 w 43"/>
              <a:gd name="T9" fmla="*/ 0 h 18"/>
              <a:gd name="T10" fmla="*/ 2 w 43"/>
              <a:gd name="T11" fmla="*/ 0 h 18"/>
              <a:gd name="T12" fmla="*/ 0 60000 65536"/>
              <a:gd name="T13" fmla="*/ 0 60000 65536"/>
              <a:gd name="T14" fmla="*/ 0 60000 65536"/>
              <a:gd name="T15" fmla="*/ 0 60000 65536"/>
              <a:gd name="T16" fmla="*/ 0 60000 65536"/>
              <a:gd name="T17" fmla="*/ 0 60000 65536"/>
              <a:gd name="T18" fmla="*/ 0 w 43"/>
              <a:gd name="T19" fmla="*/ 0 h 18"/>
              <a:gd name="T20" fmla="*/ 43 w 43"/>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3" h="18">
                <a:moveTo>
                  <a:pt x="2" y="0"/>
                </a:moveTo>
                <a:lnTo>
                  <a:pt x="0" y="16"/>
                </a:lnTo>
                <a:lnTo>
                  <a:pt x="42" y="18"/>
                </a:lnTo>
                <a:lnTo>
                  <a:pt x="43" y="3"/>
                </a:lnTo>
                <a:lnTo>
                  <a:pt x="2" y="0"/>
                </a:lnTo>
                <a:close/>
              </a:path>
            </a:pathLst>
          </a:custGeom>
          <a:solidFill>
            <a:srgbClr val="009240"/>
          </a:solidFill>
          <a:ln w="9525">
            <a:noFill/>
            <a:round/>
            <a:headEnd/>
            <a:tailEnd/>
          </a:ln>
        </p:spPr>
        <p:txBody>
          <a:bodyPr/>
          <a:lstStyle/>
          <a:p>
            <a:endParaRPr lang="hu-HU"/>
          </a:p>
        </p:txBody>
      </p:sp>
      <p:sp>
        <p:nvSpPr>
          <p:cNvPr id="59582" name="Freeform 191"/>
          <p:cNvSpPr>
            <a:spLocks/>
          </p:cNvSpPr>
          <p:nvPr/>
        </p:nvSpPr>
        <p:spPr bwMode="auto">
          <a:xfrm>
            <a:off x="3630613" y="1719263"/>
            <a:ext cx="71437" cy="28575"/>
          </a:xfrm>
          <a:custGeom>
            <a:avLst/>
            <a:gdLst>
              <a:gd name="T0" fmla="*/ 1 w 45"/>
              <a:gd name="T1" fmla="*/ 0 h 18"/>
              <a:gd name="T2" fmla="*/ 0 w 45"/>
              <a:gd name="T3" fmla="*/ 15 h 18"/>
              <a:gd name="T4" fmla="*/ 43 w 45"/>
              <a:gd name="T5" fmla="*/ 18 h 18"/>
              <a:gd name="T6" fmla="*/ 45 w 45"/>
              <a:gd name="T7" fmla="*/ 2 h 18"/>
              <a:gd name="T8" fmla="*/ 1 w 45"/>
              <a:gd name="T9" fmla="*/ 0 h 18"/>
              <a:gd name="T10" fmla="*/ 1 w 45"/>
              <a:gd name="T11" fmla="*/ 0 h 18"/>
              <a:gd name="T12" fmla="*/ 0 60000 65536"/>
              <a:gd name="T13" fmla="*/ 0 60000 65536"/>
              <a:gd name="T14" fmla="*/ 0 60000 65536"/>
              <a:gd name="T15" fmla="*/ 0 60000 65536"/>
              <a:gd name="T16" fmla="*/ 0 60000 65536"/>
              <a:gd name="T17" fmla="*/ 0 60000 65536"/>
              <a:gd name="T18" fmla="*/ 0 w 45"/>
              <a:gd name="T19" fmla="*/ 0 h 18"/>
              <a:gd name="T20" fmla="*/ 45 w 4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5" h="18">
                <a:moveTo>
                  <a:pt x="1" y="0"/>
                </a:moveTo>
                <a:lnTo>
                  <a:pt x="0" y="15"/>
                </a:lnTo>
                <a:lnTo>
                  <a:pt x="43" y="18"/>
                </a:lnTo>
                <a:lnTo>
                  <a:pt x="45" y="2"/>
                </a:lnTo>
                <a:lnTo>
                  <a:pt x="1" y="0"/>
                </a:lnTo>
                <a:close/>
              </a:path>
            </a:pathLst>
          </a:custGeom>
          <a:solidFill>
            <a:srgbClr val="009240"/>
          </a:solidFill>
          <a:ln w="9525">
            <a:noFill/>
            <a:round/>
            <a:headEnd/>
            <a:tailEnd/>
          </a:ln>
        </p:spPr>
        <p:txBody>
          <a:bodyPr/>
          <a:lstStyle/>
          <a:p>
            <a:endParaRPr lang="hu-HU"/>
          </a:p>
        </p:txBody>
      </p:sp>
      <p:sp>
        <p:nvSpPr>
          <p:cNvPr id="59583" name="Freeform 192"/>
          <p:cNvSpPr>
            <a:spLocks/>
          </p:cNvSpPr>
          <p:nvPr/>
        </p:nvSpPr>
        <p:spPr bwMode="auto">
          <a:xfrm>
            <a:off x="3562350" y="1714500"/>
            <a:ext cx="69850" cy="28575"/>
          </a:xfrm>
          <a:custGeom>
            <a:avLst/>
            <a:gdLst>
              <a:gd name="T0" fmla="*/ 1 w 44"/>
              <a:gd name="T1" fmla="*/ 0 h 18"/>
              <a:gd name="T2" fmla="*/ 0 w 44"/>
              <a:gd name="T3" fmla="*/ 15 h 18"/>
              <a:gd name="T4" fmla="*/ 43 w 44"/>
              <a:gd name="T5" fmla="*/ 18 h 18"/>
              <a:gd name="T6" fmla="*/ 44 w 44"/>
              <a:gd name="T7" fmla="*/ 3 h 18"/>
              <a:gd name="T8" fmla="*/ 1 w 44"/>
              <a:gd name="T9" fmla="*/ 0 h 18"/>
              <a:gd name="T10" fmla="*/ 1 w 44"/>
              <a:gd name="T11" fmla="*/ 0 h 18"/>
              <a:gd name="T12" fmla="*/ 0 60000 65536"/>
              <a:gd name="T13" fmla="*/ 0 60000 65536"/>
              <a:gd name="T14" fmla="*/ 0 60000 65536"/>
              <a:gd name="T15" fmla="*/ 0 60000 65536"/>
              <a:gd name="T16" fmla="*/ 0 60000 65536"/>
              <a:gd name="T17" fmla="*/ 0 60000 65536"/>
              <a:gd name="T18" fmla="*/ 0 w 44"/>
              <a:gd name="T19" fmla="*/ 0 h 18"/>
              <a:gd name="T20" fmla="*/ 44 w 4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4" h="18">
                <a:moveTo>
                  <a:pt x="1" y="0"/>
                </a:moveTo>
                <a:lnTo>
                  <a:pt x="0" y="15"/>
                </a:lnTo>
                <a:lnTo>
                  <a:pt x="43" y="18"/>
                </a:lnTo>
                <a:lnTo>
                  <a:pt x="44" y="3"/>
                </a:lnTo>
                <a:lnTo>
                  <a:pt x="1" y="0"/>
                </a:lnTo>
                <a:close/>
              </a:path>
            </a:pathLst>
          </a:custGeom>
          <a:solidFill>
            <a:srgbClr val="009240"/>
          </a:solidFill>
          <a:ln w="9525">
            <a:noFill/>
            <a:round/>
            <a:headEnd/>
            <a:tailEnd/>
          </a:ln>
        </p:spPr>
        <p:txBody>
          <a:bodyPr/>
          <a:lstStyle/>
          <a:p>
            <a:endParaRPr lang="hu-HU"/>
          </a:p>
        </p:txBody>
      </p:sp>
      <p:sp>
        <p:nvSpPr>
          <p:cNvPr id="59584" name="Freeform 193"/>
          <p:cNvSpPr>
            <a:spLocks/>
          </p:cNvSpPr>
          <p:nvPr/>
        </p:nvSpPr>
        <p:spPr bwMode="auto">
          <a:xfrm>
            <a:off x="3490913" y="1712913"/>
            <a:ext cx="73025" cy="25400"/>
          </a:xfrm>
          <a:custGeom>
            <a:avLst/>
            <a:gdLst>
              <a:gd name="T0" fmla="*/ 0 w 46"/>
              <a:gd name="T1" fmla="*/ 0 h 16"/>
              <a:gd name="T2" fmla="*/ 0 w 46"/>
              <a:gd name="T3" fmla="*/ 15 h 16"/>
              <a:gd name="T4" fmla="*/ 45 w 46"/>
              <a:gd name="T5" fmla="*/ 16 h 16"/>
              <a:gd name="T6" fmla="*/ 46 w 46"/>
              <a:gd name="T7" fmla="*/ 1 h 16"/>
              <a:gd name="T8" fmla="*/ 0 w 46"/>
              <a:gd name="T9" fmla="*/ 0 h 16"/>
              <a:gd name="T10" fmla="*/ 0 w 46"/>
              <a:gd name="T11" fmla="*/ 0 h 16"/>
              <a:gd name="T12" fmla="*/ 0 60000 65536"/>
              <a:gd name="T13" fmla="*/ 0 60000 65536"/>
              <a:gd name="T14" fmla="*/ 0 60000 65536"/>
              <a:gd name="T15" fmla="*/ 0 60000 65536"/>
              <a:gd name="T16" fmla="*/ 0 60000 65536"/>
              <a:gd name="T17" fmla="*/ 0 60000 65536"/>
              <a:gd name="T18" fmla="*/ 0 w 46"/>
              <a:gd name="T19" fmla="*/ 0 h 16"/>
              <a:gd name="T20" fmla="*/ 46 w 4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46" h="16">
                <a:moveTo>
                  <a:pt x="0" y="0"/>
                </a:moveTo>
                <a:lnTo>
                  <a:pt x="0" y="15"/>
                </a:lnTo>
                <a:lnTo>
                  <a:pt x="45" y="16"/>
                </a:lnTo>
                <a:lnTo>
                  <a:pt x="46" y="1"/>
                </a:lnTo>
                <a:lnTo>
                  <a:pt x="0" y="0"/>
                </a:lnTo>
                <a:close/>
              </a:path>
            </a:pathLst>
          </a:custGeom>
          <a:solidFill>
            <a:srgbClr val="009240"/>
          </a:solidFill>
          <a:ln w="9525">
            <a:noFill/>
            <a:round/>
            <a:headEnd/>
            <a:tailEnd/>
          </a:ln>
        </p:spPr>
        <p:txBody>
          <a:bodyPr/>
          <a:lstStyle/>
          <a:p>
            <a:endParaRPr lang="hu-HU"/>
          </a:p>
        </p:txBody>
      </p:sp>
      <p:sp>
        <p:nvSpPr>
          <p:cNvPr id="59585" name="Freeform 194"/>
          <p:cNvSpPr>
            <a:spLocks/>
          </p:cNvSpPr>
          <p:nvPr/>
        </p:nvSpPr>
        <p:spPr bwMode="auto">
          <a:xfrm>
            <a:off x="3421063" y="1711325"/>
            <a:ext cx="69850" cy="25400"/>
          </a:xfrm>
          <a:custGeom>
            <a:avLst/>
            <a:gdLst>
              <a:gd name="T0" fmla="*/ 0 w 44"/>
              <a:gd name="T1" fmla="*/ 0 h 16"/>
              <a:gd name="T2" fmla="*/ 0 w 44"/>
              <a:gd name="T3" fmla="*/ 15 h 16"/>
              <a:gd name="T4" fmla="*/ 44 w 44"/>
              <a:gd name="T5" fmla="*/ 16 h 16"/>
              <a:gd name="T6" fmla="*/ 44 w 44"/>
              <a:gd name="T7" fmla="*/ 1 h 16"/>
              <a:gd name="T8" fmla="*/ 0 w 44"/>
              <a:gd name="T9" fmla="*/ 0 h 16"/>
              <a:gd name="T10" fmla="*/ 0 w 44"/>
              <a:gd name="T11" fmla="*/ 0 h 16"/>
              <a:gd name="T12" fmla="*/ 0 60000 65536"/>
              <a:gd name="T13" fmla="*/ 0 60000 65536"/>
              <a:gd name="T14" fmla="*/ 0 60000 65536"/>
              <a:gd name="T15" fmla="*/ 0 60000 65536"/>
              <a:gd name="T16" fmla="*/ 0 60000 65536"/>
              <a:gd name="T17" fmla="*/ 0 60000 65536"/>
              <a:gd name="T18" fmla="*/ 0 w 44"/>
              <a:gd name="T19" fmla="*/ 0 h 16"/>
              <a:gd name="T20" fmla="*/ 44 w 4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44" h="16">
                <a:moveTo>
                  <a:pt x="0" y="0"/>
                </a:moveTo>
                <a:lnTo>
                  <a:pt x="0" y="15"/>
                </a:lnTo>
                <a:lnTo>
                  <a:pt x="44" y="16"/>
                </a:lnTo>
                <a:lnTo>
                  <a:pt x="44" y="1"/>
                </a:lnTo>
                <a:lnTo>
                  <a:pt x="0" y="0"/>
                </a:lnTo>
                <a:close/>
              </a:path>
            </a:pathLst>
          </a:custGeom>
          <a:solidFill>
            <a:srgbClr val="009240"/>
          </a:solidFill>
          <a:ln w="9525">
            <a:noFill/>
            <a:round/>
            <a:headEnd/>
            <a:tailEnd/>
          </a:ln>
        </p:spPr>
        <p:txBody>
          <a:bodyPr/>
          <a:lstStyle/>
          <a:p>
            <a:endParaRPr lang="hu-HU"/>
          </a:p>
        </p:txBody>
      </p:sp>
      <p:sp>
        <p:nvSpPr>
          <p:cNvPr id="59586" name="Freeform 195"/>
          <p:cNvSpPr>
            <a:spLocks/>
          </p:cNvSpPr>
          <p:nvPr/>
        </p:nvSpPr>
        <p:spPr bwMode="auto">
          <a:xfrm>
            <a:off x="3348038" y="1711325"/>
            <a:ext cx="73025" cy="23813"/>
          </a:xfrm>
          <a:custGeom>
            <a:avLst/>
            <a:gdLst>
              <a:gd name="T0" fmla="*/ 0 w 46"/>
              <a:gd name="T1" fmla="*/ 0 h 15"/>
              <a:gd name="T2" fmla="*/ 0 w 46"/>
              <a:gd name="T3" fmla="*/ 15 h 15"/>
              <a:gd name="T4" fmla="*/ 46 w 46"/>
              <a:gd name="T5" fmla="*/ 15 h 15"/>
              <a:gd name="T6" fmla="*/ 46 w 46"/>
              <a:gd name="T7" fmla="*/ 0 h 15"/>
              <a:gd name="T8" fmla="*/ 0 w 46"/>
              <a:gd name="T9" fmla="*/ 0 h 15"/>
              <a:gd name="T10" fmla="*/ 0 w 46"/>
              <a:gd name="T11" fmla="*/ 0 h 15"/>
              <a:gd name="T12" fmla="*/ 0 60000 65536"/>
              <a:gd name="T13" fmla="*/ 0 60000 65536"/>
              <a:gd name="T14" fmla="*/ 0 60000 65536"/>
              <a:gd name="T15" fmla="*/ 0 60000 65536"/>
              <a:gd name="T16" fmla="*/ 0 60000 65536"/>
              <a:gd name="T17" fmla="*/ 0 60000 65536"/>
              <a:gd name="T18" fmla="*/ 0 w 46"/>
              <a:gd name="T19" fmla="*/ 0 h 15"/>
              <a:gd name="T20" fmla="*/ 46 w 4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46" h="15">
                <a:moveTo>
                  <a:pt x="0" y="0"/>
                </a:moveTo>
                <a:lnTo>
                  <a:pt x="0" y="15"/>
                </a:lnTo>
                <a:lnTo>
                  <a:pt x="46" y="15"/>
                </a:lnTo>
                <a:lnTo>
                  <a:pt x="46" y="0"/>
                </a:lnTo>
                <a:lnTo>
                  <a:pt x="0" y="0"/>
                </a:lnTo>
                <a:close/>
              </a:path>
            </a:pathLst>
          </a:custGeom>
          <a:solidFill>
            <a:srgbClr val="009240"/>
          </a:solidFill>
          <a:ln w="9525">
            <a:noFill/>
            <a:round/>
            <a:headEnd/>
            <a:tailEnd/>
          </a:ln>
        </p:spPr>
        <p:txBody>
          <a:bodyPr/>
          <a:lstStyle/>
          <a:p>
            <a:endParaRPr lang="hu-HU"/>
          </a:p>
        </p:txBody>
      </p:sp>
      <p:sp>
        <p:nvSpPr>
          <p:cNvPr id="59587" name="Freeform 196"/>
          <p:cNvSpPr>
            <a:spLocks/>
          </p:cNvSpPr>
          <p:nvPr/>
        </p:nvSpPr>
        <p:spPr bwMode="auto">
          <a:xfrm>
            <a:off x="3273425" y="1708150"/>
            <a:ext cx="74613" cy="26988"/>
          </a:xfrm>
          <a:custGeom>
            <a:avLst/>
            <a:gdLst>
              <a:gd name="T0" fmla="*/ 0 w 47"/>
              <a:gd name="T1" fmla="*/ 16 h 17"/>
              <a:gd name="T2" fmla="*/ 47 w 47"/>
              <a:gd name="T3" fmla="*/ 17 h 17"/>
              <a:gd name="T4" fmla="*/ 47 w 47"/>
              <a:gd name="T5" fmla="*/ 2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7" y="17"/>
                </a:lnTo>
                <a:lnTo>
                  <a:pt x="47" y="2"/>
                </a:lnTo>
                <a:lnTo>
                  <a:pt x="0" y="0"/>
                </a:lnTo>
                <a:lnTo>
                  <a:pt x="0" y="16"/>
                </a:lnTo>
                <a:close/>
              </a:path>
            </a:pathLst>
          </a:custGeom>
          <a:solidFill>
            <a:srgbClr val="009240"/>
          </a:solidFill>
          <a:ln w="9525">
            <a:noFill/>
            <a:round/>
            <a:headEnd/>
            <a:tailEnd/>
          </a:ln>
        </p:spPr>
        <p:txBody>
          <a:bodyPr/>
          <a:lstStyle/>
          <a:p>
            <a:endParaRPr lang="hu-HU"/>
          </a:p>
        </p:txBody>
      </p:sp>
      <p:sp>
        <p:nvSpPr>
          <p:cNvPr id="59588" name="Freeform 197"/>
          <p:cNvSpPr>
            <a:spLocks/>
          </p:cNvSpPr>
          <p:nvPr/>
        </p:nvSpPr>
        <p:spPr bwMode="auto">
          <a:xfrm>
            <a:off x="3763963" y="1693863"/>
            <a:ext cx="15875" cy="107950"/>
          </a:xfrm>
          <a:custGeom>
            <a:avLst/>
            <a:gdLst>
              <a:gd name="T0" fmla="*/ 10 w 10"/>
              <a:gd name="T1" fmla="*/ 68 h 68"/>
              <a:gd name="T2" fmla="*/ 10 w 10"/>
              <a:gd name="T3" fmla="*/ 0 h 68"/>
              <a:gd name="T4" fmla="*/ 0 w 10"/>
              <a:gd name="T5" fmla="*/ 0 h 68"/>
              <a:gd name="T6" fmla="*/ 1 w 10"/>
              <a:gd name="T7" fmla="*/ 68 h 68"/>
              <a:gd name="T8" fmla="*/ 10 w 10"/>
              <a:gd name="T9" fmla="*/ 68 h 68"/>
              <a:gd name="T10" fmla="*/ 0 60000 65536"/>
              <a:gd name="T11" fmla="*/ 0 60000 65536"/>
              <a:gd name="T12" fmla="*/ 0 60000 65536"/>
              <a:gd name="T13" fmla="*/ 0 60000 65536"/>
              <a:gd name="T14" fmla="*/ 0 60000 65536"/>
              <a:gd name="T15" fmla="*/ 0 w 10"/>
              <a:gd name="T16" fmla="*/ 0 h 68"/>
              <a:gd name="T17" fmla="*/ 10 w 10"/>
              <a:gd name="T18" fmla="*/ 68 h 68"/>
            </a:gdLst>
            <a:ahLst/>
            <a:cxnLst>
              <a:cxn ang="T10">
                <a:pos x="T0" y="T1"/>
              </a:cxn>
              <a:cxn ang="T11">
                <a:pos x="T2" y="T3"/>
              </a:cxn>
              <a:cxn ang="T12">
                <a:pos x="T4" y="T5"/>
              </a:cxn>
              <a:cxn ang="T13">
                <a:pos x="T6" y="T7"/>
              </a:cxn>
              <a:cxn ang="T14">
                <a:pos x="T8" y="T9"/>
              </a:cxn>
            </a:cxnLst>
            <a:rect l="T15" t="T16" r="T17" b="T18"/>
            <a:pathLst>
              <a:path w="10" h="68">
                <a:moveTo>
                  <a:pt x="10" y="68"/>
                </a:moveTo>
                <a:lnTo>
                  <a:pt x="10" y="0"/>
                </a:lnTo>
                <a:lnTo>
                  <a:pt x="0" y="0"/>
                </a:lnTo>
                <a:lnTo>
                  <a:pt x="1" y="68"/>
                </a:lnTo>
                <a:lnTo>
                  <a:pt x="10" y="68"/>
                </a:lnTo>
                <a:close/>
              </a:path>
            </a:pathLst>
          </a:custGeom>
          <a:solidFill>
            <a:srgbClr val="1F99C3"/>
          </a:solidFill>
          <a:ln w="9525">
            <a:noFill/>
            <a:round/>
            <a:headEnd/>
            <a:tailEnd/>
          </a:ln>
        </p:spPr>
        <p:txBody>
          <a:bodyPr/>
          <a:lstStyle/>
          <a:p>
            <a:endParaRPr lang="hu-HU"/>
          </a:p>
        </p:txBody>
      </p:sp>
      <p:sp>
        <p:nvSpPr>
          <p:cNvPr id="59589" name="Rectangle 198"/>
          <p:cNvSpPr>
            <a:spLocks noChangeArrowheads="1"/>
          </p:cNvSpPr>
          <p:nvPr/>
        </p:nvSpPr>
        <p:spPr bwMode="auto">
          <a:xfrm>
            <a:off x="3789363" y="1520825"/>
            <a:ext cx="220662" cy="136525"/>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1000" b="1">
                <a:solidFill>
                  <a:srgbClr val="131516"/>
                </a:solidFill>
                <a:latin typeface="Lucida Sans" pitchFamily="34" charset="0"/>
              </a:rPr>
              <a:t>cos</a:t>
            </a:r>
            <a:endParaRPr lang="en-US" sz="1600" b="1">
              <a:solidFill>
                <a:srgbClr val="000000"/>
              </a:solidFill>
              <a:latin typeface="Lucida Sans" pitchFamily="34" charset="0"/>
            </a:endParaRPr>
          </a:p>
        </p:txBody>
      </p:sp>
      <p:sp>
        <p:nvSpPr>
          <p:cNvPr id="59590" name="Rectangle 199"/>
          <p:cNvSpPr>
            <a:spLocks noChangeArrowheads="1"/>
          </p:cNvSpPr>
          <p:nvPr/>
        </p:nvSpPr>
        <p:spPr bwMode="auto">
          <a:xfrm>
            <a:off x="3074988" y="2424113"/>
            <a:ext cx="452437" cy="136525"/>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1000" b="1">
                <a:solidFill>
                  <a:srgbClr val="131516"/>
                </a:solidFill>
                <a:latin typeface="Lucida Sans" pitchFamily="34" charset="0"/>
              </a:rPr>
              <a:t>232 bp</a:t>
            </a:r>
            <a:endParaRPr lang="en-US" sz="1600" b="1">
              <a:solidFill>
                <a:srgbClr val="000000"/>
              </a:solidFill>
              <a:latin typeface="Lucida Sans" pitchFamily="34" charset="0"/>
            </a:endParaRPr>
          </a:p>
        </p:txBody>
      </p:sp>
      <p:pic>
        <p:nvPicPr>
          <p:cNvPr id="59591" name="Picture 200"/>
          <p:cNvPicPr>
            <a:picLocks noChangeAspect="1" noChangeArrowheads="1"/>
          </p:cNvPicPr>
          <p:nvPr/>
        </p:nvPicPr>
        <p:blipFill>
          <a:blip r:embed="rId3" cstate="print"/>
          <a:srcRect/>
          <a:stretch>
            <a:fillRect/>
          </a:stretch>
        </p:blipFill>
        <p:spPr bwMode="auto">
          <a:xfrm>
            <a:off x="3021013" y="2249488"/>
            <a:ext cx="496887" cy="120650"/>
          </a:xfrm>
          <a:prstGeom prst="rect">
            <a:avLst/>
          </a:prstGeom>
          <a:noFill/>
          <a:ln w="9525">
            <a:noFill/>
            <a:miter lim="800000"/>
            <a:headEnd/>
            <a:tailEnd/>
          </a:ln>
        </p:spPr>
      </p:pic>
      <p:sp>
        <p:nvSpPr>
          <p:cNvPr id="59592" name="Rectangle 201"/>
          <p:cNvSpPr>
            <a:spLocks noChangeArrowheads="1"/>
          </p:cNvSpPr>
          <p:nvPr/>
        </p:nvSpPr>
        <p:spPr bwMode="auto">
          <a:xfrm>
            <a:off x="3143250" y="3216275"/>
            <a:ext cx="319088" cy="165100"/>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1200" b="1" i="1">
                <a:solidFill>
                  <a:srgbClr val="131516"/>
                </a:solidFill>
                <a:latin typeface="Lucida Sans" pitchFamily="34" charset="0"/>
              </a:rPr>
              <a:t>attB</a:t>
            </a:r>
            <a:endParaRPr lang="en-US" sz="1600" b="1">
              <a:solidFill>
                <a:srgbClr val="000000"/>
              </a:solidFill>
              <a:latin typeface="Lucida Sans" pitchFamily="34" charset="0"/>
            </a:endParaRPr>
          </a:p>
        </p:txBody>
      </p:sp>
      <p:sp>
        <p:nvSpPr>
          <p:cNvPr id="59593" name="Rectangle 202"/>
          <p:cNvSpPr>
            <a:spLocks noChangeArrowheads="1"/>
          </p:cNvSpPr>
          <p:nvPr/>
        </p:nvSpPr>
        <p:spPr bwMode="auto">
          <a:xfrm>
            <a:off x="466725" y="3421063"/>
            <a:ext cx="461963" cy="165100"/>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1200" b="1" i="1">
                <a:solidFill>
                  <a:srgbClr val="131516"/>
                </a:solidFill>
                <a:latin typeface="Lucida Sans" pitchFamily="34" charset="0"/>
              </a:rPr>
              <a:t>E. coli</a:t>
            </a:r>
            <a:endParaRPr lang="en-US" sz="1600" b="1">
              <a:solidFill>
                <a:srgbClr val="000000"/>
              </a:solidFill>
              <a:latin typeface="Lucida Sans" pitchFamily="34" charset="0"/>
            </a:endParaRPr>
          </a:p>
        </p:txBody>
      </p:sp>
      <p:sp>
        <p:nvSpPr>
          <p:cNvPr id="59594" name="Rectangle 203"/>
          <p:cNvSpPr>
            <a:spLocks noChangeArrowheads="1"/>
          </p:cNvSpPr>
          <p:nvPr/>
        </p:nvSpPr>
        <p:spPr bwMode="auto">
          <a:xfrm>
            <a:off x="3257550" y="2925763"/>
            <a:ext cx="134938" cy="260350"/>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1900" b="1">
                <a:solidFill>
                  <a:srgbClr val="131516"/>
                </a:solidFill>
                <a:latin typeface="Calibri" pitchFamily="34" charset="0"/>
              </a:rPr>
              <a:t>x</a:t>
            </a:r>
            <a:endParaRPr lang="en-US" sz="1600" b="1">
              <a:solidFill>
                <a:srgbClr val="000000"/>
              </a:solidFill>
              <a:latin typeface="Lucida Sans" pitchFamily="34" charset="0"/>
            </a:endParaRPr>
          </a:p>
        </p:txBody>
      </p:sp>
      <p:sp>
        <p:nvSpPr>
          <p:cNvPr id="59595" name="Rectangle 204"/>
          <p:cNvSpPr>
            <a:spLocks noChangeArrowheads="1"/>
          </p:cNvSpPr>
          <p:nvPr/>
        </p:nvSpPr>
        <p:spPr bwMode="auto">
          <a:xfrm>
            <a:off x="3082925" y="3621088"/>
            <a:ext cx="334963" cy="122237"/>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900" b="1">
                <a:solidFill>
                  <a:srgbClr val="131516"/>
                </a:solidFill>
                <a:latin typeface="Lucida Sans" pitchFamily="34" charset="0"/>
              </a:rPr>
              <a:t>21 bp</a:t>
            </a:r>
            <a:endParaRPr lang="en-US" sz="1600" b="1">
              <a:solidFill>
                <a:srgbClr val="000000"/>
              </a:solidFill>
              <a:latin typeface="Lucida Sans" pitchFamily="34" charset="0"/>
            </a:endParaRPr>
          </a:p>
        </p:txBody>
      </p:sp>
      <p:pic>
        <p:nvPicPr>
          <p:cNvPr id="59596" name="Picture 205"/>
          <p:cNvPicPr>
            <a:picLocks noChangeAspect="1" noChangeArrowheads="1"/>
          </p:cNvPicPr>
          <p:nvPr/>
        </p:nvPicPr>
        <p:blipFill>
          <a:blip r:embed="rId4" cstate="print"/>
          <a:srcRect/>
          <a:stretch>
            <a:fillRect/>
          </a:stretch>
        </p:blipFill>
        <p:spPr bwMode="auto">
          <a:xfrm>
            <a:off x="3097213" y="3436938"/>
            <a:ext cx="336550" cy="120650"/>
          </a:xfrm>
          <a:prstGeom prst="rect">
            <a:avLst/>
          </a:prstGeom>
          <a:noFill/>
          <a:ln w="9525">
            <a:noFill/>
            <a:miter lim="800000"/>
            <a:headEnd/>
            <a:tailEnd/>
          </a:ln>
        </p:spPr>
      </p:pic>
      <p:sp>
        <p:nvSpPr>
          <p:cNvPr id="59597" name="Freeform 206"/>
          <p:cNvSpPr>
            <a:spLocks/>
          </p:cNvSpPr>
          <p:nvPr/>
        </p:nvSpPr>
        <p:spPr bwMode="auto">
          <a:xfrm>
            <a:off x="1862138" y="3482975"/>
            <a:ext cx="1238250" cy="26988"/>
          </a:xfrm>
          <a:custGeom>
            <a:avLst/>
            <a:gdLst>
              <a:gd name="T0" fmla="*/ 780 w 780"/>
              <a:gd name="T1" fmla="*/ 0 h 17"/>
              <a:gd name="T2" fmla="*/ 0 w 780"/>
              <a:gd name="T3" fmla="*/ 0 h 17"/>
              <a:gd name="T4" fmla="*/ 0 w 780"/>
              <a:gd name="T5" fmla="*/ 16 h 17"/>
              <a:gd name="T6" fmla="*/ 780 w 780"/>
              <a:gd name="T7" fmla="*/ 17 h 17"/>
              <a:gd name="T8" fmla="*/ 780 w 780"/>
              <a:gd name="T9" fmla="*/ 0 h 17"/>
              <a:gd name="T10" fmla="*/ 0 60000 65536"/>
              <a:gd name="T11" fmla="*/ 0 60000 65536"/>
              <a:gd name="T12" fmla="*/ 0 60000 65536"/>
              <a:gd name="T13" fmla="*/ 0 60000 65536"/>
              <a:gd name="T14" fmla="*/ 0 60000 65536"/>
              <a:gd name="T15" fmla="*/ 0 w 780"/>
              <a:gd name="T16" fmla="*/ 0 h 17"/>
              <a:gd name="T17" fmla="*/ 780 w 780"/>
              <a:gd name="T18" fmla="*/ 17 h 17"/>
            </a:gdLst>
            <a:ahLst/>
            <a:cxnLst>
              <a:cxn ang="T10">
                <a:pos x="T0" y="T1"/>
              </a:cxn>
              <a:cxn ang="T11">
                <a:pos x="T2" y="T3"/>
              </a:cxn>
              <a:cxn ang="T12">
                <a:pos x="T4" y="T5"/>
              </a:cxn>
              <a:cxn ang="T13">
                <a:pos x="T6" y="T7"/>
              </a:cxn>
              <a:cxn ang="T14">
                <a:pos x="T8" y="T9"/>
              </a:cxn>
            </a:cxnLst>
            <a:rect l="T15" t="T16" r="T17" b="T18"/>
            <a:pathLst>
              <a:path w="780" h="17">
                <a:moveTo>
                  <a:pt x="780" y="0"/>
                </a:moveTo>
                <a:lnTo>
                  <a:pt x="0" y="0"/>
                </a:lnTo>
                <a:lnTo>
                  <a:pt x="0" y="16"/>
                </a:lnTo>
                <a:lnTo>
                  <a:pt x="780" y="17"/>
                </a:lnTo>
                <a:lnTo>
                  <a:pt x="780" y="0"/>
                </a:lnTo>
                <a:close/>
              </a:path>
            </a:pathLst>
          </a:custGeom>
          <a:solidFill>
            <a:srgbClr val="131516"/>
          </a:solidFill>
          <a:ln w="9525">
            <a:noFill/>
            <a:round/>
            <a:headEnd/>
            <a:tailEnd/>
          </a:ln>
        </p:spPr>
        <p:txBody>
          <a:bodyPr/>
          <a:lstStyle/>
          <a:p>
            <a:endParaRPr lang="hu-HU"/>
          </a:p>
        </p:txBody>
      </p:sp>
      <p:sp>
        <p:nvSpPr>
          <p:cNvPr id="59598" name="Freeform 207"/>
          <p:cNvSpPr>
            <a:spLocks/>
          </p:cNvSpPr>
          <p:nvPr/>
        </p:nvSpPr>
        <p:spPr bwMode="auto">
          <a:xfrm>
            <a:off x="2062163" y="3365500"/>
            <a:ext cx="150812" cy="260350"/>
          </a:xfrm>
          <a:custGeom>
            <a:avLst/>
            <a:gdLst>
              <a:gd name="T0" fmla="*/ 7 w 95"/>
              <a:gd name="T1" fmla="*/ 164 h 164"/>
              <a:gd name="T2" fmla="*/ 95 w 95"/>
              <a:gd name="T3" fmla="*/ 4 h 164"/>
              <a:gd name="T4" fmla="*/ 89 w 95"/>
              <a:gd name="T5" fmla="*/ 0 h 164"/>
              <a:gd name="T6" fmla="*/ 0 w 95"/>
              <a:gd name="T7" fmla="*/ 160 h 164"/>
              <a:gd name="T8" fmla="*/ 7 w 95"/>
              <a:gd name="T9" fmla="*/ 164 h 164"/>
              <a:gd name="T10" fmla="*/ 0 60000 65536"/>
              <a:gd name="T11" fmla="*/ 0 60000 65536"/>
              <a:gd name="T12" fmla="*/ 0 60000 65536"/>
              <a:gd name="T13" fmla="*/ 0 60000 65536"/>
              <a:gd name="T14" fmla="*/ 0 60000 65536"/>
              <a:gd name="T15" fmla="*/ 0 w 95"/>
              <a:gd name="T16" fmla="*/ 0 h 164"/>
              <a:gd name="T17" fmla="*/ 95 w 95"/>
              <a:gd name="T18" fmla="*/ 164 h 164"/>
            </a:gdLst>
            <a:ahLst/>
            <a:cxnLst>
              <a:cxn ang="T10">
                <a:pos x="T0" y="T1"/>
              </a:cxn>
              <a:cxn ang="T11">
                <a:pos x="T2" y="T3"/>
              </a:cxn>
              <a:cxn ang="T12">
                <a:pos x="T4" y="T5"/>
              </a:cxn>
              <a:cxn ang="T13">
                <a:pos x="T6" y="T7"/>
              </a:cxn>
              <a:cxn ang="T14">
                <a:pos x="T8" y="T9"/>
              </a:cxn>
            </a:cxnLst>
            <a:rect l="T15" t="T16" r="T17" b="T18"/>
            <a:pathLst>
              <a:path w="95" h="164">
                <a:moveTo>
                  <a:pt x="7" y="164"/>
                </a:moveTo>
                <a:lnTo>
                  <a:pt x="95" y="4"/>
                </a:lnTo>
                <a:lnTo>
                  <a:pt x="89" y="0"/>
                </a:lnTo>
                <a:lnTo>
                  <a:pt x="0" y="160"/>
                </a:lnTo>
                <a:lnTo>
                  <a:pt x="7" y="164"/>
                </a:lnTo>
                <a:close/>
              </a:path>
            </a:pathLst>
          </a:custGeom>
          <a:solidFill>
            <a:srgbClr val="131516"/>
          </a:solidFill>
          <a:ln w="9525">
            <a:noFill/>
            <a:round/>
            <a:headEnd/>
            <a:tailEnd/>
          </a:ln>
        </p:spPr>
        <p:txBody>
          <a:bodyPr/>
          <a:lstStyle/>
          <a:p>
            <a:endParaRPr lang="hu-HU"/>
          </a:p>
        </p:txBody>
      </p:sp>
      <p:sp>
        <p:nvSpPr>
          <p:cNvPr id="59599" name="Freeform 208"/>
          <p:cNvSpPr>
            <a:spLocks/>
          </p:cNvSpPr>
          <p:nvPr/>
        </p:nvSpPr>
        <p:spPr bwMode="auto">
          <a:xfrm>
            <a:off x="1960563" y="3365500"/>
            <a:ext cx="149225" cy="260350"/>
          </a:xfrm>
          <a:custGeom>
            <a:avLst/>
            <a:gdLst>
              <a:gd name="T0" fmla="*/ 7 w 94"/>
              <a:gd name="T1" fmla="*/ 164 h 164"/>
              <a:gd name="T2" fmla="*/ 94 w 94"/>
              <a:gd name="T3" fmla="*/ 4 h 164"/>
              <a:gd name="T4" fmla="*/ 88 w 94"/>
              <a:gd name="T5" fmla="*/ 0 h 164"/>
              <a:gd name="T6" fmla="*/ 0 w 94"/>
              <a:gd name="T7" fmla="*/ 160 h 164"/>
              <a:gd name="T8" fmla="*/ 7 w 94"/>
              <a:gd name="T9" fmla="*/ 164 h 164"/>
              <a:gd name="T10" fmla="*/ 0 60000 65536"/>
              <a:gd name="T11" fmla="*/ 0 60000 65536"/>
              <a:gd name="T12" fmla="*/ 0 60000 65536"/>
              <a:gd name="T13" fmla="*/ 0 60000 65536"/>
              <a:gd name="T14" fmla="*/ 0 60000 65536"/>
              <a:gd name="T15" fmla="*/ 0 w 94"/>
              <a:gd name="T16" fmla="*/ 0 h 164"/>
              <a:gd name="T17" fmla="*/ 94 w 94"/>
              <a:gd name="T18" fmla="*/ 164 h 164"/>
            </a:gdLst>
            <a:ahLst/>
            <a:cxnLst>
              <a:cxn ang="T10">
                <a:pos x="T0" y="T1"/>
              </a:cxn>
              <a:cxn ang="T11">
                <a:pos x="T2" y="T3"/>
              </a:cxn>
              <a:cxn ang="T12">
                <a:pos x="T4" y="T5"/>
              </a:cxn>
              <a:cxn ang="T13">
                <a:pos x="T6" y="T7"/>
              </a:cxn>
              <a:cxn ang="T14">
                <a:pos x="T8" y="T9"/>
              </a:cxn>
            </a:cxnLst>
            <a:rect l="T15" t="T16" r="T17" b="T18"/>
            <a:pathLst>
              <a:path w="94" h="164">
                <a:moveTo>
                  <a:pt x="7" y="164"/>
                </a:moveTo>
                <a:lnTo>
                  <a:pt x="94" y="4"/>
                </a:lnTo>
                <a:lnTo>
                  <a:pt x="88" y="0"/>
                </a:lnTo>
                <a:lnTo>
                  <a:pt x="0" y="160"/>
                </a:lnTo>
                <a:lnTo>
                  <a:pt x="7" y="164"/>
                </a:lnTo>
                <a:close/>
              </a:path>
            </a:pathLst>
          </a:custGeom>
          <a:solidFill>
            <a:srgbClr val="131516"/>
          </a:solidFill>
          <a:ln w="9525">
            <a:noFill/>
            <a:round/>
            <a:headEnd/>
            <a:tailEnd/>
          </a:ln>
        </p:spPr>
        <p:txBody>
          <a:bodyPr/>
          <a:lstStyle/>
          <a:p>
            <a:endParaRPr lang="hu-HU"/>
          </a:p>
        </p:txBody>
      </p:sp>
      <p:sp>
        <p:nvSpPr>
          <p:cNvPr id="59600" name="Freeform 209"/>
          <p:cNvSpPr>
            <a:spLocks/>
          </p:cNvSpPr>
          <p:nvPr/>
        </p:nvSpPr>
        <p:spPr bwMode="auto">
          <a:xfrm>
            <a:off x="3432175" y="3482975"/>
            <a:ext cx="1236663" cy="26988"/>
          </a:xfrm>
          <a:custGeom>
            <a:avLst/>
            <a:gdLst>
              <a:gd name="T0" fmla="*/ 0 w 779"/>
              <a:gd name="T1" fmla="*/ 0 h 17"/>
              <a:gd name="T2" fmla="*/ 779 w 779"/>
              <a:gd name="T3" fmla="*/ 0 h 17"/>
              <a:gd name="T4" fmla="*/ 779 w 779"/>
              <a:gd name="T5" fmla="*/ 16 h 17"/>
              <a:gd name="T6" fmla="*/ 0 w 779"/>
              <a:gd name="T7" fmla="*/ 17 h 17"/>
              <a:gd name="T8" fmla="*/ 0 w 779"/>
              <a:gd name="T9" fmla="*/ 0 h 17"/>
              <a:gd name="T10" fmla="*/ 0 60000 65536"/>
              <a:gd name="T11" fmla="*/ 0 60000 65536"/>
              <a:gd name="T12" fmla="*/ 0 60000 65536"/>
              <a:gd name="T13" fmla="*/ 0 60000 65536"/>
              <a:gd name="T14" fmla="*/ 0 60000 65536"/>
              <a:gd name="T15" fmla="*/ 0 w 779"/>
              <a:gd name="T16" fmla="*/ 0 h 17"/>
              <a:gd name="T17" fmla="*/ 779 w 779"/>
              <a:gd name="T18" fmla="*/ 17 h 17"/>
            </a:gdLst>
            <a:ahLst/>
            <a:cxnLst>
              <a:cxn ang="T10">
                <a:pos x="T0" y="T1"/>
              </a:cxn>
              <a:cxn ang="T11">
                <a:pos x="T2" y="T3"/>
              </a:cxn>
              <a:cxn ang="T12">
                <a:pos x="T4" y="T5"/>
              </a:cxn>
              <a:cxn ang="T13">
                <a:pos x="T6" y="T7"/>
              </a:cxn>
              <a:cxn ang="T14">
                <a:pos x="T8" y="T9"/>
              </a:cxn>
            </a:cxnLst>
            <a:rect l="T15" t="T16" r="T17" b="T18"/>
            <a:pathLst>
              <a:path w="779" h="17">
                <a:moveTo>
                  <a:pt x="0" y="0"/>
                </a:moveTo>
                <a:lnTo>
                  <a:pt x="779" y="0"/>
                </a:lnTo>
                <a:lnTo>
                  <a:pt x="779" y="16"/>
                </a:lnTo>
                <a:lnTo>
                  <a:pt x="0" y="17"/>
                </a:lnTo>
                <a:lnTo>
                  <a:pt x="0" y="0"/>
                </a:lnTo>
                <a:close/>
              </a:path>
            </a:pathLst>
          </a:custGeom>
          <a:solidFill>
            <a:srgbClr val="131516"/>
          </a:solidFill>
          <a:ln w="9525">
            <a:noFill/>
            <a:round/>
            <a:headEnd/>
            <a:tailEnd/>
          </a:ln>
        </p:spPr>
        <p:txBody>
          <a:bodyPr/>
          <a:lstStyle/>
          <a:p>
            <a:endParaRPr lang="hu-HU"/>
          </a:p>
        </p:txBody>
      </p:sp>
      <p:sp>
        <p:nvSpPr>
          <p:cNvPr id="59601" name="Freeform 210"/>
          <p:cNvSpPr>
            <a:spLocks/>
          </p:cNvSpPr>
          <p:nvPr/>
        </p:nvSpPr>
        <p:spPr bwMode="auto">
          <a:xfrm>
            <a:off x="4422775" y="3365500"/>
            <a:ext cx="149225" cy="260350"/>
          </a:xfrm>
          <a:custGeom>
            <a:avLst/>
            <a:gdLst>
              <a:gd name="T0" fmla="*/ 6 w 94"/>
              <a:gd name="T1" fmla="*/ 164 h 164"/>
              <a:gd name="T2" fmla="*/ 94 w 94"/>
              <a:gd name="T3" fmla="*/ 4 h 164"/>
              <a:gd name="T4" fmla="*/ 87 w 94"/>
              <a:gd name="T5" fmla="*/ 0 h 164"/>
              <a:gd name="T6" fmla="*/ 0 w 94"/>
              <a:gd name="T7" fmla="*/ 160 h 164"/>
              <a:gd name="T8" fmla="*/ 6 w 94"/>
              <a:gd name="T9" fmla="*/ 164 h 164"/>
              <a:gd name="T10" fmla="*/ 0 60000 65536"/>
              <a:gd name="T11" fmla="*/ 0 60000 65536"/>
              <a:gd name="T12" fmla="*/ 0 60000 65536"/>
              <a:gd name="T13" fmla="*/ 0 60000 65536"/>
              <a:gd name="T14" fmla="*/ 0 60000 65536"/>
              <a:gd name="T15" fmla="*/ 0 w 94"/>
              <a:gd name="T16" fmla="*/ 0 h 164"/>
              <a:gd name="T17" fmla="*/ 94 w 94"/>
              <a:gd name="T18" fmla="*/ 164 h 164"/>
            </a:gdLst>
            <a:ahLst/>
            <a:cxnLst>
              <a:cxn ang="T10">
                <a:pos x="T0" y="T1"/>
              </a:cxn>
              <a:cxn ang="T11">
                <a:pos x="T2" y="T3"/>
              </a:cxn>
              <a:cxn ang="T12">
                <a:pos x="T4" y="T5"/>
              </a:cxn>
              <a:cxn ang="T13">
                <a:pos x="T6" y="T7"/>
              </a:cxn>
              <a:cxn ang="T14">
                <a:pos x="T8" y="T9"/>
              </a:cxn>
            </a:cxnLst>
            <a:rect l="T15" t="T16" r="T17" b="T18"/>
            <a:pathLst>
              <a:path w="94" h="164">
                <a:moveTo>
                  <a:pt x="6" y="164"/>
                </a:moveTo>
                <a:lnTo>
                  <a:pt x="94" y="4"/>
                </a:lnTo>
                <a:lnTo>
                  <a:pt x="87" y="0"/>
                </a:lnTo>
                <a:lnTo>
                  <a:pt x="0" y="160"/>
                </a:lnTo>
                <a:lnTo>
                  <a:pt x="6" y="164"/>
                </a:lnTo>
                <a:close/>
              </a:path>
            </a:pathLst>
          </a:custGeom>
          <a:solidFill>
            <a:srgbClr val="131516"/>
          </a:solidFill>
          <a:ln w="9525">
            <a:noFill/>
            <a:round/>
            <a:headEnd/>
            <a:tailEnd/>
          </a:ln>
        </p:spPr>
        <p:txBody>
          <a:bodyPr/>
          <a:lstStyle/>
          <a:p>
            <a:endParaRPr lang="hu-HU"/>
          </a:p>
        </p:txBody>
      </p:sp>
      <p:sp>
        <p:nvSpPr>
          <p:cNvPr id="59602" name="Freeform 211"/>
          <p:cNvSpPr>
            <a:spLocks/>
          </p:cNvSpPr>
          <p:nvPr/>
        </p:nvSpPr>
        <p:spPr bwMode="auto">
          <a:xfrm>
            <a:off x="4319588" y="3365500"/>
            <a:ext cx="149225" cy="260350"/>
          </a:xfrm>
          <a:custGeom>
            <a:avLst/>
            <a:gdLst>
              <a:gd name="T0" fmla="*/ 6 w 94"/>
              <a:gd name="T1" fmla="*/ 164 h 164"/>
              <a:gd name="T2" fmla="*/ 94 w 94"/>
              <a:gd name="T3" fmla="*/ 4 h 164"/>
              <a:gd name="T4" fmla="*/ 87 w 94"/>
              <a:gd name="T5" fmla="*/ 0 h 164"/>
              <a:gd name="T6" fmla="*/ 0 w 94"/>
              <a:gd name="T7" fmla="*/ 160 h 164"/>
              <a:gd name="T8" fmla="*/ 6 w 94"/>
              <a:gd name="T9" fmla="*/ 164 h 164"/>
              <a:gd name="T10" fmla="*/ 0 60000 65536"/>
              <a:gd name="T11" fmla="*/ 0 60000 65536"/>
              <a:gd name="T12" fmla="*/ 0 60000 65536"/>
              <a:gd name="T13" fmla="*/ 0 60000 65536"/>
              <a:gd name="T14" fmla="*/ 0 60000 65536"/>
              <a:gd name="T15" fmla="*/ 0 w 94"/>
              <a:gd name="T16" fmla="*/ 0 h 164"/>
              <a:gd name="T17" fmla="*/ 94 w 94"/>
              <a:gd name="T18" fmla="*/ 164 h 164"/>
            </a:gdLst>
            <a:ahLst/>
            <a:cxnLst>
              <a:cxn ang="T10">
                <a:pos x="T0" y="T1"/>
              </a:cxn>
              <a:cxn ang="T11">
                <a:pos x="T2" y="T3"/>
              </a:cxn>
              <a:cxn ang="T12">
                <a:pos x="T4" y="T5"/>
              </a:cxn>
              <a:cxn ang="T13">
                <a:pos x="T6" y="T7"/>
              </a:cxn>
              <a:cxn ang="T14">
                <a:pos x="T8" y="T9"/>
              </a:cxn>
            </a:cxnLst>
            <a:rect l="T15" t="T16" r="T17" b="T18"/>
            <a:pathLst>
              <a:path w="94" h="164">
                <a:moveTo>
                  <a:pt x="6" y="164"/>
                </a:moveTo>
                <a:lnTo>
                  <a:pt x="94" y="4"/>
                </a:lnTo>
                <a:lnTo>
                  <a:pt x="87" y="0"/>
                </a:lnTo>
                <a:lnTo>
                  <a:pt x="0" y="160"/>
                </a:lnTo>
                <a:lnTo>
                  <a:pt x="6" y="164"/>
                </a:lnTo>
                <a:close/>
              </a:path>
            </a:pathLst>
          </a:custGeom>
          <a:solidFill>
            <a:srgbClr val="131516"/>
          </a:solidFill>
          <a:ln w="9525">
            <a:noFill/>
            <a:round/>
            <a:headEnd/>
            <a:tailEnd/>
          </a:ln>
        </p:spPr>
        <p:txBody>
          <a:bodyPr/>
          <a:lstStyle/>
          <a:p>
            <a:endParaRPr lang="hu-HU"/>
          </a:p>
        </p:txBody>
      </p:sp>
      <p:sp>
        <p:nvSpPr>
          <p:cNvPr id="59603" name="Rectangle 212"/>
          <p:cNvSpPr>
            <a:spLocks noChangeArrowheads="1"/>
          </p:cNvSpPr>
          <p:nvPr/>
        </p:nvSpPr>
        <p:spPr bwMode="auto">
          <a:xfrm>
            <a:off x="2225675" y="5372100"/>
            <a:ext cx="311150" cy="165100"/>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1200" b="1" i="1">
                <a:solidFill>
                  <a:srgbClr val="131516"/>
                </a:solidFill>
                <a:latin typeface="Lucida Sans" pitchFamily="34" charset="0"/>
              </a:rPr>
              <a:t>attL</a:t>
            </a:r>
            <a:endParaRPr lang="en-US" sz="1600" b="1">
              <a:solidFill>
                <a:srgbClr val="000000"/>
              </a:solidFill>
              <a:latin typeface="Lucida Sans" pitchFamily="34" charset="0"/>
            </a:endParaRPr>
          </a:p>
        </p:txBody>
      </p:sp>
      <p:sp>
        <p:nvSpPr>
          <p:cNvPr id="59604" name="Rectangle 213"/>
          <p:cNvSpPr>
            <a:spLocks noChangeArrowheads="1"/>
          </p:cNvSpPr>
          <p:nvPr/>
        </p:nvSpPr>
        <p:spPr bwMode="auto">
          <a:xfrm>
            <a:off x="504825" y="5570538"/>
            <a:ext cx="649288" cy="165100"/>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1200" b="1">
                <a:solidFill>
                  <a:srgbClr val="131516"/>
                </a:solidFill>
                <a:latin typeface="Lucida Sans" pitchFamily="34" charset="0"/>
              </a:rPr>
              <a:t>Lysogen</a:t>
            </a:r>
            <a:endParaRPr lang="en-US" sz="1600" b="1">
              <a:solidFill>
                <a:srgbClr val="000000"/>
              </a:solidFill>
              <a:latin typeface="Lucida Sans" pitchFamily="34" charset="0"/>
            </a:endParaRPr>
          </a:p>
        </p:txBody>
      </p:sp>
      <p:sp>
        <p:nvSpPr>
          <p:cNvPr id="59605" name="Freeform 214"/>
          <p:cNvSpPr>
            <a:spLocks/>
          </p:cNvSpPr>
          <p:nvPr/>
        </p:nvSpPr>
        <p:spPr bwMode="auto">
          <a:xfrm>
            <a:off x="1508125" y="5643563"/>
            <a:ext cx="669925" cy="25400"/>
          </a:xfrm>
          <a:custGeom>
            <a:avLst/>
            <a:gdLst>
              <a:gd name="T0" fmla="*/ 422 w 422"/>
              <a:gd name="T1" fmla="*/ 1 h 16"/>
              <a:gd name="T2" fmla="*/ 0 w 422"/>
              <a:gd name="T3" fmla="*/ 0 h 16"/>
              <a:gd name="T4" fmla="*/ 0 w 422"/>
              <a:gd name="T5" fmla="*/ 15 h 16"/>
              <a:gd name="T6" fmla="*/ 422 w 422"/>
              <a:gd name="T7" fmla="*/ 16 h 16"/>
              <a:gd name="T8" fmla="*/ 422 w 422"/>
              <a:gd name="T9" fmla="*/ 1 h 16"/>
              <a:gd name="T10" fmla="*/ 0 60000 65536"/>
              <a:gd name="T11" fmla="*/ 0 60000 65536"/>
              <a:gd name="T12" fmla="*/ 0 60000 65536"/>
              <a:gd name="T13" fmla="*/ 0 60000 65536"/>
              <a:gd name="T14" fmla="*/ 0 60000 65536"/>
              <a:gd name="T15" fmla="*/ 0 w 422"/>
              <a:gd name="T16" fmla="*/ 0 h 16"/>
              <a:gd name="T17" fmla="*/ 422 w 422"/>
              <a:gd name="T18" fmla="*/ 16 h 16"/>
            </a:gdLst>
            <a:ahLst/>
            <a:cxnLst>
              <a:cxn ang="T10">
                <a:pos x="T0" y="T1"/>
              </a:cxn>
              <a:cxn ang="T11">
                <a:pos x="T2" y="T3"/>
              </a:cxn>
              <a:cxn ang="T12">
                <a:pos x="T4" y="T5"/>
              </a:cxn>
              <a:cxn ang="T13">
                <a:pos x="T6" y="T7"/>
              </a:cxn>
              <a:cxn ang="T14">
                <a:pos x="T8" y="T9"/>
              </a:cxn>
            </a:cxnLst>
            <a:rect l="T15" t="T16" r="T17" b="T18"/>
            <a:pathLst>
              <a:path w="422" h="16">
                <a:moveTo>
                  <a:pt x="422" y="1"/>
                </a:moveTo>
                <a:lnTo>
                  <a:pt x="0" y="0"/>
                </a:lnTo>
                <a:lnTo>
                  <a:pt x="0" y="15"/>
                </a:lnTo>
                <a:lnTo>
                  <a:pt x="422" y="16"/>
                </a:lnTo>
                <a:lnTo>
                  <a:pt x="422" y="1"/>
                </a:lnTo>
                <a:close/>
              </a:path>
            </a:pathLst>
          </a:custGeom>
          <a:solidFill>
            <a:srgbClr val="131516"/>
          </a:solidFill>
          <a:ln w="9525">
            <a:noFill/>
            <a:round/>
            <a:headEnd/>
            <a:tailEnd/>
          </a:ln>
        </p:spPr>
        <p:txBody>
          <a:bodyPr/>
          <a:lstStyle/>
          <a:p>
            <a:endParaRPr lang="hu-HU"/>
          </a:p>
        </p:txBody>
      </p:sp>
      <p:sp>
        <p:nvSpPr>
          <p:cNvPr id="59606" name="Freeform 215"/>
          <p:cNvSpPr>
            <a:spLocks/>
          </p:cNvSpPr>
          <p:nvPr/>
        </p:nvSpPr>
        <p:spPr bwMode="auto">
          <a:xfrm>
            <a:off x="1709738" y="5526088"/>
            <a:ext cx="149225" cy="258762"/>
          </a:xfrm>
          <a:custGeom>
            <a:avLst/>
            <a:gdLst>
              <a:gd name="T0" fmla="*/ 6 w 94"/>
              <a:gd name="T1" fmla="*/ 163 h 163"/>
              <a:gd name="T2" fmla="*/ 94 w 94"/>
              <a:gd name="T3" fmla="*/ 4 h 163"/>
              <a:gd name="T4" fmla="*/ 88 w 94"/>
              <a:gd name="T5" fmla="*/ 0 h 163"/>
              <a:gd name="T6" fmla="*/ 0 w 94"/>
              <a:gd name="T7" fmla="*/ 160 h 163"/>
              <a:gd name="T8" fmla="*/ 6 w 94"/>
              <a:gd name="T9" fmla="*/ 163 h 163"/>
              <a:gd name="T10" fmla="*/ 0 60000 65536"/>
              <a:gd name="T11" fmla="*/ 0 60000 65536"/>
              <a:gd name="T12" fmla="*/ 0 60000 65536"/>
              <a:gd name="T13" fmla="*/ 0 60000 65536"/>
              <a:gd name="T14" fmla="*/ 0 60000 65536"/>
              <a:gd name="T15" fmla="*/ 0 w 94"/>
              <a:gd name="T16" fmla="*/ 0 h 163"/>
              <a:gd name="T17" fmla="*/ 94 w 94"/>
              <a:gd name="T18" fmla="*/ 163 h 163"/>
            </a:gdLst>
            <a:ahLst/>
            <a:cxnLst>
              <a:cxn ang="T10">
                <a:pos x="T0" y="T1"/>
              </a:cxn>
              <a:cxn ang="T11">
                <a:pos x="T2" y="T3"/>
              </a:cxn>
              <a:cxn ang="T12">
                <a:pos x="T4" y="T5"/>
              </a:cxn>
              <a:cxn ang="T13">
                <a:pos x="T6" y="T7"/>
              </a:cxn>
              <a:cxn ang="T14">
                <a:pos x="T8" y="T9"/>
              </a:cxn>
            </a:cxnLst>
            <a:rect l="T15" t="T16" r="T17" b="T18"/>
            <a:pathLst>
              <a:path w="94" h="163">
                <a:moveTo>
                  <a:pt x="6" y="163"/>
                </a:moveTo>
                <a:lnTo>
                  <a:pt x="94" y="4"/>
                </a:lnTo>
                <a:lnTo>
                  <a:pt x="88" y="0"/>
                </a:lnTo>
                <a:lnTo>
                  <a:pt x="0" y="160"/>
                </a:lnTo>
                <a:lnTo>
                  <a:pt x="6" y="163"/>
                </a:lnTo>
                <a:close/>
              </a:path>
            </a:pathLst>
          </a:custGeom>
          <a:solidFill>
            <a:srgbClr val="131516"/>
          </a:solidFill>
          <a:ln w="9525">
            <a:noFill/>
            <a:round/>
            <a:headEnd/>
            <a:tailEnd/>
          </a:ln>
        </p:spPr>
        <p:txBody>
          <a:bodyPr/>
          <a:lstStyle/>
          <a:p>
            <a:endParaRPr lang="hu-HU"/>
          </a:p>
        </p:txBody>
      </p:sp>
      <p:sp>
        <p:nvSpPr>
          <p:cNvPr id="59607" name="Freeform 216"/>
          <p:cNvSpPr>
            <a:spLocks/>
          </p:cNvSpPr>
          <p:nvPr/>
        </p:nvSpPr>
        <p:spPr bwMode="auto">
          <a:xfrm>
            <a:off x="1606550" y="5526088"/>
            <a:ext cx="149225" cy="258762"/>
          </a:xfrm>
          <a:custGeom>
            <a:avLst/>
            <a:gdLst>
              <a:gd name="T0" fmla="*/ 7 w 94"/>
              <a:gd name="T1" fmla="*/ 163 h 163"/>
              <a:gd name="T2" fmla="*/ 94 w 94"/>
              <a:gd name="T3" fmla="*/ 4 h 163"/>
              <a:gd name="T4" fmla="*/ 88 w 94"/>
              <a:gd name="T5" fmla="*/ 0 h 163"/>
              <a:gd name="T6" fmla="*/ 0 w 94"/>
              <a:gd name="T7" fmla="*/ 160 h 163"/>
              <a:gd name="T8" fmla="*/ 7 w 94"/>
              <a:gd name="T9" fmla="*/ 163 h 163"/>
              <a:gd name="T10" fmla="*/ 0 60000 65536"/>
              <a:gd name="T11" fmla="*/ 0 60000 65536"/>
              <a:gd name="T12" fmla="*/ 0 60000 65536"/>
              <a:gd name="T13" fmla="*/ 0 60000 65536"/>
              <a:gd name="T14" fmla="*/ 0 60000 65536"/>
              <a:gd name="T15" fmla="*/ 0 w 94"/>
              <a:gd name="T16" fmla="*/ 0 h 163"/>
              <a:gd name="T17" fmla="*/ 94 w 94"/>
              <a:gd name="T18" fmla="*/ 163 h 163"/>
            </a:gdLst>
            <a:ahLst/>
            <a:cxnLst>
              <a:cxn ang="T10">
                <a:pos x="T0" y="T1"/>
              </a:cxn>
              <a:cxn ang="T11">
                <a:pos x="T2" y="T3"/>
              </a:cxn>
              <a:cxn ang="T12">
                <a:pos x="T4" y="T5"/>
              </a:cxn>
              <a:cxn ang="T13">
                <a:pos x="T6" y="T7"/>
              </a:cxn>
              <a:cxn ang="T14">
                <a:pos x="T8" y="T9"/>
              </a:cxn>
            </a:cxnLst>
            <a:rect l="T15" t="T16" r="T17" b="T18"/>
            <a:pathLst>
              <a:path w="94" h="163">
                <a:moveTo>
                  <a:pt x="7" y="163"/>
                </a:moveTo>
                <a:lnTo>
                  <a:pt x="94" y="4"/>
                </a:lnTo>
                <a:lnTo>
                  <a:pt x="88" y="0"/>
                </a:lnTo>
                <a:lnTo>
                  <a:pt x="0" y="160"/>
                </a:lnTo>
                <a:lnTo>
                  <a:pt x="7" y="163"/>
                </a:lnTo>
                <a:close/>
              </a:path>
            </a:pathLst>
          </a:custGeom>
          <a:solidFill>
            <a:srgbClr val="131516"/>
          </a:solidFill>
          <a:ln w="9525">
            <a:noFill/>
            <a:round/>
            <a:headEnd/>
            <a:tailEnd/>
          </a:ln>
        </p:spPr>
        <p:txBody>
          <a:bodyPr/>
          <a:lstStyle/>
          <a:p>
            <a:endParaRPr lang="hu-HU"/>
          </a:p>
        </p:txBody>
      </p:sp>
      <p:sp>
        <p:nvSpPr>
          <p:cNvPr id="59608" name="Freeform 217"/>
          <p:cNvSpPr>
            <a:spLocks/>
          </p:cNvSpPr>
          <p:nvPr/>
        </p:nvSpPr>
        <p:spPr bwMode="auto">
          <a:xfrm>
            <a:off x="2468563" y="5643563"/>
            <a:ext cx="1649412" cy="25400"/>
          </a:xfrm>
          <a:custGeom>
            <a:avLst/>
            <a:gdLst>
              <a:gd name="T0" fmla="*/ 1039 w 1039"/>
              <a:gd name="T1" fmla="*/ 1 h 16"/>
              <a:gd name="T2" fmla="*/ 0 w 1039"/>
              <a:gd name="T3" fmla="*/ 0 h 16"/>
              <a:gd name="T4" fmla="*/ 0 w 1039"/>
              <a:gd name="T5" fmla="*/ 15 h 16"/>
              <a:gd name="T6" fmla="*/ 1039 w 1039"/>
              <a:gd name="T7" fmla="*/ 16 h 16"/>
              <a:gd name="T8" fmla="*/ 1039 w 1039"/>
              <a:gd name="T9" fmla="*/ 1 h 16"/>
              <a:gd name="T10" fmla="*/ 0 60000 65536"/>
              <a:gd name="T11" fmla="*/ 0 60000 65536"/>
              <a:gd name="T12" fmla="*/ 0 60000 65536"/>
              <a:gd name="T13" fmla="*/ 0 60000 65536"/>
              <a:gd name="T14" fmla="*/ 0 60000 65536"/>
              <a:gd name="T15" fmla="*/ 0 w 1039"/>
              <a:gd name="T16" fmla="*/ 0 h 16"/>
              <a:gd name="T17" fmla="*/ 1039 w 1039"/>
              <a:gd name="T18" fmla="*/ 16 h 16"/>
            </a:gdLst>
            <a:ahLst/>
            <a:cxnLst>
              <a:cxn ang="T10">
                <a:pos x="T0" y="T1"/>
              </a:cxn>
              <a:cxn ang="T11">
                <a:pos x="T2" y="T3"/>
              </a:cxn>
              <a:cxn ang="T12">
                <a:pos x="T4" y="T5"/>
              </a:cxn>
              <a:cxn ang="T13">
                <a:pos x="T6" y="T7"/>
              </a:cxn>
              <a:cxn ang="T14">
                <a:pos x="T8" y="T9"/>
              </a:cxn>
            </a:cxnLst>
            <a:rect l="T15" t="T16" r="T17" b="T18"/>
            <a:pathLst>
              <a:path w="1039" h="16">
                <a:moveTo>
                  <a:pt x="1039" y="1"/>
                </a:moveTo>
                <a:lnTo>
                  <a:pt x="0" y="0"/>
                </a:lnTo>
                <a:lnTo>
                  <a:pt x="0" y="15"/>
                </a:lnTo>
                <a:lnTo>
                  <a:pt x="1039" y="16"/>
                </a:lnTo>
                <a:lnTo>
                  <a:pt x="1039" y="1"/>
                </a:lnTo>
                <a:close/>
              </a:path>
            </a:pathLst>
          </a:custGeom>
          <a:solidFill>
            <a:srgbClr val="009240"/>
          </a:solidFill>
          <a:ln w="9525">
            <a:noFill/>
            <a:round/>
            <a:headEnd/>
            <a:tailEnd/>
          </a:ln>
        </p:spPr>
        <p:txBody>
          <a:bodyPr/>
          <a:lstStyle/>
          <a:p>
            <a:endParaRPr lang="hu-HU"/>
          </a:p>
        </p:txBody>
      </p:sp>
      <p:pic>
        <p:nvPicPr>
          <p:cNvPr id="59609" name="Picture 218"/>
          <p:cNvPicPr>
            <a:picLocks noChangeAspect="1" noChangeArrowheads="1"/>
          </p:cNvPicPr>
          <p:nvPr/>
        </p:nvPicPr>
        <p:blipFill>
          <a:blip r:embed="rId5" cstate="print"/>
          <a:srcRect/>
          <a:stretch>
            <a:fillRect/>
          </a:stretch>
        </p:blipFill>
        <p:spPr bwMode="auto">
          <a:xfrm>
            <a:off x="4079875" y="5597525"/>
            <a:ext cx="488950" cy="119063"/>
          </a:xfrm>
          <a:prstGeom prst="rect">
            <a:avLst/>
          </a:prstGeom>
          <a:noFill/>
          <a:ln w="9525">
            <a:noFill/>
            <a:miter lim="800000"/>
            <a:headEnd/>
            <a:tailEnd/>
          </a:ln>
        </p:spPr>
      </p:pic>
      <p:sp>
        <p:nvSpPr>
          <p:cNvPr id="59610" name="Freeform 219"/>
          <p:cNvSpPr>
            <a:spLocks/>
          </p:cNvSpPr>
          <p:nvPr/>
        </p:nvSpPr>
        <p:spPr bwMode="auto">
          <a:xfrm>
            <a:off x="4565650" y="5643563"/>
            <a:ext cx="668338" cy="25400"/>
          </a:xfrm>
          <a:custGeom>
            <a:avLst/>
            <a:gdLst>
              <a:gd name="T0" fmla="*/ 0 w 421"/>
              <a:gd name="T1" fmla="*/ 1 h 16"/>
              <a:gd name="T2" fmla="*/ 421 w 421"/>
              <a:gd name="T3" fmla="*/ 0 h 16"/>
              <a:gd name="T4" fmla="*/ 421 w 421"/>
              <a:gd name="T5" fmla="*/ 15 h 16"/>
              <a:gd name="T6" fmla="*/ 0 w 421"/>
              <a:gd name="T7" fmla="*/ 16 h 16"/>
              <a:gd name="T8" fmla="*/ 0 w 421"/>
              <a:gd name="T9" fmla="*/ 1 h 16"/>
              <a:gd name="T10" fmla="*/ 0 60000 65536"/>
              <a:gd name="T11" fmla="*/ 0 60000 65536"/>
              <a:gd name="T12" fmla="*/ 0 60000 65536"/>
              <a:gd name="T13" fmla="*/ 0 60000 65536"/>
              <a:gd name="T14" fmla="*/ 0 60000 65536"/>
              <a:gd name="T15" fmla="*/ 0 w 421"/>
              <a:gd name="T16" fmla="*/ 0 h 16"/>
              <a:gd name="T17" fmla="*/ 421 w 421"/>
              <a:gd name="T18" fmla="*/ 16 h 16"/>
            </a:gdLst>
            <a:ahLst/>
            <a:cxnLst>
              <a:cxn ang="T10">
                <a:pos x="T0" y="T1"/>
              </a:cxn>
              <a:cxn ang="T11">
                <a:pos x="T2" y="T3"/>
              </a:cxn>
              <a:cxn ang="T12">
                <a:pos x="T4" y="T5"/>
              </a:cxn>
              <a:cxn ang="T13">
                <a:pos x="T6" y="T7"/>
              </a:cxn>
              <a:cxn ang="T14">
                <a:pos x="T8" y="T9"/>
              </a:cxn>
            </a:cxnLst>
            <a:rect l="T15" t="T16" r="T17" b="T18"/>
            <a:pathLst>
              <a:path w="421" h="16">
                <a:moveTo>
                  <a:pt x="0" y="1"/>
                </a:moveTo>
                <a:lnTo>
                  <a:pt x="421" y="0"/>
                </a:lnTo>
                <a:lnTo>
                  <a:pt x="421" y="15"/>
                </a:lnTo>
                <a:lnTo>
                  <a:pt x="0" y="16"/>
                </a:lnTo>
                <a:lnTo>
                  <a:pt x="0" y="1"/>
                </a:lnTo>
                <a:close/>
              </a:path>
            </a:pathLst>
          </a:custGeom>
          <a:solidFill>
            <a:srgbClr val="131516"/>
          </a:solidFill>
          <a:ln w="9525">
            <a:noFill/>
            <a:round/>
            <a:headEnd/>
            <a:tailEnd/>
          </a:ln>
        </p:spPr>
        <p:txBody>
          <a:bodyPr/>
          <a:lstStyle/>
          <a:p>
            <a:endParaRPr lang="hu-HU"/>
          </a:p>
        </p:txBody>
      </p:sp>
      <p:sp>
        <p:nvSpPr>
          <p:cNvPr id="59611" name="Freeform 220"/>
          <p:cNvSpPr>
            <a:spLocks/>
          </p:cNvSpPr>
          <p:nvPr/>
        </p:nvSpPr>
        <p:spPr bwMode="auto">
          <a:xfrm>
            <a:off x="4987925" y="5526088"/>
            <a:ext cx="149225" cy="258762"/>
          </a:xfrm>
          <a:custGeom>
            <a:avLst/>
            <a:gdLst>
              <a:gd name="T0" fmla="*/ 6 w 94"/>
              <a:gd name="T1" fmla="*/ 163 h 163"/>
              <a:gd name="T2" fmla="*/ 94 w 94"/>
              <a:gd name="T3" fmla="*/ 4 h 163"/>
              <a:gd name="T4" fmla="*/ 87 w 94"/>
              <a:gd name="T5" fmla="*/ 0 h 163"/>
              <a:gd name="T6" fmla="*/ 0 w 94"/>
              <a:gd name="T7" fmla="*/ 160 h 163"/>
              <a:gd name="T8" fmla="*/ 6 w 94"/>
              <a:gd name="T9" fmla="*/ 163 h 163"/>
              <a:gd name="T10" fmla="*/ 0 60000 65536"/>
              <a:gd name="T11" fmla="*/ 0 60000 65536"/>
              <a:gd name="T12" fmla="*/ 0 60000 65536"/>
              <a:gd name="T13" fmla="*/ 0 60000 65536"/>
              <a:gd name="T14" fmla="*/ 0 60000 65536"/>
              <a:gd name="T15" fmla="*/ 0 w 94"/>
              <a:gd name="T16" fmla="*/ 0 h 163"/>
              <a:gd name="T17" fmla="*/ 94 w 94"/>
              <a:gd name="T18" fmla="*/ 163 h 163"/>
            </a:gdLst>
            <a:ahLst/>
            <a:cxnLst>
              <a:cxn ang="T10">
                <a:pos x="T0" y="T1"/>
              </a:cxn>
              <a:cxn ang="T11">
                <a:pos x="T2" y="T3"/>
              </a:cxn>
              <a:cxn ang="T12">
                <a:pos x="T4" y="T5"/>
              </a:cxn>
              <a:cxn ang="T13">
                <a:pos x="T6" y="T7"/>
              </a:cxn>
              <a:cxn ang="T14">
                <a:pos x="T8" y="T9"/>
              </a:cxn>
            </a:cxnLst>
            <a:rect l="T15" t="T16" r="T17" b="T18"/>
            <a:pathLst>
              <a:path w="94" h="163">
                <a:moveTo>
                  <a:pt x="6" y="163"/>
                </a:moveTo>
                <a:lnTo>
                  <a:pt x="94" y="4"/>
                </a:lnTo>
                <a:lnTo>
                  <a:pt x="87" y="0"/>
                </a:lnTo>
                <a:lnTo>
                  <a:pt x="0" y="160"/>
                </a:lnTo>
                <a:lnTo>
                  <a:pt x="6" y="163"/>
                </a:lnTo>
                <a:close/>
              </a:path>
            </a:pathLst>
          </a:custGeom>
          <a:solidFill>
            <a:srgbClr val="131516"/>
          </a:solidFill>
          <a:ln w="9525">
            <a:noFill/>
            <a:round/>
            <a:headEnd/>
            <a:tailEnd/>
          </a:ln>
        </p:spPr>
        <p:txBody>
          <a:bodyPr/>
          <a:lstStyle/>
          <a:p>
            <a:endParaRPr lang="hu-HU"/>
          </a:p>
        </p:txBody>
      </p:sp>
      <p:sp>
        <p:nvSpPr>
          <p:cNvPr id="59612" name="Freeform 221"/>
          <p:cNvSpPr>
            <a:spLocks/>
          </p:cNvSpPr>
          <p:nvPr/>
        </p:nvSpPr>
        <p:spPr bwMode="auto">
          <a:xfrm>
            <a:off x="4884738" y="5526088"/>
            <a:ext cx="149225" cy="258762"/>
          </a:xfrm>
          <a:custGeom>
            <a:avLst/>
            <a:gdLst>
              <a:gd name="T0" fmla="*/ 6 w 94"/>
              <a:gd name="T1" fmla="*/ 163 h 163"/>
              <a:gd name="T2" fmla="*/ 94 w 94"/>
              <a:gd name="T3" fmla="*/ 4 h 163"/>
              <a:gd name="T4" fmla="*/ 87 w 94"/>
              <a:gd name="T5" fmla="*/ 0 h 163"/>
              <a:gd name="T6" fmla="*/ 0 w 94"/>
              <a:gd name="T7" fmla="*/ 160 h 163"/>
              <a:gd name="T8" fmla="*/ 6 w 94"/>
              <a:gd name="T9" fmla="*/ 163 h 163"/>
              <a:gd name="T10" fmla="*/ 0 60000 65536"/>
              <a:gd name="T11" fmla="*/ 0 60000 65536"/>
              <a:gd name="T12" fmla="*/ 0 60000 65536"/>
              <a:gd name="T13" fmla="*/ 0 60000 65536"/>
              <a:gd name="T14" fmla="*/ 0 60000 65536"/>
              <a:gd name="T15" fmla="*/ 0 w 94"/>
              <a:gd name="T16" fmla="*/ 0 h 163"/>
              <a:gd name="T17" fmla="*/ 94 w 94"/>
              <a:gd name="T18" fmla="*/ 163 h 163"/>
            </a:gdLst>
            <a:ahLst/>
            <a:cxnLst>
              <a:cxn ang="T10">
                <a:pos x="T0" y="T1"/>
              </a:cxn>
              <a:cxn ang="T11">
                <a:pos x="T2" y="T3"/>
              </a:cxn>
              <a:cxn ang="T12">
                <a:pos x="T4" y="T5"/>
              </a:cxn>
              <a:cxn ang="T13">
                <a:pos x="T6" y="T7"/>
              </a:cxn>
              <a:cxn ang="T14">
                <a:pos x="T8" y="T9"/>
              </a:cxn>
            </a:cxnLst>
            <a:rect l="T15" t="T16" r="T17" b="T18"/>
            <a:pathLst>
              <a:path w="94" h="163">
                <a:moveTo>
                  <a:pt x="6" y="163"/>
                </a:moveTo>
                <a:lnTo>
                  <a:pt x="94" y="4"/>
                </a:lnTo>
                <a:lnTo>
                  <a:pt x="87" y="0"/>
                </a:lnTo>
                <a:lnTo>
                  <a:pt x="0" y="160"/>
                </a:lnTo>
                <a:lnTo>
                  <a:pt x="6" y="163"/>
                </a:lnTo>
                <a:close/>
              </a:path>
            </a:pathLst>
          </a:custGeom>
          <a:solidFill>
            <a:srgbClr val="131516"/>
          </a:solidFill>
          <a:ln w="9525">
            <a:noFill/>
            <a:round/>
            <a:headEnd/>
            <a:tailEnd/>
          </a:ln>
        </p:spPr>
        <p:txBody>
          <a:bodyPr/>
          <a:lstStyle/>
          <a:p>
            <a:endParaRPr lang="hu-HU"/>
          </a:p>
        </p:txBody>
      </p:sp>
      <p:sp>
        <p:nvSpPr>
          <p:cNvPr id="59613" name="Rectangle 222"/>
          <p:cNvSpPr>
            <a:spLocks noChangeArrowheads="1"/>
          </p:cNvSpPr>
          <p:nvPr/>
        </p:nvSpPr>
        <p:spPr bwMode="auto">
          <a:xfrm>
            <a:off x="4211638" y="5372100"/>
            <a:ext cx="325437" cy="165100"/>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1200" b="1" i="1">
                <a:solidFill>
                  <a:srgbClr val="131516"/>
                </a:solidFill>
                <a:latin typeface="Lucida Sans" pitchFamily="34" charset="0"/>
              </a:rPr>
              <a:t>attR</a:t>
            </a:r>
            <a:endParaRPr lang="en-US" sz="1600" b="1">
              <a:solidFill>
                <a:srgbClr val="000000"/>
              </a:solidFill>
              <a:latin typeface="Lucida Sans" pitchFamily="34" charset="0"/>
            </a:endParaRPr>
          </a:p>
        </p:txBody>
      </p:sp>
      <p:sp>
        <p:nvSpPr>
          <p:cNvPr id="59614" name="Rectangle 223"/>
          <p:cNvSpPr>
            <a:spLocks noChangeArrowheads="1"/>
          </p:cNvSpPr>
          <p:nvPr/>
        </p:nvSpPr>
        <p:spPr bwMode="auto">
          <a:xfrm>
            <a:off x="2209800" y="5783263"/>
            <a:ext cx="334963" cy="122237"/>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900" b="1">
                <a:solidFill>
                  <a:srgbClr val="131516"/>
                </a:solidFill>
                <a:latin typeface="Lucida Sans" pitchFamily="34" charset="0"/>
              </a:rPr>
              <a:t>96 bp</a:t>
            </a:r>
            <a:endParaRPr lang="en-US" sz="1600" b="1">
              <a:solidFill>
                <a:srgbClr val="000000"/>
              </a:solidFill>
              <a:latin typeface="Lucida Sans" pitchFamily="34" charset="0"/>
            </a:endParaRPr>
          </a:p>
        </p:txBody>
      </p:sp>
      <p:sp>
        <p:nvSpPr>
          <p:cNvPr id="59615" name="Rectangle 224"/>
          <p:cNvSpPr>
            <a:spLocks noChangeArrowheads="1"/>
          </p:cNvSpPr>
          <p:nvPr/>
        </p:nvSpPr>
        <p:spPr bwMode="auto">
          <a:xfrm>
            <a:off x="4168775" y="5783263"/>
            <a:ext cx="407988" cy="122237"/>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900" b="1">
                <a:solidFill>
                  <a:srgbClr val="131516"/>
                </a:solidFill>
                <a:latin typeface="Lucida Sans" pitchFamily="34" charset="0"/>
              </a:rPr>
              <a:t>157 bp</a:t>
            </a:r>
            <a:endParaRPr lang="en-US" sz="1600" b="1">
              <a:solidFill>
                <a:srgbClr val="000000"/>
              </a:solidFill>
              <a:latin typeface="Lucida Sans" pitchFamily="34" charset="0"/>
            </a:endParaRPr>
          </a:p>
        </p:txBody>
      </p:sp>
      <p:pic>
        <p:nvPicPr>
          <p:cNvPr id="59616" name="Picture 225"/>
          <p:cNvPicPr>
            <a:picLocks noChangeAspect="1" noChangeArrowheads="1"/>
          </p:cNvPicPr>
          <p:nvPr/>
        </p:nvPicPr>
        <p:blipFill>
          <a:blip r:embed="rId6" cstate="print"/>
          <a:srcRect/>
          <a:stretch>
            <a:fillRect/>
          </a:stretch>
        </p:blipFill>
        <p:spPr bwMode="auto">
          <a:xfrm>
            <a:off x="2174875" y="5597525"/>
            <a:ext cx="342900" cy="119063"/>
          </a:xfrm>
          <a:prstGeom prst="rect">
            <a:avLst/>
          </a:prstGeom>
          <a:noFill/>
          <a:ln w="9525">
            <a:noFill/>
            <a:miter lim="800000"/>
            <a:headEnd/>
            <a:tailEnd/>
          </a:ln>
        </p:spPr>
      </p:pic>
      <p:sp>
        <p:nvSpPr>
          <p:cNvPr id="59617" name="Freeform 226"/>
          <p:cNvSpPr>
            <a:spLocks noEditPoints="1"/>
          </p:cNvSpPr>
          <p:nvPr/>
        </p:nvSpPr>
        <p:spPr bwMode="auto">
          <a:xfrm>
            <a:off x="3133725" y="4322763"/>
            <a:ext cx="68263" cy="482600"/>
          </a:xfrm>
          <a:custGeom>
            <a:avLst/>
            <a:gdLst>
              <a:gd name="T0" fmla="*/ 29 w 43"/>
              <a:gd name="T1" fmla="*/ 0 h 304"/>
              <a:gd name="T2" fmla="*/ 29 w 43"/>
              <a:gd name="T3" fmla="*/ 260 h 304"/>
              <a:gd name="T4" fmla="*/ 15 w 43"/>
              <a:gd name="T5" fmla="*/ 260 h 304"/>
              <a:gd name="T6" fmla="*/ 14 w 43"/>
              <a:gd name="T7" fmla="*/ 0 h 304"/>
              <a:gd name="T8" fmla="*/ 29 w 43"/>
              <a:gd name="T9" fmla="*/ 0 h 304"/>
              <a:gd name="T10" fmla="*/ 22 w 43"/>
              <a:gd name="T11" fmla="*/ 260 h 304"/>
              <a:gd name="T12" fmla="*/ 43 w 43"/>
              <a:gd name="T13" fmla="*/ 232 h 304"/>
              <a:gd name="T14" fmla="*/ 22 w 43"/>
              <a:gd name="T15" fmla="*/ 304 h 304"/>
              <a:gd name="T16" fmla="*/ 0 w 43"/>
              <a:gd name="T17" fmla="*/ 232 h 304"/>
              <a:gd name="T18" fmla="*/ 22 w 43"/>
              <a:gd name="T19" fmla="*/ 260 h 3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304"/>
              <a:gd name="T32" fmla="*/ 43 w 43"/>
              <a:gd name="T33" fmla="*/ 304 h 3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304">
                <a:moveTo>
                  <a:pt x="29" y="0"/>
                </a:moveTo>
                <a:lnTo>
                  <a:pt x="29" y="260"/>
                </a:lnTo>
                <a:lnTo>
                  <a:pt x="15" y="260"/>
                </a:lnTo>
                <a:lnTo>
                  <a:pt x="14" y="0"/>
                </a:lnTo>
                <a:lnTo>
                  <a:pt x="29" y="0"/>
                </a:lnTo>
                <a:close/>
                <a:moveTo>
                  <a:pt x="22" y="260"/>
                </a:moveTo>
                <a:lnTo>
                  <a:pt x="43" y="232"/>
                </a:lnTo>
                <a:lnTo>
                  <a:pt x="22" y="304"/>
                </a:lnTo>
                <a:lnTo>
                  <a:pt x="0" y="232"/>
                </a:lnTo>
                <a:lnTo>
                  <a:pt x="22" y="260"/>
                </a:lnTo>
                <a:close/>
              </a:path>
            </a:pathLst>
          </a:custGeom>
          <a:solidFill>
            <a:srgbClr val="131516"/>
          </a:solidFill>
          <a:ln w="9525">
            <a:noFill/>
            <a:round/>
            <a:headEnd/>
            <a:tailEnd/>
          </a:ln>
        </p:spPr>
        <p:txBody>
          <a:bodyPr/>
          <a:lstStyle/>
          <a:p>
            <a:endParaRPr lang="hu-HU"/>
          </a:p>
        </p:txBody>
      </p:sp>
      <p:sp>
        <p:nvSpPr>
          <p:cNvPr id="59618" name="Freeform 227"/>
          <p:cNvSpPr>
            <a:spLocks/>
          </p:cNvSpPr>
          <p:nvPr/>
        </p:nvSpPr>
        <p:spPr bwMode="auto">
          <a:xfrm>
            <a:off x="3155950" y="4322763"/>
            <a:ext cx="23813" cy="412750"/>
          </a:xfrm>
          <a:custGeom>
            <a:avLst/>
            <a:gdLst>
              <a:gd name="T0" fmla="*/ 15 w 15"/>
              <a:gd name="T1" fmla="*/ 0 h 260"/>
              <a:gd name="T2" fmla="*/ 15 w 15"/>
              <a:gd name="T3" fmla="*/ 260 h 260"/>
              <a:gd name="T4" fmla="*/ 1 w 15"/>
              <a:gd name="T5" fmla="*/ 260 h 260"/>
              <a:gd name="T6" fmla="*/ 0 w 15"/>
              <a:gd name="T7" fmla="*/ 0 h 260"/>
              <a:gd name="T8" fmla="*/ 15 w 15"/>
              <a:gd name="T9" fmla="*/ 0 h 260"/>
              <a:gd name="T10" fmla="*/ 0 60000 65536"/>
              <a:gd name="T11" fmla="*/ 0 60000 65536"/>
              <a:gd name="T12" fmla="*/ 0 60000 65536"/>
              <a:gd name="T13" fmla="*/ 0 60000 65536"/>
              <a:gd name="T14" fmla="*/ 0 60000 65536"/>
              <a:gd name="T15" fmla="*/ 0 w 15"/>
              <a:gd name="T16" fmla="*/ 0 h 260"/>
              <a:gd name="T17" fmla="*/ 15 w 15"/>
              <a:gd name="T18" fmla="*/ 260 h 260"/>
            </a:gdLst>
            <a:ahLst/>
            <a:cxnLst>
              <a:cxn ang="T10">
                <a:pos x="T0" y="T1"/>
              </a:cxn>
              <a:cxn ang="T11">
                <a:pos x="T2" y="T3"/>
              </a:cxn>
              <a:cxn ang="T12">
                <a:pos x="T4" y="T5"/>
              </a:cxn>
              <a:cxn ang="T13">
                <a:pos x="T6" y="T7"/>
              </a:cxn>
              <a:cxn ang="T14">
                <a:pos x="T8" y="T9"/>
              </a:cxn>
            </a:cxnLst>
            <a:rect l="T15" t="T16" r="T17" b="T18"/>
            <a:pathLst>
              <a:path w="15" h="260">
                <a:moveTo>
                  <a:pt x="15" y="0"/>
                </a:moveTo>
                <a:lnTo>
                  <a:pt x="15" y="260"/>
                </a:lnTo>
                <a:lnTo>
                  <a:pt x="1" y="260"/>
                </a:lnTo>
                <a:lnTo>
                  <a:pt x="0" y="0"/>
                </a:lnTo>
                <a:lnTo>
                  <a:pt x="15" y="0"/>
                </a:lnTo>
              </a:path>
            </a:pathLst>
          </a:custGeom>
          <a:noFill/>
          <a:ln w="0">
            <a:solidFill>
              <a:srgbClr val="242729"/>
            </a:solidFill>
            <a:prstDash val="solid"/>
            <a:round/>
            <a:headEnd/>
            <a:tailEnd/>
          </a:ln>
        </p:spPr>
        <p:txBody>
          <a:bodyPr/>
          <a:lstStyle/>
          <a:p>
            <a:endParaRPr lang="hu-HU"/>
          </a:p>
        </p:txBody>
      </p:sp>
      <p:sp>
        <p:nvSpPr>
          <p:cNvPr id="59619" name="Freeform 228"/>
          <p:cNvSpPr>
            <a:spLocks/>
          </p:cNvSpPr>
          <p:nvPr/>
        </p:nvSpPr>
        <p:spPr bwMode="auto">
          <a:xfrm>
            <a:off x="3133725" y="4691063"/>
            <a:ext cx="68263" cy="114300"/>
          </a:xfrm>
          <a:custGeom>
            <a:avLst/>
            <a:gdLst>
              <a:gd name="T0" fmla="*/ 22 w 43"/>
              <a:gd name="T1" fmla="*/ 28 h 72"/>
              <a:gd name="T2" fmla="*/ 43 w 43"/>
              <a:gd name="T3" fmla="*/ 0 h 72"/>
              <a:gd name="T4" fmla="*/ 22 w 43"/>
              <a:gd name="T5" fmla="*/ 72 h 72"/>
              <a:gd name="T6" fmla="*/ 0 w 43"/>
              <a:gd name="T7" fmla="*/ 0 h 72"/>
              <a:gd name="T8" fmla="*/ 22 w 43"/>
              <a:gd name="T9" fmla="*/ 28 h 72"/>
              <a:gd name="T10" fmla="*/ 0 60000 65536"/>
              <a:gd name="T11" fmla="*/ 0 60000 65536"/>
              <a:gd name="T12" fmla="*/ 0 60000 65536"/>
              <a:gd name="T13" fmla="*/ 0 60000 65536"/>
              <a:gd name="T14" fmla="*/ 0 60000 65536"/>
              <a:gd name="T15" fmla="*/ 0 w 43"/>
              <a:gd name="T16" fmla="*/ 0 h 72"/>
              <a:gd name="T17" fmla="*/ 43 w 43"/>
              <a:gd name="T18" fmla="*/ 72 h 72"/>
            </a:gdLst>
            <a:ahLst/>
            <a:cxnLst>
              <a:cxn ang="T10">
                <a:pos x="T0" y="T1"/>
              </a:cxn>
              <a:cxn ang="T11">
                <a:pos x="T2" y="T3"/>
              </a:cxn>
              <a:cxn ang="T12">
                <a:pos x="T4" y="T5"/>
              </a:cxn>
              <a:cxn ang="T13">
                <a:pos x="T6" y="T7"/>
              </a:cxn>
              <a:cxn ang="T14">
                <a:pos x="T8" y="T9"/>
              </a:cxn>
            </a:cxnLst>
            <a:rect l="T15" t="T16" r="T17" b="T18"/>
            <a:pathLst>
              <a:path w="43" h="72">
                <a:moveTo>
                  <a:pt x="22" y="28"/>
                </a:moveTo>
                <a:lnTo>
                  <a:pt x="43" y="0"/>
                </a:lnTo>
                <a:lnTo>
                  <a:pt x="22" y="72"/>
                </a:lnTo>
                <a:lnTo>
                  <a:pt x="0" y="0"/>
                </a:lnTo>
                <a:lnTo>
                  <a:pt x="22" y="28"/>
                </a:lnTo>
              </a:path>
            </a:pathLst>
          </a:custGeom>
          <a:noFill/>
          <a:ln w="0">
            <a:solidFill>
              <a:srgbClr val="242729"/>
            </a:solidFill>
            <a:prstDash val="solid"/>
            <a:round/>
            <a:headEnd/>
            <a:tailEnd/>
          </a:ln>
        </p:spPr>
        <p:txBody>
          <a:bodyPr/>
          <a:lstStyle/>
          <a:p>
            <a:endParaRPr lang="hu-HU"/>
          </a:p>
        </p:txBody>
      </p:sp>
      <p:sp>
        <p:nvSpPr>
          <p:cNvPr id="59620" name="Freeform 229"/>
          <p:cNvSpPr>
            <a:spLocks noEditPoints="1"/>
          </p:cNvSpPr>
          <p:nvPr/>
        </p:nvSpPr>
        <p:spPr bwMode="auto">
          <a:xfrm>
            <a:off x="3360738" y="4322763"/>
            <a:ext cx="69850" cy="482600"/>
          </a:xfrm>
          <a:custGeom>
            <a:avLst/>
            <a:gdLst>
              <a:gd name="T0" fmla="*/ 30 w 44"/>
              <a:gd name="T1" fmla="*/ 44 h 304"/>
              <a:gd name="T2" fmla="*/ 30 w 44"/>
              <a:gd name="T3" fmla="*/ 304 h 304"/>
              <a:gd name="T4" fmla="*/ 16 w 44"/>
              <a:gd name="T5" fmla="*/ 304 h 304"/>
              <a:gd name="T6" fmla="*/ 14 w 44"/>
              <a:gd name="T7" fmla="*/ 44 h 304"/>
              <a:gd name="T8" fmla="*/ 30 w 44"/>
              <a:gd name="T9" fmla="*/ 44 h 304"/>
              <a:gd name="T10" fmla="*/ 22 w 44"/>
              <a:gd name="T11" fmla="*/ 44 h 304"/>
              <a:gd name="T12" fmla="*/ 0 w 44"/>
              <a:gd name="T13" fmla="*/ 72 h 304"/>
              <a:gd name="T14" fmla="*/ 22 w 44"/>
              <a:gd name="T15" fmla="*/ 0 h 304"/>
              <a:gd name="T16" fmla="*/ 44 w 44"/>
              <a:gd name="T17" fmla="*/ 72 h 304"/>
              <a:gd name="T18" fmla="*/ 22 w 44"/>
              <a:gd name="T19" fmla="*/ 44 h 3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304"/>
              <a:gd name="T32" fmla="*/ 44 w 44"/>
              <a:gd name="T33" fmla="*/ 304 h 3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304">
                <a:moveTo>
                  <a:pt x="30" y="44"/>
                </a:moveTo>
                <a:lnTo>
                  <a:pt x="30" y="304"/>
                </a:lnTo>
                <a:lnTo>
                  <a:pt x="16" y="304"/>
                </a:lnTo>
                <a:lnTo>
                  <a:pt x="14" y="44"/>
                </a:lnTo>
                <a:lnTo>
                  <a:pt x="30" y="44"/>
                </a:lnTo>
                <a:close/>
                <a:moveTo>
                  <a:pt x="22" y="44"/>
                </a:moveTo>
                <a:lnTo>
                  <a:pt x="0" y="72"/>
                </a:lnTo>
                <a:lnTo>
                  <a:pt x="22" y="0"/>
                </a:lnTo>
                <a:lnTo>
                  <a:pt x="44" y="72"/>
                </a:lnTo>
                <a:lnTo>
                  <a:pt x="22" y="44"/>
                </a:lnTo>
                <a:close/>
              </a:path>
            </a:pathLst>
          </a:custGeom>
          <a:solidFill>
            <a:srgbClr val="131516"/>
          </a:solidFill>
          <a:ln w="9525">
            <a:noFill/>
            <a:round/>
            <a:headEnd/>
            <a:tailEnd/>
          </a:ln>
        </p:spPr>
        <p:txBody>
          <a:bodyPr/>
          <a:lstStyle/>
          <a:p>
            <a:endParaRPr lang="hu-HU"/>
          </a:p>
        </p:txBody>
      </p:sp>
      <p:sp>
        <p:nvSpPr>
          <p:cNvPr id="59621" name="Freeform 230"/>
          <p:cNvSpPr>
            <a:spLocks/>
          </p:cNvSpPr>
          <p:nvPr/>
        </p:nvSpPr>
        <p:spPr bwMode="auto">
          <a:xfrm>
            <a:off x="3382963" y="4392613"/>
            <a:ext cx="25400" cy="412750"/>
          </a:xfrm>
          <a:custGeom>
            <a:avLst/>
            <a:gdLst>
              <a:gd name="T0" fmla="*/ 16 w 16"/>
              <a:gd name="T1" fmla="*/ 0 h 260"/>
              <a:gd name="T2" fmla="*/ 16 w 16"/>
              <a:gd name="T3" fmla="*/ 260 h 260"/>
              <a:gd name="T4" fmla="*/ 2 w 16"/>
              <a:gd name="T5" fmla="*/ 260 h 260"/>
              <a:gd name="T6" fmla="*/ 0 w 16"/>
              <a:gd name="T7" fmla="*/ 0 h 260"/>
              <a:gd name="T8" fmla="*/ 16 w 16"/>
              <a:gd name="T9" fmla="*/ 0 h 260"/>
              <a:gd name="T10" fmla="*/ 0 60000 65536"/>
              <a:gd name="T11" fmla="*/ 0 60000 65536"/>
              <a:gd name="T12" fmla="*/ 0 60000 65536"/>
              <a:gd name="T13" fmla="*/ 0 60000 65536"/>
              <a:gd name="T14" fmla="*/ 0 60000 65536"/>
              <a:gd name="T15" fmla="*/ 0 w 16"/>
              <a:gd name="T16" fmla="*/ 0 h 260"/>
              <a:gd name="T17" fmla="*/ 16 w 16"/>
              <a:gd name="T18" fmla="*/ 260 h 260"/>
            </a:gdLst>
            <a:ahLst/>
            <a:cxnLst>
              <a:cxn ang="T10">
                <a:pos x="T0" y="T1"/>
              </a:cxn>
              <a:cxn ang="T11">
                <a:pos x="T2" y="T3"/>
              </a:cxn>
              <a:cxn ang="T12">
                <a:pos x="T4" y="T5"/>
              </a:cxn>
              <a:cxn ang="T13">
                <a:pos x="T6" y="T7"/>
              </a:cxn>
              <a:cxn ang="T14">
                <a:pos x="T8" y="T9"/>
              </a:cxn>
            </a:cxnLst>
            <a:rect l="T15" t="T16" r="T17" b="T18"/>
            <a:pathLst>
              <a:path w="16" h="260">
                <a:moveTo>
                  <a:pt x="16" y="0"/>
                </a:moveTo>
                <a:lnTo>
                  <a:pt x="16" y="260"/>
                </a:lnTo>
                <a:lnTo>
                  <a:pt x="2" y="260"/>
                </a:lnTo>
                <a:lnTo>
                  <a:pt x="0" y="0"/>
                </a:lnTo>
                <a:lnTo>
                  <a:pt x="16" y="0"/>
                </a:lnTo>
              </a:path>
            </a:pathLst>
          </a:custGeom>
          <a:noFill/>
          <a:ln w="0">
            <a:solidFill>
              <a:srgbClr val="242729"/>
            </a:solidFill>
            <a:prstDash val="solid"/>
            <a:round/>
            <a:headEnd/>
            <a:tailEnd/>
          </a:ln>
        </p:spPr>
        <p:txBody>
          <a:bodyPr/>
          <a:lstStyle/>
          <a:p>
            <a:endParaRPr lang="hu-HU"/>
          </a:p>
        </p:txBody>
      </p:sp>
      <p:sp>
        <p:nvSpPr>
          <p:cNvPr id="59622" name="Freeform 231"/>
          <p:cNvSpPr>
            <a:spLocks/>
          </p:cNvSpPr>
          <p:nvPr/>
        </p:nvSpPr>
        <p:spPr bwMode="auto">
          <a:xfrm>
            <a:off x="3360738" y="4322763"/>
            <a:ext cx="69850" cy="114300"/>
          </a:xfrm>
          <a:custGeom>
            <a:avLst/>
            <a:gdLst>
              <a:gd name="T0" fmla="*/ 22 w 44"/>
              <a:gd name="T1" fmla="*/ 44 h 72"/>
              <a:gd name="T2" fmla="*/ 0 w 44"/>
              <a:gd name="T3" fmla="*/ 72 h 72"/>
              <a:gd name="T4" fmla="*/ 22 w 44"/>
              <a:gd name="T5" fmla="*/ 0 h 72"/>
              <a:gd name="T6" fmla="*/ 44 w 44"/>
              <a:gd name="T7" fmla="*/ 72 h 72"/>
              <a:gd name="T8" fmla="*/ 22 w 44"/>
              <a:gd name="T9" fmla="*/ 44 h 72"/>
              <a:gd name="T10" fmla="*/ 0 60000 65536"/>
              <a:gd name="T11" fmla="*/ 0 60000 65536"/>
              <a:gd name="T12" fmla="*/ 0 60000 65536"/>
              <a:gd name="T13" fmla="*/ 0 60000 65536"/>
              <a:gd name="T14" fmla="*/ 0 60000 65536"/>
              <a:gd name="T15" fmla="*/ 0 w 44"/>
              <a:gd name="T16" fmla="*/ 0 h 72"/>
              <a:gd name="T17" fmla="*/ 44 w 44"/>
              <a:gd name="T18" fmla="*/ 72 h 72"/>
            </a:gdLst>
            <a:ahLst/>
            <a:cxnLst>
              <a:cxn ang="T10">
                <a:pos x="T0" y="T1"/>
              </a:cxn>
              <a:cxn ang="T11">
                <a:pos x="T2" y="T3"/>
              </a:cxn>
              <a:cxn ang="T12">
                <a:pos x="T4" y="T5"/>
              </a:cxn>
              <a:cxn ang="T13">
                <a:pos x="T6" y="T7"/>
              </a:cxn>
              <a:cxn ang="T14">
                <a:pos x="T8" y="T9"/>
              </a:cxn>
            </a:cxnLst>
            <a:rect l="T15" t="T16" r="T17" b="T18"/>
            <a:pathLst>
              <a:path w="44" h="72">
                <a:moveTo>
                  <a:pt x="22" y="44"/>
                </a:moveTo>
                <a:lnTo>
                  <a:pt x="0" y="72"/>
                </a:lnTo>
                <a:lnTo>
                  <a:pt x="22" y="0"/>
                </a:lnTo>
                <a:lnTo>
                  <a:pt x="44" y="72"/>
                </a:lnTo>
                <a:lnTo>
                  <a:pt x="22" y="44"/>
                </a:lnTo>
              </a:path>
            </a:pathLst>
          </a:custGeom>
          <a:noFill/>
          <a:ln w="0">
            <a:solidFill>
              <a:srgbClr val="242729"/>
            </a:solidFill>
            <a:prstDash val="solid"/>
            <a:round/>
            <a:headEnd/>
            <a:tailEnd/>
          </a:ln>
        </p:spPr>
        <p:txBody>
          <a:bodyPr/>
          <a:lstStyle/>
          <a:p>
            <a:endParaRPr lang="hu-HU"/>
          </a:p>
        </p:txBody>
      </p:sp>
      <p:sp>
        <p:nvSpPr>
          <p:cNvPr id="59623" name="Rectangle 232"/>
          <p:cNvSpPr>
            <a:spLocks noChangeArrowheads="1"/>
          </p:cNvSpPr>
          <p:nvPr/>
        </p:nvSpPr>
        <p:spPr bwMode="auto">
          <a:xfrm>
            <a:off x="1981200" y="4343400"/>
            <a:ext cx="868363" cy="330200"/>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1200" b="1">
                <a:solidFill>
                  <a:srgbClr val="131516"/>
                </a:solidFill>
                <a:latin typeface="Lucida Sans" pitchFamily="34" charset="0"/>
              </a:rPr>
              <a:t>Integration</a:t>
            </a:r>
          </a:p>
          <a:p>
            <a:pPr algn="ctr" eaLnBrk="0" hangingPunct="0">
              <a:lnSpc>
                <a:spcPct val="90000"/>
              </a:lnSpc>
            </a:pPr>
            <a:r>
              <a:rPr lang="en-US" sz="1200" b="1">
                <a:solidFill>
                  <a:srgbClr val="131516"/>
                </a:solidFill>
                <a:latin typeface="Lucida Sans" pitchFamily="34" charset="0"/>
              </a:rPr>
              <a:t>(Int, IHF)</a:t>
            </a:r>
            <a:endParaRPr lang="en-US" sz="1200" b="1">
              <a:solidFill>
                <a:srgbClr val="000000"/>
              </a:solidFill>
              <a:latin typeface="Lucida Sans" pitchFamily="34" charset="0"/>
            </a:endParaRPr>
          </a:p>
        </p:txBody>
      </p:sp>
      <p:sp>
        <p:nvSpPr>
          <p:cNvPr id="59624" name="Rectangle 233"/>
          <p:cNvSpPr>
            <a:spLocks noChangeArrowheads="1"/>
          </p:cNvSpPr>
          <p:nvPr/>
        </p:nvSpPr>
        <p:spPr bwMode="auto">
          <a:xfrm>
            <a:off x="3733800" y="4343400"/>
            <a:ext cx="989013" cy="330200"/>
          </a:xfrm>
          <a:prstGeom prst="rect">
            <a:avLst/>
          </a:prstGeom>
          <a:noFill/>
          <a:ln w="9525">
            <a:noFill/>
            <a:miter lim="800000"/>
            <a:headEnd/>
            <a:tailEnd/>
          </a:ln>
        </p:spPr>
        <p:txBody>
          <a:bodyPr wrap="none" lIns="0" tIns="0" rIns="0" bIns="0">
            <a:spAutoFit/>
          </a:bodyPr>
          <a:lstStyle/>
          <a:p>
            <a:pPr algn="ctr" eaLnBrk="0" hangingPunct="0">
              <a:lnSpc>
                <a:spcPct val="90000"/>
              </a:lnSpc>
            </a:pPr>
            <a:r>
              <a:rPr lang="en-US" sz="1200" b="1">
                <a:solidFill>
                  <a:srgbClr val="131516"/>
                </a:solidFill>
                <a:latin typeface="Lucida Sans" pitchFamily="34" charset="0"/>
              </a:rPr>
              <a:t>Excision</a:t>
            </a:r>
          </a:p>
          <a:p>
            <a:pPr algn="ctr" eaLnBrk="0" hangingPunct="0">
              <a:lnSpc>
                <a:spcPct val="90000"/>
              </a:lnSpc>
            </a:pPr>
            <a:r>
              <a:rPr lang="en-US" sz="1200" b="1">
                <a:solidFill>
                  <a:srgbClr val="131516"/>
                </a:solidFill>
                <a:latin typeface="Lucida Sans" pitchFamily="34" charset="0"/>
              </a:rPr>
              <a:t>(Int, IHF, Xis)</a:t>
            </a:r>
            <a:endParaRPr lang="en-US" sz="1200" b="1">
              <a:solidFill>
                <a:srgbClr val="000000"/>
              </a:solidFill>
              <a:latin typeface="Lucida Sans" pitchFamily="34" charset="0"/>
            </a:endParaRPr>
          </a:p>
        </p:txBody>
      </p:sp>
    </p:spTree>
    <p:extLst>
      <p:ext uri="{BB962C8B-B14F-4D97-AF65-F5344CB8AC3E}">
        <p14:creationId xmlns:p14="http://schemas.microsoft.com/office/powerpoint/2010/main" val="107949988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oup 2"/>
          <p:cNvGrpSpPr>
            <a:grpSpLocks/>
          </p:cNvGrpSpPr>
          <p:nvPr/>
        </p:nvGrpSpPr>
        <p:grpSpPr bwMode="auto">
          <a:xfrm>
            <a:off x="7034213" y="3676650"/>
            <a:ext cx="2033587" cy="885825"/>
            <a:chOff x="-240" y="2880"/>
            <a:chExt cx="1537" cy="682"/>
          </a:xfrm>
        </p:grpSpPr>
        <p:sp>
          <p:nvSpPr>
            <p:cNvPr id="61452" name="Rectangle 3"/>
            <p:cNvSpPr>
              <a:spLocks noChangeArrowheads="1"/>
            </p:cNvSpPr>
            <p:nvPr/>
          </p:nvSpPr>
          <p:spPr bwMode="auto">
            <a:xfrm>
              <a:off x="-240" y="3257"/>
              <a:ext cx="1537" cy="305"/>
            </a:xfrm>
            <a:prstGeom prst="rect">
              <a:avLst/>
            </a:prstGeom>
            <a:noFill/>
            <a:ln w="9525">
              <a:noFill/>
              <a:miter lim="800000"/>
              <a:headEnd/>
              <a:tailEnd/>
            </a:ln>
          </p:spPr>
          <p:txBody>
            <a:bodyPr lIns="92075" tIns="46038" rIns="92075" bIns="46038">
              <a:spAutoFit/>
            </a:bodyPr>
            <a:lstStyle/>
            <a:p>
              <a:pPr algn="ctr" eaLnBrk="0" hangingPunct="0"/>
              <a:r>
                <a:rPr lang="en-US" sz="1000" b="1">
                  <a:latin typeface="Lucida Sans" pitchFamily="34" charset="0"/>
                </a:rPr>
                <a:t>90-99% correct clones</a:t>
              </a:r>
            </a:p>
            <a:p>
              <a:pPr algn="ctr" eaLnBrk="0" hangingPunct="0"/>
              <a:r>
                <a:rPr lang="en-US" sz="1000" b="1">
                  <a:latin typeface="Lucida Sans" pitchFamily="34" charset="0"/>
                </a:rPr>
                <a:t>on Kan plates</a:t>
              </a:r>
              <a:endParaRPr lang="en-US" sz="1000" b="1" i="1">
                <a:latin typeface="Lucida Sans" pitchFamily="34" charset="0"/>
              </a:endParaRPr>
            </a:p>
          </p:txBody>
        </p:sp>
        <p:sp>
          <p:nvSpPr>
            <p:cNvPr id="61453" name="Line 4"/>
            <p:cNvSpPr>
              <a:spLocks noChangeShapeType="1"/>
            </p:cNvSpPr>
            <p:nvPr/>
          </p:nvSpPr>
          <p:spPr bwMode="auto">
            <a:xfrm>
              <a:off x="76" y="3005"/>
              <a:ext cx="0" cy="81"/>
            </a:xfrm>
            <a:prstGeom prst="line">
              <a:avLst/>
            </a:prstGeom>
            <a:noFill/>
            <a:ln w="12700">
              <a:solidFill>
                <a:schemeClr val="tx1"/>
              </a:solidFill>
              <a:round/>
              <a:headEnd type="none" w="sm" len="sm"/>
              <a:tailEnd type="none" w="sm" len="sm"/>
            </a:ln>
          </p:spPr>
          <p:txBody>
            <a:bodyPr wrap="none" anchor="ctr"/>
            <a:lstStyle/>
            <a:p>
              <a:endParaRPr lang="hu-HU"/>
            </a:p>
          </p:txBody>
        </p:sp>
        <p:sp>
          <p:nvSpPr>
            <p:cNvPr id="115717" name="Oval 5"/>
            <p:cNvSpPr>
              <a:spLocks noChangeArrowheads="1"/>
            </p:cNvSpPr>
            <p:nvPr/>
          </p:nvSpPr>
          <p:spPr bwMode="auto">
            <a:xfrm>
              <a:off x="79" y="2977"/>
              <a:ext cx="819" cy="187"/>
            </a:xfrm>
            <a:prstGeom prst="ellipse">
              <a:avLst/>
            </a:prstGeom>
            <a:solidFill>
              <a:srgbClr val="969696"/>
            </a:solidFill>
            <a:ln w="12700">
              <a:solidFill>
                <a:srgbClr val="000000"/>
              </a:solidFill>
              <a:round/>
              <a:headEnd/>
              <a:tailEnd/>
            </a:ln>
            <a:effectLst>
              <a:outerShdw dist="28398" dir="6993903" algn="ctr" rotWithShape="0">
                <a:schemeClr val="bg2"/>
              </a:outerShdw>
            </a:effectLst>
          </p:spPr>
          <p:txBody>
            <a:bodyPr wrap="none" anchor="ctr"/>
            <a:lstStyle/>
            <a:p>
              <a:pPr fontAlgn="auto">
                <a:spcBef>
                  <a:spcPts val="0"/>
                </a:spcBef>
                <a:spcAft>
                  <a:spcPts val="0"/>
                </a:spcAft>
                <a:defRPr/>
              </a:pPr>
              <a:endParaRPr lang="hu-HU">
                <a:latin typeface="+mn-lt"/>
                <a:cs typeface="+mn-cs"/>
              </a:endParaRPr>
            </a:p>
          </p:txBody>
        </p:sp>
        <p:sp>
          <p:nvSpPr>
            <p:cNvPr id="61455" name="Line 6"/>
            <p:cNvSpPr>
              <a:spLocks noChangeShapeType="1"/>
            </p:cNvSpPr>
            <p:nvPr/>
          </p:nvSpPr>
          <p:spPr bwMode="auto">
            <a:xfrm>
              <a:off x="891" y="2998"/>
              <a:ext cx="0" cy="84"/>
            </a:xfrm>
            <a:prstGeom prst="line">
              <a:avLst/>
            </a:prstGeom>
            <a:noFill/>
            <a:ln w="12700">
              <a:solidFill>
                <a:schemeClr val="tx1"/>
              </a:solidFill>
              <a:round/>
              <a:headEnd type="none" w="sm" len="sm"/>
              <a:tailEnd type="none" w="sm" len="sm"/>
            </a:ln>
          </p:spPr>
          <p:txBody>
            <a:bodyPr wrap="none" anchor="ctr"/>
            <a:lstStyle/>
            <a:p>
              <a:endParaRPr lang="hu-HU"/>
            </a:p>
          </p:txBody>
        </p:sp>
        <p:sp>
          <p:nvSpPr>
            <p:cNvPr id="61456" name="Oval 7"/>
            <p:cNvSpPr>
              <a:spLocks noChangeArrowheads="1"/>
            </p:cNvSpPr>
            <p:nvPr/>
          </p:nvSpPr>
          <p:spPr bwMode="auto">
            <a:xfrm>
              <a:off x="213" y="3026"/>
              <a:ext cx="55" cy="52"/>
            </a:xfrm>
            <a:prstGeom prst="ellipse">
              <a:avLst/>
            </a:prstGeom>
            <a:solidFill>
              <a:srgbClr val="FCD190"/>
            </a:solidFill>
            <a:ln w="12700">
              <a:solidFill>
                <a:srgbClr val="FCD190"/>
              </a:solidFill>
              <a:round/>
              <a:headEnd/>
              <a:tailEnd/>
            </a:ln>
          </p:spPr>
          <p:txBody>
            <a:bodyPr wrap="none" anchor="ctr"/>
            <a:lstStyle/>
            <a:p>
              <a:endParaRPr lang="hu-HU">
                <a:latin typeface="Calibri" pitchFamily="34" charset="0"/>
              </a:endParaRPr>
            </a:p>
          </p:txBody>
        </p:sp>
        <p:sp>
          <p:nvSpPr>
            <p:cNvPr id="61457" name="Oval 8"/>
            <p:cNvSpPr>
              <a:spLocks noChangeArrowheads="1"/>
            </p:cNvSpPr>
            <p:nvPr/>
          </p:nvSpPr>
          <p:spPr bwMode="auto">
            <a:xfrm>
              <a:off x="444" y="3072"/>
              <a:ext cx="60" cy="58"/>
            </a:xfrm>
            <a:prstGeom prst="ellipse">
              <a:avLst/>
            </a:prstGeom>
            <a:solidFill>
              <a:srgbClr val="FCD190"/>
            </a:solidFill>
            <a:ln w="9525">
              <a:noFill/>
              <a:round/>
              <a:headEnd/>
              <a:tailEnd/>
            </a:ln>
          </p:spPr>
          <p:txBody>
            <a:bodyPr wrap="none" anchor="ctr"/>
            <a:lstStyle/>
            <a:p>
              <a:endParaRPr lang="hu-HU">
                <a:latin typeface="Calibri" pitchFamily="34" charset="0"/>
              </a:endParaRPr>
            </a:p>
          </p:txBody>
        </p:sp>
        <p:sp>
          <p:nvSpPr>
            <p:cNvPr id="61458" name="Oval 9"/>
            <p:cNvSpPr>
              <a:spLocks noChangeArrowheads="1"/>
            </p:cNvSpPr>
            <p:nvPr/>
          </p:nvSpPr>
          <p:spPr bwMode="auto">
            <a:xfrm>
              <a:off x="349" y="3026"/>
              <a:ext cx="60" cy="57"/>
            </a:xfrm>
            <a:prstGeom prst="ellipse">
              <a:avLst/>
            </a:prstGeom>
            <a:solidFill>
              <a:srgbClr val="FCD190"/>
            </a:solidFill>
            <a:ln w="9525">
              <a:noFill/>
              <a:round/>
              <a:headEnd/>
              <a:tailEnd/>
            </a:ln>
          </p:spPr>
          <p:txBody>
            <a:bodyPr wrap="none" anchor="ctr"/>
            <a:lstStyle/>
            <a:p>
              <a:endParaRPr lang="hu-HU">
                <a:latin typeface="Calibri" pitchFamily="34" charset="0"/>
              </a:endParaRPr>
            </a:p>
          </p:txBody>
        </p:sp>
        <p:sp>
          <p:nvSpPr>
            <p:cNvPr id="61459" name="Oval 10"/>
            <p:cNvSpPr>
              <a:spLocks noChangeArrowheads="1"/>
            </p:cNvSpPr>
            <p:nvPr/>
          </p:nvSpPr>
          <p:spPr bwMode="auto">
            <a:xfrm>
              <a:off x="632" y="3072"/>
              <a:ext cx="60" cy="58"/>
            </a:xfrm>
            <a:prstGeom prst="ellipse">
              <a:avLst/>
            </a:prstGeom>
            <a:solidFill>
              <a:srgbClr val="FCD190"/>
            </a:solidFill>
            <a:ln w="9525">
              <a:noFill/>
              <a:round/>
              <a:headEnd/>
              <a:tailEnd/>
            </a:ln>
          </p:spPr>
          <p:txBody>
            <a:bodyPr wrap="none" anchor="ctr"/>
            <a:lstStyle/>
            <a:p>
              <a:endParaRPr lang="hu-HU">
                <a:latin typeface="Calibri" pitchFamily="34" charset="0"/>
              </a:endParaRPr>
            </a:p>
          </p:txBody>
        </p:sp>
        <p:sp>
          <p:nvSpPr>
            <p:cNvPr id="61460" name="Oval 11"/>
            <p:cNvSpPr>
              <a:spLocks noChangeArrowheads="1"/>
            </p:cNvSpPr>
            <p:nvPr/>
          </p:nvSpPr>
          <p:spPr bwMode="auto">
            <a:xfrm>
              <a:off x="530" y="3011"/>
              <a:ext cx="60" cy="57"/>
            </a:xfrm>
            <a:prstGeom prst="ellipse">
              <a:avLst/>
            </a:prstGeom>
            <a:solidFill>
              <a:srgbClr val="FCD190"/>
            </a:solidFill>
            <a:ln w="9525">
              <a:noFill/>
              <a:round/>
              <a:headEnd/>
              <a:tailEnd/>
            </a:ln>
          </p:spPr>
          <p:txBody>
            <a:bodyPr wrap="none" anchor="ctr"/>
            <a:lstStyle/>
            <a:p>
              <a:endParaRPr lang="hu-HU">
                <a:latin typeface="Calibri" pitchFamily="34" charset="0"/>
              </a:endParaRPr>
            </a:p>
          </p:txBody>
        </p:sp>
        <p:sp>
          <p:nvSpPr>
            <p:cNvPr id="61461" name="Oval 12"/>
            <p:cNvSpPr>
              <a:spLocks noChangeArrowheads="1"/>
            </p:cNvSpPr>
            <p:nvPr/>
          </p:nvSpPr>
          <p:spPr bwMode="auto">
            <a:xfrm>
              <a:off x="71" y="2880"/>
              <a:ext cx="820" cy="188"/>
            </a:xfrm>
            <a:prstGeom prst="ellipse">
              <a:avLst/>
            </a:prstGeom>
            <a:noFill/>
            <a:ln w="12700">
              <a:solidFill>
                <a:schemeClr val="tx1"/>
              </a:solidFill>
              <a:round/>
              <a:headEnd/>
              <a:tailEnd/>
            </a:ln>
          </p:spPr>
          <p:txBody>
            <a:bodyPr wrap="none" anchor="ctr"/>
            <a:lstStyle/>
            <a:p>
              <a:endParaRPr lang="hu-HU">
                <a:latin typeface="Calibri" pitchFamily="34" charset="0"/>
              </a:endParaRPr>
            </a:p>
          </p:txBody>
        </p:sp>
        <p:sp>
          <p:nvSpPr>
            <p:cNvPr id="61462" name="Oval 13"/>
            <p:cNvSpPr>
              <a:spLocks noChangeArrowheads="1"/>
            </p:cNvSpPr>
            <p:nvPr/>
          </p:nvSpPr>
          <p:spPr bwMode="auto">
            <a:xfrm>
              <a:off x="281" y="3078"/>
              <a:ext cx="55" cy="52"/>
            </a:xfrm>
            <a:prstGeom prst="ellipse">
              <a:avLst/>
            </a:prstGeom>
            <a:solidFill>
              <a:srgbClr val="FCD190"/>
            </a:solidFill>
            <a:ln w="12700">
              <a:solidFill>
                <a:srgbClr val="FCD190"/>
              </a:solidFill>
              <a:round/>
              <a:headEnd/>
              <a:tailEnd/>
            </a:ln>
          </p:spPr>
          <p:txBody>
            <a:bodyPr wrap="none" anchor="ctr"/>
            <a:lstStyle/>
            <a:p>
              <a:endParaRPr lang="hu-HU">
                <a:latin typeface="Calibri" pitchFamily="34" charset="0"/>
              </a:endParaRPr>
            </a:p>
          </p:txBody>
        </p:sp>
        <p:sp>
          <p:nvSpPr>
            <p:cNvPr id="61463" name="Oval 14"/>
            <p:cNvSpPr>
              <a:spLocks noChangeArrowheads="1"/>
            </p:cNvSpPr>
            <p:nvPr/>
          </p:nvSpPr>
          <p:spPr bwMode="auto">
            <a:xfrm>
              <a:off x="739" y="3056"/>
              <a:ext cx="55" cy="52"/>
            </a:xfrm>
            <a:prstGeom prst="ellipse">
              <a:avLst/>
            </a:prstGeom>
            <a:solidFill>
              <a:srgbClr val="FCD190"/>
            </a:solidFill>
            <a:ln w="12700">
              <a:solidFill>
                <a:srgbClr val="FCD190"/>
              </a:solidFill>
              <a:round/>
              <a:headEnd/>
              <a:tailEnd/>
            </a:ln>
          </p:spPr>
          <p:txBody>
            <a:bodyPr wrap="none" anchor="ctr"/>
            <a:lstStyle/>
            <a:p>
              <a:endParaRPr lang="hu-HU">
                <a:latin typeface="Calibri" pitchFamily="34" charset="0"/>
              </a:endParaRPr>
            </a:p>
          </p:txBody>
        </p:sp>
      </p:grpSp>
      <p:sp>
        <p:nvSpPr>
          <p:cNvPr id="61442" name="AutoShape 15"/>
          <p:cNvSpPr>
            <a:spLocks noChangeArrowheads="1"/>
          </p:cNvSpPr>
          <p:nvPr/>
        </p:nvSpPr>
        <p:spPr bwMode="auto">
          <a:xfrm rot="16200000" flipH="1">
            <a:off x="4333875" y="2657476"/>
            <a:ext cx="319087" cy="766762"/>
          </a:xfrm>
          <a:prstGeom prst="downArrow">
            <a:avLst>
              <a:gd name="adj1" fmla="val 50000"/>
              <a:gd name="adj2" fmla="val 60075"/>
            </a:avLst>
          </a:prstGeom>
          <a:gradFill rotWithShape="1">
            <a:gsLst>
              <a:gs pos="0">
                <a:schemeClr val="bg1"/>
              </a:gs>
              <a:gs pos="100000">
                <a:schemeClr val="tx1"/>
              </a:gs>
            </a:gsLst>
            <a:lin ang="5400000" scaled="1"/>
          </a:gradFill>
          <a:ln w="9525" algn="ctr">
            <a:noFill/>
            <a:miter lim="800000"/>
            <a:headEnd/>
            <a:tailEnd/>
          </a:ln>
        </p:spPr>
        <p:txBody>
          <a:bodyPr wrap="none" anchor="ctr"/>
          <a:lstStyle/>
          <a:p>
            <a:endParaRPr lang="hu-HU">
              <a:latin typeface="Calibri" pitchFamily="34" charset="0"/>
            </a:endParaRPr>
          </a:p>
        </p:txBody>
      </p:sp>
      <p:sp>
        <p:nvSpPr>
          <p:cNvPr id="61443" name="Rectangle 16"/>
          <p:cNvSpPr>
            <a:spLocks noGrp="1" noChangeArrowheads="1"/>
          </p:cNvSpPr>
          <p:nvPr>
            <p:ph type="title"/>
          </p:nvPr>
        </p:nvSpPr>
        <p:spPr/>
        <p:txBody>
          <a:bodyPr/>
          <a:lstStyle/>
          <a:p>
            <a:r>
              <a:rPr lang="en-US" sz="4100"/>
              <a:t>Building a Gateway® Entry Clone</a:t>
            </a:r>
          </a:p>
        </p:txBody>
      </p:sp>
      <p:pic>
        <p:nvPicPr>
          <p:cNvPr id="61444" name="Picture 17"/>
          <p:cNvPicPr>
            <a:picLocks noChangeAspect="1" noChangeArrowheads="1"/>
          </p:cNvPicPr>
          <p:nvPr/>
        </p:nvPicPr>
        <p:blipFill>
          <a:blip r:embed="rId3" cstate="print"/>
          <a:srcRect/>
          <a:stretch>
            <a:fillRect/>
          </a:stretch>
        </p:blipFill>
        <p:spPr bwMode="auto">
          <a:xfrm>
            <a:off x="76200" y="2824163"/>
            <a:ext cx="1565275" cy="307975"/>
          </a:xfrm>
          <a:prstGeom prst="rect">
            <a:avLst/>
          </a:prstGeom>
          <a:noFill/>
          <a:ln w="9525" algn="ctr">
            <a:noFill/>
            <a:miter lim="800000"/>
            <a:headEnd/>
            <a:tailEnd/>
          </a:ln>
        </p:spPr>
      </p:pic>
      <p:sp>
        <p:nvSpPr>
          <p:cNvPr id="61445" name="Text Box 18"/>
          <p:cNvSpPr txBox="1">
            <a:spLocks noChangeArrowheads="1"/>
          </p:cNvSpPr>
          <p:nvPr/>
        </p:nvSpPr>
        <p:spPr bwMode="auto">
          <a:xfrm>
            <a:off x="1658938" y="2806700"/>
            <a:ext cx="379412" cy="457200"/>
          </a:xfrm>
          <a:prstGeom prst="rect">
            <a:avLst/>
          </a:prstGeom>
          <a:noFill/>
          <a:ln w="9525" algn="ctr">
            <a:noFill/>
            <a:miter lim="800000"/>
            <a:headEnd/>
            <a:tailEnd/>
          </a:ln>
        </p:spPr>
        <p:txBody>
          <a:bodyPr wrap="none">
            <a:spAutoFit/>
          </a:bodyPr>
          <a:lstStyle/>
          <a:p>
            <a:pPr>
              <a:buFont typeface="Arial" charset="0"/>
              <a:buNone/>
            </a:pPr>
            <a:r>
              <a:rPr lang="en-US" sz="2400" b="1">
                <a:latin typeface="Lucida Sans" pitchFamily="34" charset="0"/>
              </a:rPr>
              <a:t>+</a:t>
            </a:r>
          </a:p>
        </p:txBody>
      </p:sp>
      <p:pic>
        <p:nvPicPr>
          <p:cNvPr id="61446" name="Picture 19"/>
          <p:cNvPicPr>
            <a:picLocks noChangeAspect="1" noChangeArrowheads="1"/>
          </p:cNvPicPr>
          <p:nvPr/>
        </p:nvPicPr>
        <p:blipFill>
          <a:blip r:embed="rId4" cstate="print"/>
          <a:srcRect/>
          <a:stretch>
            <a:fillRect/>
          </a:stretch>
        </p:blipFill>
        <p:spPr bwMode="auto">
          <a:xfrm>
            <a:off x="2057400" y="2417763"/>
            <a:ext cx="1744663" cy="1157287"/>
          </a:xfrm>
          <a:prstGeom prst="rect">
            <a:avLst/>
          </a:prstGeom>
          <a:noFill/>
          <a:ln w="9525" algn="ctr">
            <a:noFill/>
            <a:miter lim="800000"/>
            <a:headEnd/>
            <a:tailEnd/>
          </a:ln>
        </p:spPr>
      </p:pic>
      <p:sp>
        <p:nvSpPr>
          <p:cNvPr id="61447" name="Text Box 20"/>
          <p:cNvSpPr txBox="1">
            <a:spLocks noChangeArrowheads="1"/>
          </p:cNvSpPr>
          <p:nvPr/>
        </p:nvSpPr>
        <p:spPr bwMode="auto">
          <a:xfrm>
            <a:off x="6727825" y="2806700"/>
            <a:ext cx="379413" cy="457200"/>
          </a:xfrm>
          <a:prstGeom prst="rect">
            <a:avLst/>
          </a:prstGeom>
          <a:noFill/>
          <a:ln w="9525" algn="ctr">
            <a:noFill/>
            <a:miter lim="800000"/>
            <a:headEnd/>
            <a:tailEnd/>
          </a:ln>
        </p:spPr>
        <p:txBody>
          <a:bodyPr wrap="none">
            <a:spAutoFit/>
          </a:bodyPr>
          <a:lstStyle/>
          <a:p>
            <a:pPr>
              <a:buFont typeface="Arial" charset="0"/>
              <a:buNone/>
            </a:pPr>
            <a:r>
              <a:rPr lang="en-US" sz="2400" b="1">
                <a:latin typeface="Lucida Sans" pitchFamily="34" charset="0"/>
              </a:rPr>
              <a:t>+</a:t>
            </a:r>
          </a:p>
        </p:txBody>
      </p:sp>
      <p:pic>
        <p:nvPicPr>
          <p:cNvPr id="61448" name="Picture 21"/>
          <p:cNvPicPr>
            <a:picLocks noChangeAspect="1" noChangeArrowheads="1"/>
          </p:cNvPicPr>
          <p:nvPr/>
        </p:nvPicPr>
        <p:blipFill>
          <a:blip r:embed="rId5" cstate="print"/>
          <a:srcRect/>
          <a:stretch>
            <a:fillRect/>
          </a:stretch>
        </p:blipFill>
        <p:spPr bwMode="auto">
          <a:xfrm>
            <a:off x="7156450" y="1958975"/>
            <a:ext cx="1682750" cy="1141413"/>
          </a:xfrm>
          <a:prstGeom prst="rect">
            <a:avLst/>
          </a:prstGeom>
          <a:noFill/>
          <a:ln w="9525" algn="ctr">
            <a:noFill/>
            <a:miter lim="800000"/>
            <a:headEnd/>
            <a:tailEnd/>
          </a:ln>
        </p:spPr>
      </p:pic>
      <p:pic>
        <p:nvPicPr>
          <p:cNvPr id="61449" name="Picture 22"/>
          <p:cNvPicPr>
            <a:picLocks noChangeAspect="1" noChangeArrowheads="1"/>
          </p:cNvPicPr>
          <p:nvPr/>
        </p:nvPicPr>
        <p:blipFill>
          <a:blip r:embed="rId6" cstate="print"/>
          <a:srcRect/>
          <a:stretch>
            <a:fillRect/>
          </a:stretch>
        </p:blipFill>
        <p:spPr bwMode="auto">
          <a:xfrm>
            <a:off x="5105400" y="2822575"/>
            <a:ext cx="1573213" cy="312738"/>
          </a:xfrm>
          <a:prstGeom prst="rect">
            <a:avLst/>
          </a:prstGeom>
          <a:noFill/>
          <a:ln w="9525" algn="ctr">
            <a:noFill/>
            <a:miter lim="800000"/>
            <a:headEnd/>
            <a:tailEnd/>
          </a:ln>
        </p:spPr>
      </p:pic>
      <p:sp>
        <p:nvSpPr>
          <p:cNvPr id="61450" name="Rectangle 23"/>
          <p:cNvSpPr>
            <a:spLocks noChangeArrowheads="1"/>
          </p:cNvSpPr>
          <p:nvPr/>
        </p:nvSpPr>
        <p:spPr bwMode="auto">
          <a:xfrm>
            <a:off x="3886200" y="3352800"/>
            <a:ext cx="1206500" cy="381000"/>
          </a:xfrm>
          <a:prstGeom prst="rect">
            <a:avLst/>
          </a:prstGeom>
          <a:noFill/>
          <a:ln w="9525" algn="ctr">
            <a:noFill/>
            <a:miter lim="800000"/>
            <a:headEnd/>
            <a:tailEnd/>
          </a:ln>
        </p:spPr>
        <p:txBody>
          <a:bodyPr wrap="none" anchor="ctr"/>
          <a:lstStyle/>
          <a:p>
            <a:pPr algn="ctr">
              <a:buFont typeface="Arial" charset="0"/>
              <a:buNone/>
            </a:pPr>
            <a:r>
              <a:rPr lang="en-US" sz="1400" b="1">
                <a:latin typeface="Lucida Sans" pitchFamily="34" charset="0"/>
              </a:rPr>
              <a:t>BP Clonase™ II</a:t>
            </a:r>
          </a:p>
        </p:txBody>
      </p:sp>
      <p:sp>
        <p:nvSpPr>
          <p:cNvPr id="61451" name="Rectangle 24"/>
          <p:cNvSpPr>
            <a:spLocks noChangeArrowheads="1"/>
          </p:cNvSpPr>
          <p:nvPr/>
        </p:nvSpPr>
        <p:spPr bwMode="auto">
          <a:xfrm>
            <a:off x="7105650" y="1857375"/>
            <a:ext cx="1771650" cy="2790825"/>
          </a:xfrm>
          <a:prstGeom prst="rect">
            <a:avLst/>
          </a:prstGeom>
          <a:noFill/>
          <a:ln w="9525" algn="ctr">
            <a:solidFill>
              <a:schemeClr val="tx1"/>
            </a:solidFill>
            <a:miter lim="800000"/>
            <a:headEnd/>
            <a:tailEnd/>
          </a:ln>
        </p:spPr>
        <p:txBody>
          <a:bodyPr wrap="none" anchor="ctr"/>
          <a:lstStyle/>
          <a:p>
            <a:endParaRPr lang="hu-HU">
              <a:latin typeface="Calibri" pitchFamily="34" charset="0"/>
            </a:endParaRPr>
          </a:p>
        </p:txBody>
      </p:sp>
    </p:spTree>
    <p:extLst>
      <p:ext uri="{BB962C8B-B14F-4D97-AF65-F5344CB8AC3E}">
        <p14:creationId xmlns:p14="http://schemas.microsoft.com/office/powerpoint/2010/main" val="372219975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p:cNvPicPr>
            <a:picLocks noChangeAspect="1" noChangeArrowheads="1"/>
          </p:cNvPicPr>
          <p:nvPr/>
        </p:nvPicPr>
        <p:blipFill>
          <a:blip r:embed="rId3" cstate="print"/>
          <a:srcRect/>
          <a:stretch>
            <a:fillRect/>
          </a:stretch>
        </p:blipFill>
        <p:spPr bwMode="auto">
          <a:xfrm>
            <a:off x="7162800" y="1974850"/>
            <a:ext cx="1682750" cy="1135063"/>
          </a:xfrm>
          <a:prstGeom prst="rect">
            <a:avLst/>
          </a:prstGeom>
          <a:noFill/>
          <a:ln w="9525" algn="ctr">
            <a:noFill/>
            <a:miter lim="800000"/>
            <a:headEnd/>
            <a:tailEnd/>
          </a:ln>
        </p:spPr>
      </p:pic>
      <p:pic>
        <p:nvPicPr>
          <p:cNvPr id="63490" name="Picture 3"/>
          <p:cNvPicPr>
            <a:picLocks noChangeAspect="1" noChangeArrowheads="1"/>
          </p:cNvPicPr>
          <p:nvPr/>
        </p:nvPicPr>
        <p:blipFill>
          <a:blip r:embed="rId4" cstate="print"/>
          <a:srcRect/>
          <a:stretch>
            <a:fillRect/>
          </a:stretch>
        </p:blipFill>
        <p:spPr bwMode="auto">
          <a:xfrm>
            <a:off x="5029200" y="2362200"/>
            <a:ext cx="1736725" cy="1152525"/>
          </a:xfrm>
          <a:prstGeom prst="rect">
            <a:avLst/>
          </a:prstGeom>
          <a:noFill/>
          <a:ln w="9525" algn="ctr">
            <a:noFill/>
            <a:miter lim="800000"/>
            <a:headEnd/>
            <a:tailEnd/>
          </a:ln>
        </p:spPr>
      </p:pic>
      <p:pic>
        <p:nvPicPr>
          <p:cNvPr id="63491" name="Picture 4"/>
          <p:cNvPicPr>
            <a:picLocks noChangeAspect="1" noChangeArrowheads="1"/>
          </p:cNvPicPr>
          <p:nvPr/>
        </p:nvPicPr>
        <p:blipFill>
          <a:blip r:embed="rId5" cstate="print"/>
          <a:srcRect/>
          <a:stretch>
            <a:fillRect/>
          </a:stretch>
        </p:blipFill>
        <p:spPr bwMode="auto">
          <a:xfrm>
            <a:off x="2057400" y="2398713"/>
            <a:ext cx="1746250" cy="1171575"/>
          </a:xfrm>
          <a:prstGeom prst="rect">
            <a:avLst/>
          </a:prstGeom>
          <a:noFill/>
          <a:ln w="9525" algn="ctr">
            <a:noFill/>
            <a:miter lim="800000"/>
            <a:headEnd/>
            <a:tailEnd/>
          </a:ln>
        </p:spPr>
      </p:pic>
      <p:pic>
        <p:nvPicPr>
          <p:cNvPr id="63492" name="Picture 5"/>
          <p:cNvPicPr>
            <a:picLocks noChangeAspect="1" noChangeArrowheads="1"/>
          </p:cNvPicPr>
          <p:nvPr/>
        </p:nvPicPr>
        <p:blipFill>
          <a:blip r:embed="rId6" cstate="print"/>
          <a:srcRect/>
          <a:stretch>
            <a:fillRect/>
          </a:stretch>
        </p:blipFill>
        <p:spPr bwMode="auto">
          <a:xfrm>
            <a:off x="69850" y="2457450"/>
            <a:ext cx="1682750" cy="1141413"/>
          </a:xfrm>
          <a:prstGeom prst="rect">
            <a:avLst/>
          </a:prstGeom>
          <a:noFill/>
          <a:ln w="9525" algn="ctr">
            <a:noFill/>
            <a:miter lim="800000"/>
            <a:headEnd/>
            <a:tailEnd/>
          </a:ln>
        </p:spPr>
      </p:pic>
      <p:grpSp>
        <p:nvGrpSpPr>
          <p:cNvPr id="63493" name="Group 6"/>
          <p:cNvGrpSpPr>
            <a:grpSpLocks/>
          </p:cNvGrpSpPr>
          <p:nvPr/>
        </p:nvGrpSpPr>
        <p:grpSpPr bwMode="auto">
          <a:xfrm>
            <a:off x="7034213" y="3676650"/>
            <a:ext cx="2033587" cy="885825"/>
            <a:chOff x="-240" y="2880"/>
            <a:chExt cx="1537" cy="682"/>
          </a:xfrm>
        </p:grpSpPr>
        <p:sp>
          <p:nvSpPr>
            <p:cNvPr id="63500" name="Rectangle 7"/>
            <p:cNvSpPr>
              <a:spLocks noChangeArrowheads="1"/>
            </p:cNvSpPr>
            <p:nvPr/>
          </p:nvSpPr>
          <p:spPr bwMode="auto">
            <a:xfrm>
              <a:off x="-240" y="3257"/>
              <a:ext cx="1537" cy="305"/>
            </a:xfrm>
            <a:prstGeom prst="rect">
              <a:avLst/>
            </a:prstGeom>
            <a:noFill/>
            <a:ln w="9525">
              <a:noFill/>
              <a:miter lim="800000"/>
              <a:headEnd/>
              <a:tailEnd/>
            </a:ln>
          </p:spPr>
          <p:txBody>
            <a:bodyPr lIns="92075" tIns="46038" rIns="92075" bIns="46038">
              <a:spAutoFit/>
            </a:bodyPr>
            <a:lstStyle/>
            <a:p>
              <a:pPr algn="ctr" eaLnBrk="0" hangingPunct="0"/>
              <a:r>
                <a:rPr lang="en-US" sz="1000" b="1">
                  <a:latin typeface="Lucida Sans" pitchFamily="34" charset="0"/>
                </a:rPr>
                <a:t>90-99% correct clones</a:t>
              </a:r>
            </a:p>
            <a:p>
              <a:pPr algn="ctr" eaLnBrk="0" hangingPunct="0"/>
              <a:r>
                <a:rPr lang="en-US" sz="1000" b="1">
                  <a:latin typeface="Lucida Sans" pitchFamily="34" charset="0"/>
                </a:rPr>
                <a:t>on Amp plates</a:t>
              </a:r>
              <a:endParaRPr lang="en-US" sz="1000" b="1" i="1">
                <a:latin typeface="Lucida Sans" pitchFamily="34" charset="0"/>
              </a:endParaRPr>
            </a:p>
          </p:txBody>
        </p:sp>
        <p:sp>
          <p:nvSpPr>
            <p:cNvPr id="63501" name="Line 8"/>
            <p:cNvSpPr>
              <a:spLocks noChangeShapeType="1"/>
            </p:cNvSpPr>
            <p:nvPr/>
          </p:nvSpPr>
          <p:spPr bwMode="auto">
            <a:xfrm>
              <a:off x="76" y="3005"/>
              <a:ext cx="0" cy="81"/>
            </a:xfrm>
            <a:prstGeom prst="line">
              <a:avLst/>
            </a:prstGeom>
            <a:noFill/>
            <a:ln w="12700">
              <a:solidFill>
                <a:schemeClr val="tx1"/>
              </a:solidFill>
              <a:round/>
              <a:headEnd type="none" w="sm" len="sm"/>
              <a:tailEnd type="none" w="sm" len="sm"/>
            </a:ln>
          </p:spPr>
          <p:txBody>
            <a:bodyPr wrap="none" anchor="ctr"/>
            <a:lstStyle/>
            <a:p>
              <a:endParaRPr lang="hu-HU"/>
            </a:p>
          </p:txBody>
        </p:sp>
        <p:sp>
          <p:nvSpPr>
            <p:cNvPr id="117769" name="Oval 9"/>
            <p:cNvSpPr>
              <a:spLocks noChangeArrowheads="1"/>
            </p:cNvSpPr>
            <p:nvPr/>
          </p:nvSpPr>
          <p:spPr bwMode="auto">
            <a:xfrm>
              <a:off x="79" y="2977"/>
              <a:ext cx="819" cy="187"/>
            </a:xfrm>
            <a:prstGeom prst="ellipse">
              <a:avLst/>
            </a:prstGeom>
            <a:solidFill>
              <a:srgbClr val="969696"/>
            </a:solidFill>
            <a:ln w="12700">
              <a:solidFill>
                <a:srgbClr val="000000"/>
              </a:solidFill>
              <a:round/>
              <a:headEnd/>
              <a:tailEnd/>
            </a:ln>
            <a:effectLst>
              <a:outerShdw dist="28398" dir="6993903" algn="ctr" rotWithShape="0">
                <a:schemeClr val="bg2"/>
              </a:outerShdw>
            </a:effectLst>
          </p:spPr>
          <p:txBody>
            <a:bodyPr wrap="none" anchor="ctr"/>
            <a:lstStyle/>
            <a:p>
              <a:pPr fontAlgn="auto">
                <a:spcBef>
                  <a:spcPts val="0"/>
                </a:spcBef>
                <a:spcAft>
                  <a:spcPts val="0"/>
                </a:spcAft>
                <a:defRPr/>
              </a:pPr>
              <a:endParaRPr lang="hu-HU">
                <a:latin typeface="+mn-lt"/>
                <a:cs typeface="+mn-cs"/>
              </a:endParaRPr>
            </a:p>
          </p:txBody>
        </p:sp>
        <p:sp>
          <p:nvSpPr>
            <p:cNvPr id="63503" name="Line 10"/>
            <p:cNvSpPr>
              <a:spLocks noChangeShapeType="1"/>
            </p:cNvSpPr>
            <p:nvPr/>
          </p:nvSpPr>
          <p:spPr bwMode="auto">
            <a:xfrm>
              <a:off x="891" y="2998"/>
              <a:ext cx="0" cy="84"/>
            </a:xfrm>
            <a:prstGeom prst="line">
              <a:avLst/>
            </a:prstGeom>
            <a:noFill/>
            <a:ln w="12700">
              <a:solidFill>
                <a:schemeClr val="tx1"/>
              </a:solidFill>
              <a:round/>
              <a:headEnd type="none" w="sm" len="sm"/>
              <a:tailEnd type="none" w="sm" len="sm"/>
            </a:ln>
          </p:spPr>
          <p:txBody>
            <a:bodyPr wrap="none" anchor="ctr"/>
            <a:lstStyle/>
            <a:p>
              <a:endParaRPr lang="hu-HU"/>
            </a:p>
          </p:txBody>
        </p:sp>
        <p:sp>
          <p:nvSpPr>
            <p:cNvPr id="63504" name="Oval 11"/>
            <p:cNvSpPr>
              <a:spLocks noChangeArrowheads="1"/>
            </p:cNvSpPr>
            <p:nvPr/>
          </p:nvSpPr>
          <p:spPr bwMode="auto">
            <a:xfrm>
              <a:off x="213" y="3026"/>
              <a:ext cx="55" cy="52"/>
            </a:xfrm>
            <a:prstGeom prst="ellipse">
              <a:avLst/>
            </a:prstGeom>
            <a:solidFill>
              <a:srgbClr val="FCD190"/>
            </a:solidFill>
            <a:ln w="12700">
              <a:solidFill>
                <a:srgbClr val="FCD190"/>
              </a:solidFill>
              <a:round/>
              <a:headEnd/>
              <a:tailEnd/>
            </a:ln>
          </p:spPr>
          <p:txBody>
            <a:bodyPr wrap="none" anchor="ctr"/>
            <a:lstStyle/>
            <a:p>
              <a:endParaRPr lang="hu-HU">
                <a:latin typeface="Calibri" pitchFamily="34" charset="0"/>
              </a:endParaRPr>
            </a:p>
          </p:txBody>
        </p:sp>
        <p:sp>
          <p:nvSpPr>
            <p:cNvPr id="63505" name="Oval 12"/>
            <p:cNvSpPr>
              <a:spLocks noChangeArrowheads="1"/>
            </p:cNvSpPr>
            <p:nvPr/>
          </p:nvSpPr>
          <p:spPr bwMode="auto">
            <a:xfrm>
              <a:off x="444" y="3072"/>
              <a:ext cx="60" cy="58"/>
            </a:xfrm>
            <a:prstGeom prst="ellipse">
              <a:avLst/>
            </a:prstGeom>
            <a:solidFill>
              <a:srgbClr val="FCD190"/>
            </a:solidFill>
            <a:ln w="9525">
              <a:noFill/>
              <a:round/>
              <a:headEnd/>
              <a:tailEnd/>
            </a:ln>
          </p:spPr>
          <p:txBody>
            <a:bodyPr wrap="none" anchor="ctr"/>
            <a:lstStyle/>
            <a:p>
              <a:endParaRPr lang="hu-HU">
                <a:latin typeface="Calibri" pitchFamily="34" charset="0"/>
              </a:endParaRPr>
            </a:p>
          </p:txBody>
        </p:sp>
        <p:sp>
          <p:nvSpPr>
            <p:cNvPr id="63506" name="Oval 13"/>
            <p:cNvSpPr>
              <a:spLocks noChangeArrowheads="1"/>
            </p:cNvSpPr>
            <p:nvPr/>
          </p:nvSpPr>
          <p:spPr bwMode="auto">
            <a:xfrm>
              <a:off x="349" y="3026"/>
              <a:ext cx="60" cy="57"/>
            </a:xfrm>
            <a:prstGeom prst="ellipse">
              <a:avLst/>
            </a:prstGeom>
            <a:solidFill>
              <a:srgbClr val="FCD190"/>
            </a:solidFill>
            <a:ln w="9525">
              <a:noFill/>
              <a:round/>
              <a:headEnd/>
              <a:tailEnd/>
            </a:ln>
          </p:spPr>
          <p:txBody>
            <a:bodyPr wrap="none" anchor="ctr"/>
            <a:lstStyle/>
            <a:p>
              <a:endParaRPr lang="hu-HU">
                <a:latin typeface="Calibri" pitchFamily="34" charset="0"/>
              </a:endParaRPr>
            </a:p>
          </p:txBody>
        </p:sp>
        <p:sp>
          <p:nvSpPr>
            <p:cNvPr id="63507" name="Oval 14"/>
            <p:cNvSpPr>
              <a:spLocks noChangeArrowheads="1"/>
            </p:cNvSpPr>
            <p:nvPr/>
          </p:nvSpPr>
          <p:spPr bwMode="auto">
            <a:xfrm>
              <a:off x="632" y="3072"/>
              <a:ext cx="60" cy="58"/>
            </a:xfrm>
            <a:prstGeom prst="ellipse">
              <a:avLst/>
            </a:prstGeom>
            <a:solidFill>
              <a:srgbClr val="FCD190"/>
            </a:solidFill>
            <a:ln w="9525">
              <a:noFill/>
              <a:round/>
              <a:headEnd/>
              <a:tailEnd/>
            </a:ln>
          </p:spPr>
          <p:txBody>
            <a:bodyPr wrap="none" anchor="ctr"/>
            <a:lstStyle/>
            <a:p>
              <a:endParaRPr lang="hu-HU">
                <a:latin typeface="Calibri" pitchFamily="34" charset="0"/>
              </a:endParaRPr>
            </a:p>
          </p:txBody>
        </p:sp>
        <p:sp>
          <p:nvSpPr>
            <p:cNvPr id="63508" name="Oval 15"/>
            <p:cNvSpPr>
              <a:spLocks noChangeArrowheads="1"/>
            </p:cNvSpPr>
            <p:nvPr/>
          </p:nvSpPr>
          <p:spPr bwMode="auto">
            <a:xfrm>
              <a:off x="530" y="3011"/>
              <a:ext cx="60" cy="57"/>
            </a:xfrm>
            <a:prstGeom prst="ellipse">
              <a:avLst/>
            </a:prstGeom>
            <a:solidFill>
              <a:srgbClr val="FCD190"/>
            </a:solidFill>
            <a:ln w="9525">
              <a:noFill/>
              <a:round/>
              <a:headEnd/>
              <a:tailEnd/>
            </a:ln>
          </p:spPr>
          <p:txBody>
            <a:bodyPr wrap="none" anchor="ctr"/>
            <a:lstStyle/>
            <a:p>
              <a:endParaRPr lang="hu-HU">
                <a:latin typeface="Calibri" pitchFamily="34" charset="0"/>
              </a:endParaRPr>
            </a:p>
          </p:txBody>
        </p:sp>
        <p:sp>
          <p:nvSpPr>
            <p:cNvPr id="63509" name="Oval 16"/>
            <p:cNvSpPr>
              <a:spLocks noChangeArrowheads="1"/>
            </p:cNvSpPr>
            <p:nvPr/>
          </p:nvSpPr>
          <p:spPr bwMode="auto">
            <a:xfrm>
              <a:off x="71" y="2880"/>
              <a:ext cx="820" cy="188"/>
            </a:xfrm>
            <a:prstGeom prst="ellipse">
              <a:avLst/>
            </a:prstGeom>
            <a:noFill/>
            <a:ln w="12700">
              <a:solidFill>
                <a:schemeClr val="tx1"/>
              </a:solidFill>
              <a:round/>
              <a:headEnd/>
              <a:tailEnd/>
            </a:ln>
          </p:spPr>
          <p:txBody>
            <a:bodyPr wrap="none" anchor="ctr"/>
            <a:lstStyle/>
            <a:p>
              <a:endParaRPr lang="hu-HU">
                <a:latin typeface="Calibri" pitchFamily="34" charset="0"/>
              </a:endParaRPr>
            </a:p>
          </p:txBody>
        </p:sp>
        <p:sp>
          <p:nvSpPr>
            <p:cNvPr id="63510" name="Oval 17"/>
            <p:cNvSpPr>
              <a:spLocks noChangeArrowheads="1"/>
            </p:cNvSpPr>
            <p:nvPr/>
          </p:nvSpPr>
          <p:spPr bwMode="auto">
            <a:xfrm>
              <a:off x="281" y="3078"/>
              <a:ext cx="55" cy="52"/>
            </a:xfrm>
            <a:prstGeom prst="ellipse">
              <a:avLst/>
            </a:prstGeom>
            <a:solidFill>
              <a:srgbClr val="FCD190"/>
            </a:solidFill>
            <a:ln w="12700">
              <a:solidFill>
                <a:srgbClr val="FCD190"/>
              </a:solidFill>
              <a:round/>
              <a:headEnd/>
              <a:tailEnd/>
            </a:ln>
          </p:spPr>
          <p:txBody>
            <a:bodyPr wrap="none" anchor="ctr"/>
            <a:lstStyle/>
            <a:p>
              <a:endParaRPr lang="hu-HU">
                <a:latin typeface="Calibri" pitchFamily="34" charset="0"/>
              </a:endParaRPr>
            </a:p>
          </p:txBody>
        </p:sp>
        <p:sp>
          <p:nvSpPr>
            <p:cNvPr id="63511" name="Oval 18"/>
            <p:cNvSpPr>
              <a:spLocks noChangeArrowheads="1"/>
            </p:cNvSpPr>
            <p:nvPr/>
          </p:nvSpPr>
          <p:spPr bwMode="auto">
            <a:xfrm>
              <a:off x="739" y="3056"/>
              <a:ext cx="55" cy="52"/>
            </a:xfrm>
            <a:prstGeom prst="ellipse">
              <a:avLst/>
            </a:prstGeom>
            <a:solidFill>
              <a:srgbClr val="FCD190"/>
            </a:solidFill>
            <a:ln w="12700">
              <a:solidFill>
                <a:srgbClr val="FCD190"/>
              </a:solidFill>
              <a:round/>
              <a:headEnd/>
              <a:tailEnd/>
            </a:ln>
          </p:spPr>
          <p:txBody>
            <a:bodyPr wrap="none" anchor="ctr"/>
            <a:lstStyle/>
            <a:p>
              <a:endParaRPr lang="hu-HU">
                <a:latin typeface="Calibri" pitchFamily="34" charset="0"/>
              </a:endParaRPr>
            </a:p>
          </p:txBody>
        </p:sp>
      </p:grpSp>
      <p:sp>
        <p:nvSpPr>
          <p:cNvPr id="63494" name="AutoShape 19"/>
          <p:cNvSpPr>
            <a:spLocks noChangeArrowheads="1"/>
          </p:cNvSpPr>
          <p:nvPr/>
        </p:nvSpPr>
        <p:spPr bwMode="auto">
          <a:xfrm rot="16200000" flipH="1">
            <a:off x="4333875" y="2657476"/>
            <a:ext cx="319087" cy="766762"/>
          </a:xfrm>
          <a:prstGeom prst="downArrow">
            <a:avLst>
              <a:gd name="adj1" fmla="val 50000"/>
              <a:gd name="adj2" fmla="val 60075"/>
            </a:avLst>
          </a:prstGeom>
          <a:gradFill rotWithShape="1">
            <a:gsLst>
              <a:gs pos="0">
                <a:schemeClr val="bg1"/>
              </a:gs>
              <a:gs pos="100000">
                <a:schemeClr val="tx1"/>
              </a:gs>
            </a:gsLst>
            <a:lin ang="5400000" scaled="1"/>
          </a:gradFill>
          <a:ln w="9525" algn="ctr">
            <a:noFill/>
            <a:miter lim="800000"/>
            <a:headEnd/>
            <a:tailEnd/>
          </a:ln>
        </p:spPr>
        <p:txBody>
          <a:bodyPr wrap="none" anchor="ctr"/>
          <a:lstStyle/>
          <a:p>
            <a:endParaRPr lang="hu-HU">
              <a:latin typeface="Calibri" pitchFamily="34" charset="0"/>
            </a:endParaRPr>
          </a:p>
        </p:txBody>
      </p:sp>
      <p:sp>
        <p:nvSpPr>
          <p:cNvPr id="117780" name="Rectangle 20"/>
          <p:cNvSpPr>
            <a:spLocks noGrp="1" noChangeArrowheads="1"/>
          </p:cNvSpPr>
          <p:nvPr>
            <p:ph type="title"/>
          </p:nvPr>
        </p:nvSpPr>
        <p:spPr/>
        <p:txBody>
          <a:bodyPr rtlCol="0">
            <a:normAutofit fontScale="90000"/>
          </a:bodyPr>
          <a:lstStyle/>
          <a:p>
            <a:pPr fontAlgn="auto">
              <a:spcAft>
                <a:spcPts val="0"/>
              </a:spcAft>
              <a:defRPr/>
            </a:pPr>
            <a:r>
              <a:rPr lang="en-US" sz="4100"/>
              <a:t>Obtaining a Gateway® Expression Clone</a:t>
            </a:r>
          </a:p>
        </p:txBody>
      </p:sp>
      <p:sp>
        <p:nvSpPr>
          <p:cNvPr id="63496" name="Text Box 21"/>
          <p:cNvSpPr txBox="1">
            <a:spLocks noChangeArrowheads="1"/>
          </p:cNvSpPr>
          <p:nvPr/>
        </p:nvSpPr>
        <p:spPr bwMode="auto">
          <a:xfrm>
            <a:off x="1658938" y="2806700"/>
            <a:ext cx="379412" cy="457200"/>
          </a:xfrm>
          <a:prstGeom prst="rect">
            <a:avLst/>
          </a:prstGeom>
          <a:noFill/>
          <a:ln w="9525" algn="ctr">
            <a:noFill/>
            <a:miter lim="800000"/>
            <a:headEnd/>
            <a:tailEnd/>
          </a:ln>
        </p:spPr>
        <p:txBody>
          <a:bodyPr wrap="none">
            <a:spAutoFit/>
          </a:bodyPr>
          <a:lstStyle/>
          <a:p>
            <a:pPr>
              <a:buFont typeface="Arial" charset="0"/>
              <a:buNone/>
            </a:pPr>
            <a:r>
              <a:rPr lang="en-US" sz="2400" b="1">
                <a:latin typeface="Lucida Sans" pitchFamily="34" charset="0"/>
              </a:rPr>
              <a:t>+</a:t>
            </a:r>
          </a:p>
        </p:txBody>
      </p:sp>
      <p:sp>
        <p:nvSpPr>
          <p:cNvPr id="63497" name="Text Box 22"/>
          <p:cNvSpPr txBox="1">
            <a:spLocks noChangeArrowheads="1"/>
          </p:cNvSpPr>
          <p:nvPr/>
        </p:nvSpPr>
        <p:spPr bwMode="auto">
          <a:xfrm>
            <a:off x="6727825" y="2806700"/>
            <a:ext cx="379413" cy="457200"/>
          </a:xfrm>
          <a:prstGeom prst="rect">
            <a:avLst/>
          </a:prstGeom>
          <a:noFill/>
          <a:ln w="9525" algn="ctr">
            <a:noFill/>
            <a:miter lim="800000"/>
            <a:headEnd/>
            <a:tailEnd/>
          </a:ln>
        </p:spPr>
        <p:txBody>
          <a:bodyPr wrap="none">
            <a:spAutoFit/>
          </a:bodyPr>
          <a:lstStyle/>
          <a:p>
            <a:pPr>
              <a:buFont typeface="Arial" charset="0"/>
              <a:buNone/>
            </a:pPr>
            <a:r>
              <a:rPr lang="en-US" sz="2400" b="1">
                <a:latin typeface="Lucida Sans" pitchFamily="34" charset="0"/>
              </a:rPr>
              <a:t>+</a:t>
            </a:r>
          </a:p>
        </p:txBody>
      </p:sp>
      <p:sp>
        <p:nvSpPr>
          <p:cNvPr id="63498" name="Rectangle 23"/>
          <p:cNvSpPr>
            <a:spLocks noChangeArrowheads="1"/>
          </p:cNvSpPr>
          <p:nvPr/>
        </p:nvSpPr>
        <p:spPr bwMode="auto">
          <a:xfrm>
            <a:off x="3886200" y="3352800"/>
            <a:ext cx="1206500" cy="381000"/>
          </a:xfrm>
          <a:prstGeom prst="rect">
            <a:avLst/>
          </a:prstGeom>
          <a:noFill/>
          <a:ln w="9525" algn="ctr">
            <a:noFill/>
            <a:miter lim="800000"/>
            <a:headEnd/>
            <a:tailEnd/>
          </a:ln>
        </p:spPr>
        <p:txBody>
          <a:bodyPr wrap="none" anchor="ctr"/>
          <a:lstStyle/>
          <a:p>
            <a:pPr algn="ctr">
              <a:buFont typeface="Arial" charset="0"/>
              <a:buNone/>
            </a:pPr>
            <a:r>
              <a:rPr lang="en-US" sz="1400" b="1">
                <a:latin typeface="Lucida Sans" pitchFamily="34" charset="0"/>
              </a:rPr>
              <a:t>LR Clonase™ II</a:t>
            </a:r>
          </a:p>
        </p:txBody>
      </p:sp>
      <p:sp>
        <p:nvSpPr>
          <p:cNvPr id="63499" name="Rectangle 24"/>
          <p:cNvSpPr>
            <a:spLocks noChangeArrowheads="1"/>
          </p:cNvSpPr>
          <p:nvPr/>
        </p:nvSpPr>
        <p:spPr bwMode="auto">
          <a:xfrm>
            <a:off x="7105650" y="1857375"/>
            <a:ext cx="1771650" cy="2790825"/>
          </a:xfrm>
          <a:prstGeom prst="rect">
            <a:avLst/>
          </a:prstGeom>
          <a:noFill/>
          <a:ln w="9525" algn="ctr">
            <a:solidFill>
              <a:schemeClr val="tx1"/>
            </a:solidFill>
            <a:miter lim="800000"/>
            <a:headEnd/>
            <a:tailEnd/>
          </a:ln>
        </p:spPr>
        <p:txBody>
          <a:bodyPr wrap="none" anchor="ctr"/>
          <a:lstStyle/>
          <a:p>
            <a:endParaRPr lang="hu-HU">
              <a:latin typeface="Calibri" pitchFamily="34" charset="0"/>
            </a:endParaRPr>
          </a:p>
        </p:txBody>
      </p:sp>
    </p:spTree>
    <p:extLst>
      <p:ext uri="{BB962C8B-B14F-4D97-AF65-F5344CB8AC3E}">
        <p14:creationId xmlns:p14="http://schemas.microsoft.com/office/powerpoint/2010/main" val="67178551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13"/>
          <p:cNvPicPr>
            <a:picLocks noChangeAspect="1" noChangeArrowheads="1"/>
          </p:cNvPicPr>
          <p:nvPr/>
        </p:nvPicPr>
        <p:blipFill>
          <a:blip r:embed="rId2" cstate="print"/>
          <a:srcRect/>
          <a:stretch>
            <a:fillRect/>
          </a:stretch>
        </p:blipFill>
        <p:spPr bwMode="auto">
          <a:xfrm>
            <a:off x="1066800" y="1219200"/>
            <a:ext cx="7239000" cy="5578475"/>
          </a:xfrm>
          <a:prstGeom prst="rect">
            <a:avLst/>
          </a:prstGeom>
          <a:noFill/>
          <a:ln w="9525">
            <a:noFill/>
            <a:miter lim="800000"/>
            <a:headEnd/>
            <a:tailEnd/>
          </a:ln>
        </p:spPr>
      </p:pic>
      <p:sp>
        <p:nvSpPr>
          <p:cNvPr id="9219" name="Rectangle 4"/>
          <p:cNvSpPr>
            <a:spLocks noChangeArrowheads="1"/>
          </p:cNvSpPr>
          <p:nvPr/>
        </p:nvSpPr>
        <p:spPr bwMode="auto">
          <a:xfrm>
            <a:off x="685800" y="0"/>
            <a:ext cx="7772400" cy="1143000"/>
          </a:xfrm>
          <a:prstGeom prst="rect">
            <a:avLst/>
          </a:prstGeom>
          <a:noFill/>
          <a:ln w="9525">
            <a:noFill/>
            <a:miter lim="800000"/>
            <a:headEnd/>
            <a:tailEnd/>
          </a:ln>
        </p:spPr>
        <p:txBody>
          <a:bodyPr anchor="ctr"/>
          <a:lstStyle/>
          <a:p>
            <a:pPr algn="ctr"/>
            <a:r>
              <a:rPr lang="hu-HU" sz="2800" b="1"/>
              <a:t>Bakteriofágok</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1814</TotalTime>
  <Words>4024</Words>
  <Application>Microsoft Office PowerPoint</Application>
  <PresentationFormat>Diavetítés a képernyőre (4:3 oldalarány)</PresentationFormat>
  <Paragraphs>583</Paragraphs>
  <Slides>84</Slides>
  <Notes>11</Notes>
  <HiddenSlides>0</HiddenSlides>
  <MMClips>0</MMClips>
  <ScaleCrop>false</ScaleCrop>
  <HeadingPairs>
    <vt:vector size="8" baseType="variant">
      <vt:variant>
        <vt:lpstr>Használt betűtípusok</vt:lpstr>
      </vt:variant>
      <vt:variant>
        <vt:i4>10</vt:i4>
      </vt:variant>
      <vt:variant>
        <vt:lpstr>Téma</vt:lpstr>
      </vt:variant>
      <vt:variant>
        <vt:i4>1</vt:i4>
      </vt:variant>
      <vt:variant>
        <vt:lpstr>Beágyazott OLE kiszolgálók</vt:lpstr>
      </vt:variant>
      <vt:variant>
        <vt:i4>1</vt:i4>
      </vt:variant>
      <vt:variant>
        <vt:lpstr>Diacímek</vt:lpstr>
      </vt:variant>
      <vt:variant>
        <vt:i4>84</vt:i4>
      </vt:variant>
    </vt:vector>
  </HeadingPairs>
  <TitlesOfParts>
    <vt:vector size="96" baseType="lpstr">
      <vt:lpstr>宋体</vt:lpstr>
      <vt:lpstr>Arial</vt:lpstr>
      <vt:lpstr>Calibri</vt:lpstr>
      <vt:lpstr>Comic Sans MS</vt:lpstr>
      <vt:lpstr>Lucida Sans</vt:lpstr>
      <vt:lpstr>Symbol</vt:lpstr>
      <vt:lpstr>Times</vt:lpstr>
      <vt:lpstr>Times New Roman</vt:lpstr>
      <vt:lpstr>Verdana</vt:lpstr>
      <vt:lpstr>Wingdings</vt:lpstr>
      <vt:lpstr>Default Design</vt:lpstr>
      <vt:lpstr>Image</vt:lpstr>
      <vt:lpstr>PowerPoint-bemutató</vt:lpstr>
      <vt:lpstr>PowerPoint-bemutató</vt:lpstr>
      <vt:lpstr>PowerPoint-bemutató</vt:lpstr>
      <vt:lpstr>PowerPoint-bemutató</vt:lpstr>
      <vt:lpstr>PowerPoint-bemutató</vt:lpstr>
      <vt:lpstr>Fág terápia</vt:lpstr>
      <vt:lpstr>PowerPoint-bemutató</vt:lpstr>
      <vt:lpstr>A T4 fág felépítése</vt:lpstr>
      <vt:lpstr>PowerPoint-bemutató</vt:lpstr>
      <vt:lpstr>PowerPoint-bemutató</vt:lpstr>
      <vt:lpstr>PowerPoint-bemutató</vt:lpstr>
      <vt:lpstr>PowerPoint-bemutató</vt:lpstr>
      <vt:lpstr>Fágok megtapadása a gazda sejt falán</vt:lpstr>
      <vt:lpstr>Érő l fág részecskék E. coli sejtben</vt:lpstr>
      <vt:lpstr>Fágok litikus életciklusa  és kimutatásuk lágy agarban  szuszpendált baktériumok lízisével</vt:lpstr>
      <vt:lpstr>PowerPoint-bemutató</vt:lpstr>
      <vt:lpstr>PowerPoint-bemutató</vt:lpstr>
      <vt:lpstr>PowerPoint-bemutató</vt:lpstr>
      <vt:lpstr>PowerPoint-bemutató</vt:lpstr>
      <vt:lpstr>PowerPoint-bemutató</vt:lpstr>
      <vt:lpstr>PowerPoint-bemutató</vt:lpstr>
      <vt:lpstr>Host range - gazdaspecifitás</vt:lpstr>
      <vt:lpstr>PowerPoint-bemutató</vt:lpstr>
      <vt:lpstr>PowerPoint-bemutató</vt:lpstr>
      <vt:lpstr>PowerPoint-bemutató</vt:lpstr>
      <vt:lpstr>PowerPoint-bemutató</vt:lpstr>
      <vt:lpstr>A Hershey féle fág keresztezés</vt:lpstr>
      <vt:lpstr>A T2 h- r+ és h+ r- fágok utódainak telep morfológiája az E.coli #1 és #2 törzs keverékéből készült baktérium pázsiton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Az általános transzdukció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A l genom pontos és pontatlan kivágódása a lizogén gazda kromoszómájából</vt:lpstr>
      <vt:lpstr>PowerPoint-bemutató</vt:lpstr>
      <vt:lpstr>PowerPoint-bemutató</vt:lpstr>
      <vt:lpstr>PowerPoint-bemutató</vt:lpstr>
      <vt:lpstr>PowerPoint-bemutató</vt:lpstr>
      <vt:lpstr>PowerPoint-bemutató</vt:lpstr>
      <vt:lpstr>PowerPoint-bemutató</vt:lpstr>
      <vt:lpstr>PowerPoint-bemutató</vt:lpstr>
      <vt:lpstr>Lizogénia kialakulása</vt:lpstr>
      <vt:lpstr>PowerPoint-bemutató</vt:lpstr>
      <vt:lpstr>PowerPoint-bemutató</vt:lpstr>
      <vt:lpstr>PowerPoint-bemutató</vt:lpstr>
      <vt:lpstr>PowerPoint-bemutató</vt:lpstr>
      <vt:lpstr>PowerPoint-bemutató</vt:lpstr>
      <vt:lpstr>PowerPoint-bemutató</vt:lpstr>
      <vt:lpstr>Az SOS válasz indukálja a profágot</vt:lpstr>
      <vt:lpstr>PowerPoint-bemutató</vt:lpstr>
      <vt:lpstr>PowerPoint-bemutató</vt:lpstr>
      <vt:lpstr>PowerPoint-bemutató</vt:lpstr>
      <vt:lpstr>PowerPoint-bemutató</vt:lpstr>
      <vt:lpstr>PowerPoint-bemutató</vt:lpstr>
      <vt:lpstr>Fág- és plazmid vektorok tulajdonságainak egyesítése: Kozmid vektorok</vt:lpstr>
      <vt:lpstr>PowerPoint-bemutató</vt:lpstr>
      <vt:lpstr>A Gateway® Cloning System</vt:lpstr>
      <vt:lpstr>PowerPoint-bemutató</vt:lpstr>
      <vt:lpstr>PowerPoint-bemutató</vt:lpstr>
      <vt:lpstr>Phage lambda recombination in E. coli</vt:lpstr>
      <vt:lpstr>Building a Gateway® Entry Clone</vt:lpstr>
      <vt:lpstr>Obtaining a Gateway® Expression Clone</vt:lpstr>
    </vt:vector>
  </TitlesOfParts>
  <Company>AHC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Semsey Szabolcs</dc:creator>
  <cp:lastModifiedBy>János</cp:lastModifiedBy>
  <cp:revision>127</cp:revision>
  <dcterms:created xsi:type="dcterms:W3CDTF">2007-10-25T09:41:12Z</dcterms:created>
  <dcterms:modified xsi:type="dcterms:W3CDTF">2017-05-09T10:05:13Z</dcterms:modified>
</cp:coreProperties>
</file>