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75" r:id="rId6"/>
    <p:sldId id="276" r:id="rId7"/>
    <p:sldId id="277" r:id="rId8"/>
    <p:sldId id="260" r:id="rId9"/>
    <p:sldId id="325" r:id="rId10"/>
    <p:sldId id="327" r:id="rId11"/>
    <p:sldId id="326" r:id="rId12"/>
    <p:sldId id="328" r:id="rId13"/>
    <p:sldId id="323" r:id="rId14"/>
    <p:sldId id="322" r:id="rId15"/>
    <p:sldId id="263" r:id="rId16"/>
    <p:sldId id="264" r:id="rId17"/>
    <p:sldId id="26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24" r:id="rId29"/>
    <p:sldId id="288" r:id="rId30"/>
    <p:sldId id="289" r:id="rId31"/>
    <p:sldId id="320" r:id="rId32"/>
    <p:sldId id="318" r:id="rId33"/>
    <p:sldId id="31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21" r:id="rId6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2017. 03. 29.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2017.03.29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76255" cy="88612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846857" y="5661248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915816"/>
            <a:ext cx="7776864" cy="1021982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80528" y="-1971600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56792"/>
            <a:ext cx="8964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1" y="1628800"/>
            <a:ext cx="8475994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32919" y="385500"/>
            <a:ext cx="623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Spo11: egy IIB típusú </a:t>
            </a:r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topoizomeráz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5" y="4365104"/>
            <a:ext cx="918773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-1"/>
            <a:ext cx="50883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195422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RAD51 és BRCA fehérjék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67568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u="sng" dirty="0" smtClean="0">
                <a:latin typeface="Arial" charset="0"/>
                <a:cs typeface="Arial" charset="0"/>
              </a:rPr>
              <a:t>A </a:t>
            </a:r>
            <a:r>
              <a:rPr lang="hu-HU" sz="2000" b="1" u="sng" dirty="0">
                <a:latin typeface="Arial" charset="0"/>
                <a:cs typeface="Arial" charset="0"/>
              </a:rPr>
              <a:t>homológok (nem-testvér </a:t>
            </a:r>
            <a:r>
              <a:rPr lang="hu-HU" sz="2000" b="1" u="sng" dirty="0" err="1">
                <a:latin typeface="Arial" charset="0"/>
                <a:cs typeface="Arial" charset="0"/>
              </a:rPr>
              <a:t>kromatidák</a:t>
            </a:r>
            <a:r>
              <a:rPr lang="hu-HU" sz="2000" b="1" u="sng" dirty="0">
                <a:latin typeface="Arial" charset="0"/>
                <a:cs typeface="Arial" charset="0"/>
              </a:rPr>
              <a:t>) kapcsolatba lépnek mielőtt a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u="sng" dirty="0">
                <a:latin typeface="Arial" charset="0"/>
                <a:cs typeface="Arial" charset="0"/>
              </a:rPr>
              <a:t>  DSB </a:t>
            </a:r>
            <a:r>
              <a:rPr lang="hu-HU" sz="2000" b="1" u="sng" dirty="0" smtClean="0">
                <a:latin typeface="Arial" charset="0"/>
                <a:cs typeface="Arial" charset="0"/>
              </a:rPr>
              <a:t>kialakul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meiotikus</a:t>
            </a:r>
            <a:r>
              <a:rPr lang="hu-HU" sz="2000" b="1" dirty="0">
                <a:latin typeface="Arial" charset="0"/>
                <a:cs typeface="Arial" charset="0"/>
              </a:rPr>
              <a:t> rekombináció egy duplaszálú töréssel (DSB) </a:t>
            </a:r>
            <a:r>
              <a:rPr lang="hu-HU" sz="2000" b="1" dirty="0" smtClean="0">
                <a:latin typeface="Arial" charset="0"/>
                <a:cs typeface="Arial" charset="0"/>
              </a:rPr>
              <a:t>kezdődik</a:t>
            </a:r>
            <a:endParaRPr lang="hu-HU" sz="2000" b="1" u="sng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kromatin</a:t>
            </a:r>
            <a:r>
              <a:rPr lang="hu-HU" sz="2000" b="1" dirty="0">
                <a:latin typeface="Arial" charset="0"/>
                <a:cs typeface="Arial" charset="0"/>
              </a:rPr>
              <a:t> struktúra nagymértékben befolyásolja a DSB kialakulását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DSB kialakulását nagymértékben befolyásolják az </a:t>
            </a:r>
            <a:r>
              <a:rPr lang="hu-HU" sz="2000" b="1" dirty="0" err="1">
                <a:latin typeface="Arial" charset="0"/>
                <a:cs typeface="Arial" charset="0"/>
              </a:rPr>
              <a:t>allélikus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>
                <a:latin typeface="Arial" charset="0"/>
                <a:cs typeface="Arial" charset="0"/>
              </a:rPr>
              <a:t>  szekvenciák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DSB-t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 err="1">
                <a:latin typeface="Arial" charset="0"/>
                <a:cs typeface="Arial" charset="0"/>
              </a:rPr>
              <a:t>a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latin typeface="Arial" charset="0"/>
                <a:cs typeface="Arial" charset="0"/>
              </a:rPr>
              <a:t>Spo11 </a:t>
            </a:r>
            <a:r>
              <a:rPr lang="hu-HU" sz="2000" b="1" dirty="0">
                <a:latin typeface="Arial" charset="0"/>
                <a:cs typeface="Arial" charset="0"/>
              </a:rPr>
              <a:t>enzim </a:t>
            </a:r>
            <a:r>
              <a:rPr lang="hu-HU" sz="2000" b="1" dirty="0" smtClean="0">
                <a:latin typeface="Arial" charset="0"/>
                <a:cs typeface="Arial" charset="0"/>
              </a:rPr>
              <a:t>generálja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Ez egy </a:t>
            </a:r>
            <a:r>
              <a:rPr lang="hu-HU" sz="2000" b="1" dirty="0" err="1">
                <a:latin typeface="Arial" charset="0"/>
                <a:cs typeface="Arial" charset="0"/>
              </a:rPr>
              <a:t>topoizomeráz</a:t>
            </a:r>
            <a:r>
              <a:rPr lang="hu-HU" sz="2000" b="1" dirty="0">
                <a:latin typeface="Arial" charset="0"/>
                <a:cs typeface="Arial" charset="0"/>
              </a:rPr>
              <a:t> és NEM </a:t>
            </a:r>
            <a:r>
              <a:rPr lang="hu-HU" sz="2000" b="1" dirty="0" err="1">
                <a:latin typeface="Arial" charset="0"/>
                <a:cs typeface="Arial" charset="0"/>
              </a:rPr>
              <a:t>endonukleáz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Egyszerre lép kapcsolatba a két homológgal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Rekombinációs „</a:t>
            </a:r>
            <a:r>
              <a:rPr lang="hu-HU" sz="2000" b="1" i="1" dirty="0" err="1">
                <a:latin typeface="Arial" charset="0"/>
                <a:cs typeface="Arial" charset="0"/>
              </a:rPr>
              <a:t>hotspot</a:t>
            </a:r>
            <a:r>
              <a:rPr lang="hu-HU" sz="2000" b="1" dirty="0">
                <a:latin typeface="Arial" charset="0"/>
                <a:cs typeface="Arial" charset="0"/>
              </a:rPr>
              <a:t>”: jól behatható a Spo11 számára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6875" y="6021388"/>
            <a:ext cx="8747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</a:rPr>
              <a:t>A rekombináció önterjesztő (pl. repetitív) elemek által indukálódik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116013" y="317500"/>
            <a:ext cx="6156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latin typeface="Arial" charset="0"/>
                <a:cs typeface="Arial" charset="0"/>
              </a:rPr>
              <a:t>A homológ rekombináció mechanizmusa</a:t>
            </a:r>
            <a:endParaRPr lang="en-US" sz="2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828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</a:t>
            </a:r>
          </a:p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100% génkonverzió</a:t>
            </a:r>
          </a:p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50% </a:t>
            </a:r>
            <a:r>
              <a:rPr lang="hu-HU" sz="24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400" b="1" i="1" dirty="0">
                <a:latin typeface="Arial" pitchFamily="34" charset="0"/>
                <a:cs typeface="Arial" pitchFamily="34" charset="0"/>
              </a:rPr>
              <a:t> over</a:t>
            </a:r>
          </a:p>
          <a:p>
            <a:pPr eaLnBrk="1" hangingPunct="1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gyakran, de nem mindig jár együtt a génkonverzióval. A két folyamat függetlenül szabályozódik.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20700" y="4911725"/>
            <a:ext cx="80835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solidFill>
                  <a:srgbClr val="FF3300"/>
                </a:solidFill>
              </a:rPr>
              <a:t>Remember: </a:t>
            </a:r>
            <a:r>
              <a:rPr lang="hu-HU" sz="2400" b="1" u="sng">
                <a:solidFill>
                  <a:srgbClr val="FF3300"/>
                </a:solidFill>
              </a:rPr>
              <a:t>gene conversion always generates recombinant DNA!</a:t>
            </a:r>
            <a:endParaRPr lang="en-US" sz="2400" b="1" u="sng">
              <a:solidFill>
                <a:srgbClr val="FF3300"/>
              </a:solidFill>
            </a:endParaRPr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>
            <a:off x="3779838" y="5516563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>
            <a:off x="4211638" y="5516563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3467100" y="550068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3467100" y="600392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3467100" y="643731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6329" name="Text Box 14"/>
          <p:cNvSpPr txBox="1">
            <a:spLocks noChangeArrowheads="1"/>
          </p:cNvSpPr>
          <p:nvPr/>
        </p:nvSpPr>
        <p:spPr bwMode="auto">
          <a:xfrm>
            <a:off x="4211638" y="55165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4211638" y="6019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4211638" y="64531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6332" name="Line 17"/>
          <p:cNvSpPr>
            <a:spLocks noChangeShapeType="1"/>
          </p:cNvSpPr>
          <p:nvPr/>
        </p:nvSpPr>
        <p:spPr bwMode="auto">
          <a:xfrm>
            <a:off x="5792788" y="5500688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33" name="Line 18"/>
          <p:cNvSpPr>
            <a:spLocks noChangeShapeType="1"/>
          </p:cNvSpPr>
          <p:nvPr/>
        </p:nvSpPr>
        <p:spPr bwMode="auto">
          <a:xfrm>
            <a:off x="6224588" y="5500688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34" name="Text Box 19"/>
          <p:cNvSpPr txBox="1">
            <a:spLocks noChangeArrowheads="1"/>
          </p:cNvSpPr>
          <p:nvPr/>
        </p:nvSpPr>
        <p:spPr bwMode="auto">
          <a:xfrm>
            <a:off x="5480050" y="548481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6335" name="Text Box 20"/>
          <p:cNvSpPr txBox="1">
            <a:spLocks noChangeArrowheads="1"/>
          </p:cNvSpPr>
          <p:nvPr/>
        </p:nvSpPr>
        <p:spPr bwMode="auto">
          <a:xfrm>
            <a:off x="5480050" y="598805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336" name="Text Box 21"/>
          <p:cNvSpPr txBox="1">
            <a:spLocks noChangeArrowheads="1"/>
          </p:cNvSpPr>
          <p:nvPr/>
        </p:nvSpPr>
        <p:spPr bwMode="auto">
          <a:xfrm>
            <a:off x="5480050" y="642143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6337" name="Text Box 22"/>
          <p:cNvSpPr txBox="1">
            <a:spLocks noChangeArrowheads="1"/>
          </p:cNvSpPr>
          <p:nvPr/>
        </p:nvSpPr>
        <p:spPr bwMode="auto">
          <a:xfrm>
            <a:off x="6224588" y="55006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6338" name="Text Box 23"/>
          <p:cNvSpPr txBox="1">
            <a:spLocks noChangeArrowheads="1"/>
          </p:cNvSpPr>
          <p:nvPr/>
        </p:nvSpPr>
        <p:spPr bwMode="auto">
          <a:xfrm>
            <a:off x="6224588" y="60039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339" name="Text Box 24"/>
          <p:cNvSpPr txBox="1">
            <a:spLocks noChangeArrowheads="1"/>
          </p:cNvSpPr>
          <p:nvPr/>
        </p:nvSpPr>
        <p:spPr bwMode="auto">
          <a:xfrm>
            <a:off x="6224588" y="64373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6340" name="Line 25"/>
          <p:cNvSpPr>
            <a:spLocks noChangeShapeType="1"/>
          </p:cNvSpPr>
          <p:nvPr/>
        </p:nvSpPr>
        <p:spPr bwMode="auto">
          <a:xfrm>
            <a:off x="6227763" y="5949950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41" name="Line 26"/>
          <p:cNvSpPr>
            <a:spLocks noChangeShapeType="1"/>
          </p:cNvSpPr>
          <p:nvPr/>
        </p:nvSpPr>
        <p:spPr bwMode="auto">
          <a:xfrm>
            <a:off x="4572000" y="616585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42" name="Line 27"/>
          <p:cNvSpPr>
            <a:spLocks noChangeShapeType="1"/>
          </p:cNvSpPr>
          <p:nvPr/>
        </p:nvSpPr>
        <p:spPr bwMode="auto">
          <a:xfrm>
            <a:off x="3924300" y="6165850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43" name="Rectangle 2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18185E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400" b="1">
                <a:solidFill>
                  <a:srgbClr val="FF3300"/>
                </a:solidFill>
                <a:latin typeface="Arial" charset="0"/>
                <a:cs typeface="Arial" charset="0"/>
              </a:rPr>
              <a:t>Rekombináció: génkonverzió és (nem mindig) </a:t>
            </a:r>
            <a:r>
              <a:rPr lang="hu-HU" sz="2400" b="1" i="1">
                <a:solidFill>
                  <a:srgbClr val="FF3300"/>
                </a:solidFill>
                <a:latin typeface="Arial" charset="0"/>
                <a:cs typeface="Arial" charset="0"/>
              </a:rPr>
              <a:t>crossover</a:t>
            </a:r>
          </a:p>
        </p:txBody>
      </p:sp>
    </p:spTree>
    <p:extLst>
      <p:ext uri="{BB962C8B-B14F-4D97-AF65-F5344CB8AC3E}">
        <p14:creationId xmlns:p14="http://schemas.microsoft.com/office/powerpoint/2010/main" val="3682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zövegdoboz 1"/>
          <p:cNvSpPr txBox="1">
            <a:spLocks noChangeArrowheads="1"/>
          </p:cNvSpPr>
          <p:nvPr/>
        </p:nvSpPr>
        <p:spPr bwMode="auto">
          <a:xfrm>
            <a:off x="2709863" y="377825"/>
            <a:ext cx="380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3200" b="1">
                <a:solidFill>
                  <a:srgbClr val="FF0000"/>
                </a:solidFill>
                <a:latin typeface="Arial" charset="0"/>
                <a:cs typeface="Arial" charset="0"/>
              </a:rPr>
              <a:t>Rekombináció!!!!!!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95263" y="1989138"/>
            <a:ext cx="8680450" cy="3671887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049338" y="2146300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57338" y="2146300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1163" y="19859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25" y="349408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47825" y="1997075"/>
            <a:ext cx="3889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58938" y="3494088"/>
            <a:ext cx="411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150938" y="3729038"/>
            <a:ext cx="303212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1150938" y="3729038"/>
            <a:ext cx="303212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4837113" y="2157413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345113" y="2157413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198938" y="1997075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216400" y="3505200"/>
            <a:ext cx="458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434013" y="2009775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445125" y="3505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571750" y="3729038"/>
            <a:ext cx="1322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8150" y="48133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C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68463" y="4813300"/>
            <a:ext cx="368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225925" y="4824413"/>
            <a:ext cx="4810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54650" y="4824413"/>
            <a:ext cx="368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345113" y="3367088"/>
            <a:ext cx="0" cy="9159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7368" name="Szövegdoboz 26"/>
          <p:cNvSpPr txBox="1">
            <a:spLocks noChangeArrowheads="1"/>
          </p:cNvSpPr>
          <p:nvPr/>
        </p:nvSpPr>
        <p:spPr bwMode="auto">
          <a:xfrm>
            <a:off x="4789488" y="1482725"/>
            <a:ext cx="655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b="1"/>
              <a:t>50%</a:t>
            </a:r>
          </a:p>
        </p:txBody>
      </p:sp>
      <p:sp>
        <p:nvSpPr>
          <p:cNvPr id="57369" name="Szövegdoboz 27"/>
          <p:cNvSpPr txBox="1">
            <a:spLocks noChangeArrowheads="1"/>
          </p:cNvSpPr>
          <p:nvPr/>
        </p:nvSpPr>
        <p:spPr bwMode="auto">
          <a:xfrm>
            <a:off x="7605713" y="1476375"/>
            <a:ext cx="65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b="1"/>
              <a:t>50%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7605713" y="2168525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8113713" y="2168525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967538" y="2008188"/>
            <a:ext cx="476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985000" y="3516313"/>
            <a:ext cx="458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8202613" y="2020888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8213725" y="351631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996113" y="4835525"/>
            <a:ext cx="4810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8224838" y="4835525"/>
            <a:ext cx="3667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8113713" y="3376613"/>
            <a:ext cx="0" cy="22240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7605713" y="4286250"/>
            <a:ext cx="0" cy="13144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7380" name="Szövegdoboz 38"/>
          <p:cNvSpPr txBox="1">
            <a:spLocks noChangeArrowheads="1"/>
          </p:cNvSpPr>
          <p:nvPr/>
        </p:nvSpPr>
        <p:spPr bwMode="auto">
          <a:xfrm>
            <a:off x="4198938" y="5895975"/>
            <a:ext cx="173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000" b="1"/>
              <a:t>génkonverzió</a:t>
            </a:r>
          </a:p>
        </p:txBody>
      </p:sp>
      <p:sp>
        <p:nvSpPr>
          <p:cNvPr id="57381" name="Szövegdoboz 39"/>
          <p:cNvSpPr txBox="1">
            <a:spLocks noChangeArrowheads="1"/>
          </p:cNvSpPr>
          <p:nvPr/>
        </p:nvSpPr>
        <p:spPr bwMode="auto">
          <a:xfrm>
            <a:off x="7031038" y="5907088"/>
            <a:ext cx="177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000" b="1"/>
              <a:t>Génkonverzió</a:t>
            </a:r>
          </a:p>
          <a:p>
            <a:pPr eaLnBrk="1" hangingPunct="1"/>
            <a:r>
              <a:rPr lang="hu-HU" sz="2000" b="1"/>
              <a:t>+ </a:t>
            </a:r>
            <a:r>
              <a:rPr lang="hu-HU" sz="2000" b="1" i="1"/>
              <a:t>crossover</a:t>
            </a:r>
          </a:p>
        </p:txBody>
      </p:sp>
      <p:grpSp>
        <p:nvGrpSpPr>
          <p:cNvPr id="55" name="Csoportba foglalás 54"/>
          <p:cNvGrpSpPr>
            <a:grpSpLocks/>
          </p:cNvGrpSpPr>
          <p:nvPr/>
        </p:nvGrpSpPr>
        <p:grpSpPr bwMode="auto">
          <a:xfrm>
            <a:off x="4591050" y="3367088"/>
            <a:ext cx="3759200" cy="935037"/>
            <a:chOff x="4591749" y="3366324"/>
            <a:chExt cx="3758809" cy="935440"/>
          </a:xfrm>
        </p:grpSpPr>
        <p:cxnSp>
          <p:nvCxnSpPr>
            <p:cNvPr id="42" name="Egyenes összekötő 41"/>
            <p:cNvCxnSpPr/>
            <p:nvPr/>
          </p:nvCxnSpPr>
          <p:spPr>
            <a:xfrm>
              <a:off x="4593337" y="3366324"/>
              <a:ext cx="9873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/>
            <p:cNvCxnSpPr/>
            <p:nvPr/>
          </p:nvCxnSpPr>
          <p:spPr>
            <a:xfrm>
              <a:off x="4591749" y="4274765"/>
              <a:ext cx="973037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7347362" y="3366324"/>
              <a:ext cx="1003196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7341013" y="4290647"/>
              <a:ext cx="1004783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0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/>
              <a:t>Why does sex exist in nature? – </a:t>
            </a:r>
          </a:p>
          <a:p>
            <a:pPr algn="ctr">
              <a:spcBef>
                <a:spcPct val="50000"/>
              </a:spcBef>
            </a:pPr>
            <a:r>
              <a:rPr lang="hu-HU" sz="2400" b="1"/>
              <a:t>„this is a fascinating, fundamental and long-standing problem in biology”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11275" y="3681413"/>
            <a:ext cx="6650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err="1"/>
              <a:t>-every</a:t>
            </a:r>
            <a:r>
              <a:rPr lang="hu-HU" sz="2400" b="1" dirty="0"/>
              <a:t> </a:t>
            </a:r>
            <a:r>
              <a:rPr lang="hu-HU" sz="2400" b="1" dirty="0" err="1"/>
              <a:t>week</a:t>
            </a:r>
            <a:r>
              <a:rPr lang="hu-HU" sz="2400" b="1" dirty="0"/>
              <a:t> a </a:t>
            </a:r>
            <a:r>
              <a:rPr lang="hu-HU" sz="2400" b="1" dirty="0" err="1"/>
              <a:t>new</a:t>
            </a:r>
            <a:r>
              <a:rPr lang="hu-HU" sz="2400" b="1" dirty="0"/>
              <a:t> </a:t>
            </a:r>
            <a:r>
              <a:rPr lang="hu-HU" sz="2400" b="1" dirty="0" err="1"/>
              <a:t>paper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origin</a:t>
            </a:r>
            <a:r>
              <a:rPr lang="hu-HU" sz="2400" b="1" dirty="0"/>
              <a:t> of sex</a:t>
            </a:r>
          </a:p>
          <a:p>
            <a:r>
              <a:rPr lang="hu-HU" sz="2400" b="1" dirty="0" err="1"/>
              <a:t>-are</a:t>
            </a:r>
            <a:r>
              <a:rPr lang="hu-HU" sz="2400" b="1" dirty="0"/>
              <a:t> </a:t>
            </a:r>
            <a:r>
              <a:rPr lang="hu-HU" sz="2400" b="1" dirty="0" err="1"/>
              <a:t>there</a:t>
            </a:r>
            <a:r>
              <a:rPr lang="hu-HU" sz="2400" b="1" dirty="0"/>
              <a:t> </a:t>
            </a:r>
            <a:r>
              <a:rPr lang="hu-HU" sz="2400" b="1" dirty="0" err="1"/>
              <a:t>asexual</a:t>
            </a:r>
            <a:r>
              <a:rPr lang="hu-HU" sz="2400" b="1" dirty="0"/>
              <a:t> </a:t>
            </a:r>
            <a:r>
              <a:rPr lang="hu-HU" sz="2400" b="1" dirty="0" err="1"/>
              <a:t>organisms</a:t>
            </a:r>
            <a:r>
              <a:rPr lang="hu-HU" sz="2400" b="1" dirty="0"/>
              <a:t> </a:t>
            </a:r>
            <a:r>
              <a:rPr lang="hu-HU" sz="2400" b="1" dirty="0" err="1"/>
              <a:t>at</a:t>
            </a:r>
            <a:r>
              <a:rPr lang="hu-HU" sz="2400" b="1" dirty="0"/>
              <a:t> </a:t>
            </a:r>
            <a:r>
              <a:rPr lang="hu-HU" sz="2400" b="1" dirty="0" err="1"/>
              <a:t>all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-can</a:t>
            </a:r>
            <a:r>
              <a:rPr lang="hu-HU" sz="2400" b="1" dirty="0"/>
              <a:t> </a:t>
            </a:r>
            <a:r>
              <a:rPr lang="hu-HU" sz="2400" b="1" dirty="0" err="1"/>
              <a:t>we</a:t>
            </a:r>
            <a:r>
              <a:rPr lang="hu-HU" sz="2400" b="1" dirty="0"/>
              <a:t> </a:t>
            </a:r>
            <a:r>
              <a:rPr lang="hu-HU" sz="2400" b="1" dirty="0" err="1"/>
              <a:t>recognize</a:t>
            </a:r>
            <a:r>
              <a:rPr lang="hu-HU" sz="2400" b="1" dirty="0"/>
              <a:t> sex </a:t>
            </a:r>
            <a:r>
              <a:rPr lang="hu-HU" sz="2400" b="1" dirty="0" err="1"/>
              <a:t>every</a:t>
            </a:r>
            <a:r>
              <a:rPr lang="hu-HU" sz="2400" b="1" dirty="0"/>
              <a:t> </a:t>
            </a:r>
            <a:r>
              <a:rPr lang="hu-HU" sz="2400" b="1" dirty="0" err="1"/>
              <a:t>time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-twofold</a:t>
            </a:r>
            <a:r>
              <a:rPr lang="hu-HU" sz="2400" b="1" dirty="0"/>
              <a:t> </a:t>
            </a:r>
            <a:r>
              <a:rPr lang="hu-HU" sz="2400" b="1" dirty="0" err="1"/>
              <a:t>cost</a:t>
            </a:r>
            <a:r>
              <a:rPr lang="hu-HU" sz="2400" b="1" dirty="0"/>
              <a:t> of sex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10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1813" y="620713"/>
            <a:ext cx="8142287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/>
              <a:t>Classification of hypotheses on the advantage </a:t>
            </a:r>
          </a:p>
          <a:p>
            <a:pPr algn="ctr"/>
            <a:r>
              <a:rPr lang="hu-HU" b="1"/>
              <a:t>of amphimixis </a:t>
            </a:r>
          </a:p>
          <a:p>
            <a:pPr algn="ctr"/>
            <a:r>
              <a:rPr lang="hu-HU" sz="1800" b="1"/>
              <a:t>[A. S. Kondrashov, </a:t>
            </a:r>
            <a:r>
              <a:rPr lang="hu-HU" sz="1800" b="1" i="1"/>
              <a:t>J. Heredity</a:t>
            </a:r>
            <a:r>
              <a:rPr lang="hu-HU" sz="1800" b="1"/>
              <a:t> 84, 372-387 (1993)]</a:t>
            </a:r>
            <a:endParaRPr lang="en-US" sz="1800" b="1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79486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hu-HU" sz="2000" b="1" u="sng" dirty="0" err="1"/>
              <a:t>Immediate</a:t>
            </a:r>
            <a:r>
              <a:rPr lang="hu-HU" sz="2000" b="1" u="sng" dirty="0"/>
              <a:t> </a:t>
            </a:r>
            <a:r>
              <a:rPr lang="hu-HU" sz="2000" b="1" u="sng" dirty="0" err="1"/>
              <a:t>benefit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is </a:t>
            </a:r>
            <a:r>
              <a:rPr lang="hu-HU" sz="2000" b="1" dirty="0" err="1"/>
              <a:t>advantageous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regardless</a:t>
            </a:r>
            <a:r>
              <a:rPr lang="hu-HU" sz="2000" b="1" dirty="0">
                <a:solidFill>
                  <a:srgbClr val="FF3300"/>
                </a:solidFill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endParaRPr lang="hu-HU" sz="2000" b="1" dirty="0">
              <a:solidFill>
                <a:srgbClr val="FF3300"/>
              </a:solidFill>
            </a:endParaRP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either</a:t>
            </a:r>
            <a:r>
              <a:rPr lang="hu-HU" sz="2000" b="1" dirty="0"/>
              <a:t> </a:t>
            </a:r>
            <a:r>
              <a:rPr lang="hu-HU" sz="2000" b="1" dirty="0" err="1"/>
              <a:t>directly</a:t>
            </a:r>
            <a:r>
              <a:rPr lang="hu-HU" sz="2000" b="1" dirty="0"/>
              <a:t> </a:t>
            </a:r>
            <a:r>
              <a:rPr lang="hu-HU" sz="2000" b="1" dirty="0" err="1"/>
              <a:t>increases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fitness</a:t>
            </a:r>
            <a:r>
              <a:rPr lang="hu-HU" sz="2000" b="1" dirty="0"/>
              <a:t> of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reduces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deleterious</a:t>
            </a:r>
            <a:r>
              <a:rPr lang="hu-HU" sz="2000" b="1" dirty="0"/>
              <a:t> </a:t>
            </a:r>
            <a:r>
              <a:rPr lang="hu-HU" sz="2000" b="1" dirty="0" err="1"/>
              <a:t>mutation</a:t>
            </a:r>
            <a:r>
              <a:rPr lang="hu-HU" sz="2000" b="1" dirty="0"/>
              <a:t> </a:t>
            </a:r>
            <a:r>
              <a:rPr lang="hu-HU" sz="2000" b="1" dirty="0" err="1"/>
              <a:t>rate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or</a:t>
            </a:r>
            <a:r>
              <a:rPr lang="hu-HU" sz="2000" b="1" dirty="0"/>
              <a:t> </a:t>
            </a:r>
            <a:r>
              <a:rPr lang="hu-HU" sz="2000" b="1" dirty="0" err="1"/>
              <a:t>makes</a:t>
            </a:r>
            <a:r>
              <a:rPr lang="hu-HU" sz="2000" b="1" dirty="0"/>
              <a:t> </a:t>
            </a:r>
            <a:r>
              <a:rPr lang="hu-HU" sz="2000" b="1" dirty="0" err="1"/>
              <a:t>selection</a:t>
            </a:r>
            <a:r>
              <a:rPr lang="hu-HU" sz="2000" b="1" dirty="0"/>
              <a:t> more </a:t>
            </a:r>
            <a:r>
              <a:rPr lang="hu-HU" sz="2000" b="1" dirty="0" err="1"/>
              <a:t>efficient</a:t>
            </a:r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B, </a:t>
            </a:r>
            <a:r>
              <a:rPr lang="hu-HU" sz="2000" b="1" u="sng" dirty="0" err="1"/>
              <a:t>Variation</a:t>
            </a:r>
            <a:r>
              <a:rPr lang="hu-HU" sz="2000" b="1" u="sng" dirty="0"/>
              <a:t> and </a:t>
            </a:r>
            <a:r>
              <a:rPr lang="hu-HU" sz="2000" b="1" u="sng" dirty="0" err="1"/>
              <a:t>selection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allows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r>
              <a:rPr lang="hu-HU" sz="2000" b="1" dirty="0"/>
              <a:t> (</a:t>
            </a:r>
            <a:r>
              <a:rPr lang="hu-HU" sz="2000" b="1" dirty="0" err="1"/>
              <a:t>during</a:t>
            </a:r>
            <a:r>
              <a:rPr lang="hu-HU" sz="2000" b="1" dirty="0"/>
              <a:t> </a:t>
            </a:r>
            <a:r>
              <a:rPr lang="hu-HU" sz="2000" b="1" dirty="0" err="1"/>
              <a:t>meiotic</a:t>
            </a:r>
            <a:r>
              <a:rPr lang="hu-HU" sz="2000" b="1" dirty="0"/>
              <a:t>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recombination</a:t>
            </a:r>
            <a:r>
              <a:rPr lang="hu-HU" sz="2000" b="1" dirty="0"/>
              <a:t>) </a:t>
            </a:r>
            <a:r>
              <a:rPr lang="hu-HU" sz="2000" b="1" dirty="0" err="1"/>
              <a:t>that</a:t>
            </a:r>
            <a:r>
              <a:rPr lang="hu-HU" sz="2000" b="1" dirty="0"/>
              <a:t> </a:t>
            </a:r>
            <a:r>
              <a:rPr lang="hu-HU" sz="2000" b="1" dirty="0" err="1"/>
              <a:t>alters</a:t>
            </a:r>
            <a:r>
              <a:rPr lang="hu-HU" sz="2000" b="1" dirty="0"/>
              <a:t> </a:t>
            </a:r>
            <a:r>
              <a:rPr lang="hu-HU" sz="2000" b="1" dirty="0" err="1"/>
              <a:t>genetic</a:t>
            </a:r>
            <a:r>
              <a:rPr lang="hu-HU" sz="2000" b="1" dirty="0"/>
              <a:t> </a:t>
            </a:r>
            <a:r>
              <a:rPr lang="hu-HU" sz="2000" b="1" dirty="0" err="1"/>
              <a:t>variability</a:t>
            </a:r>
            <a:r>
              <a:rPr lang="hu-HU" sz="2000" b="1" dirty="0"/>
              <a:t> and </a:t>
            </a:r>
            <a:r>
              <a:rPr lang="hu-HU" sz="2000" b="1" dirty="0" err="1"/>
              <a:t>response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selection</a:t>
            </a:r>
            <a:r>
              <a:rPr lang="hu-HU" sz="2000" b="1" dirty="0"/>
              <a:t> </a:t>
            </a:r>
            <a:r>
              <a:rPr lang="hu-HU" sz="2000" b="1" dirty="0" err="1"/>
              <a:t>among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-thus</a:t>
            </a:r>
            <a:r>
              <a:rPr lang="hu-HU" sz="2000" b="1" dirty="0"/>
              <a:t>, sex </a:t>
            </a:r>
            <a:r>
              <a:rPr lang="hu-HU" sz="2000" b="1" dirty="0" err="1"/>
              <a:t>increases</a:t>
            </a:r>
            <a:r>
              <a:rPr lang="hu-HU" sz="2000" b="1" dirty="0"/>
              <a:t> </a:t>
            </a:r>
            <a:r>
              <a:rPr lang="hu-HU" sz="2000" b="1" i="1" dirty="0" err="1"/>
              <a:t>variability</a:t>
            </a:r>
            <a:r>
              <a:rPr lang="hu-HU" sz="2000" b="1" dirty="0"/>
              <a:t> and </a:t>
            </a:r>
            <a:r>
              <a:rPr lang="hu-HU" sz="2000" b="1" i="1" dirty="0" err="1"/>
              <a:t>efficiency</a:t>
            </a:r>
            <a:r>
              <a:rPr lang="hu-HU" sz="2000" b="1" dirty="0"/>
              <a:t> </a:t>
            </a:r>
            <a:r>
              <a:rPr lang="hu-HU" sz="2000" b="1" i="1" dirty="0"/>
              <a:t>of </a:t>
            </a:r>
            <a:r>
              <a:rPr lang="hu-HU" sz="2000" b="1" i="1" dirty="0" err="1"/>
              <a:t>selection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1347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2662" y="478413"/>
            <a:ext cx="801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Homológ</a:t>
            </a:r>
            <a:r>
              <a:rPr lang="hu-HU" sz="3600" b="1" dirty="0" smtClean="0"/>
              <a:t> (vagy </a:t>
            </a:r>
            <a:r>
              <a:rPr lang="hu-HU" sz="3600" b="1" dirty="0" err="1"/>
              <a:t>meiotikus</a:t>
            </a:r>
            <a:r>
              <a:rPr lang="hu-HU" sz="3600" b="1" dirty="0"/>
              <a:t>) </a:t>
            </a:r>
            <a:r>
              <a:rPr lang="hu-HU" sz="3600" b="1" dirty="0" smtClean="0">
                <a:solidFill>
                  <a:srgbClr val="FF0000"/>
                </a:solidFill>
              </a:rPr>
              <a:t>rekombináció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2588" y="1256605"/>
            <a:ext cx="622141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b="1" dirty="0"/>
              <a:t>Kapcsoltság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Meiózis</a:t>
            </a:r>
            <a:endParaRPr lang="hu-HU" sz="2000" b="1" dirty="0"/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Szinaptonémás</a:t>
            </a:r>
            <a:r>
              <a:rPr lang="hu-HU" sz="2000" b="1" dirty="0"/>
              <a:t> komplex (</a:t>
            </a:r>
            <a:r>
              <a:rPr lang="hu-HU" sz="2000" b="1" dirty="0" err="1"/>
              <a:t>interfázistól-diploténig</a:t>
            </a:r>
            <a:r>
              <a:rPr lang="hu-HU" sz="20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Kiazma</a:t>
            </a:r>
            <a:r>
              <a:rPr lang="hu-HU" sz="2000" b="1" dirty="0"/>
              <a:t> (az „</a:t>
            </a:r>
            <a:r>
              <a:rPr lang="hu-HU" sz="2000" b="1" i="1" dirty="0"/>
              <a:t>átkereszteződés</a:t>
            </a:r>
            <a:r>
              <a:rPr lang="hu-HU" sz="2000" b="1" dirty="0" smtClean="0"/>
              <a:t>” </a:t>
            </a:r>
            <a:r>
              <a:rPr lang="hu-HU" sz="2000" b="1" dirty="0" err="1"/>
              <a:t>citológiája</a:t>
            </a:r>
            <a:r>
              <a:rPr lang="hu-HU" sz="2000" b="1" dirty="0"/>
              <a:t>)</a:t>
            </a:r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„</a:t>
            </a:r>
            <a:r>
              <a:rPr lang="hu-HU" sz="2000" b="1" i="1" dirty="0" err="1"/>
              <a:t>Mismatch</a:t>
            </a:r>
            <a:r>
              <a:rPr lang="hu-HU" sz="2000" b="1" dirty="0"/>
              <a:t>” – </a:t>
            </a:r>
            <a:r>
              <a:rPr lang="hu-HU" sz="2000" b="1" dirty="0" err="1"/>
              <a:t>heteroduplex</a:t>
            </a:r>
            <a:r>
              <a:rPr lang="hu-HU" sz="2000" b="1" dirty="0"/>
              <a:t> (hibrid szakaszok)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/>
              <a:t>Mismatch</a:t>
            </a:r>
            <a:r>
              <a:rPr lang="hu-HU" sz="2000" b="1" dirty="0"/>
              <a:t> javítás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Homológ rekombináció = génkonverzió vagy </a:t>
            </a:r>
          </a:p>
          <a:p>
            <a:pPr>
              <a:buFont typeface="Wingdings" pitchFamily="2" charset="2"/>
              <a:buNone/>
            </a:pPr>
            <a:r>
              <a:rPr lang="hu-HU" sz="2000" b="1" dirty="0"/>
              <a:t>  génkonverzió és </a:t>
            </a:r>
            <a:r>
              <a:rPr lang="hu-HU" sz="2000" b="1" i="1" dirty="0" err="1"/>
              <a:t>crossing</a:t>
            </a:r>
            <a:r>
              <a:rPr lang="hu-HU" sz="2000" b="1" i="1" dirty="0"/>
              <a:t> over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Mendel szegregációs (II) törvénye - </a:t>
            </a:r>
            <a:r>
              <a:rPr lang="hu-HU" sz="2000" b="1" dirty="0">
                <a:solidFill>
                  <a:srgbClr val="FF0000"/>
                </a:solidFill>
              </a:rPr>
              <a:t>génkonverzió</a:t>
            </a:r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</p:txBody>
      </p:sp>
      <p:pic>
        <p:nvPicPr>
          <p:cNvPr id="2055" name="Picture 7" descr="F19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08125"/>
            <a:ext cx="227647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19-0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93" y="2879353"/>
            <a:ext cx="3024188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19-0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919834"/>
            <a:ext cx="117951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27750" y="4718472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Harlequin festési technika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7885113" y="4647034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0" y="20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Ismétlés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980488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A. </a:t>
            </a:r>
            <a:r>
              <a:rPr lang="hu-HU" sz="2400" b="1" u="sng"/>
              <a:t>Immediate benefit hypotheses</a:t>
            </a:r>
            <a:r>
              <a:rPr lang="hu-HU" sz="2400" b="1"/>
              <a:t>:</a:t>
            </a:r>
          </a:p>
          <a:p>
            <a:endParaRPr lang="hu-HU" sz="2400" b="1"/>
          </a:p>
          <a:p>
            <a:r>
              <a:rPr lang="hu-HU" sz="2000" b="1"/>
              <a:t>1, It increases fitness of the progeny</a:t>
            </a:r>
          </a:p>
          <a:p>
            <a:r>
              <a:rPr lang="hu-HU" sz="2000" b="1"/>
              <a:t>	a, because a diploid progeny has two parents (Lloyd 1980)</a:t>
            </a:r>
          </a:p>
          <a:p>
            <a:r>
              <a:rPr lang="hu-HU" sz="2000" b="1"/>
              <a:t>	b, because </a:t>
            </a:r>
            <a:r>
              <a:rPr lang="hu-HU" sz="2000" b="1">
                <a:solidFill>
                  <a:srgbClr val="FF3300"/>
                </a:solidFill>
              </a:rPr>
              <a:t>double-strand DNA</a:t>
            </a:r>
            <a:r>
              <a:rPr lang="hu-HU" sz="2000" b="1"/>
              <a:t> </a:t>
            </a:r>
            <a:r>
              <a:rPr lang="hu-HU" sz="2000" b="1">
                <a:solidFill>
                  <a:srgbClr val="FF3300"/>
                </a:solidFill>
              </a:rPr>
              <a:t>damages</a:t>
            </a:r>
            <a:r>
              <a:rPr lang="hu-HU" sz="2000" b="1"/>
              <a:t> can be repaired </a:t>
            </a:r>
          </a:p>
          <a:p>
            <a:r>
              <a:rPr lang="hu-HU" sz="2000" b="1"/>
              <a:t>	   during meiotic recombination (Dougherty 1955; Bernstein 1991)</a:t>
            </a:r>
          </a:p>
          <a:p>
            <a:endParaRPr lang="hu-HU" sz="2000" b="1"/>
          </a:p>
          <a:p>
            <a:r>
              <a:rPr lang="hu-HU" sz="2000" b="1"/>
              <a:t>2, It reduces the deleterious mutation rate</a:t>
            </a:r>
          </a:p>
          <a:p>
            <a:r>
              <a:rPr lang="hu-HU" sz="2000" b="1"/>
              <a:t>	a, </a:t>
            </a:r>
            <a:r>
              <a:rPr lang="hu-HU" sz="2000" b="1">
                <a:solidFill>
                  <a:srgbClr val="FF3300"/>
                </a:solidFill>
              </a:rPr>
              <a:t>most deleterious mutations are deletions, which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recognized as gaps during chromosome pairing, and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filled by biased gene conversion (Bengtsson, 1985)</a:t>
            </a:r>
          </a:p>
          <a:p>
            <a:r>
              <a:rPr lang="hu-HU" sz="2000" b="1"/>
              <a:t>	b, most deleterious mutation are deletions, which can be </a:t>
            </a:r>
          </a:p>
          <a:p>
            <a:r>
              <a:rPr lang="hu-HU" sz="2000" b="1"/>
              <a:t>	    recognized as loops during pairing, and can be cut (Ettinger</a:t>
            </a:r>
          </a:p>
          <a:p>
            <a:r>
              <a:rPr lang="hu-HU" sz="2000" b="1"/>
              <a:t>	    1986)</a:t>
            </a:r>
          </a:p>
          <a:p>
            <a:r>
              <a:rPr lang="hu-HU" sz="2000" b="1"/>
              <a:t>	c, most deleterious (epi)mutations are demetylations, which can </a:t>
            </a:r>
          </a:p>
          <a:p>
            <a:r>
              <a:rPr lang="hu-HU" sz="2000" b="1"/>
              <a:t>	    be reverted (Holliday 1988)</a:t>
            </a:r>
          </a:p>
          <a:p>
            <a:endParaRPr lang="hu-HU" sz="2000" b="1"/>
          </a:p>
          <a:p>
            <a:r>
              <a:rPr lang="hu-HU" sz="2000" b="1"/>
              <a:t>3, It increases efficiency of selection</a:t>
            </a:r>
          </a:p>
          <a:p>
            <a:r>
              <a:rPr lang="hu-HU" sz="2000" b="1"/>
              <a:t>	because selection among males (male gametes) is costless </a:t>
            </a:r>
          </a:p>
          <a:p>
            <a:r>
              <a:rPr lang="hu-HU" sz="2000" b="1"/>
              <a:t>	(Geodacyan 1965; Trivers 1976)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5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893175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B. </a:t>
            </a:r>
            <a:r>
              <a:rPr lang="hu-HU" sz="2400" b="1" u="sng"/>
              <a:t>Variation and selection hypotheses</a:t>
            </a:r>
            <a:r>
              <a:rPr lang="hu-HU" sz="2400" b="1"/>
              <a:t> </a:t>
            </a:r>
          </a:p>
          <a:p>
            <a:r>
              <a:rPr lang="hu-HU" sz="2400" b="1"/>
              <a:t>     (local populations):</a:t>
            </a:r>
          </a:p>
          <a:p>
            <a:endParaRPr lang="hu-HU" sz="2400" b="1"/>
          </a:p>
          <a:p>
            <a:r>
              <a:rPr lang="hu-HU" sz="2000" b="1"/>
              <a:t>1, Environmental stochastic hypotheses</a:t>
            </a:r>
          </a:p>
          <a:p>
            <a:r>
              <a:rPr lang="hu-HU" sz="2000" b="1"/>
              <a:t>	 more rapid accumulation of beneficial mutations (Morgan 1913;</a:t>
            </a:r>
          </a:p>
          <a:p>
            <a:r>
              <a:rPr lang="hu-HU" sz="2000" b="1"/>
              <a:t>	 Fisher 1930; Muller 1932; Manning and Jenkins 1980; Manning</a:t>
            </a:r>
          </a:p>
          <a:p>
            <a:r>
              <a:rPr lang="hu-HU" sz="2000" b="1"/>
              <a:t>	  1982, 1983)</a:t>
            </a:r>
          </a:p>
          <a:p>
            <a:r>
              <a:rPr lang="hu-HU" sz="2000" b="1"/>
              <a:t>2, Environmental deterministic hypotheses</a:t>
            </a:r>
          </a:p>
          <a:p>
            <a:r>
              <a:rPr lang="hu-HU" sz="2000" b="1"/>
              <a:t>	a, an increased rate of evolution under an irreversibly changing</a:t>
            </a:r>
          </a:p>
          <a:p>
            <a:r>
              <a:rPr lang="hu-HU" sz="2000" b="1"/>
              <a:t>	    environment (Mather 1943; Eshel and Feldman 1970)</a:t>
            </a:r>
            <a:endParaRPr lang="hu-HU" sz="2000"/>
          </a:p>
          <a:p>
            <a:r>
              <a:rPr lang="hu-HU" sz="2000" b="1"/>
              <a:t>	b, an increased rate by which a population follows the widely</a:t>
            </a:r>
          </a:p>
          <a:p>
            <a:r>
              <a:rPr lang="hu-HU" sz="2000" b="1"/>
              <a:t>	    fluctuating environment (Treisman 1976; Maynard-Smith 1980)</a:t>
            </a:r>
          </a:p>
          <a:p>
            <a:r>
              <a:rPr lang="hu-HU" sz="2000" b="1"/>
              <a:t>	c, A decreased rate by which a population follows the widely </a:t>
            </a:r>
          </a:p>
          <a:p>
            <a:r>
              <a:rPr lang="hu-HU" sz="2000" b="1"/>
              <a:t>	    fluctuating environment (Sturtevant and Mather 1938, </a:t>
            </a:r>
          </a:p>
          <a:p>
            <a:r>
              <a:rPr lang="hu-HU" sz="2000" b="1"/>
              <a:t>	    Charlesworth 1976)</a:t>
            </a:r>
          </a:p>
          <a:p>
            <a:r>
              <a:rPr lang="hu-HU" sz="2000" b="1"/>
              <a:t>3, Mutational stochastic hypotheses</a:t>
            </a:r>
          </a:p>
          <a:p>
            <a:r>
              <a:rPr lang="hu-HU" sz="2000" b="1"/>
              <a:t>	A reversion of random losses of mutation-free genotypes</a:t>
            </a:r>
          </a:p>
          <a:p>
            <a:r>
              <a:rPr lang="hu-HU" sz="2000" b="1"/>
              <a:t>	 (Muler 1964)	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57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89392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sz="2000" b="1">
                <a:solidFill>
                  <a:srgbClr val="FF3300"/>
                </a:solidFill>
              </a:rPr>
              <a:t>4, Mutational deterministic hypotheses</a:t>
            </a:r>
          </a:p>
          <a:p>
            <a:r>
              <a:rPr lang="hu-HU" sz="2000" b="1">
                <a:solidFill>
                  <a:srgbClr val="FF3300"/>
                </a:solidFill>
              </a:rPr>
              <a:t>	An increased efficiency of selection against synergestically </a:t>
            </a:r>
          </a:p>
          <a:p>
            <a:r>
              <a:rPr lang="hu-HU" sz="2000" b="1">
                <a:solidFill>
                  <a:srgbClr val="FF3300"/>
                </a:solidFill>
              </a:rPr>
              <a:t>	interacting deleterious mutations (Kondrashow 1982; Crow 1983)</a:t>
            </a:r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12610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8313" y="765175"/>
            <a:ext cx="8207375" cy="4848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400" b="1"/>
              <a:t>„</a:t>
            </a:r>
            <a:r>
              <a:rPr lang="en-US" sz="2400" b="1"/>
              <a:t>It is postulated that </a:t>
            </a:r>
            <a:r>
              <a:rPr lang="en-US" sz="2400" b="1">
                <a:solidFill>
                  <a:srgbClr val="FF3300"/>
                </a:solidFill>
              </a:rPr>
              <a:t>sex provides the advantage</a:t>
            </a:r>
          </a:p>
          <a:p>
            <a:r>
              <a:rPr lang="en-US" sz="2400" b="1">
                <a:solidFill>
                  <a:srgbClr val="FF3300"/>
                </a:solidFill>
              </a:rPr>
              <a:t>of generating novel, adaptive gene</a:t>
            </a:r>
          </a:p>
          <a:p>
            <a:r>
              <a:rPr lang="en-US" sz="2400" b="1">
                <a:solidFill>
                  <a:srgbClr val="FF3300"/>
                </a:solidFill>
              </a:rPr>
              <a:t>combinations </a:t>
            </a:r>
            <a:r>
              <a:rPr lang="en-US" sz="2400" b="1" u="sng">
                <a:solidFill>
                  <a:srgbClr val="FF3300"/>
                </a:solidFill>
              </a:rPr>
              <a:t>and/or</a:t>
            </a:r>
            <a:r>
              <a:rPr lang="en-US" sz="2400" b="1">
                <a:solidFill>
                  <a:srgbClr val="FF3300"/>
                </a:solidFill>
              </a:rPr>
              <a:t> preventing the accumulation</a:t>
            </a:r>
          </a:p>
          <a:p>
            <a:r>
              <a:rPr lang="en-US" sz="2400" b="1">
                <a:solidFill>
                  <a:srgbClr val="FF3300"/>
                </a:solidFill>
              </a:rPr>
              <a:t>of deleterious mutations</a:t>
            </a:r>
            <a:r>
              <a:rPr lang="en-US" sz="2400" b="1"/>
              <a:t>.</a:t>
            </a:r>
          </a:p>
          <a:p>
            <a:r>
              <a:rPr lang="en-US" sz="2400" b="1"/>
              <a:t>However, these advantages rely upon selection</a:t>
            </a:r>
          </a:p>
          <a:p>
            <a:r>
              <a:rPr lang="en-US" sz="2400" b="1"/>
              <a:t>between populations (group selection)</a:t>
            </a:r>
          </a:p>
          <a:p>
            <a:r>
              <a:rPr lang="en-US" sz="2400" b="1"/>
              <a:t>to maintain sex and do not address the</a:t>
            </a:r>
          </a:p>
          <a:p>
            <a:r>
              <a:rPr lang="en-US" sz="2400" b="1"/>
              <a:t>short-term advantage of sex to individuals,</a:t>
            </a:r>
          </a:p>
          <a:p>
            <a:r>
              <a:rPr lang="en-US" sz="2400" b="1"/>
              <a:t>an advantage that appears necessary if sex</a:t>
            </a:r>
          </a:p>
          <a:p>
            <a:r>
              <a:rPr lang="en-US" sz="2400" b="1"/>
              <a:t>is to be maintained long enough for such</a:t>
            </a:r>
          </a:p>
          <a:p>
            <a:r>
              <a:rPr lang="en-US" sz="2400" b="1"/>
              <a:t>group selection to operate</a:t>
            </a:r>
            <a:r>
              <a:rPr lang="hu-HU" sz="2400" b="1"/>
              <a:t>…”</a:t>
            </a:r>
          </a:p>
          <a:p>
            <a:endParaRPr lang="hu-HU" sz="2400" b="1"/>
          </a:p>
          <a:p>
            <a:r>
              <a:rPr lang="hu-HU" sz="2400" b="1"/>
              <a:t>				Goodwin </a:t>
            </a:r>
            <a:r>
              <a:rPr lang="hu-HU" sz="2400" b="1" i="1"/>
              <a:t>et al</a:t>
            </a:r>
            <a:r>
              <a:rPr lang="hu-HU" sz="2400" b="1"/>
              <a:t>. 2003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06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78745" y="940658"/>
            <a:ext cx="4129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Arial" pitchFamily="34" charset="0"/>
                <a:cs typeface="Arial" pitchFamily="34" charset="0"/>
              </a:rPr>
              <a:t>e.g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.: The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Hox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genes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10525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/>
              <a:t>D. melanogater</a:t>
            </a: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68255"/>
              </p:ext>
            </p:extLst>
          </p:nvPr>
        </p:nvGraphicFramePr>
        <p:xfrm>
          <a:off x="1368449" y="1501775"/>
          <a:ext cx="60118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Image" r:id="rId3" imgW="9180952" imgH="1294781" progId="Photoshop.Image.7">
                  <p:embed/>
                </p:oleObj>
              </mc:Choice>
              <mc:Fallback>
                <p:oleObj name="Image" r:id="rId3" imgW="9180952" imgH="12947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49" y="1501775"/>
                        <a:ext cx="60118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98128"/>
              </p:ext>
            </p:extLst>
          </p:nvPr>
        </p:nvGraphicFramePr>
        <p:xfrm>
          <a:off x="1691680" y="2420938"/>
          <a:ext cx="5329237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Image" r:id="rId5" imgW="3200000" imgH="2577778" progId="Photoshop.Image.7">
                  <p:embed/>
                </p:oleObj>
              </mc:Choice>
              <mc:Fallback>
                <p:oleObj name="Image" r:id="rId5" imgW="3200000" imgH="257777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20938"/>
                        <a:ext cx="5329237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123728" y="87015"/>
            <a:ext cx="493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Genome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eukaryotes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116013" y="1052513"/>
          <a:ext cx="68770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Image" r:id="rId3" imgW="9168254" imgH="3657143" progId="Photoshop.Image.7">
                  <p:embed/>
                </p:oleObj>
              </mc:Choice>
              <mc:Fallback>
                <p:oleObj name="Image" r:id="rId3" imgW="9168254" imgH="36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8770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5100" y="6207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/>
              <a:t>mammals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132138" y="3886200"/>
          <a:ext cx="29083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Image" r:id="rId5" imgW="2907937" imgH="2971429" progId="Photoshop.Image.7">
                  <p:embed/>
                </p:oleObj>
              </mc:Choice>
              <mc:Fallback>
                <p:oleObj name="Image" r:id="rId5" imgW="2907937" imgH="29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886200"/>
                        <a:ext cx="29083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176127" y="188640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clusters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3"/>
            <a:ext cx="91440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70365" y="-99392"/>
            <a:ext cx="5121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cluster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4463" y="682625"/>
            <a:ext cx="88201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dirty="0" err="1">
                <a:latin typeface="Arial" pitchFamily="34" charset="0"/>
                <a:cs typeface="Arial" pitchFamily="34" charset="0"/>
              </a:rPr>
              <a:t>Remember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beneficial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mutations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arise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primarily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genomes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- </a:t>
            </a: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spread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within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species –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genome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evolution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843213" y="3608388"/>
            <a:ext cx="324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/>
              <a:t>Microsatelite: (AATGCA)</a:t>
            </a:r>
            <a:r>
              <a:rPr lang="hu-HU" sz="2000" b="1" baseline="-250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878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8210"/>
            <a:ext cx="8805771" cy="25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48876" y="11663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Mikroszatelliták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3881"/>
            <a:ext cx="2426713" cy="33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26" y="2420888"/>
            <a:ext cx="6544517" cy="42028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978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models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assumed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value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of sex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genetics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(sex)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ignored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site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initiation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an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allele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advantage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692275" y="1989138"/>
            <a:ext cx="5903913" cy="3671887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546350" y="2146300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54350" y="2146300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8175" y="19859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25638" y="44402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144838" y="1997075"/>
            <a:ext cx="388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155950" y="4440238"/>
            <a:ext cx="4111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647950" y="3729038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647950" y="3729038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334125" y="2157413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6842125" y="2157413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695950" y="1997075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713413" y="4451350"/>
            <a:ext cx="412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931025" y="2009775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942138" y="44513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4068763" y="3729038"/>
            <a:ext cx="1322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6334125" y="3863975"/>
            <a:ext cx="0" cy="17145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6842125" y="3863975"/>
            <a:ext cx="0" cy="1714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4116" name="Szövegdoboz 20"/>
          <p:cNvSpPr txBox="1">
            <a:spLocks noChangeArrowheads="1"/>
          </p:cNvSpPr>
          <p:nvPr/>
        </p:nvSpPr>
        <p:spPr bwMode="auto">
          <a:xfrm>
            <a:off x="0" y="332656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Rekombináció </a:t>
            </a:r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=</a:t>
            </a:r>
            <a:r>
              <a:rPr lang="hu-HU" sz="2400" b="1" dirty="0">
                <a:latin typeface="Arial" charset="0"/>
                <a:cs typeface="Arial" charset="0"/>
              </a:rPr>
              <a:t> a homológ DNS szakaszok reciprok </a:t>
            </a:r>
            <a:r>
              <a:rPr lang="hu-HU" sz="2400" b="1" dirty="0" smtClean="0">
                <a:latin typeface="Arial" charset="0"/>
                <a:cs typeface="Arial" charset="0"/>
              </a:rPr>
              <a:t>kicserélődésével  (azaz a </a:t>
            </a:r>
            <a:r>
              <a:rPr lang="hu-HU" sz="2400" b="1" i="1" dirty="0" err="1" smtClean="0">
                <a:latin typeface="Arial" charset="0"/>
                <a:cs typeface="Arial" charset="0"/>
              </a:rPr>
              <a:t>crossing</a:t>
            </a:r>
            <a:r>
              <a:rPr lang="hu-HU" sz="2400" b="1" i="1" dirty="0" smtClean="0">
                <a:latin typeface="Arial" charset="0"/>
                <a:cs typeface="Arial" charset="0"/>
              </a:rPr>
              <a:t> over</a:t>
            </a:r>
            <a:r>
              <a:rPr lang="hu-HU" sz="2400" b="1" dirty="0" smtClean="0">
                <a:latin typeface="Arial" charset="0"/>
                <a:cs typeface="Arial" charset="0"/>
              </a:rPr>
              <a:t>rel) </a:t>
            </a:r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!!!</a:t>
            </a:r>
          </a:p>
        </p:txBody>
      </p:sp>
      <p:cxnSp>
        <p:nvCxnSpPr>
          <p:cNvPr id="23" name="Egyenes összekötő 22"/>
          <p:cNvCxnSpPr/>
          <p:nvPr/>
        </p:nvCxnSpPr>
        <p:spPr>
          <a:xfrm flipH="1">
            <a:off x="2948260" y="260648"/>
            <a:ext cx="255588" cy="41433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6807200" y="6299200"/>
            <a:ext cx="2206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</a:rPr>
              <a:t>(inkorrekt modell)</a:t>
            </a:r>
          </a:p>
        </p:txBody>
      </p:sp>
      <p:cxnSp>
        <p:nvCxnSpPr>
          <p:cNvPr id="26" name="Egyenes összekötő 25"/>
          <p:cNvCxnSpPr/>
          <p:nvPr/>
        </p:nvCxnSpPr>
        <p:spPr>
          <a:xfrm flipH="1">
            <a:off x="1042988" y="1481138"/>
            <a:ext cx="6553200" cy="44942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03350" y="893763"/>
            <a:ext cx="6192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 in gene conversion!!!!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77057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favour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duplicate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contrast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mutations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usually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show no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disparity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068314" y="580430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500114" y="580430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55576" y="56455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55576" y="1067792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576" y="15011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00114" y="58043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0114" y="1083667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00114" y="15170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081264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513064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68526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68526" y="1051917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68526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13064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513064" y="1067792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513064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3516239" y="1013817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860476" y="122971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12776" y="1229717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244778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676578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32040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932040" y="105191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932040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676578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676578" y="106779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676578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230800" y="1013817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6753150" y="8852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pontmutáció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113432" y="269163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45232" y="269163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00694" y="267575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00694" y="317899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00694" y="36123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45232" y="269163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545232" y="36282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3126382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3558182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813644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813644" y="316311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813644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558182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58182" y="317899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58182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3561357" y="312501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>
            <a:off x="1905594" y="334091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>
            <a:off x="1257894" y="334091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289896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5721696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977158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977158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5721696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721696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2987824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5212322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6" name="Háromszög 65"/>
          <p:cNvSpPr/>
          <p:nvPr/>
        </p:nvSpPr>
        <p:spPr>
          <a:xfrm>
            <a:off x="1547664" y="3225998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Háromszög 66"/>
          <p:cNvSpPr/>
          <p:nvPr/>
        </p:nvSpPr>
        <p:spPr>
          <a:xfrm>
            <a:off x="5000997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Háromszög 67"/>
          <p:cNvSpPr/>
          <p:nvPr/>
        </p:nvSpPr>
        <p:spPr>
          <a:xfrm>
            <a:off x="5793085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övegdoboz 68"/>
          <p:cNvSpPr txBox="1"/>
          <p:nvPr/>
        </p:nvSpPr>
        <p:spPr>
          <a:xfrm>
            <a:off x="6732240" y="310089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deléció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3059832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5284330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cxnSp>
        <p:nvCxnSpPr>
          <p:cNvPr id="75" name="Egyenes összekötő nyíllal 74"/>
          <p:cNvCxnSpPr/>
          <p:nvPr/>
        </p:nvCxnSpPr>
        <p:spPr>
          <a:xfrm>
            <a:off x="3203848" y="119675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5364088" y="1196752"/>
            <a:ext cx="288032" cy="0"/>
          </a:xfrm>
          <a:prstGeom prst="straightConnector1">
            <a:avLst/>
          </a:prstGeom>
          <a:ln w="285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/>
          <p:nvPr/>
        </p:nvCxnSpPr>
        <p:spPr>
          <a:xfrm>
            <a:off x="3275856" y="3284984"/>
            <a:ext cx="28803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5364088" y="3356992"/>
            <a:ext cx="288032" cy="0"/>
          </a:xfrm>
          <a:prstGeom prst="straightConnector1">
            <a:avLst/>
          </a:prstGeom>
          <a:ln w="31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1125631" y="485187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1557431" y="485187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812893" y="483599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812893" y="533923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812893" y="57726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57431" y="485187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1557431" y="57884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>
            <a:off x="3138581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>
            <a:off x="3570381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2825843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2825843" y="532335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825843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3570381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3570381" y="533923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3" name="Text Box 24"/>
          <p:cNvSpPr txBox="1">
            <a:spLocks noChangeArrowheads="1"/>
          </p:cNvSpPr>
          <p:nvPr/>
        </p:nvSpPr>
        <p:spPr bwMode="auto">
          <a:xfrm>
            <a:off x="3570381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94" name="Line 25"/>
          <p:cNvSpPr>
            <a:spLocks noChangeShapeType="1"/>
          </p:cNvSpPr>
          <p:nvPr/>
        </p:nvSpPr>
        <p:spPr bwMode="auto">
          <a:xfrm>
            <a:off x="3573556" y="528525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1917793" y="550115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1270093" y="550115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>
            <a:off x="5302095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>
            <a:off x="5733895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4989357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4989357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5733895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02" name="Text Box 24"/>
          <p:cNvSpPr txBox="1">
            <a:spLocks noChangeArrowheads="1"/>
          </p:cNvSpPr>
          <p:nvPr/>
        </p:nvSpPr>
        <p:spPr bwMode="auto">
          <a:xfrm>
            <a:off x="5733895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6" name="Szövegdoboz 105"/>
          <p:cNvSpPr txBox="1"/>
          <p:nvPr/>
        </p:nvSpPr>
        <p:spPr>
          <a:xfrm>
            <a:off x="6744439" y="5261138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inszerció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3072031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8" name="Szövegdoboz 107"/>
          <p:cNvSpPr txBox="1"/>
          <p:nvPr/>
        </p:nvSpPr>
        <p:spPr>
          <a:xfrm>
            <a:off x="5296529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9" name="Szövegdoboz 108"/>
          <p:cNvSpPr txBox="1"/>
          <p:nvPr/>
        </p:nvSpPr>
        <p:spPr>
          <a:xfrm>
            <a:off x="4211960" y="20608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&gt;</a:t>
            </a:r>
            <a:endParaRPr lang="hu-HU" sz="4000" b="1" dirty="0"/>
          </a:p>
        </p:txBody>
      </p:sp>
      <p:cxnSp>
        <p:nvCxnSpPr>
          <p:cNvPr id="111" name="Egyenes összekötő nyíllal 110"/>
          <p:cNvCxnSpPr/>
          <p:nvPr/>
        </p:nvCxnSpPr>
        <p:spPr>
          <a:xfrm>
            <a:off x="3203848" y="5445224"/>
            <a:ext cx="288032" cy="0"/>
          </a:xfrm>
          <a:prstGeom prst="straightConnector1">
            <a:avLst/>
          </a:prstGeom>
          <a:ln w="31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/>
          <p:nvPr/>
        </p:nvCxnSpPr>
        <p:spPr>
          <a:xfrm>
            <a:off x="5364088" y="5517232"/>
            <a:ext cx="288032" cy="0"/>
          </a:xfrm>
          <a:prstGeom prst="straightConnector1">
            <a:avLst/>
          </a:prstGeom>
          <a:ln w="76200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1617240" y="521243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4" name="Text Box 14"/>
          <p:cNvSpPr txBox="1">
            <a:spLocks noChangeArrowheads="1"/>
          </p:cNvSpPr>
          <p:nvPr/>
        </p:nvSpPr>
        <p:spPr bwMode="auto">
          <a:xfrm>
            <a:off x="1617240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5001616" y="5229200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5721696" y="5209455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5724128" y="5425479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5001616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1" name="Szövegdoboz 120"/>
          <p:cNvSpPr txBox="1"/>
          <p:nvPr/>
        </p:nvSpPr>
        <p:spPr>
          <a:xfrm>
            <a:off x="4204464" y="423328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&lt;</a:t>
            </a:r>
            <a:endParaRPr lang="hu-HU" sz="4000" b="1" dirty="0"/>
          </a:p>
        </p:txBody>
      </p:sp>
      <p:sp>
        <p:nvSpPr>
          <p:cNvPr id="122" name="Szövegdoboz 121"/>
          <p:cNvSpPr txBox="1"/>
          <p:nvPr/>
        </p:nvSpPr>
        <p:spPr>
          <a:xfrm>
            <a:off x="4211960" y="-151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=</a:t>
            </a:r>
            <a:endParaRPr lang="hu-HU" sz="4000" b="1" dirty="0"/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>
            <a:off x="5292080" y="5301208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gén 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sor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76975" cy="408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25077" y="487299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Tetrádelemzés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Neurospora</a:t>
            </a:r>
            <a:r>
              <a:rPr lang="hu-H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crassa</a:t>
            </a:r>
            <a:endParaRPr lang="hu-H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(10,7 cM vagy 10,7 m.u.)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eredményez rekombinációt.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979288" y="2348193"/>
            <a:ext cx="3993262" cy="4365104"/>
            <a:chOff x="4979288" y="2348193"/>
            <a:chExt cx="3993262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295240" y="2684883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10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Nem-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632500" y="3178960"/>
              <a:ext cx="462900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8028384" y="2869549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4"/>
            <a:ext cx="4427983" cy="70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2408</Words>
  <Application>Microsoft Office PowerPoint</Application>
  <PresentationFormat>Diavetítés a képernyőre (4:3 oldalarány)</PresentationFormat>
  <Paragraphs>691</Paragraphs>
  <Slides>60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Vellai Tibor</cp:lastModifiedBy>
  <cp:revision>44</cp:revision>
  <dcterms:created xsi:type="dcterms:W3CDTF">2012-03-05T12:44:18Z</dcterms:created>
  <dcterms:modified xsi:type="dcterms:W3CDTF">2017-03-29T06:50:58Z</dcterms:modified>
</cp:coreProperties>
</file>