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74" r:id="rId3"/>
    <p:sldId id="275" r:id="rId4"/>
    <p:sldId id="276" r:id="rId5"/>
    <p:sldId id="277" r:id="rId6"/>
    <p:sldId id="260" r:id="rId7"/>
    <p:sldId id="318" r:id="rId8"/>
    <p:sldId id="319" r:id="rId9"/>
    <p:sldId id="290" r:id="rId10"/>
    <p:sldId id="291" r:id="rId11"/>
    <p:sldId id="292" r:id="rId12"/>
    <p:sldId id="293" r:id="rId13"/>
    <p:sldId id="294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7" r:id="rId35"/>
    <p:sldId id="321" r:id="rId3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4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8600E-A93F-4709-A0A7-45387CB4D7D2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CD3AE-2FC0-4849-ABD7-8A8B56F611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187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832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680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7849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lipArt-elem hely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73A442-B63A-4A7C-8347-0E13E967F516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9299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9E00B2-8EA6-4360-A29A-FC4FC1143B17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7867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8B0D98-956E-458E-814D-8512EF591869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479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48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14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3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653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2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725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905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29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7210-44AD-4971-83D6-9627B8056870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685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35696" y="836712"/>
            <a:ext cx="5570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latin typeface="Arial" pitchFamily="34" charset="0"/>
                <a:cs typeface="Arial" pitchFamily="34" charset="0"/>
              </a:rPr>
              <a:t>Kapcsoltság, térképezés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7740352" y="645333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2021.12.01.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276872"/>
            <a:ext cx="4828039" cy="36229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42" y="2276872"/>
            <a:ext cx="4497578" cy="36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1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F05-01co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31888"/>
            <a:ext cx="8382000" cy="525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Azonos kromoszómán levő (kapcsolt) allélpárok öröklődése</a:t>
            </a:r>
          </a:p>
        </p:txBody>
      </p:sp>
    </p:spTree>
    <p:extLst>
      <p:ext uri="{BB962C8B-B14F-4D97-AF65-F5344CB8AC3E}">
        <p14:creationId xmlns:p14="http://schemas.microsoft.com/office/powerpoint/2010/main" val="42473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1219200"/>
          <a:ext cx="8305800" cy="390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Image" r:id="rId3" imgW="6020640" imgH="2828571" progId="PSP7.Image">
                  <p:embed/>
                </p:oleObj>
              </mc:Choice>
              <mc:Fallback>
                <p:oleObj name="Image" r:id="rId3" imgW="6020640" imgH="2828571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8305800" cy="3903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5373688"/>
            <a:ext cx="8532813" cy="10795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Az egyed mindkét szülőtől egy homológ kromoszómát kap. Átkereszteződés (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crossing over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) a homológok között új allél kombinációt eredményez.</a:t>
            </a:r>
          </a:p>
          <a:p>
            <a:pPr>
              <a:buFontTx/>
              <a:buNone/>
            </a:pPr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000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Ne feledje! Génkonverzióval is eredményezhet új allélkombinációt!)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95375" y="2774950"/>
            <a:ext cx="481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F1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Homológok átkereszteződése </a:t>
            </a:r>
            <a:r>
              <a:rPr lang="hu-HU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meiózisban</a:t>
            </a:r>
            <a:endParaRPr lang="hu-H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04800" y="2205038"/>
          <a:ext cx="8458200" cy="259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Image" r:id="rId3" imgW="6020640" imgH="1848108" progId="PSP7.Image">
                  <p:embed/>
                </p:oleObj>
              </mc:Choice>
              <mc:Fallback>
                <p:oleObj name="Image" r:id="rId3" imgW="6020640" imgH="1848108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05038"/>
                        <a:ext cx="8458200" cy="2595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85800" y="4953000"/>
            <a:ext cx="777398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GB" sz="2400" b="1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 flipV="1">
            <a:off x="3924300" y="4724400"/>
            <a:ext cx="6477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 flipV="1">
            <a:off x="3995738" y="4292600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859338" y="4616450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kromatida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716463" y="4903788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kromatida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</a:rPr>
              <a:t>Átkereszteződés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2800" b="1" dirty="0">
                <a:solidFill>
                  <a:schemeClr val="bg1"/>
                </a:solidFill>
              </a:rPr>
              <a:t>a nem-testvér </a:t>
            </a:r>
            <a:r>
              <a:rPr lang="hu-HU" sz="2800" b="1" dirty="0" err="1">
                <a:solidFill>
                  <a:schemeClr val="bg1"/>
                </a:solidFill>
              </a:rPr>
              <a:t>kromatidák</a:t>
            </a:r>
            <a:r>
              <a:rPr lang="hu-HU" sz="2800" b="1" dirty="0">
                <a:solidFill>
                  <a:schemeClr val="bg1"/>
                </a:solidFill>
              </a:rPr>
              <a:t> között a </a:t>
            </a:r>
            <a:r>
              <a:rPr lang="hu-HU" sz="2800" b="1" dirty="0" err="1">
                <a:solidFill>
                  <a:schemeClr val="bg1"/>
                </a:solidFill>
              </a:rPr>
              <a:t>meiózis</a:t>
            </a:r>
            <a:r>
              <a:rPr lang="hu-HU" sz="2800" b="1" dirty="0">
                <a:solidFill>
                  <a:schemeClr val="bg1"/>
                </a:solidFill>
              </a:rPr>
              <a:t> </a:t>
            </a:r>
            <a:r>
              <a:rPr lang="hu-HU" sz="2800" b="1" dirty="0" err="1">
                <a:solidFill>
                  <a:schemeClr val="bg1"/>
                </a:solidFill>
              </a:rPr>
              <a:t>profázisában</a:t>
            </a:r>
            <a:endParaRPr lang="hu-H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8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5288" y="1501775"/>
            <a:ext cx="8301037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2 vagy több gén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alléljei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együtt öröklődnek, ami annak eredménye, hogy a gének egyazon kromoszómán helyezkednek el (kapcsoltak). Pl. Humán: 25-30.000 gén vs. 23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haploid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kromoszóma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A kapcsoltság a gének távolságával arányos. Minél közelebb helyezkednek el, annál gyakrabban öröklődnek együtt („céltábla”).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rekombináció frekvenciája használható a két </a:t>
            </a:r>
            <a:r>
              <a:rPr lang="hu-H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lokusz</a:t>
            </a: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(genetikai) távolságának mérésére.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Haplotípus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: szorosan kapcsolt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lokuszok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alléljai együtt öröklődnek.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Linkage</a:t>
            </a:r>
            <a:r>
              <a:rPr lang="hu-H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disequilibrium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: ha az együttes öröklődés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sokkal gyakoribb vagy ritkább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, mint ahogyan azt várnánk az allélok egyedi frekvenciájából.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Kapcsoltság és rekombináció</a:t>
            </a:r>
          </a:p>
        </p:txBody>
      </p:sp>
    </p:spTree>
    <p:extLst>
      <p:ext uri="{BB962C8B-B14F-4D97-AF65-F5344CB8AC3E}">
        <p14:creationId xmlns:p14="http://schemas.microsoft.com/office/powerpoint/2010/main" val="41038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43321" y="1345992"/>
            <a:ext cx="88931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u="sng" dirty="0">
                <a:latin typeface="Arial" pitchFamily="34" charset="0"/>
                <a:cs typeface="Arial" pitchFamily="34" charset="0"/>
              </a:rPr>
              <a:t>A rekombináció </a:t>
            </a:r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legnagyobb lehetséges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 frekvenciája 50%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: ez megfelel a különböző kromoszómákon elhelyezkedő gének szegregációs frekvenciájának. 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Haldane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függvény! – 50%-nál telítődik!!!)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Tételezzük fel: 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mindig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(100-ból 100 esetben!) történik rekombináció (kellő távolság függvénye) a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meiózisban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két marker (A és B) között: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539750" y="4221163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539750" y="4724400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684213" y="4221163"/>
            <a:ext cx="14287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395288" y="4005263"/>
            <a:ext cx="2889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0" y="3789363"/>
            <a:ext cx="1114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200" b="1">
                <a:latin typeface="Arial" pitchFamily="34" charset="0"/>
                <a:cs typeface="Arial" pitchFamily="34" charset="0"/>
              </a:rPr>
              <a:t>centromeron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879475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1362075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879475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362075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539750" y="4892675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539750" y="5395913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89" name="Oval 25"/>
          <p:cNvSpPr>
            <a:spLocks noChangeArrowheads="1"/>
          </p:cNvSpPr>
          <p:nvPr/>
        </p:nvSpPr>
        <p:spPr bwMode="auto">
          <a:xfrm>
            <a:off x="684213" y="4892675"/>
            <a:ext cx="14287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879475" y="48434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1362075" y="4843463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879475" y="51085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1362075" y="51085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2771775" y="4221163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2771775" y="4724400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6" name="Oval 32"/>
          <p:cNvSpPr>
            <a:spLocks noChangeArrowheads="1"/>
          </p:cNvSpPr>
          <p:nvPr/>
        </p:nvSpPr>
        <p:spPr bwMode="auto">
          <a:xfrm>
            <a:off x="2916238" y="4221163"/>
            <a:ext cx="14287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3111500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3594100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3111500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3594100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01" name="Line 37"/>
          <p:cNvSpPr>
            <a:spLocks noChangeShapeType="1"/>
          </p:cNvSpPr>
          <p:nvPr/>
        </p:nvSpPr>
        <p:spPr bwMode="auto">
          <a:xfrm>
            <a:off x="2771775" y="4892675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2" name="Line 38"/>
          <p:cNvSpPr>
            <a:spLocks noChangeShapeType="1"/>
          </p:cNvSpPr>
          <p:nvPr/>
        </p:nvSpPr>
        <p:spPr bwMode="auto">
          <a:xfrm>
            <a:off x="2771775" y="5395913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3" name="Oval 39"/>
          <p:cNvSpPr>
            <a:spLocks noChangeArrowheads="1"/>
          </p:cNvSpPr>
          <p:nvPr/>
        </p:nvSpPr>
        <p:spPr bwMode="auto">
          <a:xfrm>
            <a:off x="2916238" y="4892675"/>
            <a:ext cx="14287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3111500" y="48434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05" name="Text Box 41"/>
          <p:cNvSpPr txBox="1">
            <a:spLocks noChangeArrowheads="1"/>
          </p:cNvSpPr>
          <p:nvPr/>
        </p:nvSpPr>
        <p:spPr bwMode="auto">
          <a:xfrm>
            <a:off x="3594100" y="4843463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06" name="Text Box 42"/>
          <p:cNvSpPr txBox="1">
            <a:spLocks noChangeArrowheads="1"/>
          </p:cNvSpPr>
          <p:nvPr/>
        </p:nvSpPr>
        <p:spPr bwMode="auto">
          <a:xfrm>
            <a:off x="3111500" y="51085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07" name="Text Box 43"/>
          <p:cNvSpPr txBox="1">
            <a:spLocks noChangeArrowheads="1"/>
          </p:cNvSpPr>
          <p:nvPr/>
        </p:nvSpPr>
        <p:spPr bwMode="auto">
          <a:xfrm>
            <a:off x="3594100" y="51085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08" name="Line 44"/>
          <p:cNvSpPr>
            <a:spLocks noChangeShapeType="1"/>
          </p:cNvSpPr>
          <p:nvPr/>
        </p:nvSpPr>
        <p:spPr bwMode="auto">
          <a:xfrm>
            <a:off x="3348038" y="4724400"/>
            <a:ext cx="287337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9" name="Line 45"/>
          <p:cNvSpPr>
            <a:spLocks noChangeShapeType="1"/>
          </p:cNvSpPr>
          <p:nvPr/>
        </p:nvSpPr>
        <p:spPr bwMode="auto">
          <a:xfrm flipV="1">
            <a:off x="3419475" y="4724400"/>
            <a:ext cx="215900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0" name="Line 46"/>
          <p:cNvSpPr>
            <a:spLocks noChangeShapeType="1"/>
          </p:cNvSpPr>
          <p:nvPr/>
        </p:nvSpPr>
        <p:spPr bwMode="auto">
          <a:xfrm>
            <a:off x="4932363" y="4221163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>
            <a:off x="4932363" y="4724400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2" name="Oval 48"/>
          <p:cNvSpPr>
            <a:spLocks noChangeArrowheads="1"/>
          </p:cNvSpPr>
          <p:nvPr/>
        </p:nvSpPr>
        <p:spPr bwMode="auto">
          <a:xfrm>
            <a:off x="5076825" y="4221163"/>
            <a:ext cx="14287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3" name="Text Box 49"/>
          <p:cNvSpPr txBox="1">
            <a:spLocks noChangeArrowheads="1"/>
          </p:cNvSpPr>
          <p:nvPr/>
        </p:nvSpPr>
        <p:spPr bwMode="auto">
          <a:xfrm>
            <a:off x="5272088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14" name="Text Box 50"/>
          <p:cNvSpPr txBox="1">
            <a:spLocks noChangeArrowheads="1"/>
          </p:cNvSpPr>
          <p:nvPr/>
        </p:nvSpPr>
        <p:spPr bwMode="auto">
          <a:xfrm>
            <a:off x="5754688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15" name="Text Box 51"/>
          <p:cNvSpPr txBox="1">
            <a:spLocks noChangeArrowheads="1"/>
          </p:cNvSpPr>
          <p:nvPr/>
        </p:nvSpPr>
        <p:spPr bwMode="auto">
          <a:xfrm>
            <a:off x="5272088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16" name="Text Box 52"/>
          <p:cNvSpPr txBox="1">
            <a:spLocks noChangeArrowheads="1"/>
          </p:cNvSpPr>
          <p:nvPr/>
        </p:nvSpPr>
        <p:spPr bwMode="auto">
          <a:xfrm>
            <a:off x="5754688" y="443706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17" name="Line 53"/>
          <p:cNvSpPr>
            <a:spLocks noChangeShapeType="1"/>
          </p:cNvSpPr>
          <p:nvPr/>
        </p:nvSpPr>
        <p:spPr bwMode="auto">
          <a:xfrm>
            <a:off x="4932363" y="4892675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8" name="Line 54"/>
          <p:cNvSpPr>
            <a:spLocks noChangeShapeType="1"/>
          </p:cNvSpPr>
          <p:nvPr/>
        </p:nvSpPr>
        <p:spPr bwMode="auto">
          <a:xfrm>
            <a:off x="4932363" y="5395913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9" name="Oval 55"/>
          <p:cNvSpPr>
            <a:spLocks noChangeArrowheads="1"/>
          </p:cNvSpPr>
          <p:nvPr/>
        </p:nvSpPr>
        <p:spPr bwMode="auto">
          <a:xfrm>
            <a:off x="5076825" y="4892675"/>
            <a:ext cx="14287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20" name="Text Box 56"/>
          <p:cNvSpPr txBox="1">
            <a:spLocks noChangeArrowheads="1"/>
          </p:cNvSpPr>
          <p:nvPr/>
        </p:nvSpPr>
        <p:spPr bwMode="auto">
          <a:xfrm>
            <a:off x="5272088" y="484346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21" name="Text Box 57"/>
          <p:cNvSpPr txBox="1">
            <a:spLocks noChangeArrowheads="1"/>
          </p:cNvSpPr>
          <p:nvPr/>
        </p:nvSpPr>
        <p:spPr bwMode="auto">
          <a:xfrm>
            <a:off x="5754688" y="48434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22" name="Text Box 58"/>
          <p:cNvSpPr txBox="1">
            <a:spLocks noChangeArrowheads="1"/>
          </p:cNvSpPr>
          <p:nvPr/>
        </p:nvSpPr>
        <p:spPr bwMode="auto">
          <a:xfrm>
            <a:off x="5272088" y="51085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23" name="Text Box 59"/>
          <p:cNvSpPr txBox="1">
            <a:spLocks noChangeArrowheads="1"/>
          </p:cNvSpPr>
          <p:nvPr/>
        </p:nvSpPr>
        <p:spPr bwMode="auto">
          <a:xfrm>
            <a:off x="5754688" y="510857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26" name="Line 62"/>
          <p:cNvSpPr>
            <a:spLocks noChangeShapeType="1"/>
          </p:cNvSpPr>
          <p:nvPr/>
        </p:nvSpPr>
        <p:spPr bwMode="auto">
          <a:xfrm>
            <a:off x="5651500" y="488315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27" name="Line 63"/>
          <p:cNvSpPr>
            <a:spLocks noChangeShapeType="1"/>
          </p:cNvSpPr>
          <p:nvPr/>
        </p:nvSpPr>
        <p:spPr bwMode="auto">
          <a:xfrm>
            <a:off x="5651500" y="47244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28" name="Text Box 64"/>
          <p:cNvSpPr txBox="1">
            <a:spLocks noChangeArrowheads="1"/>
          </p:cNvSpPr>
          <p:nvPr/>
        </p:nvSpPr>
        <p:spPr bwMode="auto">
          <a:xfrm>
            <a:off x="468313" y="6157913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párosodás</a:t>
            </a:r>
          </a:p>
        </p:txBody>
      </p:sp>
      <p:sp>
        <p:nvSpPr>
          <p:cNvPr id="36929" name="Text Box 65"/>
          <p:cNvSpPr txBox="1">
            <a:spLocks noChangeArrowheads="1"/>
          </p:cNvSpPr>
          <p:nvPr/>
        </p:nvSpPr>
        <p:spPr bwMode="auto">
          <a:xfrm>
            <a:off x="2528888" y="6165850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>
                <a:latin typeface="Arial" pitchFamily="34" charset="0"/>
                <a:cs typeface="Arial" pitchFamily="34" charset="0"/>
              </a:rPr>
              <a:t>crossing over</a:t>
            </a:r>
          </a:p>
        </p:txBody>
      </p:sp>
      <p:sp>
        <p:nvSpPr>
          <p:cNvPr id="36930" name="Text Box 66"/>
          <p:cNvSpPr txBox="1">
            <a:spLocks noChangeArrowheads="1"/>
          </p:cNvSpPr>
          <p:nvPr/>
        </p:nvSpPr>
        <p:spPr bwMode="auto">
          <a:xfrm>
            <a:off x="4787900" y="616585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rekombináció</a:t>
            </a:r>
          </a:p>
        </p:txBody>
      </p:sp>
      <p:sp>
        <p:nvSpPr>
          <p:cNvPr id="36931" name="Text Box 67"/>
          <p:cNvSpPr txBox="1">
            <a:spLocks noChangeArrowheads="1"/>
          </p:cNvSpPr>
          <p:nvPr/>
        </p:nvSpPr>
        <p:spPr bwMode="auto">
          <a:xfrm>
            <a:off x="7150100" y="6165850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gaméták</a:t>
            </a:r>
          </a:p>
        </p:txBody>
      </p:sp>
      <p:sp>
        <p:nvSpPr>
          <p:cNvPr id="36932" name="Line 68"/>
          <p:cNvSpPr>
            <a:spLocks noChangeShapeType="1"/>
          </p:cNvSpPr>
          <p:nvPr/>
        </p:nvSpPr>
        <p:spPr bwMode="auto">
          <a:xfrm>
            <a:off x="7164388" y="4078288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33" name="Line 69"/>
          <p:cNvSpPr>
            <a:spLocks noChangeShapeType="1"/>
          </p:cNvSpPr>
          <p:nvPr/>
        </p:nvSpPr>
        <p:spPr bwMode="auto">
          <a:xfrm>
            <a:off x="7164388" y="4581525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34" name="Oval 70"/>
          <p:cNvSpPr>
            <a:spLocks noChangeArrowheads="1"/>
          </p:cNvSpPr>
          <p:nvPr/>
        </p:nvSpPr>
        <p:spPr bwMode="auto">
          <a:xfrm>
            <a:off x="7308850" y="3933825"/>
            <a:ext cx="71438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35" name="Text Box 71"/>
          <p:cNvSpPr txBox="1">
            <a:spLocks noChangeArrowheads="1"/>
          </p:cNvSpPr>
          <p:nvPr/>
        </p:nvSpPr>
        <p:spPr bwMode="auto">
          <a:xfrm>
            <a:off x="7504113" y="37893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36" name="Text Box 72"/>
          <p:cNvSpPr txBox="1">
            <a:spLocks noChangeArrowheads="1"/>
          </p:cNvSpPr>
          <p:nvPr/>
        </p:nvSpPr>
        <p:spPr bwMode="auto">
          <a:xfrm>
            <a:off x="7986713" y="37893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37" name="Text Box 73"/>
          <p:cNvSpPr txBox="1">
            <a:spLocks noChangeArrowheads="1"/>
          </p:cNvSpPr>
          <p:nvPr/>
        </p:nvSpPr>
        <p:spPr bwMode="auto">
          <a:xfrm>
            <a:off x="7504113" y="4244975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38" name="Text Box 74"/>
          <p:cNvSpPr txBox="1">
            <a:spLocks noChangeArrowheads="1"/>
          </p:cNvSpPr>
          <p:nvPr/>
        </p:nvSpPr>
        <p:spPr bwMode="auto">
          <a:xfrm>
            <a:off x="7986713" y="424497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39" name="Line 75"/>
          <p:cNvSpPr>
            <a:spLocks noChangeShapeType="1"/>
          </p:cNvSpPr>
          <p:nvPr/>
        </p:nvSpPr>
        <p:spPr bwMode="auto">
          <a:xfrm>
            <a:off x="7164388" y="5037138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0" name="Line 76"/>
          <p:cNvSpPr>
            <a:spLocks noChangeShapeType="1"/>
          </p:cNvSpPr>
          <p:nvPr/>
        </p:nvSpPr>
        <p:spPr bwMode="auto">
          <a:xfrm>
            <a:off x="7164388" y="5540375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1" name="Oval 77"/>
          <p:cNvSpPr>
            <a:spLocks noChangeArrowheads="1"/>
          </p:cNvSpPr>
          <p:nvPr/>
        </p:nvSpPr>
        <p:spPr bwMode="auto">
          <a:xfrm>
            <a:off x="7308850" y="4941888"/>
            <a:ext cx="71438" cy="2651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2" name="Text Box 78"/>
          <p:cNvSpPr txBox="1">
            <a:spLocks noChangeArrowheads="1"/>
          </p:cNvSpPr>
          <p:nvPr/>
        </p:nvSpPr>
        <p:spPr bwMode="auto">
          <a:xfrm>
            <a:off x="7504113" y="472440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43" name="Text Box 79"/>
          <p:cNvSpPr txBox="1">
            <a:spLocks noChangeArrowheads="1"/>
          </p:cNvSpPr>
          <p:nvPr/>
        </p:nvSpPr>
        <p:spPr bwMode="auto">
          <a:xfrm>
            <a:off x="7986713" y="47244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44" name="Text Box 80"/>
          <p:cNvSpPr txBox="1">
            <a:spLocks noChangeArrowheads="1"/>
          </p:cNvSpPr>
          <p:nvPr/>
        </p:nvSpPr>
        <p:spPr bwMode="auto">
          <a:xfrm>
            <a:off x="7504113" y="522922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45" name="Text Box 81"/>
          <p:cNvSpPr txBox="1">
            <a:spLocks noChangeArrowheads="1"/>
          </p:cNvSpPr>
          <p:nvPr/>
        </p:nvSpPr>
        <p:spPr bwMode="auto">
          <a:xfrm>
            <a:off x="7986713" y="522922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48" name="Line 84"/>
          <p:cNvSpPr>
            <a:spLocks noChangeShapeType="1"/>
          </p:cNvSpPr>
          <p:nvPr/>
        </p:nvSpPr>
        <p:spPr bwMode="auto">
          <a:xfrm>
            <a:off x="7883525" y="5013325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9" name="Line 85"/>
          <p:cNvSpPr>
            <a:spLocks noChangeShapeType="1"/>
          </p:cNvSpPr>
          <p:nvPr/>
        </p:nvSpPr>
        <p:spPr bwMode="auto">
          <a:xfrm>
            <a:off x="7883525" y="4581525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0" name="Oval 86"/>
          <p:cNvSpPr>
            <a:spLocks noChangeArrowheads="1"/>
          </p:cNvSpPr>
          <p:nvPr/>
        </p:nvSpPr>
        <p:spPr bwMode="auto">
          <a:xfrm>
            <a:off x="7308850" y="4438650"/>
            <a:ext cx="71438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1" name="Oval 87"/>
          <p:cNvSpPr>
            <a:spLocks noChangeArrowheads="1"/>
          </p:cNvSpPr>
          <p:nvPr/>
        </p:nvSpPr>
        <p:spPr bwMode="auto">
          <a:xfrm>
            <a:off x="7308850" y="5395913"/>
            <a:ext cx="71438" cy="2651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2" name="Text Box 88"/>
          <p:cNvSpPr txBox="1">
            <a:spLocks noChangeArrowheads="1"/>
          </p:cNvSpPr>
          <p:nvPr/>
        </p:nvSpPr>
        <p:spPr bwMode="auto">
          <a:xfrm>
            <a:off x="8440738" y="3916363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szülői</a:t>
            </a:r>
          </a:p>
        </p:txBody>
      </p:sp>
      <p:sp>
        <p:nvSpPr>
          <p:cNvPr id="36953" name="Text Box 89"/>
          <p:cNvSpPr txBox="1">
            <a:spLocks noChangeArrowheads="1"/>
          </p:cNvSpPr>
          <p:nvPr/>
        </p:nvSpPr>
        <p:spPr bwMode="auto">
          <a:xfrm>
            <a:off x="8459788" y="5356225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szülői</a:t>
            </a:r>
          </a:p>
        </p:txBody>
      </p:sp>
      <p:sp>
        <p:nvSpPr>
          <p:cNvPr id="36954" name="Text Box 90"/>
          <p:cNvSpPr txBox="1">
            <a:spLocks noChangeArrowheads="1"/>
          </p:cNvSpPr>
          <p:nvPr/>
        </p:nvSpPr>
        <p:spPr bwMode="auto">
          <a:xfrm>
            <a:off x="8388350" y="4419600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 u="sng">
                <a:latin typeface="Arial" pitchFamily="34" charset="0"/>
                <a:cs typeface="Arial" pitchFamily="34" charset="0"/>
              </a:rPr>
              <a:t>rekomb</a:t>
            </a:r>
            <a:r>
              <a:rPr lang="hu-HU" sz="1400" b="1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6955" name="Text Box 91"/>
          <p:cNvSpPr txBox="1">
            <a:spLocks noChangeArrowheads="1"/>
          </p:cNvSpPr>
          <p:nvPr/>
        </p:nvSpPr>
        <p:spPr bwMode="auto">
          <a:xfrm>
            <a:off x="8388350" y="4852988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 u="sng">
                <a:latin typeface="Arial" pitchFamily="34" charset="0"/>
                <a:cs typeface="Arial" pitchFamily="34" charset="0"/>
              </a:rPr>
              <a:t>rekomb</a:t>
            </a:r>
            <a:r>
              <a:rPr lang="hu-HU" sz="1400" b="1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6956" name="Text Box 92"/>
          <p:cNvSpPr txBox="1">
            <a:spLocks noChangeArrowheads="1"/>
          </p:cNvSpPr>
          <p:nvPr/>
        </p:nvSpPr>
        <p:spPr bwMode="auto">
          <a:xfrm>
            <a:off x="8440738" y="5751513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142875" y="1413843"/>
            <a:ext cx="8893175" cy="9350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8" name="Text Box 94"/>
          <p:cNvSpPr txBox="1">
            <a:spLocks noChangeArrowheads="1"/>
          </p:cNvSpPr>
          <p:nvPr/>
        </p:nvSpPr>
        <p:spPr bwMode="auto">
          <a:xfrm>
            <a:off x="1657350" y="3429000"/>
            <a:ext cx="1042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kromatid</a:t>
            </a:r>
          </a:p>
        </p:txBody>
      </p:sp>
      <p:sp>
        <p:nvSpPr>
          <p:cNvPr id="36959" name="Text Box 95"/>
          <p:cNvSpPr txBox="1">
            <a:spLocks noChangeArrowheads="1"/>
          </p:cNvSpPr>
          <p:nvPr/>
        </p:nvSpPr>
        <p:spPr bwMode="auto">
          <a:xfrm>
            <a:off x="1908175" y="3716338"/>
            <a:ext cx="1042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kromatid</a:t>
            </a:r>
          </a:p>
        </p:txBody>
      </p:sp>
      <p:sp>
        <p:nvSpPr>
          <p:cNvPr id="36960" name="Line 96"/>
          <p:cNvSpPr>
            <a:spLocks noChangeShapeType="1"/>
          </p:cNvSpPr>
          <p:nvPr/>
        </p:nvSpPr>
        <p:spPr bwMode="auto">
          <a:xfrm flipH="1">
            <a:off x="1763713" y="3716338"/>
            <a:ext cx="714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61" name="Line 97"/>
          <p:cNvSpPr>
            <a:spLocks noChangeShapeType="1"/>
          </p:cNvSpPr>
          <p:nvPr/>
        </p:nvSpPr>
        <p:spPr bwMode="auto">
          <a:xfrm flipH="1">
            <a:off x="1763713" y="3933825"/>
            <a:ext cx="287337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Kapcsoltság és rekombináció</a:t>
            </a:r>
          </a:p>
        </p:txBody>
      </p:sp>
    </p:spTree>
    <p:extLst>
      <p:ext uri="{BB962C8B-B14F-4D97-AF65-F5344CB8AC3E}">
        <p14:creationId xmlns:p14="http://schemas.microsoft.com/office/powerpoint/2010/main" val="25709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-36512" y="1156682"/>
            <a:ext cx="7940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Láttuk: egy átkereszteződés 50% rekombinációt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eredményez. 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900113" y="23495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900113" y="2565400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900113" y="2781300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900113" y="29972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V="1">
            <a:off x="1403350" y="25654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1619250" y="256540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2051050" y="2565400"/>
            <a:ext cx="14446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2195513" y="27813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1403350" y="2565400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1619250" y="27813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V="1">
            <a:off x="2051050" y="2565400"/>
            <a:ext cx="21748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2268538" y="25654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900113" y="34290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900113" y="3644900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900113" y="3860800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>
            <a:off x="900113" y="40767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 flipV="1">
            <a:off x="1403350" y="36449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1619250" y="3644900"/>
            <a:ext cx="10810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403350" y="3644900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>
            <a:off x="1619250" y="38608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>
            <a:off x="900113" y="4508500"/>
            <a:ext cx="11509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>
            <a:off x="900113" y="4724400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>
            <a:off x="900113" y="4940300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>
            <a:off x="900113" y="5156200"/>
            <a:ext cx="1150937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 flipV="1">
            <a:off x="1403350" y="47244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>
            <a:off x="1619250" y="472440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>
            <a:off x="1403350" y="4724400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>
            <a:off x="1619250" y="49403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8" name="Line 40"/>
          <p:cNvSpPr>
            <a:spLocks noChangeShapeType="1"/>
          </p:cNvSpPr>
          <p:nvPr/>
        </p:nvSpPr>
        <p:spPr bwMode="auto">
          <a:xfrm>
            <a:off x="2268538" y="47244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9" name="Line 41"/>
          <p:cNvSpPr>
            <a:spLocks noChangeShapeType="1"/>
          </p:cNvSpPr>
          <p:nvPr/>
        </p:nvSpPr>
        <p:spPr bwMode="auto">
          <a:xfrm>
            <a:off x="900113" y="5661025"/>
            <a:ext cx="11509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0" name="Line 42"/>
          <p:cNvSpPr>
            <a:spLocks noChangeShapeType="1"/>
          </p:cNvSpPr>
          <p:nvPr/>
        </p:nvSpPr>
        <p:spPr bwMode="auto">
          <a:xfrm>
            <a:off x="900113" y="5876925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1" name="Line 43"/>
          <p:cNvSpPr>
            <a:spLocks noChangeShapeType="1"/>
          </p:cNvSpPr>
          <p:nvPr/>
        </p:nvSpPr>
        <p:spPr bwMode="auto">
          <a:xfrm>
            <a:off x="900113" y="6092825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2" name="Line 44"/>
          <p:cNvSpPr>
            <a:spLocks noChangeShapeType="1"/>
          </p:cNvSpPr>
          <p:nvPr/>
        </p:nvSpPr>
        <p:spPr bwMode="auto">
          <a:xfrm flipV="1">
            <a:off x="900113" y="6308725"/>
            <a:ext cx="11509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3" name="Line 45"/>
          <p:cNvSpPr>
            <a:spLocks noChangeShapeType="1"/>
          </p:cNvSpPr>
          <p:nvPr/>
        </p:nvSpPr>
        <p:spPr bwMode="auto">
          <a:xfrm flipV="1">
            <a:off x="1403350" y="5876925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4" name="Line 46"/>
          <p:cNvSpPr>
            <a:spLocks noChangeShapeType="1"/>
          </p:cNvSpPr>
          <p:nvPr/>
        </p:nvSpPr>
        <p:spPr bwMode="auto">
          <a:xfrm>
            <a:off x="1619250" y="5876925"/>
            <a:ext cx="10810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7" name="Line 49"/>
          <p:cNvSpPr>
            <a:spLocks noChangeShapeType="1"/>
          </p:cNvSpPr>
          <p:nvPr/>
        </p:nvSpPr>
        <p:spPr bwMode="auto">
          <a:xfrm>
            <a:off x="1403350" y="5876925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8" name="Line 50"/>
          <p:cNvSpPr>
            <a:spLocks noChangeShapeType="1"/>
          </p:cNvSpPr>
          <p:nvPr/>
        </p:nvSpPr>
        <p:spPr bwMode="auto">
          <a:xfrm>
            <a:off x="1619250" y="6092825"/>
            <a:ext cx="1081088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2" name="Line 54"/>
          <p:cNvSpPr>
            <a:spLocks noChangeShapeType="1"/>
          </p:cNvSpPr>
          <p:nvPr/>
        </p:nvSpPr>
        <p:spPr bwMode="auto">
          <a:xfrm flipV="1">
            <a:off x="2195513" y="38608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3" name="Line 55"/>
          <p:cNvSpPr>
            <a:spLocks noChangeShapeType="1"/>
          </p:cNvSpPr>
          <p:nvPr/>
        </p:nvSpPr>
        <p:spPr bwMode="auto">
          <a:xfrm>
            <a:off x="2124075" y="3860800"/>
            <a:ext cx="28733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4" name="Line 56"/>
          <p:cNvSpPr>
            <a:spLocks noChangeShapeType="1"/>
          </p:cNvSpPr>
          <p:nvPr/>
        </p:nvSpPr>
        <p:spPr bwMode="auto">
          <a:xfrm>
            <a:off x="2411413" y="4076700"/>
            <a:ext cx="2889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5" name="Line 57"/>
          <p:cNvSpPr>
            <a:spLocks noChangeShapeType="1"/>
          </p:cNvSpPr>
          <p:nvPr/>
        </p:nvSpPr>
        <p:spPr bwMode="auto">
          <a:xfrm>
            <a:off x="2411413" y="3860800"/>
            <a:ext cx="288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6" name="Oval 58"/>
          <p:cNvSpPr>
            <a:spLocks noChangeArrowheads="1"/>
          </p:cNvSpPr>
          <p:nvPr/>
        </p:nvSpPr>
        <p:spPr bwMode="auto">
          <a:xfrm>
            <a:off x="971550" y="23495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87" name="Oval 59"/>
          <p:cNvSpPr>
            <a:spLocks noChangeArrowheads="1"/>
          </p:cNvSpPr>
          <p:nvPr/>
        </p:nvSpPr>
        <p:spPr bwMode="auto">
          <a:xfrm>
            <a:off x="971550" y="27813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88" name="Oval 60"/>
          <p:cNvSpPr>
            <a:spLocks noChangeArrowheads="1"/>
          </p:cNvSpPr>
          <p:nvPr/>
        </p:nvSpPr>
        <p:spPr bwMode="auto">
          <a:xfrm>
            <a:off x="971550" y="34290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89" name="Oval 61"/>
          <p:cNvSpPr>
            <a:spLocks noChangeArrowheads="1"/>
          </p:cNvSpPr>
          <p:nvPr/>
        </p:nvSpPr>
        <p:spPr bwMode="auto">
          <a:xfrm>
            <a:off x="971550" y="38608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0" name="Oval 62"/>
          <p:cNvSpPr>
            <a:spLocks noChangeArrowheads="1"/>
          </p:cNvSpPr>
          <p:nvPr/>
        </p:nvSpPr>
        <p:spPr bwMode="auto">
          <a:xfrm>
            <a:off x="971550" y="4510088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1" name="Oval 63"/>
          <p:cNvSpPr>
            <a:spLocks noChangeArrowheads="1"/>
          </p:cNvSpPr>
          <p:nvPr/>
        </p:nvSpPr>
        <p:spPr bwMode="auto">
          <a:xfrm>
            <a:off x="971550" y="4941888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2" name="Oval 64"/>
          <p:cNvSpPr>
            <a:spLocks noChangeArrowheads="1"/>
          </p:cNvSpPr>
          <p:nvPr/>
        </p:nvSpPr>
        <p:spPr bwMode="auto">
          <a:xfrm>
            <a:off x="971550" y="5661025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3" name="Oval 65"/>
          <p:cNvSpPr>
            <a:spLocks noChangeArrowheads="1"/>
          </p:cNvSpPr>
          <p:nvPr/>
        </p:nvSpPr>
        <p:spPr bwMode="auto">
          <a:xfrm>
            <a:off x="971550" y="6092825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5" name="Line 67"/>
          <p:cNvSpPr>
            <a:spLocks noChangeShapeType="1"/>
          </p:cNvSpPr>
          <p:nvPr/>
        </p:nvSpPr>
        <p:spPr bwMode="auto">
          <a:xfrm flipV="1">
            <a:off x="2051050" y="4508500"/>
            <a:ext cx="217488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6" name="Line 68"/>
          <p:cNvSpPr>
            <a:spLocks noChangeShapeType="1"/>
          </p:cNvSpPr>
          <p:nvPr/>
        </p:nvSpPr>
        <p:spPr bwMode="auto">
          <a:xfrm>
            <a:off x="2268538" y="450850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7" name="Line 69"/>
          <p:cNvSpPr>
            <a:spLocks noChangeShapeType="1"/>
          </p:cNvSpPr>
          <p:nvPr/>
        </p:nvSpPr>
        <p:spPr bwMode="auto">
          <a:xfrm>
            <a:off x="2051050" y="4508500"/>
            <a:ext cx="21748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8" name="Line 70"/>
          <p:cNvSpPr>
            <a:spLocks noChangeShapeType="1"/>
          </p:cNvSpPr>
          <p:nvPr/>
        </p:nvSpPr>
        <p:spPr bwMode="auto">
          <a:xfrm>
            <a:off x="2051050" y="4941888"/>
            <a:ext cx="21748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9" name="Line 71"/>
          <p:cNvSpPr>
            <a:spLocks noChangeShapeType="1"/>
          </p:cNvSpPr>
          <p:nvPr/>
        </p:nvSpPr>
        <p:spPr bwMode="auto">
          <a:xfrm>
            <a:off x="2268538" y="5157788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0" name="Line 72"/>
          <p:cNvSpPr>
            <a:spLocks noChangeShapeType="1"/>
          </p:cNvSpPr>
          <p:nvPr/>
        </p:nvSpPr>
        <p:spPr bwMode="auto">
          <a:xfrm flipV="1">
            <a:off x="2051050" y="4941888"/>
            <a:ext cx="217488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1" name="Line 73"/>
          <p:cNvSpPr>
            <a:spLocks noChangeShapeType="1"/>
          </p:cNvSpPr>
          <p:nvPr/>
        </p:nvSpPr>
        <p:spPr bwMode="auto">
          <a:xfrm>
            <a:off x="2268538" y="494188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2" name="Line 74"/>
          <p:cNvSpPr>
            <a:spLocks noChangeShapeType="1"/>
          </p:cNvSpPr>
          <p:nvPr/>
        </p:nvSpPr>
        <p:spPr bwMode="auto">
          <a:xfrm>
            <a:off x="2051050" y="5661025"/>
            <a:ext cx="288925" cy="6477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3" name="Line 75"/>
          <p:cNvSpPr>
            <a:spLocks noChangeShapeType="1"/>
          </p:cNvSpPr>
          <p:nvPr/>
        </p:nvSpPr>
        <p:spPr bwMode="auto">
          <a:xfrm flipV="1">
            <a:off x="2051050" y="5661025"/>
            <a:ext cx="288925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4" name="Line 76"/>
          <p:cNvSpPr>
            <a:spLocks noChangeShapeType="1"/>
          </p:cNvSpPr>
          <p:nvPr/>
        </p:nvSpPr>
        <p:spPr bwMode="auto">
          <a:xfrm>
            <a:off x="2339975" y="5661025"/>
            <a:ext cx="3603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5" name="Line 77"/>
          <p:cNvSpPr>
            <a:spLocks noChangeShapeType="1"/>
          </p:cNvSpPr>
          <p:nvPr/>
        </p:nvSpPr>
        <p:spPr bwMode="auto">
          <a:xfrm>
            <a:off x="2339975" y="6308725"/>
            <a:ext cx="3603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6" name="Line 78"/>
          <p:cNvSpPr>
            <a:spLocks noChangeShapeType="1"/>
          </p:cNvSpPr>
          <p:nvPr/>
        </p:nvSpPr>
        <p:spPr bwMode="auto">
          <a:xfrm>
            <a:off x="3563938" y="23495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7" name="Line 79"/>
          <p:cNvSpPr>
            <a:spLocks noChangeShapeType="1"/>
          </p:cNvSpPr>
          <p:nvPr/>
        </p:nvSpPr>
        <p:spPr bwMode="auto">
          <a:xfrm>
            <a:off x="3563938" y="25654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8" name="Line 80"/>
          <p:cNvSpPr>
            <a:spLocks noChangeShapeType="1"/>
          </p:cNvSpPr>
          <p:nvPr/>
        </p:nvSpPr>
        <p:spPr bwMode="auto">
          <a:xfrm>
            <a:off x="3563938" y="27813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9" name="Line 81"/>
          <p:cNvSpPr>
            <a:spLocks noChangeShapeType="1"/>
          </p:cNvSpPr>
          <p:nvPr/>
        </p:nvSpPr>
        <p:spPr bwMode="auto">
          <a:xfrm>
            <a:off x="3563938" y="29972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0" name="Line 82"/>
          <p:cNvSpPr>
            <a:spLocks noChangeShapeType="1"/>
          </p:cNvSpPr>
          <p:nvPr/>
        </p:nvSpPr>
        <p:spPr bwMode="auto">
          <a:xfrm>
            <a:off x="3851275" y="2205038"/>
            <a:ext cx="0" cy="431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1" name="Line 83"/>
          <p:cNvSpPr>
            <a:spLocks noChangeShapeType="1"/>
          </p:cNvSpPr>
          <p:nvPr/>
        </p:nvSpPr>
        <p:spPr bwMode="auto">
          <a:xfrm>
            <a:off x="5076825" y="2205038"/>
            <a:ext cx="0" cy="431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2" name="Line 84"/>
          <p:cNvSpPr>
            <a:spLocks noChangeShapeType="1"/>
          </p:cNvSpPr>
          <p:nvPr/>
        </p:nvSpPr>
        <p:spPr bwMode="auto">
          <a:xfrm>
            <a:off x="4211638" y="27813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3" name="Line 85"/>
          <p:cNvSpPr>
            <a:spLocks noChangeShapeType="1"/>
          </p:cNvSpPr>
          <p:nvPr/>
        </p:nvSpPr>
        <p:spPr bwMode="auto">
          <a:xfrm>
            <a:off x="4211638" y="25654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4" name="Text Box 86"/>
          <p:cNvSpPr txBox="1">
            <a:spLocks noChangeArrowheads="1"/>
          </p:cNvSpPr>
          <p:nvPr/>
        </p:nvSpPr>
        <p:spPr bwMode="auto">
          <a:xfrm>
            <a:off x="5948363" y="2492375"/>
            <a:ext cx="2292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0% rekombináció</a:t>
            </a:r>
          </a:p>
        </p:txBody>
      </p:sp>
      <p:sp>
        <p:nvSpPr>
          <p:cNvPr id="48215" name="Line 87"/>
          <p:cNvSpPr>
            <a:spLocks noChangeShapeType="1"/>
          </p:cNvSpPr>
          <p:nvPr/>
        </p:nvSpPr>
        <p:spPr bwMode="auto">
          <a:xfrm>
            <a:off x="3563938" y="34290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6" name="Line 88"/>
          <p:cNvSpPr>
            <a:spLocks noChangeShapeType="1"/>
          </p:cNvSpPr>
          <p:nvPr/>
        </p:nvSpPr>
        <p:spPr bwMode="auto">
          <a:xfrm>
            <a:off x="3563938" y="36449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7" name="Line 89"/>
          <p:cNvSpPr>
            <a:spLocks noChangeShapeType="1"/>
          </p:cNvSpPr>
          <p:nvPr/>
        </p:nvSpPr>
        <p:spPr bwMode="auto">
          <a:xfrm>
            <a:off x="3563938" y="38608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8" name="Line 90"/>
          <p:cNvSpPr>
            <a:spLocks noChangeShapeType="1"/>
          </p:cNvSpPr>
          <p:nvPr/>
        </p:nvSpPr>
        <p:spPr bwMode="auto">
          <a:xfrm>
            <a:off x="3563938" y="40767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9" name="Line 91"/>
          <p:cNvSpPr>
            <a:spLocks noChangeShapeType="1"/>
          </p:cNvSpPr>
          <p:nvPr/>
        </p:nvSpPr>
        <p:spPr bwMode="auto">
          <a:xfrm>
            <a:off x="4211638" y="38608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0" name="Line 92"/>
          <p:cNvSpPr>
            <a:spLocks noChangeShapeType="1"/>
          </p:cNvSpPr>
          <p:nvPr/>
        </p:nvSpPr>
        <p:spPr bwMode="auto">
          <a:xfrm>
            <a:off x="4211638" y="3644900"/>
            <a:ext cx="1152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1" name="Line 93"/>
          <p:cNvSpPr>
            <a:spLocks noChangeShapeType="1"/>
          </p:cNvSpPr>
          <p:nvPr/>
        </p:nvSpPr>
        <p:spPr bwMode="auto">
          <a:xfrm>
            <a:off x="4787900" y="4076700"/>
            <a:ext cx="5762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2" name="Line 94"/>
          <p:cNvSpPr>
            <a:spLocks noChangeShapeType="1"/>
          </p:cNvSpPr>
          <p:nvPr/>
        </p:nvSpPr>
        <p:spPr bwMode="auto">
          <a:xfrm flipH="1">
            <a:off x="5580063" y="36449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23" name="Line 95"/>
          <p:cNvSpPr>
            <a:spLocks noChangeShapeType="1"/>
          </p:cNvSpPr>
          <p:nvPr/>
        </p:nvSpPr>
        <p:spPr bwMode="auto">
          <a:xfrm flipH="1">
            <a:off x="5580063" y="40767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24" name="Text Box 96"/>
          <p:cNvSpPr txBox="1">
            <a:spLocks noChangeArrowheads="1"/>
          </p:cNvSpPr>
          <p:nvPr/>
        </p:nvSpPr>
        <p:spPr bwMode="auto">
          <a:xfrm>
            <a:off x="5940425" y="3567113"/>
            <a:ext cx="24352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50% rekombináció</a:t>
            </a:r>
          </a:p>
        </p:txBody>
      </p:sp>
      <p:sp>
        <p:nvSpPr>
          <p:cNvPr id="48225" name="Line 97"/>
          <p:cNvSpPr>
            <a:spLocks noChangeShapeType="1"/>
          </p:cNvSpPr>
          <p:nvPr/>
        </p:nvSpPr>
        <p:spPr bwMode="auto">
          <a:xfrm>
            <a:off x="3563938" y="45085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6" name="Line 98"/>
          <p:cNvSpPr>
            <a:spLocks noChangeShapeType="1"/>
          </p:cNvSpPr>
          <p:nvPr/>
        </p:nvSpPr>
        <p:spPr bwMode="auto">
          <a:xfrm>
            <a:off x="3563938" y="47244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7" name="Line 99"/>
          <p:cNvSpPr>
            <a:spLocks noChangeShapeType="1"/>
          </p:cNvSpPr>
          <p:nvPr/>
        </p:nvSpPr>
        <p:spPr bwMode="auto">
          <a:xfrm>
            <a:off x="3563938" y="49403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8" name="Line 100"/>
          <p:cNvSpPr>
            <a:spLocks noChangeShapeType="1"/>
          </p:cNvSpPr>
          <p:nvPr/>
        </p:nvSpPr>
        <p:spPr bwMode="auto">
          <a:xfrm>
            <a:off x="3563938" y="51562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9" name="Line 101"/>
          <p:cNvSpPr>
            <a:spLocks noChangeShapeType="1"/>
          </p:cNvSpPr>
          <p:nvPr/>
        </p:nvSpPr>
        <p:spPr bwMode="auto">
          <a:xfrm>
            <a:off x="4211638" y="49403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1" name="Line 103"/>
          <p:cNvSpPr>
            <a:spLocks noChangeShapeType="1"/>
          </p:cNvSpPr>
          <p:nvPr/>
        </p:nvSpPr>
        <p:spPr bwMode="auto">
          <a:xfrm>
            <a:off x="4787900" y="5156200"/>
            <a:ext cx="5762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2" name="Line 104"/>
          <p:cNvSpPr>
            <a:spLocks noChangeShapeType="1"/>
          </p:cNvSpPr>
          <p:nvPr/>
        </p:nvSpPr>
        <p:spPr bwMode="auto">
          <a:xfrm>
            <a:off x="4787900" y="4508500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3" name="Line 105"/>
          <p:cNvSpPr>
            <a:spLocks noChangeShapeType="1"/>
          </p:cNvSpPr>
          <p:nvPr/>
        </p:nvSpPr>
        <p:spPr bwMode="auto">
          <a:xfrm>
            <a:off x="4284663" y="47244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4" name="Line 106"/>
          <p:cNvSpPr>
            <a:spLocks noChangeShapeType="1"/>
          </p:cNvSpPr>
          <p:nvPr/>
        </p:nvSpPr>
        <p:spPr bwMode="auto">
          <a:xfrm flipH="1">
            <a:off x="5651500" y="45085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35" name="Line 107"/>
          <p:cNvSpPr>
            <a:spLocks noChangeShapeType="1"/>
          </p:cNvSpPr>
          <p:nvPr/>
        </p:nvSpPr>
        <p:spPr bwMode="auto">
          <a:xfrm flipH="1">
            <a:off x="5651500" y="51577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36" name="Text Box 108"/>
          <p:cNvSpPr txBox="1">
            <a:spLocks noChangeArrowheads="1"/>
          </p:cNvSpPr>
          <p:nvPr/>
        </p:nvSpPr>
        <p:spPr bwMode="auto">
          <a:xfrm>
            <a:off x="5940425" y="4646613"/>
            <a:ext cx="24352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50% rekombináció</a:t>
            </a:r>
          </a:p>
        </p:txBody>
      </p:sp>
      <p:sp>
        <p:nvSpPr>
          <p:cNvPr id="48237" name="Line 109"/>
          <p:cNvSpPr>
            <a:spLocks noChangeShapeType="1"/>
          </p:cNvSpPr>
          <p:nvPr/>
        </p:nvSpPr>
        <p:spPr bwMode="auto">
          <a:xfrm>
            <a:off x="3563938" y="5661025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8" name="Line 110"/>
          <p:cNvSpPr>
            <a:spLocks noChangeShapeType="1"/>
          </p:cNvSpPr>
          <p:nvPr/>
        </p:nvSpPr>
        <p:spPr bwMode="auto">
          <a:xfrm>
            <a:off x="3563938" y="5876925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9" name="Line 111"/>
          <p:cNvSpPr>
            <a:spLocks noChangeShapeType="1"/>
          </p:cNvSpPr>
          <p:nvPr/>
        </p:nvSpPr>
        <p:spPr bwMode="auto">
          <a:xfrm>
            <a:off x="3563938" y="6092825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0" name="Line 112"/>
          <p:cNvSpPr>
            <a:spLocks noChangeShapeType="1"/>
          </p:cNvSpPr>
          <p:nvPr/>
        </p:nvSpPr>
        <p:spPr bwMode="auto">
          <a:xfrm>
            <a:off x="3563938" y="6308725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1" name="Line 113"/>
          <p:cNvSpPr>
            <a:spLocks noChangeShapeType="1"/>
          </p:cNvSpPr>
          <p:nvPr/>
        </p:nvSpPr>
        <p:spPr bwMode="auto">
          <a:xfrm>
            <a:off x="4211638" y="6092825"/>
            <a:ext cx="11525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2" name="Line 114"/>
          <p:cNvSpPr>
            <a:spLocks noChangeShapeType="1"/>
          </p:cNvSpPr>
          <p:nvPr/>
        </p:nvSpPr>
        <p:spPr bwMode="auto">
          <a:xfrm>
            <a:off x="4787900" y="6308725"/>
            <a:ext cx="5762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3" name="Line 115"/>
          <p:cNvSpPr>
            <a:spLocks noChangeShapeType="1"/>
          </p:cNvSpPr>
          <p:nvPr/>
        </p:nvSpPr>
        <p:spPr bwMode="auto">
          <a:xfrm>
            <a:off x="4787900" y="5661025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4" name="Line 116"/>
          <p:cNvSpPr>
            <a:spLocks noChangeShapeType="1"/>
          </p:cNvSpPr>
          <p:nvPr/>
        </p:nvSpPr>
        <p:spPr bwMode="auto">
          <a:xfrm>
            <a:off x="4284663" y="5876925"/>
            <a:ext cx="1079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5" name="Line 117"/>
          <p:cNvSpPr>
            <a:spLocks noChangeShapeType="1"/>
          </p:cNvSpPr>
          <p:nvPr/>
        </p:nvSpPr>
        <p:spPr bwMode="auto">
          <a:xfrm flipH="1">
            <a:off x="5651500" y="56610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46" name="Line 118"/>
          <p:cNvSpPr>
            <a:spLocks noChangeShapeType="1"/>
          </p:cNvSpPr>
          <p:nvPr/>
        </p:nvSpPr>
        <p:spPr bwMode="auto">
          <a:xfrm flipH="1">
            <a:off x="5651500" y="58769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47" name="Line 119"/>
          <p:cNvSpPr>
            <a:spLocks noChangeShapeType="1"/>
          </p:cNvSpPr>
          <p:nvPr/>
        </p:nvSpPr>
        <p:spPr bwMode="auto">
          <a:xfrm flipH="1">
            <a:off x="5651500" y="60928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48" name="Line 120"/>
          <p:cNvSpPr>
            <a:spLocks noChangeShapeType="1"/>
          </p:cNvSpPr>
          <p:nvPr/>
        </p:nvSpPr>
        <p:spPr bwMode="auto">
          <a:xfrm flipH="1">
            <a:off x="5651500" y="63087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9" name="Text Box 121"/>
          <p:cNvSpPr txBox="1">
            <a:spLocks noChangeArrowheads="1"/>
          </p:cNvSpPr>
          <p:nvPr/>
        </p:nvSpPr>
        <p:spPr bwMode="auto">
          <a:xfrm>
            <a:off x="5940425" y="5799138"/>
            <a:ext cx="2577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100% rekombináció</a:t>
            </a:r>
          </a:p>
        </p:txBody>
      </p:sp>
      <p:sp>
        <p:nvSpPr>
          <p:cNvPr id="48250" name="Text Box 122"/>
          <p:cNvSpPr txBox="1">
            <a:spLocks noChangeArrowheads="1"/>
          </p:cNvSpPr>
          <p:nvPr/>
        </p:nvSpPr>
        <p:spPr bwMode="auto">
          <a:xfrm>
            <a:off x="8287813" y="4044950"/>
            <a:ext cx="896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Átlag </a:t>
            </a:r>
          </a:p>
          <a:p>
            <a:pPr algn="ctr"/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48252" name="Text Box 124"/>
          <p:cNvSpPr txBox="1">
            <a:spLocks noChangeArrowheads="1"/>
          </p:cNvSpPr>
          <p:nvPr/>
        </p:nvSpPr>
        <p:spPr bwMode="auto">
          <a:xfrm>
            <a:off x="3687763" y="65246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/>
              <a:t>A</a:t>
            </a:r>
          </a:p>
        </p:txBody>
      </p:sp>
      <p:sp>
        <p:nvSpPr>
          <p:cNvPr id="48253" name="Text Box 125"/>
          <p:cNvSpPr txBox="1">
            <a:spLocks noChangeArrowheads="1"/>
          </p:cNvSpPr>
          <p:nvPr/>
        </p:nvSpPr>
        <p:spPr bwMode="auto">
          <a:xfrm>
            <a:off x="4932363" y="65182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/>
              <a:t>B</a:t>
            </a:r>
          </a:p>
        </p:txBody>
      </p:sp>
      <p:sp>
        <p:nvSpPr>
          <p:cNvPr id="48254" name="Text Box 126"/>
          <p:cNvSpPr txBox="1">
            <a:spLocks noChangeArrowheads="1"/>
          </p:cNvSpPr>
          <p:nvPr/>
        </p:nvSpPr>
        <p:spPr bwMode="auto">
          <a:xfrm>
            <a:off x="1348712" y="1556792"/>
            <a:ext cx="53770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2 rekombináció az A és B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markerek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között: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55" name="Text Box 127"/>
          <p:cNvSpPr txBox="1">
            <a:spLocks noChangeArrowheads="1"/>
          </p:cNvSpPr>
          <p:nvPr/>
        </p:nvSpPr>
        <p:spPr bwMode="auto">
          <a:xfrm>
            <a:off x="3687763" y="1839913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/>
              <a:t>A</a:t>
            </a:r>
          </a:p>
        </p:txBody>
      </p:sp>
      <p:sp>
        <p:nvSpPr>
          <p:cNvPr id="48256" name="Text Box 128"/>
          <p:cNvSpPr txBox="1">
            <a:spLocks noChangeArrowheads="1"/>
          </p:cNvSpPr>
          <p:nvPr/>
        </p:nvSpPr>
        <p:spPr bwMode="auto">
          <a:xfrm>
            <a:off x="4938713" y="1844675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/>
              <a:t>B</a:t>
            </a:r>
          </a:p>
        </p:txBody>
      </p:sp>
      <p:sp>
        <p:nvSpPr>
          <p:cNvPr id="48258" name="Rectangle 130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Kettős </a:t>
            </a:r>
            <a:r>
              <a:rPr lang="hu-HU" sz="2800" b="1" i="1">
                <a:solidFill>
                  <a:schemeClr val="bg1"/>
                </a:solidFill>
              </a:rPr>
              <a:t>crossover</a:t>
            </a:r>
            <a:r>
              <a:rPr lang="hu-HU" sz="2800" b="1">
                <a:solidFill>
                  <a:schemeClr val="bg1"/>
                </a:solidFill>
              </a:rPr>
              <a:t> a négy kromatida között is átlagosan 50% rekombinációt eredményez</a:t>
            </a:r>
          </a:p>
        </p:txBody>
      </p:sp>
    </p:spTree>
    <p:extLst>
      <p:ext uri="{BB962C8B-B14F-4D97-AF65-F5344CB8AC3E}">
        <p14:creationId xmlns:p14="http://schemas.microsoft.com/office/powerpoint/2010/main" val="28434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042988" y="1123950"/>
          <a:ext cx="4795837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Image" r:id="rId3" imgW="3352381" imgH="4076190" progId="PSP7.Image">
                  <p:embed/>
                </p:oleObj>
              </mc:Choice>
              <mc:Fallback>
                <p:oleObj name="Image" r:id="rId3" imgW="3352381" imgH="4076190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123950"/>
                        <a:ext cx="4795837" cy="583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AutoShape 5"/>
          <p:cNvSpPr>
            <a:spLocks/>
          </p:cNvSpPr>
          <p:nvPr/>
        </p:nvSpPr>
        <p:spPr bwMode="auto">
          <a:xfrm>
            <a:off x="5834063" y="40767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38" name="AutoShape 6"/>
          <p:cNvSpPr>
            <a:spLocks/>
          </p:cNvSpPr>
          <p:nvPr/>
        </p:nvSpPr>
        <p:spPr bwMode="auto">
          <a:xfrm>
            <a:off x="5848350" y="5610225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138863" y="4305300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153150" y="5838825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50%</a:t>
            </a:r>
          </a:p>
        </p:txBody>
      </p:sp>
      <p:grpSp>
        <p:nvGrpSpPr>
          <p:cNvPr id="18443" name="Group 11"/>
          <p:cNvGrpSpPr>
            <a:grpSpLocks/>
          </p:cNvGrpSpPr>
          <p:nvPr/>
        </p:nvGrpSpPr>
        <p:grpSpPr bwMode="auto">
          <a:xfrm>
            <a:off x="4140200" y="2708275"/>
            <a:ext cx="4789488" cy="1008063"/>
            <a:chOff x="2608" y="1298"/>
            <a:chExt cx="3017" cy="635"/>
          </a:xfrm>
        </p:grpSpPr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2608" y="1298"/>
              <a:ext cx="1225" cy="63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3923" y="1480"/>
              <a:ext cx="170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Tesztelő keresztezés</a:t>
              </a:r>
            </a:p>
          </p:txBody>
        </p:sp>
      </p:grp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11188" y="3062288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F1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11188" y="1412875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P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11188" y="3824288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F2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932363" y="1119188"/>
            <a:ext cx="42116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(Ez a „rekombináció” NEM törés-újraegyesülés révén jön létre!)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Interkromoszómális „rekombináció”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934200" y="4277995"/>
            <a:ext cx="235359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Interkromoszómális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független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„rekombináció” mindig 50%-os „rekombinációs” gyakoriságot eredményez!</a:t>
            </a:r>
            <a:endParaRPr lang="hu-H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329050" y="407707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329050" y="478786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339752" y="5579948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339752" y="630002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aB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619672" y="98072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3707904" y="97143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3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11188" y="687388"/>
          <a:ext cx="4748212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Image" r:id="rId3" imgW="3352381" imgH="4076190" progId="PSP7.Image">
                  <p:embed/>
                </p:oleObj>
              </mc:Choice>
              <mc:Fallback>
                <p:oleObj name="Image" r:id="rId3" imgW="3352381" imgH="4076190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87388"/>
                        <a:ext cx="4748212" cy="577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6200775"/>
            <a:ext cx="8229600" cy="762000"/>
          </a:xfrm>
        </p:spPr>
        <p:txBody>
          <a:bodyPr/>
          <a:lstStyle/>
          <a:p>
            <a:pPr>
              <a:buFontTx/>
              <a:buNone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Intrakromoszómális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rekombináció esetén a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aránya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rendszerint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kevesebb mint 50%.</a:t>
            </a:r>
          </a:p>
        </p:txBody>
      </p:sp>
      <p:sp>
        <p:nvSpPr>
          <p:cNvPr id="19461" name="AutoShape 5"/>
          <p:cNvSpPr>
            <a:spLocks/>
          </p:cNvSpPr>
          <p:nvPr/>
        </p:nvSpPr>
        <p:spPr bwMode="auto">
          <a:xfrm>
            <a:off x="5148263" y="3722688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5148263" y="5184775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876925" y="3951288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876925" y="5413375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5529263" y="4027488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5529263" y="4179888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5529263" y="5489575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 flipV="1">
            <a:off x="5529263" y="5641975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734175" y="5451475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(rekombinánsok)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746875" y="3973513"/>
            <a:ext cx="19672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(nem-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rekombinánsok)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85738" y="949325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P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79388" y="2605088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F1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79388" y="3541713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F2</a:t>
            </a:r>
          </a:p>
        </p:txBody>
      </p:sp>
      <p:grpSp>
        <p:nvGrpSpPr>
          <p:cNvPr id="19476" name="Group 20"/>
          <p:cNvGrpSpPr>
            <a:grpSpLocks/>
          </p:cNvGrpSpPr>
          <p:nvPr/>
        </p:nvGrpSpPr>
        <p:grpSpPr bwMode="auto">
          <a:xfrm>
            <a:off x="3635375" y="2211388"/>
            <a:ext cx="5022850" cy="1008062"/>
            <a:chOff x="2290" y="1344"/>
            <a:chExt cx="3164" cy="635"/>
          </a:xfrm>
        </p:grpSpPr>
        <p:sp>
          <p:nvSpPr>
            <p:cNvPr id="19474" name="Oval 18"/>
            <p:cNvSpPr>
              <a:spLocks noChangeArrowheads="1"/>
            </p:cNvSpPr>
            <p:nvPr/>
          </p:nvSpPr>
          <p:spPr bwMode="auto">
            <a:xfrm>
              <a:off x="2290" y="1344"/>
              <a:ext cx="1315" cy="63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9475" name="Text Box 19"/>
            <p:cNvSpPr txBox="1">
              <a:spLocks noChangeArrowheads="1"/>
            </p:cNvSpPr>
            <p:nvPr/>
          </p:nvSpPr>
          <p:spPr bwMode="auto">
            <a:xfrm>
              <a:off x="3911" y="1521"/>
              <a:ext cx="154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Tesztelő keresztezés</a:t>
              </a:r>
            </a:p>
          </p:txBody>
        </p:sp>
      </p:grp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5329238" y="871538"/>
            <a:ext cx="3995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/>
              <a:t>(Ez a valódi </a:t>
            </a:r>
            <a:r>
              <a:rPr lang="hu-HU" b="1" dirty="0" smtClean="0"/>
              <a:t>rekombináció!)</a:t>
            </a:r>
            <a:endParaRPr lang="hu-HU" b="1" dirty="0"/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-315913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Intrakromoszómális „rekombináció”</a:t>
            </a:r>
          </a:p>
        </p:txBody>
      </p:sp>
    </p:spTree>
    <p:extLst>
      <p:ext uri="{BB962C8B-B14F-4D97-AF65-F5344CB8AC3E}">
        <p14:creationId xmlns:p14="http://schemas.microsoft.com/office/powerpoint/2010/main" val="23340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134350" cy="4678362"/>
          </a:xfrm>
        </p:spPr>
        <p:txBody>
          <a:bodyPr/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Morgan kísérletében az F</a:t>
            </a:r>
            <a:r>
              <a:rPr lang="hu-HU" sz="2000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 geno- és fenotípusos megoszlása:</a:t>
            </a:r>
          </a:p>
          <a:p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Szülői kategóriák:		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pr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 vg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		1339	</a:t>
            </a:r>
          </a:p>
          <a:p>
            <a:pPr>
              <a:buFontTx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					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pr vg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		1195	</a:t>
            </a: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Rekombináns kategóriák:	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pr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 vg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		  151	</a:t>
            </a:r>
          </a:p>
          <a:p>
            <a:pPr>
              <a:buFontTx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					</a:t>
            </a:r>
            <a:r>
              <a:rPr lang="hu-HU" sz="2000" b="1" i="1" u="sng">
                <a:latin typeface="Arial" pitchFamily="34" charset="0"/>
                <a:cs typeface="Arial" pitchFamily="34" charset="0"/>
              </a:rPr>
              <a:t>pr vg</a:t>
            </a:r>
            <a:r>
              <a:rPr lang="hu-HU" sz="2000" b="1" i="1" u="sng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 u="sng">
                <a:latin typeface="Arial" pitchFamily="34" charset="0"/>
                <a:cs typeface="Arial" pitchFamily="34" charset="0"/>
              </a:rPr>
              <a:t>		  154	</a:t>
            </a:r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				összesen:	2839	</a:t>
            </a:r>
          </a:p>
          <a:p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Rekombinánsok száma: 151+154=305</a:t>
            </a: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Összes utód száma: 2839</a:t>
            </a: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Rekombinációs gyakoriság: 305/2839=10,7%, nyilvánvalóan kisebb mint 50%</a:t>
            </a:r>
          </a:p>
        </p:txBody>
      </p:sp>
      <p:sp>
        <p:nvSpPr>
          <p:cNvPr id="22532" name="AutoShape 4"/>
          <p:cNvSpPr>
            <a:spLocks/>
          </p:cNvSpPr>
          <p:nvPr/>
        </p:nvSpPr>
        <p:spPr bwMode="auto">
          <a:xfrm>
            <a:off x="7467600" y="3068638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756525" y="3103563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latin typeface="Arial" pitchFamily="34" charset="0"/>
                <a:cs typeface="Arial" pitchFamily="34" charset="0"/>
              </a:rPr>
              <a:t>305</a:t>
            </a:r>
            <a:endParaRPr lang="en-GB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08038" y="6040438"/>
            <a:ext cx="278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(10,7 cM vagy 10,7 m.u.)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A rekombinációs gyakoriság számítása</a:t>
            </a:r>
          </a:p>
        </p:txBody>
      </p:sp>
    </p:spTree>
    <p:extLst>
      <p:ext uri="{BB962C8B-B14F-4D97-AF65-F5344CB8AC3E}">
        <p14:creationId xmlns:p14="http://schemas.microsoft.com/office/powerpoint/2010/main" val="12546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-36513" y="1124744"/>
            <a:ext cx="932992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25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meiózis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2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lokusz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(A és B)</a:t>
            </a: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játszódik le A és B között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40%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rekombináció (40/100 = 0,4)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Az egyszeres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ek gyakorisága = 0,40</a:t>
            </a: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Ezen a szakaszon egy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második </a:t>
            </a:r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gyakorisága: 0,4 X 0,4 = 0,16</a:t>
            </a: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azaz </a:t>
            </a:r>
            <a:r>
              <a:rPr lang="hu-HU" sz="20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16 %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(amennyiben a két valószínűség független)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második </a:t>
            </a:r>
            <a:r>
              <a:rPr lang="hu-HU" sz="2000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azonban visszaállítja a markerek eredeti helyzetét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kimutatható rekombinációs gyakoriság csökken: 0,4 – 0,16 = 0,24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u="sng" dirty="0">
                <a:latin typeface="Arial" pitchFamily="34" charset="0"/>
                <a:cs typeface="Arial" pitchFamily="34" charset="0"/>
              </a:rPr>
              <a:t>TÁVOLI PONTOK </a:t>
            </a: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TÉRKÉPEZÉSNÉL SZÁMÍT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!!!</a:t>
            </a:r>
          </a:p>
          <a:p>
            <a:endParaRPr lang="hu-HU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Egy harmadik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0,4</a:t>
            </a:r>
            <a:r>
              <a:rPr lang="hu-HU" sz="2000" b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= 0,064 (</a:t>
            </a:r>
            <a:r>
              <a:rPr lang="hu-HU" sz="20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6,4%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) gyakorisággal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889250" y="1124744"/>
            <a:ext cx="3046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100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kromatida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gaméta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2051050" y="134076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732588" y="1952625"/>
            <a:ext cx="25923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 </a:t>
            </a: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rekombináns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és </a:t>
            </a: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 szülői </a:t>
            </a: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gaméta</a:t>
            </a:r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95963" y="22050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1547813" y="2132856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2843213" y="486916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 egyszerű (?) példa</a:t>
            </a:r>
          </a:p>
        </p:txBody>
      </p:sp>
    </p:spTree>
    <p:extLst>
      <p:ext uri="{BB962C8B-B14F-4D97-AF65-F5344CB8AC3E}">
        <p14:creationId xmlns:p14="http://schemas.microsoft.com/office/powerpoint/2010/main" val="36428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3sord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276975" cy="40862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825077" y="487299"/>
            <a:ext cx="5434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Tetrádelemzés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hu-HU" sz="2400" b="1" i="1" dirty="0" err="1" smtClean="0">
                <a:latin typeface="Arial" pitchFamily="34" charset="0"/>
                <a:cs typeface="Arial" pitchFamily="34" charset="0"/>
              </a:rPr>
              <a:t>Neurospora</a:t>
            </a:r>
            <a:r>
              <a:rPr lang="hu-H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i="1" dirty="0" err="1" smtClean="0">
                <a:latin typeface="Arial" pitchFamily="34" charset="0"/>
                <a:cs typeface="Arial" pitchFamily="34" charset="0"/>
              </a:rPr>
              <a:t>crassa</a:t>
            </a:r>
            <a:endParaRPr lang="hu-HU" sz="2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4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8600" y="1700213"/>
            <a:ext cx="86868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b="1" dirty="0">
                <a:latin typeface="Arial" pitchFamily="34" charset="0"/>
                <a:cs typeface="Arial" pitchFamily="34" charset="0"/>
              </a:rPr>
              <a:t>2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lokusz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között lejátszódó 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páratlan számú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rekombinációt eredményez.</a:t>
            </a:r>
          </a:p>
          <a:p>
            <a:pPr algn="ctr"/>
            <a:endParaRPr lang="hu-H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b="1" dirty="0">
                <a:latin typeface="Arial" pitchFamily="34" charset="0"/>
                <a:cs typeface="Arial" pitchFamily="34" charset="0"/>
              </a:rPr>
              <a:t>2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lokusz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között lejátszódó 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páros számú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o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nem eredményez rekombinációt.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676400" y="2830513"/>
            <a:ext cx="13716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200400" y="2830513"/>
            <a:ext cx="10668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4419600" y="2830513"/>
            <a:ext cx="15240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6096000" y="2830513"/>
            <a:ext cx="12954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1676400" y="3287713"/>
            <a:ext cx="1371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3200400" y="3287713"/>
            <a:ext cx="10668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4419600" y="3287713"/>
            <a:ext cx="1524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6096000" y="3287713"/>
            <a:ext cx="1295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30480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H="1">
            <a:off x="59436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42672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30480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59436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42672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2362200" y="26781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2362200" y="31353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6781800" y="26781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6781800" y="31353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2193925" y="2297113"/>
            <a:ext cx="481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CC00"/>
                </a:solidFill>
              </a:rPr>
              <a:t>A		  		         B</a:t>
            </a:r>
            <a:endParaRPr lang="en-GB" sz="2400" b="1">
              <a:solidFill>
                <a:srgbClr val="00CC00"/>
              </a:solidFill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2225675" y="3403600"/>
            <a:ext cx="478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0099"/>
                </a:solidFill>
              </a:rPr>
              <a:t>a				         b</a:t>
            </a:r>
            <a:endParaRPr lang="en-GB" sz="2400" b="1">
              <a:solidFill>
                <a:srgbClr val="000099"/>
              </a:solidFill>
            </a:endParaRPr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1692275" y="5567363"/>
            <a:ext cx="13716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3216275" y="5567363"/>
            <a:ext cx="10668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4267200" y="5567363"/>
            <a:ext cx="1692275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6111875" y="5567363"/>
            <a:ext cx="12954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1692275" y="6024563"/>
            <a:ext cx="1371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3216275" y="6024563"/>
            <a:ext cx="10668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4191000" y="6024563"/>
            <a:ext cx="1768475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6111875" y="6024563"/>
            <a:ext cx="1295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 flipH="1">
            <a:off x="30638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 flipH="1">
            <a:off x="59594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30638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59594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378075" y="54149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2378075" y="58721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6797675" y="54149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>
            <a:off x="6797675" y="58721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2209800" y="5033963"/>
            <a:ext cx="481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CC00"/>
                </a:solidFill>
              </a:rPr>
              <a:t>A		  		         B</a:t>
            </a:r>
            <a:endParaRPr lang="en-GB" sz="2400" b="1">
              <a:solidFill>
                <a:srgbClr val="00CC00"/>
              </a:solidFill>
            </a:endParaRPr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2209800" y="6140450"/>
            <a:ext cx="478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0099"/>
                </a:solidFill>
              </a:rPr>
              <a:t>a				         b</a:t>
            </a:r>
            <a:endParaRPr lang="en-GB" sz="2400" b="1">
              <a:solidFill>
                <a:srgbClr val="000099"/>
              </a:solidFill>
            </a:endParaRPr>
          </a:p>
        </p:txBody>
      </p:sp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Géntérképek jellegzetességei</a:t>
            </a:r>
          </a:p>
        </p:txBody>
      </p:sp>
    </p:spTree>
    <p:extLst>
      <p:ext uri="{BB962C8B-B14F-4D97-AF65-F5344CB8AC3E}">
        <p14:creationId xmlns:p14="http://schemas.microsoft.com/office/powerpoint/2010/main" val="4460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96461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Ha a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függetlenek lennének egymástól, akkor egy </a:t>
            </a:r>
            <a:r>
              <a:rPr lang="hu-H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3-pontos </a:t>
            </a:r>
            <a:r>
              <a:rPr lang="hu-HU" b="1" i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testcross</a:t>
            </a:r>
            <a:r>
              <a:rPr lang="hu-HU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-ban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a kettős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gyakorisága egyenlő lenne a két egyszeres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gyakoriságának a szorzatával.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u="sng" dirty="0">
                <a:latin typeface="Arial" pitchFamily="34" charset="0"/>
                <a:cs typeface="Arial" pitchFamily="34" charset="0"/>
              </a:rPr>
              <a:t>H. J. </a:t>
            </a:r>
            <a:r>
              <a:rPr lang="hu-HU" b="1" u="sng" dirty="0" err="1">
                <a:latin typeface="Arial" pitchFamily="34" charset="0"/>
                <a:cs typeface="Arial" pitchFamily="34" charset="0"/>
              </a:rPr>
              <a:t>Muller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(1916) doktori dolgozat: </a:t>
            </a:r>
            <a:r>
              <a:rPr lang="hu-HU" b="1" u="sng" dirty="0">
                <a:latin typeface="Arial" pitchFamily="34" charset="0"/>
                <a:cs typeface="Arial" pitchFamily="34" charset="0"/>
              </a:rPr>
              <a:t>koincidencia koefficiens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(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 smtClean="0">
              <a:latin typeface="Arial" pitchFamily="34" charset="0"/>
              <a:cs typeface="Arial" pitchFamily="34" charset="0"/>
            </a:endParaRPr>
          </a:p>
          <a:p>
            <a:r>
              <a:rPr lang="hu-HU" b="1" dirty="0" err="1" smtClean="0"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= 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900113" y="1916113"/>
            <a:ext cx="4578350" cy="641350"/>
            <a:chOff x="1733" y="2762"/>
            <a:chExt cx="2884" cy="404"/>
          </a:xfrm>
        </p:grpSpPr>
        <p:sp>
          <p:nvSpPr>
            <p:cNvPr id="44037" name="Line 5"/>
            <p:cNvSpPr>
              <a:spLocks noChangeShapeType="1"/>
            </p:cNvSpPr>
            <p:nvPr/>
          </p:nvSpPr>
          <p:spPr bwMode="auto">
            <a:xfrm>
              <a:off x="1791" y="2976"/>
              <a:ext cx="27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4038" name="Text Box 6"/>
            <p:cNvSpPr txBox="1">
              <a:spLocks noChangeArrowheads="1"/>
            </p:cNvSpPr>
            <p:nvPr/>
          </p:nvSpPr>
          <p:spPr bwMode="auto">
            <a:xfrm>
              <a:off x="1733" y="2762"/>
              <a:ext cx="28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800" b="1"/>
                <a:t>kettős rekombinánsok </a:t>
              </a:r>
              <a:r>
                <a:rPr lang="hu-HU" sz="1800" b="1">
                  <a:solidFill>
                    <a:srgbClr val="FF0000"/>
                  </a:solidFill>
                </a:rPr>
                <a:t>megfigyelt</a:t>
              </a:r>
              <a:r>
                <a:rPr lang="hu-HU" sz="1800" b="1"/>
                <a:t> száma</a:t>
              </a:r>
            </a:p>
            <a:p>
              <a:r>
                <a:rPr lang="hu-HU" sz="1800" b="1"/>
                <a:t>   kettős rekombinánsok </a:t>
              </a:r>
              <a:r>
                <a:rPr lang="hu-HU" sz="1800" b="1">
                  <a:solidFill>
                    <a:srgbClr val="FF0000"/>
                  </a:solidFill>
                </a:rPr>
                <a:t>várható</a:t>
              </a:r>
              <a:r>
                <a:rPr lang="hu-HU" sz="1800" b="1"/>
                <a:t> száma</a:t>
              </a:r>
            </a:p>
          </p:txBody>
        </p:sp>
      </p:grp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31775" y="2781300"/>
            <a:ext cx="891222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Független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esetén: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= 1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Ha az egyik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akadályozza a másik bekövetkezését: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&lt; 1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(pozitív interferencia)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Ha kettős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gyakorisága meghaladja az egyszeres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gyakorisága alapján várt értéket: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&gt; 1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(negatív interferencia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Ha egyik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teljesen megakadályozza a másik bekövetkezését</a:t>
            </a:r>
            <a:r>
              <a:rPr lang="hu-HU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(nincs kettős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):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hu-HU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0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interferencia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I = 1-cc</a:t>
            </a:r>
          </a:p>
        </p:txBody>
      </p:sp>
    </p:spTree>
    <p:extLst>
      <p:ext uri="{BB962C8B-B14F-4D97-AF65-F5344CB8AC3E}">
        <p14:creationId xmlns:p14="http://schemas.microsoft.com/office/powerpoint/2010/main" val="22599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50825" y="606693"/>
            <a:ext cx="84248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1, 2, 3, ….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események előfordulásának valószínűsége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az A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és B markerek között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Poisson eloszlást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mutat (1 átkereszteződés a legvalószínűbb, 2 átkereszteződés kisebb valószínűséggel, 3 átkereszteződés még kisebb valószínűséggel, ...)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0825" y="3486150"/>
            <a:ext cx="36471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Poisson-sorozat összefüggése: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068" name="Group 12"/>
          <p:cNvGrpSpPr>
            <a:grpSpLocks/>
          </p:cNvGrpSpPr>
          <p:nvPr/>
        </p:nvGrpSpPr>
        <p:grpSpPr bwMode="auto">
          <a:xfrm>
            <a:off x="827088" y="4287842"/>
            <a:ext cx="2324100" cy="646113"/>
            <a:chOff x="1325" y="3472"/>
            <a:chExt cx="1464" cy="407"/>
          </a:xfrm>
        </p:grpSpPr>
        <p:sp>
          <p:nvSpPr>
            <p:cNvPr id="45062" name="Text Box 6"/>
            <p:cNvSpPr txBox="1">
              <a:spLocks noChangeArrowheads="1"/>
            </p:cNvSpPr>
            <p:nvPr/>
          </p:nvSpPr>
          <p:spPr bwMode="auto">
            <a:xfrm>
              <a:off x="1325" y="3472"/>
              <a:ext cx="140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0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1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3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...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i</a:t>
              </a:r>
            </a:p>
            <a:p>
              <a:r>
                <a:rPr lang="hu-HU" b="1">
                  <a:latin typeface="Arial" pitchFamily="34" charset="0"/>
                  <a:cs typeface="Arial" pitchFamily="34" charset="0"/>
                </a:rPr>
                <a:t>0!   1!   2!   3!  ...  i! </a:t>
              </a:r>
            </a:p>
          </p:txBody>
        </p:sp>
        <p:sp>
          <p:nvSpPr>
            <p:cNvPr id="45063" name="Line 7"/>
            <p:cNvSpPr>
              <a:spLocks noChangeShapeType="1"/>
            </p:cNvSpPr>
            <p:nvPr/>
          </p:nvSpPr>
          <p:spPr bwMode="auto">
            <a:xfrm>
              <a:off x="1338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4" name="Line 8"/>
            <p:cNvSpPr>
              <a:spLocks noChangeShapeType="1"/>
            </p:cNvSpPr>
            <p:nvPr/>
          </p:nvSpPr>
          <p:spPr bwMode="auto">
            <a:xfrm>
              <a:off x="1610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5" name="Line 9"/>
            <p:cNvSpPr>
              <a:spLocks noChangeShapeType="1"/>
            </p:cNvSpPr>
            <p:nvPr/>
          </p:nvSpPr>
          <p:spPr bwMode="auto">
            <a:xfrm>
              <a:off x="1882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6" name="Line 10"/>
            <p:cNvSpPr>
              <a:spLocks noChangeShapeType="1"/>
            </p:cNvSpPr>
            <p:nvPr/>
          </p:nvSpPr>
          <p:spPr bwMode="auto">
            <a:xfrm>
              <a:off x="2154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7" name="Line 11"/>
            <p:cNvSpPr>
              <a:spLocks noChangeShapeType="1"/>
            </p:cNvSpPr>
            <p:nvPr/>
          </p:nvSpPr>
          <p:spPr bwMode="auto">
            <a:xfrm>
              <a:off x="2562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250825" y="5392738"/>
            <a:ext cx="79930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e: természetes logaritmus alapja = 2.718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c: </a:t>
            </a:r>
            <a:r>
              <a:rPr lang="hu-HU" sz="1800" b="1" i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 események átlagos száma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i:  egy szám, amely adott „c” értéket képvisel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!: faktoriális (pl. 0! = 1; 2! = 2 x 1 = 2; 3! = 3 x 2 x 1 = 6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250825" y="6597650"/>
            <a:ext cx="681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Egyre kisebb valószínűséggel egy, kettő, három, …, átkereszteződési esemény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611188" y="4221163"/>
            <a:ext cx="361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ar-SA" sz="4400" b="1">
                <a:latin typeface="Arial" pitchFamily="34" charset="0"/>
                <a:cs typeface="Arial" pitchFamily="34" charset="0"/>
              </a:rPr>
              <a:t>﴾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3130550" y="4221163"/>
            <a:ext cx="361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ar-SA" sz="4400" b="1">
                <a:latin typeface="Arial" pitchFamily="34" charset="0"/>
                <a:cs typeface="Arial" pitchFamily="34" charset="0"/>
              </a:rPr>
              <a:t>﴿</a:t>
            </a:r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179388" y="64531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179388" y="64531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179388" y="6669088"/>
            <a:ext cx="144462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4300538" y="3357563"/>
            <a:ext cx="49514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(olyan események, amelyek sokszor megtörténhetnek – pl. rekombináció bármely bázispár mentén -, de alkalmanként csak kis valószínűséggel fordulnak elő, a nem folytonos Poisson-eloszlást követik)</a:t>
            </a:r>
          </a:p>
        </p:txBody>
      </p:sp>
      <p:grpSp>
        <p:nvGrpSpPr>
          <p:cNvPr id="45087" name="Group 31"/>
          <p:cNvGrpSpPr>
            <a:grpSpLocks/>
          </p:cNvGrpSpPr>
          <p:nvPr/>
        </p:nvGrpSpPr>
        <p:grpSpPr bwMode="auto">
          <a:xfrm>
            <a:off x="3419475" y="2649538"/>
            <a:ext cx="5724525" cy="4233862"/>
            <a:chOff x="2154" y="1669"/>
            <a:chExt cx="3606" cy="2667"/>
          </a:xfrm>
        </p:grpSpPr>
        <p:pic>
          <p:nvPicPr>
            <p:cNvPr id="45085" name="Picture 29" descr="ANd9GcTI5RgoXihdHCOD_W_8yGqjvdqEWQyHOgColpZzVQjZRqEej0L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669"/>
              <a:ext cx="3606" cy="2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86" name="Text Box 30"/>
            <p:cNvSpPr txBox="1">
              <a:spLocks noChangeArrowheads="1"/>
            </p:cNvSpPr>
            <p:nvPr/>
          </p:nvSpPr>
          <p:spPr bwMode="auto">
            <a:xfrm>
              <a:off x="3376" y="1839"/>
              <a:ext cx="11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>
                  <a:latin typeface="Arial" pitchFamily="34" charset="0"/>
                  <a:cs typeface="Arial" pitchFamily="34" charset="0"/>
                </a:rPr>
                <a:t>Poisson görbe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7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23850" y="915988"/>
            <a:ext cx="864076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Emlékeztetőül: 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minden kicserélődés 50% rekombinációt eredményez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Ezért a </a:t>
            </a:r>
            <a:r>
              <a:rPr lang="hu-HU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rekombináció gyakorisága (R)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a következő összefüggéssel adható meg: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323850" y="2636912"/>
            <a:ext cx="2873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611188" y="2349500"/>
            <a:ext cx="962025" cy="582613"/>
            <a:chOff x="1701" y="2339"/>
            <a:chExt cx="606" cy="367"/>
          </a:xfrm>
        </p:grpSpPr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1779" y="2429"/>
              <a:ext cx="4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1-e</a:t>
              </a:r>
              <a:r>
                <a:rPr lang="hu-HU" b="1" baseline="30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-c</a:t>
              </a: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01" y="2339"/>
              <a:ext cx="1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ar-SA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﴾</a:t>
              </a:r>
            </a:p>
          </p:txBody>
        </p:sp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2109" y="2341"/>
              <a:ext cx="1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ar-SA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﴿</a:t>
              </a:r>
            </a:p>
          </p:txBody>
        </p:sp>
      </p:grp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179388" y="1196975"/>
            <a:ext cx="3603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179388" y="1557338"/>
            <a:ext cx="2159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4067176" y="2297113"/>
            <a:ext cx="527685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(a 0 osztály határozza meg a kicserélődések gyakoriságát) Poisson sorozat 0 kicserélődéshez tartozó tagja: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           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=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baseline="30000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Az összes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meiózis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összege = 1</a:t>
            </a: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 kicserélődés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b="1" i="1" dirty="0" err="1" smtClean="0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 nélküli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(0)</a:t>
            </a:r>
          </a:p>
          <a:p>
            <a:pPr>
              <a:buFont typeface="Wingdings" pitchFamily="2" charset="2"/>
              <a:buNone/>
            </a:pPr>
            <a:r>
              <a:rPr lang="hu-HU" b="1" dirty="0">
                <a:latin typeface="Arial" pitchFamily="34" charset="0"/>
                <a:cs typeface="Arial" pitchFamily="34" charset="0"/>
              </a:rPr>
              <a:t>  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meiózisok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összege =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baseline="30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Kicserlődések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b="1" i="1" dirty="0" err="1" smtClean="0">
                <a:latin typeface="Arial" pitchFamily="34" charset="0"/>
                <a:cs typeface="Arial" pitchFamily="34" charset="0"/>
              </a:rPr>
              <a:t>crossoever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 összege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= 1 -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baseline="30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 fonalak fele lesz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(1/2)</a:t>
            </a: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R: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gyakorisága (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megfigyelhető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C: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események (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számolható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095" name="Group 15"/>
          <p:cNvGrpSpPr>
            <a:grpSpLocks/>
          </p:cNvGrpSpPr>
          <p:nvPr/>
        </p:nvGrpSpPr>
        <p:grpSpPr bwMode="auto">
          <a:xfrm>
            <a:off x="4572000" y="3284984"/>
            <a:ext cx="436563" cy="646113"/>
            <a:chOff x="2608" y="3339"/>
            <a:chExt cx="275" cy="407"/>
          </a:xfrm>
        </p:grpSpPr>
        <p:sp>
          <p:nvSpPr>
            <p:cNvPr id="46093" name="Text Box 13"/>
            <p:cNvSpPr txBox="1">
              <a:spLocks noChangeArrowheads="1"/>
            </p:cNvSpPr>
            <p:nvPr/>
          </p:nvSpPr>
          <p:spPr bwMode="auto">
            <a:xfrm>
              <a:off x="2608" y="3339"/>
              <a:ext cx="2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b="1" baseline="30000" dirty="0">
                  <a:latin typeface="Arial" pitchFamily="34" charset="0"/>
                  <a:cs typeface="Arial" pitchFamily="34" charset="0"/>
                </a:rPr>
                <a:t>0</a:t>
              </a:r>
            </a:p>
            <a:p>
              <a:r>
                <a:rPr lang="hu-HU" b="1" dirty="0">
                  <a:latin typeface="Arial" pitchFamily="34" charset="0"/>
                  <a:cs typeface="Arial" pitchFamily="34" charset="0"/>
                </a:rPr>
                <a:t>0!</a:t>
              </a:r>
            </a:p>
          </p:txBody>
        </p:sp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>
              <a:off x="2653" y="3566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96" name="Line 16"/>
          <p:cNvSpPr>
            <a:spLocks noChangeShapeType="1"/>
          </p:cNvSpPr>
          <p:nvPr/>
        </p:nvSpPr>
        <p:spPr bwMode="auto">
          <a:xfrm flipH="1" flipV="1">
            <a:off x="1907704" y="2781300"/>
            <a:ext cx="208915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 flipV="1">
            <a:off x="1907704" y="2997200"/>
            <a:ext cx="2160588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H="1" flipV="1">
            <a:off x="1907704" y="2708275"/>
            <a:ext cx="20161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179388" y="2276475"/>
            <a:ext cx="1728787" cy="936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1042988" y="3429000"/>
            <a:ext cx="0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0" y="3860800"/>
            <a:ext cx="26468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J. B. S. Haldane (1919)</a:t>
            </a:r>
          </a:p>
        </p:txBody>
      </p:sp>
      <p:pic>
        <p:nvPicPr>
          <p:cNvPr id="46104" name="Picture 24" descr="ANd9GcTvTA-iAvD8pT9_ymDAClPlKVITYq8LsAaWmblK7PFMBtUQjKM&amp;t=1&amp;usg=__E4EYH9E_LvN41ZCrOkPRXX1eTNE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17811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1403350" y="2492375"/>
            <a:ext cx="4860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=R</a:t>
            </a: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Haldane függvény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1062038" y="1956256"/>
            <a:ext cx="2033092" cy="825044"/>
            <a:chOff x="1062038" y="1956256"/>
            <a:chExt cx="2033092" cy="825044"/>
          </a:xfrm>
        </p:grpSpPr>
        <p:sp>
          <p:nvSpPr>
            <p:cNvPr id="2" name="Ellipszis 1"/>
            <p:cNvSpPr/>
            <p:nvPr/>
          </p:nvSpPr>
          <p:spPr>
            <a:xfrm>
              <a:off x="1062038" y="2349500"/>
              <a:ext cx="354012" cy="431800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1239044" y="1956256"/>
              <a:ext cx="18560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rgbClr val="C00000"/>
                  </a:solidFill>
                </a:rPr>
                <a:t>C-t kell kiszámolni</a:t>
              </a:r>
              <a:endParaRPr lang="hu-HU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3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Line 4"/>
          <p:cNvSpPr>
            <a:spLocks noChangeShapeType="1"/>
          </p:cNvSpPr>
          <p:nvPr/>
        </p:nvSpPr>
        <p:spPr bwMode="auto">
          <a:xfrm flipH="1">
            <a:off x="1522413" y="1541463"/>
            <a:ext cx="1587" cy="2393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1522413" y="3924300"/>
            <a:ext cx="4144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10" name="Freeform 6"/>
          <p:cNvSpPr>
            <a:spLocks/>
          </p:cNvSpPr>
          <p:nvPr/>
        </p:nvSpPr>
        <p:spPr bwMode="auto">
          <a:xfrm>
            <a:off x="1522413" y="2379663"/>
            <a:ext cx="3638550" cy="1555750"/>
          </a:xfrm>
          <a:custGeom>
            <a:avLst/>
            <a:gdLst>
              <a:gd name="T0" fmla="*/ 0 w 1549"/>
              <a:gd name="T1" fmla="*/ 591 h 591"/>
              <a:gd name="T2" fmla="*/ 150 w 1549"/>
              <a:gd name="T3" fmla="*/ 404 h 591"/>
              <a:gd name="T4" fmla="*/ 374 w 1549"/>
              <a:gd name="T5" fmla="*/ 224 h 591"/>
              <a:gd name="T6" fmla="*/ 696 w 1549"/>
              <a:gd name="T7" fmla="*/ 82 h 591"/>
              <a:gd name="T8" fmla="*/ 1077 w 1549"/>
              <a:gd name="T9" fmla="*/ 22 h 591"/>
              <a:gd name="T10" fmla="*/ 1549 w 1549"/>
              <a:gd name="T11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9" h="591">
                <a:moveTo>
                  <a:pt x="0" y="591"/>
                </a:moveTo>
                <a:cubicBezTo>
                  <a:pt x="44" y="528"/>
                  <a:pt x="88" y="465"/>
                  <a:pt x="150" y="404"/>
                </a:cubicBezTo>
                <a:cubicBezTo>
                  <a:pt x="212" y="343"/>
                  <a:pt x="283" y="278"/>
                  <a:pt x="374" y="224"/>
                </a:cubicBezTo>
                <a:cubicBezTo>
                  <a:pt x="465" y="170"/>
                  <a:pt x="579" y="116"/>
                  <a:pt x="696" y="82"/>
                </a:cubicBezTo>
                <a:cubicBezTo>
                  <a:pt x="813" y="48"/>
                  <a:pt x="935" y="36"/>
                  <a:pt x="1077" y="22"/>
                </a:cubicBezTo>
                <a:cubicBezTo>
                  <a:pt x="1219" y="8"/>
                  <a:pt x="1384" y="4"/>
                  <a:pt x="1549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 rot="-5400000">
            <a:off x="-367244" y="2595840"/>
            <a:ext cx="2210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mért távolság (RF)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178050" y="4181475"/>
            <a:ext cx="29033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valódi térképtávolság (d)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1522413" y="1581150"/>
            <a:ext cx="1544637" cy="23383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939800" y="220027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GB" sz="1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115" name="Group 11"/>
          <p:cNvGrpSpPr>
            <a:grpSpLocks/>
          </p:cNvGrpSpPr>
          <p:nvPr/>
        </p:nvGrpSpPr>
        <p:grpSpPr bwMode="auto">
          <a:xfrm>
            <a:off x="1412875" y="2058988"/>
            <a:ext cx="4060825" cy="1989137"/>
            <a:chOff x="1584" y="1244"/>
            <a:chExt cx="2558" cy="1253"/>
          </a:xfrm>
        </p:grpSpPr>
        <p:sp>
          <p:nvSpPr>
            <p:cNvPr id="47116" name="Line 12"/>
            <p:cNvSpPr>
              <a:spLocks noChangeShapeType="1"/>
            </p:cNvSpPr>
            <p:nvPr/>
          </p:nvSpPr>
          <p:spPr bwMode="auto">
            <a:xfrm>
              <a:off x="1663" y="1436"/>
              <a:ext cx="2326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117" name="Group 13"/>
            <p:cNvGrpSpPr>
              <a:grpSpLocks/>
            </p:cNvGrpSpPr>
            <p:nvPr/>
          </p:nvGrpSpPr>
          <p:grpSpPr bwMode="auto">
            <a:xfrm>
              <a:off x="1584" y="1244"/>
              <a:ext cx="77" cy="939"/>
              <a:chOff x="1584" y="1384"/>
              <a:chExt cx="77" cy="939"/>
            </a:xfrm>
          </p:grpSpPr>
          <p:sp>
            <p:nvSpPr>
              <p:cNvPr id="47118" name="Line 14"/>
              <p:cNvSpPr>
                <a:spLocks noChangeShapeType="1"/>
              </p:cNvSpPr>
              <p:nvPr/>
            </p:nvSpPr>
            <p:spPr bwMode="auto">
              <a:xfrm>
                <a:off x="1593" y="1582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19" name="Line 15"/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0" name="Line 16"/>
              <p:cNvSpPr>
                <a:spLocks noChangeShapeType="1"/>
              </p:cNvSpPr>
              <p:nvPr/>
            </p:nvSpPr>
            <p:spPr bwMode="auto">
              <a:xfrm>
                <a:off x="1589" y="212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1" name="Line 17"/>
              <p:cNvSpPr>
                <a:spLocks noChangeShapeType="1"/>
              </p:cNvSpPr>
              <p:nvPr/>
            </p:nvSpPr>
            <p:spPr bwMode="auto">
              <a:xfrm>
                <a:off x="1587" y="1947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2" name="Line 18"/>
              <p:cNvSpPr>
                <a:spLocks noChangeShapeType="1"/>
              </p:cNvSpPr>
              <p:nvPr/>
            </p:nvSpPr>
            <p:spPr bwMode="auto">
              <a:xfrm>
                <a:off x="1592" y="2323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3" name="Line 19"/>
              <p:cNvSpPr>
                <a:spLocks noChangeShapeType="1"/>
              </p:cNvSpPr>
              <p:nvPr/>
            </p:nvSpPr>
            <p:spPr bwMode="auto">
              <a:xfrm>
                <a:off x="1591" y="138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7124" name="Line 20"/>
            <p:cNvSpPr>
              <a:spLocks noChangeShapeType="1"/>
            </p:cNvSpPr>
            <p:nvPr/>
          </p:nvSpPr>
          <p:spPr bwMode="auto">
            <a:xfrm rot="5385461">
              <a:off x="2260" y="2453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5" name="Line 21"/>
            <p:cNvSpPr>
              <a:spLocks noChangeShapeType="1"/>
            </p:cNvSpPr>
            <p:nvPr/>
          </p:nvSpPr>
          <p:spPr bwMode="auto">
            <a:xfrm rot="5385461">
              <a:off x="2126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6" name="Line 22"/>
            <p:cNvSpPr>
              <a:spLocks noChangeShapeType="1"/>
            </p:cNvSpPr>
            <p:nvPr/>
          </p:nvSpPr>
          <p:spPr bwMode="auto">
            <a:xfrm rot="5385461">
              <a:off x="1889" y="245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7" name="Line 23"/>
            <p:cNvSpPr>
              <a:spLocks noChangeShapeType="1"/>
            </p:cNvSpPr>
            <p:nvPr/>
          </p:nvSpPr>
          <p:spPr bwMode="auto">
            <a:xfrm rot="5385461">
              <a:off x="1752" y="244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8" name="Line 24"/>
            <p:cNvSpPr>
              <a:spLocks noChangeShapeType="1"/>
            </p:cNvSpPr>
            <p:nvPr/>
          </p:nvSpPr>
          <p:spPr bwMode="auto">
            <a:xfrm rot="5385461">
              <a:off x="2396" y="2449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9" name="Line 25"/>
            <p:cNvSpPr>
              <a:spLocks noChangeShapeType="1"/>
            </p:cNvSpPr>
            <p:nvPr/>
          </p:nvSpPr>
          <p:spPr bwMode="auto">
            <a:xfrm rot="5385461">
              <a:off x="3050" y="2452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0" name="Line 26"/>
            <p:cNvSpPr>
              <a:spLocks noChangeShapeType="1"/>
            </p:cNvSpPr>
            <p:nvPr/>
          </p:nvSpPr>
          <p:spPr bwMode="auto">
            <a:xfrm rot="5385461">
              <a:off x="291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1" name="Line 27"/>
            <p:cNvSpPr>
              <a:spLocks noChangeShapeType="1"/>
            </p:cNvSpPr>
            <p:nvPr/>
          </p:nvSpPr>
          <p:spPr bwMode="auto">
            <a:xfrm rot="5385461">
              <a:off x="2679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2" name="Line 28"/>
            <p:cNvSpPr>
              <a:spLocks noChangeShapeType="1"/>
            </p:cNvSpPr>
            <p:nvPr/>
          </p:nvSpPr>
          <p:spPr bwMode="auto">
            <a:xfrm rot="5385461">
              <a:off x="2799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3" name="Line 29"/>
            <p:cNvSpPr>
              <a:spLocks noChangeShapeType="1"/>
            </p:cNvSpPr>
            <p:nvPr/>
          </p:nvSpPr>
          <p:spPr bwMode="auto">
            <a:xfrm rot="5385461">
              <a:off x="2542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4" name="Line 30"/>
            <p:cNvSpPr>
              <a:spLocks noChangeShapeType="1"/>
            </p:cNvSpPr>
            <p:nvPr/>
          </p:nvSpPr>
          <p:spPr bwMode="auto">
            <a:xfrm rot="5385461">
              <a:off x="200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5" name="Line 31"/>
            <p:cNvSpPr>
              <a:spLocks noChangeShapeType="1"/>
            </p:cNvSpPr>
            <p:nvPr/>
          </p:nvSpPr>
          <p:spPr bwMode="auto">
            <a:xfrm rot="5385461">
              <a:off x="3686" y="2458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6" name="Line 32"/>
            <p:cNvSpPr>
              <a:spLocks noChangeShapeType="1"/>
            </p:cNvSpPr>
            <p:nvPr/>
          </p:nvSpPr>
          <p:spPr bwMode="auto">
            <a:xfrm rot="5385461">
              <a:off x="3552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7" name="Line 33"/>
            <p:cNvSpPr>
              <a:spLocks noChangeShapeType="1"/>
            </p:cNvSpPr>
            <p:nvPr/>
          </p:nvSpPr>
          <p:spPr bwMode="auto">
            <a:xfrm rot="5385461">
              <a:off x="3315" y="2456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8" name="Line 34"/>
            <p:cNvSpPr>
              <a:spLocks noChangeShapeType="1"/>
            </p:cNvSpPr>
            <p:nvPr/>
          </p:nvSpPr>
          <p:spPr bwMode="auto">
            <a:xfrm rot="5385461">
              <a:off x="3178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9" name="Line 35"/>
            <p:cNvSpPr>
              <a:spLocks noChangeShapeType="1"/>
            </p:cNvSpPr>
            <p:nvPr/>
          </p:nvSpPr>
          <p:spPr bwMode="auto">
            <a:xfrm rot="5385461">
              <a:off x="3822" y="2454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40" name="Line 36"/>
            <p:cNvSpPr>
              <a:spLocks noChangeShapeType="1"/>
            </p:cNvSpPr>
            <p:nvPr/>
          </p:nvSpPr>
          <p:spPr bwMode="auto">
            <a:xfrm rot="5385461">
              <a:off x="4105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41" name="Line 37"/>
            <p:cNvSpPr>
              <a:spLocks noChangeShapeType="1"/>
            </p:cNvSpPr>
            <p:nvPr/>
          </p:nvSpPr>
          <p:spPr bwMode="auto">
            <a:xfrm rot="5385461">
              <a:off x="3968" y="245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42" name="Line 38"/>
            <p:cNvSpPr>
              <a:spLocks noChangeShapeType="1"/>
            </p:cNvSpPr>
            <p:nvPr/>
          </p:nvSpPr>
          <p:spPr bwMode="auto">
            <a:xfrm rot="5385461">
              <a:off x="3432" y="246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4500563" y="908050"/>
            <a:ext cx="48101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rövid szakaszokon</a:t>
            </a:r>
            <a:r>
              <a:rPr lang="hu-HU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mért </a:t>
            </a:r>
          </a:p>
          <a:p>
            <a:r>
              <a:rPr lang="hu-HU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távolságok összege (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ideális korreláció a rekombináció és a </a:t>
            </a:r>
            <a:r>
              <a:rPr lang="hu-HU" sz="18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 over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között – </a:t>
            </a:r>
            <a:r>
              <a:rPr lang="hu-HU" sz="18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kettős átkereszteződések elhanyagolhatók</a:t>
            </a:r>
            <a:r>
              <a:rPr lang="hu-HU" sz="1800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!!!</a:t>
            </a:r>
            <a:r>
              <a:rPr lang="hu-HU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1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44" name="Text Box 40"/>
          <p:cNvSpPr txBox="1">
            <a:spLocks noChangeArrowheads="1"/>
          </p:cNvSpPr>
          <p:nvPr/>
        </p:nvSpPr>
        <p:spPr bwMode="auto">
          <a:xfrm>
            <a:off x="2949575" y="2673350"/>
            <a:ext cx="2204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közvetlenül mért távolság</a:t>
            </a:r>
            <a:endParaRPr lang="en-GB" sz="14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952500" y="2789238"/>
            <a:ext cx="4122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30</a:t>
            </a:r>
            <a:endParaRPr lang="en-GB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6" name="Line 42"/>
          <p:cNvSpPr>
            <a:spLocks noChangeShapeType="1"/>
          </p:cNvSpPr>
          <p:nvPr/>
        </p:nvSpPr>
        <p:spPr bwMode="auto">
          <a:xfrm flipV="1">
            <a:off x="1522413" y="2943225"/>
            <a:ext cx="920750" cy="31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7" name="Line 43"/>
          <p:cNvSpPr>
            <a:spLocks noChangeShapeType="1"/>
          </p:cNvSpPr>
          <p:nvPr/>
        </p:nvSpPr>
        <p:spPr bwMode="auto">
          <a:xfrm>
            <a:off x="2439988" y="2946400"/>
            <a:ext cx="0" cy="9620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>
            <a:off x="2243138" y="401002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45</a:t>
            </a:r>
            <a:endParaRPr lang="en-GB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955675" y="1412875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%</a:t>
            </a:r>
            <a:endParaRPr lang="en-GB"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151" name="Text Box 47"/>
          <p:cNvSpPr txBox="1">
            <a:spLocks noChangeArrowheads="1"/>
          </p:cNvSpPr>
          <p:nvPr/>
        </p:nvSpPr>
        <p:spPr bwMode="auto">
          <a:xfrm>
            <a:off x="179388" y="4868863"/>
            <a:ext cx="544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Rekombináció (R): mérhető</a:t>
            </a:r>
          </a:p>
          <a:p>
            <a:r>
              <a:rPr lang="hu-HU" sz="1800" b="1" i="1">
                <a:latin typeface="Arial" pitchFamily="34" charset="0"/>
                <a:cs typeface="Arial" pitchFamily="34" charset="0"/>
              </a:rPr>
              <a:t>Crossing over 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(átkereszteződés) (c): számolható</a:t>
            </a:r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5976938" y="3860800"/>
            <a:ext cx="34194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d: valódi térképtávolság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 = 1/2 C x 100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C: </a:t>
            </a:r>
            <a:r>
              <a:rPr lang="hu-HU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gyakoriság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(nem rekombinációs gyakoriság!)</a:t>
            </a:r>
          </a:p>
        </p:txBody>
      </p:sp>
      <p:grpSp>
        <p:nvGrpSpPr>
          <p:cNvPr id="47155" name="Group 51"/>
          <p:cNvGrpSpPr>
            <a:grpSpLocks/>
          </p:cNvGrpSpPr>
          <p:nvPr/>
        </p:nvGrpSpPr>
        <p:grpSpPr bwMode="auto">
          <a:xfrm>
            <a:off x="909638" y="2706688"/>
            <a:ext cx="1798637" cy="1655762"/>
            <a:chOff x="1429" y="1797"/>
            <a:chExt cx="1133" cy="1043"/>
          </a:xfrm>
        </p:grpSpPr>
        <p:sp>
          <p:nvSpPr>
            <p:cNvPr id="47153" name="Oval 49"/>
            <p:cNvSpPr>
              <a:spLocks noChangeArrowheads="1"/>
            </p:cNvSpPr>
            <p:nvPr/>
          </p:nvSpPr>
          <p:spPr bwMode="auto">
            <a:xfrm>
              <a:off x="1429" y="1797"/>
              <a:ext cx="317" cy="27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54" name="Oval 50"/>
            <p:cNvSpPr>
              <a:spLocks noChangeArrowheads="1"/>
            </p:cNvSpPr>
            <p:nvPr/>
          </p:nvSpPr>
          <p:spPr bwMode="auto">
            <a:xfrm>
              <a:off x="2245" y="2568"/>
              <a:ext cx="317" cy="27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156" name="Text Box 52"/>
          <p:cNvSpPr txBox="1">
            <a:spLocks noChangeArrowheads="1"/>
          </p:cNvSpPr>
          <p:nvPr/>
        </p:nvSpPr>
        <p:spPr bwMode="auto">
          <a:xfrm>
            <a:off x="34925" y="5897563"/>
            <a:ext cx="77508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Pl. </a:t>
            </a:r>
            <a:r>
              <a:rPr lang="hu-HU" sz="1800" b="1" i="1" dirty="0">
                <a:latin typeface="Arial" pitchFamily="34" charset="0"/>
                <a:cs typeface="Arial" pitchFamily="34" charset="0"/>
              </a:rPr>
              <a:t>C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és </a:t>
            </a:r>
            <a:r>
              <a:rPr lang="hu-HU" sz="1800" b="1" i="1" dirty="0">
                <a:latin typeface="Arial" pitchFamily="34" charset="0"/>
                <a:cs typeface="Arial" pitchFamily="34" charset="0"/>
              </a:rPr>
              <a:t>v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dirty="0" err="1">
                <a:latin typeface="Arial" pitchFamily="34" charset="0"/>
                <a:cs typeface="Arial" pitchFamily="34" charset="0"/>
              </a:rPr>
              <a:t>lokuszok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között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mért rekombináció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gyakorisága: 0,30 (</a:t>
            </a:r>
            <a:r>
              <a:rPr lang="hu-H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30%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0,5(1-e</a:t>
            </a:r>
            <a:r>
              <a:rPr lang="hu-HU" sz="1800" b="1" baseline="30000" dirty="0">
                <a:latin typeface="Arial" pitchFamily="34" charset="0"/>
                <a:cs typeface="Arial" pitchFamily="34" charset="0"/>
              </a:rPr>
              <a:t>-c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) = 0,3		e</a:t>
            </a:r>
            <a:r>
              <a:rPr lang="hu-HU" sz="1800" b="1" baseline="30000" dirty="0">
                <a:latin typeface="Arial" pitchFamily="34" charset="0"/>
                <a:cs typeface="Arial" pitchFamily="34" charset="0"/>
              </a:rPr>
              <a:t>-c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= 0,4		c = -log</a:t>
            </a:r>
            <a:r>
              <a:rPr lang="hu-HU" sz="1800" b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0,4 = 0,916	</a:t>
            </a:r>
          </a:p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Térképtávolság (d): (0,916 / 2)x100 = </a:t>
            </a:r>
            <a:r>
              <a:rPr lang="hu-H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45,8 </a:t>
            </a:r>
            <a:r>
              <a:rPr lang="hu-HU" sz="1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hu-H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57" name="Rectangle 53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térképfüggvény grafikus ábrázolása</a:t>
            </a:r>
          </a:p>
        </p:txBody>
      </p:sp>
    </p:spTree>
    <p:extLst>
      <p:ext uri="{BB962C8B-B14F-4D97-AF65-F5344CB8AC3E}">
        <p14:creationId xmlns:p14="http://schemas.microsoft.com/office/powerpoint/2010/main" val="247624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63575" y="1792288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AB X ab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92138" y="2728913"/>
            <a:ext cx="2470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AB, ab: szülői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Ab, aB: rekombináns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31%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562350" y="1773238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AC X ac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490913" y="2709863"/>
            <a:ext cx="2457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AC, ac: szülői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Ac, aC: rekombináns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8%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586538" y="1773238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BC X bc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515100" y="2709863"/>
            <a:ext cx="2457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BC, bc: szülői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Bc, cB: rekombináns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23%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319338" y="1144588"/>
            <a:ext cx="400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A…………………B…………………..C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476375" y="5013325"/>
            <a:ext cx="640873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476375" y="5373688"/>
            <a:ext cx="640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4376738" y="5222875"/>
            <a:ext cx="628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0.31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166813" y="43862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443288" y="43656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7907338" y="43656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1547813" y="4581525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3851275" y="4581525"/>
            <a:ext cx="4033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5456238" y="4365625"/>
            <a:ext cx="628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0.23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268538" y="4365625"/>
            <a:ext cx="628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0.08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3440113" y="6230938"/>
            <a:ext cx="44592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Gének sorrendje: A–C</a:t>
            </a:r>
            <a:r>
              <a:rPr lang="hu-HU" b="1">
                <a:latin typeface="Arial" pitchFamily="34" charset="0"/>
                <a:cs typeface="Arial" pitchFamily="34" charset="0"/>
              </a:rPr>
              <a:t>–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B (vagy B</a:t>
            </a:r>
            <a:r>
              <a:rPr lang="hu-HU" b="1">
                <a:latin typeface="Arial" pitchFamily="34" charset="0"/>
                <a:cs typeface="Arial" pitchFamily="34" charset="0"/>
              </a:rPr>
              <a:t>–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C</a:t>
            </a:r>
            <a:r>
              <a:rPr lang="hu-HU" b="1">
                <a:latin typeface="Arial" pitchFamily="34" charset="0"/>
                <a:cs typeface="Arial" pitchFamily="34" charset="0"/>
              </a:rPr>
              <a:t>–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Hárompontos térképezés: génsorrend megállapítása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19113" y="5727700"/>
            <a:ext cx="1556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(nem korrekt)</a:t>
            </a:r>
          </a:p>
        </p:txBody>
      </p:sp>
    </p:spTree>
    <p:extLst>
      <p:ext uri="{BB962C8B-B14F-4D97-AF65-F5344CB8AC3E}">
        <p14:creationId xmlns:p14="http://schemas.microsoft.com/office/powerpoint/2010/main" val="13244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5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>
                <a:latin typeface="Arial" pitchFamily="34" charset="0"/>
                <a:cs typeface="Arial" pitchFamily="34" charset="0"/>
              </a:rPr>
              <a:t>Drosophila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: y = sárga	   ec = tüskés szem (</a:t>
            </a:r>
            <a:r>
              <a:rPr lang="hu-HU" sz="1800" b="1" i="1">
                <a:latin typeface="Arial" pitchFamily="34" charset="0"/>
                <a:cs typeface="Arial" pitchFamily="34" charset="0"/>
              </a:rPr>
              <a:t>echinus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)   ct = vágott szárny (</a:t>
            </a:r>
            <a:r>
              <a:rPr lang="hu-HU" sz="1800" b="1" i="1">
                <a:latin typeface="Arial" pitchFamily="34" charset="0"/>
                <a:cs typeface="Arial" pitchFamily="34" charset="0"/>
              </a:rPr>
              <a:t>cut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	X-kromoszómás markerek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113" y="2149475"/>
            <a:ext cx="890500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P:	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y/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	  ♀     X     y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♂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F1:	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♀    X    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      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♂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test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</a:t>
            </a:r>
            <a:endParaRPr lang="hu-HU" b="1" i="1" dirty="0">
              <a:latin typeface="Arial" pitchFamily="34" charset="0"/>
              <a:cs typeface="Arial" pitchFamily="34" charset="0"/>
            </a:endParaRPr>
          </a:p>
          <a:p>
            <a:endParaRPr lang="hu-HU" b="1" i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F2: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y+,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  	(vad)		1080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 smtClean="0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(3x mutáns)	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1071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db szülői típus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y+,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(2x mutáns)	66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	(1x mutáns)	78 db	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y-ec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y+,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(1x mutáns)	293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 	(2x mutáns)	282 db	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ec-ct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(2x mutáns)	4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y+,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 	(2x mutáns)	6 db	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mindkét helyen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Hárompontos térképezés és a </a:t>
            </a:r>
            <a:r>
              <a:rPr lang="hu-HU" sz="28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interferencia</a:t>
            </a:r>
          </a:p>
        </p:txBody>
      </p:sp>
    </p:spTree>
    <p:extLst>
      <p:ext uri="{BB962C8B-B14F-4D97-AF65-F5344CB8AC3E}">
        <p14:creationId xmlns:p14="http://schemas.microsoft.com/office/powerpoint/2010/main" val="21094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833596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Szülői típusok sokkal gyakoribbak: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kapcsoltság van!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Az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lokuszok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közötti átkereszteződés jóval gyakoribb, mint az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között, tehát az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távolság nagyobb, mint az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endParaRPr lang="hu-HU" b="1" i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Kettős átkereszteződés is történt (ritkán)</a:t>
            </a: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Gének sorrendje: y –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baseline="-250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 100x(66+78+4+6)/2880 = 5,35</a:t>
            </a:r>
          </a:p>
          <a:p>
            <a:pPr>
              <a:buFont typeface="Wingdings" pitchFamily="2" charset="2"/>
              <a:buChar char="§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baseline="-25000" dirty="0">
                <a:latin typeface="Arial" pitchFamily="34" charset="0"/>
                <a:cs typeface="Arial" pitchFamily="34" charset="0"/>
              </a:rPr>
              <a:t>,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 100x(293+282+4+6)/2880 = 20,31</a:t>
            </a:r>
          </a:p>
          <a:p>
            <a:pPr>
              <a:buFont typeface="Wingdings" pitchFamily="2" charset="2"/>
              <a:buChar char="§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baseline="-25000" dirty="0">
                <a:latin typeface="Arial" pitchFamily="34" charset="0"/>
                <a:cs typeface="Arial" pitchFamily="34" charset="0"/>
              </a:rPr>
              <a:t>,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  100x(66+78+293+282+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4+6+4+6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)/2880 = 25,66</a:t>
            </a: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Hány kettős átkereszteződést hagytunk figyelmen kívül (pl.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között)? Azaz milyen mértékben becsültük alá a térképtávolságot?</a:t>
            </a: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68313" y="5589588"/>
            <a:ext cx="83010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pontos térképezésnél a két szélső gén közötti  térképtávolság helyes kiszámításához</a:t>
            </a:r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közéjük eső kettős rekombináns osztályt kétszeres szorzóval kell figyelembe venni</a:t>
            </a:r>
          </a:p>
        </p:txBody>
      </p:sp>
    </p:spTree>
    <p:extLst>
      <p:ext uri="{BB962C8B-B14F-4D97-AF65-F5344CB8AC3E}">
        <p14:creationId xmlns:p14="http://schemas.microsoft.com/office/powerpoint/2010/main" val="11270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35013" y="568325"/>
            <a:ext cx="8158162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Feltételezzük, hogy az egyes átkereszteződések egymástól függetlenek, akkor együttes előfordulásuk gyakorisági értékeik összeszorzásával adható meg.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Pl. y – ct: 0,0535		ec – ct: 0,2031 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Mindkét helyen bekövetkezett átkereszteződés együttes előfordulási gyakorisága: 0,0535 X 0,2031 = 0,0109 (1,09%)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Ezzel szemben mi csak 0,0035 gyakorisággal (0,35%) kaptunk kettős </a:t>
            </a:r>
            <a:r>
              <a:rPr lang="hu-HU" sz="1800" b="1" i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gamétákat (csak a harmada): (4 + 6) / 2880 = 0,0035</a:t>
            </a:r>
          </a:p>
          <a:p>
            <a:endParaRPr lang="hu-HU" sz="1800" b="1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 átkereszteződések nem függetlenek egymástól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. Egymással interferálnak. Ennek értéke: </a:t>
            </a:r>
            <a:r>
              <a:rPr lang="hu-HU" sz="18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interferencia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I = 1 – megfigyelt kettős átkereszteződés / várt kettős átkereszteződés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I = 1 – 0,0035 / 0,0109 = 0,68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(nagy távolság: I = 0; kicsi távolság: I közelít 1-hez)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(maximális interferencia: 1 - 0 = 1 = 100%; nincs kettős rekombináció)</a:t>
            </a:r>
          </a:p>
        </p:txBody>
      </p:sp>
    </p:spTree>
    <p:extLst>
      <p:ext uri="{BB962C8B-B14F-4D97-AF65-F5344CB8AC3E}">
        <p14:creationId xmlns:p14="http://schemas.microsoft.com/office/powerpoint/2010/main" val="23077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9600" y="4508500"/>
            <a:ext cx="83058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>
                <a:latin typeface="Arial" pitchFamily="34" charset="0"/>
                <a:cs typeface="Arial" pitchFamily="34" charset="0"/>
              </a:rPr>
              <a:t>A</a:t>
            </a:r>
            <a:r>
              <a:rPr lang="en-GB" sz="1800">
                <a:latin typeface="Arial" pitchFamily="34" charset="0"/>
                <a:cs typeface="Arial" pitchFamily="34" charset="0"/>
              </a:rPr>
              <a:t> két függvény kis távolságok esetén egybeesik</a:t>
            </a:r>
            <a:r>
              <a:rPr lang="hu-HU" sz="1800">
                <a:latin typeface="Arial" pitchFamily="34" charset="0"/>
                <a:cs typeface="Arial" pitchFamily="34" charset="0"/>
              </a:rPr>
              <a:t>. A pontos térképtávolságok mérésének egyik megoldása a lehető legkisebb szakaszokkal történő térképezés. Ez azonban nehézkes, munkaigényes, és egy sor élőlény esetén nem lehetséges. </a:t>
            </a:r>
          </a:p>
          <a:p>
            <a:pPr>
              <a:spcBef>
                <a:spcPct val="50000"/>
              </a:spcBef>
            </a:pPr>
            <a:r>
              <a:rPr lang="hu-HU" sz="1800">
                <a:latin typeface="Arial" pitchFamily="34" charset="0"/>
                <a:cs typeface="Arial" pitchFamily="34" charset="0"/>
              </a:rPr>
              <a:t>		A megoldást a térképfüggvény adja.</a:t>
            </a:r>
          </a:p>
          <a:p>
            <a:pPr>
              <a:spcBef>
                <a:spcPct val="50000"/>
              </a:spcBef>
            </a:pPr>
            <a:r>
              <a:rPr lang="hu-HU" sz="1800">
                <a:latin typeface="Arial" pitchFamily="34" charset="0"/>
                <a:cs typeface="Arial" pitchFamily="34" charset="0"/>
              </a:rPr>
              <a:t>d = térképtávolság egysége: d = ½ Cx100;  C = </a:t>
            </a:r>
            <a:r>
              <a:rPr lang="hu-HU" sz="1800" i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>
                <a:latin typeface="Arial" pitchFamily="34" charset="0"/>
                <a:cs typeface="Arial" pitchFamily="34" charset="0"/>
              </a:rPr>
              <a:t> gyakoriság</a:t>
            </a: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 flipH="1">
            <a:off x="2624138" y="1457325"/>
            <a:ext cx="1587" cy="2393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2624138" y="3840163"/>
            <a:ext cx="4144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2624138" y="2295525"/>
            <a:ext cx="3638550" cy="1555750"/>
          </a:xfrm>
          <a:custGeom>
            <a:avLst/>
            <a:gdLst>
              <a:gd name="T0" fmla="*/ 0 w 1549"/>
              <a:gd name="T1" fmla="*/ 591 h 591"/>
              <a:gd name="T2" fmla="*/ 150 w 1549"/>
              <a:gd name="T3" fmla="*/ 404 h 591"/>
              <a:gd name="T4" fmla="*/ 374 w 1549"/>
              <a:gd name="T5" fmla="*/ 224 h 591"/>
              <a:gd name="T6" fmla="*/ 696 w 1549"/>
              <a:gd name="T7" fmla="*/ 82 h 591"/>
              <a:gd name="T8" fmla="*/ 1077 w 1549"/>
              <a:gd name="T9" fmla="*/ 22 h 591"/>
              <a:gd name="T10" fmla="*/ 1549 w 1549"/>
              <a:gd name="T11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9" h="591">
                <a:moveTo>
                  <a:pt x="0" y="591"/>
                </a:moveTo>
                <a:cubicBezTo>
                  <a:pt x="44" y="528"/>
                  <a:pt x="88" y="465"/>
                  <a:pt x="150" y="404"/>
                </a:cubicBezTo>
                <a:cubicBezTo>
                  <a:pt x="212" y="343"/>
                  <a:pt x="283" y="278"/>
                  <a:pt x="374" y="224"/>
                </a:cubicBezTo>
                <a:cubicBezTo>
                  <a:pt x="465" y="170"/>
                  <a:pt x="579" y="116"/>
                  <a:pt x="696" y="82"/>
                </a:cubicBezTo>
                <a:cubicBezTo>
                  <a:pt x="813" y="48"/>
                  <a:pt x="935" y="36"/>
                  <a:pt x="1077" y="22"/>
                </a:cubicBezTo>
                <a:cubicBezTo>
                  <a:pt x="1219" y="8"/>
                  <a:pt x="1384" y="4"/>
                  <a:pt x="1549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 rot="-5400000">
            <a:off x="734482" y="2511702"/>
            <a:ext cx="2210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mért távolság (RF)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279775" y="4097338"/>
            <a:ext cx="25442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valódi térképtávolság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V="1">
            <a:off x="2624138" y="1497013"/>
            <a:ext cx="1544637" cy="23383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041525" y="211613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GB" sz="1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514600" y="1974850"/>
            <a:ext cx="4060825" cy="1989138"/>
            <a:chOff x="1584" y="1244"/>
            <a:chExt cx="2558" cy="1253"/>
          </a:xfrm>
        </p:grpSpPr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>
              <a:off x="1663" y="1436"/>
              <a:ext cx="2326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708" name="Group 12"/>
            <p:cNvGrpSpPr>
              <a:grpSpLocks/>
            </p:cNvGrpSpPr>
            <p:nvPr/>
          </p:nvGrpSpPr>
          <p:grpSpPr bwMode="auto">
            <a:xfrm>
              <a:off x="1584" y="1244"/>
              <a:ext cx="77" cy="939"/>
              <a:chOff x="1584" y="1384"/>
              <a:chExt cx="77" cy="939"/>
            </a:xfrm>
          </p:grpSpPr>
          <p:sp>
            <p:nvSpPr>
              <p:cNvPr id="29709" name="Line 13"/>
              <p:cNvSpPr>
                <a:spLocks noChangeShapeType="1"/>
              </p:cNvSpPr>
              <p:nvPr/>
            </p:nvSpPr>
            <p:spPr bwMode="auto">
              <a:xfrm>
                <a:off x="1593" y="1582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0" name="Line 14"/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1" name="Line 15"/>
              <p:cNvSpPr>
                <a:spLocks noChangeShapeType="1"/>
              </p:cNvSpPr>
              <p:nvPr/>
            </p:nvSpPr>
            <p:spPr bwMode="auto">
              <a:xfrm>
                <a:off x="1589" y="212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2" name="Line 16"/>
              <p:cNvSpPr>
                <a:spLocks noChangeShapeType="1"/>
              </p:cNvSpPr>
              <p:nvPr/>
            </p:nvSpPr>
            <p:spPr bwMode="auto">
              <a:xfrm>
                <a:off x="1587" y="1947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3" name="Line 17"/>
              <p:cNvSpPr>
                <a:spLocks noChangeShapeType="1"/>
              </p:cNvSpPr>
              <p:nvPr/>
            </p:nvSpPr>
            <p:spPr bwMode="auto">
              <a:xfrm>
                <a:off x="1592" y="2323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4" name="Line 18"/>
              <p:cNvSpPr>
                <a:spLocks noChangeShapeType="1"/>
              </p:cNvSpPr>
              <p:nvPr/>
            </p:nvSpPr>
            <p:spPr bwMode="auto">
              <a:xfrm>
                <a:off x="1591" y="138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 rot="5385461">
              <a:off x="2260" y="2453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6" name="Line 20"/>
            <p:cNvSpPr>
              <a:spLocks noChangeShapeType="1"/>
            </p:cNvSpPr>
            <p:nvPr/>
          </p:nvSpPr>
          <p:spPr bwMode="auto">
            <a:xfrm rot="5385461">
              <a:off x="2126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 rot="5385461">
              <a:off x="1889" y="245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 rot="5385461">
              <a:off x="1752" y="244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 rot="5385461">
              <a:off x="2396" y="2449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 rot="5385461">
              <a:off x="3050" y="2452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1" name="Line 25"/>
            <p:cNvSpPr>
              <a:spLocks noChangeShapeType="1"/>
            </p:cNvSpPr>
            <p:nvPr/>
          </p:nvSpPr>
          <p:spPr bwMode="auto">
            <a:xfrm rot="5385461">
              <a:off x="291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2" name="Line 26"/>
            <p:cNvSpPr>
              <a:spLocks noChangeShapeType="1"/>
            </p:cNvSpPr>
            <p:nvPr/>
          </p:nvSpPr>
          <p:spPr bwMode="auto">
            <a:xfrm rot="5385461">
              <a:off x="2679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3" name="Line 27"/>
            <p:cNvSpPr>
              <a:spLocks noChangeShapeType="1"/>
            </p:cNvSpPr>
            <p:nvPr/>
          </p:nvSpPr>
          <p:spPr bwMode="auto">
            <a:xfrm rot="5385461">
              <a:off x="2799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 rot="5385461">
              <a:off x="2542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 rot="5385461">
              <a:off x="200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 rot="5385461">
              <a:off x="3686" y="2458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 rot="5385461">
              <a:off x="3552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8" name="Line 32"/>
            <p:cNvSpPr>
              <a:spLocks noChangeShapeType="1"/>
            </p:cNvSpPr>
            <p:nvPr/>
          </p:nvSpPr>
          <p:spPr bwMode="auto">
            <a:xfrm rot="5385461">
              <a:off x="3315" y="2456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 rot="5385461">
              <a:off x="3178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 rot="5385461">
              <a:off x="3822" y="2454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1" name="Line 35"/>
            <p:cNvSpPr>
              <a:spLocks noChangeShapeType="1"/>
            </p:cNvSpPr>
            <p:nvPr/>
          </p:nvSpPr>
          <p:spPr bwMode="auto">
            <a:xfrm rot="5385461">
              <a:off x="4105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 rot="5385461">
              <a:off x="3968" y="245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3" name="Line 37"/>
            <p:cNvSpPr>
              <a:spLocks noChangeShapeType="1"/>
            </p:cNvSpPr>
            <p:nvPr/>
          </p:nvSpPr>
          <p:spPr bwMode="auto">
            <a:xfrm rot="5385461">
              <a:off x="3432" y="246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4076700" y="1471613"/>
            <a:ext cx="21146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rövid szakaszokon mért </a:t>
            </a:r>
          </a:p>
          <a:p>
            <a:r>
              <a:rPr lang="hu-HU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távolságok összege</a:t>
            </a:r>
            <a:endParaRPr lang="en-GB" sz="1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4051300" y="2589213"/>
            <a:ext cx="2204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közvetlenül mért távolság</a:t>
            </a:r>
            <a:endParaRPr lang="en-GB" sz="14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228600" y="2286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2400" b="1">
                <a:latin typeface="Arial" pitchFamily="34" charset="0"/>
                <a:cs typeface="Arial" pitchFamily="34" charset="0"/>
              </a:rPr>
              <a:t>A hárompontos térképezés függvénye</a:t>
            </a:r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2054225" y="2705100"/>
            <a:ext cx="4122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30</a:t>
            </a:r>
            <a:endParaRPr lang="en-GB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 flipV="1">
            <a:off x="2624138" y="2859088"/>
            <a:ext cx="920750" cy="31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>
            <a:off x="3541713" y="2862263"/>
            <a:ext cx="0" cy="9620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3344863" y="3925888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45</a:t>
            </a:r>
            <a:endParaRPr lang="en-GB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2057400" y="1328738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%</a:t>
            </a:r>
            <a:endParaRPr lang="en-GB" sz="1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684213"/>
            <a:ext cx="8972550" cy="4699000"/>
            <a:chOff x="0" y="596"/>
            <a:chExt cx="5652" cy="2960"/>
          </a:xfrm>
        </p:grpSpPr>
        <p:pic>
          <p:nvPicPr>
            <p:cNvPr id="5" name="Picture 2" descr="F06-07co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6"/>
              <a:ext cx="2767" cy="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936" y="887"/>
              <a:ext cx="2414" cy="2659"/>
              <a:chOff x="3069" y="887"/>
              <a:chExt cx="2414" cy="2659"/>
            </a:xfrm>
          </p:grpSpPr>
          <p:pic>
            <p:nvPicPr>
              <p:cNvPr id="10" name="Picture 4" descr="F19-09H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9" y="1328"/>
                <a:ext cx="1400" cy="1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 flipV="1">
                <a:off x="4470" y="1108"/>
                <a:ext cx="344" cy="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 flipV="1">
                <a:off x="4507" y="1429"/>
                <a:ext cx="298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flipV="1">
                <a:off x="4469" y="1729"/>
                <a:ext cx="366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 flipV="1">
                <a:off x="4477" y="2080"/>
                <a:ext cx="344" cy="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4881" y="887"/>
                <a:ext cx="602" cy="265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>
                  <a:solidFill>
                    <a:schemeClr val="accent2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>
                  <a:solidFill>
                    <a:schemeClr val="accent2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>
                  <a:solidFill>
                    <a:schemeClr val="accent2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/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  <a:p>
                <a:pPr algn="ctr" eaLnBrk="1" hangingPunct="1"/>
                <a:endParaRPr lang="hu-HU" b="1">
                  <a:solidFill>
                    <a:srgbClr val="E0B500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  <a:p>
                <a:pPr algn="ctr" eaLnBrk="1" hangingPunct="1"/>
                <a:endParaRPr lang="hu-HU" b="1">
                  <a:solidFill>
                    <a:srgbClr val="E0B500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  <a:p>
                <a:pPr algn="ctr" eaLnBrk="1" hangingPunct="1"/>
                <a:endParaRPr lang="hu-HU" b="1"/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4503" y="2386"/>
                <a:ext cx="307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4481" y="2573"/>
                <a:ext cx="351" cy="1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4473" y="2895"/>
                <a:ext cx="367" cy="1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>
                <a:off x="4458" y="3104"/>
                <a:ext cx="374" cy="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5448" y="1412"/>
              <a:ext cx="204" cy="1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hu-HU" b="1">
                  <a:solidFill>
                    <a:schemeClr val="accent2"/>
                  </a:solidFill>
                </a:rPr>
                <a:t>4</a:t>
              </a:r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r>
                <a:rPr lang="hu-HU">
                  <a:solidFill>
                    <a:srgbClr val="E0B500"/>
                  </a:solidFill>
                </a:rPr>
                <a:t>4</a:t>
              </a:r>
            </a:p>
          </p:txBody>
        </p:sp>
        <p:sp>
          <p:nvSpPr>
            <p:cNvPr id="8" name="AutoShape 19"/>
            <p:cNvSpPr>
              <a:spLocks/>
            </p:cNvSpPr>
            <p:nvPr/>
          </p:nvSpPr>
          <p:spPr bwMode="auto">
            <a:xfrm>
              <a:off x="5390" y="913"/>
              <a:ext cx="86" cy="1234"/>
            </a:xfrm>
            <a:prstGeom prst="rightBrace">
              <a:avLst>
                <a:gd name="adj1" fmla="val 11957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>
              <a:off x="5388" y="2303"/>
              <a:ext cx="86" cy="1234"/>
            </a:xfrm>
            <a:prstGeom prst="rightBrace">
              <a:avLst>
                <a:gd name="adj1" fmla="val 11957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3" name="Szövegdoboz 2"/>
          <p:cNvSpPr txBox="1"/>
          <p:nvPr/>
        </p:nvSpPr>
        <p:spPr>
          <a:xfrm>
            <a:off x="2627784" y="447055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Rekombináns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oktádok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Egyenes összekötő 20"/>
          <p:cNvCxnSpPr/>
          <p:nvPr/>
        </p:nvCxnSpPr>
        <p:spPr>
          <a:xfrm>
            <a:off x="827584" y="4725144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1763688" y="5013176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2915816" y="5085184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2990011" y="4664169"/>
            <a:ext cx="501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extra</a:t>
            </a:r>
            <a:endParaRPr lang="hu-HU" sz="12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6596708" y="5532716"/>
            <a:ext cx="25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Nem </a:t>
            </a:r>
            <a:r>
              <a:rPr lang="hu-HU" dirty="0" err="1" smtClean="0"/>
              <a:t>rekombináns</a:t>
            </a:r>
            <a:r>
              <a:rPr lang="hu-HU" dirty="0" smtClean="0"/>
              <a:t> </a:t>
            </a:r>
            <a:r>
              <a:rPr lang="hu-HU" dirty="0" err="1" smtClean="0"/>
              <a:t>tetrád</a:t>
            </a:r>
            <a:endParaRPr lang="hu-HU" dirty="0"/>
          </a:p>
        </p:txBody>
      </p:sp>
      <p:grpSp>
        <p:nvGrpSpPr>
          <p:cNvPr id="35" name="Csoportba foglalás 34"/>
          <p:cNvGrpSpPr/>
          <p:nvPr/>
        </p:nvGrpSpPr>
        <p:grpSpPr>
          <a:xfrm>
            <a:off x="4979288" y="2348193"/>
            <a:ext cx="3993262" cy="4365104"/>
            <a:chOff x="4979288" y="2348193"/>
            <a:chExt cx="3993262" cy="4365104"/>
          </a:xfrm>
        </p:grpSpPr>
        <p:pic>
          <p:nvPicPr>
            <p:cNvPr id="2" name="Picture 5" descr="sordari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288" y="2348193"/>
              <a:ext cx="3993262" cy="4365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Szövegdoboz 24"/>
            <p:cNvSpPr txBox="1"/>
            <p:nvPr/>
          </p:nvSpPr>
          <p:spPr>
            <a:xfrm>
              <a:off x="8295240" y="2684883"/>
              <a:ext cx="582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 smtClean="0"/>
                <a:t>Rek</a:t>
              </a:r>
              <a:r>
                <a:rPr lang="hu-HU" dirty="0" smtClean="0"/>
                <a:t>.</a:t>
              </a:r>
              <a:endParaRPr lang="hu-HU" dirty="0"/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5103252" y="2809628"/>
              <a:ext cx="10584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Nem-</a:t>
              </a:r>
              <a:r>
                <a:rPr lang="hu-HU" dirty="0" err="1" smtClean="0"/>
                <a:t>rek</a:t>
              </a:r>
              <a:r>
                <a:rPr lang="hu-HU" dirty="0" smtClean="0"/>
                <a:t>.</a:t>
              </a:r>
              <a:endParaRPr lang="hu-HU" dirty="0"/>
            </a:p>
          </p:txBody>
        </p:sp>
        <p:cxnSp>
          <p:nvCxnSpPr>
            <p:cNvPr id="28" name="Egyenes összekötő nyíllal 27"/>
            <p:cNvCxnSpPr/>
            <p:nvPr/>
          </p:nvCxnSpPr>
          <p:spPr>
            <a:xfrm>
              <a:off x="5508104" y="3282951"/>
              <a:ext cx="0" cy="255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gyenes összekötő nyíllal 29"/>
            <p:cNvCxnSpPr>
              <a:stCxn id="26" idx="2"/>
            </p:cNvCxnSpPr>
            <p:nvPr/>
          </p:nvCxnSpPr>
          <p:spPr>
            <a:xfrm>
              <a:off x="5632500" y="3178960"/>
              <a:ext cx="462900" cy="1039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nyíllal 32"/>
            <p:cNvCxnSpPr>
              <a:stCxn id="25" idx="1"/>
            </p:cNvCxnSpPr>
            <p:nvPr/>
          </p:nvCxnSpPr>
          <p:spPr>
            <a:xfrm flipH="1">
              <a:off x="8028384" y="2869549"/>
              <a:ext cx="266856" cy="1705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13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08038" y="1190625"/>
            <a:ext cx="750887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>
                <a:latin typeface="Arial" pitchFamily="34" charset="0"/>
                <a:cs typeface="Arial" pitchFamily="34" charset="0"/>
              </a:rPr>
              <a:t>R = ½(1 – e</a:t>
            </a:r>
            <a:r>
              <a:rPr lang="hu-HU" b="1" baseline="30000">
                <a:latin typeface="Arial" pitchFamily="34" charset="0"/>
                <a:cs typeface="Arial" pitchFamily="34" charset="0"/>
              </a:rPr>
              <a:t>-c</a:t>
            </a:r>
            <a:r>
              <a:rPr lang="hu-HU" b="1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(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Rec,ct: 100x(293+282+4+6)/2880 = 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20,31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)</a:t>
            </a:r>
            <a:endParaRPr lang="hu-HU" b="1">
              <a:latin typeface="Arial" pitchFamily="34" charset="0"/>
              <a:cs typeface="Arial" pitchFamily="34" charset="0"/>
            </a:endParaRP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0,2031 = ½(1-e</a:t>
            </a:r>
            <a:r>
              <a:rPr lang="hu-HU" b="1" baseline="30000">
                <a:latin typeface="Arial" pitchFamily="34" charset="0"/>
                <a:cs typeface="Arial" pitchFamily="34" charset="0"/>
              </a:rPr>
              <a:t>-c</a:t>
            </a:r>
            <a:r>
              <a:rPr lang="hu-HU" b="1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C = -ln(1-2x0,2031) = 0,5212</a:t>
            </a: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d = 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½</a:t>
            </a:r>
            <a:r>
              <a:rPr lang="hu-HU" b="1">
                <a:latin typeface="Arial" pitchFamily="34" charset="0"/>
                <a:cs typeface="Arial" pitchFamily="34" charset="0"/>
              </a:rPr>
              <a:t>xCx100</a:t>
            </a: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d = ½x0,5212x100 = 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26,06</a:t>
            </a:r>
          </a:p>
          <a:p>
            <a:endParaRPr lang="hu-HU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 térképegységnyit tévedünk, ha a rekombináns utódokkal és a nem a valós </a:t>
            </a:r>
            <a:r>
              <a:rPr lang="hu-HU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gyakorisággal számolunk)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4356100" y="53006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105150" y="5969000"/>
            <a:ext cx="274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 interferencia</a:t>
            </a:r>
          </a:p>
        </p:txBody>
      </p:sp>
    </p:spTree>
    <p:extLst>
      <p:ext uri="{BB962C8B-B14F-4D97-AF65-F5344CB8AC3E}">
        <p14:creationId xmlns:p14="http://schemas.microsoft.com/office/powerpoint/2010/main" val="15988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95288" y="2166938"/>
            <a:ext cx="8305800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700">
                <a:latin typeface="Arial" pitchFamily="34" charset="0"/>
                <a:cs typeface="Arial" pitchFamily="34" charset="0"/>
              </a:rPr>
              <a:t>A rekombináció csupán másodlagos esemény, de ez az amit érzékelünk. Ami a távolságtól arányosan függ az valójában a gének közé eső átkereszteződések (</a:t>
            </a:r>
            <a:r>
              <a:rPr lang="hu-HU" sz="1700" i="1">
                <a:latin typeface="Arial" pitchFamily="34" charset="0"/>
                <a:cs typeface="Arial" pitchFamily="34" charset="0"/>
              </a:rPr>
              <a:t>crossing over</a:t>
            </a:r>
            <a:r>
              <a:rPr lang="hu-HU" sz="1700">
                <a:latin typeface="Arial" pitchFamily="34" charset="0"/>
                <a:cs typeface="Arial" pitchFamily="34" charset="0"/>
              </a:rPr>
              <a:t>ek) száma. Kis géntávolság esetén a két szám közel azonos. 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Nagy</a:t>
            </a:r>
            <a:r>
              <a:rPr lang="hu-HU" sz="1700">
                <a:latin typeface="Arial" pitchFamily="34" charset="0"/>
                <a:cs typeface="Arial" pitchFamily="34" charset="0"/>
              </a:rPr>
              <a:t> 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géntávolságnál a </a:t>
            </a:r>
            <a:r>
              <a:rPr lang="hu-HU" sz="1700" i="1" u="sng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ek száma jelentősen nagyobb mint a rekombinánsok</a:t>
            </a:r>
            <a:r>
              <a:rPr lang="hu-HU" sz="1700">
                <a:latin typeface="Arial" pitchFamily="34" charset="0"/>
                <a:cs typeface="Arial" pitchFamily="34" charset="0"/>
              </a:rPr>
              <a:t> 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száma</a:t>
            </a:r>
            <a:r>
              <a:rPr lang="hu-HU" sz="170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1397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2400" b="1" u="sng">
                <a:latin typeface="Arial" pitchFamily="34" charset="0"/>
                <a:cs typeface="Arial" pitchFamily="34" charset="0"/>
              </a:rPr>
              <a:t>Összefoglalás</a:t>
            </a:r>
            <a:r>
              <a:rPr lang="hu-HU" sz="2400" b="1">
                <a:latin typeface="Arial" pitchFamily="34" charset="0"/>
                <a:cs typeface="Arial" pitchFamily="34" charset="0"/>
              </a:rPr>
              <a:t>: Mit mér a valódi térképtávolság?</a:t>
            </a:r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868738" y="4965700"/>
            <a:ext cx="16241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valódi térképtávolság</a:t>
            </a:r>
            <a:endParaRPr lang="en-GB" sz="1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2997200" y="3408364"/>
            <a:ext cx="3006725" cy="1674813"/>
            <a:chOff x="1888" y="2147"/>
            <a:chExt cx="1894" cy="1055"/>
          </a:xfrm>
        </p:grpSpPr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 flipH="1">
              <a:off x="2256" y="2156"/>
              <a:ext cx="1" cy="8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2256" y="3015"/>
              <a:ext cx="149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auto">
            <a:xfrm>
              <a:off x="2256" y="2454"/>
              <a:ext cx="1526" cy="565"/>
            </a:xfrm>
            <a:custGeom>
              <a:avLst/>
              <a:gdLst>
                <a:gd name="T0" fmla="*/ 0 w 1549"/>
                <a:gd name="T1" fmla="*/ 591 h 591"/>
                <a:gd name="T2" fmla="*/ 150 w 1549"/>
                <a:gd name="T3" fmla="*/ 404 h 591"/>
                <a:gd name="T4" fmla="*/ 374 w 1549"/>
                <a:gd name="T5" fmla="*/ 224 h 591"/>
                <a:gd name="T6" fmla="*/ 696 w 1549"/>
                <a:gd name="T7" fmla="*/ 82 h 591"/>
                <a:gd name="T8" fmla="*/ 1077 w 1549"/>
                <a:gd name="T9" fmla="*/ 22 h 591"/>
                <a:gd name="T10" fmla="*/ 1549 w 1549"/>
                <a:gd name="T11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9" h="591">
                  <a:moveTo>
                    <a:pt x="0" y="591"/>
                  </a:moveTo>
                  <a:cubicBezTo>
                    <a:pt x="44" y="528"/>
                    <a:pt x="88" y="465"/>
                    <a:pt x="150" y="404"/>
                  </a:cubicBezTo>
                  <a:cubicBezTo>
                    <a:pt x="212" y="343"/>
                    <a:pt x="283" y="278"/>
                    <a:pt x="374" y="224"/>
                  </a:cubicBezTo>
                  <a:cubicBezTo>
                    <a:pt x="465" y="170"/>
                    <a:pt x="579" y="116"/>
                    <a:pt x="696" y="82"/>
                  </a:cubicBezTo>
                  <a:cubicBezTo>
                    <a:pt x="813" y="48"/>
                    <a:pt x="935" y="36"/>
                    <a:pt x="1077" y="22"/>
                  </a:cubicBezTo>
                  <a:cubicBezTo>
                    <a:pt x="1219" y="8"/>
                    <a:pt x="1384" y="4"/>
                    <a:pt x="1549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 rot="-5400000">
              <a:off x="1502" y="2533"/>
              <a:ext cx="94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200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mért távolság (RF)</a:t>
              </a:r>
              <a:endParaRPr lang="en-GB" sz="1200">
                <a:solidFill>
                  <a:srgbClr val="00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2019" y="2379"/>
              <a:ext cx="2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u-HU" sz="1200" b="1">
                  <a:latin typeface="Arial" pitchFamily="34" charset="0"/>
                  <a:cs typeface="Arial" pitchFamily="34" charset="0"/>
                </a:rPr>
                <a:t>50</a:t>
              </a:r>
              <a:endParaRPr lang="en-GB" sz="12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731" name="Group 11"/>
            <p:cNvGrpSpPr>
              <a:grpSpLocks/>
            </p:cNvGrpSpPr>
            <p:nvPr/>
          </p:nvGrpSpPr>
          <p:grpSpPr bwMode="auto">
            <a:xfrm>
              <a:off x="2217" y="2342"/>
              <a:ext cx="1463" cy="717"/>
              <a:chOff x="1584" y="1244"/>
              <a:chExt cx="2558" cy="1253"/>
            </a:xfrm>
          </p:grpSpPr>
          <p:sp>
            <p:nvSpPr>
              <p:cNvPr id="30732" name="Line 12"/>
              <p:cNvSpPr>
                <a:spLocks noChangeShapeType="1"/>
              </p:cNvSpPr>
              <p:nvPr/>
            </p:nvSpPr>
            <p:spPr bwMode="auto">
              <a:xfrm>
                <a:off x="1663" y="1436"/>
                <a:ext cx="2326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0733" name="Group 13"/>
              <p:cNvGrpSpPr>
                <a:grpSpLocks/>
              </p:cNvGrpSpPr>
              <p:nvPr/>
            </p:nvGrpSpPr>
            <p:grpSpPr bwMode="auto">
              <a:xfrm>
                <a:off x="1584" y="1244"/>
                <a:ext cx="77" cy="939"/>
                <a:chOff x="1584" y="1384"/>
                <a:chExt cx="77" cy="939"/>
              </a:xfrm>
            </p:grpSpPr>
            <p:sp>
              <p:nvSpPr>
                <p:cNvPr id="30734" name="Line 14"/>
                <p:cNvSpPr>
                  <a:spLocks noChangeShapeType="1"/>
                </p:cNvSpPr>
                <p:nvPr/>
              </p:nvSpPr>
              <p:spPr bwMode="auto">
                <a:xfrm>
                  <a:off x="1593" y="1582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5" name="Line 15"/>
                <p:cNvSpPr>
                  <a:spLocks noChangeShapeType="1"/>
                </p:cNvSpPr>
                <p:nvPr/>
              </p:nvSpPr>
              <p:spPr bwMode="auto">
                <a:xfrm>
                  <a:off x="1584" y="1776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6" name="Line 16"/>
                <p:cNvSpPr>
                  <a:spLocks noChangeShapeType="1"/>
                </p:cNvSpPr>
                <p:nvPr/>
              </p:nvSpPr>
              <p:spPr bwMode="auto">
                <a:xfrm>
                  <a:off x="1589" y="2124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7" name="Line 17"/>
                <p:cNvSpPr>
                  <a:spLocks noChangeShapeType="1"/>
                </p:cNvSpPr>
                <p:nvPr/>
              </p:nvSpPr>
              <p:spPr bwMode="auto">
                <a:xfrm>
                  <a:off x="1587" y="1947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8" name="Line 18"/>
                <p:cNvSpPr>
                  <a:spLocks noChangeShapeType="1"/>
                </p:cNvSpPr>
                <p:nvPr/>
              </p:nvSpPr>
              <p:spPr bwMode="auto">
                <a:xfrm>
                  <a:off x="1592" y="2323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9" name="Line 19"/>
                <p:cNvSpPr>
                  <a:spLocks noChangeShapeType="1"/>
                </p:cNvSpPr>
                <p:nvPr/>
              </p:nvSpPr>
              <p:spPr bwMode="auto">
                <a:xfrm>
                  <a:off x="1591" y="1384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0740" name="Line 20"/>
              <p:cNvSpPr>
                <a:spLocks noChangeShapeType="1"/>
              </p:cNvSpPr>
              <p:nvPr/>
            </p:nvSpPr>
            <p:spPr bwMode="auto">
              <a:xfrm rot="5385461">
                <a:off x="2260" y="2453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1" name="Line 21"/>
              <p:cNvSpPr>
                <a:spLocks noChangeShapeType="1"/>
              </p:cNvSpPr>
              <p:nvPr/>
            </p:nvSpPr>
            <p:spPr bwMode="auto">
              <a:xfrm rot="5385461">
                <a:off x="2126" y="2450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2" name="Line 22"/>
              <p:cNvSpPr>
                <a:spLocks noChangeShapeType="1"/>
              </p:cNvSpPr>
              <p:nvPr/>
            </p:nvSpPr>
            <p:spPr bwMode="auto">
              <a:xfrm rot="5385461">
                <a:off x="1889" y="2451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3" name="Line 23"/>
              <p:cNvSpPr>
                <a:spLocks noChangeShapeType="1"/>
              </p:cNvSpPr>
              <p:nvPr/>
            </p:nvSpPr>
            <p:spPr bwMode="auto">
              <a:xfrm rot="5385461">
                <a:off x="1752" y="2442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4" name="Line 24"/>
              <p:cNvSpPr>
                <a:spLocks noChangeShapeType="1"/>
              </p:cNvSpPr>
              <p:nvPr/>
            </p:nvSpPr>
            <p:spPr bwMode="auto">
              <a:xfrm rot="5385461">
                <a:off x="2396" y="2449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5" name="Line 25"/>
              <p:cNvSpPr>
                <a:spLocks noChangeShapeType="1"/>
              </p:cNvSpPr>
              <p:nvPr/>
            </p:nvSpPr>
            <p:spPr bwMode="auto">
              <a:xfrm rot="5385461">
                <a:off x="3050" y="2452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6" name="Line 26"/>
              <p:cNvSpPr>
                <a:spLocks noChangeShapeType="1"/>
              </p:cNvSpPr>
              <p:nvPr/>
            </p:nvSpPr>
            <p:spPr bwMode="auto">
              <a:xfrm rot="5385461">
                <a:off x="2916" y="2449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7" name="Line 27"/>
              <p:cNvSpPr>
                <a:spLocks noChangeShapeType="1"/>
              </p:cNvSpPr>
              <p:nvPr/>
            </p:nvSpPr>
            <p:spPr bwMode="auto">
              <a:xfrm rot="5385461">
                <a:off x="2679" y="2450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8" name="Line 28"/>
              <p:cNvSpPr>
                <a:spLocks noChangeShapeType="1"/>
              </p:cNvSpPr>
              <p:nvPr/>
            </p:nvSpPr>
            <p:spPr bwMode="auto">
              <a:xfrm rot="5385461">
                <a:off x="2799" y="2447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9" name="Line 29"/>
              <p:cNvSpPr>
                <a:spLocks noChangeShapeType="1"/>
              </p:cNvSpPr>
              <p:nvPr/>
            </p:nvSpPr>
            <p:spPr bwMode="auto">
              <a:xfrm rot="5385461">
                <a:off x="2542" y="2447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0" name="Line 30"/>
              <p:cNvSpPr>
                <a:spLocks noChangeShapeType="1"/>
              </p:cNvSpPr>
              <p:nvPr/>
            </p:nvSpPr>
            <p:spPr bwMode="auto">
              <a:xfrm rot="5385461">
                <a:off x="2006" y="2449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1" name="Line 31"/>
              <p:cNvSpPr>
                <a:spLocks noChangeShapeType="1"/>
              </p:cNvSpPr>
              <p:nvPr/>
            </p:nvSpPr>
            <p:spPr bwMode="auto">
              <a:xfrm rot="5385461">
                <a:off x="3686" y="2458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2" name="Line 32"/>
              <p:cNvSpPr>
                <a:spLocks noChangeShapeType="1"/>
              </p:cNvSpPr>
              <p:nvPr/>
            </p:nvSpPr>
            <p:spPr bwMode="auto">
              <a:xfrm rot="5385461">
                <a:off x="3552" y="2455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3" name="Line 33"/>
              <p:cNvSpPr>
                <a:spLocks noChangeShapeType="1"/>
              </p:cNvSpPr>
              <p:nvPr/>
            </p:nvSpPr>
            <p:spPr bwMode="auto">
              <a:xfrm rot="5385461">
                <a:off x="3315" y="2456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4" name="Line 34"/>
              <p:cNvSpPr>
                <a:spLocks noChangeShapeType="1"/>
              </p:cNvSpPr>
              <p:nvPr/>
            </p:nvSpPr>
            <p:spPr bwMode="auto">
              <a:xfrm rot="5385461">
                <a:off x="3178" y="2447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5" name="Line 35"/>
              <p:cNvSpPr>
                <a:spLocks noChangeShapeType="1"/>
              </p:cNvSpPr>
              <p:nvPr/>
            </p:nvSpPr>
            <p:spPr bwMode="auto">
              <a:xfrm rot="5385461">
                <a:off x="3822" y="2454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6" name="Line 36"/>
              <p:cNvSpPr>
                <a:spLocks noChangeShapeType="1"/>
              </p:cNvSpPr>
              <p:nvPr/>
            </p:nvSpPr>
            <p:spPr bwMode="auto">
              <a:xfrm rot="5385461">
                <a:off x="4105" y="2455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7" name="Line 37"/>
              <p:cNvSpPr>
                <a:spLocks noChangeShapeType="1"/>
              </p:cNvSpPr>
              <p:nvPr/>
            </p:nvSpPr>
            <p:spPr bwMode="auto">
              <a:xfrm rot="5385461">
                <a:off x="3968" y="2452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8" name="Line 38"/>
              <p:cNvSpPr>
                <a:spLocks noChangeShapeType="1"/>
              </p:cNvSpPr>
              <p:nvPr/>
            </p:nvSpPr>
            <p:spPr bwMode="auto">
              <a:xfrm rot="5385461">
                <a:off x="3432" y="2461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759" name="Text Box 39"/>
            <p:cNvSpPr txBox="1">
              <a:spLocks noChangeArrowheads="1"/>
            </p:cNvSpPr>
            <p:nvPr/>
          </p:nvSpPr>
          <p:spPr bwMode="auto">
            <a:xfrm>
              <a:off x="2016" y="2588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200" b="1">
                  <a:latin typeface="Arial" pitchFamily="34" charset="0"/>
                  <a:cs typeface="Arial" pitchFamily="34" charset="0"/>
                </a:rPr>
                <a:t>30</a:t>
              </a:r>
              <a:endParaRPr lang="en-GB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 flipV="1">
              <a:off x="2256" y="2658"/>
              <a:ext cx="377" cy="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1" name="Line 41"/>
            <p:cNvSpPr>
              <a:spLocks noChangeShapeType="1"/>
            </p:cNvSpPr>
            <p:nvPr/>
          </p:nvSpPr>
          <p:spPr bwMode="auto">
            <a:xfrm>
              <a:off x="2623" y="2662"/>
              <a:ext cx="0" cy="3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2" name="Text Box 42"/>
            <p:cNvSpPr txBox="1">
              <a:spLocks noChangeArrowheads="1"/>
            </p:cNvSpPr>
            <p:nvPr/>
          </p:nvSpPr>
          <p:spPr bwMode="auto">
            <a:xfrm>
              <a:off x="2495" y="3028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200" b="1">
                  <a:latin typeface="Arial" pitchFamily="34" charset="0"/>
                  <a:cs typeface="Arial" pitchFamily="34" charset="0"/>
                </a:rPr>
                <a:t>45</a:t>
              </a:r>
              <a:endParaRPr lang="en-GB" sz="12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63" name="Group 43"/>
          <p:cNvGrpSpPr>
            <a:grpSpLocks/>
          </p:cNvGrpSpPr>
          <p:nvPr/>
        </p:nvGrpSpPr>
        <p:grpSpPr bwMode="auto">
          <a:xfrm>
            <a:off x="822325" y="819153"/>
            <a:ext cx="7469188" cy="588963"/>
            <a:chOff x="503" y="2007"/>
            <a:chExt cx="4705" cy="371"/>
          </a:xfrm>
        </p:grpSpPr>
        <p:sp>
          <p:nvSpPr>
            <p:cNvPr id="30764" name="Text Box 44"/>
            <p:cNvSpPr txBox="1">
              <a:spLocks noChangeArrowheads="1"/>
            </p:cNvSpPr>
            <p:nvPr/>
          </p:nvSpPr>
          <p:spPr bwMode="auto">
            <a:xfrm>
              <a:off x="503" y="2056"/>
              <a:ext cx="4705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22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 =				= </a:t>
              </a:r>
              <a:r>
                <a:rPr lang="hu-HU" sz="18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átlagos rekombinánsok száma</a:t>
              </a:r>
              <a:endParaRPr lang="en-GB" sz="1800" b="1">
                <a:solidFill>
                  <a:srgbClr val="00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5" name="Text Box 45"/>
            <p:cNvSpPr txBox="1">
              <a:spLocks noChangeArrowheads="1"/>
            </p:cNvSpPr>
            <p:nvPr/>
          </p:nvSpPr>
          <p:spPr bwMode="auto">
            <a:xfrm>
              <a:off x="1081" y="2007"/>
              <a:ext cx="17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600">
                  <a:latin typeface="Arial" pitchFamily="34" charset="0"/>
                  <a:cs typeface="Arial" pitchFamily="34" charset="0"/>
                </a:rPr>
                <a:t>rekombináns utódok száma </a:t>
              </a:r>
              <a:endParaRPr lang="en-GB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6" name="Text Box 46"/>
            <p:cNvSpPr txBox="1">
              <a:spLocks noChangeArrowheads="1"/>
            </p:cNvSpPr>
            <p:nvPr/>
          </p:nvSpPr>
          <p:spPr bwMode="auto">
            <a:xfrm>
              <a:off x="1160" y="2165"/>
              <a:ext cx="125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600" dirty="0">
                  <a:latin typeface="Arial" pitchFamily="34" charset="0"/>
                  <a:cs typeface="Arial" pitchFamily="34" charset="0"/>
                </a:rPr>
                <a:t>összes </a:t>
              </a:r>
              <a:r>
                <a:rPr lang="hu-HU" sz="1600" dirty="0" smtClean="0">
                  <a:latin typeface="Arial" pitchFamily="34" charset="0"/>
                  <a:cs typeface="Arial" pitchFamily="34" charset="0"/>
                </a:rPr>
                <a:t>utód </a:t>
              </a:r>
              <a:r>
                <a:rPr lang="hu-HU" sz="1600" dirty="0">
                  <a:latin typeface="Arial" pitchFamily="34" charset="0"/>
                  <a:cs typeface="Arial" pitchFamily="34" charset="0"/>
                </a:rPr>
                <a:t>száma 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7" name="Line 47"/>
            <p:cNvSpPr>
              <a:spLocks noChangeShapeType="1"/>
            </p:cNvSpPr>
            <p:nvPr/>
          </p:nvSpPr>
          <p:spPr bwMode="auto">
            <a:xfrm>
              <a:off x="1077" y="2199"/>
              <a:ext cx="170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768" name="Text Box 48"/>
          <p:cNvSpPr txBox="1">
            <a:spLocks noChangeArrowheads="1"/>
          </p:cNvSpPr>
          <p:nvPr/>
        </p:nvSpPr>
        <p:spPr bwMode="auto">
          <a:xfrm>
            <a:off x="514350" y="1673225"/>
            <a:ext cx="2933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>
                <a:latin typeface="Arial" pitchFamily="34" charset="0"/>
                <a:cs typeface="Arial" pitchFamily="34" charset="0"/>
              </a:rPr>
              <a:t>Az R pontatlan mérőszám.</a:t>
            </a:r>
            <a:endParaRPr lang="en-GB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9" name="Text Box 49"/>
          <p:cNvSpPr txBox="1">
            <a:spLocks noChangeArrowheads="1"/>
          </p:cNvSpPr>
          <p:nvPr/>
        </p:nvSpPr>
        <p:spPr bwMode="auto">
          <a:xfrm>
            <a:off x="1590509" y="5864225"/>
            <a:ext cx="59042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>
                <a:latin typeface="Arial" pitchFamily="34" charset="0"/>
                <a:cs typeface="Arial" pitchFamily="34" charset="0"/>
              </a:rPr>
              <a:t>A valódi térképtávolság az 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átlagos átkereszteződések </a:t>
            </a:r>
          </a:p>
          <a:p>
            <a:pPr algn="ctr"/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számával</a:t>
            </a:r>
            <a:r>
              <a:rPr lang="hu-HU">
                <a:latin typeface="Arial" pitchFamily="34" charset="0"/>
                <a:cs typeface="Arial" pitchFamily="34" charset="0"/>
              </a:rPr>
              <a:t> arányos amit </a:t>
            </a:r>
            <a:r>
              <a:rPr lang="hu-HU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hu-HU">
                <a:latin typeface="Arial" pitchFamily="34" charset="0"/>
                <a:cs typeface="Arial" pitchFamily="34" charset="0"/>
              </a:rPr>
              <a:t> jelöl.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0" name="Line 50"/>
          <p:cNvSpPr>
            <a:spLocks noChangeShapeType="1"/>
          </p:cNvSpPr>
          <p:nvPr/>
        </p:nvSpPr>
        <p:spPr bwMode="auto">
          <a:xfrm>
            <a:off x="4773613" y="5243513"/>
            <a:ext cx="0" cy="498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91173" y="244475"/>
            <a:ext cx="78790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Azonos</a:t>
            </a:r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kromoszómán egymástól </a:t>
            </a:r>
            <a:r>
              <a:rPr lang="hu-HU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távol</a:t>
            </a:r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elhelyezkedő</a:t>
            </a:r>
          </a:p>
          <a:p>
            <a:pPr algn="ctr"/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mendeli </a:t>
            </a:r>
            <a:r>
              <a:rPr lang="hu-H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lokuszok</a:t>
            </a:r>
            <a:r>
              <a:rPr lang="hu-H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nem mutattak kapcsoltságot!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062163"/>
              </p:ext>
            </p:extLst>
          </p:nvPr>
        </p:nvGraphicFramePr>
        <p:xfrm>
          <a:off x="914400" y="1757363"/>
          <a:ext cx="7162800" cy="426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Image" r:id="rId3" imgW="3206231" imgH="1907567" progId="Photoshop.Image.7">
                  <p:embed/>
                </p:oleObj>
              </mc:Choice>
              <mc:Fallback>
                <p:oleObj name="Image" r:id="rId3" imgW="3206231" imgH="1907567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7363"/>
                        <a:ext cx="7162800" cy="426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AutoShape 4"/>
          <p:cNvSpPr>
            <a:spLocks/>
          </p:cNvSpPr>
          <p:nvPr/>
        </p:nvSpPr>
        <p:spPr bwMode="auto">
          <a:xfrm>
            <a:off x="7086600" y="3962400"/>
            <a:ext cx="228600" cy="533400"/>
          </a:xfrm>
          <a:prstGeom prst="rightBrace">
            <a:avLst>
              <a:gd name="adj1" fmla="val 1944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AutoShape 5"/>
          <p:cNvSpPr>
            <a:spLocks/>
          </p:cNvSpPr>
          <p:nvPr/>
        </p:nvSpPr>
        <p:spPr bwMode="auto">
          <a:xfrm>
            <a:off x="7010400" y="4572000"/>
            <a:ext cx="304800" cy="762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68313" y="6256338"/>
            <a:ext cx="832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Távoli </a:t>
            </a:r>
            <a:r>
              <a:rPr lang="hu-HU" sz="1800" b="1" dirty="0" err="1" smtClean="0">
                <a:latin typeface="Arial" pitchFamily="34" charset="0"/>
                <a:cs typeface="Arial" pitchFamily="34" charset="0"/>
              </a:rPr>
              <a:t>lokuszokat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vizsgált – függetlenül öröklődtek (a géniusz szerencséje)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860032" y="2915652"/>
            <a:ext cx="4433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borsónak 6 pár kromoszómája van!!!</a:t>
            </a:r>
            <a:endParaRPr lang="hu-H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338138"/>
            <a:ext cx="7772400" cy="539750"/>
          </a:xfrm>
        </p:spPr>
        <p:txBody>
          <a:bodyPr/>
          <a:lstStyle/>
          <a:p>
            <a:r>
              <a:rPr lang="hu-HU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térképfüggvény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775" y="3357563"/>
            <a:ext cx="7916863" cy="28067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u-HU" sz="2000">
                <a:latin typeface="Arial" pitchFamily="34" charset="0"/>
                <a:cs typeface="Arial" pitchFamily="34" charset="0"/>
              </a:rPr>
              <a:t>e = log alapszám     2,7		</a:t>
            </a:r>
            <a:r>
              <a:rPr lang="hu-HU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= átlagos crossing over szám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u-HU" sz="200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R= mért rekombinációs gyakoriság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0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>
                <a:latin typeface="Arial" pitchFamily="34" charset="0"/>
                <a:cs typeface="Arial" pitchFamily="34" charset="0"/>
              </a:rPr>
              <a:t>Ha ismerjük R értékét, az egyenletet megoldva kiszámolhatjuk c értékét.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0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 b="1" i="1">
                <a:latin typeface="Arial" pitchFamily="34" charset="0"/>
                <a:cs typeface="Arial" pitchFamily="34" charset="0"/>
              </a:rPr>
              <a:t>e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-c</a:t>
            </a:r>
            <a:r>
              <a:rPr lang="hu-HU" sz="2000">
                <a:latin typeface="Arial" pitchFamily="34" charset="0"/>
                <a:cs typeface="Arial" pitchFamily="34" charset="0"/>
              </a:rPr>
              <a:t> alapján 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c</a:t>
            </a:r>
            <a:r>
              <a:rPr lang="hu-HU" sz="2000">
                <a:latin typeface="Arial" pitchFamily="34" charset="0"/>
                <a:cs typeface="Arial" pitchFamily="34" charset="0"/>
              </a:rPr>
              <a:t> értéke táblázatból olvasható le, vagy számológép segítségével állapítható meg.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1584325" y="2630488"/>
            <a:ext cx="5627688" cy="427037"/>
            <a:chOff x="772" y="3185"/>
            <a:chExt cx="3545" cy="269"/>
          </a:xfrm>
        </p:grpSpPr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772" y="3185"/>
              <a:ext cx="3545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22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 = ½ x (1 – e</a:t>
              </a:r>
              <a:r>
                <a:rPr lang="hu-HU" sz="2200" b="1" baseline="30000">
                  <a:latin typeface="Arial" pitchFamily="34" charset="0"/>
                  <a:cs typeface="Arial" pitchFamily="34" charset="0"/>
                </a:rPr>
                <a:t>-</a:t>
              </a:r>
              <a:r>
                <a:rPr lang="hu-HU" sz="2200" b="1" baseline="30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)		 e</a:t>
              </a:r>
              <a:r>
                <a:rPr lang="hu-HU" sz="2200" b="1" baseline="30000">
                  <a:latin typeface="Arial" pitchFamily="34" charset="0"/>
                  <a:cs typeface="Arial" pitchFamily="34" charset="0"/>
                </a:rPr>
                <a:t>-</a:t>
              </a:r>
              <a:r>
                <a:rPr lang="hu-HU" sz="2200" b="1" baseline="30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sz="2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= 1 – 2</a:t>
              </a:r>
              <a:r>
                <a:rPr lang="hu-HU" sz="22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R</a:t>
              </a:r>
              <a:endParaRPr lang="en-GB" sz="2200" b="1">
                <a:solidFill>
                  <a:srgbClr val="00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0" name="Line 6"/>
            <p:cNvSpPr>
              <a:spLocks noChangeShapeType="1"/>
            </p:cNvSpPr>
            <p:nvPr/>
          </p:nvSpPr>
          <p:spPr bwMode="auto">
            <a:xfrm>
              <a:off x="2528" y="3321"/>
              <a:ext cx="5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63600" y="1270000"/>
            <a:ext cx="76025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>
                <a:latin typeface="Arial" pitchFamily="34" charset="0"/>
                <a:cs typeface="Arial" pitchFamily="34" charset="0"/>
              </a:rPr>
              <a:t>A térképfüggvényt a matematikában használatos </a:t>
            </a:r>
            <a:r>
              <a:rPr lang="hu-HU" u="sng">
                <a:latin typeface="Arial" pitchFamily="34" charset="0"/>
                <a:cs typeface="Arial" pitchFamily="34" charset="0"/>
              </a:rPr>
              <a:t>Poisson</a:t>
            </a:r>
            <a:r>
              <a:rPr lang="hu-HU">
                <a:latin typeface="Arial" pitchFamily="34" charset="0"/>
                <a:cs typeface="Arial" pitchFamily="34" charset="0"/>
              </a:rPr>
              <a:t> </a:t>
            </a:r>
            <a:r>
              <a:rPr lang="hu-HU" u="sng">
                <a:latin typeface="Arial" pitchFamily="34" charset="0"/>
                <a:cs typeface="Arial" pitchFamily="34" charset="0"/>
              </a:rPr>
              <a:t>eloszlás képlete</a:t>
            </a:r>
            <a:r>
              <a:rPr lang="hu-HU">
                <a:latin typeface="Arial" pitchFamily="34" charset="0"/>
                <a:cs typeface="Arial" pitchFamily="34" charset="0"/>
              </a:rPr>
              <a:t> írja le, melynek segítségével </a:t>
            </a:r>
            <a:r>
              <a:rPr lang="hu-HU" u="sng">
                <a:latin typeface="Arial" pitchFamily="34" charset="0"/>
                <a:cs typeface="Arial" pitchFamily="34" charset="0"/>
              </a:rPr>
              <a:t>megjósolható</a:t>
            </a:r>
            <a:r>
              <a:rPr lang="hu-HU">
                <a:latin typeface="Arial" pitchFamily="34" charset="0"/>
                <a:cs typeface="Arial" pitchFamily="34" charset="0"/>
              </a:rPr>
              <a:t> </a:t>
            </a:r>
            <a:r>
              <a:rPr lang="hu-HU" u="sng">
                <a:latin typeface="Arial" pitchFamily="34" charset="0"/>
                <a:cs typeface="Arial" pitchFamily="34" charset="0"/>
              </a:rPr>
              <a:t>bizonyos kisszámú véletlen események eloszlása</a:t>
            </a:r>
            <a:r>
              <a:rPr lang="hu-HU">
                <a:latin typeface="Arial" pitchFamily="34" charset="0"/>
                <a:cs typeface="Arial" pitchFamily="34" charset="0"/>
              </a:rPr>
              <a:t> (pl. a crossovereké).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2916238" y="3343275"/>
            <a:ext cx="320675" cy="439738"/>
            <a:chOff x="4237" y="211"/>
            <a:chExt cx="202" cy="277"/>
          </a:xfrm>
        </p:grpSpPr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>
              <a:off x="4237" y="211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800">
                  <a:latin typeface="Arial" pitchFamily="34" charset="0"/>
                  <a:cs typeface="Arial" pitchFamily="34" charset="0"/>
                </a:rPr>
                <a:t>~</a:t>
              </a:r>
            </a:p>
          </p:txBody>
        </p:sp>
        <p:sp>
          <p:nvSpPr>
            <p:cNvPr id="31754" name="Rectangle 10"/>
            <p:cNvSpPr>
              <a:spLocks noChangeArrowheads="1"/>
            </p:cNvSpPr>
            <p:nvPr/>
          </p:nvSpPr>
          <p:spPr bwMode="auto">
            <a:xfrm>
              <a:off x="4237" y="257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800">
                  <a:latin typeface="Arial" pitchFamily="34" charset="0"/>
                  <a:cs typeface="Arial" pitchFamily="34" charset="0"/>
                </a:rPr>
                <a:t>~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52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43000" y="1549400"/>
          <a:ext cx="69342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Image" r:id="rId3" imgW="4076190" imgH="2762636" progId="PSP7.Image">
                  <p:embed/>
                </p:oleObj>
              </mc:Choice>
              <mc:Fallback>
                <p:oleObj name="Image" r:id="rId3" imgW="4076190" imgH="2762636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49400"/>
                        <a:ext cx="6934200" cy="469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Az emberi X kromoszóma rekombinációs térképe</a:t>
            </a:r>
          </a:p>
        </p:txBody>
      </p:sp>
    </p:spTree>
    <p:extLst>
      <p:ext uri="{BB962C8B-B14F-4D97-AF65-F5344CB8AC3E}">
        <p14:creationId xmlns:p14="http://schemas.microsoft.com/office/powerpoint/2010/main" val="20058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2.gstatic.com/images?q=tbn:ANd9GcRS4AdoBkY_RIg8vvHg_kar1rHu6etdsqAgkWch37603oPNLuHx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" y="155898"/>
            <a:ext cx="4513556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519657" y="245993"/>
            <a:ext cx="462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itchFamily="34" charset="0"/>
                <a:cs typeface="Arial" pitchFamily="34" charset="0"/>
              </a:rPr>
              <a:t>Mai géntérképezés molekuláris markerekkel 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211960" y="1844824"/>
            <a:ext cx="50305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Ismétlődések (pl.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mikroszatelliták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Restrikciós helyek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Single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nucleotid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polimorhisms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(SNP)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…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 descr="RFop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7632700" cy="68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7289" name="Object 9"/>
          <p:cNvGraphicFramePr>
            <a:graphicFrameLocks noChangeAspect="1"/>
          </p:cNvGraphicFramePr>
          <p:nvPr/>
        </p:nvGraphicFramePr>
        <p:xfrm>
          <a:off x="8126413" y="765175"/>
          <a:ext cx="549275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Image" r:id="rId4" imgW="456821" imgH="2158730" progId="Photoshop.Image.7">
                  <p:embed/>
                </p:oleObj>
              </mc:Choice>
              <mc:Fallback>
                <p:oleObj name="Image" r:id="rId4" imgW="456821" imgH="215873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6413" y="765175"/>
                        <a:ext cx="549275" cy="259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0" name="Object 10"/>
          <p:cNvGraphicFramePr>
            <a:graphicFrameLocks noChangeAspect="1"/>
          </p:cNvGraphicFramePr>
          <p:nvPr/>
        </p:nvGraphicFramePr>
        <p:xfrm>
          <a:off x="8101013" y="3789363"/>
          <a:ext cx="601662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Image" r:id="rId6" imgW="482370" imgH="2196825" progId="Photoshop.Image.7">
                  <p:embed/>
                </p:oleObj>
              </mc:Choice>
              <mc:Fallback>
                <p:oleObj name="Image" r:id="rId6" imgW="482370" imgH="2196825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3789363"/>
                        <a:ext cx="601662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79055" y="3645024"/>
            <a:ext cx="261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Rekombináció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95536" y="332656"/>
            <a:ext cx="266429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2555776" y="476672"/>
            <a:ext cx="261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Nincs rekombináció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2771775" y="1628775"/>
          <a:ext cx="35433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Image" r:id="rId3" imgW="3542857" imgH="4114286" progId="Photoshop.Image.7">
                  <p:embed/>
                </p:oleObj>
              </mc:Choice>
              <mc:Fallback>
                <p:oleObj name="Image" r:id="rId3" imgW="3542857" imgH="4114286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628775"/>
                        <a:ext cx="35433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364432" y="671214"/>
            <a:ext cx="6766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„Furcsa” (egyenlőtlen)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rekombináns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oktádok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auto">
          <a:xfrm>
            <a:off x="3707904" y="1124744"/>
            <a:ext cx="3024187" cy="4752975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521992" y="6413266"/>
            <a:ext cx="45865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Mendel szegregációs törvénye sérül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-36513" y="5727700"/>
            <a:ext cx="91805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sz="2000" b="1" i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u-H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homológ szakaszok reciprok 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kicserélődése</a:t>
            </a:r>
            <a:endParaRPr lang="hu-HU" sz="20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u="sng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Génkonverzió</a:t>
            </a:r>
            <a:r>
              <a:rPr lang="hu-H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 egy DNS szakasz egyirányú másolása a homológ szakaszba</a:t>
            </a:r>
            <a:endParaRPr lang="hu-HU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0" name="Picture 10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18669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79512" y="4509120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over</a:t>
            </a:r>
            <a:endParaRPr lang="hu-H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469684" y="1484784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Crossover</a:t>
            </a:r>
            <a:endParaRPr lang="hu-H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317211" y="1444714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génkonverzió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0"/>
            <a:ext cx="6384925" cy="710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87312" y="1013827"/>
            <a:ext cx="36210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A mai </a:t>
            </a:r>
            <a:r>
              <a:rPr lang="hu-H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modell – </a:t>
            </a:r>
          </a:p>
          <a:p>
            <a:pPr eaLnBrk="1" hangingPunct="1"/>
            <a:r>
              <a:rPr lang="hu-H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Homológ rekombináció</a:t>
            </a:r>
            <a:endParaRPr lang="en-US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-36513" y="2084388"/>
            <a:ext cx="2903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600" b="1">
                <a:solidFill>
                  <a:srgbClr val="FF3300"/>
                </a:solidFill>
              </a:rPr>
              <a:t>D</a:t>
            </a:r>
            <a:r>
              <a:rPr lang="hu-HU" sz="1600" b="1"/>
              <a:t>ouble-</a:t>
            </a:r>
            <a:r>
              <a:rPr lang="hu-HU" sz="1600" b="1">
                <a:solidFill>
                  <a:srgbClr val="FF3300"/>
                </a:solidFill>
              </a:rPr>
              <a:t>S</a:t>
            </a:r>
            <a:r>
              <a:rPr lang="hu-HU" sz="1600" b="1"/>
              <a:t>trand-</a:t>
            </a:r>
            <a:r>
              <a:rPr lang="hu-HU" sz="1600" b="1">
                <a:solidFill>
                  <a:srgbClr val="FF3300"/>
                </a:solidFill>
              </a:rPr>
              <a:t>B</a:t>
            </a:r>
            <a:r>
              <a:rPr lang="hu-HU" sz="1600" b="1"/>
              <a:t>reak </a:t>
            </a:r>
            <a:r>
              <a:rPr lang="hu-HU" sz="1600" b="1">
                <a:solidFill>
                  <a:srgbClr val="FF3300"/>
                </a:solidFill>
              </a:rPr>
              <a:t>R</a:t>
            </a:r>
            <a:r>
              <a:rPr lang="hu-HU" sz="1600" b="1"/>
              <a:t>epair</a:t>
            </a:r>
            <a:endParaRPr lang="en-US" sz="1600" b="1"/>
          </a:p>
        </p:txBody>
      </p:sp>
      <p:sp>
        <p:nvSpPr>
          <p:cNvPr id="52229" name="Text Box 8"/>
          <p:cNvSpPr txBox="1">
            <a:spLocks noChangeArrowheads="1"/>
          </p:cNvSpPr>
          <p:nvPr/>
        </p:nvSpPr>
        <p:spPr bwMode="auto">
          <a:xfrm>
            <a:off x="7956550" y="2071688"/>
            <a:ext cx="15827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600" b="1">
                <a:solidFill>
                  <a:srgbClr val="FF3300"/>
                </a:solidFill>
              </a:rPr>
              <a:t>S</a:t>
            </a:r>
            <a:r>
              <a:rPr lang="hu-HU" sz="1600" b="1"/>
              <a:t>ynthesis </a:t>
            </a:r>
            <a:r>
              <a:rPr lang="hu-HU" sz="1600" b="1">
                <a:solidFill>
                  <a:srgbClr val="FF3300"/>
                </a:solidFill>
              </a:rPr>
              <a:t>D</a:t>
            </a:r>
            <a:r>
              <a:rPr lang="hu-HU" sz="1600" b="1"/>
              <a:t>ependent </a:t>
            </a:r>
            <a:r>
              <a:rPr lang="hu-HU" sz="1600" b="1">
                <a:solidFill>
                  <a:srgbClr val="FF3300"/>
                </a:solidFill>
              </a:rPr>
              <a:t>S</a:t>
            </a:r>
            <a:r>
              <a:rPr lang="hu-HU" sz="1600" b="1"/>
              <a:t>trand </a:t>
            </a:r>
            <a:r>
              <a:rPr lang="hu-HU" sz="1600" b="1">
                <a:solidFill>
                  <a:srgbClr val="FF3300"/>
                </a:solidFill>
              </a:rPr>
              <a:t>A</a:t>
            </a:r>
            <a:r>
              <a:rPr lang="hu-HU" sz="1600" b="1"/>
              <a:t>nnealing </a:t>
            </a:r>
            <a:endParaRPr lang="en-US" sz="1600" b="1"/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1979613" y="3357563"/>
            <a:ext cx="360362" cy="288925"/>
            <a:chOff x="1292" y="2115"/>
            <a:chExt cx="227" cy="182"/>
          </a:xfrm>
        </p:grpSpPr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V="1"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1292" y="211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1292" y="225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 rot="-5400000">
            <a:off x="3383757" y="3752056"/>
            <a:ext cx="360362" cy="288925"/>
            <a:chOff x="1292" y="2115"/>
            <a:chExt cx="227" cy="182"/>
          </a:xfrm>
        </p:grpSpPr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1292" y="211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1292" y="225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8" name="Group 13"/>
          <p:cNvGrpSpPr>
            <a:grpSpLocks/>
          </p:cNvGrpSpPr>
          <p:nvPr/>
        </p:nvGrpSpPr>
        <p:grpSpPr bwMode="auto">
          <a:xfrm rot="5400000">
            <a:off x="3383756" y="2959894"/>
            <a:ext cx="360363" cy="288925"/>
            <a:chOff x="1292" y="2115"/>
            <a:chExt cx="227" cy="182"/>
          </a:xfrm>
        </p:grpSpPr>
        <p:sp>
          <p:nvSpPr>
            <p:cNvPr id="29" name="Line 14"/>
            <p:cNvSpPr>
              <a:spLocks noChangeShapeType="1"/>
            </p:cNvSpPr>
            <p:nvPr/>
          </p:nvSpPr>
          <p:spPr bwMode="auto">
            <a:xfrm flipV="1"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auto">
            <a:xfrm>
              <a:off x="1292" y="211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auto">
            <a:xfrm>
              <a:off x="1292" y="225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6414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8382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3200" b="1" dirty="0" err="1">
                <a:latin typeface="Arial" pitchFamily="34" charset="0"/>
                <a:cs typeface="Arial" pitchFamily="34" charset="0"/>
              </a:rPr>
              <a:t>Meiotikus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 (homológ) r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ekombin</a:t>
            </a:r>
            <a:r>
              <a:rPr lang="hu-HU" sz="3200" b="1" dirty="0" err="1">
                <a:latin typeface="Arial" pitchFamily="34" charset="0"/>
                <a:cs typeface="Arial" pitchFamily="34" charset="0"/>
              </a:rPr>
              <a:t>áció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 - Térképezés</a:t>
            </a:r>
          </a:p>
          <a:p>
            <a:endParaRPr lang="hu-HU" sz="3200" b="1" dirty="0">
              <a:latin typeface="Arial" pitchFamily="34" charset="0"/>
              <a:cs typeface="Arial" pitchFamily="34" charset="0"/>
            </a:endParaRPr>
          </a:p>
          <a:p>
            <a:endParaRPr lang="hu-HU" sz="3200" b="1" dirty="0">
              <a:latin typeface="Arial" pitchFamily="34" charset="0"/>
              <a:cs typeface="Arial" pitchFamily="34" charset="0"/>
            </a:endParaRPr>
          </a:p>
          <a:p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r>
              <a:rPr lang="hu-HU" sz="2400" b="1" dirty="0">
                <a:latin typeface="Arial" pitchFamily="34" charset="0"/>
                <a:cs typeface="Arial" pitchFamily="34" charset="0"/>
              </a:rPr>
              <a:t>Rekombináció: </a:t>
            </a:r>
          </a:p>
          <a:p>
            <a:r>
              <a:rPr lang="hu-HU" sz="2400" b="1" dirty="0">
                <a:latin typeface="Arial" pitchFamily="34" charset="0"/>
                <a:cs typeface="Arial" pitchFamily="34" charset="0"/>
              </a:rPr>
              <a:t>olyan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haploid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génkombináció létrejötte a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meiózis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során, amely különbözik a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haploid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szülői génkombinációtól. 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827088" y="16287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u-HU" sz="1800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879475" y="1479550"/>
            <a:ext cx="33906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Rekombináció felfedezése</a:t>
            </a:r>
          </a:p>
        </p:txBody>
      </p:sp>
      <p:pic>
        <p:nvPicPr>
          <p:cNvPr id="38935" name="Picture 23" descr="thomas-h-morg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08050"/>
            <a:ext cx="20955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6588125" y="3933825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/>
              <a:t>Orvosi Nobel díj, 1933</a:t>
            </a:r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6732588" y="4378791"/>
            <a:ext cx="22320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„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his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discoveries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concerning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role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played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by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chromosome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in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heredity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graphicFrame>
        <p:nvGraphicFramePr>
          <p:cNvPr id="38938" name="Object 26"/>
          <p:cNvGraphicFramePr>
            <a:graphicFrameLocks noChangeAspect="1"/>
          </p:cNvGraphicFramePr>
          <p:nvPr/>
        </p:nvGraphicFramePr>
        <p:xfrm>
          <a:off x="0" y="3200400"/>
          <a:ext cx="608488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Image" r:id="rId4" imgW="5853968" imgH="3517460" progId="Photoshop.Image.7">
                  <p:embed/>
                </p:oleObj>
              </mc:Choice>
              <mc:Fallback>
                <p:oleObj name="Image" r:id="rId4" imgW="5853968" imgH="351746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00400"/>
                        <a:ext cx="608488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 kis történelem: Thomas H. Morgan</a:t>
            </a:r>
          </a:p>
        </p:txBody>
      </p:sp>
    </p:spTree>
    <p:extLst>
      <p:ext uri="{BB962C8B-B14F-4D97-AF65-F5344CB8AC3E}">
        <p14:creationId xmlns:p14="http://schemas.microsoft.com/office/powerpoint/2010/main" val="26254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5288" y="1622425"/>
            <a:ext cx="532923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000" b="1">
                <a:latin typeface="Arial" pitchFamily="34" charset="0"/>
                <a:cs typeface="Arial" pitchFamily="34" charset="0"/>
              </a:rPr>
              <a:t>-Morgan diákja</a:t>
            </a:r>
          </a:p>
          <a:p>
            <a:pPr>
              <a:buFont typeface="Wingdings" pitchFamily="2" charset="2"/>
              <a:buChar char="Ø"/>
            </a:pPr>
            <a:r>
              <a:rPr lang="hu-HU" sz="2000" b="1">
                <a:latin typeface="Arial" pitchFamily="34" charset="0"/>
                <a:cs typeface="Arial" pitchFamily="34" charset="0"/>
              </a:rPr>
              <a:t>-A 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Drosophila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 X-kromoszómáján 6 </a:t>
            </a:r>
          </a:p>
          <a:p>
            <a:pPr>
              <a:buFont typeface="Wingdings" pitchFamily="2" charset="2"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   gén lineáris térkép szerint helyezkedik el</a:t>
            </a:r>
          </a:p>
          <a:p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Ezt a </a:t>
            </a:r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(gén)térképet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 a gének között megfigyelt rekombináció gyakorisága alapján készítette el</a:t>
            </a:r>
          </a:p>
        </p:txBody>
      </p:sp>
      <p:pic>
        <p:nvPicPr>
          <p:cNvPr id="41991" name="Picture 7" descr="Sturtev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81075"/>
            <a:ext cx="2592387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9" descr="r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84638"/>
            <a:ext cx="3444875" cy="27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 kis történelem: Alfred H. </a:t>
            </a:r>
            <a:r>
              <a:rPr lang="hu-HU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Sturtevant</a:t>
            </a:r>
            <a:endParaRPr lang="hu-H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1729</Words>
  <Application>Microsoft Office PowerPoint</Application>
  <PresentationFormat>Diavetítés a képernyőre (4:3 oldalarány)</PresentationFormat>
  <Paragraphs>432</Paragraphs>
  <Slides>35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41" baseType="lpstr">
      <vt:lpstr>Arial</vt:lpstr>
      <vt:lpstr>Calibri</vt:lpstr>
      <vt:lpstr>Comic Sans MS</vt:lpstr>
      <vt:lpstr>Wingdings</vt:lpstr>
      <vt:lpstr>Office-téma</vt:lpstr>
      <vt:lpstr>Image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térképfüggvény 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Vellai Tibor</dc:creator>
  <cp:lastModifiedBy>tibor vellai</cp:lastModifiedBy>
  <cp:revision>50</cp:revision>
  <dcterms:created xsi:type="dcterms:W3CDTF">2012-03-05T12:44:18Z</dcterms:created>
  <dcterms:modified xsi:type="dcterms:W3CDTF">2021-11-29T05:35:01Z</dcterms:modified>
</cp:coreProperties>
</file>