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76" r:id="rId6"/>
    <p:sldId id="277" r:id="rId7"/>
    <p:sldId id="260" r:id="rId8"/>
    <p:sldId id="328" r:id="rId9"/>
    <p:sldId id="322" r:id="rId10"/>
    <p:sldId id="263" r:id="rId11"/>
    <p:sldId id="265" r:id="rId12"/>
    <p:sldId id="288" r:id="rId13"/>
    <p:sldId id="289" r:id="rId14"/>
    <p:sldId id="320" r:id="rId15"/>
    <p:sldId id="318" r:id="rId16"/>
    <p:sldId id="319" r:id="rId17"/>
    <p:sldId id="290" r:id="rId18"/>
    <p:sldId id="291" r:id="rId19"/>
    <p:sldId id="292" r:id="rId20"/>
    <p:sldId id="293" r:id="rId21"/>
    <p:sldId id="294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7" r:id="rId43"/>
    <p:sldId id="321" r:id="rId4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32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80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84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3A442-B63A-4A7C-8347-0E13E967F51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29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9E00B2-8EA6-4360-A29A-FC4FC1143B1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86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B0D98-956E-458E-814D-8512EF59186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79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48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1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53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2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25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0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29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7210-44AD-4971-83D6-9627B8056870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85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35696" y="836712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Arial" pitchFamily="34" charset="0"/>
                <a:cs typeface="Arial" pitchFamily="34" charset="0"/>
              </a:rPr>
              <a:t>Kapcsoltság, térképezés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740352" y="6453336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2018.11.27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76872"/>
            <a:ext cx="4828039" cy="36229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42" y="2276872"/>
            <a:ext cx="4497578" cy="36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8675687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u="sng" dirty="0" smtClean="0">
                <a:latin typeface="Arial" charset="0"/>
                <a:cs typeface="Arial" charset="0"/>
              </a:rPr>
              <a:t>A </a:t>
            </a:r>
            <a:r>
              <a:rPr lang="hu-HU" sz="2000" b="1" u="sng" dirty="0">
                <a:latin typeface="Arial" charset="0"/>
                <a:cs typeface="Arial" charset="0"/>
              </a:rPr>
              <a:t>homológok (nem-testvér </a:t>
            </a:r>
            <a:r>
              <a:rPr lang="hu-HU" sz="2000" b="1" u="sng" dirty="0" err="1">
                <a:latin typeface="Arial" charset="0"/>
                <a:cs typeface="Arial" charset="0"/>
              </a:rPr>
              <a:t>kromatidák</a:t>
            </a:r>
            <a:r>
              <a:rPr lang="hu-HU" sz="2000" b="1" u="sng" dirty="0">
                <a:latin typeface="Arial" charset="0"/>
                <a:cs typeface="Arial" charset="0"/>
              </a:rPr>
              <a:t>) kapcsolatba lépnek mielőtt a 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u="sng" dirty="0">
                <a:latin typeface="Arial" charset="0"/>
                <a:cs typeface="Arial" charset="0"/>
              </a:rPr>
              <a:t>  DSB </a:t>
            </a:r>
            <a:r>
              <a:rPr lang="hu-HU" sz="2000" b="1" u="sng" dirty="0" smtClean="0">
                <a:latin typeface="Arial" charset="0"/>
                <a:cs typeface="Arial" charset="0"/>
              </a:rPr>
              <a:t>kialakul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meiotikus</a:t>
            </a:r>
            <a:r>
              <a:rPr lang="hu-HU" sz="2000" b="1" dirty="0">
                <a:latin typeface="Arial" charset="0"/>
                <a:cs typeface="Arial" charset="0"/>
              </a:rPr>
              <a:t> rekombináció egy duplaszálú töréssel (DSB) </a:t>
            </a:r>
            <a:r>
              <a:rPr lang="hu-HU" sz="2000" b="1" dirty="0" smtClean="0">
                <a:latin typeface="Arial" charset="0"/>
                <a:cs typeface="Arial" charset="0"/>
              </a:rPr>
              <a:t>kezdődik</a:t>
            </a:r>
            <a:endParaRPr lang="hu-HU" sz="2000" b="1" u="sng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kromatin</a:t>
            </a:r>
            <a:r>
              <a:rPr lang="hu-HU" sz="2000" b="1" dirty="0">
                <a:latin typeface="Arial" charset="0"/>
                <a:cs typeface="Arial" charset="0"/>
              </a:rPr>
              <a:t> struktúra nagymértékben befolyásolja a DSB kialakulását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DSB kialakulását nagymértékben befolyásolják az </a:t>
            </a:r>
            <a:r>
              <a:rPr lang="hu-HU" sz="2000" b="1" dirty="0" err="1">
                <a:latin typeface="Arial" charset="0"/>
                <a:cs typeface="Arial" charset="0"/>
              </a:rPr>
              <a:t>allélikus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dirty="0">
                <a:latin typeface="Arial" charset="0"/>
                <a:cs typeface="Arial" charset="0"/>
              </a:rPr>
              <a:t>  szekvenciák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DSB-t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  <a:r>
              <a:rPr lang="hu-HU" sz="2000" b="1" dirty="0" err="1">
                <a:latin typeface="Arial" charset="0"/>
                <a:cs typeface="Arial" charset="0"/>
              </a:rPr>
              <a:t>a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  <a:r>
              <a:rPr lang="hu-HU" sz="2000" b="1" dirty="0">
                <a:solidFill>
                  <a:srgbClr val="FF3300"/>
                </a:solidFill>
                <a:latin typeface="Arial" charset="0"/>
                <a:cs typeface="Arial" charset="0"/>
              </a:rPr>
              <a:t>Spo11 </a:t>
            </a:r>
            <a:r>
              <a:rPr lang="hu-HU" sz="2000" b="1" dirty="0">
                <a:latin typeface="Arial" charset="0"/>
                <a:cs typeface="Arial" charset="0"/>
              </a:rPr>
              <a:t>enzim </a:t>
            </a:r>
            <a:r>
              <a:rPr lang="hu-HU" sz="2000" b="1" dirty="0" smtClean="0">
                <a:latin typeface="Arial" charset="0"/>
                <a:cs typeface="Arial" charset="0"/>
              </a:rPr>
              <a:t>generálja</a:t>
            </a:r>
            <a:endParaRPr lang="hu-HU" sz="2000" b="1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Ez egy </a:t>
            </a:r>
            <a:r>
              <a:rPr lang="hu-HU" sz="2000" b="1" dirty="0" err="1">
                <a:latin typeface="Arial" charset="0"/>
                <a:cs typeface="Arial" charset="0"/>
              </a:rPr>
              <a:t>topoizomeráz</a:t>
            </a:r>
            <a:r>
              <a:rPr lang="hu-HU" sz="2000" b="1" dirty="0">
                <a:latin typeface="Arial" charset="0"/>
                <a:cs typeface="Arial" charset="0"/>
              </a:rPr>
              <a:t> és NEM </a:t>
            </a:r>
            <a:r>
              <a:rPr lang="hu-HU" sz="2000" b="1" dirty="0" err="1">
                <a:latin typeface="Arial" charset="0"/>
                <a:cs typeface="Arial" charset="0"/>
              </a:rPr>
              <a:t>endonukleáz</a:t>
            </a:r>
            <a:endParaRPr lang="hu-HU" sz="2000" b="1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Egyszerre lép kapcsolatba a két homológgal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Rekombinációs „</a:t>
            </a:r>
            <a:r>
              <a:rPr lang="hu-HU" sz="2000" b="1" i="1" dirty="0" err="1">
                <a:latin typeface="Arial" charset="0"/>
                <a:cs typeface="Arial" charset="0"/>
              </a:rPr>
              <a:t>hotspot</a:t>
            </a:r>
            <a:r>
              <a:rPr lang="hu-HU" sz="2000" b="1" dirty="0">
                <a:latin typeface="Arial" charset="0"/>
                <a:cs typeface="Arial" charset="0"/>
              </a:rPr>
              <a:t>”: jól behatható a Spo11 számára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96875" y="6021388"/>
            <a:ext cx="8747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solidFill>
                  <a:srgbClr val="FF3300"/>
                </a:solidFill>
              </a:rPr>
              <a:t>A rekombináció önterjesztő (pl. repetitív) elemek által indukálódik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116013" y="317500"/>
            <a:ext cx="6156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>
                <a:latin typeface="Arial" charset="0"/>
                <a:cs typeface="Arial" charset="0"/>
              </a:rPr>
              <a:t>A homológ rekombináció mechanizmusa</a:t>
            </a:r>
            <a:endParaRPr lang="en-US" sz="24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zövegdoboz 1"/>
          <p:cNvSpPr txBox="1">
            <a:spLocks noChangeArrowheads="1"/>
          </p:cNvSpPr>
          <p:nvPr/>
        </p:nvSpPr>
        <p:spPr bwMode="auto">
          <a:xfrm>
            <a:off x="2709863" y="377825"/>
            <a:ext cx="380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3200" b="1">
                <a:solidFill>
                  <a:srgbClr val="FF0000"/>
                </a:solidFill>
                <a:latin typeface="Arial" charset="0"/>
                <a:cs typeface="Arial" charset="0"/>
              </a:rPr>
              <a:t>Rekombináció!!!!!!</a:t>
            </a: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195263" y="1989138"/>
            <a:ext cx="8680450" cy="3671887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66275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049338" y="2146300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557338" y="2146300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11163" y="198596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25" y="3494088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647825" y="1997075"/>
            <a:ext cx="3889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658938" y="3494088"/>
            <a:ext cx="4111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b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150938" y="3729038"/>
            <a:ext cx="303212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1150938" y="3729038"/>
            <a:ext cx="303212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4837113" y="2157413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5345113" y="2157413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198938" y="1997075"/>
            <a:ext cx="476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216400" y="3505200"/>
            <a:ext cx="4587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434013" y="2009775"/>
            <a:ext cx="390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445125" y="35052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2571750" y="3729038"/>
            <a:ext cx="13223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38150" y="48133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C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668463" y="4813300"/>
            <a:ext cx="368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00FF00"/>
                </a:solidFill>
                <a:latin typeface="+mj-lt"/>
              </a:rPr>
              <a:t>c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225925" y="4824413"/>
            <a:ext cx="4810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454650" y="4824413"/>
            <a:ext cx="368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00FF00"/>
                </a:solidFill>
                <a:latin typeface="+mj-lt"/>
              </a:rPr>
              <a:t>c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345113" y="3367088"/>
            <a:ext cx="0" cy="9159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57368" name="Szövegdoboz 26"/>
          <p:cNvSpPr txBox="1">
            <a:spLocks noChangeArrowheads="1"/>
          </p:cNvSpPr>
          <p:nvPr/>
        </p:nvSpPr>
        <p:spPr bwMode="auto">
          <a:xfrm>
            <a:off x="4789488" y="1482725"/>
            <a:ext cx="655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b="1"/>
              <a:t>50%</a:t>
            </a:r>
          </a:p>
        </p:txBody>
      </p:sp>
      <p:sp>
        <p:nvSpPr>
          <p:cNvPr id="57369" name="Szövegdoboz 27"/>
          <p:cNvSpPr txBox="1">
            <a:spLocks noChangeArrowheads="1"/>
          </p:cNvSpPr>
          <p:nvPr/>
        </p:nvSpPr>
        <p:spPr bwMode="auto">
          <a:xfrm>
            <a:off x="7605713" y="1476375"/>
            <a:ext cx="655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b="1"/>
              <a:t>50%</a:t>
            </a: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7605713" y="2168525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8113713" y="2168525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6967538" y="2008188"/>
            <a:ext cx="476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6985000" y="3516313"/>
            <a:ext cx="4587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8202613" y="2020888"/>
            <a:ext cx="390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8213725" y="3516313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6996113" y="4835525"/>
            <a:ext cx="4810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8224838" y="4835525"/>
            <a:ext cx="3667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00FF00"/>
                </a:solidFill>
                <a:latin typeface="+mj-lt"/>
              </a:rPr>
              <a:t>c</a:t>
            </a: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8113713" y="3376613"/>
            <a:ext cx="0" cy="22240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7605713" y="4286250"/>
            <a:ext cx="0" cy="13144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57380" name="Szövegdoboz 38"/>
          <p:cNvSpPr txBox="1">
            <a:spLocks noChangeArrowheads="1"/>
          </p:cNvSpPr>
          <p:nvPr/>
        </p:nvSpPr>
        <p:spPr bwMode="auto">
          <a:xfrm>
            <a:off x="4198938" y="5895975"/>
            <a:ext cx="173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000" b="1"/>
              <a:t>génkonverzió</a:t>
            </a:r>
          </a:p>
        </p:txBody>
      </p:sp>
      <p:sp>
        <p:nvSpPr>
          <p:cNvPr id="57381" name="Szövegdoboz 39"/>
          <p:cNvSpPr txBox="1">
            <a:spLocks noChangeArrowheads="1"/>
          </p:cNvSpPr>
          <p:nvPr/>
        </p:nvSpPr>
        <p:spPr bwMode="auto">
          <a:xfrm>
            <a:off x="7031038" y="5907088"/>
            <a:ext cx="1779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000" b="1"/>
              <a:t>Génkonverzió</a:t>
            </a:r>
          </a:p>
          <a:p>
            <a:pPr eaLnBrk="1" hangingPunct="1"/>
            <a:r>
              <a:rPr lang="hu-HU" sz="2000" b="1"/>
              <a:t>+ </a:t>
            </a:r>
            <a:r>
              <a:rPr lang="hu-HU" sz="2000" b="1" i="1"/>
              <a:t>crossover</a:t>
            </a:r>
          </a:p>
        </p:txBody>
      </p:sp>
      <p:grpSp>
        <p:nvGrpSpPr>
          <p:cNvPr id="55" name="Csoportba foglalás 54"/>
          <p:cNvGrpSpPr>
            <a:grpSpLocks/>
          </p:cNvGrpSpPr>
          <p:nvPr/>
        </p:nvGrpSpPr>
        <p:grpSpPr bwMode="auto">
          <a:xfrm>
            <a:off x="4591050" y="3367088"/>
            <a:ext cx="3759200" cy="935037"/>
            <a:chOff x="4591749" y="3366324"/>
            <a:chExt cx="3758809" cy="935440"/>
          </a:xfrm>
        </p:grpSpPr>
        <p:cxnSp>
          <p:nvCxnSpPr>
            <p:cNvPr id="42" name="Egyenes összekötő 41"/>
            <p:cNvCxnSpPr/>
            <p:nvPr/>
          </p:nvCxnSpPr>
          <p:spPr>
            <a:xfrm>
              <a:off x="4593337" y="3366324"/>
              <a:ext cx="98732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42"/>
            <p:cNvCxnSpPr/>
            <p:nvPr/>
          </p:nvCxnSpPr>
          <p:spPr>
            <a:xfrm>
              <a:off x="4591749" y="4274765"/>
              <a:ext cx="973037" cy="1111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/>
            <p:nvPr/>
          </p:nvCxnSpPr>
          <p:spPr>
            <a:xfrm>
              <a:off x="7347362" y="3366324"/>
              <a:ext cx="1003196" cy="1111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>
              <a:off x="7341013" y="4290647"/>
              <a:ext cx="1004783" cy="1111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50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849788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Most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evolutionary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models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assumed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recombination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is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evolutionary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value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of sex</a:t>
            </a:r>
          </a:p>
          <a:p>
            <a:pPr algn="ctr">
              <a:spcBef>
                <a:spcPct val="50000"/>
              </a:spcBef>
            </a:pPr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Population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genetics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recombination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(sex)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usually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ignored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site of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initiation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promote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an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allele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gives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advantage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population</a:t>
            </a:r>
            <a:endParaRPr lang="hu-H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403350" y="893763"/>
            <a:ext cx="6192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u="sng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Disparity in gene conversion!!!!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11188" y="2924175"/>
            <a:ext cx="770572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involving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heterozygous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deletions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insertions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often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show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disparity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favour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duplicate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insertion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loss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deletion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hu-H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4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contrast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events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involving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heterozygous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point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mutations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usually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show no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disparity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068314" y="580430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500114" y="580430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55576" y="56455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55576" y="1067792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55576" y="150118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500114" y="58043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00114" y="1083667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b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500114" y="151705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3081264" y="564555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3513064" y="564555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68526" y="54868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768526" y="1051917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68526" y="148530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513064" y="56455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513064" y="1067792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513064" y="150118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3516239" y="1013817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1860476" y="1229717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212776" y="1229717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5244778" y="564555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5676578" y="564555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932040" y="54868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932040" y="105191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932040" y="148530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676578" y="56455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676578" y="1067792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676578" y="150118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5230800" y="1013817"/>
            <a:ext cx="0" cy="3587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" name="Szövegdoboz 29"/>
          <p:cNvSpPr txBox="1"/>
          <p:nvPr/>
        </p:nvSpPr>
        <p:spPr>
          <a:xfrm>
            <a:off x="6753150" y="88523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pontmutáció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1113432" y="2691631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1545232" y="2691631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00694" y="267575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800694" y="3178993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800694" y="361238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45232" y="269163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545232" y="362825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3126382" y="267575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3558182" y="267575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2813644" y="265988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2813644" y="3163118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2813644" y="359650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3558182" y="267575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3558182" y="317899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558182" y="361238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>
            <a:off x="3561357" y="3125018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" name="Line 26"/>
          <p:cNvSpPr>
            <a:spLocks noChangeShapeType="1"/>
          </p:cNvSpPr>
          <p:nvPr/>
        </p:nvSpPr>
        <p:spPr bwMode="auto">
          <a:xfrm>
            <a:off x="1905594" y="334091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" name="Line 27"/>
          <p:cNvSpPr>
            <a:spLocks noChangeShapeType="1"/>
          </p:cNvSpPr>
          <p:nvPr/>
        </p:nvSpPr>
        <p:spPr bwMode="auto">
          <a:xfrm>
            <a:off x="1257894" y="3340918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5289896" y="267575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5721696" y="267575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4977158" y="265988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4977158" y="359650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5721696" y="267575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5721696" y="361238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59" name="Szövegdoboz 58"/>
          <p:cNvSpPr txBox="1"/>
          <p:nvPr/>
        </p:nvSpPr>
        <p:spPr>
          <a:xfrm>
            <a:off x="2987824" y="1166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5212322" y="1166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66" name="Háromszög 65"/>
          <p:cNvSpPr/>
          <p:nvPr/>
        </p:nvSpPr>
        <p:spPr>
          <a:xfrm>
            <a:off x="1547664" y="3225998"/>
            <a:ext cx="219075" cy="203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Háromszög 66"/>
          <p:cNvSpPr/>
          <p:nvPr/>
        </p:nvSpPr>
        <p:spPr>
          <a:xfrm>
            <a:off x="5000997" y="3212976"/>
            <a:ext cx="219075" cy="203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Háromszög 67"/>
          <p:cNvSpPr/>
          <p:nvPr/>
        </p:nvSpPr>
        <p:spPr>
          <a:xfrm>
            <a:off x="5793085" y="3212976"/>
            <a:ext cx="219075" cy="203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Szövegdoboz 68"/>
          <p:cNvSpPr txBox="1"/>
          <p:nvPr/>
        </p:nvSpPr>
        <p:spPr>
          <a:xfrm>
            <a:off x="6732240" y="3100898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deléció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Szövegdoboz 69"/>
          <p:cNvSpPr txBox="1"/>
          <p:nvPr/>
        </p:nvSpPr>
        <p:spPr>
          <a:xfrm>
            <a:off x="3059832" y="22675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5284330" y="22675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cxnSp>
        <p:nvCxnSpPr>
          <p:cNvPr id="75" name="Egyenes összekötő nyíllal 74"/>
          <p:cNvCxnSpPr/>
          <p:nvPr/>
        </p:nvCxnSpPr>
        <p:spPr>
          <a:xfrm>
            <a:off x="3203848" y="1196752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/>
          <p:nvPr/>
        </p:nvCxnSpPr>
        <p:spPr>
          <a:xfrm>
            <a:off x="5364088" y="1196752"/>
            <a:ext cx="288032" cy="0"/>
          </a:xfrm>
          <a:prstGeom prst="straightConnector1">
            <a:avLst/>
          </a:prstGeom>
          <a:ln w="28575">
            <a:solidFill>
              <a:srgbClr val="00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nyíllal 76"/>
          <p:cNvCxnSpPr/>
          <p:nvPr/>
        </p:nvCxnSpPr>
        <p:spPr>
          <a:xfrm>
            <a:off x="3275856" y="3284984"/>
            <a:ext cx="288032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nyíllal 77"/>
          <p:cNvCxnSpPr/>
          <p:nvPr/>
        </p:nvCxnSpPr>
        <p:spPr>
          <a:xfrm>
            <a:off x="5364088" y="3356992"/>
            <a:ext cx="288032" cy="0"/>
          </a:xfrm>
          <a:prstGeom prst="straightConnector1">
            <a:avLst/>
          </a:prstGeom>
          <a:ln w="3175">
            <a:solidFill>
              <a:srgbClr val="00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Line 6"/>
          <p:cNvSpPr>
            <a:spLocks noChangeShapeType="1"/>
          </p:cNvSpPr>
          <p:nvPr/>
        </p:nvSpPr>
        <p:spPr bwMode="auto">
          <a:xfrm>
            <a:off x="1125631" y="4851871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>
            <a:off x="1557431" y="4851871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812893" y="483599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812893" y="5339233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812893" y="577262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1557431" y="485187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1557431" y="578849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86" name="Line 17"/>
          <p:cNvSpPr>
            <a:spLocks noChangeShapeType="1"/>
          </p:cNvSpPr>
          <p:nvPr/>
        </p:nvSpPr>
        <p:spPr bwMode="auto">
          <a:xfrm>
            <a:off x="3138581" y="483599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7" name="Line 18"/>
          <p:cNvSpPr>
            <a:spLocks noChangeShapeType="1"/>
          </p:cNvSpPr>
          <p:nvPr/>
        </p:nvSpPr>
        <p:spPr bwMode="auto">
          <a:xfrm>
            <a:off x="3570381" y="483599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2825843" y="482012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2825843" y="5323358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90" name="Text Box 21"/>
          <p:cNvSpPr txBox="1">
            <a:spLocks noChangeArrowheads="1"/>
          </p:cNvSpPr>
          <p:nvPr/>
        </p:nvSpPr>
        <p:spPr bwMode="auto">
          <a:xfrm>
            <a:off x="2825843" y="575674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91" name="Text Box 22"/>
          <p:cNvSpPr txBox="1">
            <a:spLocks noChangeArrowheads="1"/>
          </p:cNvSpPr>
          <p:nvPr/>
        </p:nvSpPr>
        <p:spPr bwMode="auto">
          <a:xfrm>
            <a:off x="3570381" y="483599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3570381" y="533923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93" name="Text Box 24"/>
          <p:cNvSpPr txBox="1">
            <a:spLocks noChangeArrowheads="1"/>
          </p:cNvSpPr>
          <p:nvPr/>
        </p:nvSpPr>
        <p:spPr bwMode="auto">
          <a:xfrm>
            <a:off x="3570381" y="577262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94" name="Line 25"/>
          <p:cNvSpPr>
            <a:spLocks noChangeShapeType="1"/>
          </p:cNvSpPr>
          <p:nvPr/>
        </p:nvSpPr>
        <p:spPr bwMode="auto">
          <a:xfrm>
            <a:off x="3573556" y="5285258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1917793" y="550115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6" name="Line 27"/>
          <p:cNvSpPr>
            <a:spLocks noChangeShapeType="1"/>
          </p:cNvSpPr>
          <p:nvPr/>
        </p:nvSpPr>
        <p:spPr bwMode="auto">
          <a:xfrm>
            <a:off x="1270093" y="5501158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>
            <a:off x="5302095" y="483599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8" name="Line 18"/>
          <p:cNvSpPr>
            <a:spLocks noChangeShapeType="1"/>
          </p:cNvSpPr>
          <p:nvPr/>
        </p:nvSpPr>
        <p:spPr bwMode="auto">
          <a:xfrm>
            <a:off x="5733895" y="483599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4989357" y="482012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00" name="Text Box 21"/>
          <p:cNvSpPr txBox="1">
            <a:spLocks noChangeArrowheads="1"/>
          </p:cNvSpPr>
          <p:nvPr/>
        </p:nvSpPr>
        <p:spPr bwMode="auto">
          <a:xfrm>
            <a:off x="4989357" y="575674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101" name="Text Box 22"/>
          <p:cNvSpPr txBox="1">
            <a:spLocks noChangeArrowheads="1"/>
          </p:cNvSpPr>
          <p:nvPr/>
        </p:nvSpPr>
        <p:spPr bwMode="auto">
          <a:xfrm>
            <a:off x="5733895" y="483599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102" name="Text Box 24"/>
          <p:cNvSpPr txBox="1">
            <a:spLocks noChangeArrowheads="1"/>
          </p:cNvSpPr>
          <p:nvPr/>
        </p:nvSpPr>
        <p:spPr bwMode="auto">
          <a:xfrm>
            <a:off x="5733895" y="577262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106" name="Szövegdoboz 105"/>
          <p:cNvSpPr txBox="1"/>
          <p:nvPr/>
        </p:nvSpPr>
        <p:spPr>
          <a:xfrm>
            <a:off x="6744439" y="5261138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inszerció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Szövegdoboz 106"/>
          <p:cNvSpPr txBox="1"/>
          <p:nvPr/>
        </p:nvSpPr>
        <p:spPr>
          <a:xfrm>
            <a:off x="3072031" y="44278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108" name="Szövegdoboz 107"/>
          <p:cNvSpPr txBox="1"/>
          <p:nvPr/>
        </p:nvSpPr>
        <p:spPr>
          <a:xfrm>
            <a:off x="5296529" y="44278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109" name="Szövegdoboz 108"/>
          <p:cNvSpPr txBox="1"/>
          <p:nvPr/>
        </p:nvSpPr>
        <p:spPr>
          <a:xfrm>
            <a:off x="4211960" y="206084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&gt;</a:t>
            </a:r>
            <a:endParaRPr lang="hu-HU" sz="4000" b="1" dirty="0"/>
          </a:p>
        </p:txBody>
      </p:sp>
      <p:cxnSp>
        <p:nvCxnSpPr>
          <p:cNvPr id="111" name="Egyenes összekötő nyíllal 110"/>
          <p:cNvCxnSpPr/>
          <p:nvPr/>
        </p:nvCxnSpPr>
        <p:spPr>
          <a:xfrm>
            <a:off x="3203848" y="5445224"/>
            <a:ext cx="288032" cy="0"/>
          </a:xfrm>
          <a:prstGeom prst="straightConnector1">
            <a:avLst/>
          </a:prstGeom>
          <a:ln w="31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nyíllal 111"/>
          <p:cNvCxnSpPr/>
          <p:nvPr/>
        </p:nvCxnSpPr>
        <p:spPr>
          <a:xfrm>
            <a:off x="5364088" y="5517232"/>
            <a:ext cx="288032" cy="0"/>
          </a:xfrm>
          <a:prstGeom prst="straightConnector1">
            <a:avLst/>
          </a:prstGeom>
          <a:ln w="76200">
            <a:solidFill>
              <a:srgbClr val="00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 Box 14"/>
          <p:cNvSpPr txBox="1">
            <a:spLocks noChangeArrowheads="1"/>
          </p:cNvSpPr>
          <p:nvPr/>
        </p:nvSpPr>
        <p:spPr bwMode="auto">
          <a:xfrm>
            <a:off x="1617240" y="5212432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4" name="Text Box 14"/>
          <p:cNvSpPr txBox="1">
            <a:spLocks noChangeArrowheads="1"/>
          </p:cNvSpPr>
          <p:nvPr/>
        </p:nvSpPr>
        <p:spPr bwMode="auto">
          <a:xfrm>
            <a:off x="1617240" y="549748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7" name="Text Box 14"/>
          <p:cNvSpPr txBox="1">
            <a:spLocks noChangeArrowheads="1"/>
          </p:cNvSpPr>
          <p:nvPr/>
        </p:nvSpPr>
        <p:spPr bwMode="auto">
          <a:xfrm>
            <a:off x="5001616" y="5229200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8" name="Text Box 14"/>
          <p:cNvSpPr txBox="1">
            <a:spLocks noChangeArrowheads="1"/>
          </p:cNvSpPr>
          <p:nvPr/>
        </p:nvSpPr>
        <p:spPr bwMode="auto">
          <a:xfrm>
            <a:off x="5721696" y="5209455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9" name="Text Box 14"/>
          <p:cNvSpPr txBox="1">
            <a:spLocks noChangeArrowheads="1"/>
          </p:cNvSpPr>
          <p:nvPr/>
        </p:nvSpPr>
        <p:spPr bwMode="auto">
          <a:xfrm>
            <a:off x="5724128" y="5425479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20" name="Text Box 14"/>
          <p:cNvSpPr txBox="1">
            <a:spLocks noChangeArrowheads="1"/>
          </p:cNvSpPr>
          <p:nvPr/>
        </p:nvSpPr>
        <p:spPr bwMode="auto">
          <a:xfrm>
            <a:off x="5001616" y="549748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21" name="Szövegdoboz 120"/>
          <p:cNvSpPr txBox="1"/>
          <p:nvPr/>
        </p:nvSpPr>
        <p:spPr>
          <a:xfrm>
            <a:off x="4204464" y="423328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&lt;</a:t>
            </a:r>
            <a:endParaRPr lang="hu-HU" sz="4000" b="1" dirty="0"/>
          </a:p>
        </p:txBody>
      </p:sp>
      <p:sp>
        <p:nvSpPr>
          <p:cNvPr id="122" name="Szövegdoboz 121"/>
          <p:cNvSpPr txBox="1"/>
          <p:nvPr/>
        </p:nvSpPr>
        <p:spPr>
          <a:xfrm>
            <a:off x="4211960" y="-151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=</a:t>
            </a:r>
            <a:endParaRPr lang="hu-HU" sz="4000" b="1" dirty="0"/>
          </a:p>
        </p:txBody>
      </p:sp>
      <p:sp>
        <p:nvSpPr>
          <p:cNvPr id="105" name="Line 25"/>
          <p:cNvSpPr>
            <a:spLocks noChangeShapeType="1"/>
          </p:cNvSpPr>
          <p:nvPr/>
        </p:nvSpPr>
        <p:spPr bwMode="auto">
          <a:xfrm>
            <a:off x="5292080" y="5301208"/>
            <a:ext cx="0" cy="3587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2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382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3200" b="1" dirty="0" err="1">
                <a:latin typeface="Arial" pitchFamily="34" charset="0"/>
                <a:cs typeface="Arial" pitchFamily="34" charset="0"/>
              </a:rPr>
              <a:t>Meiotikus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(homológ) r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ekombin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áció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- Térképezés</a:t>
            </a: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Rekombináció: </a:t>
            </a: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olyan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génkombináció létrejötte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során, amely különbözik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szülői génkombinációtól. 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27088" y="1628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sz="180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79475" y="1479550"/>
            <a:ext cx="3390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Rekombináció felfedezése</a:t>
            </a:r>
          </a:p>
        </p:txBody>
      </p:sp>
      <p:pic>
        <p:nvPicPr>
          <p:cNvPr id="38935" name="Picture 23" descr="thomas-h-mor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20955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6588125" y="393382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/>
              <a:t>Orvosi Nobel díj, 1933</a:t>
            </a: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6732588" y="4378791"/>
            <a:ext cx="22320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„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his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discoveries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concerning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role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played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chromosome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heredity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graphicFrame>
        <p:nvGraphicFramePr>
          <p:cNvPr id="38938" name="Object 26"/>
          <p:cNvGraphicFramePr>
            <a:graphicFrameLocks noChangeAspect="1"/>
          </p:cNvGraphicFramePr>
          <p:nvPr/>
        </p:nvGraphicFramePr>
        <p:xfrm>
          <a:off x="0" y="3200400"/>
          <a:ext cx="608488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Image" r:id="rId4" imgW="5853968" imgH="3517460" progId="Photoshop.Image.7">
                  <p:embed/>
                </p:oleObj>
              </mc:Choice>
              <mc:Fallback>
                <p:oleObj name="Image" r:id="rId4" imgW="5853968" imgH="351746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608488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Thomas H. Morgan</a:t>
            </a:r>
          </a:p>
        </p:txBody>
      </p:sp>
    </p:spTree>
    <p:extLst>
      <p:ext uri="{BB962C8B-B14F-4D97-AF65-F5344CB8AC3E}">
        <p14:creationId xmlns:p14="http://schemas.microsoft.com/office/powerpoint/2010/main" val="26254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5288" y="1622425"/>
            <a:ext cx="53292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-Morgan diákja</a:t>
            </a:r>
          </a:p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-A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X-kromoszómáján 6 </a:t>
            </a:r>
          </a:p>
          <a:p>
            <a:pPr>
              <a:buFont typeface="Wingdings" pitchFamily="2" charset="2"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   gén lineáris térkép szerint helyezkedik el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Ezt a </a:t>
            </a: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(gén)térképet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a gének között megfigyelt rekombináció gyakorisága alapján készítette el</a:t>
            </a:r>
          </a:p>
        </p:txBody>
      </p:sp>
      <p:pic>
        <p:nvPicPr>
          <p:cNvPr id="41991" name="Picture 7" descr="Sturtev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592387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r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84638"/>
            <a:ext cx="3444875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Alfred H.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Sturtevant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05-01co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31888"/>
            <a:ext cx="8382000" cy="525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Azonos kromoszómán levő (kapcsolt) allélpárok öröklődése</a:t>
            </a:r>
          </a:p>
        </p:txBody>
      </p:sp>
    </p:spTree>
    <p:extLst>
      <p:ext uri="{BB962C8B-B14F-4D97-AF65-F5344CB8AC3E}">
        <p14:creationId xmlns:p14="http://schemas.microsoft.com/office/powerpoint/2010/main" val="42473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219200"/>
          <a:ext cx="8305800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Image" r:id="rId3" imgW="6020640" imgH="2828571" progId="PSP7.Image">
                  <p:embed/>
                </p:oleObj>
              </mc:Choice>
              <mc:Fallback>
                <p:oleObj name="Image" r:id="rId3" imgW="6020640" imgH="2828571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305800" cy="390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5373688"/>
            <a:ext cx="8532813" cy="10795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Az egyed mindkét szülőtől egy homológ kromoszómát kap. Átkereszteződés (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) a homológok között új allél kombinációt eredményez.</a:t>
            </a:r>
          </a:p>
          <a:p>
            <a:pPr>
              <a:buFontTx/>
              <a:buNone/>
            </a:pP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 feledje! Génkonverzióval is eredményezhet új allélkombinációt!)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95375" y="2774950"/>
            <a:ext cx="48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Homológok átkereszteződése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meiózisban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2662" y="478413"/>
            <a:ext cx="801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Homológ</a:t>
            </a:r>
            <a:r>
              <a:rPr lang="hu-HU" sz="3600" b="1" dirty="0" smtClean="0"/>
              <a:t> (vagy </a:t>
            </a:r>
            <a:r>
              <a:rPr lang="hu-HU" sz="3600" b="1" dirty="0" err="1"/>
              <a:t>meiotikus</a:t>
            </a:r>
            <a:r>
              <a:rPr lang="hu-HU" sz="3600" b="1" dirty="0"/>
              <a:t>) </a:t>
            </a:r>
            <a:r>
              <a:rPr lang="hu-HU" sz="3600" b="1" dirty="0" smtClean="0">
                <a:solidFill>
                  <a:srgbClr val="FF0000"/>
                </a:solidFill>
              </a:rPr>
              <a:t>rekombináció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22588" y="1256605"/>
            <a:ext cx="6221412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b="1" dirty="0"/>
              <a:t>Kapcsoltság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err="1"/>
              <a:t>Meiózis</a:t>
            </a:r>
            <a:endParaRPr lang="hu-HU" sz="2000" b="1" dirty="0"/>
          </a:p>
          <a:p>
            <a:pPr>
              <a:buFont typeface="Wingdings" pitchFamily="2" charset="2"/>
              <a:buChar char="§"/>
            </a:pPr>
            <a:r>
              <a:rPr lang="hu-HU" sz="2000" b="1" dirty="0" err="1"/>
              <a:t>Szinaptonémás</a:t>
            </a:r>
            <a:r>
              <a:rPr lang="hu-HU" sz="2000" b="1" dirty="0"/>
              <a:t> komplex (</a:t>
            </a:r>
            <a:r>
              <a:rPr lang="hu-HU" sz="2000" b="1" dirty="0" err="1"/>
              <a:t>interfázistól-diploténig</a:t>
            </a:r>
            <a:r>
              <a:rPr lang="hu-HU" sz="2000" b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err="1"/>
              <a:t>Kiazma</a:t>
            </a:r>
            <a:r>
              <a:rPr lang="hu-HU" sz="2000" b="1" dirty="0"/>
              <a:t> (az „</a:t>
            </a:r>
            <a:r>
              <a:rPr lang="hu-HU" sz="2000" b="1" i="1" dirty="0"/>
              <a:t>átkereszteződés</a:t>
            </a:r>
            <a:r>
              <a:rPr lang="hu-HU" sz="2000" b="1" dirty="0" smtClean="0"/>
              <a:t>” </a:t>
            </a:r>
            <a:r>
              <a:rPr lang="hu-HU" sz="2000" b="1" dirty="0" err="1"/>
              <a:t>citológiája</a:t>
            </a:r>
            <a:r>
              <a:rPr lang="hu-HU" sz="2000" b="1" dirty="0"/>
              <a:t>)</a:t>
            </a:r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r>
              <a:rPr lang="hu-HU" sz="2000" b="1" dirty="0"/>
              <a:t>„</a:t>
            </a:r>
            <a:r>
              <a:rPr lang="hu-HU" sz="2000" b="1" i="1" dirty="0" err="1"/>
              <a:t>Mismatch</a:t>
            </a:r>
            <a:r>
              <a:rPr lang="hu-HU" sz="2000" b="1" dirty="0"/>
              <a:t>” – </a:t>
            </a:r>
            <a:r>
              <a:rPr lang="hu-HU" sz="2000" b="1" dirty="0" err="1"/>
              <a:t>heteroduplex</a:t>
            </a:r>
            <a:r>
              <a:rPr lang="hu-HU" sz="2000" b="1" dirty="0"/>
              <a:t> (hibrid szakaszok)</a:t>
            </a:r>
          </a:p>
          <a:p>
            <a:pPr>
              <a:buFont typeface="Wingdings" pitchFamily="2" charset="2"/>
              <a:buChar char="§"/>
            </a:pPr>
            <a:r>
              <a:rPr lang="hu-HU" sz="2000" b="1" i="1" dirty="0" err="1"/>
              <a:t>Mismatch</a:t>
            </a:r>
            <a:r>
              <a:rPr lang="hu-HU" sz="2000" b="1" dirty="0"/>
              <a:t> javítás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/>
              <a:t>Homológ rekombináció = génkonverzió vagy </a:t>
            </a:r>
          </a:p>
          <a:p>
            <a:pPr>
              <a:buFont typeface="Wingdings" pitchFamily="2" charset="2"/>
              <a:buNone/>
            </a:pPr>
            <a:r>
              <a:rPr lang="hu-HU" sz="2000" b="1" dirty="0"/>
              <a:t>  génkonverzió és </a:t>
            </a:r>
            <a:r>
              <a:rPr lang="hu-HU" sz="2000" b="1" i="1" dirty="0" err="1"/>
              <a:t>crossing</a:t>
            </a:r>
            <a:r>
              <a:rPr lang="hu-HU" sz="2000" b="1" i="1" dirty="0"/>
              <a:t> over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/>
              <a:t>Mendel szegregációs (II) törvénye - </a:t>
            </a:r>
            <a:r>
              <a:rPr lang="hu-HU" sz="2000" b="1" dirty="0">
                <a:solidFill>
                  <a:srgbClr val="FF0000"/>
                </a:solidFill>
              </a:rPr>
              <a:t>génkonverzió</a:t>
            </a:r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</p:txBody>
      </p:sp>
      <p:pic>
        <p:nvPicPr>
          <p:cNvPr id="2055" name="Picture 7" descr="F19-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508125"/>
            <a:ext cx="2276475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19-03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93" y="2879353"/>
            <a:ext cx="3024188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19-03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2919834"/>
            <a:ext cx="1179513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127750" y="4718472"/>
            <a:ext cx="301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Harlequin festési technika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7885113" y="4647034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0" y="20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Ismétlés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2205038"/>
          <a:ext cx="8458200" cy="259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Image" r:id="rId3" imgW="6020640" imgH="1848108" progId="PSP7.Image">
                  <p:embed/>
                </p:oleObj>
              </mc:Choice>
              <mc:Fallback>
                <p:oleObj name="Image" r:id="rId3" imgW="6020640" imgH="1848108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5038"/>
                        <a:ext cx="8458200" cy="259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4953000"/>
            <a:ext cx="77739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GB" sz="2400" b="1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3924300" y="472440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3995738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59338" y="4616450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16463" y="4903788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Átkereszteződés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a nem-testvér </a:t>
            </a:r>
            <a:r>
              <a:rPr lang="hu-HU" sz="2800" b="1" dirty="0" err="1">
                <a:solidFill>
                  <a:schemeClr val="bg1"/>
                </a:solidFill>
              </a:rPr>
              <a:t>kromatidák</a:t>
            </a:r>
            <a:r>
              <a:rPr lang="hu-HU" sz="2800" b="1" dirty="0">
                <a:solidFill>
                  <a:schemeClr val="bg1"/>
                </a:solidFill>
              </a:rPr>
              <a:t> között a </a:t>
            </a:r>
            <a:r>
              <a:rPr lang="hu-HU" sz="2800" b="1" dirty="0" err="1">
                <a:solidFill>
                  <a:schemeClr val="bg1"/>
                </a:solidFill>
              </a:rPr>
              <a:t>meiózis</a:t>
            </a:r>
            <a:r>
              <a:rPr lang="hu-H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 err="1">
                <a:solidFill>
                  <a:schemeClr val="bg1"/>
                </a:solidFill>
              </a:rPr>
              <a:t>profázisában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1501775"/>
            <a:ext cx="830103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vagy több gén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alléljei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együtt öröklődnek, ami annak eredménye, hogy a gének egyazon kromoszómán helyezkednek el (kapcsoltak). Pl. Humán: 25-30.000 gén vs. 23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kromoszóma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 kapcsoltság a gének távolságával arányos. Minél közelebb helyezkednek el, annál gyakrabban öröklődnek együtt („céltábla”).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rekombináció frekvenciája használható a két </a:t>
            </a:r>
            <a:r>
              <a:rPr lang="hu-H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(genetikai) távolságának mérésére.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Haplotípus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szorosan kapcsolt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alléljai együtt öröklődnek.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Linkage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disequilibrium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ha az együttes öröklődés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sokkal gyakoribb vagy ritkább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, mint ahogyan azt várnánk az allélok egyedi frekvenciájából.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4103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3321" y="1345992"/>
            <a:ext cx="88931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A rekombináció 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legnagyobb lehetséges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 frekvenciája 50%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ez megfelel a különböző kromoszómákon elhelyezkedő gének szegregációs frekvenciájának.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Haldane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függvény! – 50%-nál telítődik!!!)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Tételezzük fel: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mindig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(100-ból 100 esetben!) történik rekombináció (kellő távolság függvénye)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meiózisban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két marker (A és B) között: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539750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39750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84213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95288" y="40052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3789363"/>
            <a:ext cx="111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 b="1">
                <a:latin typeface="Arial" pitchFamily="34" charset="0"/>
                <a:cs typeface="Arial" pitchFamily="34" charset="0"/>
              </a:rPr>
              <a:t>centromeron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8794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3620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8794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3620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539750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539750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684213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879475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362075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879475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362075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2771775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2771775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2916238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31115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35941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31115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35941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>
            <a:off x="2771775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2771775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3" name="Oval 39"/>
          <p:cNvSpPr>
            <a:spLocks noChangeArrowheads="1"/>
          </p:cNvSpPr>
          <p:nvPr/>
        </p:nvSpPr>
        <p:spPr bwMode="auto">
          <a:xfrm>
            <a:off x="2916238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3111500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3594100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3111500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3594100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>
            <a:off x="3348038" y="4724400"/>
            <a:ext cx="287337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 flipV="1">
            <a:off x="3419475" y="4724400"/>
            <a:ext cx="21590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4932363" y="4221163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>
            <a:off x="4932363" y="4724400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2" name="Oval 48"/>
          <p:cNvSpPr>
            <a:spLocks noChangeArrowheads="1"/>
          </p:cNvSpPr>
          <p:nvPr/>
        </p:nvSpPr>
        <p:spPr bwMode="auto">
          <a:xfrm>
            <a:off x="5076825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52720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57546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5272088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5754688" y="44370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7" name="Line 53"/>
          <p:cNvSpPr>
            <a:spLocks noChangeShapeType="1"/>
          </p:cNvSpPr>
          <p:nvPr/>
        </p:nvSpPr>
        <p:spPr bwMode="auto">
          <a:xfrm>
            <a:off x="4932363" y="48926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>
            <a:off x="4932363" y="5395913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9" name="Oval 55"/>
          <p:cNvSpPr>
            <a:spLocks noChangeArrowheads="1"/>
          </p:cNvSpPr>
          <p:nvPr/>
        </p:nvSpPr>
        <p:spPr bwMode="auto">
          <a:xfrm>
            <a:off x="5076825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5272088" y="484346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5754688" y="48434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5272088" y="51085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5754688" y="51085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>
            <a:off x="5651500" y="488315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7" name="Line 63"/>
          <p:cNvSpPr>
            <a:spLocks noChangeShapeType="1"/>
          </p:cNvSpPr>
          <p:nvPr/>
        </p:nvSpPr>
        <p:spPr bwMode="auto">
          <a:xfrm>
            <a:off x="5651500" y="47244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8" name="Text Box 64"/>
          <p:cNvSpPr txBox="1">
            <a:spLocks noChangeArrowheads="1"/>
          </p:cNvSpPr>
          <p:nvPr/>
        </p:nvSpPr>
        <p:spPr bwMode="auto">
          <a:xfrm>
            <a:off x="468313" y="6157913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párosodás</a:t>
            </a: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2528888" y="616585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4787900" y="61658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</a:t>
            </a: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7150100" y="616585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gaméták</a:t>
            </a:r>
          </a:p>
        </p:txBody>
      </p:sp>
      <p:sp>
        <p:nvSpPr>
          <p:cNvPr id="36932" name="Line 68"/>
          <p:cNvSpPr>
            <a:spLocks noChangeShapeType="1"/>
          </p:cNvSpPr>
          <p:nvPr/>
        </p:nvSpPr>
        <p:spPr bwMode="auto">
          <a:xfrm>
            <a:off x="7164388" y="4078288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3" name="Line 69"/>
          <p:cNvSpPr>
            <a:spLocks noChangeShapeType="1"/>
          </p:cNvSpPr>
          <p:nvPr/>
        </p:nvSpPr>
        <p:spPr bwMode="auto">
          <a:xfrm>
            <a:off x="7164388" y="4581525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4" name="Oval 70"/>
          <p:cNvSpPr>
            <a:spLocks noChangeArrowheads="1"/>
          </p:cNvSpPr>
          <p:nvPr/>
        </p:nvSpPr>
        <p:spPr bwMode="auto">
          <a:xfrm>
            <a:off x="7308850" y="3933825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5" name="Text Box 71"/>
          <p:cNvSpPr txBox="1">
            <a:spLocks noChangeArrowheads="1"/>
          </p:cNvSpPr>
          <p:nvPr/>
        </p:nvSpPr>
        <p:spPr bwMode="auto">
          <a:xfrm>
            <a:off x="75041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79867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7" name="Text Box 73"/>
          <p:cNvSpPr txBox="1">
            <a:spLocks noChangeArrowheads="1"/>
          </p:cNvSpPr>
          <p:nvPr/>
        </p:nvSpPr>
        <p:spPr bwMode="auto">
          <a:xfrm>
            <a:off x="7504113" y="4244975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8" name="Text Box 74"/>
          <p:cNvSpPr txBox="1">
            <a:spLocks noChangeArrowheads="1"/>
          </p:cNvSpPr>
          <p:nvPr/>
        </p:nvSpPr>
        <p:spPr bwMode="auto">
          <a:xfrm>
            <a:off x="7986713" y="42449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>
            <a:off x="7164388" y="5037138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0" name="Line 76"/>
          <p:cNvSpPr>
            <a:spLocks noChangeShapeType="1"/>
          </p:cNvSpPr>
          <p:nvPr/>
        </p:nvSpPr>
        <p:spPr bwMode="auto">
          <a:xfrm>
            <a:off x="7164388" y="55403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1" name="Oval 77"/>
          <p:cNvSpPr>
            <a:spLocks noChangeArrowheads="1"/>
          </p:cNvSpPr>
          <p:nvPr/>
        </p:nvSpPr>
        <p:spPr bwMode="auto">
          <a:xfrm>
            <a:off x="7308850" y="4941888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2" name="Text Box 78"/>
          <p:cNvSpPr txBox="1">
            <a:spLocks noChangeArrowheads="1"/>
          </p:cNvSpPr>
          <p:nvPr/>
        </p:nvSpPr>
        <p:spPr bwMode="auto">
          <a:xfrm>
            <a:off x="7504113" y="47244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3" name="Text Box 79"/>
          <p:cNvSpPr txBox="1">
            <a:spLocks noChangeArrowheads="1"/>
          </p:cNvSpPr>
          <p:nvPr/>
        </p:nvSpPr>
        <p:spPr bwMode="auto">
          <a:xfrm>
            <a:off x="7986713" y="47244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4" name="Text Box 80"/>
          <p:cNvSpPr txBox="1">
            <a:spLocks noChangeArrowheads="1"/>
          </p:cNvSpPr>
          <p:nvPr/>
        </p:nvSpPr>
        <p:spPr bwMode="auto">
          <a:xfrm>
            <a:off x="7504113" y="522922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5" name="Text Box 81"/>
          <p:cNvSpPr txBox="1">
            <a:spLocks noChangeArrowheads="1"/>
          </p:cNvSpPr>
          <p:nvPr/>
        </p:nvSpPr>
        <p:spPr bwMode="auto">
          <a:xfrm>
            <a:off x="7986713" y="522922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8" name="Line 84"/>
          <p:cNvSpPr>
            <a:spLocks noChangeShapeType="1"/>
          </p:cNvSpPr>
          <p:nvPr/>
        </p:nvSpPr>
        <p:spPr bwMode="auto">
          <a:xfrm>
            <a:off x="7883525" y="501332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9" name="Line 85"/>
          <p:cNvSpPr>
            <a:spLocks noChangeShapeType="1"/>
          </p:cNvSpPr>
          <p:nvPr/>
        </p:nvSpPr>
        <p:spPr bwMode="auto">
          <a:xfrm>
            <a:off x="7883525" y="4581525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0" name="Oval 86"/>
          <p:cNvSpPr>
            <a:spLocks noChangeArrowheads="1"/>
          </p:cNvSpPr>
          <p:nvPr/>
        </p:nvSpPr>
        <p:spPr bwMode="auto">
          <a:xfrm>
            <a:off x="7308850" y="4438650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1" name="Oval 87"/>
          <p:cNvSpPr>
            <a:spLocks noChangeArrowheads="1"/>
          </p:cNvSpPr>
          <p:nvPr/>
        </p:nvSpPr>
        <p:spPr bwMode="auto">
          <a:xfrm>
            <a:off x="7308850" y="5395913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2" name="Text Box 88"/>
          <p:cNvSpPr txBox="1">
            <a:spLocks noChangeArrowheads="1"/>
          </p:cNvSpPr>
          <p:nvPr/>
        </p:nvSpPr>
        <p:spPr bwMode="auto">
          <a:xfrm>
            <a:off x="8440738" y="391636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3" name="Text Box 89"/>
          <p:cNvSpPr txBox="1">
            <a:spLocks noChangeArrowheads="1"/>
          </p:cNvSpPr>
          <p:nvPr/>
        </p:nvSpPr>
        <p:spPr bwMode="auto">
          <a:xfrm>
            <a:off x="8459788" y="535622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4" name="Text Box 90"/>
          <p:cNvSpPr txBox="1">
            <a:spLocks noChangeArrowheads="1"/>
          </p:cNvSpPr>
          <p:nvPr/>
        </p:nvSpPr>
        <p:spPr bwMode="auto">
          <a:xfrm>
            <a:off x="8388350" y="4419600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5" name="Text Box 91"/>
          <p:cNvSpPr txBox="1">
            <a:spLocks noChangeArrowheads="1"/>
          </p:cNvSpPr>
          <p:nvPr/>
        </p:nvSpPr>
        <p:spPr bwMode="auto">
          <a:xfrm>
            <a:off x="8388350" y="4852988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6" name="Text Box 92"/>
          <p:cNvSpPr txBox="1">
            <a:spLocks noChangeArrowheads="1"/>
          </p:cNvSpPr>
          <p:nvPr/>
        </p:nvSpPr>
        <p:spPr bwMode="auto">
          <a:xfrm>
            <a:off x="8440738" y="575151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142875" y="1413843"/>
            <a:ext cx="8893175" cy="935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8" name="Text Box 94"/>
          <p:cNvSpPr txBox="1">
            <a:spLocks noChangeArrowheads="1"/>
          </p:cNvSpPr>
          <p:nvPr/>
        </p:nvSpPr>
        <p:spPr bwMode="auto">
          <a:xfrm>
            <a:off x="1657350" y="3429000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59" name="Text Box 95"/>
          <p:cNvSpPr txBox="1">
            <a:spLocks noChangeArrowheads="1"/>
          </p:cNvSpPr>
          <p:nvPr/>
        </p:nvSpPr>
        <p:spPr bwMode="auto">
          <a:xfrm>
            <a:off x="1908175" y="3716338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60" name="Line 96"/>
          <p:cNvSpPr>
            <a:spLocks noChangeShapeType="1"/>
          </p:cNvSpPr>
          <p:nvPr/>
        </p:nvSpPr>
        <p:spPr bwMode="auto">
          <a:xfrm flipH="1">
            <a:off x="1763713" y="371633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1" name="Line 97"/>
          <p:cNvSpPr>
            <a:spLocks noChangeShapeType="1"/>
          </p:cNvSpPr>
          <p:nvPr/>
        </p:nvSpPr>
        <p:spPr bwMode="auto">
          <a:xfrm flipH="1">
            <a:off x="1763713" y="3933825"/>
            <a:ext cx="28733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25709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-36512" y="1156682"/>
            <a:ext cx="7940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Láttuk: egy átkereszteződés 50% rekombinációt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eredményez. 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900113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900113" y="2565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900113" y="2781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900113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1619250" y="2565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051050" y="2565400"/>
            <a:ext cx="14446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195513" y="27813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1619250" y="2781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2051050" y="25654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2268538" y="2565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900113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900113" y="36449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900113" y="38608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900113" y="40767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V="1"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1619250" y="3644900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1619250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900113" y="4508500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900113" y="4724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900113" y="4940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>
            <a:off x="900113" y="5156200"/>
            <a:ext cx="115093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1619250" y="4724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1619250" y="4940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2268538" y="4724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900113" y="5661025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900113" y="5876925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900113" y="6092825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V="1">
            <a:off x="900113" y="6308725"/>
            <a:ext cx="11509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 flipV="1"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1619250" y="5876925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1619250" y="6092825"/>
            <a:ext cx="1081088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 flipV="1">
            <a:off x="2195513" y="38608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>
            <a:off x="2124075" y="3860800"/>
            <a:ext cx="28733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4" name="Line 56"/>
          <p:cNvSpPr>
            <a:spLocks noChangeShapeType="1"/>
          </p:cNvSpPr>
          <p:nvPr/>
        </p:nvSpPr>
        <p:spPr bwMode="auto">
          <a:xfrm>
            <a:off x="2411413" y="4076700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5" name="Line 57"/>
          <p:cNvSpPr>
            <a:spLocks noChangeShapeType="1"/>
          </p:cNvSpPr>
          <p:nvPr/>
        </p:nvSpPr>
        <p:spPr bwMode="auto">
          <a:xfrm>
            <a:off x="2411413" y="3860800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6" name="Oval 58"/>
          <p:cNvSpPr>
            <a:spLocks noChangeArrowheads="1"/>
          </p:cNvSpPr>
          <p:nvPr/>
        </p:nvSpPr>
        <p:spPr bwMode="auto">
          <a:xfrm>
            <a:off x="971550" y="23495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7" name="Oval 59"/>
          <p:cNvSpPr>
            <a:spLocks noChangeArrowheads="1"/>
          </p:cNvSpPr>
          <p:nvPr/>
        </p:nvSpPr>
        <p:spPr bwMode="auto">
          <a:xfrm>
            <a:off x="971550" y="27813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8" name="Oval 60"/>
          <p:cNvSpPr>
            <a:spLocks noChangeArrowheads="1"/>
          </p:cNvSpPr>
          <p:nvPr/>
        </p:nvSpPr>
        <p:spPr bwMode="auto">
          <a:xfrm>
            <a:off x="971550" y="34290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9" name="Oval 61"/>
          <p:cNvSpPr>
            <a:spLocks noChangeArrowheads="1"/>
          </p:cNvSpPr>
          <p:nvPr/>
        </p:nvSpPr>
        <p:spPr bwMode="auto">
          <a:xfrm>
            <a:off x="971550" y="38608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0" name="Oval 62"/>
          <p:cNvSpPr>
            <a:spLocks noChangeArrowheads="1"/>
          </p:cNvSpPr>
          <p:nvPr/>
        </p:nvSpPr>
        <p:spPr bwMode="auto">
          <a:xfrm>
            <a:off x="971550" y="45100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1" name="Oval 63"/>
          <p:cNvSpPr>
            <a:spLocks noChangeArrowheads="1"/>
          </p:cNvSpPr>
          <p:nvPr/>
        </p:nvSpPr>
        <p:spPr bwMode="auto">
          <a:xfrm>
            <a:off x="971550" y="49418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2" name="Oval 64"/>
          <p:cNvSpPr>
            <a:spLocks noChangeArrowheads="1"/>
          </p:cNvSpPr>
          <p:nvPr/>
        </p:nvSpPr>
        <p:spPr bwMode="auto">
          <a:xfrm>
            <a:off x="971550" y="56610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3" name="Oval 65"/>
          <p:cNvSpPr>
            <a:spLocks noChangeArrowheads="1"/>
          </p:cNvSpPr>
          <p:nvPr/>
        </p:nvSpPr>
        <p:spPr bwMode="auto">
          <a:xfrm>
            <a:off x="971550" y="60928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5" name="Line 67"/>
          <p:cNvSpPr>
            <a:spLocks noChangeShapeType="1"/>
          </p:cNvSpPr>
          <p:nvPr/>
        </p:nvSpPr>
        <p:spPr bwMode="auto">
          <a:xfrm flipV="1"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6" name="Line 68"/>
          <p:cNvSpPr>
            <a:spLocks noChangeShapeType="1"/>
          </p:cNvSpPr>
          <p:nvPr/>
        </p:nvSpPr>
        <p:spPr bwMode="auto">
          <a:xfrm>
            <a:off x="2268538" y="45085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7" name="Line 69"/>
          <p:cNvSpPr>
            <a:spLocks noChangeShapeType="1"/>
          </p:cNvSpPr>
          <p:nvPr/>
        </p:nvSpPr>
        <p:spPr bwMode="auto">
          <a:xfrm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8" name="Line 70"/>
          <p:cNvSpPr>
            <a:spLocks noChangeShapeType="1"/>
          </p:cNvSpPr>
          <p:nvPr/>
        </p:nvSpPr>
        <p:spPr bwMode="auto">
          <a:xfrm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9" name="Line 71"/>
          <p:cNvSpPr>
            <a:spLocks noChangeShapeType="1"/>
          </p:cNvSpPr>
          <p:nvPr/>
        </p:nvSpPr>
        <p:spPr bwMode="auto">
          <a:xfrm>
            <a:off x="2268538" y="5157788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0" name="Line 72"/>
          <p:cNvSpPr>
            <a:spLocks noChangeShapeType="1"/>
          </p:cNvSpPr>
          <p:nvPr/>
        </p:nvSpPr>
        <p:spPr bwMode="auto">
          <a:xfrm flipV="1"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1" name="Line 73"/>
          <p:cNvSpPr>
            <a:spLocks noChangeShapeType="1"/>
          </p:cNvSpPr>
          <p:nvPr/>
        </p:nvSpPr>
        <p:spPr bwMode="auto">
          <a:xfrm>
            <a:off x="2268538" y="49418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2" name="Line 74"/>
          <p:cNvSpPr>
            <a:spLocks noChangeShapeType="1"/>
          </p:cNvSpPr>
          <p:nvPr/>
        </p:nvSpPr>
        <p:spPr bwMode="auto">
          <a:xfrm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3" name="Line 75"/>
          <p:cNvSpPr>
            <a:spLocks noChangeShapeType="1"/>
          </p:cNvSpPr>
          <p:nvPr/>
        </p:nvSpPr>
        <p:spPr bwMode="auto">
          <a:xfrm flipV="1"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4" name="Line 76"/>
          <p:cNvSpPr>
            <a:spLocks noChangeShapeType="1"/>
          </p:cNvSpPr>
          <p:nvPr/>
        </p:nvSpPr>
        <p:spPr bwMode="auto">
          <a:xfrm>
            <a:off x="2339975" y="5661025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>
            <a:off x="2339975" y="6308725"/>
            <a:ext cx="3603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>
            <a:off x="3563938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7" name="Line 79"/>
          <p:cNvSpPr>
            <a:spLocks noChangeShapeType="1"/>
          </p:cNvSpPr>
          <p:nvPr/>
        </p:nvSpPr>
        <p:spPr bwMode="auto">
          <a:xfrm>
            <a:off x="3563938" y="2565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8" name="Line 80"/>
          <p:cNvSpPr>
            <a:spLocks noChangeShapeType="1"/>
          </p:cNvSpPr>
          <p:nvPr/>
        </p:nvSpPr>
        <p:spPr bwMode="auto">
          <a:xfrm>
            <a:off x="3563938" y="2781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9" name="Line 81"/>
          <p:cNvSpPr>
            <a:spLocks noChangeShapeType="1"/>
          </p:cNvSpPr>
          <p:nvPr/>
        </p:nvSpPr>
        <p:spPr bwMode="auto">
          <a:xfrm>
            <a:off x="3563938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0" name="Line 82"/>
          <p:cNvSpPr>
            <a:spLocks noChangeShapeType="1"/>
          </p:cNvSpPr>
          <p:nvPr/>
        </p:nvSpPr>
        <p:spPr bwMode="auto">
          <a:xfrm>
            <a:off x="385127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1" name="Line 83"/>
          <p:cNvSpPr>
            <a:spLocks noChangeShapeType="1"/>
          </p:cNvSpPr>
          <p:nvPr/>
        </p:nvSpPr>
        <p:spPr bwMode="auto">
          <a:xfrm>
            <a:off x="507682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2" name="Line 84"/>
          <p:cNvSpPr>
            <a:spLocks noChangeShapeType="1"/>
          </p:cNvSpPr>
          <p:nvPr/>
        </p:nvSpPr>
        <p:spPr bwMode="auto">
          <a:xfrm>
            <a:off x="4211638" y="2781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3" name="Line 85"/>
          <p:cNvSpPr>
            <a:spLocks noChangeShapeType="1"/>
          </p:cNvSpPr>
          <p:nvPr/>
        </p:nvSpPr>
        <p:spPr bwMode="auto">
          <a:xfrm>
            <a:off x="4211638" y="2565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5948363" y="2492375"/>
            <a:ext cx="229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0% rekombináció</a:t>
            </a:r>
          </a:p>
        </p:txBody>
      </p:sp>
      <p:sp>
        <p:nvSpPr>
          <p:cNvPr id="48215" name="Line 87"/>
          <p:cNvSpPr>
            <a:spLocks noChangeShapeType="1"/>
          </p:cNvSpPr>
          <p:nvPr/>
        </p:nvSpPr>
        <p:spPr bwMode="auto">
          <a:xfrm>
            <a:off x="3563938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6" name="Line 88"/>
          <p:cNvSpPr>
            <a:spLocks noChangeShapeType="1"/>
          </p:cNvSpPr>
          <p:nvPr/>
        </p:nvSpPr>
        <p:spPr bwMode="auto">
          <a:xfrm>
            <a:off x="3563938" y="36449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7" name="Line 89"/>
          <p:cNvSpPr>
            <a:spLocks noChangeShapeType="1"/>
          </p:cNvSpPr>
          <p:nvPr/>
        </p:nvSpPr>
        <p:spPr bwMode="auto">
          <a:xfrm>
            <a:off x="3563938" y="38608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8" name="Line 90"/>
          <p:cNvSpPr>
            <a:spLocks noChangeShapeType="1"/>
          </p:cNvSpPr>
          <p:nvPr/>
        </p:nvSpPr>
        <p:spPr bwMode="auto">
          <a:xfrm>
            <a:off x="3563938" y="40767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9" name="Line 91"/>
          <p:cNvSpPr>
            <a:spLocks noChangeShapeType="1"/>
          </p:cNvSpPr>
          <p:nvPr/>
        </p:nvSpPr>
        <p:spPr bwMode="auto">
          <a:xfrm>
            <a:off x="4211638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0" name="Line 92"/>
          <p:cNvSpPr>
            <a:spLocks noChangeShapeType="1"/>
          </p:cNvSpPr>
          <p:nvPr/>
        </p:nvSpPr>
        <p:spPr bwMode="auto">
          <a:xfrm>
            <a:off x="4211638" y="3644900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1" name="Line 93"/>
          <p:cNvSpPr>
            <a:spLocks noChangeShapeType="1"/>
          </p:cNvSpPr>
          <p:nvPr/>
        </p:nvSpPr>
        <p:spPr bwMode="auto">
          <a:xfrm>
            <a:off x="4787900" y="40767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2" name="Line 94"/>
          <p:cNvSpPr>
            <a:spLocks noChangeShapeType="1"/>
          </p:cNvSpPr>
          <p:nvPr/>
        </p:nvSpPr>
        <p:spPr bwMode="auto">
          <a:xfrm flipH="1">
            <a:off x="5580063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3" name="Line 95"/>
          <p:cNvSpPr>
            <a:spLocks noChangeShapeType="1"/>
          </p:cNvSpPr>
          <p:nvPr/>
        </p:nvSpPr>
        <p:spPr bwMode="auto">
          <a:xfrm flipH="1">
            <a:off x="5580063" y="40767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4" name="Text Box 96"/>
          <p:cNvSpPr txBox="1">
            <a:spLocks noChangeArrowheads="1"/>
          </p:cNvSpPr>
          <p:nvPr/>
        </p:nvSpPr>
        <p:spPr bwMode="auto">
          <a:xfrm>
            <a:off x="5940425" y="35671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25" name="Line 97"/>
          <p:cNvSpPr>
            <a:spLocks noChangeShapeType="1"/>
          </p:cNvSpPr>
          <p:nvPr/>
        </p:nvSpPr>
        <p:spPr bwMode="auto">
          <a:xfrm>
            <a:off x="3563938" y="4508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6" name="Line 98"/>
          <p:cNvSpPr>
            <a:spLocks noChangeShapeType="1"/>
          </p:cNvSpPr>
          <p:nvPr/>
        </p:nvSpPr>
        <p:spPr bwMode="auto">
          <a:xfrm>
            <a:off x="3563938" y="4724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7" name="Line 99"/>
          <p:cNvSpPr>
            <a:spLocks noChangeShapeType="1"/>
          </p:cNvSpPr>
          <p:nvPr/>
        </p:nvSpPr>
        <p:spPr bwMode="auto">
          <a:xfrm>
            <a:off x="3563938" y="4940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8" name="Line 100"/>
          <p:cNvSpPr>
            <a:spLocks noChangeShapeType="1"/>
          </p:cNvSpPr>
          <p:nvPr/>
        </p:nvSpPr>
        <p:spPr bwMode="auto">
          <a:xfrm>
            <a:off x="3563938" y="5156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9" name="Line 101"/>
          <p:cNvSpPr>
            <a:spLocks noChangeShapeType="1"/>
          </p:cNvSpPr>
          <p:nvPr/>
        </p:nvSpPr>
        <p:spPr bwMode="auto">
          <a:xfrm>
            <a:off x="4211638" y="4940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1" name="Line 103"/>
          <p:cNvSpPr>
            <a:spLocks noChangeShapeType="1"/>
          </p:cNvSpPr>
          <p:nvPr/>
        </p:nvSpPr>
        <p:spPr bwMode="auto">
          <a:xfrm>
            <a:off x="4787900" y="51562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2" name="Line 104"/>
          <p:cNvSpPr>
            <a:spLocks noChangeShapeType="1"/>
          </p:cNvSpPr>
          <p:nvPr/>
        </p:nvSpPr>
        <p:spPr bwMode="auto">
          <a:xfrm>
            <a:off x="4787900" y="450850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3" name="Line 105"/>
          <p:cNvSpPr>
            <a:spLocks noChangeShapeType="1"/>
          </p:cNvSpPr>
          <p:nvPr/>
        </p:nvSpPr>
        <p:spPr bwMode="auto">
          <a:xfrm>
            <a:off x="4284663" y="4724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4" name="Line 106"/>
          <p:cNvSpPr>
            <a:spLocks noChangeShapeType="1"/>
          </p:cNvSpPr>
          <p:nvPr/>
        </p:nvSpPr>
        <p:spPr bwMode="auto">
          <a:xfrm flipH="1">
            <a:off x="5651500" y="4508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5" name="Line 107"/>
          <p:cNvSpPr>
            <a:spLocks noChangeShapeType="1"/>
          </p:cNvSpPr>
          <p:nvPr/>
        </p:nvSpPr>
        <p:spPr bwMode="auto">
          <a:xfrm flipH="1">
            <a:off x="5651500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6" name="Text Box 108"/>
          <p:cNvSpPr txBox="1">
            <a:spLocks noChangeArrowheads="1"/>
          </p:cNvSpPr>
          <p:nvPr/>
        </p:nvSpPr>
        <p:spPr bwMode="auto">
          <a:xfrm>
            <a:off x="5940425" y="46466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37" name="Line 109"/>
          <p:cNvSpPr>
            <a:spLocks noChangeShapeType="1"/>
          </p:cNvSpPr>
          <p:nvPr/>
        </p:nvSpPr>
        <p:spPr bwMode="auto">
          <a:xfrm>
            <a:off x="3563938" y="56610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8" name="Line 110"/>
          <p:cNvSpPr>
            <a:spLocks noChangeShapeType="1"/>
          </p:cNvSpPr>
          <p:nvPr/>
        </p:nvSpPr>
        <p:spPr bwMode="auto">
          <a:xfrm>
            <a:off x="3563938" y="58769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9" name="Line 111"/>
          <p:cNvSpPr>
            <a:spLocks noChangeShapeType="1"/>
          </p:cNvSpPr>
          <p:nvPr/>
        </p:nvSpPr>
        <p:spPr bwMode="auto">
          <a:xfrm>
            <a:off x="3563938" y="60928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0" name="Line 112"/>
          <p:cNvSpPr>
            <a:spLocks noChangeShapeType="1"/>
          </p:cNvSpPr>
          <p:nvPr/>
        </p:nvSpPr>
        <p:spPr bwMode="auto">
          <a:xfrm>
            <a:off x="3563938" y="63087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1" name="Line 113"/>
          <p:cNvSpPr>
            <a:spLocks noChangeShapeType="1"/>
          </p:cNvSpPr>
          <p:nvPr/>
        </p:nvSpPr>
        <p:spPr bwMode="auto">
          <a:xfrm>
            <a:off x="4211638" y="6092825"/>
            <a:ext cx="11525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2" name="Line 114"/>
          <p:cNvSpPr>
            <a:spLocks noChangeShapeType="1"/>
          </p:cNvSpPr>
          <p:nvPr/>
        </p:nvSpPr>
        <p:spPr bwMode="auto">
          <a:xfrm>
            <a:off x="4787900" y="6308725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3" name="Line 115"/>
          <p:cNvSpPr>
            <a:spLocks noChangeShapeType="1"/>
          </p:cNvSpPr>
          <p:nvPr/>
        </p:nvSpPr>
        <p:spPr bwMode="auto">
          <a:xfrm>
            <a:off x="4787900" y="5661025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4" name="Line 116"/>
          <p:cNvSpPr>
            <a:spLocks noChangeShapeType="1"/>
          </p:cNvSpPr>
          <p:nvPr/>
        </p:nvSpPr>
        <p:spPr bwMode="auto">
          <a:xfrm>
            <a:off x="4284663" y="5876925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5" name="Line 117"/>
          <p:cNvSpPr>
            <a:spLocks noChangeShapeType="1"/>
          </p:cNvSpPr>
          <p:nvPr/>
        </p:nvSpPr>
        <p:spPr bwMode="auto">
          <a:xfrm flipH="1">
            <a:off x="5651500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6" name="Line 118"/>
          <p:cNvSpPr>
            <a:spLocks noChangeShapeType="1"/>
          </p:cNvSpPr>
          <p:nvPr/>
        </p:nvSpPr>
        <p:spPr bwMode="auto">
          <a:xfrm flipH="1">
            <a:off x="5651500" y="58769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7" name="Line 119"/>
          <p:cNvSpPr>
            <a:spLocks noChangeShapeType="1"/>
          </p:cNvSpPr>
          <p:nvPr/>
        </p:nvSpPr>
        <p:spPr bwMode="auto">
          <a:xfrm flipH="1">
            <a:off x="5651500" y="6092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8" name="Line 120"/>
          <p:cNvSpPr>
            <a:spLocks noChangeShapeType="1"/>
          </p:cNvSpPr>
          <p:nvPr/>
        </p:nvSpPr>
        <p:spPr bwMode="auto">
          <a:xfrm flipH="1">
            <a:off x="5651500" y="6308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9" name="Text Box 121"/>
          <p:cNvSpPr txBox="1">
            <a:spLocks noChangeArrowheads="1"/>
          </p:cNvSpPr>
          <p:nvPr/>
        </p:nvSpPr>
        <p:spPr bwMode="auto">
          <a:xfrm>
            <a:off x="5940425" y="5799138"/>
            <a:ext cx="2577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100% rekombináció</a:t>
            </a:r>
          </a:p>
        </p:txBody>
      </p:sp>
      <p:sp>
        <p:nvSpPr>
          <p:cNvPr id="48250" name="Text Box 122"/>
          <p:cNvSpPr txBox="1">
            <a:spLocks noChangeArrowheads="1"/>
          </p:cNvSpPr>
          <p:nvPr/>
        </p:nvSpPr>
        <p:spPr bwMode="auto">
          <a:xfrm>
            <a:off x="8287813" y="4044950"/>
            <a:ext cx="89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 </a:t>
            </a:r>
          </a:p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48252" name="Text Box 124"/>
          <p:cNvSpPr txBox="1">
            <a:spLocks noChangeArrowheads="1"/>
          </p:cNvSpPr>
          <p:nvPr/>
        </p:nvSpPr>
        <p:spPr bwMode="auto">
          <a:xfrm>
            <a:off x="3687763" y="65246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A</a:t>
            </a:r>
          </a:p>
        </p:txBody>
      </p:sp>
      <p:sp>
        <p:nvSpPr>
          <p:cNvPr id="48253" name="Text Box 125"/>
          <p:cNvSpPr txBox="1">
            <a:spLocks noChangeArrowheads="1"/>
          </p:cNvSpPr>
          <p:nvPr/>
        </p:nvSpPr>
        <p:spPr bwMode="auto">
          <a:xfrm>
            <a:off x="4932363" y="65182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B</a:t>
            </a:r>
          </a:p>
        </p:txBody>
      </p:sp>
      <p:sp>
        <p:nvSpPr>
          <p:cNvPr id="48254" name="Text Box 126"/>
          <p:cNvSpPr txBox="1">
            <a:spLocks noChangeArrowheads="1"/>
          </p:cNvSpPr>
          <p:nvPr/>
        </p:nvSpPr>
        <p:spPr bwMode="auto">
          <a:xfrm>
            <a:off x="1348712" y="1556792"/>
            <a:ext cx="5377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2 rekombináció az A és B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markerek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között: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55" name="Text Box 127"/>
          <p:cNvSpPr txBox="1">
            <a:spLocks noChangeArrowheads="1"/>
          </p:cNvSpPr>
          <p:nvPr/>
        </p:nvSpPr>
        <p:spPr bwMode="auto">
          <a:xfrm>
            <a:off x="3687763" y="1839913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A</a:t>
            </a:r>
          </a:p>
        </p:txBody>
      </p:sp>
      <p:sp>
        <p:nvSpPr>
          <p:cNvPr id="48256" name="Text Box 128"/>
          <p:cNvSpPr txBox="1">
            <a:spLocks noChangeArrowheads="1"/>
          </p:cNvSpPr>
          <p:nvPr/>
        </p:nvSpPr>
        <p:spPr bwMode="auto">
          <a:xfrm>
            <a:off x="4938713" y="18446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B</a:t>
            </a:r>
          </a:p>
        </p:txBody>
      </p:sp>
      <p:sp>
        <p:nvSpPr>
          <p:cNvPr id="48258" name="Rectangle 13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Kettős </a:t>
            </a:r>
            <a:r>
              <a:rPr lang="hu-HU" sz="2800" b="1" i="1">
                <a:solidFill>
                  <a:schemeClr val="bg1"/>
                </a:solidFill>
              </a:rPr>
              <a:t>crossover</a:t>
            </a:r>
            <a:r>
              <a:rPr lang="hu-HU" sz="2800" b="1">
                <a:solidFill>
                  <a:schemeClr val="bg1"/>
                </a:solidFill>
              </a:rPr>
              <a:t> a négy kromatida között is átlagosan 50% rekombinációt eredményez</a:t>
            </a:r>
          </a:p>
        </p:txBody>
      </p:sp>
    </p:spTree>
    <p:extLst>
      <p:ext uri="{BB962C8B-B14F-4D97-AF65-F5344CB8AC3E}">
        <p14:creationId xmlns:p14="http://schemas.microsoft.com/office/powerpoint/2010/main" val="28434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1123950"/>
          <a:ext cx="4795837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23950"/>
                        <a:ext cx="4795837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AutoShape 5"/>
          <p:cNvSpPr>
            <a:spLocks/>
          </p:cNvSpPr>
          <p:nvPr/>
        </p:nvSpPr>
        <p:spPr bwMode="auto">
          <a:xfrm>
            <a:off x="5834063" y="40767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8" name="AutoShape 6"/>
          <p:cNvSpPr>
            <a:spLocks/>
          </p:cNvSpPr>
          <p:nvPr/>
        </p:nvSpPr>
        <p:spPr bwMode="auto">
          <a:xfrm>
            <a:off x="5848350" y="561022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38863" y="430530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53150" y="583882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4140200" y="2708275"/>
            <a:ext cx="4789488" cy="1008063"/>
            <a:chOff x="2608" y="1298"/>
            <a:chExt cx="3017" cy="635"/>
          </a:xfrm>
        </p:grpSpPr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2608" y="1298"/>
              <a:ext cx="122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923" y="1480"/>
              <a:ext cx="17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11188" y="3062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11188" y="14128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1188" y="3824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932363" y="1119188"/>
            <a:ext cx="42116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(Ez a „rekombináció” NEM törés-újraegyesülés révén jön létre!)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Interkromoszómális „rekombináció”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934200" y="4277995"/>
            <a:ext cx="23535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Interkromoszómális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független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„rekombináció” mindig 50%-os „rekombinációs” gyakoriságot eredményez!</a:t>
            </a:r>
            <a:endParaRPr lang="hu-H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329050" y="407707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329050" y="478786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339752" y="557994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339752" y="630002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aB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619672" y="9807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707904" y="9714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3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687388"/>
          <a:ext cx="4748212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87388"/>
                        <a:ext cx="4748212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6200775"/>
            <a:ext cx="8229600" cy="762000"/>
          </a:xfrm>
        </p:spPr>
        <p:txBody>
          <a:bodyPr/>
          <a:lstStyle/>
          <a:p>
            <a:pPr>
              <a:buFontTx/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Intrakromoszómális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esetén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aránya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rendszerint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kevesebb mint 50%.</a:t>
            </a:r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5148263" y="372268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5148263" y="518477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876925" y="3951288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876925" y="541337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529263" y="40274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5529263" y="41798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529263" y="54895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 flipV="1">
            <a:off x="5529263" y="56419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734175" y="5451475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(rekombinánsok)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746875" y="3973513"/>
            <a:ext cx="1967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(nem-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rekombinánsok)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85738" y="94932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79388" y="26050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79388" y="3541713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3635375" y="2211388"/>
            <a:ext cx="5022850" cy="1008062"/>
            <a:chOff x="2290" y="1344"/>
            <a:chExt cx="3164" cy="635"/>
          </a:xfrm>
        </p:grpSpPr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2290" y="1344"/>
              <a:ext cx="131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3911" y="1521"/>
              <a:ext cx="15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329238" y="871538"/>
            <a:ext cx="3995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/>
              <a:t>(Ez a valódi </a:t>
            </a:r>
            <a:r>
              <a:rPr lang="hu-HU" b="1" dirty="0" smtClean="0"/>
              <a:t>rekombináció!)</a:t>
            </a:r>
            <a:endParaRPr lang="hu-HU" b="1" dirty="0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-315913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Intrakromoszómális „rekombináció”</a:t>
            </a:r>
          </a:p>
        </p:txBody>
      </p:sp>
    </p:spTree>
    <p:extLst>
      <p:ext uri="{BB962C8B-B14F-4D97-AF65-F5344CB8AC3E}">
        <p14:creationId xmlns:p14="http://schemas.microsoft.com/office/powerpoint/2010/main" val="2334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134350" cy="4678362"/>
          </a:xfrm>
        </p:spPr>
        <p:txBody>
          <a:bodyPr/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Morgan kísérletében az F</a:t>
            </a:r>
            <a:r>
              <a:rPr lang="hu-HU" sz="20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geno- és fenotípusos megoszlása: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Szülői kategóriák: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1339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1195	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 kategóriák: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  151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 u="sng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 i="1" u="sng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u="sng">
                <a:latin typeface="Arial" pitchFamily="34" charset="0"/>
                <a:cs typeface="Arial" pitchFamily="34" charset="0"/>
              </a:rPr>
              <a:t>		  154	</a:t>
            </a:r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				összesen:	2839	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Rekombinánsok száma: 151+154=305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Összes utód száma: 2839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Rekombinációs gyakoriság: 305/2839=10,7%, nyilvánvalóan kisebb mint 50%</a:t>
            </a:r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7467600" y="3068638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756525" y="3103563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305</a:t>
            </a:r>
            <a:endParaRPr lang="en-GB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08038" y="6040438"/>
            <a:ext cx="278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(10,7 cM vagy 10,7 m.u.)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 rekombinációs gyakoriság számítása</a:t>
            </a:r>
          </a:p>
        </p:txBody>
      </p:sp>
    </p:spTree>
    <p:extLst>
      <p:ext uri="{BB962C8B-B14F-4D97-AF65-F5344CB8AC3E}">
        <p14:creationId xmlns:p14="http://schemas.microsoft.com/office/powerpoint/2010/main" val="12546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-36513" y="1124744"/>
            <a:ext cx="932992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25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(A és B)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játszódik le A és B között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40%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(40/100 = 0,4)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 egyszeres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ek gyakorisága = 0,40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Ezen a szakaszon egy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második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gyakorisága: 0,4 X 0,4 = 0,16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azaz 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16 %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(amennyiben a két valószínűség független)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második </a:t>
            </a:r>
            <a:r>
              <a:rPr lang="hu-HU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azonban visszaállítja a markerek eredeti helyzetét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kimutatható rekombinációs gyakoriság csökken: 0,4 – 0,16 = 0,24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TÁVOLI PONTOK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TÉRKÉPEZÉSNÉL SZÁMÍT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!!!</a:t>
            </a:r>
          </a:p>
          <a:p>
            <a:endParaRPr lang="hu-H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Egy harmadik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0,4</a:t>
            </a:r>
            <a:r>
              <a:rPr lang="hu-HU" sz="20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= 0,064 (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6,4%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 gyakorisággal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889250" y="1124744"/>
            <a:ext cx="3046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100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kromatida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gaméta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051050" y="134076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732588" y="1952625"/>
            <a:ext cx="2592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és 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 szülői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gaméta</a:t>
            </a:r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95963" y="22050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547813" y="2132856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2843213" y="486916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egyszerű (?) példa</a:t>
            </a:r>
          </a:p>
        </p:txBody>
      </p:sp>
    </p:spTree>
    <p:extLst>
      <p:ext uri="{BB962C8B-B14F-4D97-AF65-F5344CB8AC3E}">
        <p14:creationId xmlns:p14="http://schemas.microsoft.com/office/powerpoint/2010/main" val="36428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" y="1700213"/>
            <a:ext cx="8686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páratlan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rekombinációt eredményez.</a:t>
            </a:r>
          </a:p>
          <a:p>
            <a:pPr algn="ctr"/>
            <a:endParaRPr lang="hu-H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páros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o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nem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eredményez (látható)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rekombinációt.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676400" y="283051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200400" y="283051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419600" y="2830513"/>
            <a:ext cx="15240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096000" y="283051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676400" y="328771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200400" y="328771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419600" y="3287713"/>
            <a:ext cx="152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6096000" y="328771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3622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3622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67818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67818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193925" y="229711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225675" y="340360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1692275" y="556736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3216275" y="556736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4267200" y="5567363"/>
            <a:ext cx="1692275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6111875" y="556736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692275" y="602456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3216275" y="602456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4191000" y="6024563"/>
            <a:ext cx="176847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6111875" y="602456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flipH="1"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3780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23780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67976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67976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2209800" y="503396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2209800" y="614045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Géntérképek jellegzetességei</a:t>
            </a:r>
          </a:p>
        </p:txBody>
      </p:sp>
    </p:spTree>
    <p:extLst>
      <p:ext uri="{BB962C8B-B14F-4D97-AF65-F5344CB8AC3E}">
        <p14:creationId xmlns:p14="http://schemas.microsoft.com/office/powerpoint/2010/main" val="4460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Ha a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függetlenek lennének egymástól, akkor egy </a:t>
            </a:r>
            <a:r>
              <a:rPr lang="hu-H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3-pontos </a:t>
            </a:r>
            <a:r>
              <a:rPr lang="hu-HU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testcross</a:t>
            </a:r>
            <a:r>
              <a:rPr lang="hu-H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-ban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kettős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egyenlő lenne a két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gyakoriságának a szorzatával.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u="sng" dirty="0">
                <a:latin typeface="Arial" pitchFamily="34" charset="0"/>
                <a:cs typeface="Arial" pitchFamily="34" charset="0"/>
              </a:rPr>
              <a:t>H. J. </a:t>
            </a:r>
            <a:r>
              <a:rPr lang="hu-HU" b="1" u="sng" dirty="0" err="1">
                <a:latin typeface="Arial" pitchFamily="34" charset="0"/>
                <a:cs typeface="Arial" pitchFamily="34" charset="0"/>
              </a:rPr>
              <a:t>Muller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(1916) doktori dolgozat: </a:t>
            </a:r>
            <a:r>
              <a:rPr lang="hu-HU" b="1" u="sng" dirty="0">
                <a:latin typeface="Arial" pitchFamily="34" charset="0"/>
                <a:cs typeface="Arial" pitchFamily="34" charset="0"/>
              </a:rPr>
              <a:t>koincidencia koefficiens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 smtClean="0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900113" y="1916113"/>
            <a:ext cx="4578350" cy="641350"/>
            <a:chOff x="1733" y="2762"/>
            <a:chExt cx="2884" cy="404"/>
          </a:xfrm>
        </p:grpSpPr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1791" y="2976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1733" y="2762"/>
              <a:ext cx="2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800" b="1"/>
                <a:t>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megfigyelt</a:t>
              </a:r>
              <a:r>
                <a:rPr lang="hu-HU" sz="1800" b="1"/>
                <a:t> száma</a:t>
              </a:r>
            </a:p>
            <a:p>
              <a:r>
                <a:rPr lang="hu-HU" sz="1800" b="1"/>
                <a:t>   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várható</a:t>
              </a:r>
              <a:r>
                <a:rPr lang="hu-HU" sz="1800" b="1"/>
                <a:t> száma</a:t>
              </a:r>
            </a:p>
          </p:txBody>
        </p:sp>
      </p:grp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31775" y="2781300"/>
            <a:ext cx="891222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Független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esetén: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1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az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akadályozza a másik bekövetkezését: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&lt;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(pozitív interferencia)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meghaladja az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alapján várt értéket: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&gt;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(negatív interferencia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teljesen megakadályozza a másik bekövetkezését</a:t>
            </a: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(nincs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hu-H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I = 1-cc</a:t>
            </a:r>
          </a:p>
        </p:txBody>
      </p:sp>
    </p:spTree>
    <p:extLst>
      <p:ext uri="{BB962C8B-B14F-4D97-AF65-F5344CB8AC3E}">
        <p14:creationId xmlns:p14="http://schemas.microsoft.com/office/powerpoint/2010/main" val="2259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1692275" y="1989138"/>
            <a:ext cx="5903913" cy="3671887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66275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2546350" y="2146300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054350" y="2146300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908175" y="1985963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25638" y="4440238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144838" y="1997075"/>
            <a:ext cx="388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155950" y="4440238"/>
            <a:ext cx="4111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b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2647950" y="3729038"/>
            <a:ext cx="303213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2647950" y="3729038"/>
            <a:ext cx="303213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6334125" y="2157413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6842125" y="2157413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695950" y="1997075"/>
            <a:ext cx="476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713413" y="4451350"/>
            <a:ext cx="4127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b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6931025" y="2009775"/>
            <a:ext cx="390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6942138" y="4451350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4068763" y="3729038"/>
            <a:ext cx="1322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6334125" y="3863975"/>
            <a:ext cx="0" cy="17145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6842125" y="3863975"/>
            <a:ext cx="0" cy="17145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4116" name="Szövegdoboz 20"/>
          <p:cNvSpPr txBox="1">
            <a:spLocks noChangeArrowheads="1"/>
          </p:cNvSpPr>
          <p:nvPr/>
        </p:nvSpPr>
        <p:spPr bwMode="auto">
          <a:xfrm>
            <a:off x="0" y="332656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hu-HU" sz="2400" b="1" dirty="0">
                <a:latin typeface="Arial" charset="0"/>
                <a:cs typeface="Arial" charset="0"/>
              </a:rPr>
              <a:t>Rekombináció </a:t>
            </a:r>
            <a:r>
              <a:rPr lang="hu-H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=</a:t>
            </a:r>
            <a:r>
              <a:rPr lang="hu-HU" sz="2400" b="1" dirty="0">
                <a:latin typeface="Arial" charset="0"/>
                <a:cs typeface="Arial" charset="0"/>
              </a:rPr>
              <a:t> a homológ DNS szakaszok reciprok </a:t>
            </a:r>
            <a:r>
              <a:rPr lang="hu-HU" sz="2400" b="1" dirty="0" smtClean="0">
                <a:latin typeface="Arial" charset="0"/>
                <a:cs typeface="Arial" charset="0"/>
              </a:rPr>
              <a:t>kicserélődésével  (azaz a </a:t>
            </a:r>
            <a:r>
              <a:rPr lang="hu-HU" sz="2400" b="1" i="1" dirty="0" err="1" smtClean="0">
                <a:latin typeface="Arial" charset="0"/>
                <a:cs typeface="Arial" charset="0"/>
              </a:rPr>
              <a:t>crossing</a:t>
            </a:r>
            <a:r>
              <a:rPr lang="hu-HU" sz="2400" b="1" i="1" dirty="0" smtClean="0">
                <a:latin typeface="Arial" charset="0"/>
                <a:cs typeface="Arial" charset="0"/>
              </a:rPr>
              <a:t> over</a:t>
            </a:r>
            <a:r>
              <a:rPr lang="hu-HU" sz="2400" b="1" dirty="0" smtClean="0">
                <a:latin typeface="Arial" charset="0"/>
                <a:cs typeface="Arial" charset="0"/>
              </a:rPr>
              <a:t>rel) </a:t>
            </a:r>
            <a:r>
              <a:rPr lang="hu-H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!!!</a:t>
            </a:r>
          </a:p>
        </p:txBody>
      </p:sp>
      <p:cxnSp>
        <p:nvCxnSpPr>
          <p:cNvPr id="23" name="Egyenes összekötő 22"/>
          <p:cNvCxnSpPr/>
          <p:nvPr/>
        </p:nvCxnSpPr>
        <p:spPr>
          <a:xfrm flipH="1">
            <a:off x="2948260" y="260648"/>
            <a:ext cx="255588" cy="414337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6807200" y="6299200"/>
            <a:ext cx="2206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</a:rPr>
              <a:t>(inkorrekt modell)</a:t>
            </a:r>
          </a:p>
        </p:txBody>
      </p:sp>
      <p:cxnSp>
        <p:nvCxnSpPr>
          <p:cNvPr id="26" name="Egyenes összekötő 25"/>
          <p:cNvCxnSpPr/>
          <p:nvPr/>
        </p:nvCxnSpPr>
        <p:spPr>
          <a:xfrm flipH="1">
            <a:off x="1042988" y="1481138"/>
            <a:ext cx="6553200" cy="44942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7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606693"/>
            <a:ext cx="84248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1, 2, 3, ….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események előfordulásának valószínűsége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az 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és B markerek között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Poisson eloszlást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mutat (1 átkereszteződés a legvalószínűbb, 2 átkereszteződés kisebb valószínűséggel, 3 átkereszteződés még kisebb valószínűséggel, ...)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3486150"/>
            <a:ext cx="36471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Poisson-sorozat összefüggése: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827088" y="4287842"/>
            <a:ext cx="2324100" cy="646113"/>
            <a:chOff x="1325" y="3472"/>
            <a:chExt cx="1464" cy="407"/>
          </a:xfrm>
        </p:grpSpPr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1325" y="3472"/>
              <a:ext cx="140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0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1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...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i</a:t>
              </a:r>
            </a:p>
            <a:p>
              <a:r>
                <a:rPr lang="hu-HU" b="1">
                  <a:latin typeface="Arial" pitchFamily="34" charset="0"/>
                  <a:cs typeface="Arial" pitchFamily="34" charset="0"/>
                </a:rPr>
                <a:t>0!   1!   2!   3!  ...  i! </a:t>
              </a:r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1338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1610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188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2154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256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50825" y="5392738"/>
            <a:ext cx="79930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e: természetes logaritmus alapja = 2.718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c: 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események átlagos száma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i:  egy szám, amely adott „c” értéket képvisel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!: faktoriális (pl. 0! = 1; 2! = 2 x 1 = 2; 3! = 3 x 2 x 1 = 6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50825" y="6597650"/>
            <a:ext cx="681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Egyre kisebb valószínűséggel egy, kettő, három, …, átkereszteződési esemény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11188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﴾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3130550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﴿</a:t>
            </a: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179388" y="64531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179388" y="64531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179388" y="6669088"/>
            <a:ext cx="144462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4300538" y="3357563"/>
            <a:ext cx="4951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(olyan események, amelyek sokszor megtörténhetnek – pl. rekombináció bármely bázispár mentén -, de alkalmanként csak kis valószínűséggel fordulnak elő, a nem folytonos Poisson-eloszlást követik)</a:t>
            </a:r>
          </a:p>
        </p:txBody>
      </p:sp>
      <p:grpSp>
        <p:nvGrpSpPr>
          <p:cNvPr id="45087" name="Group 31"/>
          <p:cNvGrpSpPr>
            <a:grpSpLocks/>
          </p:cNvGrpSpPr>
          <p:nvPr/>
        </p:nvGrpSpPr>
        <p:grpSpPr bwMode="auto">
          <a:xfrm>
            <a:off x="3419475" y="2649538"/>
            <a:ext cx="5724525" cy="4233862"/>
            <a:chOff x="2154" y="1669"/>
            <a:chExt cx="3606" cy="2667"/>
          </a:xfrm>
        </p:grpSpPr>
        <p:pic>
          <p:nvPicPr>
            <p:cNvPr id="45085" name="Picture 29" descr="ANd9GcTI5RgoXihdHCOD_W_8yGqjvdqEWQyHOgColpZzVQjZRqEej0L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669"/>
              <a:ext cx="3606" cy="2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86" name="Text Box 30"/>
            <p:cNvSpPr txBox="1">
              <a:spLocks noChangeArrowheads="1"/>
            </p:cNvSpPr>
            <p:nvPr/>
          </p:nvSpPr>
          <p:spPr bwMode="auto">
            <a:xfrm>
              <a:off x="3376" y="1839"/>
              <a:ext cx="11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Poisson görbe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7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850" y="915988"/>
            <a:ext cx="86407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Emlékeztetőül: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minden kicserélődés 50% rekombinációt eredményez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Ezért a </a:t>
            </a:r>
            <a:r>
              <a:rPr lang="hu-HU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rekombináció gyakorisága (R)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következő összefüggéssel adható meg: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323850" y="2636912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611188" y="2349500"/>
            <a:ext cx="962025" cy="582613"/>
            <a:chOff x="1701" y="2339"/>
            <a:chExt cx="606" cy="367"/>
          </a:xfrm>
        </p:grpSpPr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1779" y="2429"/>
              <a:ext cx="4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1-e</a:t>
              </a:r>
              <a:r>
                <a:rPr lang="hu-HU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-c</a:t>
              </a: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01" y="2339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﴾</a:t>
              </a: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2109" y="2341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﴿</a:t>
              </a:r>
            </a:p>
          </p:txBody>
        </p:sp>
      </p:grp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179388" y="11969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179388" y="155733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067176" y="2297113"/>
            <a:ext cx="52768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(a 0 osztály határozza meg a kicserélődések gyakoriságát) Poisson sorozat 0 kicserélődéshez tartozó tagja: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összes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1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kicserélődés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nélküli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(0)</a:t>
            </a:r>
          </a:p>
          <a:p>
            <a:pPr>
              <a:buFont typeface="Wingdings" pitchFamily="2" charset="2"/>
              <a:buNone/>
            </a:pPr>
            <a:r>
              <a:rPr lang="hu-HU" b="1" dirty="0">
                <a:latin typeface="Arial" pitchFamily="34" charset="0"/>
                <a:cs typeface="Arial" pitchFamily="34" charset="0"/>
              </a:rPr>
              <a:t>  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Kicserlődések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crossoever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összege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1 -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fonalak fele lesz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(1/2)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R: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gyakorisága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megfigyelhető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C: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események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számolható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4572000" y="3284984"/>
            <a:ext cx="436563" cy="646113"/>
            <a:chOff x="2608" y="3339"/>
            <a:chExt cx="275" cy="407"/>
          </a:xfrm>
        </p:grpSpPr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2608" y="3339"/>
              <a:ext cx="2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 dirty="0">
                  <a:latin typeface="Arial" pitchFamily="34" charset="0"/>
                  <a:cs typeface="Arial" pitchFamily="34" charset="0"/>
                </a:rPr>
                <a:t>0</a:t>
              </a:r>
            </a:p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0!</a:t>
              </a:r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2653" y="356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96" name="Line 16"/>
          <p:cNvSpPr>
            <a:spLocks noChangeShapeType="1"/>
          </p:cNvSpPr>
          <p:nvPr/>
        </p:nvSpPr>
        <p:spPr bwMode="auto">
          <a:xfrm flipH="1" flipV="1">
            <a:off x="1907704" y="2781300"/>
            <a:ext cx="20891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1907704" y="2997200"/>
            <a:ext cx="2160588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 flipV="1">
            <a:off x="1907704" y="2708275"/>
            <a:ext cx="20161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179388" y="2276475"/>
            <a:ext cx="1728787" cy="936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1042988" y="3429000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0" y="3860800"/>
            <a:ext cx="26468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J. B. S. Haldane (1919)</a:t>
            </a:r>
          </a:p>
        </p:txBody>
      </p:sp>
      <p:pic>
        <p:nvPicPr>
          <p:cNvPr id="46104" name="Picture 24" descr="ANd9GcTvTA-iAvD8pT9_ymDAClPlKVITYq8LsAaWmblK7PFMBtUQjKM&amp;t=1&amp;usg=__E4EYH9E_LvN41ZCrOkPRXX1eTN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1403350" y="2492375"/>
            <a:ext cx="486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=R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Haldane függvény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062038" y="1956256"/>
            <a:ext cx="2033092" cy="825044"/>
            <a:chOff x="1062038" y="1956256"/>
            <a:chExt cx="2033092" cy="825044"/>
          </a:xfrm>
        </p:grpSpPr>
        <p:sp>
          <p:nvSpPr>
            <p:cNvPr id="2" name="Ellipszis 1"/>
            <p:cNvSpPr/>
            <p:nvPr/>
          </p:nvSpPr>
          <p:spPr>
            <a:xfrm>
              <a:off x="1062038" y="2349500"/>
              <a:ext cx="354012" cy="431800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1239044" y="1956256"/>
              <a:ext cx="18560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C00000"/>
                  </a:solidFill>
                </a:rPr>
                <a:t>C-t kell kiszámolni</a:t>
              </a:r>
              <a:endParaRPr lang="hu-HU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3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1522413" y="1541463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522413" y="3924300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Freeform 6"/>
          <p:cNvSpPr>
            <a:spLocks/>
          </p:cNvSpPr>
          <p:nvPr/>
        </p:nvSpPr>
        <p:spPr bwMode="auto">
          <a:xfrm>
            <a:off x="1522413" y="2379663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 rot="-5400000">
            <a:off x="-367244" y="2595840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178050" y="4181475"/>
            <a:ext cx="2903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 (d)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1522413" y="1581150"/>
            <a:ext cx="1544637" cy="23383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39800" y="22002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1412875" y="2058988"/>
            <a:ext cx="4060825" cy="1989137"/>
            <a:chOff x="1584" y="1244"/>
            <a:chExt cx="2558" cy="1253"/>
          </a:xfrm>
        </p:grpSpPr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17" name="Group 13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47118" name="Line 14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19" name="Line 15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0" name="Line 16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1" name="Line 17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2" name="Line 18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3" name="Line 19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8" name="Line 24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1" name="Line 27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2" name="Line 28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3" name="Line 29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5" name="Line 31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6" name="Line 32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7" name="Line 33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9" name="Line 35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0" name="Line 36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1" name="Line 37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2" name="Line 38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500563" y="908050"/>
            <a:ext cx="48101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mért </a:t>
            </a:r>
          </a:p>
          <a:p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 (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ideális korreláció a rekombináció és a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között – </a:t>
            </a:r>
            <a:r>
              <a:rPr lang="hu-HU" sz="18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kettős átkereszteződések elhanyagolhatók</a:t>
            </a:r>
            <a:r>
              <a:rPr lang="hu-HU" sz="1800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2949575" y="2673350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952500" y="2789238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V="1">
            <a:off x="1522413" y="2943225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>
            <a:off x="2439988" y="2946400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2243138" y="40100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955675" y="1412875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179388" y="4868863"/>
            <a:ext cx="544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 (R): mérhető</a:t>
            </a:r>
          </a:p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(átkereszteződés) (c): számolható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5976938" y="3860800"/>
            <a:ext cx="34194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d: valódi térképtávolság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= 1/2 C x 100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C: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rekombinációs gyakoriság!)</a:t>
            </a:r>
          </a:p>
        </p:txBody>
      </p:sp>
      <p:grpSp>
        <p:nvGrpSpPr>
          <p:cNvPr id="47155" name="Group 51"/>
          <p:cNvGrpSpPr>
            <a:grpSpLocks/>
          </p:cNvGrpSpPr>
          <p:nvPr/>
        </p:nvGrpSpPr>
        <p:grpSpPr bwMode="auto">
          <a:xfrm>
            <a:off x="909638" y="2706688"/>
            <a:ext cx="1798637" cy="1655762"/>
            <a:chOff x="1429" y="1797"/>
            <a:chExt cx="1133" cy="1043"/>
          </a:xfrm>
        </p:grpSpPr>
        <p:sp>
          <p:nvSpPr>
            <p:cNvPr id="47153" name="Oval 49"/>
            <p:cNvSpPr>
              <a:spLocks noChangeArrowheads="1"/>
            </p:cNvSpPr>
            <p:nvPr/>
          </p:nvSpPr>
          <p:spPr bwMode="auto">
            <a:xfrm>
              <a:off x="1429" y="1797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4" name="Oval 50"/>
            <p:cNvSpPr>
              <a:spLocks noChangeArrowheads="1"/>
            </p:cNvSpPr>
            <p:nvPr/>
          </p:nvSpPr>
          <p:spPr bwMode="auto">
            <a:xfrm>
              <a:off x="2245" y="2568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34925" y="5897563"/>
            <a:ext cx="775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Pl.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és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v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lokuszok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között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mért rekombináció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gyakorisága: 0,30 (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30%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0,5(1-e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 = 0,3		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= 0,4		c = -log</a:t>
            </a:r>
            <a:r>
              <a:rPr lang="hu-HU" sz="1800" b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0,4 = 0,916	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Térképtávolság (d): (0,916 / 2)x100 = 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45,8 </a:t>
            </a:r>
            <a:r>
              <a:rPr lang="hu-HU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hu-H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57" name="Rectangle 5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térképfüggvény grafikus ábrázolása</a:t>
            </a:r>
          </a:p>
        </p:txBody>
      </p:sp>
    </p:spTree>
    <p:extLst>
      <p:ext uri="{BB962C8B-B14F-4D97-AF65-F5344CB8AC3E}">
        <p14:creationId xmlns:p14="http://schemas.microsoft.com/office/powerpoint/2010/main" val="24762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63575" y="179228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 X ab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2138" y="2728913"/>
            <a:ext cx="2470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31%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562350" y="177323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 X ac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490913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8%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6538" y="17732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 X bc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515100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BC, bc: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Bc, cB: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23%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319338" y="1144588"/>
            <a:ext cx="400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A…………………B…………………..C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476375" y="5013325"/>
            <a:ext cx="64087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476375" y="537368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376738" y="522287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0.31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166813" y="43862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44328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90733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547813" y="458152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851275" y="4581525"/>
            <a:ext cx="4033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4562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0.23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2685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0.08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440113" y="6230938"/>
            <a:ext cx="4459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Gének sorrendje: A–C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B (vagy B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térképezés: génsorrend megállapítása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19113" y="5727700"/>
            <a:ext cx="1556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korrekt)</a:t>
            </a:r>
          </a:p>
        </p:txBody>
      </p:sp>
    </p:spTree>
    <p:extLst>
      <p:ext uri="{BB962C8B-B14F-4D97-AF65-F5344CB8AC3E}">
        <p14:creationId xmlns:p14="http://schemas.microsoft.com/office/powerpoint/2010/main" val="1324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5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: y = sárga	   ec = tüskés szem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echinus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   ct = vágott szárny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cut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	X-kromoszómás markerek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13" y="2149475"/>
            <a:ext cx="890500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	  ♀     X     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♂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F1: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♀    X    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♂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test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endParaRPr lang="hu-HU" b="1" i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F2: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 	(vad)		1080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(3x mutáns)	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1071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db szülői típus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66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	(1x mutáns)	78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y-ec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(1x mutáns)	293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282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ec-ct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4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6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mindkét helyen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 és a </a:t>
            </a:r>
            <a:r>
              <a:rPr lang="hu-HU"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21094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3359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Szülői típusok sokkal gyakoribbak: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kapcsoltság van!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közötti átkereszteződés jóval gyakoribb,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között, tehát 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távolság nagyobb,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Kettős átkereszteződés is történt (ritkán)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Gének sorrendje: y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100x(66+78+4+6)/2880 = 5,35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100x(293+282+4+6)/2880 = 20,31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 100x(66+78+293+282+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4+6+4+6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)/2880 = 25,66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Hány kettős átkereszteződést hagytunk figyelmen kívül (pl.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között)? Azaz milyen mértékben becsültük alá a térképtávolságot?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83010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pontos térképezésnél a két szélső gén közötti  térképtávolság helyes kiszámításához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közéjük eső kettős rekombináns osztályt kétszeres szorzóval kell figyelembe venni</a:t>
            </a:r>
          </a:p>
        </p:txBody>
      </p:sp>
    </p:spTree>
    <p:extLst>
      <p:ext uri="{BB962C8B-B14F-4D97-AF65-F5344CB8AC3E}">
        <p14:creationId xmlns:p14="http://schemas.microsoft.com/office/powerpoint/2010/main" val="11270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35013" y="568325"/>
            <a:ext cx="8158162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Feltételezzük, hogy az egyes átkereszteződések egymástól függetlenek, akkor együttes előfordulásuk gyakorisági értékeik összeszorzásával adható meg.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Pl. y – ct: 0,0535		ec – ct: 0,2031 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Mindkét helyen bekövetkezett átkereszteződés együttes előfordulási gyakorisága: 0,0535 X 0,2031 = 0,0109 (1,09%)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Ezzel szemben mi csak 0,0035 gyakorisággal (0,35%) kaptunk kettős </a:t>
            </a:r>
            <a:r>
              <a:rPr lang="hu-HU" sz="1800" b="1" i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gamétákat (csak a harmada): (4 + 6) / 2880 = 0,0035</a:t>
            </a:r>
          </a:p>
          <a:p>
            <a:endParaRPr lang="hu-HU" sz="1800" b="1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átkereszteződések nem függetlenek egymástól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. Egymással interferálnak. Ennek értéke: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megfigyelt kettős átkereszteződés / várt kettős átkereszteződés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0,0035 / 0,0109 = 0,68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(nagy távolság: I = 0; kicsi távolság: I közelít 1-hez)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(maximális interferencia: 1 - 0 = 1 = 100%; nincs kettős rekombináció)</a:t>
            </a:r>
          </a:p>
        </p:txBody>
      </p:sp>
    </p:spTree>
    <p:extLst>
      <p:ext uri="{BB962C8B-B14F-4D97-AF65-F5344CB8AC3E}">
        <p14:creationId xmlns:p14="http://schemas.microsoft.com/office/powerpoint/2010/main" val="23077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4508500"/>
            <a:ext cx="83058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A</a:t>
            </a:r>
            <a:r>
              <a:rPr lang="en-GB" sz="1800">
                <a:latin typeface="Arial" pitchFamily="34" charset="0"/>
                <a:cs typeface="Arial" pitchFamily="34" charset="0"/>
              </a:rPr>
              <a:t> két függvény kis távolságok esetén egybeesik</a:t>
            </a:r>
            <a:r>
              <a:rPr lang="hu-HU" sz="1800">
                <a:latin typeface="Arial" pitchFamily="34" charset="0"/>
                <a:cs typeface="Arial" pitchFamily="34" charset="0"/>
              </a:rPr>
              <a:t>. A pontos térképtávolságok mérésének egyik megoldása a lehető legkisebb szakaszokkal történő térképezés. Ez azonban nehézkes, munkaigényes, és egy sor élőlény esetén nem lehetséges. 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		A megoldást a térképfüggvény adja.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d = térképtávolság egysége: d = ½ Cx100;  C = </a:t>
            </a:r>
            <a:r>
              <a:rPr lang="hu-HU" sz="1800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>
                <a:latin typeface="Arial" pitchFamily="34" charset="0"/>
                <a:cs typeface="Arial" pitchFamily="34" charset="0"/>
              </a:rPr>
              <a:t> gyakoriság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2624138" y="1457325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624138" y="3840163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2624138" y="2295525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-5400000">
            <a:off x="734482" y="2511702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79775" y="4097338"/>
            <a:ext cx="2544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2624138" y="1497013"/>
            <a:ext cx="1544637" cy="23383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041525" y="21161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514600" y="1974850"/>
            <a:ext cx="4060825" cy="1989138"/>
            <a:chOff x="1584" y="1244"/>
            <a:chExt cx="2558" cy="1253"/>
          </a:xfrm>
        </p:grpSpPr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708" name="Group 12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29709" name="Line 13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0" name="Line 14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4076700" y="1471613"/>
            <a:ext cx="2114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 mért </a:t>
            </a:r>
          </a:p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</a:t>
            </a:r>
            <a:endParaRPr lang="en-GB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051300" y="2589213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>
                <a:latin typeface="Arial" pitchFamily="34" charset="0"/>
                <a:cs typeface="Arial" pitchFamily="34" charset="0"/>
              </a:rPr>
              <a:t>A hárompontos térképezés függvénye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2054225" y="2705100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 flipV="1">
            <a:off x="2624138" y="2859088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3541713" y="2862263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3344863" y="3925888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2057400" y="132873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08038" y="1190625"/>
            <a:ext cx="75088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R = ½(1 – 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(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Rec,ct: 100x(293+282+4+6)/2880 = 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20,31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  <a:endParaRPr lang="hu-HU" b="1">
              <a:latin typeface="Arial" pitchFamily="34" charset="0"/>
              <a:cs typeface="Arial" pitchFamily="34" charset="0"/>
            </a:endParaRP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0,2031 = ½(1-e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C = -ln(1-2x0,2031) = 0,5212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½</a:t>
            </a:r>
            <a:r>
              <a:rPr lang="hu-HU" b="1">
                <a:latin typeface="Arial" pitchFamily="34" charset="0"/>
                <a:cs typeface="Arial" pitchFamily="34" charset="0"/>
              </a:rPr>
              <a:t>xCx100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½x0,5212x100 =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26,06</a:t>
            </a:r>
          </a:p>
          <a:p>
            <a:endParaRPr lang="hu-HU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 térképegységnyit tévedünk, ha a rekombináns utódokkal és a nem a valós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gyakorisággal számolunk)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4356100" y="5300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105150" y="5969000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15988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95288" y="2166938"/>
            <a:ext cx="83058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700">
                <a:latin typeface="Arial" pitchFamily="34" charset="0"/>
                <a:cs typeface="Arial" pitchFamily="34" charset="0"/>
              </a:rPr>
              <a:t>A rekombináció csupán másodlagos esemény, de ez az amit érzékelünk. Ami a távolságtól arányosan függ az valójában a gének közé eső átkereszteződések (</a:t>
            </a:r>
            <a:r>
              <a:rPr lang="hu-HU" sz="1700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700">
                <a:latin typeface="Arial" pitchFamily="34" charset="0"/>
                <a:cs typeface="Arial" pitchFamily="34" charset="0"/>
              </a:rPr>
              <a:t>ek) száma. Kis géntávolság esetén a két szám közel azonos.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Nagy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géntávolságnál a </a:t>
            </a:r>
            <a:r>
              <a:rPr lang="hu-HU" sz="1700" i="1" u="sng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ek száma jelentősen nagyobb mint a rekombinánsok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száma</a:t>
            </a:r>
            <a:r>
              <a:rPr lang="hu-HU" sz="170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1397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 u="sng">
                <a:latin typeface="Arial" pitchFamily="34" charset="0"/>
                <a:cs typeface="Arial" pitchFamily="34" charset="0"/>
              </a:rPr>
              <a:t>Összefoglalás</a:t>
            </a:r>
            <a:r>
              <a:rPr lang="hu-HU" sz="2400" b="1">
                <a:latin typeface="Arial" pitchFamily="34" charset="0"/>
                <a:cs typeface="Arial" pitchFamily="34" charset="0"/>
              </a:rPr>
              <a:t>: Mit mér a valódi térképtávolság?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68738" y="4965700"/>
            <a:ext cx="1624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valódi térképtávolság</a:t>
            </a:r>
            <a:endParaRPr lang="en-GB" sz="1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997200" y="3408364"/>
            <a:ext cx="3006725" cy="1674813"/>
            <a:chOff x="1888" y="2147"/>
            <a:chExt cx="1894" cy="1055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 flipH="1">
              <a:off x="2256" y="2156"/>
              <a:ext cx="1" cy="8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256" y="3015"/>
              <a:ext cx="14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2256" y="2454"/>
              <a:ext cx="1526" cy="565"/>
            </a:xfrm>
            <a:custGeom>
              <a:avLst/>
              <a:gdLst>
                <a:gd name="T0" fmla="*/ 0 w 1549"/>
                <a:gd name="T1" fmla="*/ 591 h 591"/>
                <a:gd name="T2" fmla="*/ 150 w 1549"/>
                <a:gd name="T3" fmla="*/ 404 h 591"/>
                <a:gd name="T4" fmla="*/ 374 w 1549"/>
                <a:gd name="T5" fmla="*/ 224 h 591"/>
                <a:gd name="T6" fmla="*/ 696 w 1549"/>
                <a:gd name="T7" fmla="*/ 82 h 591"/>
                <a:gd name="T8" fmla="*/ 1077 w 1549"/>
                <a:gd name="T9" fmla="*/ 22 h 591"/>
                <a:gd name="T10" fmla="*/ 1549 w 1549"/>
                <a:gd name="T11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9" h="591">
                  <a:moveTo>
                    <a:pt x="0" y="591"/>
                  </a:moveTo>
                  <a:cubicBezTo>
                    <a:pt x="44" y="528"/>
                    <a:pt x="88" y="465"/>
                    <a:pt x="150" y="404"/>
                  </a:cubicBezTo>
                  <a:cubicBezTo>
                    <a:pt x="212" y="343"/>
                    <a:pt x="283" y="278"/>
                    <a:pt x="374" y="224"/>
                  </a:cubicBezTo>
                  <a:cubicBezTo>
                    <a:pt x="465" y="170"/>
                    <a:pt x="579" y="116"/>
                    <a:pt x="696" y="82"/>
                  </a:cubicBezTo>
                  <a:cubicBezTo>
                    <a:pt x="813" y="48"/>
                    <a:pt x="935" y="36"/>
                    <a:pt x="1077" y="22"/>
                  </a:cubicBezTo>
                  <a:cubicBezTo>
                    <a:pt x="1219" y="8"/>
                    <a:pt x="1384" y="4"/>
                    <a:pt x="1549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 rot="-5400000">
              <a:off x="1502" y="2533"/>
              <a:ext cx="9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mért távolság (RF)</a:t>
              </a:r>
              <a:endParaRPr lang="en-GB" sz="1200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019" y="2379"/>
              <a:ext cx="2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50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2217" y="2342"/>
              <a:ext cx="1463" cy="717"/>
              <a:chOff x="1584" y="1244"/>
              <a:chExt cx="2558" cy="1253"/>
            </a:xfrm>
          </p:grpSpPr>
          <p:sp>
            <p:nvSpPr>
              <p:cNvPr id="30732" name="Line 12"/>
              <p:cNvSpPr>
                <a:spLocks noChangeShapeType="1"/>
              </p:cNvSpPr>
              <p:nvPr/>
            </p:nvSpPr>
            <p:spPr bwMode="auto">
              <a:xfrm>
                <a:off x="1663" y="1436"/>
                <a:ext cx="2326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733" name="Group 13"/>
              <p:cNvGrpSpPr>
                <a:grpSpLocks/>
              </p:cNvGrpSpPr>
              <p:nvPr/>
            </p:nvGrpSpPr>
            <p:grpSpPr bwMode="auto">
              <a:xfrm>
                <a:off x="1584" y="1244"/>
                <a:ext cx="77" cy="939"/>
                <a:chOff x="1584" y="1384"/>
                <a:chExt cx="77" cy="939"/>
              </a:xfrm>
            </p:grpSpPr>
            <p:sp>
              <p:nvSpPr>
                <p:cNvPr id="30734" name="Line 14"/>
                <p:cNvSpPr>
                  <a:spLocks noChangeShapeType="1"/>
                </p:cNvSpPr>
                <p:nvPr/>
              </p:nvSpPr>
              <p:spPr bwMode="auto">
                <a:xfrm>
                  <a:off x="1593" y="1582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5" name="Line 15"/>
                <p:cNvSpPr>
                  <a:spLocks noChangeShapeType="1"/>
                </p:cNvSpPr>
                <p:nvPr/>
              </p:nvSpPr>
              <p:spPr bwMode="auto">
                <a:xfrm>
                  <a:off x="1584" y="1776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6" name="Line 16"/>
                <p:cNvSpPr>
                  <a:spLocks noChangeShapeType="1"/>
                </p:cNvSpPr>
                <p:nvPr/>
              </p:nvSpPr>
              <p:spPr bwMode="auto">
                <a:xfrm>
                  <a:off x="1589" y="212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7" name="Line 17"/>
                <p:cNvSpPr>
                  <a:spLocks noChangeShapeType="1"/>
                </p:cNvSpPr>
                <p:nvPr/>
              </p:nvSpPr>
              <p:spPr bwMode="auto">
                <a:xfrm>
                  <a:off x="1587" y="1947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8" name="Line 18"/>
                <p:cNvSpPr>
                  <a:spLocks noChangeShapeType="1"/>
                </p:cNvSpPr>
                <p:nvPr/>
              </p:nvSpPr>
              <p:spPr bwMode="auto">
                <a:xfrm>
                  <a:off x="1592" y="2323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9" name="Line 19"/>
                <p:cNvSpPr>
                  <a:spLocks noChangeShapeType="1"/>
                </p:cNvSpPr>
                <p:nvPr/>
              </p:nvSpPr>
              <p:spPr bwMode="auto">
                <a:xfrm>
                  <a:off x="1591" y="138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0740" name="Line 20"/>
              <p:cNvSpPr>
                <a:spLocks noChangeShapeType="1"/>
              </p:cNvSpPr>
              <p:nvPr/>
            </p:nvSpPr>
            <p:spPr bwMode="auto">
              <a:xfrm rot="5385461">
                <a:off x="2260" y="2453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 rot="5385461">
                <a:off x="2126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2" name="Line 22"/>
              <p:cNvSpPr>
                <a:spLocks noChangeShapeType="1"/>
              </p:cNvSpPr>
              <p:nvPr/>
            </p:nvSpPr>
            <p:spPr bwMode="auto">
              <a:xfrm rot="5385461">
                <a:off x="1889" y="245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3" name="Line 23"/>
              <p:cNvSpPr>
                <a:spLocks noChangeShapeType="1"/>
              </p:cNvSpPr>
              <p:nvPr/>
            </p:nvSpPr>
            <p:spPr bwMode="auto">
              <a:xfrm rot="5385461">
                <a:off x="1752" y="244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4" name="Line 24"/>
              <p:cNvSpPr>
                <a:spLocks noChangeShapeType="1"/>
              </p:cNvSpPr>
              <p:nvPr/>
            </p:nvSpPr>
            <p:spPr bwMode="auto">
              <a:xfrm rot="5385461">
                <a:off x="2396" y="2449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5" name="Line 25"/>
              <p:cNvSpPr>
                <a:spLocks noChangeShapeType="1"/>
              </p:cNvSpPr>
              <p:nvPr/>
            </p:nvSpPr>
            <p:spPr bwMode="auto">
              <a:xfrm rot="5385461">
                <a:off x="3050" y="2452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 rot="5385461">
                <a:off x="291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7" name="Line 27"/>
              <p:cNvSpPr>
                <a:spLocks noChangeShapeType="1"/>
              </p:cNvSpPr>
              <p:nvPr/>
            </p:nvSpPr>
            <p:spPr bwMode="auto">
              <a:xfrm rot="5385461">
                <a:off x="2679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8" name="Line 28"/>
              <p:cNvSpPr>
                <a:spLocks noChangeShapeType="1"/>
              </p:cNvSpPr>
              <p:nvPr/>
            </p:nvSpPr>
            <p:spPr bwMode="auto">
              <a:xfrm rot="5385461">
                <a:off x="2799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9" name="Line 29"/>
              <p:cNvSpPr>
                <a:spLocks noChangeShapeType="1"/>
              </p:cNvSpPr>
              <p:nvPr/>
            </p:nvSpPr>
            <p:spPr bwMode="auto">
              <a:xfrm rot="5385461">
                <a:off x="2542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0" name="Line 30"/>
              <p:cNvSpPr>
                <a:spLocks noChangeShapeType="1"/>
              </p:cNvSpPr>
              <p:nvPr/>
            </p:nvSpPr>
            <p:spPr bwMode="auto">
              <a:xfrm rot="5385461">
                <a:off x="200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1" name="Line 31"/>
              <p:cNvSpPr>
                <a:spLocks noChangeShapeType="1"/>
              </p:cNvSpPr>
              <p:nvPr/>
            </p:nvSpPr>
            <p:spPr bwMode="auto">
              <a:xfrm rot="5385461">
                <a:off x="3686" y="2458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2" name="Line 32"/>
              <p:cNvSpPr>
                <a:spLocks noChangeShapeType="1"/>
              </p:cNvSpPr>
              <p:nvPr/>
            </p:nvSpPr>
            <p:spPr bwMode="auto">
              <a:xfrm rot="5385461">
                <a:off x="3552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3" name="Line 33"/>
              <p:cNvSpPr>
                <a:spLocks noChangeShapeType="1"/>
              </p:cNvSpPr>
              <p:nvPr/>
            </p:nvSpPr>
            <p:spPr bwMode="auto">
              <a:xfrm rot="5385461">
                <a:off x="3315" y="2456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4" name="Line 34"/>
              <p:cNvSpPr>
                <a:spLocks noChangeShapeType="1"/>
              </p:cNvSpPr>
              <p:nvPr/>
            </p:nvSpPr>
            <p:spPr bwMode="auto">
              <a:xfrm rot="5385461">
                <a:off x="3178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5" name="Line 35"/>
              <p:cNvSpPr>
                <a:spLocks noChangeShapeType="1"/>
              </p:cNvSpPr>
              <p:nvPr/>
            </p:nvSpPr>
            <p:spPr bwMode="auto">
              <a:xfrm rot="5385461">
                <a:off x="3822" y="2454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6" name="Line 36"/>
              <p:cNvSpPr>
                <a:spLocks noChangeShapeType="1"/>
              </p:cNvSpPr>
              <p:nvPr/>
            </p:nvSpPr>
            <p:spPr bwMode="auto">
              <a:xfrm rot="5385461">
                <a:off x="4105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7" name="Line 37"/>
              <p:cNvSpPr>
                <a:spLocks noChangeShapeType="1"/>
              </p:cNvSpPr>
              <p:nvPr/>
            </p:nvSpPr>
            <p:spPr bwMode="auto">
              <a:xfrm rot="5385461">
                <a:off x="3968" y="245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8" name="Line 38"/>
              <p:cNvSpPr>
                <a:spLocks noChangeShapeType="1"/>
              </p:cNvSpPr>
              <p:nvPr/>
            </p:nvSpPr>
            <p:spPr bwMode="auto">
              <a:xfrm rot="5385461">
                <a:off x="3432" y="246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2016" y="258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30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 flipV="1">
              <a:off x="2256" y="2658"/>
              <a:ext cx="377" cy="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>
              <a:off x="2623" y="2662"/>
              <a:ext cx="0" cy="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2" name="Text Box 42"/>
            <p:cNvSpPr txBox="1">
              <a:spLocks noChangeArrowheads="1"/>
            </p:cNvSpPr>
            <p:nvPr/>
          </p:nvSpPr>
          <p:spPr bwMode="auto">
            <a:xfrm>
              <a:off x="2495" y="302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45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822325" y="819153"/>
            <a:ext cx="7469188" cy="588963"/>
            <a:chOff x="503" y="2007"/>
            <a:chExt cx="4705" cy="371"/>
          </a:xfrm>
        </p:grpSpPr>
        <p:sp>
          <p:nvSpPr>
            <p:cNvPr id="30764" name="Text Box 44"/>
            <p:cNvSpPr txBox="1">
              <a:spLocks noChangeArrowheads="1"/>
            </p:cNvSpPr>
            <p:nvPr/>
          </p:nvSpPr>
          <p:spPr bwMode="auto">
            <a:xfrm>
              <a:off x="503" y="2056"/>
              <a:ext cx="470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				= </a:t>
              </a:r>
              <a:r>
                <a:rPr lang="hu-HU" sz="18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átlagos rekombinánsok száma</a:t>
              </a:r>
              <a:endParaRPr lang="en-GB" sz="18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1081" y="2007"/>
              <a:ext cx="17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>
                  <a:latin typeface="Arial" pitchFamily="34" charset="0"/>
                  <a:cs typeface="Arial" pitchFamily="34" charset="0"/>
                </a:rPr>
                <a:t>rekombináns utódok száma </a:t>
              </a:r>
              <a:endParaRPr lang="en-GB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1160" y="2165"/>
              <a:ext cx="12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 dirty="0">
                  <a:latin typeface="Arial" pitchFamily="34" charset="0"/>
                  <a:cs typeface="Arial" pitchFamily="34" charset="0"/>
                </a:rPr>
                <a:t>összes </a:t>
              </a:r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utód </a:t>
              </a:r>
              <a:r>
                <a:rPr lang="hu-HU" sz="1600" dirty="0">
                  <a:latin typeface="Arial" pitchFamily="34" charset="0"/>
                  <a:cs typeface="Arial" pitchFamily="34" charset="0"/>
                </a:rPr>
                <a:t>száma 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7" name="Line 47"/>
            <p:cNvSpPr>
              <a:spLocks noChangeShapeType="1"/>
            </p:cNvSpPr>
            <p:nvPr/>
          </p:nvSpPr>
          <p:spPr bwMode="auto">
            <a:xfrm>
              <a:off x="1077" y="2199"/>
              <a:ext cx="17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514350" y="1673225"/>
            <a:ext cx="293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>
                <a:latin typeface="Arial" pitchFamily="34" charset="0"/>
                <a:cs typeface="Arial" pitchFamily="34" charset="0"/>
              </a:rPr>
              <a:t>Az R pontatlan mérőszám.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1590509" y="5864225"/>
            <a:ext cx="5904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Arial" pitchFamily="34" charset="0"/>
                <a:cs typeface="Arial" pitchFamily="34" charset="0"/>
              </a:rPr>
              <a:t>A valódi térképtávolság az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átlagos átkereszteződések </a:t>
            </a:r>
          </a:p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számával</a:t>
            </a:r>
            <a:r>
              <a:rPr lang="hu-HU">
                <a:latin typeface="Arial" pitchFamily="34" charset="0"/>
                <a:cs typeface="Arial" pitchFamily="34" charset="0"/>
              </a:rPr>
              <a:t> arányos amit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>
                <a:latin typeface="Arial" pitchFamily="34" charset="0"/>
                <a:cs typeface="Arial" pitchFamily="34" charset="0"/>
              </a:rPr>
              <a:t> jelöl.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4773613" y="5243513"/>
            <a:ext cx="0" cy="49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684213"/>
            <a:ext cx="8972550" cy="4699000"/>
            <a:chOff x="0" y="596"/>
            <a:chExt cx="5652" cy="2960"/>
          </a:xfrm>
        </p:grpSpPr>
        <p:pic>
          <p:nvPicPr>
            <p:cNvPr id="5" name="Picture 2" descr="F06-07co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6"/>
              <a:ext cx="2767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36" y="887"/>
              <a:ext cx="2414" cy="2659"/>
              <a:chOff x="3069" y="887"/>
              <a:chExt cx="2414" cy="2659"/>
            </a:xfrm>
          </p:grpSpPr>
          <p:pic>
            <p:nvPicPr>
              <p:cNvPr id="10" name="Picture 4" descr="F19-09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9" y="1328"/>
                <a:ext cx="1400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flipV="1">
                <a:off x="4470" y="1108"/>
                <a:ext cx="34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4507" y="1429"/>
                <a:ext cx="298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4469" y="1729"/>
                <a:ext cx="366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4477" y="2080"/>
                <a:ext cx="344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4881" y="887"/>
                <a:ext cx="602" cy="26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4503" y="2386"/>
                <a:ext cx="307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4481" y="2573"/>
                <a:ext cx="351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4473" y="2895"/>
                <a:ext cx="367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4458" y="3104"/>
                <a:ext cx="37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5448" y="1412"/>
              <a:ext cx="204" cy="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hu-HU" b="1">
                  <a:solidFill>
                    <a:schemeClr val="accent2"/>
                  </a:solidFill>
                </a:rPr>
                <a:t>4</a:t>
              </a:r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r>
                <a:rPr lang="hu-HU">
                  <a:solidFill>
                    <a:srgbClr val="E0B500"/>
                  </a:solidFill>
                </a:rPr>
                <a:t>4</a:t>
              </a:r>
            </a:p>
          </p:txBody>
        </p:sp>
        <p:sp>
          <p:nvSpPr>
            <p:cNvPr id="8" name="AutoShape 19"/>
            <p:cNvSpPr>
              <a:spLocks/>
            </p:cNvSpPr>
            <p:nvPr/>
          </p:nvSpPr>
          <p:spPr bwMode="auto">
            <a:xfrm>
              <a:off x="5390" y="91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>
              <a:off x="5388" y="230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2627784" y="447055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827584" y="472514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1763688" y="501317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2915816" y="508518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990011" y="4664169"/>
            <a:ext cx="501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extra</a:t>
            </a:r>
            <a:endParaRPr lang="hu-HU" sz="12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596708" y="5532716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 </a:t>
            </a:r>
            <a:r>
              <a:rPr lang="hu-HU" dirty="0" err="1" smtClean="0"/>
              <a:t>rekombináns</a:t>
            </a:r>
            <a:r>
              <a:rPr lang="hu-HU" dirty="0" smtClean="0"/>
              <a:t> </a:t>
            </a:r>
            <a:r>
              <a:rPr lang="hu-HU" dirty="0" err="1" smtClean="0"/>
              <a:t>tetrád</a:t>
            </a:r>
            <a:endParaRPr lang="hu-HU" dirty="0"/>
          </a:p>
        </p:txBody>
      </p:sp>
      <p:grpSp>
        <p:nvGrpSpPr>
          <p:cNvPr id="35" name="Csoportba foglalás 34"/>
          <p:cNvGrpSpPr/>
          <p:nvPr/>
        </p:nvGrpSpPr>
        <p:grpSpPr>
          <a:xfrm>
            <a:off x="4979288" y="2348193"/>
            <a:ext cx="3993262" cy="4365104"/>
            <a:chOff x="4979288" y="2348193"/>
            <a:chExt cx="3993262" cy="4365104"/>
          </a:xfrm>
        </p:grpSpPr>
        <p:pic>
          <p:nvPicPr>
            <p:cNvPr id="2" name="Picture 5" descr="sordar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288" y="2348193"/>
              <a:ext cx="3993262" cy="436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Szövegdoboz 24"/>
            <p:cNvSpPr txBox="1"/>
            <p:nvPr/>
          </p:nvSpPr>
          <p:spPr>
            <a:xfrm>
              <a:off x="8295240" y="2684883"/>
              <a:ext cx="582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Rek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5103252" y="2809628"/>
              <a:ext cx="1058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Nem-</a:t>
              </a:r>
              <a:r>
                <a:rPr lang="hu-HU" dirty="0" err="1" smtClean="0"/>
                <a:t>rek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cxnSp>
          <p:nvCxnSpPr>
            <p:cNvPr id="28" name="Egyenes összekötő nyíllal 27"/>
            <p:cNvCxnSpPr/>
            <p:nvPr/>
          </p:nvCxnSpPr>
          <p:spPr>
            <a:xfrm>
              <a:off x="5508104" y="3282951"/>
              <a:ext cx="0" cy="255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nyíllal 29"/>
            <p:cNvCxnSpPr>
              <a:stCxn id="26" idx="2"/>
            </p:cNvCxnSpPr>
            <p:nvPr/>
          </p:nvCxnSpPr>
          <p:spPr>
            <a:xfrm>
              <a:off x="5632500" y="3178960"/>
              <a:ext cx="462900" cy="103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nyíllal 32"/>
            <p:cNvCxnSpPr>
              <a:stCxn id="25" idx="1"/>
            </p:cNvCxnSpPr>
            <p:nvPr/>
          </p:nvCxnSpPr>
          <p:spPr>
            <a:xfrm flipH="1">
              <a:off x="8028384" y="2869549"/>
              <a:ext cx="266856" cy="1705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3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91173" y="244475"/>
            <a:ext cx="78790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Azonos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kromoszómán egymástól </a:t>
            </a:r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elhelyezkedő</a:t>
            </a:r>
          </a:p>
          <a:p>
            <a:pPr algn="ctr"/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mendeli </a:t>
            </a:r>
            <a:r>
              <a:rPr lang="hu-H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lokuszok</a:t>
            </a:r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 mutattak kapcsoltságot!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062163"/>
              </p:ext>
            </p:extLst>
          </p:nvPr>
        </p:nvGraphicFramePr>
        <p:xfrm>
          <a:off x="914400" y="1757363"/>
          <a:ext cx="7162800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Image" r:id="rId3" imgW="3206231" imgH="1907567" progId="Photoshop.Image.7">
                  <p:embed/>
                </p:oleObj>
              </mc:Choice>
              <mc:Fallback>
                <p:oleObj name="Image" r:id="rId3" imgW="3206231" imgH="190756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7363"/>
                        <a:ext cx="7162800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AutoShape 4"/>
          <p:cNvSpPr>
            <a:spLocks/>
          </p:cNvSpPr>
          <p:nvPr/>
        </p:nvSpPr>
        <p:spPr bwMode="auto">
          <a:xfrm>
            <a:off x="7086600" y="3962400"/>
            <a:ext cx="228600" cy="533400"/>
          </a:xfrm>
          <a:prstGeom prst="rightBrace">
            <a:avLst>
              <a:gd name="adj1" fmla="val 1944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AutoShape 5"/>
          <p:cNvSpPr>
            <a:spLocks/>
          </p:cNvSpPr>
          <p:nvPr/>
        </p:nvSpPr>
        <p:spPr bwMode="auto">
          <a:xfrm>
            <a:off x="7010400" y="4572000"/>
            <a:ext cx="304800" cy="762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68313" y="6256338"/>
            <a:ext cx="832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Távoli </a:t>
            </a:r>
            <a:r>
              <a:rPr lang="hu-HU" sz="1800" b="1" dirty="0" err="1" smtClean="0">
                <a:latin typeface="Arial" pitchFamily="34" charset="0"/>
                <a:cs typeface="Arial" pitchFamily="34" charset="0"/>
              </a:rPr>
              <a:t>lokuszokat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vizsgált – függetlenül öröklődtek (a géniusz szerencséje)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860032" y="2915652"/>
            <a:ext cx="443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borsónak 6 pár kromoszómája van!!!</a:t>
            </a:r>
            <a:endParaRPr lang="hu-H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38138"/>
            <a:ext cx="7772400" cy="539750"/>
          </a:xfrm>
        </p:spPr>
        <p:txBody>
          <a:bodyPr/>
          <a:lstStyle/>
          <a:p>
            <a:r>
              <a:rPr lang="hu-HU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térképfüggvény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3357563"/>
            <a:ext cx="7916863" cy="2806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e = log alapszám     2,7		</a:t>
            </a:r>
            <a:r>
              <a:rPr lang="hu-HU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átlagos crossing over szám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R= mért rekombinációs gyakoriság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Ha ismerjük R értékét, az egyenletet megoldva kiszámolhatjuk c értékét.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b="1" i="1">
                <a:latin typeface="Arial" pitchFamily="34" charset="0"/>
                <a:cs typeface="Arial" pitchFamily="34" charset="0"/>
              </a:rPr>
              <a:t>e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sz="2000">
                <a:latin typeface="Arial" pitchFamily="34" charset="0"/>
                <a:cs typeface="Arial" pitchFamily="34" charset="0"/>
              </a:rPr>
              <a:t> alapján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</a:t>
            </a:r>
            <a:r>
              <a:rPr lang="hu-HU" sz="2000">
                <a:latin typeface="Arial" pitchFamily="34" charset="0"/>
                <a:cs typeface="Arial" pitchFamily="34" charset="0"/>
              </a:rPr>
              <a:t> értéke táblázatból olvasható le, vagy számológép segítségével állapítható meg.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584325" y="2630488"/>
            <a:ext cx="5627688" cy="427037"/>
            <a:chOff x="772" y="3185"/>
            <a:chExt cx="3545" cy="269"/>
          </a:xfrm>
        </p:grpSpPr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772" y="3185"/>
              <a:ext cx="354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 ½ x (1 –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)		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= 1 – 2</a:t>
              </a:r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lang="en-GB" sz="22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2528" y="3321"/>
              <a:ext cx="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63600" y="1270000"/>
            <a:ext cx="76025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latin typeface="Arial" pitchFamily="34" charset="0"/>
                <a:cs typeface="Arial" pitchFamily="34" charset="0"/>
              </a:rPr>
              <a:t>A térképfüggvényt a matematikában használatos </a:t>
            </a:r>
            <a:r>
              <a:rPr lang="hu-HU" u="sng">
                <a:latin typeface="Arial" pitchFamily="34" charset="0"/>
                <a:cs typeface="Arial" pitchFamily="34" charset="0"/>
              </a:rPr>
              <a:t>Poisson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eloszlás képlete</a:t>
            </a:r>
            <a:r>
              <a:rPr lang="hu-HU">
                <a:latin typeface="Arial" pitchFamily="34" charset="0"/>
                <a:cs typeface="Arial" pitchFamily="34" charset="0"/>
              </a:rPr>
              <a:t> írja le, melynek segítségével </a:t>
            </a:r>
            <a:r>
              <a:rPr lang="hu-HU" u="sng">
                <a:latin typeface="Arial" pitchFamily="34" charset="0"/>
                <a:cs typeface="Arial" pitchFamily="34" charset="0"/>
              </a:rPr>
              <a:t>megjósolható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bizonyos kisszámú véletlen események eloszlása</a:t>
            </a:r>
            <a:r>
              <a:rPr lang="hu-HU">
                <a:latin typeface="Arial" pitchFamily="34" charset="0"/>
                <a:cs typeface="Arial" pitchFamily="34" charset="0"/>
              </a:rPr>
              <a:t> (pl. a crossovereké).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2916238" y="3343275"/>
            <a:ext cx="320675" cy="439738"/>
            <a:chOff x="4237" y="211"/>
            <a:chExt cx="202" cy="277"/>
          </a:xfrm>
        </p:grpSpPr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4237" y="211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4237" y="257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2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549400"/>
          <a:ext cx="69342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Image" r:id="rId3" imgW="4076190" imgH="2762636" progId="PSP7.Image">
                  <p:embed/>
                </p:oleObj>
              </mc:Choice>
              <mc:Fallback>
                <p:oleObj name="Image" r:id="rId3" imgW="4076190" imgH="2762636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49400"/>
                        <a:ext cx="6934200" cy="469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Az emberi X kromoszóma rekombinációs térképe</a:t>
            </a:r>
          </a:p>
        </p:txBody>
      </p:sp>
    </p:spTree>
    <p:extLst>
      <p:ext uri="{BB962C8B-B14F-4D97-AF65-F5344CB8AC3E}">
        <p14:creationId xmlns:p14="http://schemas.microsoft.com/office/powerpoint/2010/main" val="20058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2.gstatic.com/images?q=tbn:ANd9GcRS4AdoBkY_RIg8vvHg_kar1rHu6etdsqAgkWch37603oPNLuHx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" y="155898"/>
            <a:ext cx="451355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519657" y="245993"/>
            <a:ext cx="462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itchFamily="34" charset="0"/>
                <a:cs typeface="Arial" pitchFamily="34" charset="0"/>
              </a:rPr>
              <a:t>Mai géntérképezés molekuláris markerekkel 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11960" y="1844824"/>
            <a:ext cx="50305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Ismétlődések (pl.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mikroszatelliták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Restrikciós helyek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nucleotid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polimorhisms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(SNP)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RFop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76327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8126413" y="765175"/>
          <a:ext cx="549275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Image" r:id="rId4" imgW="456821" imgH="2158730" progId="Photoshop.Image.7">
                  <p:embed/>
                </p:oleObj>
              </mc:Choice>
              <mc:Fallback>
                <p:oleObj name="Image" r:id="rId4" imgW="456821" imgH="215873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765175"/>
                        <a:ext cx="549275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8101013" y="3789363"/>
          <a:ext cx="601662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Image" r:id="rId6" imgW="482370" imgH="2196825" progId="Photoshop.Image.7">
                  <p:embed/>
                </p:oleObj>
              </mc:Choice>
              <mc:Fallback>
                <p:oleObj name="Image" r:id="rId6" imgW="482370" imgH="219682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3789363"/>
                        <a:ext cx="601662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79055" y="3645024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95536" y="332656"/>
            <a:ext cx="26642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555776" y="476672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Nincs 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771775" y="1628775"/>
          <a:ext cx="3543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Image" r:id="rId3" imgW="3542857" imgH="4114286" progId="Photoshop.Image.7">
                  <p:embed/>
                </p:oleObj>
              </mc:Choice>
              <mc:Fallback>
                <p:oleObj name="Image" r:id="rId3" imgW="3542857" imgH="411428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28775"/>
                        <a:ext cx="35433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364432" y="671214"/>
            <a:ext cx="6766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„Furcsa” (egyenlőtlen)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3707904" y="1124744"/>
            <a:ext cx="3024187" cy="47529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521992" y="6413266"/>
            <a:ext cx="4586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Mendel szegregációs törvénye sérül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-36513" y="5727700"/>
            <a:ext cx="91805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sz="2000" b="1" i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homológ szakaszok reciprok 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kicserélődése</a:t>
            </a:r>
            <a:endParaRPr lang="hu-HU" sz="20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Génkonverzió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egy DNS szakasz egyirányú másolása a homológ szakaszba</a:t>
            </a: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0" name="Picture 10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18669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9512" y="4509120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469684" y="1484784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317211" y="1444714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génkonverzió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6384925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87312" y="1013827"/>
            <a:ext cx="36210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A mai </a:t>
            </a:r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modell – </a:t>
            </a:r>
          </a:p>
          <a:p>
            <a:pPr eaLnBrk="1" hangingPunct="1"/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Homológ rekombináció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-36513" y="2084388"/>
            <a:ext cx="290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ouble-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trand-</a:t>
            </a:r>
            <a:r>
              <a:rPr lang="hu-HU" sz="1600" b="1">
                <a:solidFill>
                  <a:srgbClr val="FF3300"/>
                </a:solidFill>
              </a:rPr>
              <a:t>B</a:t>
            </a:r>
            <a:r>
              <a:rPr lang="hu-HU" sz="1600" b="1"/>
              <a:t>reak </a:t>
            </a:r>
            <a:r>
              <a:rPr lang="hu-HU" sz="1600" b="1">
                <a:solidFill>
                  <a:srgbClr val="FF3300"/>
                </a:solidFill>
              </a:rPr>
              <a:t>R</a:t>
            </a:r>
            <a:r>
              <a:rPr lang="hu-HU" sz="1600" b="1"/>
              <a:t>epair</a:t>
            </a:r>
            <a:endParaRPr lang="en-US" sz="1600" b="1"/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7956550" y="2071688"/>
            <a:ext cx="15827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ynthesis </a:t>
            </a:r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ependent 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 </a:t>
            </a:r>
            <a:r>
              <a:rPr lang="hu-HU" sz="1600" b="1">
                <a:solidFill>
                  <a:srgbClr val="FF3300"/>
                </a:solidFill>
              </a:rPr>
              <a:t>A</a:t>
            </a:r>
            <a:r>
              <a:rPr lang="hu-HU" sz="1600" b="1"/>
              <a:t>nnealing </a:t>
            </a:r>
            <a:endParaRPr lang="en-US" sz="1600" b="1"/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1979613" y="3357563"/>
            <a:ext cx="360362" cy="288925"/>
            <a:chOff x="1292" y="2115"/>
            <a:chExt cx="227" cy="182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 rot="-5400000">
            <a:off x="3383757" y="3752056"/>
            <a:ext cx="360362" cy="288925"/>
            <a:chOff x="1292" y="2115"/>
            <a:chExt cx="227" cy="182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 rot="5400000">
            <a:off x="3383756" y="2959894"/>
            <a:ext cx="360363" cy="288925"/>
            <a:chOff x="1292" y="2115"/>
            <a:chExt cx="227" cy="182"/>
          </a:xfrm>
        </p:grpSpPr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6414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556792"/>
            <a:ext cx="89644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" y="-1"/>
            <a:ext cx="508836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283968" y="195422"/>
            <a:ext cx="446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RAD51 és BRCA fehérjék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2101</Words>
  <Application>Microsoft Office PowerPoint</Application>
  <PresentationFormat>Diavetítés a képernyőre (4:3 oldalarány)</PresentationFormat>
  <Paragraphs>575</Paragraphs>
  <Slides>43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9" baseType="lpstr">
      <vt:lpstr>Arial</vt:lpstr>
      <vt:lpstr>Calibri</vt:lpstr>
      <vt:lpstr>Comic Sans MS</vt:lpstr>
      <vt:lpstr>Wingdings</vt:lpstr>
      <vt:lpstr>Office-téma</vt:lpstr>
      <vt:lpstr>Image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térképfüggvény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Vellai Tibor</dc:creator>
  <cp:lastModifiedBy>Vellai Tibor</cp:lastModifiedBy>
  <cp:revision>46</cp:revision>
  <dcterms:created xsi:type="dcterms:W3CDTF">2012-03-05T12:44:18Z</dcterms:created>
  <dcterms:modified xsi:type="dcterms:W3CDTF">2018-11-27T08:28:34Z</dcterms:modified>
</cp:coreProperties>
</file>