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74" r:id="rId3"/>
    <p:sldId id="275" r:id="rId4"/>
    <p:sldId id="276" r:id="rId5"/>
    <p:sldId id="277" r:id="rId6"/>
    <p:sldId id="260" r:id="rId7"/>
    <p:sldId id="263" r:id="rId8"/>
    <p:sldId id="325" r:id="rId9"/>
    <p:sldId id="327" r:id="rId10"/>
    <p:sldId id="326" r:id="rId11"/>
    <p:sldId id="328" r:id="rId12"/>
    <p:sldId id="323" r:id="rId13"/>
    <p:sldId id="32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24" r:id="rId25"/>
    <p:sldId id="288" r:id="rId26"/>
    <p:sldId id="289" r:id="rId27"/>
    <p:sldId id="320" r:id="rId28"/>
    <p:sldId id="332" r:id="rId29"/>
    <p:sldId id="331" r:id="rId30"/>
    <p:sldId id="330" r:id="rId31"/>
    <p:sldId id="329" r:id="rId32"/>
    <p:sldId id="318" r:id="rId33"/>
    <p:sldId id="31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21" r:id="rId6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00E-A93F-4709-A0A7-45387CB4D7D2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D3AE-2FC0-4849-ABD7-8A8B56F61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8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617C1-34E3-4DC0-965F-BEBF1DB97A2F}" type="slidenum">
              <a:rPr lang="hu-HU" altLang="hu-HU"/>
              <a:pPr/>
              <a:t>30</a:t>
            </a:fld>
            <a:endParaRPr lang="hu-HU" altLang="hu-H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Ez különösen azért fontos kérdés, mert egy nem funkcionáló szekvencia (pl. egy mikroszatellita) a Hardy-Weinberg szabály értelmében nem szabadna elterjednie: szelekciós erő híján csupán ugyanannyi egyed (1 darab) tartalmazná a következő generációban, mint a megelőző generációban. Tehát a nem funkcionális szekvenciák nem terjedhetnének el az eukarióta genomokban, így nem alkothatnák azok jelentős részét. </a:t>
            </a:r>
          </a:p>
        </p:txBody>
      </p:sp>
    </p:spTree>
    <p:extLst>
      <p:ext uri="{BB962C8B-B14F-4D97-AF65-F5344CB8AC3E}">
        <p14:creationId xmlns:p14="http://schemas.microsoft.com/office/powerpoint/2010/main" val="35029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F6A7A-27B7-4245-9B25-A7EA84910D94}" type="slidenum">
              <a:rPr lang="hu-HU" altLang="hu-HU"/>
              <a:pPr/>
              <a:t>31</a:t>
            </a:fld>
            <a:endParaRPr lang="hu-HU" altLang="hu-H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Nemrég mutatták ki, hogy a komplex genomi struktúrák valóban nem adaptív, sztochasztikus (véletlenszerű) események eredményeképpen evolválódtak. Minél nagyobb egy genom mérete annál kisebb a természetes szelekcióval eltávolítandó szekvenciák aránya.</a:t>
            </a:r>
          </a:p>
        </p:txBody>
      </p:sp>
    </p:spTree>
    <p:extLst>
      <p:ext uri="{BB962C8B-B14F-4D97-AF65-F5344CB8AC3E}">
        <p14:creationId xmlns:p14="http://schemas.microsoft.com/office/powerpoint/2010/main" val="29275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2019. 03. 18.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en.wikipedia.org/wiki/Genotype_frequency" TargetMode="External"/><Relationship Id="rId4" Type="http://schemas.openxmlformats.org/officeDocument/2006/relationships/hyperlink" Target="http://en.wikipedia.org/wiki/Allele_frequenc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2019.03.22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915816"/>
            <a:ext cx="7776864" cy="1021982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80528" y="-1971600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56792"/>
            <a:ext cx="8964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" y="1628800"/>
            <a:ext cx="8475994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2919" y="385500"/>
            <a:ext cx="623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Spo11: egy IIB típusú 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topoizomeráz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5" y="4365104"/>
            <a:ext cx="918773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1"/>
            <a:ext cx="50883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195422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RAD51 és BRCA fehérjék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/>
              <a:t>Why</a:t>
            </a:r>
            <a:r>
              <a:rPr lang="hu-HU" sz="2400" b="1" dirty="0"/>
              <a:t> </a:t>
            </a:r>
            <a:r>
              <a:rPr lang="hu-HU" sz="2400" b="1" dirty="0" err="1"/>
              <a:t>does</a:t>
            </a:r>
            <a:r>
              <a:rPr lang="hu-HU" sz="2400" b="1" dirty="0"/>
              <a:t> sex </a:t>
            </a:r>
            <a:r>
              <a:rPr lang="hu-HU" sz="2400" b="1" dirty="0" err="1"/>
              <a:t>exist</a:t>
            </a:r>
            <a:r>
              <a:rPr lang="hu-HU" sz="2400" b="1" dirty="0"/>
              <a:t> in </a:t>
            </a:r>
            <a:r>
              <a:rPr lang="hu-HU" sz="2400" b="1" dirty="0" err="1"/>
              <a:t>nature</a:t>
            </a:r>
            <a:r>
              <a:rPr lang="hu-HU" sz="2400" b="1" dirty="0"/>
              <a:t>? – </a:t>
            </a:r>
          </a:p>
          <a:p>
            <a:pPr algn="ctr">
              <a:spcBef>
                <a:spcPct val="50000"/>
              </a:spcBef>
            </a:pPr>
            <a:r>
              <a:rPr lang="hu-HU" sz="2400" b="1" dirty="0"/>
              <a:t>„</a:t>
            </a:r>
            <a:r>
              <a:rPr lang="hu-HU" sz="2400" b="1" dirty="0" err="1"/>
              <a:t>this</a:t>
            </a:r>
            <a:r>
              <a:rPr lang="hu-HU" sz="2400" b="1" dirty="0"/>
              <a:t> is a </a:t>
            </a:r>
            <a:r>
              <a:rPr lang="hu-HU" sz="2400" b="1" dirty="0" err="1"/>
              <a:t>fascinating</a:t>
            </a:r>
            <a:r>
              <a:rPr lang="hu-HU" sz="2400" b="1" dirty="0"/>
              <a:t>, </a:t>
            </a:r>
            <a:r>
              <a:rPr lang="hu-HU" sz="2400" b="1" dirty="0" err="1"/>
              <a:t>fundamental</a:t>
            </a:r>
            <a:r>
              <a:rPr lang="hu-HU" sz="2400" b="1" dirty="0"/>
              <a:t> and </a:t>
            </a:r>
            <a:r>
              <a:rPr lang="hu-HU" sz="2400" b="1" dirty="0" err="1"/>
              <a:t>long</a:t>
            </a:r>
            <a:r>
              <a:rPr lang="hu-HU" sz="2400" b="1" dirty="0"/>
              <a:t>-standing </a:t>
            </a:r>
            <a:r>
              <a:rPr lang="hu-HU" sz="2400" b="1" dirty="0" err="1"/>
              <a:t>problem</a:t>
            </a:r>
            <a:r>
              <a:rPr lang="hu-HU" sz="2400" b="1" dirty="0"/>
              <a:t> in </a:t>
            </a:r>
            <a:r>
              <a:rPr lang="hu-HU" sz="2400" b="1" dirty="0" err="1"/>
              <a:t>biology</a:t>
            </a:r>
            <a:r>
              <a:rPr lang="hu-HU" sz="2400" b="1" dirty="0"/>
              <a:t>”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11275" y="3681413"/>
            <a:ext cx="6650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err="1"/>
              <a:t>-every</a:t>
            </a:r>
            <a:r>
              <a:rPr lang="hu-HU" sz="2400" b="1" dirty="0"/>
              <a:t> </a:t>
            </a:r>
            <a:r>
              <a:rPr lang="hu-HU" sz="2400" b="1" dirty="0" err="1"/>
              <a:t>week</a:t>
            </a:r>
            <a:r>
              <a:rPr lang="hu-HU" sz="2400" b="1" dirty="0"/>
              <a:t> a </a:t>
            </a:r>
            <a:r>
              <a:rPr lang="hu-HU" sz="2400" b="1" dirty="0" err="1"/>
              <a:t>new</a:t>
            </a:r>
            <a:r>
              <a:rPr lang="hu-HU" sz="2400" b="1" dirty="0"/>
              <a:t> </a:t>
            </a:r>
            <a:r>
              <a:rPr lang="hu-HU" sz="2400" b="1" dirty="0" err="1"/>
              <a:t>paper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origin</a:t>
            </a:r>
            <a:r>
              <a:rPr lang="hu-HU" sz="2400" b="1" dirty="0"/>
              <a:t> of sex</a:t>
            </a:r>
          </a:p>
          <a:p>
            <a:r>
              <a:rPr lang="hu-HU" sz="2400" b="1" dirty="0" err="1"/>
              <a:t>-are</a:t>
            </a:r>
            <a:r>
              <a:rPr lang="hu-HU" sz="2400" b="1" dirty="0"/>
              <a:t> </a:t>
            </a:r>
            <a:r>
              <a:rPr lang="hu-HU" sz="2400" b="1" dirty="0" err="1"/>
              <a:t>there</a:t>
            </a:r>
            <a:r>
              <a:rPr lang="hu-HU" sz="2400" b="1" dirty="0"/>
              <a:t> </a:t>
            </a:r>
            <a:r>
              <a:rPr lang="hu-HU" sz="2400" b="1" dirty="0" err="1"/>
              <a:t>asexual</a:t>
            </a:r>
            <a:r>
              <a:rPr lang="hu-HU" sz="2400" b="1" dirty="0"/>
              <a:t> </a:t>
            </a:r>
            <a:r>
              <a:rPr lang="hu-HU" sz="2400" b="1" dirty="0" err="1"/>
              <a:t>organisms</a:t>
            </a:r>
            <a:r>
              <a:rPr lang="hu-HU" sz="2400" b="1" dirty="0"/>
              <a:t> </a:t>
            </a:r>
            <a:r>
              <a:rPr lang="hu-HU" sz="2400" b="1" dirty="0" err="1"/>
              <a:t>at</a:t>
            </a:r>
            <a:r>
              <a:rPr lang="hu-HU" sz="2400" b="1" dirty="0"/>
              <a:t> </a:t>
            </a:r>
            <a:r>
              <a:rPr lang="hu-HU" sz="2400" b="1" dirty="0" err="1"/>
              <a:t>all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-can</a:t>
            </a:r>
            <a:r>
              <a:rPr lang="hu-HU" sz="2400" b="1" dirty="0"/>
              <a:t> </a:t>
            </a:r>
            <a:r>
              <a:rPr lang="hu-HU" sz="2400" b="1" dirty="0" err="1"/>
              <a:t>we</a:t>
            </a:r>
            <a:r>
              <a:rPr lang="hu-HU" sz="2400" b="1" dirty="0"/>
              <a:t> </a:t>
            </a:r>
            <a:r>
              <a:rPr lang="hu-HU" sz="2400" b="1" dirty="0" err="1"/>
              <a:t>recognize</a:t>
            </a:r>
            <a:r>
              <a:rPr lang="hu-HU" sz="2400" b="1" dirty="0"/>
              <a:t> sex </a:t>
            </a:r>
            <a:r>
              <a:rPr lang="hu-HU" sz="2400" b="1" dirty="0" err="1"/>
              <a:t>every</a:t>
            </a:r>
            <a:r>
              <a:rPr lang="hu-HU" sz="2400" b="1" dirty="0"/>
              <a:t> </a:t>
            </a:r>
            <a:r>
              <a:rPr lang="hu-HU" sz="2400" b="1" dirty="0" err="1"/>
              <a:t>time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-twofold</a:t>
            </a:r>
            <a:r>
              <a:rPr lang="hu-HU" sz="2400" b="1" dirty="0"/>
              <a:t> </a:t>
            </a:r>
            <a:r>
              <a:rPr lang="hu-HU" sz="2400" b="1" dirty="0" err="1"/>
              <a:t>cost</a:t>
            </a:r>
            <a:r>
              <a:rPr lang="hu-HU" sz="2400" b="1" dirty="0"/>
              <a:t> of sex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10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65498" y="620713"/>
            <a:ext cx="62749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/>
              <a:t>A szexuális szaporodás eredetéről szóló elméletek osztályozása: </a:t>
            </a:r>
          </a:p>
          <a:p>
            <a:pPr algn="ctr"/>
            <a:endParaRPr lang="hu-HU" b="1" dirty="0"/>
          </a:p>
          <a:p>
            <a:pPr algn="ctr"/>
            <a:r>
              <a:rPr lang="hu-HU" sz="1800" b="1" dirty="0"/>
              <a:t>[A. S. </a:t>
            </a:r>
            <a:r>
              <a:rPr lang="hu-HU" sz="1800" b="1" dirty="0" err="1"/>
              <a:t>Kondrashov</a:t>
            </a:r>
            <a:r>
              <a:rPr lang="hu-HU" sz="1800" b="1" dirty="0"/>
              <a:t>, </a:t>
            </a:r>
            <a:r>
              <a:rPr lang="hu-HU" sz="1800" b="1" i="1" dirty="0"/>
              <a:t>J. </a:t>
            </a:r>
            <a:r>
              <a:rPr lang="hu-HU" sz="1800" b="1" i="1" dirty="0" err="1"/>
              <a:t>Heredity</a:t>
            </a:r>
            <a:r>
              <a:rPr lang="hu-HU" sz="1800" b="1" dirty="0"/>
              <a:t> 84, 372-387 (1993)]</a:t>
            </a:r>
            <a:endParaRPr lang="en-US" sz="18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9486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hu-HU" sz="2000" b="1" u="sng" dirty="0" err="1"/>
              <a:t>Immediate</a:t>
            </a:r>
            <a:r>
              <a:rPr lang="hu-HU" sz="2000" b="1" u="sng" dirty="0"/>
              <a:t> </a:t>
            </a:r>
            <a:r>
              <a:rPr lang="hu-HU" sz="2000" b="1" u="sng" dirty="0" err="1"/>
              <a:t>benefit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is </a:t>
            </a:r>
            <a:r>
              <a:rPr lang="hu-HU" sz="2000" b="1" dirty="0" err="1"/>
              <a:t>advantageous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regardless</a:t>
            </a:r>
            <a:r>
              <a:rPr lang="hu-HU" sz="2000" b="1" dirty="0">
                <a:solidFill>
                  <a:srgbClr val="FF3300"/>
                </a:solidFill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endParaRPr lang="hu-HU" sz="2000" b="1" dirty="0">
              <a:solidFill>
                <a:srgbClr val="FF3300"/>
              </a:solidFill>
            </a:endParaRP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either</a:t>
            </a:r>
            <a:r>
              <a:rPr lang="hu-HU" sz="2000" b="1" dirty="0"/>
              <a:t> </a:t>
            </a:r>
            <a:r>
              <a:rPr lang="hu-HU" sz="2000" b="1" dirty="0" err="1"/>
              <a:t>directly</a:t>
            </a:r>
            <a:r>
              <a:rPr lang="hu-HU" sz="2000" b="1" dirty="0"/>
              <a:t> </a:t>
            </a:r>
            <a:r>
              <a:rPr lang="hu-HU" sz="2000" b="1" dirty="0" err="1"/>
              <a:t>increases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fitness</a:t>
            </a:r>
            <a:r>
              <a:rPr lang="hu-HU" sz="2000" b="1" dirty="0"/>
              <a:t> of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reduces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deleterious</a:t>
            </a:r>
            <a:r>
              <a:rPr lang="hu-HU" sz="2000" b="1" dirty="0"/>
              <a:t> </a:t>
            </a:r>
            <a:r>
              <a:rPr lang="hu-HU" sz="2000" b="1" dirty="0" err="1"/>
              <a:t>mutation</a:t>
            </a:r>
            <a:r>
              <a:rPr lang="hu-HU" sz="2000" b="1" dirty="0"/>
              <a:t> </a:t>
            </a:r>
            <a:r>
              <a:rPr lang="hu-HU" sz="2000" b="1" dirty="0" err="1"/>
              <a:t>rate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or</a:t>
            </a:r>
            <a:r>
              <a:rPr lang="hu-HU" sz="2000" b="1" dirty="0"/>
              <a:t> </a:t>
            </a:r>
            <a:r>
              <a:rPr lang="hu-HU" sz="2000" b="1" dirty="0" err="1"/>
              <a:t>makes</a:t>
            </a:r>
            <a:r>
              <a:rPr lang="hu-HU" sz="2000" b="1" dirty="0"/>
              <a:t> </a:t>
            </a:r>
            <a:r>
              <a:rPr lang="hu-HU" sz="2000" b="1" dirty="0" err="1"/>
              <a:t>selection</a:t>
            </a:r>
            <a:r>
              <a:rPr lang="hu-HU" sz="2000" b="1" dirty="0"/>
              <a:t> more </a:t>
            </a:r>
            <a:r>
              <a:rPr lang="hu-HU" sz="2000" b="1" dirty="0" err="1"/>
              <a:t>efficient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B, </a:t>
            </a:r>
            <a:r>
              <a:rPr lang="hu-HU" sz="2000" b="1" u="sng" dirty="0" err="1"/>
              <a:t>Variation</a:t>
            </a:r>
            <a:r>
              <a:rPr lang="hu-HU" sz="2000" b="1" u="sng" dirty="0"/>
              <a:t> and </a:t>
            </a:r>
            <a:r>
              <a:rPr lang="hu-HU" sz="2000" b="1" u="sng" dirty="0" err="1"/>
              <a:t>selection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allows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r>
              <a:rPr lang="hu-HU" sz="2000" b="1" dirty="0"/>
              <a:t> (</a:t>
            </a:r>
            <a:r>
              <a:rPr lang="hu-HU" sz="2000" b="1" dirty="0" err="1"/>
              <a:t>during</a:t>
            </a:r>
            <a:r>
              <a:rPr lang="hu-HU" sz="2000" b="1" dirty="0"/>
              <a:t> </a:t>
            </a:r>
            <a:r>
              <a:rPr lang="hu-HU" sz="2000" b="1" dirty="0" err="1"/>
              <a:t>meiotic</a:t>
            </a:r>
            <a:r>
              <a:rPr lang="hu-HU" sz="2000" b="1" dirty="0"/>
              <a:t>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recombination</a:t>
            </a:r>
            <a:r>
              <a:rPr lang="hu-HU" sz="2000" b="1" dirty="0"/>
              <a:t>) </a:t>
            </a:r>
            <a:r>
              <a:rPr lang="hu-HU" sz="2000" b="1" dirty="0" err="1"/>
              <a:t>that</a:t>
            </a:r>
            <a:r>
              <a:rPr lang="hu-HU" sz="2000" b="1" dirty="0"/>
              <a:t> </a:t>
            </a:r>
            <a:r>
              <a:rPr lang="hu-HU" sz="2000" b="1" dirty="0" err="1"/>
              <a:t>alters</a:t>
            </a:r>
            <a:r>
              <a:rPr lang="hu-HU" sz="2000" b="1" dirty="0"/>
              <a:t> </a:t>
            </a:r>
            <a:r>
              <a:rPr lang="hu-HU" sz="2000" b="1" dirty="0" err="1"/>
              <a:t>genetic</a:t>
            </a:r>
            <a:r>
              <a:rPr lang="hu-HU" sz="2000" b="1" dirty="0"/>
              <a:t> </a:t>
            </a:r>
            <a:r>
              <a:rPr lang="hu-HU" sz="2000" b="1" dirty="0" err="1"/>
              <a:t>variability</a:t>
            </a:r>
            <a:r>
              <a:rPr lang="hu-HU" sz="2000" b="1" dirty="0"/>
              <a:t> and </a:t>
            </a:r>
            <a:r>
              <a:rPr lang="hu-HU" sz="2000" b="1" dirty="0" err="1"/>
              <a:t>response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selection</a:t>
            </a:r>
            <a:r>
              <a:rPr lang="hu-HU" sz="2000" b="1" dirty="0"/>
              <a:t> </a:t>
            </a:r>
            <a:r>
              <a:rPr lang="hu-HU" sz="2000" b="1" dirty="0" err="1"/>
              <a:t>among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-thus</a:t>
            </a:r>
            <a:r>
              <a:rPr lang="hu-HU" sz="2000" b="1" dirty="0"/>
              <a:t>, sex </a:t>
            </a:r>
            <a:r>
              <a:rPr lang="hu-HU" sz="2000" b="1" dirty="0" err="1"/>
              <a:t>increases</a:t>
            </a:r>
            <a:r>
              <a:rPr lang="hu-HU" sz="2000" b="1" dirty="0"/>
              <a:t> </a:t>
            </a:r>
            <a:r>
              <a:rPr lang="hu-HU" sz="2000" b="1" i="1" dirty="0" err="1"/>
              <a:t>variability</a:t>
            </a:r>
            <a:r>
              <a:rPr lang="hu-HU" sz="2000" b="1" dirty="0"/>
              <a:t> and </a:t>
            </a:r>
            <a:r>
              <a:rPr lang="hu-HU" sz="2000" b="1" i="1" dirty="0" err="1"/>
              <a:t>efficiency</a:t>
            </a:r>
            <a:r>
              <a:rPr lang="hu-HU" sz="2000" b="1" dirty="0"/>
              <a:t> </a:t>
            </a:r>
            <a:r>
              <a:rPr lang="hu-HU" sz="2000" b="1" i="1" dirty="0"/>
              <a:t>of </a:t>
            </a:r>
            <a:r>
              <a:rPr lang="hu-HU" sz="2000" b="1" i="1" dirty="0" err="1"/>
              <a:t>selection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347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980488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A. </a:t>
            </a:r>
            <a:r>
              <a:rPr lang="hu-HU" sz="2400" b="1" u="sng"/>
              <a:t>Immediate benefit hypotheses</a:t>
            </a:r>
            <a:r>
              <a:rPr lang="hu-HU" sz="2400" b="1"/>
              <a:t>:</a:t>
            </a:r>
          </a:p>
          <a:p>
            <a:endParaRPr lang="hu-HU" sz="2400" b="1"/>
          </a:p>
          <a:p>
            <a:r>
              <a:rPr lang="hu-HU" sz="2000" b="1"/>
              <a:t>1, It increases fitness of the progeny</a:t>
            </a:r>
          </a:p>
          <a:p>
            <a:r>
              <a:rPr lang="hu-HU" sz="2000" b="1"/>
              <a:t>	a, because a diploid progeny has two parents (Lloyd 1980)</a:t>
            </a:r>
          </a:p>
          <a:p>
            <a:r>
              <a:rPr lang="hu-HU" sz="2000" b="1"/>
              <a:t>	b, because </a:t>
            </a:r>
            <a:r>
              <a:rPr lang="hu-HU" sz="2000" b="1">
                <a:solidFill>
                  <a:srgbClr val="FF3300"/>
                </a:solidFill>
              </a:rPr>
              <a:t>double-strand DNA</a:t>
            </a:r>
            <a:r>
              <a:rPr lang="hu-HU" sz="2000" b="1"/>
              <a:t> </a:t>
            </a:r>
            <a:r>
              <a:rPr lang="hu-HU" sz="2000" b="1">
                <a:solidFill>
                  <a:srgbClr val="FF3300"/>
                </a:solidFill>
              </a:rPr>
              <a:t>damages</a:t>
            </a:r>
            <a:r>
              <a:rPr lang="hu-HU" sz="2000" b="1"/>
              <a:t> can be repaired </a:t>
            </a:r>
          </a:p>
          <a:p>
            <a:r>
              <a:rPr lang="hu-HU" sz="2000" b="1"/>
              <a:t>	   during meiotic recombination (Dougherty 1955; Bernstein 1991)</a:t>
            </a:r>
          </a:p>
          <a:p>
            <a:endParaRPr lang="hu-HU" sz="2000" b="1"/>
          </a:p>
          <a:p>
            <a:r>
              <a:rPr lang="hu-HU" sz="2000" b="1"/>
              <a:t>2, It reduces the deleterious mutation rate</a:t>
            </a:r>
          </a:p>
          <a:p>
            <a:r>
              <a:rPr lang="hu-HU" sz="2000" b="1"/>
              <a:t>	a, </a:t>
            </a:r>
            <a:r>
              <a:rPr lang="hu-HU" sz="2000" b="1">
                <a:solidFill>
                  <a:srgbClr val="FF3300"/>
                </a:solidFill>
              </a:rPr>
              <a:t>most deleterious mutations are deletions, which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recognized as gaps during chromosome pairing, and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filled by biased gene conversion (Bengtsson, 1985)</a:t>
            </a:r>
          </a:p>
          <a:p>
            <a:r>
              <a:rPr lang="hu-HU" sz="2000" b="1"/>
              <a:t>	b, most deleterious mutation are deletions, which can be </a:t>
            </a:r>
          </a:p>
          <a:p>
            <a:r>
              <a:rPr lang="hu-HU" sz="2000" b="1"/>
              <a:t>	    recognized as loops during pairing, and can be cut (Ettinger</a:t>
            </a:r>
          </a:p>
          <a:p>
            <a:r>
              <a:rPr lang="hu-HU" sz="2000" b="1"/>
              <a:t>	    1986)</a:t>
            </a:r>
          </a:p>
          <a:p>
            <a:r>
              <a:rPr lang="hu-HU" sz="2000" b="1"/>
              <a:t>	c, most deleterious (epi)mutations are demetylations, which can </a:t>
            </a:r>
          </a:p>
          <a:p>
            <a:r>
              <a:rPr lang="hu-HU" sz="2000" b="1"/>
              <a:t>	    be reverted (Holliday 1988)</a:t>
            </a:r>
          </a:p>
          <a:p>
            <a:endParaRPr lang="hu-HU" sz="2000" b="1"/>
          </a:p>
          <a:p>
            <a:r>
              <a:rPr lang="hu-HU" sz="2000" b="1"/>
              <a:t>3, It increases efficiency of selection</a:t>
            </a:r>
          </a:p>
          <a:p>
            <a:r>
              <a:rPr lang="hu-HU" sz="2000" b="1"/>
              <a:t>	because selection among males (male gametes) is costless </a:t>
            </a:r>
          </a:p>
          <a:p>
            <a:r>
              <a:rPr lang="hu-HU" sz="2000" b="1"/>
              <a:t>	(Geodacyan 1965; Trivers 1976)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5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893175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B. </a:t>
            </a:r>
            <a:r>
              <a:rPr lang="hu-HU" sz="2400" b="1" u="sng"/>
              <a:t>Variation and selection hypotheses</a:t>
            </a:r>
            <a:r>
              <a:rPr lang="hu-HU" sz="2400" b="1"/>
              <a:t> </a:t>
            </a:r>
          </a:p>
          <a:p>
            <a:r>
              <a:rPr lang="hu-HU" sz="2400" b="1"/>
              <a:t>     (local populations):</a:t>
            </a:r>
          </a:p>
          <a:p>
            <a:endParaRPr lang="hu-HU" sz="2400" b="1"/>
          </a:p>
          <a:p>
            <a:r>
              <a:rPr lang="hu-HU" sz="2000" b="1"/>
              <a:t>1, Environmental stochastic hypotheses</a:t>
            </a:r>
          </a:p>
          <a:p>
            <a:r>
              <a:rPr lang="hu-HU" sz="2000" b="1"/>
              <a:t>	 more rapid accumulation of beneficial mutations (Morgan 1913;</a:t>
            </a:r>
          </a:p>
          <a:p>
            <a:r>
              <a:rPr lang="hu-HU" sz="2000" b="1"/>
              <a:t>	 Fisher 1930; Muller 1932; Manning and Jenkins 1980; Manning</a:t>
            </a:r>
          </a:p>
          <a:p>
            <a:r>
              <a:rPr lang="hu-HU" sz="2000" b="1"/>
              <a:t>	  1982, 1983)</a:t>
            </a:r>
          </a:p>
          <a:p>
            <a:r>
              <a:rPr lang="hu-HU" sz="2000" b="1"/>
              <a:t>2, Environmental deterministic hypotheses</a:t>
            </a:r>
          </a:p>
          <a:p>
            <a:r>
              <a:rPr lang="hu-HU" sz="2000" b="1"/>
              <a:t>	a, an increased rate of evolution under an irreversibly changing</a:t>
            </a:r>
          </a:p>
          <a:p>
            <a:r>
              <a:rPr lang="hu-HU" sz="2000" b="1"/>
              <a:t>	    environment (Mather 1943; Eshel and Feldman 1970)</a:t>
            </a:r>
            <a:endParaRPr lang="hu-HU" sz="2000"/>
          </a:p>
          <a:p>
            <a:r>
              <a:rPr lang="hu-HU" sz="2000" b="1"/>
              <a:t>	b, an increased rate by which a population follows the widely</a:t>
            </a:r>
          </a:p>
          <a:p>
            <a:r>
              <a:rPr lang="hu-HU" sz="2000" b="1"/>
              <a:t>	    fluctuating environment (Treisman 1976; Maynard-Smith 1980)</a:t>
            </a:r>
          </a:p>
          <a:p>
            <a:r>
              <a:rPr lang="hu-HU" sz="2000" b="1"/>
              <a:t>	c, A decreased rate by which a population follows the widely </a:t>
            </a:r>
          </a:p>
          <a:p>
            <a:r>
              <a:rPr lang="hu-HU" sz="2000" b="1"/>
              <a:t>	    fluctuating environment (Sturtevant and Mather 1938, </a:t>
            </a:r>
          </a:p>
          <a:p>
            <a:r>
              <a:rPr lang="hu-HU" sz="2000" b="1"/>
              <a:t>	    Charlesworth 1976)</a:t>
            </a:r>
          </a:p>
          <a:p>
            <a:r>
              <a:rPr lang="hu-HU" sz="2000" b="1"/>
              <a:t>3, Mutational stochastic hypotheses</a:t>
            </a:r>
          </a:p>
          <a:p>
            <a:r>
              <a:rPr lang="hu-HU" sz="2000" b="1"/>
              <a:t>	A reversion of random losses of mutation-free genotypes</a:t>
            </a:r>
          </a:p>
          <a:p>
            <a:r>
              <a:rPr lang="hu-HU" sz="2000" b="1"/>
              <a:t>	 (Muler 1964)	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57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9392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sz="2000" b="1">
                <a:solidFill>
                  <a:srgbClr val="FF3300"/>
                </a:solidFill>
              </a:rPr>
              <a:t>4, Mutational deterministic hypotheses</a:t>
            </a:r>
          </a:p>
          <a:p>
            <a:r>
              <a:rPr lang="hu-HU" sz="2000" b="1">
                <a:solidFill>
                  <a:srgbClr val="FF3300"/>
                </a:solidFill>
              </a:rPr>
              <a:t>	An increased efficiency of selection against synergestically </a:t>
            </a:r>
          </a:p>
          <a:p>
            <a:r>
              <a:rPr lang="hu-HU" sz="2000" b="1">
                <a:solidFill>
                  <a:srgbClr val="FF3300"/>
                </a:solidFill>
              </a:rPr>
              <a:t>	interacting deleterious mutations (Kondrashow 1982; Crow 1983)</a:t>
            </a:r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12610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8313" y="765175"/>
            <a:ext cx="8207375" cy="4848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400" b="1"/>
              <a:t>„</a:t>
            </a:r>
            <a:r>
              <a:rPr lang="en-US" sz="2400" b="1"/>
              <a:t>It is postulated that </a:t>
            </a:r>
            <a:r>
              <a:rPr lang="en-US" sz="2400" b="1">
                <a:solidFill>
                  <a:srgbClr val="FF3300"/>
                </a:solidFill>
              </a:rPr>
              <a:t>sex provides the advantage</a:t>
            </a:r>
          </a:p>
          <a:p>
            <a:r>
              <a:rPr lang="en-US" sz="2400" b="1">
                <a:solidFill>
                  <a:srgbClr val="FF3300"/>
                </a:solidFill>
              </a:rPr>
              <a:t>of generating novel, adaptive gene</a:t>
            </a:r>
          </a:p>
          <a:p>
            <a:r>
              <a:rPr lang="en-US" sz="2400" b="1">
                <a:solidFill>
                  <a:srgbClr val="FF3300"/>
                </a:solidFill>
              </a:rPr>
              <a:t>combinations </a:t>
            </a:r>
            <a:r>
              <a:rPr lang="en-US" sz="2400" b="1" u="sng">
                <a:solidFill>
                  <a:srgbClr val="FF3300"/>
                </a:solidFill>
              </a:rPr>
              <a:t>and/or</a:t>
            </a:r>
            <a:r>
              <a:rPr lang="en-US" sz="2400" b="1">
                <a:solidFill>
                  <a:srgbClr val="FF3300"/>
                </a:solidFill>
              </a:rPr>
              <a:t> preventing the accumulation</a:t>
            </a:r>
          </a:p>
          <a:p>
            <a:r>
              <a:rPr lang="en-US" sz="2400" b="1">
                <a:solidFill>
                  <a:srgbClr val="FF3300"/>
                </a:solidFill>
              </a:rPr>
              <a:t>of deleterious mutations</a:t>
            </a:r>
            <a:r>
              <a:rPr lang="en-US" sz="2400" b="1"/>
              <a:t>.</a:t>
            </a:r>
          </a:p>
          <a:p>
            <a:r>
              <a:rPr lang="en-US" sz="2400" b="1"/>
              <a:t>However, these advantages rely upon selection</a:t>
            </a:r>
          </a:p>
          <a:p>
            <a:r>
              <a:rPr lang="en-US" sz="2400" b="1"/>
              <a:t>between populations (group selection)</a:t>
            </a:r>
          </a:p>
          <a:p>
            <a:r>
              <a:rPr lang="en-US" sz="2400" b="1"/>
              <a:t>to maintain sex and do not address the</a:t>
            </a:r>
          </a:p>
          <a:p>
            <a:r>
              <a:rPr lang="en-US" sz="2400" b="1"/>
              <a:t>short-term advantage of sex to individuals,</a:t>
            </a:r>
          </a:p>
          <a:p>
            <a:r>
              <a:rPr lang="en-US" sz="2400" b="1"/>
              <a:t>an advantage that appears necessary if sex</a:t>
            </a:r>
          </a:p>
          <a:p>
            <a:r>
              <a:rPr lang="en-US" sz="2400" b="1"/>
              <a:t>is to be maintained long enough for such</a:t>
            </a:r>
          </a:p>
          <a:p>
            <a:r>
              <a:rPr lang="en-US" sz="2400" b="1"/>
              <a:t>group selection to operate</a:t>
            </a:r>
            <a:r>
              <a:rPr lang="hu-HU" sz="2400" b="1"/>
              <a:t>…”</a:t>
            </a:r>
          </a:p>
          <a:p>
            <a:endParaRPr lang="hu-HU" sz="2400" b="1"/>
          </a:p>
          <a:p>
            <a:r>
              <a:rPr lang="hu-HU" sz="2400" b="1"/>
              <a:t>				Goodwin </a:t>
            </a:r>
            <a:r>
              <a:rPr lang="hu-HU" sz="2400" b="1" i="1"/>
              <a:t>et al</a:t>
            </a:r>
            <a:r>
              <a:rPr lang="hu-HU" sz="2400" b="1"/>
              <a:t>. 2003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06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78745" y="940658"/>
            <a:ext cx="3427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Pl. A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gének evolúciója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10525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D. melanogater</a:t>
            </a: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68255"/>
              </p:ext>
            </p:extLst>
          </p:nvPr>
        </p:nvGraphicFramePr>
        <p:xfrm>
          <a:off x="1368449" y="1501775"/>
          <a:ext cx="6011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Image" r:id="rId3" imgW="9180952" imgH="1294781" progId="Photoshop.Image.7">
                  <p:embed/>
                </p:oleObj>
              </mc:Choice>
              <mc:Fallback>
                <p:oleObj name="Image" r:id="rId3" imgW="9180952" imgH="12947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49" y="1501775"/>
                        <a:ext cx="60118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98128"/>
              </p:ext>
            </p:extLst>
          </p:nvPr>
        </p:nvGraphicFramePr>
        <p:xfrm>
          <a:off x="1691680" y="2420938"/>
          <a:ext cx="5329237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Image" r:id="rId5" imgW="3200000" imgH="2577778" progId="Photoshop.Image.7">
                  <p:embed/>
                </p:oleObj>
              </mc:Choice>
              <mc:Fallback>
                <p:oleObj name="Image" r:id="rId5" imgW="3200000" imgH="257777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938"/>
                        <a:ext cx="5329237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123728" y="87015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Genom evolúció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eukariótákban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116013" y="1052513"/>
          <a:ext cx="68770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Image" r:id="rId3" imgW="9168254" imgH="3657143" progId="Photoshop.Image.7">
                  <p:embed/>
                </p:oleObj>
              </mc:Choice>
              <mc:Fallback>
                <p:oleObj name="Image" r:id="rId3" imgW="9168254" imgH="36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70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5100" y="620713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 dirty="0" smtClean="0"/>
              <a:t>emlősök</a:t>
            </a:r>
            <a:endParaRPr lang="hu-HU" sz="1800" b="1" i="1" dirty="0"/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132138" y="3886200"/>
          <a:ext cx="2908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Image" r:id="rId5" imgW="2907937" imgH="2971429" progId="Photoshop.Image.7">
                  <p:embed/>
                </p:oleObj>
              </mc:Choice>
              <mc:Fallback>
                <p:oleObj name="Image" r:id="rId5" imgW="2907937" imgH="29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886200"/>
                        <a:ext cx="2908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176127" y="188640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gén csoportok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3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0365" y="-99392"/>
            <a:ext cx="487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gén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kluszterek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evolúciója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4463" y="682625"/>
            <a:ext cx="88201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Emlékeztető: az előnyös mutációk is MINDIG egyedi genomokban bukkannak fel! Hogyan terjednek el faj szinten (a faj minden egyedében)? </a:t>
            </a: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Különösen izgalmas ez funkció nélküli DNS szakaszok esetében.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Genom evolúció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843213" y="3608388"/>
            <a:ext cx="3157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/>
              <a:t>Pl. </a:t>
            </a:r>
            <a:r>
              <a:rPr lang="hu-HU" sz="2000" b="1" dirty="0" err="1" smtClean="0"/>
              <a:t>Microsatelite</a:t>
            </a:r>
            <a:r>
              <a:rPr lang="hu-HU" sz="2000" b="1" dirty="0"/>
              <a:t>: (AATGCA)</a:t>
            </a:r>
            <a:r>
              <a:rPr lang="hu-HU" sz="2000" b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878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210"/>
            <a:ext cx="8805771" cy="25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48876" y="11663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Mikroszatelliták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3881"/>
            <a:ext cx="2426713" cy="33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26" y="2420888"/>
            <a:ext cx="6544517" cy="42028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978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value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of sex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genetics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(sex)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site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initiation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an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allele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03350" y="893763"/>
            <a:ext cx="6697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Egyenlőtlenség a génkonverzióban!!!!</a:t>
            </a:r>
            <a:endParaRPr lang="hu-HU" sz="2800" b="1" u="sng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77057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conversion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favour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conversion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duplicate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contrast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conversion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usually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show no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disparity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068314" y="580430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00114" y="580430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5576" y="56455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55576" y="1067792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576" y="15011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00114" y="58043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0114" y="1083667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00114" y="15170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081264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513064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68526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68526" y="1051917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68526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13064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513064" y="1067792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513064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3516239" y="1013817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860476" y="122971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12776" y="1229717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244778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676578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32040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932040" y="105191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932040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676578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676578" y="106779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676578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230800" y="1013817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6753150" y="8852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pontmutáció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113432" y="269163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45232" y="269163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00694" y="267575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00694" y="317899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00694" y="36123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45232" y="269163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545232" y="36282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3126382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558182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813644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813644" y="316311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813644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558182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58182" y="317899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58182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3561357" y="312501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>
            <a:off x="1905594" y="334091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>
            <a:off x="1257894" y="334091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289896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721696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977158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977158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5721696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21696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987824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5212322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6" name="Háromszög 65"/>
          <p:cNvSpPr/>
          <p:nvPr/>
        </p:nvSpPr>
        <p:spPr>
          <a:xfrm>
            <a:off x="1547664" y="3225998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Háromszög 66"/>
          <p:cNvSpPr/>
          <p:nvPr/>
        </p:nvSpPr>
        <p:spPr>
          <a:xfrm>
            <a:off x="5000997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Háromszög 67"/>
          <p:cNvSpPr/>
          <p:nvPr/>
        </p:nvSpPr>
        <p:spPr>
          <a:xfrm>
            <a:off x="5793085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övegdoboz 68"/>
          <p:cNvSpPr txBox="1"/>
          <p:nvPr/>
        </p:nvSpPr>
        <p:spPr>
          <a:xfrm>
            <a:off x="6732240" y="310089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deléció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3059832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5284330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cxnSp>
        <p:nvCxnSpPr>
          <p:cNvPr id="75" name="Egyenes összekötő nyíllal 74"/>
          <p:cNvCxnSpPr/>
          <p:nvPr/>
        </p:nvCxnSpPr>
        <p:spPr>
          <a:xfrm>
            <a:off x="3203848" y="119675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5364088" y="1196752"/>
            <a:ext cx="288032" cy="0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/>
          <p:nvPr/>
        </p:nvCxnSpPr>
        <p:spPr>
          <a:xfrm>
            <a:off x="3275856" y="3284984"/>
            <a:ext cx="28803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5364088" y="3356992"/>
            <a:ext cx="288032" cy="0"/>
          </a:xfrm>
          <a:prstGeom prst="straightConnector1">
            <a:avLst/>
          </a:prstGeom>
          <a:ln w="31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1125631" y="485187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1557431" y="485187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12893" y="483599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12893" y="533923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12893" y="57726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57431" y="485187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557431" y="57884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3138581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3570381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825843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2825843" y="532335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825843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3570381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3570381" y="533923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3570381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>
            <a:off x="3573556" y="528525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1917793" y="550115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1270093" y="550115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5302095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5733895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4989357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4989357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5733895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02" name="Text Box 24"/>
          <p:cNvSpPr txBox="1">
            <a:spLocks noChangeArrowheads="1"/>
          </p:cNvSpPr>
          <p:nvPr/>
        </p:nvSpPr>
        <p:spPr bwMode="auto">
          <a:xfrm>
            <a:off x="5733895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6" name="Szövegdoboz 105"/>
          <p:cNvSpPr txBox="1"/>
          <p:nvPr/>
        </p:nvSpPr>
        <p:spPr>
          <a:xfrm>
            <a:off x="6744439" y="5261138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inszerció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3072031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8" name="Szövegdoboz 107"/>
          <p:cNvSpPr txBox="1"/>
          <p:nvPr/>
        </p:nvSpPr>
        <p:spPr>
          <a:xfrm>
            <a:off x="5296529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9" name="Szövegdoboz 108"/>
          <p:cNvSpPr txBox="1"/>
          <p:nvPr/>
        </p:nvSpPr>
        <p:spPr>
          <a:xfrm>
            <a:off x="4211960" y="20608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&gt;</a:t>
            </a:r>
            <a:endParaRPr lang="hu-HU" sz="4000" b="1" dirty="0"/>
          </a:p>
        </p:txBody>
      </p:sp>
      <p:cxnSp>
        <p:nvCxnSpPr>
          <p:cNvPr id="111" name="Egyenes összekötő nyíllal 110"/>
          <p:cNvCxnSpPr/>
          <p:nvPr/>
        </p:nvCxnSpPr>
        <p:spPr>
          <a:xfrm>
            <a:off x="3203848" y="5445224"/>
            <a:ext cx="288032" cy="0"/>
          </a:xfrm>
          <a:prstGeom prst="straightConnector1">
            <a:avLst/>
          </a:prstGeom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/>
          <p:nvPr/>
        </p:nvCxnSpPr>
        <p:spPr>
          <a:xfrm>
            <a:off x="5364088" y="5517232"/>
            <a:ext cx="288032" cy="0"/>
          </a:xfrm>
          <a:prstGeom prst="straightConnector1">
            <a:avLst/>
          </a:prstGeom>
          <a:ln w="76200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1617240" y="521243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/>
        </p:nvSpPr>
        <p:spPr bwMode="auto">
          <a:xfrm>
            <a:off x="1617240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5001616" y="5229200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5721696" y="5209455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5724128" y="5425479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5001616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1" name="Szövegdoboz 120"/>
          <p:cNvSpPr txBox="1"/>
          <p:nvPr/>
        </p:nvSpPr>
        <p:spPr>
          <a:xfrm>
            <a:off x="4204464" y="423328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&lt;</a:t>
            </a:r>
            <a:endParaRPr lang="hu-HU" sz="4000" b="1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4211960" y="-151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=</a:t>
            </a:r>
            <a:endParaRPr lang="hu-HU" sz="4000" b="1" dirty="0"/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5292080" y="5301208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7521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/>
              <a:t>Rekombinációs geometria – C-hurok</a:t>
            </a:r>
            <a:endParaRPr lang="hu-HU" b="1" dirty="0"/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24036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2204864"/>
            <a:ext cx="111561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23839" y="2669140"/>
            <a:ext cx="1643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8A0000"/>
                </a:solidFill>
              </a:rPr>
              <a:t>Pl. heterozigóta </a:t>
            </a:r>
            <a:r>
              <a:rPr lang="hu-HU" sz="2000" b="1" dirty="0" err="1" smtClean="0">
                <a:solidFill>
                  <a:srgbClr val="8A0000"/>
                </a:solidFill>
              </a:rPr>
              <a:t>inszerció</a:t>
            </a:r>
            <a:endParaRPr lang="hu-HU" sz="2000" b="1" dirty="0">
              <a:solidFill>
                <a:srgbClr val="8A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90229" y="4211796"/>
            <a:ext cx="16535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8A0000"/>
                </a:solidFill>
              </a:rPr>
              <a:t>Egyenlőtlen DNS szálak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03848" y="4222829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8A0000"/>
                </a:solidFill>
              </a:rPr>
              <a:t>Párosodás, </a:t>
            </a:r>
          </a:p>
          <a:p>
            <a:pPr algn="ctr"/>
            <a:r>
              <a:rPr lang="hu-HU" b="1" dirty="0" smtClean="0">
                <a:solidFill>
                  <a:srgbClr val="8A0000"/>
                </a:solidFill>
              </a:rPr>
              <a:t>C-hurok képződés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24128" y="4221088"/>
            <a:ext cx="16535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8A0000"/>
                </a:solidFill>
              </a:rPr>
              <a:t>Preferált </a:t>
            </a:r>
          </a:p>
          <a:p>
            <a:pPr algn="ctr"/>
            <a:r>
              <a:rPr lang="hu-HU" b="1" dirty="0" smtClean="0">
                <a:solidFill>
                  <a:srgbClr val="8A0000"/>
                </a:solidFill>
              </a:rPr>
              <a:t>DSB képződés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526933" y="4221088"/>
            <a:ext cx="1653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8A0000"/>
                </a:solidFill>
              </a:rPr>
              <a:t>génkonverzió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1520" y="53012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>
                <a:solidFill>
                  <a:srgbClr val="FF0000"/>
                </a:solidFill>
              </a:rPr>
              <a:t>Preferáltan a rövidebb homológ szakasz törik el</a:t>
            </a:r>
            <a:r>
              <a:rPr lang="hu-HU" sz="28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recipiens a génkonverziós másolás számára.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752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/>
              <a:t>A génkonverzió polaritása</a:t>
            </a:r>
            <a:endParaRPr lang="hu-H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7" y="1124744"/>
            <a:ext cx="718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64784" y="1115452"/>
            <a:ext cx="14350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pontmutáció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52070" y="1124744"/>
            <a:ext cx="1010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inszerció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03045" y="1115452"/>
            <a:ext cx="8851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deléció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69441" y="1979548"/>
            <a:ext cx="197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8A0000"/>
                </a:solidFill>
              </a:rPr>
              <a:t>homológok párosodása</a:t>
            </a:r>
            <a:endParaRPr lang="hu-HU" b="1" dirty="0">
              <a:solidFill>
                <a:srgbClr val="8A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8" y="3284984"/>
            <a:ext cx="70977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1979712" y="3140968"/>
            <a:ext cx="0" cy="1440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211960" y="3140968"/>
            <a:ext cx="0" cy="1440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192000" y="3140968"/>
            <a:ext cx="0" cy="1440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7164288" y="3779748"/>
            <a:ext cx="1974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8A0000"/>
                </a:solidFill>
              </a:rPr>
              <a:t>DSB képződés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64288" y="6021288"/>
            <a:ext cx="1974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8A0000"/>
                </a:solidFill>
              </a:rPr>
              <a:t>DSB képződés</a:t>
            </a:r>
            <a:endParaRPr lang="hu-HU" b="1" dirty="0">
              <a:solidFill>
                <a:srgbClr val="8A0000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3851920" y="3284984"/>
            <a:ext cx="715394" cy="28803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796136" y="3284984"/>
            <a:ext cx="715394" cy="28803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6145634" y="5877272"/>
            <a:ext cx="205680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6"/>
          <p:cNvSpPr/>
          <p:nvPr/>
        </p:nvSpPr>
        <p:spPr>
          <a:xfrm flipV="1">
            <a:off x="4139952" y="4077072"/>
            <a:ext cx="205680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0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320px-Hardy-Wei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23975"/>
            <a:ext cx="5580062" cy="44815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795963" y="1341438"/>
            <a:ext cx="32242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 b="1"/>
              <a:t>Hardy–Weinberg law states that both </a:t>
            </a:r>
            <a:r>
              <a:rPr lang="hu-HU" altLang="hu-HU" sz="2000" b="1">
                <a:hlinkClick r:id="rId4" tooltip="Allele frequency"/>
              </a:rPr>
              <a:t>allele</a:t>
            </a:r>
            <a:r>
              <a:rPr lang="hu-HU" altLang="hu-HU" sz="2000" b="1"/>
              <a:t> and </a:t>
            </a:r>
            <a:r>
              <a:rPr lang="hu-HU" altLang="hu-HU" sz="2000" b="1">
                <a:hlinkClick r:id="rId5" tooltip="Genotype frequency"/>
              </a:rPr>
              <a:t>genotype</a:t>
            </a:r>
            <a:r>
              <a:rPr lang="hu-HU" altLang="hu-HU" sz="2000" b="1"/>
              <a:t> frequencies in a population remain constant—that is, they are in equilibrium—from generation to generation unless specific disturbing influences are introduced. </a:t>
            </a:r>
          </a:p>
        </p:txBody>
      </p:sp>
      <p:pic>
        <p:nvPicPr>
          <p:cNvPr id="71688" name="Picture 8" descr="hardy_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68863"/>
            <a:ext cx="2160588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209_pshardy_eq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29113"/>
            <a:ext cx="34925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b="1" dirty="0">
                <a:solidFill>
                  <a:schemeClr val="bg1"/>
                </a:solidFill>
              </a:rPr>
              <a:t>Hardy–Weinberg </a:t>
            </a:r>
            <a:r>
              <a:rPr lang="hu-HU" altLang="hu-HU" sz="2800" b="1" dirty="0" err="1">
                <a:solidFill>
                  <a:schemeClr val="bg1"/>
                </a:solidFill>
              </a:rPr>
              <a:t>law</a:t>
            </a:r>
            <a:endParaRPr lang="hu-HU" altLang="hu-HU" sz="2800" b="1" dirty="0">
              <a:solidFill>
                <a:schemeClr val="bg1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275" y="3016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chemeClr val="bg1"/>
                </a:solidFill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23960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46188"/>
            <a:ext cx="8532813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4445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A general negative relationship between selection efficiency and genome complexity: complex genomic structures have originated via non-adaptive, stochastic processes</a:t>
            </a:r>
          </a:p>
        </p:txBody>
      </p:sp>
    </p:spTree>
    <p:extLst>
      <p:ext uri="{BB962C8B-B14F-4D97-AF65-F5344CB8AC3E}">
        <p14:creationId xmlns:p14="http://schemas.microsoft.com/office/powerpoint/2010/main" val="175774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6756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u="sng" dirty="0" smtClean="0">
                <a:latin typeface="Arial" charset="0"/>
                <a:cs typeface="Arial" charset="0"/>
              </a:rPr>
              <a:t>A </a:t>
            </a:r>
            <a:r>
              <a:rPr lang="hu-HU" sz="2000" b="1" u="sng" dirty="0">
                <a:latin typeface="Arial" charset="0"/>
                <a:cs typeface="Arial" charset="0"/>
              </a:rPr>
              <a:t>homológok (nem-testvér </a:t>
            </a:r>
            <a:r>
              <a:rPr lang="hu-HU" sz="2000" b="1" u="sng" dirty="0" err="1">
                <a:latin typeface="Arial" charset="0"/>
                <a:cs typeface="Arial" charset="0"/>
              </a:rPr>
              <a:t>kromatidák</a:t>
            </a:r>
            <a:r>
              <a:rPr lang="hu-HU" sz="2000" b="1" u="sng" dirty="0">
                <a:latin typeface="Arial" charset="0"/>
                <a:cs typeface="Arial" charset="0"/>
              </a:rPr>
              <a:t>) kapcsolatba lépnek mielőtt a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u="sng" dirty="0">
                <a:latin typeface="Arial" charset="0"/>
                <a:cs typeface="Arial" charset="0"/>
              </a:rPr>
              <a:t>  DSB </a:t>
            </a:r>
            <a:r>
              <a:rPr lang="hu-HU" sz="2000" b="1" u="sng" dirty="0" smtClean="0">
                <a:latin typeface="Arial" charset="0"/>
                <a:cs typeface="Arial" charset="0"/>
              </a:rPr>
              <a:t>kialakul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meiotikus</a:t>
            </a:r>
            <a:r>
              <a:rPr lang="hu-HU" sz="2000" b="1" dirty="0">
                <a:latin typeface="Arial" charset="0"/>
                <a:cs typeface="Arial" charset="0"/>
              </a:rPr>
              <a:t> rekombináció egy duplaszálú töréssel (DSB) </a:t>
            </a:r>
            <a:r>
              <a:rPr lang="hu-HU" sz="2000" b="1" dirty="0" smtClean="0">
                <a:latin typeface="Arial" charset="0"/>
                <a:cs typeface="Arial" charset="0"/>
              </a:rPr>
              <a:t>kezdődik</a:t>
            </a:r>
            <a:endParaRPr lang="hu-HU" sz="20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kromatin</a:t>
            </a:r>
            <a:r>
              <a:rPr lang="hu-HU" sz="2000" b="1" dirty="0">
                <a:latin typeface="Arial" charset="0"/>
                <a:cs typeface="Arial" charset="0"/>
              </a:rPr>
              <a:t> struktúra nagymértékben befolyásolja a DSB kialakulását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DSB kialakulását nagymértékben befolyásolják az </a:t>
            </a:r>
            <a:r>
              <a:rPr lang="hu-HU" sz="2000" b="1" dirty="0" err="1">
                <a:latin typeface="Arial" charset="0"/>
                <a:cs typeface="Arial" charset="0"/>
              </a:rPr>
              <a:t>allélikus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>
                <a:latin typeface="Arial" charset="0"/>
                <a:cs typeface="Arial" charset="0"/>
              </a:rPr>
              <a:t>  szekvenciák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DSB-t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 err="1">
                <a:latin typeface="Arial" charset="0"/>
                <a:cs typeface="Arial" charset="0"/>
              </a:rPr>
              <a:t>a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latin typeface="Arial" charset="0"/>
                <a:cs typeface="Arial" charset="0"/>
              </a:rPr>
              <a:t>Spo11 </a:t>
            </a:r>
            <a:r>
              <a:rPr lang="hu-HU" sz="2000" b="1" dirty="0">
                <a:latin typeface="Arial" charset="0"/>
                <a:cs typeface="Arial" charset="0"/>
              </a:rPr>
              <a:t>enzim </a:t>
            </a:r>
            <a:r>
              <a:rPr lang="hu-HU" sz="2000" b="1" dirty="0" smtClean="0">
                <a:latin typeface="Arial" charset="0"/>
                <a:cs typeface="Arial" charset="0"/>
              </a:rPr>
              <a:t>generálja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Ez egy </a:t>
            </a:r>
            <a:r>
              <a:rPr lang="hu-HU" sz="2000" b="1" dirty="0" err="1">
                <a:latin typeface="Arial" charset="0"/>
                <a:cs typeface="Arial" charset="0"/>
              </a:rPr>
              <a:t>topoizomeráz</a:t>
            </a:r>
            <a:r>
              <a:rPr lang="hu-HU" sz="2000" b="1" dirty="0">
                <a:latin typeface="Arial" charset="0"/>
                <a:cs typeface="Arial" charset="0"/>
              </a:rPr>
              <a:t> és NEM </a:t>
            </a:r>
            <a:r>
              <a:rPr lang="hu-HU" sz="2000" b="1" dirty="0" err="1">
                <a:latin typeface="Arial" charset="0"/>
                <a:cs typeface="Arial" charset="0"/>
              </a:rPr>
              <a:t>endonukleáz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Egyszerre lép kapcsolatba a két homológgal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Rekombinációs „</a:t>
            </a:r>
            <a:r>
              <a:rPr lang="hu-HU" sz="2000" b="1" i="1" dirty="0" err="1">
                <a:latin typeface="Arial" charset="0"/>
                <a:cs typeface="Arial" charset="0"/>
              </a:rPr>
              <a:t>hotspot</a:t>
            </a:r>
            <a:r>
              <a:rPr lang="hu-HU" sz="2000" b="1" dirty="0">
                <a:latin typeface="Arial" charset="0"/>
                <a:cs typeface="Arial" charset="0"/>
              </a:rPr>
              <a:t>”: jól behatható a Spo11 számára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6021388"/>
            <a:ext cx="8747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</a:rPr>
              <a:t>A rekombináció önterjesztő (pl. repetitív) elemek által indukálódik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16013" y="317500"/>
            <a:ext cx="615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latin typeface="Arial" charset="0"/>
                <a:cs typeface="Arial" charset="0"/>
              </a:rPr>
              <a:t>A homológ rekombináció mechanizmusa</a:t>
            </a:r>
            <a:endParaRPr lang="en-US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4"/>
            <a:ext cx="4427983" cy="7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76255" cy="88612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846857" y="5661248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2451</Words>
  <Application>Microsoft Office PowerPoint</Application>
  <PresentationFormat>Diavetítés a képernyőre (4:3 oldalarány)</PresentationFormat>
  <Paragraphs>642</Paragraphs>
  <Slides>60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48</cp:revision>
  <dcterms:created xsi:type="dcterms:W3CDTF">2012-03-05T12:44:18Z</dcterms:created>
  <dcterms:modified xsi:type="dcterms:W3CDTF">2019-03-18T03:48:31Z</dcterms:modified>
</cp:coreProperties>
</file>