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CED4D-AB1C-1C46-B0A4-6D5582CD4B97}" type="datetimeFigureOut">
              <a:rPr lang="en-US" smtClean="0"/>
              <a:t>21/03/2014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ED905-88B8-EC4E-87B2-36C926C35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8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4C2D2-5C77-3D4A-B082-9B2E0438EE33}" type="slidenum">
              <a:rPr lang="en-US"/>
              <a:pPr/>
              <a:t>1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58A992AB-B663-F746-8838-1679606578B7}" type="slidenum">
              <a:rPr lang="en-US" sz="1200">
                <a:latin typeface="Arial" charset="0"/>
              </a:rPr>
              <a:pPr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58A992AB-B663-F746-8838-1679606578B7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6A7E0-2D76-0240-BD8C-3D4A75D3C32B}" type="slidenum">
              <a:rPr lang="en-US"/>
              <a:pPr/>
              <a:t>12</a:t>
            </a:fld>
            <a:endParaRPr lang="en-US"/>
          </a:p>
        </p:txBody>
      </p:sp>
      <p:sp>
        <p:nvSpPr>
          <p:cNvPr id="59394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837914-714D-0D40-B7FB-F741E5C2E78A}" type="slidenum">
              <a:rPr lang="en-US"/>
              <a:pPr/>
              <a:t>13</a:t>
            </a:fld>
            <a:endParaRPr lang="en-US"/>
          </a:p>
        </p:txBody>
      </p:sp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0C4C6E-754F-EB4D-80EE-53CE4B3BE949}" type="slidenum">
              <a:rPr lang="en-US"/>
              <a:pPr/>
              <a:t>2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167EB-E17F-1C47-905C-38DA86CBDEEA}" type="slidenum">
              <a:rPr lang="en-US"/>
              <a:pPr/>
              <a:t>3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0E599-DF1A-FA4B-8837-EB867203589E}" type="slidenum">
              <a:rPr lang="en-US"/>
              <a:pPr/>
              <a:t>4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7A45CC-416F-CF43-82E5-AD09587BD168}" type="slidenum">
              <a:rPr lang="en-US"/>
              <a:pPr/>
              <a:t>5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58A992AB-B663-F746-8838-1679606578B7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58A992AB-B663-F746-8838-1679606578B7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58A992AB-B663-F746-8838-1679606578B7}" type="slidenum">
              <a:rPr lang="en-US" sz="1200">
                <a:latin typeface="Arial" charset="0"/>
              </a:rPr>
              <a:pPr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58A992AB-B663-F746-8838-1679606578B7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3229-10ED-A74A-A300-E492DB24310F}" type="datetimeFigureOut">
              <a:rPr lang="en-US" smtClean="0"/>
              <a:t>21/03/2014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6EB1-EF0C-1447-B034-542ED416D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2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3229-10ED-A74A-A300-E492DB24310F}" type="datetimeFigureOut">
              <a:rPr lang="en-US" smtClean="0"/>
              <a:t>21/03/2014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6EB1-EF0C-1447-B034-542ED416D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1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3229-10ED-A74A-A300-E492DB24310F}" type="datetimeFigureOut">
              <a:rPr lang="en-US" smtClean="0"/>
              <a:t>21/03/2014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6EB1-EF0C-1447-B034-542ED416D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3229-10ED-A74A-A300-E492DB24310F}" type="datetimeFigureOut">
              <a:rPr lang="en-US" smtClean="0"/>
              <a:t>21/03/2014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6EB1-EF0C-1447-B034-542ED416D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8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3229-10ED-A74A-A300-E492DB24310F}" type="datetimeFigureOut">
              <a:rPr lang="en-US" smtClean="0"/>
              <a:t>21/03/2014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6EB1-EF0C-1447-B034-542ED416D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7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3229-10ED-A74A-A300-E492DB24310F}" type="datetimeFigureOut">
              <a:rPr lang="en-US" smtClean="0"/>
              <a:t>21/03/2014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6EB1-EF0C-1447-B034-542ED416D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4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3229-10ED-A74A-A300-E492DB24310F}" type="datetimeFigureOut">
              <a:rPr lang="en-US" smtClean="0"/>
              <a:t>21/03/2014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6EB1-EF0C-1447-B034-542ED416D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4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3229-10ED-A74A-A300-E492DB24310F}" type="datetimeFigureOut">
              <a:rPr lang="en-US" smtClean="0"/>
              <a:t>21/03/2014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6EB1-EF0C-1447-B034-542ED416D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56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3229-10ED-A74A-A300-E492DB24310F}" type="datetimeFigureOut">
              <a:rPr lang="en-US" smtClean="0"/>
              <a:t>21/03/2014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6EB1-EF0C-1447-B034-542ED416D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5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3229-10ED-A74A-A300-E492DB24310F}" type="datetimeFigureOut">
              <a:rPr lang="en-US" smtClean="0"/>
              <a:t>21/03/2014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6EB1-EF0C-1447-B034-542ED416D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93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3229-10ED-A74A-A300-E492DB24310F}" type="datetimeFigureOut">
              <a:rPr lang="en-US" smtClean="0"/>
              <a:t>21/03/2014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6EB1-EF0C-1447-B034-542ED416D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7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B3229-10ED-A74A-A300-E492DB24310F}" type="datetimeFigureOut">
              <a:rPr lang="en-US" smtClean="0"/>
              <a:t>21/03/2014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06EB1-EF0C-1447-B034-542ED416D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9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1.jpeg"/><Relationship Id="rId6" Type="http://schemas.openxmlformats.org/officeDocument/2006/relationships/image" Target="../media/image4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microsoft.com/office/2007/relationships/media" Target="file://localhost/Users/Mate/Research/Documents/presentation/2010-12-Meetup/zebrafish.mov" TargetMode="External"/><Relationship Id="rId2" Type="http://schemas.openxmlformats.org/officeDocument/2006/relationships/video" Target="file://localhost/Users/Mate/Research/Documents/presentation/2010-12-Meetup/zebrafish.mo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>
                <a:solidFill>
                  <a:schemeClr val="tx1"/>
                </a:solidFill>
              </a:rPr>
              <a:t>A Spemann-Mangold kísérlet: bizonyíték egy dorzális szervezőközpont létére (1924)</a:t>
            </a:r>
          </a:p>
        </p:txBody>
      </p:sp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95400"/>
            <a:ext cx="19050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7924800" y="1828800"/>
            <a:ext cx="866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Hilde</a:t>
            </a:r>
          </a:p>
          <a:p>
            <a:r>
              <a:rPr lang="en-US"/>
              <a:t>Mangold</a:t>
            </a: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8001000" y="4267200"/>
            <a:ext cx="944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Hans</a:t>
            </a:r>
          </a:p>
          <a:p>
            <a:r>
              <a:rPr lang="en-US"/>
              <a:t>Spemann</a:t>
            </a:r>
          </a:p>
        </p:txBody>
      </p:sp>
      <p:pic>
        <p:nvPicPr>
          <p:cNvPr id="66574" name="Picture 14" descr="8_ab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5715000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5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intro-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6705600" cy="457200"/>
          </a:xfrm>
        </p:spPr>
        <p:txBody>
          <a:bodyPr/>
          <a:lstStyle/>
          <a:p>
            <a:pPr algn="l"/>
            <a:r>
              <a:rPr lang="en-US" sz="2400" b="1" i="1" dirty="0" err="1" smtClean="0">
                <a:latin typeface="Helvetica Neue" charset="0"/>
                <a:ea typeface="ＭＳ Ｐゴシック" charset="0"/>
                <a:cs typeface="ＭＳ Ｐゴシック" charset="0"/>
              </a:rPr>
              <a:t>chd</a:t>
            </a:r>
            <a:r>
              <a:rPr lang="en-US" sz="2400" b="1" i="1" dirty="0" smtClean="0">
                <a:latin typeface="Helvetica Neue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err="1" smtClean="0">
                <a:latin typeface="Helvetica Neue" charset="0"/>
                <a:ea typeface="ＭＳ Ｐゴシック" charset="0"/>
                <a:cs typeface="ＭＳ Ｐゴシック" charset="0"/>
              </a:rPr>
              <a:t>és</a:t>
            </a:r>
            <a:r>
              <a:rPr lang="en-US" sz="2400" b="1" dirty="0" smtClean="0">
                <a:latin typeface="Helvetica Neue" charset="0"/>
                <a:ea typeface="ＭＳ Ｐゴシック" charset="0"/>
                <a:cs typeface="ＭＳ Ｐゴシック" charset="0"/>
              </a:rPr>
              <a:t> a </a:t>
            </a:r>
            <a:r>
              <a:rPr lang="en-US" sz="2400" b="1" dirty="0" err="1" smtClean="0">
                <a:latin typeface="Helvetica Neue" charset="0"/>
                <a:ea typeface="ＭＳ Ｐゴシック" charset="0"/>
                <a:cs typeface="ＭＳ Ｐゴシック" charset="0"/>
              </a:rPr>
              <a:t>kétfarkú</a:t>
            </a:r>
            <a:r>
              <a:rPr lang="en-US" sz="2400" b="1" dirty="0" smtClean="0">
                <a:latin typeface="Helvetica Neue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err="1" smtClean="0">
                <a:latin typeface="Helvetica Neue" charset="0"/>
                <a:ea typeface="ＭＳ Ｐゴシック" charset="0"/>
                <a:cs typeface="ＭＳ Ｐゴシック" charset="0"/>
              </a:rPr>
              <a:t>aranyhal</a:t>
            </a:r>
            <a:endParaRPr lang="en-US" sz="2400" b="1" i="1" dirty="0">
              <a:solidFill>
                <a:schemeClr val="tx1"/>
              </a:solidFill>
              <a:latin typeface="Helvetica Neu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2545" y="6513342"/>
            <a:ext cx="2901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(Abe et al., 2014, </a:t>
            </a:r>
            <a:r>
              <a:rPr lang="en-US" i="1" dirty="0" smtClean="0"/>
              <a:t>Nat </a:t>
            </a:r>
            <a:r>
              <a:rPr lang="en-US" i="1" dirty="0" err="1" smtClean="0"/>
              <a:t>Comm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 descr="ncomms4360-f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9" y="1269857"/>
            <a:ext cx="8980036" cy="3142063"/>
          </a:xfrm>
          <a:prstGeom prst="rect">
            <a:avLst/>
          </a:prstGeom>
        </p:spPr>
      </p:pic>
      <p:pic>
        <p:nvPicPr>
          <p:cNvPr id="6" name="Picture 5" descr="ZDB-IMAGE-991005-1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40" y="4771179"/>
            <a:ext cx="2510322" cy="17421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6119" y="3044382"/>
            <a:ext cx="2830643" cy="1530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1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intro-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6705600" cy="457200"/>
          </a:xfrm>
        </p:spPr>
        <p:txBody>
          <a:bodyPr/>
          <a:lstStyle/>
          <a:p>
            <a:pPr algn="l"/>
            <a:r>
              <a:rPr lang="en-US" sz="2400" b="1" i="1" dirty="0" err="1" smtClean="0">
                <a:latin typeface="Helvetica Neue" charset="0"/>
                <a:ea typeface="ＭＳ Ｐゴシック" charset="0"/>
                <a:cs typeface="ＭＳ Ｐゴシック" charset="0"/>
              </a:rPr>
              <a:t>chd</a:t>
            </a:r>
            <a:r>
              <a:rPr lang="en-US" sz="2400" b="1" i="1" dirty="0" smtClean="0">
                <a:latin typeface="Helvetica Neue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err="1" smtClean="0">
                <a:latin typeface="Helvetica Neue" charset="0"/>
                <a:ea typeface="ＭＳ Ｐゴシック" charset="0"/>
                <a:cs typeface="ＭＳ Ｐゴシック" charset="0"/>
              </a:rPr>
              <a:t>és</a:t>
            </a:r>
            <a:r>
              <a:rPr lang="en-US" sz="2400" b="1" dirty="0" smtClean="0">
                <a:latin typeface="Helvetica Neue" charset="0"/>
                <a:ea typeface="ＭＳ Ｐゴシック" charset="0"/>
                <a:cs typeface="ＭＳ Ｐゴシック" charset="0"/>
              </a:rPr>
              <a:t> a </a:t>
            </a:r>
            <a:r>
              <a:rPr lang="en-US" sz="2400" b="1" dirty="0" err="1" smtClean="0">
                <a:latin typeface="Helvetica Neue" charset="0"/>
                <a:ea typeface="ＭＳ Ｐゴシック" charset="0"/>
                <a:cs typeface="ＭＳ Ｐゴシック" charset="0"/>
              </a:rPr>
              <a:t>kétfarkú</a:t>
            </a:r>
            <a:r>
              <a:rPr lang="en-US" sz="2400" b="1" dirty="0" smtClean="0">
                <a:latin typeface="Helvetica Neue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err="1" smtClean="0">
                <a:latin typeface="Helvetica Neue" charset="0"/>
                <a:ea typeface="ＭＳ Ｐゴシック" charset="0"/>
                <a:cs typeface="ＭＳ Ｐゴシック" charset="0"/>
              </a:rPr>
              <a:t>aranyhal</a:t>
            </a:r>
            <a:endParaRPr lang="en-US" sz="2400" b="1" dirty="0">
              <a:solidFill>
                <a:schemeClr val="tx1"/>
              </a:solidFill>
              <a:latin typeface="Helvetica Neu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2545" y="6513342"/>
            <a:ext cx="2901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(Abe et al., 2014, </a:t>
            </a:r>
            <a:r>
              <a:rPr lang="en-US" i="1" dirty="0" smtClean="0"/>
              <a:t>Nat </a:t>
            </a:r>
            <a:r>
              <a:rPr lang="en-US" i="1" dirty="0" err="1" smtClean="0"/>
              <a:t>Comm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" name="Picture 1" descr="ncomms4360-f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65" y="834248"/>
            <a:ext cx="6457751" cy="581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20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ea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>
                <a:solidFill>
                  <a:schemeClr val="tx1"/>
                </a:solidFill>
              </a:rPr>
              <a:t>A fej AP tengelyének kialakítása a gasztruláció során történik</a:t>
            </a:r>
          </a:p>
        </p:txBody>
      </p:sp>
      <p:pic>
        <p:nvPicPr>
          <p:cNvPr id="58376" name="Picture 8" descr="axis-form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962400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7" name="zebrafish.mov" descr="/Users/Mate/Research/Documents/presentation/2010-12-Meetup/zebrafish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4343400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02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83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837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>
                <a:solidFill>
                  <a:schemeClr val="tx1"/>
                </a:solidFill>
              </a:rPr>
              <a:t>A fej AP tengelyének kialakítása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152400" y="5562600"/>
            <a:ext cx="8686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- pl.: túlzott Wnt jelátviteli útvonal aktivitás eredményeként a rostrális struktúrák (szem, telencephalon) nem alakulnak ki, míg fordított esetben ezek a struktúrák abnormálisan nagyok lesznek </a:t>
            </a:r>
          </a:p>
        </p:txBody>
      </p:sp>
      <p:pic>
        <p:nvPicPr>
          <p:cNvPr id="563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43400"/>
            <a:ext cx="6261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633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33321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633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648200" cy="165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371475" y="3200400"/>
            <a:ext cx="8294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-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embrió</a:t>
            </a:r>
            <a:r>
              <a:rPr lang="en-US" dirty="0"/>
              <a:t> </a:t>
            </a:r>
            <a:r>
              <a:rPr lang="en-US" dirty="0" err="1"/>
              <a:t>széléről</a:t>
            </a:r>
            <a:r>
              <a:rPr lang="en-US" dirty="0"/>
              <a:t> </a:t>
            </a:r>
            <a:r>
              <a:rPr lang="en-US" dirty="0" err="1"/>
              <a:t>eredő</a:t>
            </a:r>
            <a:r>
              <a:rPr lang="en-US" dirty="0"/>
              <a:t> </a:t>
            </a:r>
            <a:r>
              <a:rPr lang="en-US" dirty="0" err="1"/>
              <a:t>morfogén</a:t>
            </a:r>
            <a:r>
              <a:rPr lang="en-US" dirty="0"/>
              <a:t> </a:t>
            </a:r>
            <a:r>
              <a:rPr lang="en-US" dirty="0" err="1"/>
              <a:t>molekulák</a:t>
            </a:r>
            <a:r>
              <a:rPr lang="en-US" dirty="0"/>
              <a:t> </a:t>
            </a:r>
            <a:r>
              <a:rPr lang="en-US" dirty="0" err="1"/>
              <a:t>aktivitása</a:t>
            </a:r>
            <a:r>
              <a:rPr lang="en-US" dirty="0"/>
              <a:t> </a:t>
            </a:r>
            <a:r>
              <a:rPr lang="en-US" dirty="0" err="1"/>
              <a:t>gradiense</a:t>
            </a:r>
            <a:r>
              <a:rPr lang="en-US" dirty="0"/>
              <a:t> </a:t>
            </a:r>
            <a:r>
              <a:rPr lang="en-US" dirty="0" err="1"/>
              <a:t>alakítja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agyi</a:t>
            </a:r>
            <a:r>
              <a:rPr lang="en-US" dirty="0"/>
              <a:t> </a:t>
            </a:r>
            <a:r>
              <a:rPr lang="en-US" dirty="0" err="1"/>
              <a:t>szegmenseket</a:t>
            </a:r>
            <a:endParaRPr lang="en-US" dirty="0"/>
          </a:p>
        </p:txBody>
      </p:sp>
      <p:sp>
        <p:nvSpPr>
          <p:cNvPr id="56336" name="AutoShape 16"/>
          <p:cNvSpPr>
            <a:spLocks noChangeArrowheads="1"/>
          </p:cNvSpPr>
          <p:nvPr/>
        </p:nvSpPr>
        <p:spPr bwMode="auto">
          <a:xfrm>
            <a:off x="7315200" y="4953000"/>
            <a:ext cx="228600" cy="381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7" name="AutoShape 17"/>
          <p:cNvSpPr>
            <a:spLocks noChangeArrowheads="1"/>
          </p:cNvSpPr>
          <p:nvPr/>
        </p:nvSpPr>
        <p:spPr bwMode="auto">
          <a:xfrm>
            <a:off x="3124200" y="48768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5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>
                <a:solidFill>
                  <a:schemeClr val="tx1"/>
                </a:solidFill>
              </a:rPr>
              <a:t>A hát-hasi (dorsoventrális - DV) tengely szorosan összefügg az idegrendszer kialakulásával</a:t>
            </a:r>
          </a:p>
        </p:txBody>
      </p:sp>
      <p:pic>
        <p:nvPicPr>
          <p:cNvPr id="62475" name="Picture 11" descr="axis-form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1054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2392363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609600" y="3121025"/>
            <a:ext cx="7620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- a zebradánió sorstérképén jól látható, hogy a </a:t>
            </a:r>
            <a:r>
              <a:rPr lang="ja-JP" altLang="en-US"/>
              <a:t>“</a:t>
            </a:r>
            <a:r>
              <a:rPr lang="en-US"/>
              <a:t>háti</a:t>
            </a:r>
            <a:r>
              <a:rPr lang="ja-JP" altLang="en-US"/>
              <a:t>”</a:t>
            </a:r>
            <a:r>
              <a:rPr lang="en-US"/>
              <a:t> dorsális oldalon található ectodermális csíralemez származékai idegrendszerré alakulnak, míg a ventrális oldalon az epidermisz előfutárai találhatók</a:t>
            </a:r>
          </a:p>
        </p:txBody>
      </p:sp>
    </p:spTree>
    <p:extLst>
      <p:ext uri="{BB962C8B-B14F-4D97-AF65-F5344CB8AC3E}">
        <p14:creationId xmlns:p14="http://schemas.microsoft.com/office/powerpoint/2010/main" val="793351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>
                <a:solidFill>
                  <a:schemeClr val="tx1"/>
                </a:solidFill>
              </a:rPr>
              <a:t>A Spemann-szervező BMP antagonistákat fejez ki</a:t>
            </a:r>
          </a:p>
        </p:txBody>
      </p:sp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18097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1600200" y="2971800"/>
            <a:ext cx="2219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i="1"/>
              <a:t>noggin  </a:t>
            </a:r>
          </a:p>
          <a:p>
            <a:pPr algn="ctr"/>
            <a:r>
              <a:rPr lang="en-US"/>
              <a:t>Smith and Harland (1992)</a:t>
            </a:r>
          </a:p>
        </p:txBody>
      </p:sp>
      <p:pic>
        <p:nvPicPr>
          <p:cNvPr id="7066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55688"/>
            <a:ext cx="2971800" cy="183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4495800" y="3048000"/>
            <a:ext cx="2368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chordin</a:t>
            </a:r>
            <a:r>
              <a:rPr lang="en-US"/>
              <a:t> - Sasai et al. (1994)</a:t>
            </a:r>
            <a:endParaRPr lang="en-US" i="1"/>
          </a:p>
        </p:txBody>
      </p:sp>
      <p:pic>
        <p:nvPicPr>
          <p:cNvPr id="7066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4343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38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>
                <a:solidFill>
                  <a:schemeClr val="tx1"/>
                </a:solidFill>
              </a:rPr>
              <a:t>Az idegrendszer kialakulása: a BMP molekulák szerepe</a:t>
            </a:r>
          </a:p>
        </p:txBody>
      </p:sp>
      <p:pic>
        <p:nvPicPr>
          <p:cNvPr id="64521" name="Picture 9" descr="24_ab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553200" cy="46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62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7724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>
                <a:solidFill>
                  <a:schemeClr val="tx1"/>
                </a:solidFill>
              </a:rPr>
              <a:t>A Spemann-szervező BMP antagonistákat fejez ki</a:t>
            </a:r>
          </a:p>
        </p:txBody>
      </p:sp>
      <p:pic>
        <p:nvPicPr>
          <p:cNvPr id="80906" name="Picture 10" descr="25_ab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934200" cy="589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48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intro-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6705600" cy="457200"/>
          </a:xfrm>
        </p:spPr>
        <p:txBody>
          <a:bodyPr/>
          <a:lstStyle/>
          <a:p>
            <a:pPr algn="l"/>
            <a:r>
              <a:rPr lang="en-US" sz="2400" b="1" i="1" dirty="0" err="1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rPr>
              <a:t>chd</a:t>
            </a:r>
            <a:r>
              <a:rPr lang="en-US" sz="2400" b="1" i="1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rPr>
              <a:t>expresszió</a:t>
            </a:r>
            <a:r>
              <a:rPr lang="en-US" sz="2400" b="1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rPr>
              <a:t> (C)</a:t>
            </a:r>
            <a:endParaRPr lang="en-US" sz="2400" b="1" i="1" dirty="0">
              <a:solidFill>
                <a:schemeClr val="tx1"/>
              </a:solidFill>
              <a:latin typeface="Helvetica Neu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chd_in_sit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26" y="1068193"/>
            <a:ext cx="7591911" cy="541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intro-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6705600" cy="457200"/>
          </a:xfrm>
        </p:spPr>
        <p:txBody>
          <a:bodyPr/>
          <a:lstStyle/>
          <a:p>
            <a:pPr algn="l"/>
            <a:r>
              <a:rPr lang="en-US" sz="2400" b="1" i="1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rPr>
              <a:t>bmp4 </a:t>
            </a:r>
            <a:r>
              <a:rPr lang="en-US" sz="2400" b="1" dirty="0" err="1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rPr>
              <a:t>és</a:t>
            </a:r>
            <a:r>
              <a:rPr lang="en-US" sz="2400" b="1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rPr>
              <a:t>gsc</a:t>
            </a:r>
            <a:r>
              <a:rPr lang="en-US" sz="2400" b="1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rPr>
              <a:t>expresszió</a:t>
            </a:r>
            <a:endParaRPr lang="en-US" sz="2400" b="1" i="1" dirty="0">
              <a:solidFill>
                <a:schemeClr val="tx1"/>
              </a:solidFill>
              <a:latin typeface="Helvetica Neu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gsc_in_sit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499171"/>
            <a:ext cx="5065776" cy="2852928"/>
          </a:xfrm>
          <a:prstGeom prst="rect">
            <a:avLst/>
          </a:prstGeom>
        </p:spPr>
      </p:pic>
      <p:pic>
        <p:nvPicPr>
          <p:cNvPr id="4" name="Picture 3" descr="bmp4_in_situ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59" y="1301504"/>
            <a:ext cx="7199969" cy="169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55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intro-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6705600" cy="457200"/>
          </a:xfrm>
        </p:spPr>
        <p:txBody>
          <a:bodyPr/>
          <a:lstStyle/>
          <a:p>
            <a:pPr algn="l"/>
            <a:r>
              <a:rPr lang="en-US" sz="2400" b="1" i="1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rPr>
              <a:t>zic3 </a:t>
            </a:r>
            <a:r>
              <a:rPr lang="en-US" sz="2400" b="1" dirty="0" err="1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rPr>
              <a:t>és</a:t>
            </a:r>
            <a:r>
              <a:rPr lang="en-US" sz="2400" b="1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rPr>
              <a:t>gbx1</a:t>
            </a:r>
            <a:r>
              <a:rPr lang="en-US" sz="2400" b="1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rPr>
              <a:t>expresszió</a:t>
            </a:r>
            <a:endParaRPr lang="en-US" sz="2400" b="1" i="1" dirty="0">
              <a:solidFill>
                <a:schemeClr val="tx1"/>
              </a:solidFill>
              <a:latin typeface="Helvetica Neu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gbx1_zic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64" y="1419448"/>
            <a:ext cx="8764236" cy="438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2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intro-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6705600" cy="457200"/>
          </a:xfrm>
        </p:spPr>
        <p:txBody>
          <a:bodyPr/>
          <a:lstStyle/>
          <a:p>
            <a:pPr algn="l"/>
            <a:r>
              <a:rPr lang="en-US" sz="2400" b="1" dirty="0" err="1" smtClean="0">
                <a:latin typeface="Helvetica Neue" charset="0"/>
                <a:ea typeface="ＭＳ Ｐゴシック" charset="0"/>
                <a:cs typeface="ＭＳ Ｐゴシック" charset="0"/>
              </a:rPr>
              <a:t>Szem-morfogenezis</a:t>
            </a:r>
            <a:endParaRPr lang="en-US" sz="2400" b="1" dirty="0">
              <a:solidFill>
                <a:schemeClr val="tx1"/>
              </a:solidFill>
              <a:latin typeface="Helvetica Neu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nrg704-f6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55700"/>
            <a:ext cx="76200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7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222</Words>
  <Application>Microsoft Macintosh PowerPoint</Application>
  <PresentationFormat>On-screen Show (4:3)</PresentationFormat>
  <Paragraphs>38</Paragraphs>
  <Slides>13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 Spemann-Mangold kísérlet: bizonyíték egy dorzális szervezőközpont létére (1924)</vt:lpstr>
      <vt:lpstr>A hát-hasi (dorsoventrális - DV) tengely szorosan összefügg az idegrendszer kialakulásával</vt:lpstr>
      <vt:lpstr>A Spemann-szervező BMP antagonistákat fejez ki</vt:lpstr>
      <vt:lpstr>Az idegrendszer kialakulása: a BMP molekulák szerepe</vt:lpstr>
      <vt:lpstr>A Spemann-szervező BMP antagonistákat fejez ki</vt:lpstr>
      <vt:lpstr>chd expresszió (C)</vt:lpstr>
      <vt:lpstr>bmp4 és gsc expresszió</vt:lpstr>
      <vt:lpstr>zic3 és gbx1 expresszió</vt:lpstr>
      <vt:lpstr>Szem-morfogenezis</vt:lpstr>
      <vt:lpstr>chd és a kétfarkú aranyhal</vt:lpstr>
      <vt:lpstr>chd és a kétfarkú aranyhal</vt:lpstr>
      <vt:lpstr>A fej AP tengelyének kialakítása a gasztruláció során történik</vt:lpstr>
      <vt:lpstr>A fej AP tengelyének kialakítása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Spemann-Mangold kísérlet: bizonyíték egy dorzális szervezőközpont létére (1924)</dc:title>
  <dc:creator>Máté Varga</dc:creator>
  <cp:lastModifiedBy>Máté Varga</cp:lastModifiedBy>
  <cp:revision>8</cp:revision>
  <dcterms:created xsi:type="dcterms:W3CDTF">2014-03-20T21:57:11Z</dcterms:created>
  <dcterms:modified xsi:type="dcterms:W3CDTF">2014-03-21T08:25:47Z</dcterms:modified>
</cp:coreProperties>
</file>