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317" r:id="rId3"/>
    <p:sldId id="288" r:id="rId4"/>
    <p:sldId id="318" r:id="rId5"/>
    <p:sldId id="320" r:id="rId6"/>
    <p:sldId id="321" r:id="rId7"/>
    <p:sldId id="324" r:id="rId8"/>
    <p:sldId id="323" r:id="rId9"/>
    <p:sldId id="326" r:id="rId10"/>
    <p:sldId id="327" r:id="rId11"/>
    <p:sldId id="261" r:id="rId12"/>
    <p:sldId id="348" r:id="rId13"/>
    <p:sldId id="276" r:id="rId14"/>
    <p:sldId id="347" r:id="rId15"/>
    <p:sldId id="349" r:id="rId16"/>
    <p:sldId id="328" r:id="rId17"/>
    <p:sldId id="330" r:id="rId18"/>
    <p:sldId id="329" r:id="rId19"/>
    <p:sldId id="296" r:id="rId20"/>
    <p:sldId id="331" r:id="rId21"/>
    <p:sldId id="332" r:id="rId22"/>
    <p:sldId id="334" r:id="rId23"/>
    <p:sldId id="335" r:id="rId24"/>
    <p:sldId id="336" r:id="rId25"/>
    <p:sldId id="337" r:id="rId26"/>
    <p:sldId id="341" r:id="rId27"/>
    <p:sldId id="345" r:id="rId28"/>
    <p:sldId id="342" r:id="rId29"/>
    <p:sldId id="343" r:id="rId30"/>
    <p:sldId id="346" r:id="rId31"/>
    <p:sldId id="344" r:id="rId32"/>
    <p:sldId id="325" r:id="rId33"/>
    <p:sldId id="338" r:id="rId34"/>
    <p:sldId id="285" r:id="rId35"/>
    <p:sldId id="282" r:id="rId36"/>
    <p:sldId id="280" r:id="rId37"/>
    <p:sldId id="277" r:id="rId38"/>
    <p:sldId id="283" r:id="rId39"/>
    <p:sldId id="281" r:id="rId40"/>
    <p:sldId id="310" r:id="rId41"/>
    <p:sldId id="309" r:id="rId42"/>
    <p:sldId id="311" r:id="rId43"/>
    <p:sldId id="312" r:id="rId44"/>
    <p:sldId id="350" r:id="rId45"/>
    <p:sldId id="351" r:id="rId46"/>
    <p:sldId id="352" r:id="rId47"/>
    <p:sldId id="315" r:id="rId48"/>
    <p:sldId id="316" r:id="rId4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2BAA2E70-95A6-4D4B-8C38-DC87034F6869}">
          <p14:sldIdLst>
            <p14:sldId id="257"/>
            <p14:sldId id="317"/>
            <p14:sldId id="288"/>
            <p14:sldId id="318"/>
            <p14:sldId id="320"/>
            <p14:sldId id="321"/>
            <p14:sldId id="324"/>
            <p14:sldId id="323"/>
            <p14:sldId id="326"/>
            <p14:sldId id="327"/>
            <p14:sldId id="261"/>
            <p14:sldId id="348"/>
            <p14:sldId id="276"/>
            <p14:sldId id="347"/>
            <p14:sldId id="349"/>
            <p14:sldId id="328"/>
            <p14:sldId id="330"/>
            <p14:sldId id="329"/>
            <p14:sldId id="296"/>
            <p14:sldId id="331"/>
            <p14:sldId id="332"/>
            <p14:sldId id="334"/>
            <p14:sldId id="335"/>
            <p14:sldId id="336"/>
            <p14:sldId id="337"/>
            <p14:sldId id="341"/>
            <p14:sldId id="345"/>
            <p14:sldId id="342"/>
            <p14:sldId id="343"/>
            <p14:sldId id="346"/>
            <p14:sldId id="344"/>
            <p14:sldId id="325"/>
            <p14:sldId id="338"/>
            <p14:sldId id="285"/>
            <p14:sldId id="282"/>
            <p14:sldId id="280"/>
            <p14:sldId id="277"/>
            <p14:sldId id="283"/>
            <p14:sldId id="281"/>
            <p14:sldId id="310"/>
            <p14:sldId id="309"/>
            <p14:sldId id="311"/>
            <p14:sldId id="312"/>
            <p14:sldId id="350"/>
            <p14:sldId id="351"/>
            <p14:sldId id="352"/>
            <p14:sldId id="315"/>
            <p14:sldId id="316"/>
          </p14:sldIdLst>
        </p14:section>
        <p14:section name="Névtelen szakasz" id="{30B5293F-10D8-4B8C-8EA6-104265D922A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4" autoAdjust="0"/>
    <p:restoredTop sz="94660"/>
  </p:normalViewPr>
  <p:slideViewPr>
    <p:cSldViewPr>
      <p:cViewPr>
        <p:scale>
          <a:sx n="50" d="100"/>
          <a:sy n="50" d="100"/>
        </p:scale>
        <p:origin x="86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kutat&#225;s\kutat&#225;si%20t&#233;m&#225;k\KUTAT&#193;S\MTMR%20vil&#225;g\EDTP%20agy%20ageing\&#225;br&#225;k%20k&#233;zirathoz\t&#225;bl&#225;zatok%20mikroszk&#243;pi&#225;r&#243;l\F&#337;&#225;bra\Atg5%20eredm&#233;nye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va\Desktop\ASZTAL\SzemiQ%20denzitometri&#225;s%20meghat&#225;roz&#225;s%20&#233;s%20QPCR%20v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va\Desktop\ASZTAL\SzemiQ%20denzitometri&#225;s%20meghat&#225;roz&#225;s%20&#233;s%20QPCR%20v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kutat&#225;s\kutat&#225;si%20t&#233;m&#225;k\KUTAT&#193;S\MTMR%20vil&#225;g\EDTP%20agy%20ageing\&#225;br&#225;k%20k&#233;zirathoz\t&#225;bl&#225;zatok%20mikroszk&#243;pi&#225;r&#243;l\F&#337;&#225;bra\FYV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utat&#225;s\kutat&#225;si%20t&#233;m&#225;k\KUTAT&#193;S\MTMR%20vil&#225;g\EDTP%20agy%20ageing\&#225;br&#225;k%20k&#233;zirathoz\t&#225;bl&#225;zatok%20mikroszk&#243;pi&#225;r&#243;l\F&#337;&#225;bra\Ref(2)P_p6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kutat&#225;s\kutat&#225;si%20t&#233;m&#225;k\KUTAT&#193;S\MTMR%20vil&#225;g\EDTP%20agy%20ageing\&#225;br&#225;k%20k&#233;zirathoz\Tibornak\trojan%20myrGFP%20midbrai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ellai%20Tibor\Desktop\Tibor%202017.10.23\Manuscripts%202010-2017\2017\Mobile%20genmetic%20elements%20in%20aging\N6metad\Cele14-Tc1-Tc3%20age-related%206mA\new_2017.11.15\6am%20young%20old%20cele14%20stat%20(1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ella\Desktop\Tibor%202021.04.20\Manuscripts%202010-2017\2020\Nat%20Commun\Submission%20to%20Nat%20Commun_2020.08.19\Revision\Betti\Tc14\semiq_tc1_tc3_tc14_cep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ella\Desktop\Tibor%202021.04.20\Manuscripts%202010-2017\2020\Nat%20Commun\Submission%20to%20Nat%20Commun_2020.08.19\Revision\Betti\Tc14\semiq_tc1_tc3_tc14_ce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38373423405303"/>
          <c:y val="0.26333766598704311"/>
          <c:w val="0.43025734720661596"/>
          <c:h val="0.5773511275806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day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BC-48CC-AFE8-564CC24565DB}"/>
              </c:ext>
            </c:extLst>
          </c:dPt>
          <c:errBars>
            <c:errBarType val="both"/>
            <c:errValType val="cust"/>
            <c:noEndCap val="0"/>
            <c:plus>
              <c:numRef>
                <c:f>Munka1!$I$7</c:f>
                <c:numCache>
                  <c:formatCode>General</c:formatCode>
                  <c:ptCount val="1"/>
                  <c:pt idx="0">
                    <c:v>1.2231908605537642</c:v>
                  </c:pt>
                </c:numCache>
              </c:numRef>
            </c:plus>
            <c:minus>
              <c:numRef>
                <c:f>Munka1!$I$7</c:f>
                <c:numCache>
                  <c:formatCode>General</c:formatCode>
                  <c:ptCount val="1"/>
                  <c:pt idx="0">
                    <c:v>1.2231908605537642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Munka1!$I$6</c:f>
              <c:numCache>
                <c:formatCode>General</c:formatCode>
                <c:ptCount val="1"/>
                <c:pt idx="0">
                  <c:v>5.7227478231801028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BC-48CC-AFE8-564CC24565DB}"/>
            </c:ext>
          </c:extLst>
        </c:ser>
        <c:ser>
          <c:idx val="1"/>
          <c:order val="1"/>
          <c:tx>
            <c:strRef>
              <c:f>Munka1!$A$9</c:f>
              <c:strCache>
                <c:ptCount val="1"/>
                <c:pt idx="0">
                  <c:v>day 10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Munka1!$I$14</c:f>
                <c:numCache>
                  <c:formatCode>General</c:formatCode>
                  <c:ptCount val="1"/>
                  <c:pt idx="0">
                    <c:v>0.97786213475198946</c:v>
                  </c:pt>
                </c:numCache>
              </c:numRef>
            </c:plus>
            <c:minus>
              <c:numRef>
                <c:f>Munka1!$I$14</c:f>
                <c:numCache>
                  <c:formatCode>General</c:formatCode>
                  <c:ptCount val="1"/>
                  <c:pt idx="0">
                    <c:v>0.97786213475198946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Munka1!$I$13</c:f>
              <c:numCache>
                <c:formatCode>General</c:formatCode>
                <c:ptCount val="1"/>
                <c:pt idx="0">
                  <c:v>7.9357722041352288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BC-48CC-AFE8-564CC24565DB}"/>
            </c:ext>
          </c:extLst>
        </c:ser>
        <c:ser>
          <c:idx val="2"/>
          <c:order val="2"/>
          <c:tx>
            <c:strRef>
              <c:f>Munka1!$A$16</c:f>
              <c:strCache>
                <c:ptCount val="1"/>
                <c:pt idx="0">
                  <c:v>day 30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Munka1!$I$24</c:f>
                <c:numCache>
                  <c:formatCode>General</c:formatCode>
                  <c:ptCount val="1"/>
                  <c:pt idx="0">
                    <c:v>0.67530644537543716</c:v>
                  </c:pt>
                </c:numCache>
              </c:numRef>
            </c:plus>
            <c:minus>
              <c:numRef>
                <c:f>Munka1!$I$24</c:f>
                <c:numCache>
                  <c:formatCode>General</c:formatCode>
                  <c:ptCount val="1"/>
                  <c:pt idx="0">
                    <c:v>0.67530644537543716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Munka1!$I$23</c:f>
              <c:numCache>
                <c:formatCode>General</c:formatCode>
                <c:ptCount val="1"/>
                <c:pt idx="0">
                  <c:v>2.3659679849157356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BC-48CC-AFE8-564CC24565DB}"/>
            </c:ext>
          </c:extLst>
        </c:ser>
        <c:ser>
          <c:idx val="3"/>
          <c:order val="3"/>
          <c:tx>
            <c:strRef>
              <c:f>Munka1!$A$26</c:f>
              <c:strCache>
                <c:ptCount val="1"/>
                <c:pt idx="0">
                  <c:v>day 50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Munka1!$I$31</c:f>
                <c:numCache>
                  <c:formatCode>General</c:formatCode>
                  <c:ptCount val="1"/>
                  <c:pt idx="0">
                    <c:v>0.83157559425583805</c:v>
                  </c:pt>
                </c:numCache>
              </c:numRef>
            </c:plus>
            <c:minus>
              <c:numRef>
                <c:f>Munka1!$I$31</c:f>
                <c:numCache>
                  <c:formatCode>General</c:formatCode>
                  <c:ptCount val="1"/>
                  <c:pt idx="0">
                    <c:v>0.83157559425583805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Munka1!$I$30</c:f>
              <c:numCache>
                <c:formatCode>General</c:formatCode>
                <c:ptCount val="1"/>
                <c:pt idx="0">
                  <c:v>1.2718559147862247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6BC-48CC-AFE8-564CC24565DB}"/>
            </c:ext>
          </c:extLst>
        </c:ser>
        <c:ser>
          <c:idx val="4"/>
          <c:order val="4"/>
          <c:tx>
            <c:strRef>
              <c:f>Munka1!$A$33</c:f>
              <c:strCache>
                <c:ptCount val="1"/>
                <c:pt idx="0">
                  <c:v>day 70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Munka1!$I$38</c:f>
                <c:numCache>
                  <c:formatCode>General</c:formatCode>
                  <c:ptCount val="1"/>
                  <c:pt idx="0">
                    <c:v>0.27492368873642703</c:v>
                  </c:pt>
                </c:numCache>
              </c:numRef>
            </c:plus>
            <c:minus>
              <c:numRef>
                <c:f>Munka1!$I$38</c:f>
                <c:numCache>
                  <c:formatCode>General</c:formatCode>
                  <c:ptCount val="1"/>
                  <c:pt idx="0">
                    <c:v>0.27492368873642703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Munka1!$I$37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BC-48CC-AFE8-564CC2456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1"/>
        <c:axId val="103072824"/>
        <c:axId val="103070864"/>
      </c:barChart>
      <c:catAx>
        <c:axId val="1030728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3070864"/>
        <c:crosses val="autoZero"/>
        <c:auto val="1"/>
        <c:lblAlgn val="ctr"/>
        <c:lblOffset val="100"/>
        <c:noMultiLvlLbl val="0"/>
      </c:catAx>
      <c:valAx>
        <c:axId val="1030708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hu-HU" sz="1600" b="1" dirty="0" err="1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coverage</a:t>
                </a:r>
                <a:r>
                  <a:rPr lang="hu-HU" sz="16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 of Atg5 </a:t>
                </a:r>
                <a:r>
                  <a:rPr lang="hu-HU" sz="1600" b="1" dirty="0" err="1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particles</a:t>
                </a:r>
                <a:endParaRPr lang="hu-HU" sz="16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c:rich>
          </c:tx>
          <c:layout>
            <c:manualLayout>
              <c:xMode val="edge"/>
              <c:yMode val="edge"/>
              <c:x val="2.1154073513296553E-2"/>
              <c:y val="0.243454078789286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hu-HU"/>
          </a:p>
        </c:txPr>
        <c:crossAx val="103072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21832951260839"/>
          <c:y val="8.7973668488271012E-2"/>
          <c:w val="0.50854466671395804"/>
          <c:h val="0.64310351012501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'össz (3)'!$R$1</c:f>
              <c:strCache>
                <c:ptCount val="1"/>
                <c:pt idx="0">
                  <c:v>Tc1 (wild-type)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'össz (3)'!$R$8:$R$11</c:f>
                <c:numCache>
                  <c:formatCode>General</c:formatCode>
                  <c:ptCount val="4"/>
                  <c:pt idx="0">
                    <c:v>4.7668489945540085</c:v>
                  </c:pt>
                  <c:pt idx="1">
                    <c:v>10.931167518221452</c:v>
                  </c:pt>
                  <c:pt idx="2">
                    <c:v>3.1525000706438728</c:v>
                  </c:pt>
                </c:numCache>
              </c:numRef>
            </c:plus>
            <c:minus>
              <c:numRef>
                <c:f>'össz (3)'!$R$8:$R$11</c:f>
                <c:numCache>
                  <c:formatCode>General</c:formatCode>
                  <c:ptCount val="4"/>
                  <c:pt idx="0">
                    <c:v>4.7668489945540085</c:v>
                  </c:pt>
                  <c:pt idx="1">
                    <c:v>10.931167518221452</c:v>
                  </c:pt>
                  <c:pt idx="2">
                    <c:v>3.1525000706438728</c:v>
                  </c:pt>
                </c:numCache>
              </c:numRef>
            </c:minus>
          </c:errBars>
          <c:cat>
            <c:numRef>
              <c:f>'össz (3)'!$Q$2:$Q$6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</c:numCache>
            </c:numRef>
          </c:cat>
          <c:val>
            <c:numRef>
              <c:f>'össz (3)'!$R$2:$R$6</c:f>
              <c:numCache>
                <c:formatCode>General</c:formatCode>
                <c:ptCount val="5"/>
                <c:pt idx="0">
                  <c:v>11.639648075766454</c:v>
                </c:pt>
                <c:pt idx="1">
                  <c:v>104.37887446571892</c:v>
                </c:pt>
                <c:pt idx="2">
                  <c:v>145.0726923129682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21-4937-B711-B40A88E4C55A}"/>
            </c:ext>
          </c:extLst>
        </c:ser>
        <c:ser>
          <c:idx val="1"/>
          <c:order val="1"/>
          <c:tx>
            <c:strRef>
              <c:f>'össz (3)'!$S$1</c:f>
              <c:strCache>
                <c:ptCount val="1"/>
                <c:pt idx="0">
                  <c:v>Tc1 (daf-2)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'össz (3)'!$S$8:$S$12</c:f>
                <c:numCache>
                  <c:formatCode>General</c:formatCode>
                  <c:ptCount val="5"/>
                  <c:pt idx="0">
                    <c:v>2.4313144866084748</c:v>
                  </c:pt>
                  <c:pt idx="1">
                    <c:v>5.4343197149848095</c:v>
                  </c:pt>
                  <c:pt idx="2">
                    <c:v>4.8674097676004848</c:v>
                  </c:pt>
                  <c:pt idx="3">
                    <c:v>8.8010583510604565</c:v>
                  </c:pt>
                  <c:pt idx="4">
                    <c:v>5.5932540786080303</c:v>
                  </c:pt>
                </c:numCache>
              </c:numRef>
            </c:plus>
            <c:minus>
              <c:numRef>
                <c:f>'össz (3)'!$S$8:$S$12</c:f>
                <c:numCache>
                  <c:formatCode>General</c:formatCode>
                  <c:ptCount val="5"/>
                  <c:pt idx="0">
                    <c:v>2.4313144866084748</c:v>
                  </c:pt>
                  <c:pt idx="1">
                    <c:v>5.4343197149848095</c:v>
                  </c:pt>
                  <c:pt idx="2">
                    <c:v>4.8674097676004848</c:v>
                  </c:pt>
                  <c:pt idx="3">
                    <c:v>8.8010583510604565</c:v>
                  </c:pt>
                  <c:pt idx="4">
                    <c:v>5.5932540786080303</c:v>
                  </c:pt>
                </c:numCache>
              </c:numRef>
            </c:minus>
          </c:errBars>
          <c:cat>
            <c:numRef>
              <c:f>'össz (3)'!$Q$2:$Q$6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</c:numCache>
            </c:numRef>
          </c:cat>
          <c:val>
            <c:numRef>
              <c:f>'össz (3)'!$S$2:$S$6</c:f>
              <c:numCache>
                <c:formatCode>General</c:formatCode>
                <c:ptCount val="5"/>
                <c:pt idx="0">
                  <c:v>9.5521157063711915</c:v>
                </c:pt>
                <c:pt idx="1">
                  <c:v>31.069060784048087</c:v>
                </c:pt>
                <c:pt idx="2">
                  <c:v>72.477765457783917</c:v>
                </c:pt>
                <c:pt idx="3">
                  <c:v>100.35746334682621</c:v>
                </c:pt>
                <c:pt idx="4">
                  <c:v>137.26796791755285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21-4937-B711-B40A88E4C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overlap val="-20"/>
        <c:axId val="646045312"/>
        <c:axId val="479332384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'össz (3)'!$T$1</c15:sqref>
                        </c15:formulaRef>
                      </c:ext>
                    </c:extLst>
                    <c:strCache>
                      <c:ptCount val="1"/>
                      <c:pt idx="0">
                        <c:v>Tc3 (wild-type)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ysClr val="windowText" lastClr="000000"/>
                    </a:solidFill>
                  </a:ln>
                </c:spPr>
                <c:invertIfNegative val="0"/>
                <c:errBars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'össz (3)'!$T$8:$T$11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8.0095524404875302</c:v>
                        </c:pt>
                        <c:pt idx="1">
                          <c:v>18.746739730381069</c:v>
                        </c:pt>
                        <c:pt idx="2">
                          <c:v>6.6458851996653658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'össz (3)'!$T$8:$T$11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8.0095524404875302</c:v>
                        </c:pt>
                        <c:pt idx="1">
                          <c:v>18.746739730381069</c:v>
                        </c:pt>
                        <c:pt idx="2">
                          <c:v>6.6458851996653658</c:v>
                        </c:pt>
                      </c:numCache>
                    </c:numRef>
                  </c:minus>
                </c:errBars>
                <c:cat>
                  <c:numRef>
                    <c:extLst>
                      <c:ext uri="{02D57815-91ED-43cb-92C2-25804820EDAC}">
                        <c15:formulaRef>
                          <c15:sqref>'össz (3)'!$Q$2:$Q$6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7</c:v>
                      </c:pt>
                      <c:pt idx="2">
                        <c:v>12</c:v>
                      </c:pt>
                      <c:pt idx="3">
                        <c:v>16</c:v>
                      </c:pt>
                      <c:pt idx="4">
                        <c:v>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'össz (3)'!$T$2:$T$6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15.343253110752045</c:v>
                      </c:pt>
                      <c:pt idx="1">
                        <c:v>123.82904425597205</c:v>
                      </c:pt>
                      <c:pt idx="2">
                        <c:v>176.84856616954525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4C21-4937-B711-B40A88E4C55A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'össz (3)'!$U$1</c15:sqref>
                        </c15:formulaRef>
                      </c:ext>
                    </c:extLst>
                    <c:strCache>
                      <c:ptCount val="1"/>
                      <c:pt idx="0">
                        <c:v>Tc3 (daf-2)</c:v>
                      </c:pt>
                    </c:strCache>
                  </c:strRef>
                </c:tx>
                <c:spPr>
                  <a:solidFill>
                    <a:srgbClr val="FF9933"/>
                  </a:solidFill>
                  <a:ln>
                    <a:solidFill>
                      <a:sysClr val="windowText" lastClr="000000"/>
                    </a:solidFill>
                  </a:ln>
                </c:spPr>
                <c:invertIfNegative val="0"/>
                <c:errBars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'össz (3)'!$U$8:$U$12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0.52656480566429631</c:v>
                        </c:pt>
                        <c:pt idx="1">
                          <c:v>5.8053995499965145</c:v>
                        </c:pt>
                        <c:pt idx="2">
                          <c:v>7.480856951158577</c:v>
                        </c:pt>
                        <c:pt idx="3">
                          <c:v>4.9725598002440963</c:v>
                        </c:pt>
                        <c:pt idx="4">
                          <c:v>9.1066132537497229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'össz (3)'!$U$8:$U$12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0.52656480566429631</c:v>
                        </c:pt>
                        <c:pt idx="1">
                          <c:v>5.8053995499965145</c:v>
                        </c:pt>
                        <c:pt idx="2">
                          <c:v>7.480856951158577</c:v>
                        </c:pt>
                        <c:pt idx="3">
                          <c:v>4.9725598002440963</c:v>
                        </c:pt>
                        <c:pt idx="4">
                          <c:v>9.1066132537497229</c:v>
                        </c:pt>
                      </c:numCache>
                    </c:numRef>
                  </c:minus>
                </c:errBar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'össz (3)'!$Q$2:$Q$6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7</c:v>
                      </c:pt>
                      <c:pt idx="2">
                        <c:v>12</c:v>
                      </c:pt>
                      <c:pt idx="3">
                        <c:v>16</c:v>
                      </c:pt>
                      <c:pt idx="4">
                        <c:v>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'össz (3)'!$U$2:$U$6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5.4213548788714894</c:v>
                      </c:pt>
                      <c:pt idx="1">
                        <c:v>29.390763693354668</c:v>
                      </c:pt>
                      <c:pt idx="2">
                        <c:v>78.853995556322488</c:v>
                      </c:pt>
                      <c:pt idx="3">
                        <c:v>119.14087931207916</c:v>
                      </c:pt>
                      <c:pt idx="4">
                        <c:v>159.78377635833576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C21-4937-B711-B40A88E4C55A}"/>
                  </c:ext>
                </c:extLst>
              </c15:ser>
            </c15:filteredBarSeries>
          </c:ext>
        </c:extLst>
      </c:barChart>
      <c:catAx>
        <c:axId val="646045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 Narrow" panose="020B0606020202030204" pitchFamily="34" charset="0"/>
                  </a:defRPr>
                </a:pPr>
                <a:r>
                  <a:rPr lang="hu-HU" sz="2000">
                    <a:latin typeface="Arial Narrow" panose="020B0606020202030204" pitchFamily="34" charset="0"/>
                  </a:rPr>
                  <a:t>Adult</a:t>
                </a:r>
                <a:r>
                  <a:rPr lang="hu-HU" sz="2000" baseline="0">
                    <a:latin typeface="Arial Narrow" panose="020B0606020202030204" pitchFamily="34" charset="0"/>
                  </a:rPr>
                  <a:t> age (days)</a:t>
                </a:r>
                <a:endParaRPr lang="hu-HU" sz="2000">
                  <a:latin typeface="Arial Narrow" panose="020B060602020203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</c:spPr>
        <c:txPr>
          <a:bodyPr rot="0"/>
          <a:lstStyle/>
          <a:p>
            <a:pPr>
              <a:defRPr sz="1800">
                <a:solidFill>
                  <a:schemeClr val="tx1"/>
                </a:solidFill>
                <a:latin typeface="Arial Narrow" panose="020B0606020202030204" pitchFamily="34" charset="0"/>
              </a:defRPr>
            </a:pPr>
            <a:endParaRPr lang="hu-HU"/>
          </a:p>
        </c:txPr>
        <c:crossAx val="479332384"/>
        <c:crosses val="autoZero"/>
        <c:auto val="0"/>
        <c:lblAlgn val="ctr"/>
        <c:lblOffset val="100"/>
        <c:noMultiLvlLbl val="0"/>
      </c:catAx>
      <c:valAx>
        <c:axId val="479332384"/>
        <c:scaling>
          <c:orientation val="minMax"/>
          <c:max val="2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 i="0">
                    <a:latin typeface="Arial Narrow" pitchFamily="34" charset="0"/>
                  </a:defRPr>
                </a:pPr>
                <a:r>
                  <a:rPr lang="hu-HU" sz="2000" b="1" i="0" baseline="0" dirty="0">
                    <a:effectLst/>
                  </a:rPr>
                  <a:t>Relative 6mA levels</a:t>
                </a:r>
                <a:endParaRPr lang="hu-HU" sz="20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3.0600859163796616E-2"/>
              <c:y val="7.6709069852407011E-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>
                <a:latin typeface="Arial Narrow" pitchFamily="34" charset="0"/>
              </a:defRPr>
            </a:pPr>
            <a:endParaRPr lang="hu-HU"/>
          </a:p>
        </c:txPr>
        <c:crossAx val="646045312"/>
        <c:crosses val="autoZero"/>
        <c:crossBetween val="between"/>
        <c:majorUnit val="50"/>
      </c:valAx>
    </c:plotArea>
    <c:legend>
      <c:legendPos val="r"/>
      <c:layout>
        <c:manualLayout>
          <c:xMode val="edge"/>
          <c:yMode val="edge"/>
          <c:x val="0.68592619338591998"/>
          <c:y val="7.9461186132493727E-2"/>
          <c:w val="0.30122410796623394"/>
          <c:h val="0.22579479555284274"/>
        </c:manualLayout>
      </c:layout>
      <c:overlay val="0"/>
      <c:txPr>
        <a:bodyPr/>
        <a:lstStyle/>
        <a:p>
          <a:pPr>
            <a:defRPr sz="1800" b="1" i="1">
              <a:latin typeface="Arial Narrow" panose="020B0606020202030204" pitchFamily="34" charset="0"/>
            </a:defRPr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38997781566472"/>
          <c:y val="9.8695609716836621E-2"/>
          <c:w val="0.51042154359083503"/>
          <c:h val="0.64310351012501565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'össz (3)'!$T$1</c:f>
              <c:strCache>
                <c:ptCount val="1"/>
                <c:pt idx="0">
                  <c:v>Tc3 (wild-type)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'össz (3)'!$T$8:$T$11</c:f>
                <c:numCache>
                  <c:formatCode>General</c:formatCode>
                  <c:ptCount val="4"/>
                  <c:pt idx="0">
                    <c:v>8.0095524404875302</c:v>
                  </c:pt>
                  <c:pt idx="1">
                    <c:v>18.746739730381069</c:v>
                  </c:pt>
                  <c:pt idx="2">
                    <c:v>6.6458851996653658</c:v>
                  </c:pt>
                </c:numCache>
              </c:numRef>
            </c:plus>
            <c:minus>
              <c:numRef>
                <c:f>'össz (3)'!$T$8:$T$11</c:f>
                <c:numCache>
                  <c:formatCode>General</c:formatCode>
                  <c:ptCount val="4"/>
                  <c:pt idx="0">
                    <c:v>8.0095524404875302</c:v>
                  </c:pt>
                  <c:pt idx="1">
                    <c:v>18.746739730381069</c:v>
                  </c:pt>
                  <c:pt idx="2">
                    <c:v>6.6458851996653658</c:v>
                  </c:pt>
                </c:numCache>
              </c:numRef>
            </c:minus>
          </c:errBars>
          <c:cat>
            <c:numRef>
              <c:f>'össz (3)'!$Q$2:$Q$6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</c:numCache>
            </c:numRef>
          </c:cat>
          <c:val>
            <c:numRef>
              <c:f>'össz (3)'!$T$2:$T$6</c:f>
              <c:numCache>
                <c:formatCode>General</c:formatCode>
                <c:ptCount val="5"/>
                <c:pt idx="0">
                  <c:v>15.343253110752045</c:v>
                </c:pt>
                <c:pt idx="1">
                  <c:v>123.82904425597205</c:v>
                </c:pt>
                <c:pt idx="2">
                  <c:v>176.84856616954525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B0-4473-91C2-FD03321F10E7}"/>
            </c:ext>
          </c:extLst>
        </c:ser>
        <c:ser>
          <c:idx val="3"/>
          <c:order val="3"/>
          <c:tx>
            <c:strRef>
              <c:f>'össz (3)'!$U$1</c:f>
              <c:strCache>
                <c:ptCount val="1"/>
                <c:pt idx="0">
                  <c:v>Tc3 (daf-2)</c:v>
                </c:pt>
              </c:strCache>
            </c:strRef>
          </c:tx>
          <c:spPr>
            <a:solidFill>
              <a:srgbClr val="FF9933"/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'össz (3)'!$U$8:$U$12</c:f>
                <c:numCache>
                  <c:formatCode>General</c:formatCode>
                  <c:ptCount val="5"/>
                  <c:pt idx="0">
                    <c:v>0.52656480566429631</c:v>
                  </c:pt>
                  <c:pt idx="1">
                    <c:v>5.8053995499965145</c:v>
                  </c:pt>
                  <c:pt idx="2">
                    <c:v>7.480856951158577</c:v>
                  </c:pt>
                  <c:pt idx="3">
                    <c:v>4.9725598002440963</c:v>
                  </c:pt>
                  <c:pt idx="4">
                    <c:v>9.1066132537497229</c:v>
                  </c:pt>
                </c:numCache>
              </c:numRef>
            </c:plus>
            <c:minus>
              <c:numRef>
                <c:f>'össz (3)'!$U$8:$U$12</c:f>
                <c:numCache>
                  <c:formatCode>General</c:formatCode>
                  <c:ptCount val="5"/>
                  <c:pt idx="0">
                    <c:v>0.52656480566429631</c:v>
                  </c:pt>
                  <c:pt idx="1">
                    <c:v>5.8053995499965145</c:v>
                  </c:pt>
                  <c:pt idx="2">
                    <c:v>7.480856951158577</c:v>
                  </c:pt>
                  <c:pt idx="3">
                    <c:v>4.9725598002440963</c:v>
                  </c:pt>
                  <c:pt idx="4">
                    <c:v>9.1066132537497229</c:v>
                  </c:pt>
                </c:numCache>
              </c:numRef>
            </c:minus>
          </c:errBars>
          <c:cat>
            <c:numRef>
              <c:f>'össz (3)'!$Q$2:$Q$6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</c:numCache>
            </c:numRef>
          </c:cat>
          <c:val>
            <c:numRef>
              <c:f>'össz (3)'!$U$2:$U$6</c:f>
              <c:numCache>
                <c:formatCode>General</c:formatCode>
                <c:ptCount val="5"/>
                <c:pt idx="0">
                  <c:v>5.4213548788714894</c:v>
                </c:pt>
                <c:pt idx="1">
                  <c:v>29.390763693354668</c:v>
                </c:pt>
                <c:pt idx="2">
                  <c:v>78.853995556322488</c:v>
                </c:pt>
                <c:pt idx="3">
                  <c:v>119.14087931207916</c:v>
                </c:pt>
                <c:pt idx="4">
                  <c:v>159.78377635833576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B0-4473-91C2-FD03321F1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overlap val="-20"/>
        <c:axId val="481803800"/>
        <c:axId val="48180536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'össz (3)'!$R$1</c15:sqref>
                        </c15:formulaRef>
                      </c:ext>
                    </c:extLst>
                    <c:strCache>
                      <c:ptCount val="1"/>
                      <c:pt idx="0">
                        <c:v>Tc1 (wild-type)</c:v>
                      </c:pt>
                    </c:strCache>
                  </c:strRef>
                </c:tx>
                <c:spPr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ysClr val="windowText" lastClr="000000"/>
                    </a:solidFill>
                  </a:ln>
                </c:spPr>
                <c:invertIfNegative val="0"/>
                <c:errBars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'össz (3)'!$R$8:$R$11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4.7668489945540085</c:v>
                        </c:pt>
                        <c:pt idx="1">
                          <c:v>10.931167518221452</c:v>
                        </c:pt>
                        <c:pt idx="2">
                          <c:v>3.1525000706438728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'össz (3)'!$R$8:$R$11</c15:sqref>
                          </c15:formulaRef>
                        </c:ext>
                      </c:extLst>
                      <c:numCache>
                        <c:formatCode>General</c:formatCode>
                        <c:ptCount val="4"/>
                        <c:pt idx="0">
                          <c:v>4.7668489945540085</c:v>
                        </c:pt>
                        <c:pt idx="1">
                          <c:v>10.931167518221452</c:v>
                        </c:pt>
                        <c:pt idx="2">
                          <c:v>3.1525000706438728</c:v>
                        </c:pt>
                      </c:numCache>
                    </c:numRef>
                  </c:minus>
                </c:errBars>
                <c:cat>
                  <c:numRef>
                    <c:extLst>
                      <c:ext uri="{02D57815-91ED-43cb-92C2-25804820EDAC}">
                        <c15:formulaRef>
                          <c15:sqref>'össz (3)'!$Q$2:$Q$6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7</c:v>
                      </c:pt>
                      <c:pt idx="2">
                        <c:v>12</c:v>
                      </c:pt>
                      <c:pt idx="3">
                        <c:v>16</c:v>
                      </c:pt>
                      <c:pt idx="4">
                        <c:v>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'össz (3)'!$R$2:$R$6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11.639648075766454</c:v>
                      </c:pt>
                      <c:pt idx="1">
                        <c:v>104.37887446571892</c:v>
                      </c:pt>
                      <c:pt idx="2">
                        <c:v>145.0726923129682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8BB0-4473-91C2-FD03321F10E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'össz (3)'!$S$1</c15:sqref>
                        </c15:formulaRef>
                      </c:ext>
                    </c:extLst>
                    <c:strCache>
                      <c:ptCount val="1"/>
                      <c:pt idx="0">
                        <c:v>Tc1 (daf-2)</c:v>
                      </c:pt>
                    </c:strCache>
                  </c:strRef>
                </c:tx>
                <c:spPr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solidFill>
                      <a:sysClr val="windowText" lastClr="000000"/>
                    </a:solidFill>
                  </a:ln>
                </c:spPr>
                <c:invertIfNegative val="0"/>
                <c:errBars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'össz (3)'!$S$8:$S$12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2.4313144866084748</c:v>
                        </c:pt>
                        <c:pt idx="1">
                          <c:v>5.4343197149848095</c:v>
                        </c:pt>
                        <c:pt idx="2">
                          <c:v>4.8674097676004848</c:v>
                        </c:pt>
                        <c:pt idx="3">
                          <c:v>8.8010583510604565</c:v>
                        </c:pt>
                        <c:pt idx="4">
                          <c:v>5.5932540786080303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'össz (3)'!$S$8:$S$12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2.4313144866084748</c:v>
                        </c:pt>
                        <c:pt idx="1">
                          <c:v>5.4343197149848095</c:v>
                        </c:pt>
                        <c:pt idx="2">
                          <c:v>4.8674097676004848</c:v>
                        </c:pt>
                        <c:pt idx="3">
                          <c:v>8.8010583510604565</c:v>
                        </c:pt>
                        <c:pt idx="4">
                          <c:v>5.5932540786080303</c:v>
                        </c:pt>
                      </c:numCache>
                    </c:numRef>
                  </c:minus>
                </c:errBar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'össz (3)'!$Q$2:$Q$6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7</c:v>
                      </c:pt>
                      <c:pt idx="2">
                        <c:v>12</c:v>
                      </c:pt>
                      <c:pt idx="3">
                        <c:v>16</c:v>
                      </c:pt>
                      <c:pt idx="4">
                        <c:v>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'össz (3)'!$S$2:$S$6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9.5521157063711915</c:v>
                      </c:pt>
                      <c:pt idx="1">
                        <c:v>31.069060784048087</c:v>
                      </c:pt>
                      <c:pt idx="2">
                        <c:v>72.477765457783917</c:v>
                      </c:pt>
                      <c:pt idx="3">
                        <c:v>100.35746334682621</c:v>
                      </c:pt>
                      <c:pt idx="4">
                        <c:v>137.26796791755285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BB0-4473-91C2-FD03321F10E7}"/>
                  </c:ext>
                </c:extLst>
              </c15:ser>
            </c15:filteredBarSeries>
          </c:ext>
        </c:extLst>
      </c:barChart>
      <c:catAx>
        <c:axId val="481803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 Narrow" panose="020B0606020202030204" pitchFamily="34" charset="0"/>
                  </a:defRPr>
                </a:pPr>
                <a:r>
                  <a:rPr lang="hu-HU" sz="2000" dirty="0" err="1">
                    <a:latin typeface="Arial Narrow" panose="020B0606020202030204" pitchFamily="34" charset="0"/>
                  </a:rPr>
                  <a:t>Adult</a:t>
                </a:r>
                <a:r>
                  <a:rPr lang="hu-HU" sz="2000" baseline="0" dirty="0">
                    <a:latin typeface="Arial Narrow" panose="020B0606020202030204" pitchFamily="34" charset="0"/>
                  </a:rPr>
                  <a:t> </a:t>
                </a:r>
                <a:r>
                  <a:rPr lang="hu-HU" sz="2000" baseline="0" dirty="0" err="1">
                    <a:latin typeface="Arial Narrow" panose="020B0606020202030204" pitchFamily="34" charset="0"/>
                  </a:rPr>
                  <a:t>age</a:t>
                </a:r>
                <a:r>
                  <a:rPr lang="hu-HU" sz="2000" baseline="0" dirty="0">
                    <a:latin typeface="Arial Narrow" panose="020B0606020202030204" pitchFamily="34" charset="0"/>
                  </a:rPr>
                  <a:t> (</a:t>
                </a:r>
                <a:r>
                  <a:rPr lang="hu-HU" sz="2000" baseline="0" dirty="0" err="1">
                    <a:latin typeface="Arial Narrow" panose="020B0606020202030204" pitchFamily="34" charset="0"/>
                  </a:rPr>
                  <a:t>days</a:t>
                </a:r>
                <a:r>
                  <a:rPr lang="hu-HU" sz="2000" baseline="0" dirty="0">
                    <a:latin typeface="Arial Narrow" panose="020B0606020202030204" pitchFamily="34" charset="0"/>
                  </a:rPr>
                  <a:t>)</a:t>
                </a:r>
                <a:endParaRPr lang="hu-HU" sz="2000" dirty="0">
                  <a:latin typeface="Arial Narrow" panose="020B060602020203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</c:spPr>
        <c:txPr>
          <a:bodyPr rot="0"/>
          <a:lstStyle/>
          <a:p>
            <a:pPr>
              <a:defRPr sz="1800">
                <a:solidFill>
                  <a:schemeClr val="tx1"/>
                </a:solidFill>
                <a:latin typeface="Arial Narrow" panose="020B0606020202030204" pitchFamily="34" charset="0"/>
              </a:defRPr>
            </a:pPr>
            <a:endParaRPr lang="hu-HU"/>
          </a:p>
        </c:txPr>
        <c:crossAx val="481805368"/>
        <c:crosses val="autoZero"/>
        <c:auto val="0"/>
        <c:lblAlgn val="ctr"/>
        <c:lblOffset val="100"/>
        <c:noMultiLvlLbl val="0"/>
      </c:catAx>
      <c:valAx>
        <c:axId val="481805368"/>
        <c:scaling>
          <c:orientation val="minMax"/>
          <c:max val="2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 i="0">
                    <a:latin typeface="Arial Narrow" pitchFamily="34" charset="0"/>
                  </a:defRPr>
                </a:pPr>
                <a:r>
                  <a:rPr lang="hu-HU" sz="2000" b="1" i="0" baseline="0" dirty="0">
                    <a:effectLst/>
                  </a:rPr>
                  <a:t>Relative 6mA levels</a:t>
                </a:r>
                <a:endParaRPr lang="hu-HU" sz="20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3.4317585444175222E-2"/>
              <c:y val="9.0917604596640264E-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>
                <a:latin typeface="Arial Narrow" pitchFamily="34" charset="0"/>
              </a:defRPr>
            </a:pPr>
            <a:endParaRPr lang="hu-HU"/>
          </a:p>
        </c:txPr>
        <c:crossAx val="481803800"/>
        <c:crosses val="autoZero"/>
        <c:crossBetween val="between"/>
        <c:majorUnit val="50"/>
      </c:valAx>
    </c:plotArea>
    <c:legend>
      <c:legendPos val="r"/>
      <c:layout>
        <c:manualLayout>
          <c:xMode val="edge"/>
          <c:yMode val="edge"/>
          <c:x val="0.69877581646626274"/>
          <c:y val="4.7587305114246567E-2"/>
          <c:w val="0.30122410796623394"/>
          <c:h val="0.22579479555284274"/>
        </c:manualLayout>
      </c:layout>
      <c:overlay val="0"/>
      <c:txPr>
        <a:bodyPr/>
        <a:lstStyle/>
        <a:p>
          <a:pPr>
            <a:defRPr sz="1800" b="1" i="1">
              <a:latin typeface="Arial Narrow" panose="020B0606020202030204" pitchFamily="34" charset="0"/>
            </a:defRPr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758814523184601"/>
          <c:y val="0.25732151909894424"/>
          <c:w val="0.47796741032370954"/>
          <c:h val="0.635279155370407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1.day</c:v>
                </c:pt>
              </c:strCache>
            </c:strRef>
          </c:tx>
          <c:spPr>
            <a:solidFill>
              <a:srgbClr val="FFFFFF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Sheet2!$F$10</c:f>
                <c:numCache>
                  <c:formatCode>General</c:formatCode>
                  <c:ptCount val="1"/>
                  <c:pt idx="0">
                    <c:v>5.5672956170551053</c:v>
                  </c:pt>
                </c:numCache>
              </c:numRef>
            </c:plus>
            <c:minus>
              <c:numRef>
                <c:f>Sheet2!$F$10</c:f>
                <c:numCache>
                  <c:formatCode>General</c:formatCode>
                  <c:ptCount val="1"/>
                  <c:pt idx="0">
                    <c:v>5.5672956170551053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Sheet2!$F$9</c:f>
              <c:numCache>
                <c:formatCode>General</c:formatCode>
                <c:ptCount val="1"/>
                <c:pt idx="0">
                  <c:v>8.0167775759468256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53-4278-B099-5411985AD5C3}"/>
            </c:ext>
          </c:extLst>
        </c:ser>
        <c:ser>
          <c:idx val="1"/>
          <c:order val="1"/>
          <c:tx>
            <c:strRef>
              <c:f>Sheet2!$A$12</c:f>
              <c:strCache>
                <c:ptCount val="1"/>
                <c:pt idx="0">
                  <c:v>10.day</c:v>
                </c:pt>
              </c:strCache>
            </c:strRef>
          </c:tx>
          <c:spPr>
            <a:solidFill>
              <a:srgbClr val="DEEBF7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Sheet2!$F$21</c:f>
                <c:numCache>
                  <c:formatCode>General</c:formatCode>
                  <c:ptCount val="1"/>
                  <c:pt idx="0">
                    <c:v>2.7740802508144133</c:v>
                  </c:pt>
                </c:numCache>
              </c:numRef>
            </c:plus>
            <c:minus>
              <c:numRef>
                <c:f>Sheet2!$F$21</c:f>
                <c:numCache>
                  <c:formatCode>General</c:formatCode>
                  <c:ptCount val="1"/>
                  <c:pt idx="0">
                    <c:v>2.7740802508144133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Sheet2!$F$20</c:f>
              <c:numCache>
                <c:formatCode>General</c:formatCode>
                <c:ptCount val="1"/>
                <c:pt idx="0">
                  <c:v>9.4212423547672977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53-4278-B099-5411985AD5C3}"/>
            </c:ext>
          </c:extLst>
        </c:ser>
        <c:ser>
          <c:idx val="2"/>
          <c:order val="2"/>
          <c:tx>
            <c:strRef>
              <c:f>Sheet2!$A$23</c:f>
              <c:strCache>
                <c:ptCount val="1"/>
                <c:pt idx="0">
                  <c:v>30.day</c:v>
                </c:pt>
              </c:strCache>
            </c:strRef>
          </c:tx>
          <c:spPr>
            <a:solidFill>
              <a:srgbClr val="9DC3E6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Sheet2!$F$30</c:f>
                <c:numCache>
                  <c:formatCode>General</c:formatCode>
                  <c:ptCount val="1"/>
                  <c:pt idx="0">
                    <c:v>2.0774631719401664</c:v>
                  </c:pt>
                </c:numCache>
              </c:numRef>
            </c:plus>
            <c:minus>
              <c:numRef>
                <c:f>Sheet2!$F$30</c:f>
                <c:numCache>
                  <c:formatCode>General</c:formatCode>
                  <c:ptCount val="1"/>
                  <c:pt idx="0">
                    <c:v>2.0774631719401664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Sheet2!$F$29</c:f>
              <c:numCache>
                <c:formatCode>General</c:formatCode>
                <c:ptCount val="1"/>
                <c:pt idx="0">
                  <c:v>3.5383143862770083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53-4278-B099-5411985AD5C3}"/>
            </c:ext>
          </c:extLst>
        </c:ser>
        <c:ser>
          <c:idx val="3"/>
          <c:order val="3"/>
          <c:tx>
            <c:strRef>
              <c:f>Sheet2!$A$32</c:f>
              <c:strCache>
                <c:ptCount val="1"/>
                <c:pt idx="0">
                  <c:v>50.day</c:v>
                </c:pt>
              </c:strCache>
            </c:strRef>
          </c:tx>
          <c:spPr>
            <a:solidFill>
              <a:srgbClr val="1F4E79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Sheet2!$F$42</c:f>
                <c:numCache>
                  <c:formatCode>General</c:formatCode>
                  <c:ptCount val="1"/>
                  <c:pt idx="0">
                    <c:v>0.82020644128038478</c:v>
                  </c:pt>
                </c:numCache>
              </c:numRef>
            </c:plus>
            <c:minus>
              <c:numRef>
                <c:f>Sheet2!$F$42</c:f>
                <c:numCache>
                  <c:formatCode>General</c:formatCode>
                  <c:ptCount val="1"/>
                  <c:pt idx="0">
                    <c:v>0.82020644128038478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Sheet2!$F$41</c:f>
              <c:numCache>
                <c:formatCode>General</c:formatCode>
                <c:ptCount val="1"/>
                <c:pt idx="0">
                  <c:v>1.6801585512590795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53-4278-B099-5411985AD5C3}"/>
            </c:ext>
          </c:extLst>
        </c:ser>
        <c:ser>
          <c:idx val="4"/>
          <c:order val="4"/>
          <c:tx>
            <c:strRef>
              <c:f>Sheet2!$A$44</c:f>
              <c:strCache>
                <c:ptCount val="1"/>
                <c:pt idx="0">
                  <c:v>70.day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Sheet2!$F$55</c:f>
                <c:numCache>
                  <c:formatCode>General</c:formatCode>
                  <c:ptCount val="1"/>
                  <c:pt idx="0">
                    <c:v>0.6844576909285871</c:v>
                  </c:pt>
                </c:numCache>
              </c:numRef>
            </c:plus>
            <c:minus>
              <c:numRef>
                <c:f>Sheet2!$F$55</c:f>
                <c:numCache>
                  <c:formatCode>General</c:formatCode>
                  <c:ptCount val="1"/>
                  <c:pt idx="0">
                    <c:v>0.6844576909285871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Sheet2!$F$54</c:f>
              <c:numCache>
                <c:formatCode>General</c:formatCode>
                <c:ptCount val="1"/>
                <c:pt idx="0">
                  <c:v>1.1949571245080997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53-4278-B099-5411985AD5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1"/>
        <c:axId val="339195416"/>
        <c:axId val="339195024"/>
      </c:barChart>
      <c:catAx>
        <c:axId val="3391954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39195024"/>
        <c:crosses val="autoZero"/>
        <c:auto val="1"/>
        <c:lblAlgn val="ctr"/>
        <c:lblOffset val="100"/>
        <c:noMultiLvlLbl val="0"/>
      </c:catAx>
      <c:valAx>
        <c:axId val="339195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hu-HU"/>
          </a:p>
        </c:txPr>
        <c:crossAx val="33919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55796150481191"/>
          <c:y val="0.37037037037037035"/>
          <c:w val="0.47386001749781276"/>
          <c:h val="0.513649752114319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Day 1</c:v>
                </c:pt>
              </c:strCache>
            </c:strRef>
          </c:tx>
          <c:spPr>
            <a:solidFill>
              <a:srgbClr val="FFFFFF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Sheet1!$E$13</c:f>
                <c:numCache>
                  <c:formatCode>General</c:formatCode>
                  <c:ptCount val="1"/>
                  <c:pt idx="0">
                    <c:v>0.27797622790797161</c:v>
                  </c:pt>
                </c:numCache>
              </c:numRef>
            </c:plus>
            <c:minus>
              <c:numRef>
                <c:f>Sheet1!$E$13</c:f>
                <c:numCache>
                  <c:formatCode>General</c:formatCode>
                  <c:ptCount val="1"/>
                  <c:pt idx="0">
                    <c:v>0.27797622790797161</c:v>
                  </c:pt>
                </c:numCache>
              </c:numRef>
            </c:minus>
            <c:spPr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errBars>
          <c:cat>
            <c:strRef>
              <c:f>Sheet1!$B$2</c:f>
              <c:strCache>
                <c:ptCount val="1"/>
                <c:pt idx="0">
                  <c:v>Oregon</c:v>
                </c:pt>
              </c:strCache>
            </c:strRef>
          </c:cat>
          <c:val>
            <c:numRef>
              <c:f>Sheet1!$E$12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1F-492D-9027-93C037D047B2}"/>
            </c:ext>
          </c:extLst>
        </c:ser>
        <c:ser>
          <c:idx val="1"/>
          <c:order val="1"/>
          <c:tx>
            <c:strRef>
              <c:f>Sheet1!$B$16</c:f>
              <c:strCache>
                <c:ptCount val="1"/>
                <c:pt idx="0">
                  <c:v>Day 10</c:v>
                </c:pt>
              </c:strCache>
            </c:strRef>
          </c:tx>
          <c:spPr>
            <a:solidFill>
              <a:srgbClr val="DEEBF7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Sheet1!$E$22</c:f>
                <c:numCache>
                  <c:formatCode>General</c:formatCode>
                  <c:ptCount val="1"/>
                  <c:pt idx="0">
                    <c:v>0.57426546691352509</c:v>
                  </c:pt>
                </c:numCache>
              </c:numRef>
            </c:plus>
            <c:minus>
              <c:numRef>
                <c:f>Sheet1!$E$22</c:f>
                <c:numCache>
                  <c:formatCode>General</c:formatCode>
                  <c:ptCount val="1"/>
                  <c:pt idx="0">
                    <c:v>0.57426546691352509</c:v>
                  </c:pt>
                </c:numCache>
              </c:numRef>
            </c:minus>
            <c:spPr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errBars>
          <c:cat>
            <c:strRef>
              <c:f>Sheet1!$B$2</c:f>
              <c:strCache>
                <c:ptCount val="1"/>
                <c:pt idx="0">
                  <c:v>Oregon</c:v>
                </c:pt>
              </c:strCache>
            </c:strRef>
          </c:cat>
          <c:val>
            <c:numRef>
              <c:f>Sheet1!$E$21</c:f>
              <c:numCache>
                <c:formatCode>General</c:formatCode>
                <c:ptCount val="1"/>
                <c:pt idx="0">
                  <c:v>1.9352980704617451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1F-492D-9027-93C037D047B2}"/>
            </c:ext>
          </c:extLst>
        </c:ser>
        <c:ser>
          <c:idx val="2"/>
          <c:order val="2"/>
          <c:tx>
            <c:strRef>
              <c:f>Sheet1!$B$23</c:f>
              <c:strCache>
                <c:ptCount val="1"/>
                <c:pt idx="0">
                  <c:v>Day 30</c:v>
                </c:pt>
              </c:strCache>
            </c:strRef>
          </c:tx>
          <c:spPr>
            <a:solidFill>
              <a:srgbClr val="9DC3E6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Sheet1!$E$28</c:f>
                <c:numCache>
                  <c:formatCode>General</c:formatCode>
                  <c:ptCount val="1"/>
                  <c:pt idx="0">
                    <c:v>2.8716045029928821</c:v>
                  </c:pt>
                </c:numCache>
              </c:numRef>
            </c:plus>
            <c:minus>
              <c:numRef>
                <c:f>Sheet1!$E$28</c:f>
                <c:numCache>
                  <c:formatCode>General</c:formatCode>
                  <c:ptCount val="1"/>
                  <c:pt idx="0">
                    <c:v>2.8716045029928821</c:v>
                  </c:pt>
                </c:numCache>
              </c:numRef>
            </c:minus>
            <c:spPr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errBars>
          <c:cat>
            <c:strRef>
              <c:f>Sheet1!$B$2</c:f>
              <c:strCache>
                <c:ptCount val="1"/>
                <c:pt idx="0">
                  <c:v>Oregon</c:v>
                </c:pt>
              </c:strCache>
            </c:strRef>
          </c:cat>
          <c:val>
            <c:numRef>
              <c:f>Sheet1!$E$27</c:f>
              <c:numCache>
                <c:formatCode>General</c:formatCode>
                <c:ptCount val="1"/>
                <c:pt idx="0">
                  <c:v>3.9040030719016992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1F-492D-9027-93C037D047B2}"/>
            </c:ext>
          </c:extLst>
        </c:ser>
        <c:ser>
          <c:idx val="3"/>
          <c:order val="3"/>
          <c:tx>
            <c:strRef>
              <c:f>Sheet1!$B$31</c:f>
              <c:strCache>
                <c:ptCount val="1"/>
                <c:pt idx="0">
                  <c:v>Day 50</c:v>
                </c:pt>
              </c:strCache>
            </c:strRef>
          </c:tx>
          <c:spPr>
            <a:solidFill>
              <a:srgbClr val="1F4E79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Sheet1!$E$36</c:f>
                <c:numCache>
                  <c:formatCode>General</c:formatCode>
                  <c:ptCount val="1"/>
                  <c:pt idx="0">
                    <c:v>1.6141297790771536</c:v>
                  </c:pt>
                </c:numCache>
              </c:numRef>
            </c:plus>
            <c:minus>
              <c:numRef>
                <c:f>Sheet1!$E$36</c:f>
                <c:numCache>
                  <c:formatCode>General</c:formatCode>
                  <c:ptCount val="1"/>
                  <c:pt idx="0">
                    <c:v>1.6141297790771536</c:v>
                  </c:pt>
                </c:numCache>
              </c:numRef>
            </c:minus>
            <c:spPr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errBars>
          <c:cat>
            <c:strRef>
              <c:f>Sheet1!$B$2</c:f>
              <c:strCache>
                <c:ptCount val="1"/>
                <c:pt idx="0">
                  <c:v>Oregon</c:v>
                </c:pt>
              </c:strCache>
            </c:strRef>
          </c:cat>
          <c:val>
            <c:numRef>
              <c:f>Sheet1!$E$35</c:f>
              <c:numCache>
                <c:formatCode>General</c:formatCode>
                <c:ptCount val="1"/>
                <c:pt idx="0">
                  <c:v>7.458769319381779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1F-492D-9027-93C037D047B2}"/>
            </c:ext>
          </c:extLst>
        </c:ser>
        <c:ser>
          <c:idx val="4"/>
          <c:order val="4"/>
          <c:tx>
            <c:strRef>
              <c:f>Sheet1!$B$38</c:f>
              <c:strCache>
                <c:ptCount val="1"/>
                <c:pt idx="0">
                  <c:v>Day 70</c:v>
                </c:pt>
              </c:strCache>
            </c:strRef>
          </c:tx>
          <c:spPr>
            <a:solidFill>
              <a:srgbClr val="00000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Sheet1!$E$44</c:f>
                <c:numCache>
                  <c:formatCode>General</c:formatCode>
                  <c:ptCount val="1"/>
                  <c:pt idx="0">
                    <c:v>2.3973565386122395</c:v>
                  </c:pt>
                </c:numCache>
              </c:numRef>
            </c:plus>
            <c:minus>
              <c:numRef>
                <c:f>Sheet1!$E$44</c:f>
                <c:numCache>
                  <c:formatCode>General</c:formatCode>
                  <c:ptCount val="1"/>
                  <c:pt idx="0">
                    <c:v>2.3973565386122395</c:v>
                  </c:pt>
                </c:numCache>
              </c:numRef>
            </c:minus>
            <c:spPr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errBars>
          <c:val>
            <c:numRef>
              <c:f>Sheet1!$E$43</c:f>
              <c:numCache>
                <c:formatCode>General</c:formatCode>
                <c:ptCount val="1"/>
                <c:pt idx="0">
                  <c:v>8.8306614188345964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1F-492D-9027-93C037D047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1"/>
        <c:axId val="343131856"/>
        <c:axId val="252585496"/>
      </c:barChart>
      <c:catAx>
        <c:axId val="343131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hu-HU"/>
          </a:p>
        </c:txPr>
        <c:crossAx val="252585496"/>
        <c:crosses val="autoZero"/>
        <c:auto val="1"/>
        <c:lblAlgn val="ctr"/>
        <c:lblOffset val="100"/>
        <c:noMultiLvlLbl val="0"/>
      </c:catAx>
      <c:valAx>
        <c:axId val="25258549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>
                <a:latin typeface="Arial Narrow" panose="020B0606020202030204" pitchFamily="34" charset="0"/>
              </a:defRPr>
            </a:pPr>
            <a:endParaRPr lang="hu-HU"/>
          </a:p>
        </c:txPr>
        <c:crossAx val="343131856"/>
        <c:crosses val="autoZero"/>
        <c:crossBetween val="between"/>
        <c:majorUnit val="4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81036745406823"/>
          <c:y val="0.20865264943993789"/>
          <c:w val="0.27608202099737533"/>
          <c:h val="0.67573424362601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Munka1!$A$1</c:f>
              <c:strCache>
                <c:ptCount val="1"/>
                <c:pt idx="0">
                  <c:v>year 42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Munka1!$F$7</c:f>
                <c:numCache>
                  <c:formatCode>General</c:formatCode>
                  <c:ptCount val="1"/>
                  <c:pt idx="0">
                    <c:v>2.2574223779991729</c:v>
                  </c:pt>
                </c:numCache>
              </c:numRef>
            </c:plus>
            <c:minus>
              <c:numRef>
                <c:f>Munka1!$F$7</c:f>
                <c:numCache>
                  <c:formatCode>General</c:formatCode>
                  <c:ptCount val="1"/>
                  <c:pt idx="0">
                    <c:v>2.2574223779991729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Munka1!$F$6</c:f>
              <c:numCache>
                <c:formatCode>General</c:formatCode>
                <c:ptCount val="1"/>
                <c:pt idx="0">
                  <c:v>7.324848998489081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F4-4FB7-9207-10456D95E6FC}"/>
            </c:ext>
          </c:extLst>
        </c:ser>
        <c:ser>
          <c:idx val="1"/>
          <c:order val="1"/>
          <c:tx>
            <c:strRef>
              <c:f>Munka1!$H$1</c:f>
              <c:strCache>
                <c:ptCount val="1"/>
                <c:pt idx="0">
                  <c:v>year 71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Munka1!$L$8</c:f>
                <c:numCache>
                  <c:formatCode>General</c:formatCode>
                  <c:ptCount val="1"/>
                  <c:pt idx="0">
                    <c:v>8.1356033634798806</c:v>
                  </c:pt>
                </c:numCache>
              </c:numRef>
            </c:plus>
            <c:minus>
              <c:numRef>
                <c:f>Munka1!$L$8</c:f>
                <c:numCache>
                  <c:formatCode>General</c:formatCode>
                  <c:ptCount val="1"/>
                  <c:pt idx="0">
                    <c:v>8.1356033634798806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Munka1!$L$7</c:f>
              <c:numCache>
                <c:formatCode>General</c:formatCode>
                <c:ptCount val="1"/>
                <c:pt idx="0">
                  <c:v>25.861808924889331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F4-4FB7-9207-10456D95E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1"/>
        <c:axId val="390649688"/>
        <c:axId val="390650016"/>
      </c:barChart>
      <c:catAx>
        <c:axId val="3906496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90650016"/>
        <c:crosses val="autoZero"/>
        <c:auto val="1"/>
        <c:lblAlgn val="ctr"/>
        <c:lblOffset val="100"/>
        <c:noMultiLvlLbl val="0"/>
      </c:catAx>
      <c:valAx>
        <c:axId val="3906500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hu-HU" sz="1600" b="1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P62-positive</a:t>
                </a:r>
                <a:r>
                  <a:rPr lang="hu-HU" sz="1600" b="1" baseline="0" dirty="0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hu-HU" sz="1600" b="1" baseline="0" dirty="0" err="1" smtClean="0">
                    <a:solidFill>
                      <a:sysClr val="windowText" lastClr="000000"/>
                    </a:solidFill>
                    <a:latin typeface="Arial Narrow" panose="020B0606020202030204" pitchFamily="34" charset="0"/>
                  </a:rPr>
                  <a:t>structures</a:t>
                </a:r>
                <a:endParaRPr lang="hu-HU" sz="1600" b="1" dirty="0">
                  <a:solidFill>
                    <a:sysClr val="windowText" lastClr="000000"/>
                  </a:solidFill>
                  <a:latin typeface="Arial Narrow" panose="020B0606020202030204" pitchFamily="34" charset="0"/>
                </a:endParaRPr>
              </a:p>
            </c:rich>
          </c:tx>
          <c:layout>
            <c:manualLayout>
              <c:xMode val="edge"/>
              <c:yMode val="edge"/>
              <c:x val="3.0555555555555555E-2"/>
              <c:y val="0.334045333215945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hu-HU"/>
          </a:p>
        </c:txPr>
        <c:crossAx val="390649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05818022747157"/>
          <c:y val="0.11350557159656313"/>
          <c:w val="0.5430529308836396"/>
          <c:h val="0.762109376051149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diagram!$B$3</c:f>
              <c:strCache>
                <c:ptCount val="1"/>
                <c:pt idx="0">
                  <c:v>10 day</c:v>
                </c:pt>
              </c:strCache>
            </c:strRef>
          </c:tx>
          <c:spPr>
            <a:solidFill>
              <a:srgbClr val="DEEBF7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diagram!$B$5</c:f>
                <c:numCache>
                  <c:formatCode>General</c:formatCode>
                  <c:ptCount val="1"/>
                  <c:pt idx="0">
                    <c:v>3.1391180201522251</c:v>
                  </c:pt>
                </c:numCache>
              </c:numRef>
            </c:plus>
            <c:minus>
              <c:numRef>
                <c:f>diagram!$B$5</c:f>
                <c:numCache>
                  <c:formatCode>General</c:formatCode>
                  <c:ptCount val="1"/>
                  <c:pt idx="0">
                    <c:v>3.1391180201522251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diagram!$B$4</c:f>
              <c:numCache>
                <c:formatCode>General</c:formatCode>
                <c:ptCount val="1"/>
                <c:pt idx="0">
                  <c:v>24.187222222222221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64-44BD-A55A-FBF6A604AD47}"/>
            </c:ext>
          </c:extLst>
        </c:ser>
        <c:ser>
          <c:idx val="1"/>
          <c:order val="1"/>
          <c:tx>
            <c:strRef>
              <c:f>diagram!$D$3</c:f>
              <c:strCache>
                <c:ptCount val="1"/>
                <c:pt idx="0">
                  <c:v>20 day</c:v>
                </c:pt>
              </c:strCache>
            </c:strRef>
          </c:tx>
          <c:spPr>
            <a:solidFill>
              <a:srgbClr val="BCD6EE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diagram!$D$5</c:f>
                <c:numCache>
                  <c:formatCode>General</c:formatCode>
                  <c:ptCount val="1"/>
                  <c:pt idx="0">
                    <c:v>5.4032981109865199</c:v>
                  </c:pt>
                </c:numCache>
              </c:numRef>
            </c:plus>
            <c:minus>
              <c:numRef>
                <c:f>diagram!$D$5</c:f>
                <c:numCache>
                  <c:formatCode>General</c:formatCode>
                  <c:ptCount val="1"/>
                  <c:pt idx="0">
                    <c:v>5.4032981109865199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diagram!$D$4</c:f>
              <c:numCache>
                <c:formatCode>General</c:formatCode>
                <c:ptCount val="1"/>
                <c:pt idx="0">
                  <c:v>52.836857142857149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64-44BD-A55A-FBF6A604AD47}"/>
            </c:ext>
          </c:extLst>
        </c:ser>
        <c:ser>
          <c:idx val="2"/>
          <c:order val="2"/>
          <c:tx>
            <c:strRef>
              <c:f>diagram!$F$3</c:f>
              <c:strCache>
                <c:ptCount val="1"/>
                <c:pt idx="0">
                  <c:v>30 day</c:v>
                </c:pt>
              </c:strCache>
            </c:strRef>
          </c:tx>
          <c:spPr>
            <a:solidFill>
              <a:srgbClr val="9DC3E6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diagram!$F$5</c:f>
                <c:numCache>
                  <c:formatCode>General</c:formatCode>
                  <c:ptCount val="1"/>
                  <c:pt idx="0">
                    <c:v>5.4169049000724501</c:v>
                  </c:pt>
                </c:numCache>
              </c:numRef>
            </c:plus>
            <c:minus>
              <c:numRef>
                <c:f>diagram!$F$5</c:f>
                <c:numCache>
                  <c:formatCode>General</c:formatCode>
                  <c:ptCount val="1"/>
                  <c:pt idx="0">
                    <c:v>5.4169049000724501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diagram!$F$4</c:f>
              <c:numCache>
                <c:formatCode>General</c:formatCode>
                <c:ptCount val="1"/>
                <c:pt idx="0">
                  <c:v>35.903874999999999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64-44BD-A55A-FBF6A604AD47}"/>
            </c:ext>
          </c:extLst>
        </c:ser>
        <c:ser>
          <c:idx val="3"/>
          <c:order val="3"/>
          <c:tx>
            <c:strRef>
              <c:f>diagram!$H$3</c:f>
              <c:strCache>
                <c:ptCount val="1"/>
                <c:pt idx="0">
                  <c:v>40 day </c:v>
                </c:pt>
              </c:strCache>
            </c:strRef>
          </c:tx>
          <c:spPr>
            <a:solidFill>
              <a:srgbClr val="4F93D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diagram!$H$5</c:f>
                <c:numCache>
                  <c:formatCode>General</c:formatCode>
                  <c:ptCount val="1"/>
                  <c:pt idx="0">
                    <c:v>4.8136742426430814</c:v>
                  </c:pt>
                </c:numCache>
              </c:numRef>
            </c:plus>
            <c:minus>
              <c:numRef>
                <c:f>diagram!$H$5</c:f>
                <c:numCache>
                  <c:formatCode>General</c:formatCode>
                  <c:ptCount val="1"/>
                  <c:pt idx="0">
                    <c:v>4.8136742426430814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diagram!$H$4</c:f>
              <c:numCache>
                <c:formatCode>General</c:formatCode>
                <c:ptCount val="1"/>
                <c:pt idx="0">
                  <c:v>43.753500000000003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64-44BD-A55A-FBF6A604AD47}"/>
            </c:ext>
          </c:extLst>
        </c:ser>
        <c:ser>
          <c:idx val="4"/>
          <c:order val="4"/>
          <c:tx>
            <c:strRef>
              <c:f>diagram!$J$3</c:f>
              <c:strCache>
                <c:ptCount val="1"/>
                <c:pt idx="0">
                  <c:v>50 day</c:v>
                </c:pt>
              </c:strCache>
            </c:strRef>
          </c:tx>
          <c:spPr>
            <a:solidFill>
              <a:srgbClr val="1F4E79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diagram!$J$5</c:f>
                <c:numCache>
                  <c:formatCode>General</c:formatCode>
                  <c:ptCount val="1"/>
                  <c:pt idx="0">
                    <c:v>12.933959716667612</c:v>
                  </c:pt>
                </c:numCache>
              </c:numRef>
            </c:plus>
            <c:minus>
              <c:numRef>
                <c:f>diagram!$J$5</c:f>
                <c:numCache>
                  <c:formatCode>General</c:formatCode>
                  <c:ptCount val="1"/>
                  <c:pt idx="0">
                    <c:v>12.933959716667612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diagram!$J$4</c:f>
              <c:numCache>
                <c:formatCode>General</c:formatCode>
                <c:ptCount val="1"/>
                <c:pt idx="0">
                  <c:v>55.405571428571434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64-44BD-A55A-FBF6A604AD47}"/>
            </c:ext>
          </c:extLst>
        </c:ser>
        <c:ser>
          <c:idx val="5"/>
          <c:order val="5"/>
          <c:tx>
            <c:strRef>
              <c:f>diagram!$L$3</c:f>
              <c:strCache>
                <c:ptCount val="1"/>
                <c:pt idx="0">
                  <c:v>60 day</c:v>
                </c:pt>
              </c:strCache>
            </c:strRef>
          </c:tx>
          <c:spPr>
            <a:solidFill>
              <a:srgbClr val="14314C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diagram!$N$5</c:f>
                <c:numCache>
                  <c:formatCode>General</c:formatCode>
                  <c:ptCount val="1"/>
                  <c:pt idx="0">
                    <c:v>9.6144686819249152</c:v>
                  </c:pt>
                </c:numCache>
              </c:numRef>
            </c:plus>
            <c:minus>
              <c:numRef>
                <c:f>diagram!$N$5</c:f>
                <c:numCache>
                  <c:formatCode>General</c:formatCode>
                  <c:ptCount val="1"/>
                  <c:pt idx="0">
                    <c:v>9.6144686819249152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diagram!$N$4</c:f>
              <c:numCache>
                <c:formatCode>General</c:formatCode>
                <c:ptCount val="1"/>
                <c:pt idx="0">
                  <c:v>73.401071428571427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64-44BD-A55A-FBF6A604A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1"/>
        <c:axId val="256423816"/>
        <c:axId val="256424144"/>
      </c:barChart>
      <c:catAx>
        <c:axId val="2564238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56424144"/>
        <c:crosses val="autoZero"/>
        <c:auto val="1"/>
        <c:lblAlgn val="ctr"/>
        <c:lblOffset val="100"/>
        <c:noMultiLvlLbl val="0"/>
      </c:catAx>
      <c:valAx>
        <c:axId val="256424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hu-HU"/>
          </a:p>
        </c:txPr>
        <c:crossAx val="25642381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50444500889018"/>
          <c:y val="5.7080738678520593E-2"/>
          <c:w val="0.18407576718906196"/>
          <c:h val="0.88583852264295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'tc1 15C BO'!$A$2</c:f>
              <c:strCache>
                <c:ptCount val="1"/>
                <c:pt idx="0">
                  <c:v>control RNAi</c:v>
                </c:pt>
              </c:strCache>
            </c:strRef>
          </c:tx>
          <c:spPr>
            <a:solidFill>
              <a:srgbClr val="015CAF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'tc1 15C BO'!$C$2</c:f>
                <c:numCache>
                  <c:formatCode>General</c:formatCode>
                  <c:ptCount val="1"/>
                  <c:pt idx="0">
                    <c:v>0.4086713282809753</c:v>
                  </c:pt>
                </c:numCache>
              </c:numRef>
            </c:plus>
            <c:minus>
              <c:numRef>
                <c:f>'tc1 15C BO'!$C$2</c:f>
                <c:numCache>
                  <c:formatCode>General</c:formatCode>
                  <c:ptCount val="1"/>
                  <c:pt idx="0">
                    <c:v>0.4086713282809753</c:v>
                  </c:pt>
                </c:numCache>
              </c:numRef>
            </c:minus>
          </c:errBars>
          <c:val>
            <c:numRef>
              <c:f>'tc1 15C BO'!$B$2</c:f>
              <c:numCache>
                <c:formatCode>####.000</c:formatCode>
                <c:ptCount val="1"/>
                <c:pt idx="0">
                  <c:v>20.279661016949152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8B-4932-A44A-4223C228F0C2}"/>
            </c:ext>
          </c:extLst>
        </c:ser>
        <c:ser>
          <c:idx val="1"/>
          <c:order val="1"/>
          <c:tx>
            <c:strRef>
              <c:f>'tc1 15C BO'!$A$3</c:f>
              <c:strCache>
                <c:ptCount val="1"/>
                <c:pt idx="0">
                  <c:v>Tc1(RNAi)</c:v>
                </c:pt>
              </c:strCache>
            </c:strRef>
          </c:tx>
          <c:spPr>
            <a:solidFill>
              <a:srgbClr val="D2000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'tc1 15C BO'!$C$3</c:f>
                <c:numCache>
                  <c:formatCode>General</c:formatCode>
                  <c:ptCount val="1"/>
                  <c:pt idx="0">
                    <c:v>0.46064754605547725</c:v>
                  </c:pt>
                </c:numCache>
              </c:numRef>
            </c:plus>
            <c:minus>
              <c:numRef>
                <c:f>'tc1 15C BO'!$C$3</c:f>
                <c:numCache>
                  <c:formatCode>General</c:formatCode>
                  <c:ptCount val="1"/>
                  <c:pt idx="0">
                    <c:v>0.46064754605547725</c:v>
                  </c:pt>
                </c:numCache>
              </c:numRef>
            </c:minus>
          </c:errBars>
          <c:val>
            <c:numRef>
              <c:f>'tc1 15C BO'!$B$3</c:f>
              <c:numCache>
                <c:formatCode>####.000</c:formatCode>
                <c:ptCount val="1"/>
                <c:pt idx="0">
                  <c:v>22.154929577464788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8B-4932-A44A-4223C228F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0"/>
        <c:axId val="62490112"/>
        <c:axId val="62491648"/>
      </c:barChart>
      <c:catAx>
        <c:axId val="6249011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solidFill>
            <a:schemeClr val="tx1"/>
          </a:solidFill>
          <a:ln>
            <a:solidFill>
              <a:schemeClr val="tx1"/>
            </a:solidFill>
          </a:ln>
        </c:spPr>
        <c:crossAx val="62491648"/>
        <c:crosses val="autoZero"/>
        <c:auto val="1"/>
        <c:lblAlgn val="ctr"/>
        <c:lblOffset val="100"/>
        <c:noMultiLvlLbl val="0"/>
      </c:catAx>
      <c:valAx>
        <c:axId val="62491648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Arial Narrow" pitchFamily="34" charset="0"/>
                  </a:defRPr>
                </a:pPr>
                <a:r>
                  <a:rPr lang="en-US" sz="2000">
                    <a:latin typeface="Arial Narrow" pitchFamily="34" charset="0"/>
                  </a:rPr>
                  <a:t>Mean lifespan (days)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2000">
                <a:latin typeface="Arial Narrow" pitchFamily="34" charset="0"/>
              </a:defRPr>
            </a:pPr>
            <a:endParaRPr lang="hu-HU"/>
          </a:p>
        </c:txPr>
        <c:crossAx val="62490112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2000" b="1" i="1">
                <a:latin typeface="Arial Narrow" pitchFamily="34" charset="0"/>
              </a:defRPr>
            </a:pPr>
            <a:endParaRPr lang="hu-HU"/>
          </a:p>
        </c:txPr>
      </c:legendEntry>
      <c:layout>
        <c:manualLayout>
          <c:xMode val="edge"/>
          <c:yMode val="edge"/>
          <c:x val="0.37175580347353832"/>
          <c:y val="6.4955896460496584E-2"/>
          <c:w val="0.38768413314490591"/>
          <c:h val="0.22734972373668741"/>
        </c:manualLayout>
      </c:layout>
      <c:overlay val="0"/>
      <c:txPr>
        <a:bodyPr/>
        <a:lstStyle/>
        <a:p>
          <a:pPr>
            <a:defRPr sz="2000" b="1">
              <a:latin typeface="Arial Narrow" pitchFamily="34" charset="0"/>
            </a:defRPr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C000"/>
                </a:solidFill>
              </a:defRPr>
            </a:pPr>
            <a:r>
              <a:rPr lang="hu-HU" b="0">
                <a:solidFill>
                  <a:srgbClr val="FFC000"/>
                </a:solidFill>
              </a:rPr>
              <a:t>DpnI </a:t>
            </a:r>
          </a:p>
        </c:rich>
      </c:tx>
      <c:layout>
        <c:manualLayout>
          <c:xMode val="edge"/>
          <c:yMode val="edge"/>
          <c:x val="0.66174221102412689"/>
          <c:y val="7.7232199688598594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4970916373564726"/>
          <c:y val="9.8422857156846427E-2"/>
          <c:w val="0.47252859406786185"/>
          <c:h val="0.636125500641408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85000"/>
                <a:lumOff val="15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'[6am young old cele14 stat (1).xlsx]cele14 day1 vs day11'!$D$7:$E$7</c:f>
                <c:numCache>
                  <c:formatCode>General</c:formatCode>
                  <c:ptCount val="2"/>
                  <c:pt idx="0">
                    <c:v>8.9240240295189359</c:v>
                  </c:pt>
                  <c:pt idx="1">
                    <c:v>73.121593809982855</c:v>
                  </c:pt>
                </c:numCache>
              </c:numRef>
            </c:plus>
            <c:minus>
              <c:numRef>
                <c:f>'[6am young old cele14 stat (1).xlsx]cele14 day1 vs day11'!$D$7:$E$7</c:f>
                <c:numCache>
                  <c:formatCode>General</c:formatCode>
                  <c:ptCount val="2"/>
                  <c:pt idx="0">
                    <c:v>8.9240240295189359</c:v>
                  </c:pt>
                  <c:pt idx="1">
                    <c:v>73.121593809982855</c:v>
                  </c:pt>
                </c:numCache>
              </c:numRef>
            </c:minus>
          </c:errBars>
          <c:cat>
            <c:strRef>
              <c:f>'[6am young old cele14 stat (1).xlsx]cele14 day1 vs day11'!$D$5:$E$5</c:f>
              <c:strCache>
                <c:ptCount val="2"/>
                <c:pt idx="0">
                  <c:v>Day 1</c:v>
                </c:pt>
                <c:pt idx="1">
                  <c:v>Day 11</c:v>
                </c:pt>
              </c:strCache>
            </c:strRef>
          </c:cat>
          <c:val>
            <c:numRef>
              <c:f>'[6am young old cele14 stat (1).xlsx]cele14 day1 vs day11'!$D$6:$E$6</c:f>
              <c:numCache>
                <c:formatCode>General</c:formatCode>
                <c:ptCount val="2"/>
                <c:pt idx="0">
                  <c:v>100</c:v>
                </c:pt>
                <c:pt idx="1">
                  <c:v>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68-4127-A045-5EC1887FE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653824"/>
        <c:axId val="170530432"/>
      </c:barChart>
      <c:catAx>
        <c:axId val="48653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0"/>
                </a:pPr>
                <a:r>
                  <a:rPr lang="hu-HU" sz="2000" b="0"/>
                  <a:t>Adult</a:t>
                </a:r>
                <a:r>
                  <a:rPr lang="hu-HU" sz="2000" b="0" dirty="0"/>
                  <a:t> </a:t>
                </a:r>
                <a:r>
                  <a:rPr lang="hu-HU" sz="2000" b="0" dirty="0" err="1"/>
                  <a:t>age</a:t>
                </a:r>
                <a:endParaRPr lang="hu-HU" sz="2000" b="0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2000"/>
            </a:pPr>
            <a:endParaRPr lang="hu-HU"/>
          </a:p>
        </c:txPr>
        <c:crossAx val="170530432"/>
        <c:crosses val="autoZero"/>
        <c:auto val="1"/>
        <c:lblAlgn val="ctr"/>
        <c:lblOffset val="100"/>
        <c:noMultiLvlLbl val="0"/>
      </c:catAx>
      <c:valAx>
        <c:axId val="170530432"/>
        <c:scaling>
          <c:orientation val="minMax"/>
          <c:max val="7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hu-HU" sz="2000" dirty="0" err="1"/>
                  <a:t>Relative</a:t>
                </a:r>
                <a:r>
                  <a:rPr lang="hu-HU" sz="2000" dirty="0"/>
                  <a:t> 6mA </a:t>
                </a:r>
                <a:r>
                  <a:rPr lang="hu-HU" sz="2000" dirty="0" err="1" smtClean="0"/>
                  <a:t>levels</a:t>
                </a:r>
                <a:endParaRPr lang="hu-HU" sz="2000" dirty="0" smtClean="0"/>
              </a:p>
              <a:p>
                <a:pPr>
                  <a:defRPr sz="2000"/>
                </a:pPr>
                <a:r>
                  <a:rPr lang="hu-HU" sz="2000" dirty="0" smtClean="0"/>
                  <a:t> </a:t>
                </a:r>
                <a:r>
                  <a:rPr lang="hu-HU" sz="2000" dirty="0" err="1"/>
                  <a:t>at</a:t>
                </a:r>
                <a:r>
                  <a:rPr lang="hu-HU" sz="2000" dirty="0"/>
                  <a:t> </a:t>
                </a:r>
                <a:r>
                  <a:rPr lang="hu-HU" sz="2000" i="1" dirty="0"/>
                  <a:t>Cele14</a:t>
                </a:r>
                <a:r>
                  <a:rPr lang="hu-HU" sz="2000" dirty="0"/>
                  <a:t> </a:t>
                </a:r>
                <a:r>
                  <a:rPr lang="hu-HU" sz="2000" dirty="0" err="1"/>
                  <a:t>streches</a:t>
                </a:r>
                <a:endParaRPr lang="hu-HU" sz="2000" dirty="0"/>
              </a:p>
            </c:rich>
          </c:tx>
          <c:layout>
            <c:manualLayout>
              <c:xMode val="edge"/>
              <c:yMode val="edge"/>
              <c:x val="8.78443826517738E-2"/>
              <c:y val="8.924759349386500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2000"/>
            </a:pPr>
            <a:endParaRPr lang="hu-HU"/>
          </a:p>
        </c:txPr>
        <c:crossAx val="48653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 Narrow" panose="020B0606020202030204" pitchFamily="34" charset="0"/>
        </a:defRPr>
      </a:pPr>
      <a:endParaRPr lang="hu-H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9428925339658"/>
          <c:y val="0.12399113914503979"/>
          <c:w val="0.59409475108123233"/>
          <c:h val="0.64310351012501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'[semiq_tc1_tc3_tc14_cep.xlsx]minden 1'!$B$3:$B$7</c:f>
              <c:strCache>
                <c:ptCount val="5"/>
                <c:pt idx="0">
                  <c:v>Tc1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'[semiq_tc1_tc3_tc14_cep.xlsx]minden 1'!$F$3:$F$7</c:f>
                <c:numCache>
                  <c:formatCode>General</c:formatCode>
                  <c:ptCount val="5"/>
                  <c:pt idx="0">
                    <c:v>0.40953549141047568</c:v>
                  </c:pt>
                  <c:pt idx="1">
                    <c:v>0.1152164014521658</c:v>
                  </c:pt>
                  <c:pt idx="2">
                    <c:v>0.93159098035799681</c:v>
                  </c:pt>
                  <c:pt idx="3">
                    <c:v>0.82554432446666126</c:v>
                  </c:pt>
                  <c:pt idx="4">
                    <c:v>0.27781153001859676</c:v>
                  </c:pt>
                </c:numCache>
              </c:numRef>
            </c:plus>
            <c:minus>
              <c:numRef>
                <c:f>'[semiq_tc1_tc3_tc14_cep.xlsx]minden 1'!$F$3:$F$7</c:f>
                <c:numCache>
                  <c:formatCode>General</c:formatCode>
                  <c:ptCount val="5"/>
                  <c:pt idx="0">
                    <c:v>0.40953549141047568</c:v>
                  </c:pt>
                  <c:pt idx="1">
                    <c:v>0.1152164014521658</c:v>
                  </c:pt>
                  <c:pt idx="2">
                    <c:v>0.93159098035799681</c:v>
                  </c:pt>
                  <c:pt idx="3">
                    <c:v>0.82554432446666126</c:v>
                  </c:pt>
                  <c:pt idx="4">
                    <c:v>0.27781153001859676</c:v>
                  </c:pt>
                </c:numCache>
              </c:numRef>
            </c:minus>
          </c:errBars>
          <c:cat>
            <c:numRef>
              <c:f>'[semiq_tc1_tc3_tc14_cep.xlsx]minden 1'!$C$3:$C$7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7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'[semiq_tc1_tc3_tc14_cep.xlsx]minden 1'!$E$3:$E$7</c:f>
              <c:numCache>
                <c:formatCode>0.000</c:formatCode>
                <c:ptCount val="5"/>
                <c:pt idx="0">
                  <c:v>1</c:v>
                </c:pt>
                <c:pt idx="1">
                  <c:v>3.3629770645960035</c:v>
                </c:pt>
                <c:pt idx="2">
                  <c:v>8.895519882034014</c:v>
                </c:pt>
                <c:pt idx="3">
                  <c:v>10.414396878079289</c:v>
                </c:pt>
                <c:pt idx="4">
                  <c:v>12.784414183106122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1-45AB-9890-C5FD560286E9}"/>
            </c:ext>
          </c:extLst>
        </c:ser>
        <c:ser>
          <c:idx val="1"/>
          <c:order val="1"/>
          <c:tx>
            <c:strRef>
              <c:f>'[semiq_tc1_tc3_tc14_cep.xlsx]minden 1'!$B$8:$B$12</c:f>
              <c:strCache>
                <c:ptCount val="5"/>
                <c:pt idx="0">
                  <c:v>Tc3</c:v>
                </c:pt>
              </c:strCache>
            </c:strRef>
          </c:tx>
          <c:spPr>
            <a:solidFill>
              <a:srgbClr val="FF9933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'[semiq_tc1_tc3_tc14_cep.xlsx]minden 1'!$F$8:$F$12</c:f>
                <c:numCache>
                  <c:formatCode>General</c:formatCode>
                  <c:ptCount val="5"/>
                  <c:pt idx="0">
                    <c:v>3.3071066334791462E-2</c:v>
                  </c:pt>
                  <c:pt idx="1">
                    <c:v>1.30957385987909</c:v>
                  </c:pt>
                  <c:pt idx="2">
                    <c:v>1.3728549022714802</c:v>
                  </c:pt>
                  <c:pt idx="3">
                    <c:v>1.0399192439564342</c:v>
                  </c:pt>
                  <c:pt idx="4">
                    <c:v>0.50325507146398718</c:v>
                  </c:pt>
                </c:numCache>
              </c:numRef>
            </c:plus>
            <c:minus>
              <c:numRef>
                <c:f>'[semiq_tc1_tc3_tc14_cep.xlsx]minden 1'!$F$8:$F$12</c:f>
                <c:numCache>
                  <c:formatCode>General</c:formatCode>
                  <c:ptCount val="5"/>
                  <c:pt idx="0">
                    <c:v>3.3071066334791462E-2</c:v>
                  </c:pt>
                  <c:pt idx="1">
                    <c:v>1.30957385987909</c:v>
                  </c:pt>
                  <c:pt idx="2">
                    <c:v>1.3728549022714802</c:v>
                  </c:pt>
                  <c:pt idx="3">
                    <c:v>1.0399192439564342</c:v>
                  </c:pt>
                  <c:pt idx="4">
                    <c:v>0.50325507146398718</c:v>
                  </c:pt>
                </c:numCache>
              </c:numRef>
            </c:minus>
          </c:errBars>
          <c:cat>
            <c:numRef>
              <c:f>'[semiq_tc1_tc3_tc14_cep.xlsx]minden 1'!$C$3:$C$7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7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'[semiq_tc1_tc3_tc14_cep.xlsx]minden 1'!$E$8:$E$12</c:f>
              <c:numCache>
                <c:formatCode>0.000</c:formatCode>
                <c:ptCount val="5"/>
                <c:pt idx="0">
                  <c:v>1</c:v>
                </c:pt>
                <c:pt idx="1">
                  <c:v>5.2425044493026229</c:v>
                </c:pt>
                <c:pt idx="2">
                  <c:v>9.0682066799541854</c:v>
                </c:pt>
                <c:pt idx="3">
                  <c:v>11.351292589209704</c:v>
                </c:pt>
                <c:pt idx="4">
                  <c:v>13.391735657793113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1-45AB-9890-C5FD560286E9}"/>
            </c:ext>
          </c:extLst>
        </c:ser>
        <c:ser>
          <c:idx val="3"/>
          <c:order val="2"/>
          <c:tx>
            <c:strRef>
              <c:f>'[semiq_tc1_tc3_tc14_cep.xlsx]minden 1'!$B$13:$B$17</c:f>
              <c:strCache>
                <c:ptCount val="5"/>
                <c:pt idx="0">
                  <c:v>Tc14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'[semiq_tc1_tc3_tc14_cep.xlsx]minden 1'!$F$13:$F$17</c:f>
                <c:numCache>
                  <c:formatCode>General</c:formatCode>
                  <c:ptCount val="5"/>
                  <c:pt idx="0">
                    <c:v>0.32308861473679201</c:v>
                  </c:pt>
                  <c:pt idx="1">
                    <c:v>0.34406091574439873</c:v>
                  </c:pt>
                  <c:pt idx="2">
                    <c:v>1.0910630402978472</c:v>
                  </c:pt>
                  <c:pt idx="3">
                    <c:v>0.39140951385916839</c:v>
                  </c:pt>
                  <c:pt idx="4">
                    <c:v>0.51598401321721277</c:v>
                  </c:pt>
                </c:numCache>
              </c:numRef>
            </c:plus>
            <c:minus>
              <c:numRef>
                <c:f>'[semiq_tc1_tc3_tc14_cep.xlsx]minden 1'!$F$13:$F$17</c:f>
                <c:numCache>
                  <c:formatCode>General</c:formatCode>
                  <c:ptCount val="5"/>
                  <c:pt idx="0">
                    <c:v>0.32308861473679201</c:v>
                  </c:pt>
                  <c:pt idx="1">
                    <c:v>0.34406091574439873</c:v>
                  </c:pt>
                  <c:pt idx="2">
                    <c:v>1.0910630402978472</c:v>
                  </c:pt>
                  <c:pt idx="3">
                    <c:v>0.39140951385916839</c:v>
                  </c:pt>
                  <c:pt idx="4">
                    <c:v>0.51598401321721277</c:v>
                  </c:pt>
                </c:numCache>
              </c:numRef>
            </c:minus>
          </c:errBars>
          <c:val>
            <c:numRef>
              <c:f>'[semiq_tc1_tc3_tc14_cep.xlsx]minden 1'!$E$13:$E$17</c:f>
              <c:numCache>
                <c:formatCode>0.000</c:formatCode>
                <c:ptCount val="5"/>
                <c:pt idx="0">
                  <c:v>1</c:v>
                </c:pt>
                <c:pt idx="1">
                  <c:v>3.7981295752766364</c:v>
                </c:pt>
                <c:pt idx="2">
                  <c:v>7.0602536844204549</c:v>
                </c:pt>
                <c:pt idx="3">
                  <c:v>10.129745157327475</c:v>
                </c:pt>
                <c:pt idx="4">
                  <c:v>11.525517410546493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61-45AB-9890-C5FD560286E9}"/>
            </c:ext>
          </c:extLst>
        </c:ser>
        <c:ser>
          <c:idx val="2"/>
          <c:order val="3"/>
          <c:tx>
            <c:strRef>
              <c:f>'[semiq_tc1_tc3_tc14_cep.xlsx]minden 1'!$B$18:$B$22</c:f>
              <c:strCache>
                <c:ptCount val="5"/>
                <c:pt idx="0">
                  <c:v>cep-1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'[semiq_tc1_tc3_tc14_cep.xlsx]minden 1'!$F$18:$F$22</c:f>
                <c:numCache>
                  <c:formatCode>General</c:formatCode>
                  <c:ptCount val="5"/>
                  <c:pt idx="0">
                    <c:v>8.7001316930837611E-2</c:v>
                  </c:pt>
                  <c:pt idx="1">
                    <c:v>0.12955175970044386</c:v>
                  </c:pt>
                  <c:pt idx="2">
                    <c:v>9.7078573643147301E-2</c:v>
                  </c:pt>
                  <c:pt idx="3">
                    <c:v>4.4017331053336883E-2</c:v>
                  </c:pt>
                  <c:pt idx="4">
                    <c:v>0.1165098133688557</c:v>
                  </c:pt>
                </c:numCache>
              </c:numRef>
            </c:plus>
            <c:minus>
              <c:numRef>
                <c:f>'[semiq_tc1_tc3_tc14_cep.xlsx]minden 1'!$F$18:$F$22</c:f>
                <c:numCache>
                  <c:formatCode>General</c:formatCode>
                  <c:ptCount val="5"/>
                  <c:pt idx="0">
                    <c:v>8.7001316930837611E-2</c:v>
                  </c:pt>
                  <c:pt idx="1">
                    <c:v>0.12955175970044386</c:v>
                  </c:pt>
                  <c:pt idx="2">
                    <c:v>9.7078573643147301E-2</c:v>
                  </c:pt>
                  <c:pt idx="3">
                    <c:v>4.4017331053336883E-2</c:v>
                  </c:pt>
                  <c:pt idx="4">
                    <c:v>0.1165098133688557</c:v>
                  </c:pt>
                </c:numCache>
              </c:numRef>
            </c:minus>
          </c:errBars>
          <c:cat>
            <c:numRef>
              <c:f>'[semiq_tc1_tc3_tc14_cep.xlsx]minden 1'!$C$3:$C$7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7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'[semiq_tc1_tc3_tc14_cep.xlsx]minden 1'!$E$18:$E$22</c:f>
              <c:numCache>
                <c:formatCode>0.000</c:formatCode>
                <c:ptCount val="5"/>
                <c:pt idx="0">
                  <c:v>1.0000000000000002</c:v>
                </c:pt>
                <c:pt idx="1">
                  <c:v>1.0040958987199902</c:v>
                </c:pt>
                <c:pt idx="2">
                  <c:v>0.97085622950140671</c:v>
                </c:pt>
                <c:pt idx="3">
                  <c:v>0.97885234975264324</c:v>
                </c:pt>
                <c:pt idx="4">
                  <c:v>0.95057173563762964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61-45AB-9890-C5FD56028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0"/>
        <c:axId val="435185392"/>
        <c:axId val="435194408"/>
      </c:barChart>
      <c:catAx>
        <c:axId val="435185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 Narrow" panose="020B0606020202030204" pitchFamily="34" charset="0"/>
                  </a:defRPr>
                </a:pPr>
                <a:r>
                  <a:rPr lang="hu-HU" sz="2000" b="1" i="0" u="none" strike="noStrike" baseline="0">
                    <a:effectLst/>
                    <a:latin typeface="Arial Narrow" panose="020B0606020202030204" pitchFamily="34" charset="0"/>
                  </a:rPr>
                  <a:t>Adult age (days)</a:t>
                </a:r>
                <a:endParaRPr lang="hu-HU" sz="2000">
                  <a:latin typeface="Arial Narrow" panose="020B060602020203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</c:spPr>
        <c:txPr>
          <a:bodyPr rot="0"/>
          <a:lstStyle/>
          <a:p>
            <a:pPr>
              <a:defRPr sz="1800">
                <a:solidFill>
                  <a:schemeClr val="tx1"/>
                </a:solidFill>
                <a:latin typeface="Arial Narrow" panose="020B0606020202030204" pitchFamily="34" charset="0"/>
              </a:defRPr>
            </a:pPr>
            <a:endParaRPr lang="hu-HU"/>
          </a:p>
        </c:txPr>
        <c:crossAx val="435194408"/>
        <c:crosses val="autoZero"/>
        <c:auto val="0"/>
        <c:lblAlgn val="ctr"/>
        <c:lblOffset val="100"/>
        <c:noMultiLvlLbl val="0"/>
      </c:catAx>
      <c:valAx>
        <c:axId val="435194408"/>
        <c:scaling>
          <c:orientation val="minMax"/>
          <c:max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 i="0">
                    <a:latin typeface="Arial Narrow" pitchFamily="34" charset="0"/>
                  </a:defRPr>
                </a:pPr>
                <a:r>
                  <a:rPr lang="hu-HU" sz="2000" i="0">
                    <a:latin typeface="Arial Narrow" pitchFamily="34" charset="0"/>
                  </a:rPr>
                  <a:t>Relative 6mA levels</a:t>
                </a:r>
                <a:endParaRPr lang="en-US" sz="2000" i="0">
                  <a:latin typeface="Arial Narrow" pitchFamily="34" charset="0"/>
                </a:endParaRPr>
              </a:p>
            </c:rich>
          </c:tx>
          <c:layout>
            <c:manualLayout>
              <c:xMode val="edge"/>
              <c:yMode val="edge"/>
              <c:x val="4.0511261673686141E-2"/>
              <c:y val="0.15714345658492543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2000">
                <a:latin typeface="Arial Narrow" pitchFamily="34" charset="0"/>
              </a:defRPr>
            </a:pPr>
            <a:endParaRPr lang="hu-HU"/>
          </a:p>
        </c:txPr>
        <c:crossAx val="435185392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77350087210261054"/>
          <c:y val="0.12077951962231266"/>
          <c:w val="0.10370283432346988"/>
          <c:h val="0.36421328808953779"/>
        </c:manualLayout>
      </c:layout>
      <c:overlay val="0"/>
      <c:txPr>
        <a:bodyPr/>
        <a:lstStyle/>
        <a:p>
          <a:pPr>
            <a:defRPr sz="1800" i="1">
              <a:latin typeface="Arial Narrow" panose="020B0606020202030204" pitchFamily="34" charset="0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2">
          <a:lumMod val="20000"/>
          <a:lumOff val="80000"/>
        </a:schemeClr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55334510840251"/>
          <c:y val="0.11350407401347425"/>
          <c:w val="0.63648818897637793"/>
          <c:h val="0.64310351012501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'[semiq_tc1_tc3_tc14_cep.xlsx]minden 1'!$B$24:$B$28</c:f>
              <c:strCache>
                <c:ptCount val="5"/>
                <c:pt idx="0">
                  <c:v>Tc1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'[semiq_tc1_tc3_tc14_cep.xlsx]minden 1'!$F$24:$F$28</c:f>
                <c:numCache>
                  <c:formatCode>General</c:formatCode>
                  <c:ptCount val="5"/>
                  <c:pt idx="0">
                    <c:v>0.25453151546173231</c:v>
                  </c:pt>
                  <c:pt idx="1">
                    <c:v>0.54816455855906665</c:v>
                  </c:pt>
                  <c:pt idx="2">
                    <c:v>0.46638680576626423</c:v>
                  </c:pt>
                  <c:pt idx="3">
                    <c:v>0.88164947146257855</c:v>
                  </c:pt>
                  <c:pt idx="4">
                    <c:v>0.53646595193222479</c:v>
                  </c:pt>
                </c:numCache>
              </c:numRef>
            </c:plus>
            <c:minus>
              <c:numRef>
                <c:f>'[semiq_tc1_tc3_tc14_cep.xlsx]minden 1'!$F$24:$F$28</c:f>
                <c:numCache>
                  <c:formatCode>General</c:formatCode>
                  <c:ptCount val="5"/>
                  <c:pt idx="0">
                    <c:v>0.25453151546173231</c:v>
                  </c:pt>
                  <c:pt idx="1">
                    <c:v>0.54816455855906665</c:v>
                  </c:pt>
                  <c:pt idx="2">
                    <c:v>0.46638680576626423</c:v>
                  </c:pt>
                  <c:pt idx="3">
                    <c:v>0.88164947146257855</c:v>
                  </c:pt>
                  <c:pt idx="4">
                    <c:v>0.53646595193222479</c:v>
                  </c:pt>
                </c:numCache>
              </c:numRef>
            </c:minus>
          </c:errBars>
          <c:cat>
            <c:numRef>
              <c:f>'[semiq_tc1_tc3_tc14_cep.xlsx]minden 1'!$C$24:$C$28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</c:numCache>
            </c:numRef>
          </c:cat>
          <c:val>
            <c:numRef>
              <c:f>'[semiq_tc1_tc3_tc14_cep.xlsx]minden 1'!$E$24:$E$28</c:f>
              <c:numCache>
                <c:formatCode>0.000</c:formatCode>
                <c:ptCount val="5"/>
                <c:pt idx="0">
                  <c:v>1</c:v>
                </c:pt>
                <c:pt idx="1">
                  <c:v>3.1339631973751403</c:v>
                </c:pt>
                <c:pt idx="2">
                  <c:v>6.9446944339753438</c:v>
                </c:pt>
                <c:pt idx="3">
                  <c:v>10.053348243781757</c:v>
                </c:pt>
                <c:pt idx="4">
                  <c:v>13.165786864632912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3B-4565-9882-0856071048A9}"/>
            </c:ext>
          </c:extLst>
        </c:ser>
        <c:ser>
          <c:idx val="1"/>
          <c:order val="1"/>
          <c:tx>
            <c:strRef>
              <c:f>'[semiq_tc1_tc3_tc14_cep.xlsx]minden 1'!$B$29:$B$33</c:f>
              <c:strCache>
                <c:ptCount val="5"/>
                <c:pt idx="0">
                  <c:v>Tc3</c:v>
                </c:pt>
              </c:strCache>
            </c:strRef>
          </c:tx>
          <c:spPr>
            <a:solidFill>
              <a:srgbClr val="FF9933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'[semiq_tc1_tc3_tc14_cep.xlsx]minden 1'!$F$34:$F$38</c:f>
                <c:numCache>
                  <c:formatCode>General</c:formatCode>
                  <c:ptCount val="5"/>
                  <c:pt idx="0">
                    <c:v>6.6235126538622444E-2</c:v>
                  </c:pt>
                  <c:pt idx="1">
                    <c:v>0.46108495608851424</c:v>
                  </c:pt>
                  <c:pt idx="2">
                    <c:v>0.58317788835248707</c:v>
                  </c:pt>
                  <c:pt idx="3">
                    <c:v>0.42852514338386627</c:v>
                  </c:pt>
                  <c:pt idx="4">
                    <c:v>1.0950020685167796</c:v>
                  </c:pt>
                </c:numCache>
              </c:numRef>
            </c:plus>
            <c:minus>
              <c:numRef>
                <c:f>'[semiq_tc1_tc3_tc14_cep.xlsx]minden 1'!$F$34:$F$38</c:f>
                <c:numCache>
                  <c:formatCode>General</c:formatCode>
                  <c:ptCount val="5"/>
                  <c:pt idx="0">
                    <c:v>6.6235126538622444E-2</c:v>
                  </c:pt>
                  <c:pt idx="1">
                    <c:v>0.46108495608851424</c:v>
                  </c:pt>
                  <c:pt idx="2">
                    <c:v>0.58317788835248707</c:v>
                  </c:pt>
                  <c:pt idx="3">
                    <c:v>0.42852514338386627</c:v>
                  </c:pt>
                  <c:pt idx="4">
                    <c:v>1.0950020685167796</c:v>
                  </c:pt>
                </c:numCache>
              </c:numRef>
            </c:minus>
          </c:errBars>
          <c:cat>
            <c:numRef>
              <c:f>'[semiq_tc1_tc3_tc14_cep.xlsx]minden 1'!$C$24:$C$28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</c:numCache>
            </c:numRef>
          </c:cat>
          <c:val>
            <c:numRef>
              <c:f>'[semiq_tc1_tc3_tc14_cep.xlsx]minden 1'!$E$29:$E$33</c:f>
              <c:numCache>
                <c:formatCode>0.000</c:formatCode>
                <c:ptCount val="5"/>
                <c:pt idx="0">
                  <c:v>0.99999999999999989</c:v>
                </c:pt>
                <c:pt idx="1">
                  <c:v>3.7909569722196026</c:v>
                </c:pt>
                <c:pt idx="2">
                  <c:v>8.0918256172136935</c:v>
                </c:pt>
                <c:pt idx="3">
                  <c:v>10.717812046818635</c:v>
                </c:pt>
                <c:pt idx="4">
                  <c:v>14.081318087171276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3B-4565-9882-0856071048A9}"/>
            </c:ext>
          </c:extLst>
        </c:ser>
        <c:ser>
          <c:idx val="2"/>
          <c:order val="2"/>
          <c:tx>
            <c:strRef>
              <c:f>'[semiq_tc1_tc3_tc14_cep.xlsx]minden 1'!$B$34:$B$38</c:f>
              <c:strCache>
                <c:ptCount val="5"/>
                <c:pt idx="0">
                  <c:v>Tc14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'[semiq_tc1_tc3_tc14_cep.xlsx]minden 1'!$F$34:$F$38</c:f>
                <c:numCache>
                  <c:formatCode>General</c:formatCode>
                  <c:ptCount val="5"/>
                  <c:pt idx="0">
                    <c:v>6.6235126538622444E-2</c:v>
                  </c:pt>
                  <c:pt idx="1">
                    <c:v>0.46108495608851424</c:v>
                  </c:pt>
                  <c:pt idx="2">
                    <c:v>0.58317788835248707</c:v>
                  </c:pt>
                  <c:pt idx="3">
                    <c:v>0.42852514338386627</c:v>
                  </c:pt>
                  <c:pt idx="4">
                    <c:v>1.0950020685167796</c:v>
                  </c:pt>
                </c:numCache>
              </c:numRef>
            </c:plus>
            <c:minus>
              <c:numRef>
                <c:f>'[semiq_tc1_tc3_tc14_cep.xlsx]minden 1'!$F$34:$F$38</c:f>
                <c:numCache>
                  <c:formatCode>General</c:formatCode>
                  <c:ptCount val="5"/>
                  <c:pt idx="0">
                    <c:v>6.6235126538622444E-2</c:v>
                  </c:pt>
                  <c:pt idx="1">
                    <c:v>0.46108495608851424</c:v>
                  </c:pt>
                  <c:pt idx="2">
                    <c:v>0.58317788835248707</c:v>
                  </c:pt>
                  <c:pt idx="3">
                    <c:v>0.42852514338386627</c:v>
                  </c:pt>
                  <c:pt idx="4">
                    <c:v>1.0950020685167796</c:v>
                  </c:pt>
                </c:numCache>
              </c:numRef>
            </c:minus>
          </c:errBars>
          <c:cat>
            <c:numRef>
              <c:f>'[semiq_tc1_tc3_tc14_cep.xlsx]minden 1'!$C$24:$C$28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</c:numCache>
            </c:numRef>
          </c:cat>
          <c:val>
            <c:numRef>
              <c:f>'[semiq_tc1_tc3_tc14_cep.xlsx]minden 1'!$E$34:$E$38</c:f>
              <c:numCache>
                <c:formatCode>0.000</c:formatCode>
                <c:ptCount val="5"/>
                <c:pt idx="0">
                  <c:v>1</c:v>
                </c:pt>
                <c:pt idx="1">
                  <c:v>3.7607200527675744</c:v>
                </c:pt>
                <c:pt idx="2">
                  <c:v>6.3170842780214311</c:v>
                </c:pt>
                <c:pt idx="3">
                  <c:v>9.3589601196613827</c:v>
                </c:pt>
                <c:pt idx="4">
                  <c:v>13.123357642589703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3B-4565-9882-0856071048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0"/>
        <c:axId val="435185392"/>
        <c:axId val="435194408"/>
      </c:barChart>
      <c:catAx>
        <c:axId val="435185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Arial Narrow" panose="020B0606020202030204" pitchFamily="34" charset="0"/>
                  </a:defRPr>
                </a:pPr>
                <a:r>
                  <a:rPr lang="hu-HU" sz="2000" b="1" i="0" u="none" strike="noStrike" baseline="0">
                    <a:effectLst/>
                    <a:latin typeface="Arial Narrow" panose="020B0606020202030204" pitchFamily="34" charset="0"/>
                  </a:rPr>
                  <a:t>Adult age (days)</a:t>
                </a:r>
                <a:endParaRPr lang="hu-HU" sz="2000">
                  <a:latin typeface="Arial Narrow" panose="020B060602020203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</c:spPr>
        <c:txPr>
          <a:bodyPr rot="0"/>
          <a:lstStyle/>
          <a:p>
            <a:pPr>
              <a:defRPr sz="1800">
                <a:solidFill>
                  <a:schemeClr val="tx1"/>
                </a:solidFill>
                <a:latin typeface="Arial Narrow" panose="020B0606020202030204" pitchFamily="34" charset="0"/>
              </a:defRPr>
            </a:pPr>
            <a:endParaRPr lang="hu-HU"/>
          </a:p>
        </c:txPr>
        <c:crossAx val="435194408"/>
        <c:crosses val="autoZero"/>
        <c:auto val="0"/>
        <c:lblAlgn val="ctr"/>
        <c:lblOffset val="100"/>
        <c:noMultiLvlLbl val="0"/>
      </c:catAx>
      <c:valAx>
        <c:axId val="435194408"/>
        <c:scaling>
          <c:orientation val="minMax"/>
          <c:max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 i="0">
                    <a:latin typeface="Arial Narrow" pitchFamily="34" charset="0"/>
                  </a:defRPr>
                </a:pPr>
                <a:r>
                  <a:rPr lang="hu-HU" sz="2000" i="0">
                    <a:latin typeface="Arial Narrow" pitchFamily="34" charset="0"/>
                  </a:rPr>
                  <a:t>Relative 6mA levels</a:t>
                </a:r>
                <a:endParaRPr lang="en-US" sz="2000" i="0">
                  <a:latin typeface="Arial Narrow" pitchFamily="34" charset="0"/>
                </a:endParaRPr>
              </a:p>
            </c:rich>
          </c:tx>
          <c:layout>
            <c:manualLayout>
              <c:xMode val="edge"/>
              <c:yMode val="edge"/>
              <c:x val="4.0511261673686141E-2"/>
              <c:y val="0.15714345658492543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2000">
                <a:latin typeface="Arial Narrow" pitchFamily="34" charset="0"/>
              </a:defRPr>
            </a:pPr>
            <a:endParaRPr lang="hu-HU"/>
          </a:p>
        </c:txPr>
        <c:crossAx val="435185392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85320051272660669"/>
          <c:y val="0.13126650804115328"/>
          <c:w val="0.14222102179088078"/>
          <c:h val="0.26908465405179555"/>
        </c:manualLayout>
      </c:layout>
      <c:overlay val="0"/>
      <c:txPr>
        <a:bodyPr/>
        <a:lstStyle/>
        <a:p>
          <a:pPr>
            <a:defRPr sz="1800" i="1">
              <a:latin typeface="Arial Narrow" panose="020B0606020202030204" pitchFamily="34" charset="0"/>
            </a:defRPr>
          </a:pPr>
          <a:endParaRPr lang="hu-H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7" Type="http://schemas.openxmlformats.org/officeDocument/2006/relationships/image" Target="../media/image95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6" Type="http://schemas.openxmlformats.org/officeDocument/2006/relationships/image" Target="../media/image94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4" Type="http://schemas.openxmlformats.org/officeDocument/2006/relationships/image" Target="../media/image9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6C394-34BF-4CC1-8414-F80F232F4F7B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B0DCE-B82A-420B-BEE2-8B41B04DCD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76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98C48D-C9A5-4938-A926-C63C24960D3A}" type="slidenum">
              <a:rPr lang="hu-HU" altLang="hu-HU"/>
              <a:pPr>
                <a:spcBef>
                  <a:spcPct val="0"/>
                </a:spcBef>
              </a:pPr>
              <a:t>4</a:t>
            </a:fld>
            <a:endParaRPr lang="hu-HU" altLang="hu-HU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ageing in diverse eukaryotic organisms is driven by the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progressive accumulation of damaged macromolecules and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organelles [1,2]. Such types of damage appear as oxidized,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misfolded, cross-linked or aggregated macromolecules that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are structurally abnormal and therefore cannot function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properly. In addition, damaged macromolecules and organelles,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or their aggregates, can actively compromise cellular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function, presumably by interfering with signaling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pathways, by acting as sinks for binding proteins, or by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sending erroneous signals.</a:t>
            </a:r>
          </a:p>
          <a:p>
            <a:pPr eaLnBrk="1" hangingPunct="1">
              <a:lnSpc>
                <a:spcPct val="90000"/>
              </a:lnSpc>
            </a:pPr>
            <a:endParaRPr lang="hu-HU" altLang="hu-HU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Cellular damage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is generated continuously during the entire life of an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organism. For example, ionizing radiation, endogenous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factors including specific enzymes, and mitochondrial production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of reactive oxygen species (ROS) that can oxidize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macromolecules, all engender abnormal macromolecular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mtClean="0">
                <a:latin typeface="Arial" panose="020B0604020202020204" pitchFamily="34" charset="0"/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355619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5325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6AF056-ED2F-4189-9B28-42C1ED40E589}" type="slidenum">
              <a:rPr lang="hu-HU" altLang="hu-HU"/>
              <a:pPr>
                <a:spcBef>
                  <a:spcPct val="0"/>
                </a:spcBef>
              </a:pPr>
              <a:t>22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907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B0DCE-B82A-420B-BEE2-8B41B04DCDD3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776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B0DCE-B82A-420B-BEE2-8B41B04DCDD3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8017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092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803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233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650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360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63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522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931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422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10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308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A21AB-EB19-4B2B-87D2-6F216D07E114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B1D1D-A729-46E8-AD98-BE24A028ED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172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jpeg"/><Relationship Id="rId5" Type="http://schemas.openxmlformats.org/officeDocument/2006/relationships/image" Target="../media/image23.png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jpeg"/><Relationship Id="rId5" Type="http://schemas.openxmlformats.org/officeDocument/2006/relationships/image" Target="../media/image28.wm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22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13" Type="http://schemas.openxmlformats.org/officeDocument/2006/relationships/image" Target="../media/image56.png"/><Relationship Id="rId18" Type="http://schemas.openxmlformats.org/officeDocument/2006/relationships/image" Target="../media/image60.png"/><Relationship Id="rId3" Type="http://schemas.openxmlformats.org/officeDocument/2006/relationships/image" Target="../media/image46.png"/><Relationship Id="rId21" Type="http://schemas.microsoft.com/office/2007/relationships/hdphoto" Target="../media/hdphoto2.wdp"/><Relationship Id="rId7" Type="http://schemas.openxmlformats.org/officeDocument/2006/relationships/image" Target="../media/image50.tiff"/><Relationship Id="rId12" Type="http://schemas.openxmlformats.org/officeDocument/2006/relationships/image" Target="../media/image55.jpeg"/><Relationship Id="rId17" Type="http://schemas.openxmlformats.org/officeDocument/2006/relationships/image" Target="../media/image21.jpeg"/><Relationship Id="rId2" Type="http://schemas.openxmlformats.org/officeDocument/2006/relationships/image" Target="../media/image45.png"/><Relationship Id="rId16" Type="http://schemas.openxmlformats.org/officeDocument/2006/relationships/image" Target="../media/image59.tiff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tiff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tiff"/><Relationship Id="rId19" Type="http://schemas.microsoft.com/office/2007/relationships/hdphoto" Target="../media/hdphoto1.wdp"/><Relationship Id="rId4" Type="http://schemas.openxmlformats.org/officeDocument/2006/relationships/image" Target="../media/image47.png"/><Relationship Id="rId9" Type="http://schemas.openxmlformats.org/officeDocument/2006/relationships/image" Target="../media/image52.tiff"/><Relationship Id="rId1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8.jpeg"/><Relationship Id="rId5" Type="http://schemas.openxmlformats.org/officeDocument/2006/relationships/image" Target="../media/image21.jpeg"/><Relationship Id="rId4" Type="http://schemas.openxmlformats.org/officeDocument/2006/relationships/image" Target="../media/image6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87.wmf"/><Relationship Id="rId10" Type="http://schemas.openxmlformats.org/officeDocument/2006/relationships/image" Target="../media/image30.png"/><Relationship Id="rId4" Type="http://schemas.openxmlformats.org/officeDocument/2006/relationships/oleObject" Target="../embeddings/oleObject15.bin"/><Relationship Id="rId9" Type="http://schemas.openxmlformats.org/officeDocument/2006/relationships/chart" Target="../charts/char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93.wmf"/><Relationship Id="rId17" Type="http://schemas.openxmlformats.org/officeDocument/2006/relationships/chart" Target="../charts/chart8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5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92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94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chart" Target="../charts/chart9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99.wmf"/><Relationship Id="rId5" Type="http://schemas.openxmlformats.org/officeDocument/2006/relationships/image" Target="../media/image96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9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4"/>
          <p:cNvSpPr txBox="1">
            <a:spLocks noChangeArrowheads="1"/>
          </p:cNvSpPr>
          <p:nvPr/>
        </p:nvSpPr>
        <p:spPr bwMode="auto">
          <a:xfrm>
            <a:off x="1427018" y="4725144"/>
            <a:ext cx="77169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smtClean="0"/>
              <a:t>Budapest, </a:t>
            </a:r>
            <a:r>
              <a:rPr lang="hu-HU" altLang="hu-HU" sz="2000" b="1" dirty="0" smtClean="0"/>
              <a:t>2022.03.17.</a:t>
            </a:r>
            <a:endParaRPr lang="hu-HU" altLang="hu-HU" sz="2000" b="1" dirty="0"/>
          </a:p>
        </p:txBody>
      </p:sp>
      <p:graphicFrame>
        <p:nvGraphicFramePr>
          <p:cNvPr id="2053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582208"/>
              </p:ext>
            </p:extLst>
          </p:nvPr>
        </p:nvGraphicFramePr>
        <p:xfrm>
          <a:off x="3557736" y="5297884"/>
          <a:ext cx="4038600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Image" r:id="rId3" imgW="5053968" imgH="1980952" progId="Photoshop.Image.9">
                  <p:embed/>
                </p:oleObj>
              </mc:Choice>
              <mc:Fallback>
                <p:oleObj name="Image" r:id="rId3" imgW="5053968" imgH="1980952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736" y="5297884"/>
                        <a:ext cx="4038600" cy="15875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09935"/>
              </p:ext>
            </p:extLst>
          </p:nvPr>
        </p:nvGraphicFramePr>
        <p:xfrm>
          <a:off x="7626349" y="5297884"/>
          <a:ext cx="1554163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Image" r:id="rId5" imgW="2057143" imgH="2044444" progId="Photoshop.Image.9">
                  <p:embed/>
                </p:oleObj>
              </mc:Choice>
              <mc:Fallback>
                <p:oleObj name="Image" r:id="rId5" imgW="2057143" imgH="2044444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6349" y="5297884"/>
                        <a:ext cx="1554163" cy="15875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4"/>
          <p:cNvSpPr txBox="1">
            <a:spLocks noChangeArrowheads="1"/>
          </p:cNvSpPr>
          <p:nvPr/>
        </p:nvSpPr>
        <p:spPr bwMode="auto">
          <a:xfrm>
            <a:off x="1427018" y="715343"/>
            <a:ext cx="7736032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400" b="1" dirty="0" smtClean="0"/>
              <a:t>The </a:t>
            </a:r>
            <a:r>
              <a:rPr lang="hu-HU" altLang="hu-HU" sz="4400" b="1" dirty="0" err="1" smtClean="0"/>
              <a:t>regulation</a:t>
            </a:r>
            <a:r>
              <a:rPr lang="hu-HU" altLang="hu-HU" sz="4400" b="1" dirty="0" smtClean="0"/>
              <a:t> and </a:t>
            </a:r>
            <a:r>
              <a:rPr lang="hu-HU" altLang="hu-HU" sz="4400" b="1" dirty="0" err="1" smtClean="0"/>
              <a:t>mechanism</a:t>
            </a:r>
            <a:r>
              <a:rPr lang="hu-HU" altLang="hu-HU" sz="4400" b="1" dirty="0" smtClean="0"/>
              <a:t> of </a:t>
            </a:r>
            <a:r>
              <a:rPr lang="hu-HU" altLang="hu-HU" sz="4400" b="1" dirty="0" err="1" smtClean="0"/>
              <a:t>aging</a:t>
            </a:r>
            <a:endParaRPr lang="hu-HU" altLang="hu-HU" sz="4400" b="1" dirty="0"/>
          </a:p>
        </p:txBody>
      </p:sp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70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6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4437112"/>
            <a:ext cx="1907704" cy="202533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11055" y="6462450"/>
            <a:ext cx="164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Cytnhia</a:t>
            </a:r>
            <a:r>
              <a:rPr lang="hu-HU" dirty="0" smtClean="0"/>
              <a:t> </a:t>
            </a:r>
            <a:r>
              <a:rPr lang="hu-HU" dirty="0" err="1" smtClean="0"/>
              <a:t>Kenyon</a:t>
            </a:r>
            <a:endParaRPr lang="hu-HU" dirty="0"/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15717"/>
              </p:ext>
            </p:extLst>
          </p:nvPr>
        </p:nvGraphicFramePr>
        <p:xfrm>
          <a:off x="3323204" y="2597990"/>
          <a:ext cx="4501473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Image" r:id="rId4" imgW="2222222" imgH="1244006" progId="Photoshop.Image.7">
                  <p:embed/>
                </p:oleObj>
              </mc:Choice>
              <mc:Fallback>
                <p:oleObj name="Image" r:id="rId4" imgW="2222222" imgH="1244006" progId="Photoshop.Image.7">
                  <p:embed/>
                  <p:pic>
                    <p:nvPicPr>
                      <p:cNvPr id="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3204" y="2597990"/>
                        <a:ext cx="4501473" cy="25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4979388" y="4983559"/>
            <a:ext cx="150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Age</a:t>
            </a:r>
            <a:r>
              <a:rPr lang="hu-HU" sz="2400" b="1" dirty="0" smtClean="0"/>
              <a:t> (</a:t>
            </a:r>
            <a:r>
              <a:rPr lang="hu-HU" sz="2400" b="1" dirty="0" err="1" smtClean="0"/>
              <a:t>days</a:t>
            </a:r>
            <a:r>
              <a:rPr lang="hu-HU" sz="2400" b="1" dirty="0" smtClean="0"/>
              <a:t>)</a:t>
            </a:r>
            <a:endParaRPr lang="hu-HU" sz="24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203524" y="2597990"/>
            <a:ext cx="1661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 smtClean="0">
                <a:solidFill>
                  <a:srgbClr val="FF0000"/>
                </a:solidFill>
              </a:rPr>
              <a:t>daf-2(-) </a:t>
            </a:r>
            <a:r>
              <a:rPr lang="hu-HU" b="1" dirty="0" err="1" smtClean="0">
                <a:solidFill>
                  <a:srgbClr val="FF0000"/>
                </a:solidFill>
              </a:rPr>
              <a:t>mutant</a:t>
            </a:r>
            <a:endParaRPr lang="hu-HU" b="1" dirty="0" smtClean="0">
              <a:solidFill>
                <a:srgbClr val="FF0000"/>
              </a:solidFill>
            </a:endParaRPr>
          </a:p>
          <a:p>
            <a:r>
              <a:rPr lang="hu-HU" b="1" dirty="0" smtClean="0">
                <a:solidFill>
                  <a:schemeClr val="tx2"/>
                </a:solidFill>
              </a:rPr>
              <a:t>Wild-</a:t>
            </a:r>
            <a:r>
              <a:rPr lang="hu-HU" b="1" dirty="0" err="1" smtClean="0">
                <a:solidFill>
                  <a:schemeClr val="tx2"/>
                </a:solidFill>
              </a:rPr>
              <a:t>type</a:t>
            </a:r>
            <a:endParaRPr lang="hu-HU" b="1" dirty="0">
              <a:solidFill>
                <a:schemeClr val="tx2"/>
              </a:solidFill>
            </a:endParaRPr>
          </a:p>
        </p:txBody>
      </p:sp>
      <p:pic>
        <p:nvPicPr>
          <p:cNvPr id="9" name="Picture 9" descr="c-elegans_e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610" y="3415810"/>
            <a:ext cx="655067" cy="6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3676545" y="5711364"/>
            <a:ext cx="4056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Kenyon</a:t>
            </a:r>
            <a:r>
              <a:rPr lang="hu-HU" dirty="0" smtClean="0"/>
              <a:t> C, </a:t>
            </a:r>
            <a:r>
              <a:rPr lang="hu-HU" i="1" dirty="0" smtClean="0"/>
              <a:t>et </a:t>
            </a:r>
            <a:r>
              <a:rPr lang="hu-HU" i="1" dirty="0" err="1" smtClean="0"/>
              <a:t>al</a:t>
            </a:r>
            <a:r>
              <a:rPr lang="hu-HU" dirty="0" smtClean="0"/>
              <a:t>. </a:t>
            </a:r>
            <a:r>
              <a:rPr lang="en-US" i="1" dirty="0" smtClean="0"/>
              <a:t>Nature</a:t>
            </a:r>
            <a:r>
              <a:rPr lang="hu-HU" dirty="0" smtClean="0"/>
              <a:t> </a:t>
            </a:r>
            <a:r>
              <a:rPr lang="en-US" dirty="0" smtClean="0"/>
              <a:t>366:461-4</a:t>
            </a:r>
            <a:r>
              <a:rPr lang="hu-HU" dirty="0" smtClean="0"/>
              <a:t> (1993)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3528" y="188640"/>
            <a:ext cx="84248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i="1" dirty="0" smtClean="0"/>
              <a:t>daf-2(-) </a:t>
            </a:r>
            <a:r>
              <a:rPr lang="hu-HU" altLang="hu-HU" sz="2800" b="1" dirty="0" err="1" smtClean="0"/>
              <a:t>mutant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nematodes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live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two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times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longer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than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the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wild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type</a:t>
            </a:r>
            <a:endParaRPr lang="hu-HU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65979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380941"/>
              </p:ext>
            </p:extLst>
          </p:nvPr>
        </p:nvGraphicFramePr>
        <p:xfrm>
          <a:off x="5149850" y="3152"/>
          <a:ext cx="39941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Image" r:id="rId3" imgW="4742857" imgH="8142857" progId="Photoshop.Image.7">
                  <p:embed/>
                </p:oleObj>
              </mc:Choice>
              <mc:Fallback>
                <p:oleObj name="Image" r:id="rId3" imgW="4742857" imgH="8142857" progId="Photoshop.Image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9850" y="3152"/>
                        <a:ext cx="39941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119230" y="1621249"/>
            <a:ext cx="4635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Insulin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/IGF1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hormonal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neuroendocrine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5940152" y="753670"/>
            <a:ext cx="1224136" cy="1523202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0" y="116801"/>
            <a:ext cx="40382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DAF-2: </a:t>
            </a:r>
            <a:endParaRPr lang="hu-H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insulin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/IGF-1 receptor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64746" y="6093296"/>
            <a:ext cx="300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IGF: </a:t>
            </a:r>
            <a:r>
              <a:rPr lang="hu-HU" b="1" dirty="0" err="1" smtClean="0"/>
              <a:t>insulin-like</a:t>
            </a:r>
            <a:r>
              <a:rPr lang="hu-HU" b="1" dirty="0" smtClean="0"/>
              <a:t> </a:t>
            </a:r>
            <a:r>
              <a:rPr lang="hu-HU" b="1" dirty="0" err="1" smtClean="0"/>
              <a:t>growth</a:t>
            </a:r>
            <a:r>
              <a:rPr lang="hu-HU" b="1" dirty="0" smtClean="0"/>
              <a:t> </a:t>
            </a:r>
            <a:r>
              <a:rPr lang="hu-HU" b="1" dirty="0" err="1" smtClean="0"/>
              <a:t>factor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66564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7544" y="188640"/>
            <a:ext cx="82089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400" b="1" dirty="0"/>
              <a:t>The </a:t>
            </a:r>
            <a:r>
              <a:rPr lang="hu-HU" altLang="hu-HU" sz="2400" b="1" dirty="0" err="1"/>
              <a:t>insulin</a:t>
            </a:r>
            <a:r>
              <a:rPr lang="hu-HU" altLang="hu-HU" sz="2400" b="1" dirty="0"/>
              <a:t>/IGF-1 </a:t>
            </a:r>
            <a:r>
              <a:rPr lang="hu-HU" altLang="hu-HU" sz="2400" b="1" dirty="0" err="1" smtClean="0"/>
              <a:t>signaling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/>
              <a:t>pathway</a:t>
            </a:r>
            <a:r>
              <a:rPr lang="hu-HU" altLang="hu-HU" sz="2400" b="1" dirty="0"/>
              <a:t>: </a:t>
            </a:r>
          </a:p>
          <a:p>
            <a:pPr algn="ctr" eaLnBrk="1" hangingPunct="1"/>
            <a:r>
              <a:rPr lang="hu-HU" altLang="hu-HU" sz="2400" b="1" dirty="0"/>
              <a:t>a</a:t>
            </a:r>
            <a:r>
              <a:rPr lang="hu-HU" altLang="hu-HU" sz="2400" b="1" dirty="0" smtClean="0"/>
              <a:t>n </a:t>
            </a:r>
            <a:r>
              <a:rPr lang="hu-HU" altLang="hu-HU" sz="2400" b="1" dirty="0" err="1" smtClean="0"/>
              <a:t>evolutionarly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/>
              <a:t>conserved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regulatory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system</a:t>
            </a:r>
            <a:r>
              <a:rPr lang="hu-HU" altLang="hu-HU" sz="2400" b="1" dirty="0"/>
              <a:t> of </a:t>
            </a:r>
            <a:r>
              <a:rPr lang="hu-HU" altLang="hu-HU" sz="2400" b="1" dirty="0" err="1" smtClean="0"/>
              <a:t>aging</a:t>
            </a:r>
            <a:endParaRPr lang="hu-HU" altLang="hu-HU" sz="2400" b="1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4925" y="2198688"/>
            <a:ext cx="80914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b="1"/>
              <a:t>Inhibition of insulin/IGF-1 receptor in </a:t>
            </a:r>
            <a:r>
              <a:rPr lang="hu-HU" altLang="hu-HU" b="1" i="1"/>
              <a:t>Drosophila</a:t>
            </a:r>
            <a:r>
              <a:rPr lang="hu-HU" altLang="hu-HU" b="1"/>
              <a:t> doubles lifespan</a:t>
            </a:r>
          </a:p>
          <a:p>
            <a:pPr eaLnBrk="1" hangingPunct="1"/>
            <a:r>
              <a:rPr lang="hu-HU" altLang="hu-HU" b="1"/>
              <a:t>(Tatar et al., </a:t>
            </a:r>
            <a:r>
              <a:rPr lang="hu-HU" altLang="hu-HU" b="1" i="1"/>
              <a:t>Science</a:t>
            </a:r>
            <a:r>
              <a:rPr lang="hu-HU" altLang="hu-HU" b="1"/>
              <a:t> 292: 107, 2001).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4925" y="3184525"/>
            <a:ext cx="9145588" cy="3532188"/>
            <a:chOff x="249" y="2006"/>
            <a:chExt cx="5761" cy="2225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49" y="2006"/>
              <a:ext cx="576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hu-HU" b="1"/>
                <a:t>Inhibition of insulin/IGF-1 receptor in female mice extends lifespan by 60%</a:t>
              </a:r>
            </a:p>
            <a:p>
              <a:pPr eaLnBrk="1" hangingPunct="1"/>
              <a:r>
                <a:rPr lang="hu-HU" altLang="hu-HU" b="1"/>
                <a:t>(Holzenberger et al., </a:t>
              </a:r>
              <a:r>
                <a:rPr lang="hu-HU" altLang="hu-HU" b="1" i="1"/>
                <a:t>Nature</a:t>
              </a:r>
              <a:r>
                <a:rPr lang="hu-HU" altLang="hu-HU" b="1"/>
                <a:t> 421: 125, 2003).</a:t>
              </a:r>
              <a:endParaRPr lang="hu-HU" altLang="hu-HU"/>
            </a:p>
          </p:txBody>
        </p:sp>
        <p:graphicFrame>
          <p:nvGraphicFramePr>
            <p:cNvPr id="7" name="Object 8"/>
            <p:cNvGraphicFramePr>
              <a:graphicFrameLocks noChangeAspect="1"/>
            </p:cNvGraphicFramePr>
            <p:nvPr/>
          </p:nvGraphicFramePr>
          <p:xfrm>
            <a:off x="2109" y="2478"/>
            <a:ext cx="3175" cy="1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92" name="Image" r:id="rId3" imgW="4139683" imgH="2285714" progId="Photoshop.Image.7">
                    <p:embed/>
                  </p:oleObj>
                </mc:Choice>
                <mc:Fallback>
                  <p:oleObj name="Image" r:id="rId3" imgW="4139683" imgH="2285714" progId="Photoshop.Image.7">
                    <p:embed/>
                    <p:pic>
                      <p:nvPicPr>
                        <p:cNvPr id="23559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09" y="2478"/>
                          <a:ext cx="3175" cy="1753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659"/>
              <a:ext cx="1542" cy="1349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4" descr="http://t3.gstatic.com/images?q=tbn:ANd9GcRe8Dvt7xb5hqndqkmDqfE-BGdkk9AYGtYH1ijJc2kvLPR6T-PA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2127172"/>
            <a:ext cx="937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t0.gstatic.com/images?q=tbn:ANd9GcTcxcpW1SxOZKtDH82hFxAzu3AK2xCeowUzyCeqwPb4HDQT0h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487" y="3630023"/>
            <a:ext cx="1041909" cy="7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6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3891486" cy="685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8" y="0"/>
            <a:ext cx="1691680" cy="182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54" y="0"/>
            <a:ext cx="2768746" cy="18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516216" y="3284984"/>
            <a:ext cx="26277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insulin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/IGF-1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regulates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an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evolutionarily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conserved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00188" y="1824821"/>
            <a:ext cx="112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/>
              <a:t>C. elegans</a:t>
            </a:r>
            <a:endParaRPr lang="hu-HU" i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7402511" y="1844824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human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36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116632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/>
              <a:t>Mutant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nematodes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with</a:t>
            </a:r>
            <a:r>
              <a:rPr lang="hu-HU" sz="2800" b="1" dirty="0" smtClean="0"/>
              <a:t> a </a:t>
            </a:r>
            <a:r>
              <a:rPr lang="hu-HU" sz="2800" b="1" dirty="0" err="1" smtClean="0"/>
              <a:t>decreased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rate</a:t>
            </a:r>
            <a:r>
              <a:rPr lang="hu-HU" sz="2800" b="1" dirty="0" smtClean="0"/>
              <a:t> of </a:t>
            </a:r>
            <a:r>
              <a:rPr lang="hu-HU" sz="2800" b="1" dirty="0" err="1" smtClean="0"/>
              <a:t>mitochondrial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respiration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are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long-lived</a:t>
            </a:r>
            <a:r>
              <a:rPr lang="hu-HU" sz="2800" b="1" dirty="0" smtClean="0"/>
              <a:t>  </a:t>
            </a:r>
            <a:endParaRPr lang="hu-HU" sz="2800" b="1" dirty="0"/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95536" y="1484784"/>
            <a:ext cx="8424863" cy="4757737"/>
            <a:chOff x="158" y="1117"/>
            <a:chExt cx="5307" cy="2997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84" y="1117"/>
              <a:ext cx="5081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hu-HU" sz="1800" b="1" i="1"/>
                <a:t>nuo-2</a:t>
              </a:r>
              <a:r>
                <a:rPr lang="hu-HU" altLang="hu-HU" sz="1800" b="1"/>
                <a:t>: 	a component of complex I (NADH/ubiquinone oxidoreductase)</a:t>
              </a:r>
            </a:p>
            <a:p>
              <a:pPr eaLnBrk="1" hangingPunct="1"/>
              <a:r>
                <a:rPr lang="hu-HU" altLang="hu-HU" sz="1800" b="1" i="1"/>
                <a:t>cyc-1</a:t>
              </a:r>
              <a:r>
                <a:rPr lang="hu-HU" altLang="hu-HU" sz="1800" b="1"/>
                <a:t>: 	a component of complex III (cytochrome c reductase)</a:t>
              </a:r>
            </a:p>
            <a:p>
              <a:pPr eaLnBrk="1" hangingPunct="1"/>
              <a:r>
                <a:rPr lang="hu-HU" altLang="hu-HU" sz="1800" b="1" i="1"/>
                <a:t>atp-3</a:t>
              </a:r>
              <a:r>
                <a:rPr lang="hu-HU" altLang="hu-HU" sz="1800" b="1"/>
                <a:t>: 	ATP synthase</a:t>
              </a:r>
            </a:p>
          </p:txBody>
        </p: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158" y="1888"/>
              <a:ext cx="2282" cy="2226"/>
              <a:chOff x="158" y="1888"/>
              <a:chExt cx="2282" cy="2226"/>
            </a:xfrm>
          </p:grpSpPr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>
                <a:off x="408" y="1888"/>
                <a:ext cx="1951" cy="181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" y="1888"/>
                <a:ext cx="1951" cy="15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953" y="3443"/>
                <a:ext cx="102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hu-HU" altLang="hu-HU" sz="1800" b="1"/>
                  <a:t>Age (in days)</a:t>
                </a:r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158" y="3748"/>
                <a:ext cx="2282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hu-HU" altLang="hu-HU" sz="1600" b="1"/>
                  <a:t>Dillin et al., </a:t>
                </a:r>
                <a:r>
                  <a:rPr lang="hu-HU" altLang="hu-HU" sz="1600" b="1" i="1"/>
                  <a:t>Science</a:t>
                </a:r>
                <a:r>
                  <a:rPr lang="hu-HU" altLang="hu-HU" sz="1600" b="1"/>
                  <a:t> 298: 2398, 2002</a:t>
                </a:r>
              </a:p>
              <a:p>
                <a:pPr eaLnBrk="1" hangingPunct="1"/>
                <a:r>
                  <a:rPr lang="hu-HU" altLang="hu-HU" sz="1600" b="1"/>
                  <a:t>Lee et al., </a:t>
                </a:r>
                <a:r>
                  <a:rPr lang="hu-HU" altLang="hu-HU" sz="1600" b="1" i="1"/>
                  <a:t>Nat. Genet</a:t>
                </a:r>
                <a:r>
                  <a:rPr lang="hu-HU" altLang="hu-HU" sz="1600" b="1"/>
                  <a:t>. 33: 40, 2003 </a:t>
                </a: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54" y="2069"/>
                <a:ext cx="227" cy="22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hu-HU" altLang="hu-HU"/>
              </a:p>
            </p:txBody>
          </p:sp>
        </p:grp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2" y="2636889"/>
            <a:ext cx="822519" cy="88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Csoportba foglalás 19"/>
          <p:cNvGrpSpPr/>
          <p:nvPr/>
        </p:nvGrpSpPr>
        <p:grpSpPr>
          <a:xfrm>
            <a:off x="4624388" y="2304438"/>
            <a:ext cx="4223193" cy="4464662"/>
            <a:chOff x="4624388" y="2304438"/>
            <a:chExt cx="4223193" cy="4464662"/>
          </a:xfrm>
        </p:grpSpPr>
        <p:grpSp>
          <p:nvGrpSpPr>
            <p:cNvPr id="13" name="Group 17"/>
            <p:cNvGrpSpPr>
              <a:grpSpLocks/>
            </p:cNvGrpSpPr>
            <p:nvPr/>
          </p:nvGrpSpPr>
          <p:grpSpPr bwMode="auto">
            <a:xfrm>
              <a:off x="4624388" y="2947988"/>
              <a:ext cx="4124325" cy="3821112"/>
              <a:chOff x="2913" y="1857"/>
              <a:chExt cx="2598" cy="2407"/>
            </a:xfrm>
          </p:grpSpPr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" y="1888"/>
                <a:ext cx="2540" cy="1973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 Box 14"/>
              <p:cNvSpPr txBox="1">
                <a:spLocks noChangeArrowheads="1"/>
              </p:cNvSpPr>
              <p:nvPr/>
            </p:nvSpPr>
            <p:spPr bwMode="auto">
              <a:xfrm>
                <a:off x="4059" y="1857"/>
                <a:ext cx="46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hu-HU" altLang="hu-HU" sz="1600" b="1"/>
                  <a:t>Polg1</a:t>
                </a:r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2913" y="3896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hu-HU" altLang="hu-HU" sz="1800"/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3016" y="3898"/>
                <a:ext cx="2438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hu-HU" altLang="hu-HU" sz="1600" b="1"/>
                  <a:t>Polg1: mtDNA polymease</a:t>
                </a:r>
              </a:p>
              <a:p>
                <a:pPr eaLnBrk="1" hangingPunct="1"/>
                <a:r>
                  <a:rPr lang="hu-HU" altLang="hu-HU" sz="1600" b="1"/>
                  <a:t>Trifunovic et al., </a:t>
                </a:r>
                <a:r>
                  <a:rPr lang="hu-HU" altLang="hu-HU" sz="1600" b="1" i="1"/>
                  <a:t>Nature</a:t>
                </a:r>
                <a:r>
                  <a:rPr lang="hu-HU" altLang="hu-HU" sz="1600" b="1"/>
                  <a:t> 428: 417, 2004</a:t>
                </a:r>
              </a:p>
            </p:txBody>
          </p:sp>
        </p:grpSp>
        <p:pic>
          <p:nvPicPr>
            <p:cNvPr id="19" name="Picture 6" descr="http://t0.gstatic.com/images?q=tbn:ANd9GcTcxcpW1SxOZKtDH82hFxAzu3AK2xCeowUzyCeqwPb4HDQT0h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672" y="2304438"/>
              <a:ext cx="1041909" cy="72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063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22263" y="260350"/>
            <a:ext cx="84978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400" b="1" dirty="0" err="1"/>
              <a:t>Genetic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interactions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between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insulin</a:t>
            </a:r>
            <a:r>
              <a:rPr lang="hu-HU" altLang="hu-HU" sz="2400" b="1" dirty="0"/>
              <a:t>/IGF-1 </a:t>
            </a:r>
            <a:r>
              <a:rPr lang="hu-HU" altLang="hu-HU" sz="2400" b="1" dirty="0" err="1" smtClean="0"/>
              <a:t>signaling</a:t>
            </a:r>
            <a:r>
              <a:rPr lang="hu-HU" altLang="hu-HU" sz="2400" b="1" dirty="0" smtClean="0"/>
              <a:t> (</a:t>
            </a:r>
            <a:r>
              <a:rPr lang="hu-HU" altLang="hu-HU" sz="2400" b="1" i="1" dirty="0" smtClean="0"/>
              <a:t>daf-2</a:t>
            </a:r>
            <a:r>
              <a:rPr lang="hu-HU" altLang="hu-HU" sz="2400" b="1" dirty="0" smtClean="0"/>
              <a:t>) and </a:t>
            </a:r>
            <a:r>
              <a:rPr lang="hu-HU" altLang="hu-HU" sz="2400" b="1" dirty="0" err="1" smtClean="0"/>
              <a:t>the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mitochondrial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/>
              <a:t>respiratory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chain</a:t>
            </a:r>
            <a:r>
              <a:rPr lang="hu-HU" altLang="hu-HU" sz="2400" b="1" dirty="0" smtClean="0"/>
              <a:t> (</a:t>
            </a:r>
            <a:r>
              <a:rPr lang="hu-HU" altLang="hu-HU" sz="2400" b="1" i="1" dirty="0" smtClean="0"/>
              <a:t>nuo-1</a:t>
            </a:r>
            <a:r>
              <a:rPr lang="hu-HU" altLang="hu-HU" sz="2400" b="1" dirty="0" smtClean="0"/>
              <a:t>)</a:t>
            </a:r>
            <a:endParaRPr lang="hu-HU" altLang="hu-HU" sz="2400" b="1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1188" y="1844675"/>
            <a:ext cx="82740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800" b="1" u="sng" dirty="0" err="1"/>
              <a:t>mutation</a:t>
            </a:r>
            <a:r>
              <a:rPr lang="hu-HU" altLang="hu-HU" sz="1800" b="1" dirty="0"/>
              <a:t>		</a:t>
            </a:r>
            <a:r>
              <a:rPr lang="hu-HU" altLang="hu-HU" sz="1800" b="1" u="sng" dirty="0" err="1"/>
              <a:t>mean</a:t>
            </a:r>
            <a:r>
              <a:rPr lang="hu-HU" altLang="hu-HU" sz="1800" b="1" u="sng" dirty="0"/>
              <a:t> </a:t>
            </a:r>
            <a:r>
              <a:rPr lang="hu-HU" altLang="hu-HU" sz="1800" b="1" u="sng" dirty="0" err="1"/>
              <a:t>lifespan</a:t>
            </a:r>
            <a:r>
              <a:rPr lang="hu-HU" altLang="hu-HU" sz="1800" b="1" dirty="0"/>
              <a:t> (</a:t>
            </a:r>
            <a:r>
              <a:rPr lang="hu-HU" altLang="hu-HU" sz="1800" b="1" dirty="0" err="1"/>
              <a:t>at</a:t>
            </a:r>
            <a:r>
              <a:rPr lang="hu-HU" altLang="hu-HU" sz="1800" b="1" dirty="0"/>
              <a:t> 25</a:t>
            </a:r>
            <a:r>
              <a:rPr lang="en-US" altLang="hu-HU" sz="1800" b="1" dirty="0"/>
              <a:t>°</a:t>
            </a:r>
            <a:r>
              <a:rPr lang="hu-HU" altLang="hu-HU" sz="1800" b="1" dirty="0"/>
              <a:t>C)		</a:t>
            </a:r>
            <a:r>
              <a:rPr lang="hu-HU" altLang="hu-HU" sz="1800" b="1" u="sng" dirty="0" err="1"/>
              <a:t>phenotype</a:t>
            </a:r>
            <a:endParaRPr lang="hu-HU" altLang="hu-HU" sz="1800" b="1" u="sng" dirty="0"/>
          </a:p>
          <a:p>
            <a:pPr eaLnBrk="1" hangingPunct="1"/>
            <a:endParaRPr lang="hu-HU" altLang="hu-HU" sz="1800" b="1" u="sng" dirty="0"/>
          </a:p>
          <a:p>
            <a:pPr eaLnBrk="1" hangingPunct="1"/>
            <a:r>
              <a:rPr lang="hu-HU" altLang="hu-HU" sz="1800" b="1" i="1" dirty="0" err="1"/>
              <a:t>wild-type</a:t>
            </a:r>
            <a:r>
              <a:rPr lang="hu-HU" altLang="hu-HU" sz="1800" b="1" i="1" dirty="0"/>
              <a:t>		    </a:t>
            </a:r>
            <a:r>
              <a:rPr lang="hu-HU" altLang="hu-HU" sz="1800" b="1" dirty="0"/>
              <a:t>10 </a:t>
            </a:r>
            <a:r>
              <a:rPr lang="hu-HU" altLang="hu-HU" sz="1800" b="1" dirty="0" err="1"/>
              <a:t>days</a:t>
            </a:r>
            <a:r>
              <a:rPr lang="hu-HU" altLang="hu-HU" sz="1800" b="1" dirty="0"/>
              <a:t>			</a:t>
            </a:r>
            <a:r>
              <a:rPr lang="hu-HU" altLang="hu-HU" sz="1800" b="1" dirty="0" err="1"/>
              <a:t>normal</a:t>
            </a:r>
            <a:endParaRPr lang="hu-HU" altLang="hu-HU" sz="1800" b="1" dirty="0"/>
          </a:p>
          <a:p>
            <a:pPr eaLnBrk="1" hangingPunct="1"/>
            <a:r>
              <a:rPr lang="hu-HU" altLang="hu-HU" sz="1800" b="1" i="1" dirty="0"/>
              <a:t>daf-2(-)	</a:t>
            </a:r>
            <a:r>
              <a:rPr lang="hu-HU" altLang="hu-HU" sz="1800" b="1" dirty="0"/>
              <a:t>		    20 </a:t>
            </a:r>
            <a:r>
              <a:rPr lang="hu-HU" altLang="hu-HU" sz="1800" b="1" dirty="0" err="1"/>
              <a:t>days</a:t>
            </a:r>
            <a:r>
              <a:rPr lang="hu-HU" altLang="hu-HU" sz="1800" b="1" dirty="0"/>
              <a:t>			</a:t>
            </a:r>
            <a:r>
              <a:rPr lang="hu-HU" altLang="hu-HU" sz="1800" b="1" dirty="0" err="1"/>
              <a:t>long-lived</a:t>
            </a:r>
            <a:endParaRPr lang="hu-HU" altLang="hu-HU" sz="1800" b="1" dirty="0"/>
          </a:p>
          <a:p>
            <a:pPr eaLnBrk="1" hangingPunct="1"/>
            <a:r>
              <a:rPr lang="hu-HU" altLang="hu-HU" sz="1800" b="1" i="1" dirty="0"/>
              <a:t>nuo-1(-)			    </a:t>
            </a:r>
            <a:r>
              <a:rPr lang="hu-HU" altLang="hu-HU" sz="1800" b="1" dirty="0"/>
              <a:t>20 </a:t>
            </a:r>
            <a:r>
              <a:rPr lang="hu-HU" altLang="hu-HU" sz="1800" b="1" dirty="0" err="1"/>
              <a:t>days</a:t>
            </a:r>
            <a:r>
              <a:rPr lang="hu-HU" altLang="hu-HU" sz="1800" b="1" dirty="0"/>
              <a:t>			</a:t>
            </a:r>
            <a:r>
              <a:rPr lang="hu-HU" altLang="hu-HU" sz="1800" b="1" dirty="0" err="1"/>
              <a:t>long-lived</a:t>
            </a:r>
            <a:endParaRPr lang="hu-HU" altLang="hu-HU" sz="1800" b="1" dirty="0"/>
          </a:p>
          <a:p>
            <a:pPr eaLnBrk="1" hangingPunct="1"/>
            <a:r>
              <a:rPr lang="hu-HU" altLang="hu-HU" sz="1800" b="1" i="1" dirty="0"/>
              <a:t>daf-2(-), nuo-1(-)	</a:t>
            </a:r>
            <a:r>
              <a:rPr lang="hu-HU" altLang="hu-HU" sz="1800" b="1" dirty="0"/>
              <a:t>	    40 </a:t>
            </a:r>
            <a:r>
              <a:rPr lang="hu-HU" altLang="hu-HU" sz="1800" b="1" dirty="0" err="1"/>
              <a:t>days</a:t>
            </a:r>
            <a:r>
              <a:rPr lang="hu-HU" altLang="hu-HU" sz="1800" b="1" dirty="0"/>
              <a:t>			extra </a:t>
            </a:r>
            <a:r>
              <a:rPr lang="hu-HU" altLang="hu-HU" sz="1800" b="1" dirty="0" err="1"/>
              <a:t>long-lived</a:t>
            </a:r>
            <a:endParaRPr lang="hu-HU" altLang="hu-HU" sz="1800" b="1" dirty="0"/>
          </a:p>
          <a:p>
            <a:pPr eaLnBrk="1" hangingPunct="1"/>
            <a:endParaRPr lang="hu-HU" altLang="hu-HU" sz="1800" dirty="0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611188" y="3860800"/>
            <a:ext cx="7853362" cy="969963"/>
            <a:chOff x="385" y="2432"/>
            <a:chExt cx="4947" cy="611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385" y="2791"/>
              <a:ext cx="494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hu-HU" b="1" dirty="0" err="1">
                  <a:solidFill>
                    <a:srgbClr val="FF0000"/>
                  </a:solidFill>
                </a:rPr>
                <a:t>Additive</a:t>
              </a:r>
              <a:r>
                <a:rPr lang="hu-HU" altLang="hu-HU" b="1" dirty="0">
                  <a:solidFill>
                    <a:srgbClr val="FF0000"/>
                  </a:solidFill>
                </a:rPr>
                <a:t> </a:t>
              </a:r>
              <a:r>
                <a:rPr lang="hu-HU" altLang="hu-HU" b="1" dirty="0" err="1">
                  <a:solidFill>
                    <a:srgbClr val="FF0000"/>
                  </a:solidFill>
                </a:rPr>
                <a:t>effects</a:t>
              </a:r>
              <a:r>
                <a:rPr lang="hu-HU" altLang="hu-HU" b="1" dirty="0"/>
                <a:t>: </a:t>
              </a:r>
              <a:r>
                <a:rPr lang="hu-HU" altLang="hu-HU" b="1" dirty="0" err="1"/>
                <a:t>the</a:t>
              </a:r>
              <a:r>
                <a:rPr lang="hu-HU" altLang="hu-HU" b="1" dirty="0"/>
                <a:t> </a:t>
              </a:r>
              <a:r>
                <a:rPr lang="hu-HU" altLang="hu-HU" b="1" dirty="0" err="1"/>
                <a:t>two</a:t>
              </a:r>
              <a:r>
                <a:rPr lang="hu-HU" altLang="hu-HU" b="1" dirty="0"/>
                <a:t> </a:t>
              </a:r>
              <a:r>
                <a:rPr lang="hu-HU" altLang="hu-HU" b="1" dirty="0" err="1"/>
                <a:t>systems</a:t>
              </a:r>
              <a:r>
                <a:rPr lang="hu-HU" altLang="hu-HU" b="1" dirty="0"/>
                <a:t> </a:t>
              </a:r>
              <a:r>
                <a:rPr lang="hu-HU" altLang="hu-HU" b="1" dirty="0" err="1"/>
                <a:t>act</a:t>
              </a:r>
              <a:r>
                <a:rPr lang="hu-HU" altLang="hu-HU" b="1" dirty="0"/>
                <a:t> parallel in </a:t>
              </a:r>
              <a:r>
                <a:rPr lang="hu-HU" altLang="hu-HU" b="1" dirty="0" err="1" smtClean="0"/>
                <a:t>aging</a:t>
              </a:r>
              <a:r>
                <a:rPr lang="hu-HU" altLang="hu-HU" b="1" dirty="0" smtClean="0"/>
                <a:t> </a:t>
              </a:r>
              <a:r>
                <a:rPr lang="hu-HU" altLang="hu-HU" b="1" dirty="0" err="1"/>
                <a:t>control</a:t>
              </a:r>
              <a:r>
                <a:rPr lang="hu-HU" altLang="hu-HU" b="1" dirty="0"/>
                <a:t>.</a:t>
              </a: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2699" y="2432"/>
              <a:ext cx="0" cy="36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1042988" y="5013325"/>
            <a:ext cx="7302500" cy="1655763"/>
            <a:chOff x="657" y="3158"/>
            <a:chExt cx="4600" cy="1043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738" y="3233"/>
              <a:ext cx="4519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hu-HU" sz="1800" b="1"/>
                <a:t>insulin/IGF-1 signalling pathway</a:t>
              </a:r>
            </a:p>
            <a:p>
              <a:pPr eaLnBrk="1" hangingPunct="1"/>
              <a:endParaRPr lang="hu-HU" altLang="hu-HU" sz="1800" b="1"/>
            </a:p>
            <a:p>
              <a:pPr eaLnBrk="1" hangingPunct="1"/>
              <a:r>
                <a:rPr lang="hu-HU" altLang="hu-HU" sz="1800" b="1"/>
                <a:t>					       the rate of ageing</a:t>
              </a:r>
            </a:p>
            <a:p>
              <a:pPr eaLnBrk="1" hangingPunct="1"/>
              <a:endParaRPr lang="hu-HU" altLang="hu-HU" sz="1800" b="1"/>
            </a:p>
            <a:p>
              <a:pPr eaLnBrk="1" hangingPunct="1"/>
              <a:r>
                <a:rPr lang="hu-HU" altLang="hu-HU" sz="1800" b="1"/>
                <a:t>Mitochondrial respiratory chain</a:t>
              </a: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3106" y="3339"/>
              <a:ext cx="862" cy="363"/>
              <a:chOff x="3288" y="3385"/>
              <a:chExt cx="862" cy="363"/>
            </a:xfrm>
          </p:grpSpPr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>
                <a:off x="3288" y="3385"/>
                <a:ext cx="817" cy="2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 flipH="1">
                <a:off x="4059" y="3566"/>
                <a:ext cx="91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 flipV="1">
              <a:off x="3106" y="3747"/>
              <a:ext cx="862" cy="363"/>
              <a:chOff x="3288" y="3385"/>
              <a:chExt cx="862" cy="363"/>
            </a:xfrm>
          </p:grpSpPr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3288" y="3385"/>
                <a:ext cx="817" cy="2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 flipH="1">
                <a:off x="4059" y="3566"/>
                <a:ext cx="91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657" y="3158"/>
              <a:ext cx="4536" cy="10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</p:grpSp>
    </p:spTree>
    <p:extLst>
      <p:ext uri="{BB962C8B-B14F-4D97-AF65-F5344CB8AC3E}">
        <p14:creationId xmlns:p14="http://schemas.microsoft.com/office/powerpoint/2010/main" val="33957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0" y="549275"/>
            <a:ext cx="8893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err="1" smtClean="0"/>
              <a:t>Longevity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pathways</a:t>
            </a:r>
            <a:r>
              <a:rPr lang="hu-HU" altLang="hu-HU" sz="2800" b="1" dirty="0" smtClean="0"/>
              <a:t>: </a:t>
            </a:r>
            <a:endParaRPr lang="hu-HU" altLang="hu-HU" sz="2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smtClean="0"/>
              <a:t>az </a:t>
            </a:r>
            <a:r>
              <a:rPr lang="hu-HU" altLang="hu-HU" sz="2800" b="1" dirty="0"/>
              <a:t>öregedés egy soktényezős (bonyolult) folyamat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323850" y="2204864"/>
            <a:ext cx="8675688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000" b="1" dirty="0"/>
              <a:t>Jelátviteli rendszerek: </a:t>
            </a:r>
            <a:r>
              <a:rPr lang="hu-HU" altLang="hu-HU" sz="2000" b="1" dirty="0" err="1">
                <a:solidFill>
                  <a:srgbClr val="D60093"/>
                </a:solidFill>
              </a:rPr>
              <a:t>insulin</a:t>
            </a:r>
            <a:r>
              <a:rPr lang="hu-HU" altLang="hu-HU" sz="2000" b="1" dirty="0">
                <a:solidFill>
                  <a:srgbClr val="D60093"/>
                </a:solidFill>
              </a:rPr>
              <a:t>/IGF-1</a:t>
            </a:r>
            <a:r>
              <a:rPr lang="hu-HU" altLang="hu-HU" sz="2000" b="1" dirty="0"/>
              <a:t>,</a:t>
            </a:r>
            <a:r>
              <a:rPr lang="hu-HU" altLang="hu-HU" sz="2000" b="1" dirty="0">
                <a:solidFill>
                  <a:srgbClr val="D60093"/>
                </a:solidFill>
              </a:rPr>
              <a:t> </a:t>
            </a:r>
            <a:r>
              <a:rPr lang="hu-HU" altLang="hu-HU" sz="2000" b="1" dirty="0"/>
              <a:t>TOR, JNK, TGF-</a:t>
            </a:r>
            <a:r>
              <a:rPr lang="el-GR" altLang="hu-HU" sz="2000" b="1" dirty="0">
                <a:cs typeface="Times New Roman" panose="02020603050405020304" pitchFamily="18" charset="0"/>
              </a:rPr>
              <a:t>β</a:t>
            </a:r>
            <a:r>
              <a:rPr lang="hu-HU" altLang="hu-HU" sz="2000" b="1" dirty="0">
                <a:cs typeface="Times New Roman" panose="02020603050405020304" pitchFamily="18" charset="0"/>
              </a:rPr>
              <a:t>, </a:t>
            </a:r>
            <a:r>
              <a:rPr lang="hu-HU" altLang="hu-HU" sz="2000" b="1" dirty="0" err="1">
                <a:cs typeface="Times New Roman" panose="02020603050405020304" pitchFamily="18" charset="0"/>
              </a:rPr>
              <a:t>Ras</a:t>
            </a:r>
            <a:endParaRPr lang="hu-HU" altLang="hu-HU" sz="20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0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000" b="1" dirty="0" err="1" smtClean="0">
                <a:cs typeface="Times New Roman" panose="02020603050405020304" pitchFamily="18" charset="0"/>
              </a:rPr>
              <a:t>Regulatory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proteins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: </a:t>
            </a:r>
            <a:r>
              <a:rPr lang="hu-HU" altLang="hu-HU" sz="2000" b="1" dirty="0" err="1">
                <a:cs typeface="Times New Roman" panose="02020603050405020304" pitchFamily="18" charset="0"/>
              </a:rPr>
              <a:t>sirtuins</a:t>
            </a:r>
            <a:r>
              <a:rPr lang="hu-HU" altLang="hu-HU" sz="2000" b="1" dirty="0">
                <a:cs typeface="Times New Roman" panose="02020603050405020304" pitchFamily="18" charset="0"/>
              </a:rPr>
              <a:t>, p53, HSF1, </a:t>
            </a:r>
            <a:r>
              <a:rPr lang="hu-HU" altLang="hu-HU" sz="2000" b="1" dirty="0" err="1">
                <a:cs typeface="Times New Roman" panose="02020603050405020304" pitchFamily="18" charset="0"/>
              </a:rPr>
              <a:t>FoxA</a:t>
            </a:r>
            <a:endParaRPr lang="hu-HU" altLang="hu-HU" sz="20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hu-HU" altLang="hu-HU" sz="20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000" b="1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Mitochondrial</a:t>
            </a:r>
            <a:r>
              <a:rPr lang="hu-HU" altLang="hu-HU" sz="20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respiratory</a:t>
            </a:r>
            <a:r>
              <a:rPr lang="hu-HU" altLang="hu-HU" sz="2000" b="1" dirty="0" smtClean="0">
                <a:solidFill>
                  <a:srgbClr val="FF00FF"/>
                </a:solidFill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solidFill>
                  <a:srgbClr val="FF00FF"/>
                </a:solidFill>
                <a:cs typeface="Times New Roman" panose="02020603050405020304" pitchFamily="18" charset="0"/>
              </a:rPr>
              <a:t>chain</a:t>
            </a:r>
            <a:endParaRPr lang="hu-HU" altLang="hu-HU" sz="2000" b="1" dirty="0">
              <a:solidFill>
                <a:srgbClr val="FF00FF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0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000" b="1" dirty="0" err="1" smtClean="0">
                <a:cs typeface="Times New Roman" panose="02020603050405020304" pitchFamily="18" charset="0"/>
              </a:rPr>
              <a:t>Translational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system</a:t>
            </a:r>
            <a:endParaRPr lang="hu-HU" altLang="hu-HU" sz="20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0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000" b="1" dirty="0" err="1" smtClean="0">
                <a:cs typeface="Times New Roman" panose="02020603050405020304" pitchFamily="18" charset="0"/>
              </a:rPr>
              <a:t>Degradative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pathways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(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autophagy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,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the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proteasome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system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, 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...)</a:t>
            </a:r>
          </a:p>
          <a:p>
            <a:pPr eaLnBrk="1" hangingPunct="1">
              <a:spcBef>
                <a:spcPct val="0"/>
              </a:spcBef>
            </a:pPr>
            <a:endParaRPr lang="hu-HU" altLang="hu-HU" sz="20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000" b="1" dirty="0" smtClean="0">
                <a:cs typeface="Times New Roman" panose="02020603050405020304" pitchFamily="18" charset="0"/>
              </a:rPr>
              <a:t>...</a:t>
            </a:r>
          </a:p>
          <a:p>
            <a:pPr eaLnBrk="1" hangingPunct="1">
              <a:spcBef>
                <a:spcPct val="0"/>
              </a:spcBef>
            </a:pPr>
            <a:endParaRPr lang="hu-HU" altLang="hu-HU" sz="2000" b="1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hu-HU" altLang="hu-HU" sz="2000" b="1" dirty="0" err="1" smtClean="0">
                <a:cs typeface="Times New Roman" panose="02020603050405020304" pitchFamily="18" charset="0"/>
              </a:rPr>
              <a:t>Environmental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factors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: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nutrient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level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, O</a:t>
            </a:r>
            <a:r>
              <a:rPr lang="hu-HU" altLang="hu-HU" sz="2000" b="1" baseline="-25000" dirty="0" smtClean="0">
                <a:cs typeface="Times New Roman" panose="02020603050405020304" pitchFamily="18" charset="0"/>
              </a:rPr>
              <a:t>2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-level,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temperature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, </a:t>
            </a:r>
            <a:endParaRPr lang="hu-HU" altLang="hu-HU" sz="2000" b="1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hu-HU" altLang="hu-HU" sz="2000" b="1" dirty="0"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chemical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agents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(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e.g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.,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resveratrol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)</a:t>
            </a:r>
            <a:endParaRPr lang="hu-HU" altLang="hu-HU" sz="20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l-GR" altLang="hu-HU" sz="2000" b="1" dirty="0">
              <a:cs typeface="Times New Roman" panose="0202060305040502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228184" y="5301208"/>
            <a:ext cx="133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i="1" dirty="0" err="1" smtClean="0"/>
              <a:t>aging</a:t>
            </a:r>
            <a:r>
              <a:rPr lang="hu-HU" b="1" dirty="0" smtClean="0"/>
              <a:t> </a:t>
            </a:r>
            <a:r>
              <a:rPr lang="hu-HU" b="1" dirty="0" err="1" smtClean="0"/>
              <a:t>genes</a:t>
            </a:r>
            <a:endParaRPr lang="hu-HU" b="1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0" y="5733256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11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3"/>
          <p:cNvGraphicFramePr>
            <a:graphicFrameLocks noChangeAspect="1"/>
          </p:cNvGraphicFramePr>
          <p:nvPr/>
        </p:nvGraphicFramePr>
        <p:xfrm>
          <a:off x="504825" y="1106488"/>
          <a:ext cx="813435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0" name="Image" r:id="rId3" imgW="10844444" imgH="7415873" progId="Photoshop.Image.7">
                  <p:embed/>
                </p:oleObj>
              </mc:Choice>
              <mc:Fallback>
                <p:oleObj name="Image" r:id="rId3" imgW="10844444" imgH="7415873" progId="Photoshop.Image.7">
                  <p:embed/>
                  <p:pic>
                    <p:nvPicPr>
                      <p:cNvPr id="378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1106488"/>
                        <a:ext cx="8134350" cy="5562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1571168" y="260350"/>
            <a:ext cx="61366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err="1" smtClean="0"/>
              <a:t>Aging</a:t>
            </a:r>
            <a:r>
              <a:rPr lang="hu-HU" altLang="hu-HU" sz="2800" b="1" dirty="0" smtClean="0"/>
              <a:t> is a </a:t>
            </a:r>
            <a:r>
              <a:rPr lang="hu-HU" altLang="hu-HU" sz="2800" b="1" dirty="0" err="1" smtClean="0"/>
              <a:t>complicated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process</a:t>
            </a:r>
            <a:r>
              <a:rPr lang="hu-HU" altLang="hu-HU" sz="2800" b="1" dirty="0" smtClean="0"/>
              <a:t> ….</a:t>
            </a:r>
            <a:endParaRPr lang="hu-HU" altLang="hu-HU" sz="2800" dirty="0"/>
          </a:p>
        </p:txBody>
      </p:sp>
    </p:spTree>
    <p:extLst>
      <p:ext uri="{BB962C8B-B14F-4D97-AF65-F5344CB8AC3E}">
        <p14:creationId xmlns:p14="http://schemas.microsoft.com/office/powerpoint/2010/main" val="272833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protein synthesis degra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25" y="1988840"/>
            <a:ext cx="4861439" cy="438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9512" y="260350"/>
            <a:ext cx="87849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smtClean="0"/>
              <a:t>Protein </a:t>
            </a:r>
            <a:r>
              <a:rPr lang="hu-HU" altLang="hu-HU" sz="2800" b="1" dirty="0" err="1" smtClean="0"/>
              <a:t>homeostasis</a:t>
            </a:r>
            <a:r>
              <a:rPr lang="hu-HU" altLang="hu-HU" sz="2800" b="1" dirty="0" smtClean="0"/>
              <a:t>: </a:t>
            </a:r>
            <a:r>
              <a:rPr lang="hu-HU" altLang="hu-HU" sz="2800" b="1" dirty="0" smtClean="0"/>
              <a:t>szintézis – degradáció (</a:t>
            </a:r>
            <a:r>
              <a:rPr lang="hu-HU" altLang="hu-HU" sz="2800" b="1" i="1" dirty="0" err="1" smtClean="0"/>
              <a:t>turnover</a:t>
            </a:r>
            <a:r>
              <a:rPr lang="hu-HU" altLang="hu-HU" sz="2800" b="1" dirty="0" smtClean="0"/>
              <a:t>) egyensúlya</a:t>
            </a:r>
            <a:endParaRPr lang="hu-HU" altLang="hu-HU" sz="2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323528" y="1340768"/>
            <a:ext cx="426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Rejuvenation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179512" y="3748970"/>
            <a:ext cx="1800200" cy="400110"/>
            <a:chOff x="179512" y="3748970"/>
            <a:chExt cx="1800200" cy="400110"/>
          </a:xfrm>
        </p:grpSpPr>
        <p:sp>
          <p:nvSpPr>
            <p:cNvPr id="4" name="Szövegdoboz 3"/>
            <p:cNvSpPr txBox="1"/>
            <p:nvPr/>
          </p:nvSpPr>
          <p:spPr>
            <a:xfrm>
              <a:off x="179512" y="3748970"/>
              <a:ext cx="13475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err="1" smtClean="0"/>
                <a:t>Autophagy</a:t>
              </a:r>
              <a:endParaRPr lang="hu-HU" sz="2000" b="1" dirty="0"/>
            </a:p>
          </p:txBody>
        </p:sp>
        <p:sp>
          <p:nvSpPr>
            <p:cNvPr id="5" name="Jobbra nyíl 4"/>
            <p:cNvSpPr/>
            <p:nvPr/>
          </p:nvSpPr>
          <p:spPr>
            <a:xfrm>
              <a:off x="1547664" y="3861048"/>
              <a:ext cx="432048" cy="2479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2086825" y="3692641"/>
            <a:ext cx="14401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Protein </a:t>
            </a:r>
            <a:r>
              <a:rPr lang="hu-HU" sz="1600" dirty="0" err="1" smtClean="0"/>
              <a:t>degradation</a:t>
            </a:r>
            <a:endParaRPr lang="hu-HU" sz="16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5508104" y="3708321"/>
            <a:ext cx="14401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Protein </a:t>
            </a:r>
            <a:r>
              <a:rPr lang="hu-HU" sz="1600" dirty="0" err="1" smtClean="0"/>
              <a:t>synthesis</a:t>
            </a:r>
            <a:endParaRPr lang="hu-HU" sz="16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4067944" y="1907540"/>
            <a:ext cx="8693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protein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923928" y="5651956"/>
            <a:ext cx="13244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/>
              <a:t>Amino</a:t>
            </a:r>
            <a:r>
              <a:rPr lang="hu-HU" dirty="0" smtClean="0"/>
              <a:t> </a:t>
            </a:r>
            <a:r>
              <a:rPr lang="hu-HU" dirty="0" err="1" smtClean="0"/>
              <a:t>acids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652120" y="6085635"/>
            <a:ext cx="1291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/>
              <a:t>metabolism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93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693" y="188640"/>
            <a:ext cx="913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Autophagy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degradation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9552" y="1484784"/>
            <a:ext cx="784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Degradation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rejuvenation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872"/>
            <a:ext cx="9144000" cy="392191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0" y="5733256"/>
            <a:ext cx="914400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492" y="3788514"/>
            <a:ext cx="4221508" cy="3050040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" y="3788513"/>
            <a:ext cx="4973954" cy="308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09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7563"/>
            <a:ext cx="91440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0" y="168821"/>
            <a:ext cx="9163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smtClean="0"/>
              <a:t>The </a:t>
            </a:r>
            <a:r>
              <a:rPr lang="hu-HU" altLang="hu-HU" sz="2800" b="1" dirty="0" err="1" smtClean="0"/>
              <a:t>m</a:t>
            </a:r>
            <a:r>
              <a:rPr lang="hu-HU" altLang="hu-HU" sz="2800" b="1" dirty="0" err="1" smtClean="0"/>
              <a:t>anifestation</a:t>
            </a:r>
            <a:r>
              <a:rPr lang="hu-HU" altLang="hu-HU" sz="2800" b="1" dirty="0" smtClean="0"/>
              <a:t> of </a:t>
            </a:r>
            <a:r>
              <a:rPr lang="hu-HU" altLang="hu-HU" sz="2800" b="1" dirty="0" err="1" smtClean="0"/>
              <a:t>aging</a:t>
            </a:r>
            <a:endParaRPr lang="hu-HU" altLang="hu-HU" sz="28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0" y="5315724"/>
            <a:ext cx="916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Evolutionary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significance:it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decreases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competition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within</a:t>
            </a:r>
            <a:r>
              <a:rPr lang="hu-HU" sz="2400" b="1" dirty="0" smtClean="0"/>
              <a:t> species </a:t>
            </a:r>
            <a:r>
              <a:rPr lang="hu-HU" sz="2400" b="1" dirty="0" err="1" smtClean="0"/>
              <a:t>by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eliminating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post-</a:t>
            </a:r>
            <a:r>
              <a:rPr lang="hu-HU" sz="2400" b="1" dirty="0" err="1" smtClean="0"/>
              <a:t>reproductive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individuals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thereby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increasing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stable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long-term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maintainence</a:t>
            </a:r>
            <a:r>
              <a:rPr lang="hu-HU" sz="2400" b="1" dirty="0" smtClean="0"/>
              <a:t> of species </a:t>
            </a:r>
            <a:r>
              <a:rPr lang="hu-HU" sz="2400" b="1" dirty="0" err="1" smtClean="0"/>
              <a:t>under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conditions</a:t>
            </a:r>
            <a:r>
              <a:rPr lang="hu-HU" sz="2400" b="1" dirty="0" smtClean="0"/>
              <a:t> of limited </a:t>
            </a:r>
            <a:r>
              <a:rPr lang="hu-HU" sz="2400" b="1" dirty="0" err="1" smtClean="0"/>
              <a:t>resources</a:t>
            </a:r>
            <a:r>
              <a:rPr lang="hu-HU" sz="2400" b="1" dirty="0" smtClean="0"/>
              <a:t>. The </a:t>
            </a:r>
            <a:r>
              <a:rPr lang="hu-HU" sz="2400" b="1" dirty="0" err="1" smtClean="0"/>
              <a:t>evolution</a:t>
            </a:r>
            <a:r>
              <a:rPr lang="hu-HU" sz="2400" b="1" dirty="0" smtClean="0"/>
              <a:t> of </a:t>
            </a:r>
            <a:r>
              <a:rPr lang="hu-HU" sz="2400" b="1" dirty="0" smtClean="0"/>
              <a:t>„</a:t>
            </a:r>
            <a:r>
              <a:rPr lang="hu-HU" sz="2400" b="1" i="1" dirty="0" err="1"/>
              <a:t>a</a:t>
            </a:r>
            <a:r>
              <a:rPr lang="hu-HU" sz="2400" b="1" i="1" dirty="0" err="1" smtClean="0"/>
              <a:t>ging</a:t>
            </a:r>
            <a:r>
              <a:rPr lang="hu-HU" sz="2400" b="1" dirty="0" smtClean="0"/>
              <a:t>” </a:t>
            </a:r>
            <a:r>
              <a:rPr lang="hu-HU" sz="2400" b="1" dirty="0" err="1" smtClean="0"/>
              <a:t>genes</a:t>
            </a:r>
            <a:r>
              <a:rPr lang="hu-HU" sz="2400" b="1" dirty="0" smtClean="0"/>
              <a:t>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6037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5184775" cy="3708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5487988" y="1936750"/>
            <a:ext cx="38779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smtClean="0"/>
              <a:t>Wild-</a:t>
            </a:r>
            <a:r>
              <a:rPr lang="hu-HU" altLang="hu-HU" sz="1800" b="1" dirty="0" err="1" smtClean="0"/>
              <a:t>type</a:t>
            </a:r>
            <a:r>
              <a:rPr lang="hu-HU" altLang="hu-HU" sz="1800" b="1" dirty="0"/>
              <a:t>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i="1" dirty="0"/>
              <a:t>daf-2(-)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i="1" dirty="0" smtClean="0"/>
              <a:t>atg-6(</a:t>
            </a:r>
            <a:r>
              <a:rPr lang="hu-HU" altLang="hu-HU" sz="1800" b="1" i="1" dirty="0" err="1" smtClean="0"/>
              <a:t>RNAi</a:t>
            </a:r>
            <a:r>
              <a:rPr lang="hu-HU" altLang="hu-HU" sz="1800" b="1" i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i="1" dirty="0"/>
              <a:t>daf-2(-); </a:t>
            </a:r>
            <a:r>
              <a:rPr lang="hu-HU" altLang="hu-HU" sz="1800" b="1" i="1" dirty="0" smtClean="0"/>
              <a:t>atg-6(</a:t>
            </a:r>
            <a:r>
              <a:rPr lang="hu-HU" altLang="hu-HU" sz="1800" b="1" i="1" dirty="0" err="1" smtClean="0"/>
              <a:t>RNAi</a:t>
            </a:r>
            <a:r>
              <a:rPr lang="hu-HU" altLang="hu-HU" sz="1800" b="1" i="1" dirty="0" smtClean="0"/>
              <a:t>)</a:t>
            </a:r>
            <a:endParaRPr lang="hu-HU" altLang="hu-HU" sz="1800" b="1" i="1" dirty="0"/>
          </a:p>
        </p:txBody>
      </p:sp>
      <p:sp>
        <p:nvSpPr>
          <p:cNvPr id="47109" name="Line 8"/>
          <p:cNvSpPr>
            <a:spLocks noChangeShapeType="1"/>
          </p:cNvSpPr>
          <p:nvPr/>
        </p:nvSpPr>
        <p:spPr bwMode="auto">
          <a:xfrm>
            <a:off x="8027988" y="2133600"/>
            <a:ext cx="792162" cy="0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7110" name="Line 9"/>
          <p:cNvSpPr>
            <a:spLocks noChangeShapeType="1"/>
          </p:cNvSpPr>
          <p:nvPr/>
        </p:nvSpPr>
        <p:spPr bwMode="auto">
          <a:xfrm>
            <a:off x="8027988" y="2349500"/>
            <a:ext cx="792162" cy="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7111" name="Line 10"/>
          <p:cNvSpPr>
            <a:spLocks noChangeShapeType="1"/>
          </p:cNvSpPr>
          <p:nvPr/>
        </p:nvSpPr>
        <p:spPr bwMode="auto">
          <a:xfrm>
            <a:off x="8027988" y="2636838"/>
            <a:ext cx="792162" cy="0"/>
          </a:xfrm>
          <a:prstGeom prst="line">
            <a:avLst/>
          </a:prstGeom>
          <a:noFill/>
          <a:ln w="28575">
            <a:solidFill>
              <a:srgbClr val="00B0F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7112" name="Line 11"/>
          <p:cNvSpPr>
            <a:spLocks noChangeShapeType="1"/>
          </p:cNvSpPr>
          <p:nvPr/>
        </p:nvSpPr>
        <p:spPr bwMode="auto">
          <a:xfrm>
            <a:off x="8027988" y="2924175"/>
            <a:ext cx="792162" cy="0"/>
          </a:xfrm>
          <a:prstGeom prst="line">
            <a:avLst/>
          </a:prstGeom>
          <a:noFill/>
          <a:ln w="28575">
            <a:solidFill>
              <a:srgbClr val="FFC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7113" name="Text Box 12"/>
          <p:cNvSpPr txBox="1">
            <a:spLocks noChangeArrowheads="1"/>
          </p:cNvSpPr>
          <p:nvPr/>
        </p:nvSpPr>
        <p:spPr bwMode="auto">
          <a:xfrm>
            <a:off x="468313" y="5805488"/>
            <a:ext cx="5256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Meléndez</a:t>
            </a:r>
            <a:r>
              <a:rPr lang="hu-HU" altLang="hu-HU" sz="1800" dirty="0"/>
              <a:t> </a:t>
            </a:r>
            <a:r>
              <a:rPr lang="hu-HU" altLang="hu-HU" sz="1800" dirty="0" smtClean="0"/>
              <a:t>A, </a:t>
            </a:r>
            <a:r>
              <a:rPr lang="hu-HU" altLang="hu-HU" sz="1800" i="1" dirty="0" smtClean="0"/>
              <a:t>et </a:t>
            </a:r>
            <a:r>
              <a:rPr lang="hu-HU" altLang="hu-HU" sz="1800" i="1" dirty="0" err="1"/>
              <a:t>al</a:t>
            </a:r>
            <a:r>
              <a:rPr lang="hu-HU" altLang="hu-HU" sz="1800" dirty="0"/>
              <a:t>., </a:t>
            </a:r>
            <a:r>
              <a:rPr lang="hu-HU" altLang="hu-HU" sz="1800" i="1" dirty="0"/>
              <a:t>Science</a:t>
            </a:r>
            <a:r>
              <a:rPr lang="hu-HU" altLang="hu-HU" sz="1800" dirty="0"/>
              <a:t> </a:t>
            </a:r>
            <a:r>
              <a:rPr lang="hu-HU" altLang="hu-HU" sz="1800" dirty="0" smtClean="0"/>
              <a:t>301:1387 (2003).</a:t>
            </a:r>
            <a:endParaRPr lang="hu-HU" altLang="hu-HU" sz="1800" dirty="0"/>
          </a:p>
        </p:txBody>
      </p:sp>
      <p:grpSp>
        <p:nvGrpSpPr>
          <p:cNvPr id="24594" name="Group 18"/>
          <p:cNvGrpSpPr>
            <a:grpSpLocks/>
          </p:cNvGrpSpPr>
          <p:nvPr/>
        </p:nvGrpSpPr>
        <p:grpSpPr bwMode="auto">
          <a:xfrm>
            <a:off x="5867400" y="5589588"/>
            <a:ext cx="2736850" cy="647700"/>
            <a:chOff x="3696" y="3748"/>
            <a:chExt cx="1724" cy="408"/>
          </a:xfrm>
        </p:grpSpPr>
        <p:sp>
          <p:nvSpPr>
            <p:cNvPr id="47116" name="Text Box 13"/>
            <p:cNvSpPr txBox="1">
              <a:spLocks noChangeArrowheads="1"/>
            </p:cNvSpPr>
            <p:nvPr/>
          </p:nvSpPr>
          <p:spPr bwMode="auto">
            <a:xfrm>
              <a:off x="3731" y="3834"/>
              <a:ext cx="162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1" i="1" dirty="0"/>
                <a:t>daf-2		</a:t>
              </a:r>
              <a:r>
                <a:rPr lang="hu-HU" altLang="hu-HU" sz="1800" b="1" i="1" dirty="0" smtClean="0"/>
                <a:t>atg-6</a:t>
              </a:r>
              <a:endParaRPr lang="hu-HU" altLang="hu-HU" sz="1800" b="1" i="1" dirty="0"/>
            </a:p>
          </p:txBody>
        </p:sp>
        <p:grpSp>
          <p:nvGrpSpPr>
            <p:cNvPr id="47117" name="Group 16"/>
            <p:cNvGrpSpPr>
              <a:grpSpLocks/>
            </p:cNvGrpSpPr>
            <p:nvPr/>
          </p:nvGrpSpPr>
          <p:grpSpPr bwMode="auto">
            <a:xfrm>
              <a:off x="4286" y="3839"/>
              <a:ext cx="544" cy="181"/>
              <a:chOff x="4241" y="3884"/>
              <a:chExt cx="544" cy="181"/>
            </a:xfrm>
          </p:grpSpPr>
          <p:sp>
            <p:nvSpPr>
              <p:cNvPr id="47119" name="Line 14"/>
              <p:cNvSpPr>
                <a:spLocks noChangeShapeType="1"/>
              </p:cNvSpPr>
              <p:nvPr/>
            </p:nvSpPr>
            <p:spPr bwMode="auto">
              <a:xfrm>
                <a:off x="4241" y="3974"/>
                <a:ext cx="5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7120" name="Line 15"/>
              <p:cNvSpPr>
                <a:spLocks noChangeShapeType="1"/>
              </p:cNvSpPr>
              <p:nvPr/>
            </p:nvSpPr>
            <p:spPr bwMode="auto">
              <a:xfrm>
                <a:off x="4785" y="3884"/>
                <a:ext cx="0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7118" name="Rectangle 17"/>
            <p:cNvSpPr>
              <a:spLocks noChangeArrowheads="1"/>
            </p:cNvSpPr>
            <p:nvPr/>
          </p:nvSpPr>
          <p:spPr bwMode="auto">
            <a:xfrm>
              <a:off x="3696" y="3748"/>
              <a:ext cx="1724" cy="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2000"/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07950" y="260350"/>
            <a:ext cx="90106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err="1" smtClean="0"/>
              <a:t>Autophagy</a:t>
            </a:r>
            <a:r>
              <a:rPr lang="hu-HU" altLang="hu-HU" sz="2800" b="1" dirty="0" smtClean="0"/>
              <a:t> is </a:t>
            </a:r>
            <a:r>
              <a:rPr lang="hu-HU" altLang="hu-HU" sz="2800" b="1" dirty="0" err="1" smtClean="0"/>
              <a:t>required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for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longevity</a:t>
            </a:r>
            <a:r>
              <a:rPr lang="hu-HU" altLang="hu-HU" sz="2800" b="1" dirty="0" smtClean="0"/>
              <a:t> in </a:t>
            </a:r>
            <a:r>
              <a:rPr lang="hu-HU" altLang="hu-HU" sz="2800" b="1" i="1" dirty="0" smtClean="0"/>
              <a:t>daf-2</a:t>
            </a:r>
            <a:r>
              <a:rPr lang="hu-HU" altLang="hu-HU" sz="2800" b="1" i="1" dirty="0" smtClean="0"/>
              <a:t>(-) </a:t>
            </a:r>
            <a:r>
              <a:rPr lang="hu-HU" altLang="hu-HU" sz="2800" b="1" dirty="0" err="1" smtClean="0"/>
              <a:t>mutants</a:t>
            </a:r>
            <a:endParaRPr lang="hu-HU" altLang="hu-HU" sz="2800" dirty="0"/>
          </a:p>
        </p:txBody>
      </p:sp>
      <p:pic>
        <p:nvPicPr>
          <p:cNvPr id="20" name="Picture 9" descr="c-elegans_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954618"/>
            <a:ext cx="655067" cy="6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487988" y="4941168"/>
            <a:ext cx="247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/>
              <a:t>a</a:t>
            </a:r>
            <a:r>
              <a:rPr lang="hu-HU" i="1" dirty="0" smtClean="0"/>
              <a:t>tg-6</a:t>
            </a:r>
            <a:r>
              <a:rPr lang="hu-HU" dirty="0" smtClean="0"/>
              <a:t>: </a:t>
            </a:r>
            <a:r>
              <a:rPr lang="hu-HU" dirty="0" err="1" smtClean="0"/>
              <a:t>autophagy</a:t>
            </a:r>
            <a:r>
              <a:rPr lang="hu-HU" dirty="0" smtClean="0"/>
              <a:t> </a:t>
            </a:r>
            <a:r>
              <a:rPr lang="hu-HU" dirty="0" err="1" smtClean="0"/>
              <a:t>gene</a:t>
            </a:r>
            <a:r>
              <a:rPr lang="hu-HU" dirty="0" smtClean="0"/>
              <a:t> </a:t>
            </a:r>
            <a:r>
              <a:rPr lang="hu-HU" dirty="0" smtClean="0"/>
              <a:t>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7316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684213" y="1844675"/>
            <a:ext cx="77755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err="1" smtClean="0">
                <a:solidFill>
                  <a:srgbClr val="FF0000"/>
                </a:solidFill>
              </a:rPr>
              <a:t>Longevity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2400" b="1" dirty="0" err="1" smtClean="0">
                <a:solidFill>
                  <a:srgbClr val="FF0000"/>
                </a:solidFill>
              </a:rPr>
              <a:t>pathways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2400" b="1" dirty="0" err="1" smtClean="0">
                <a:solidFill>
                  <a:srgbClr val="FF0000"/>
                </a:solidFill>
              </a:rPr>
              <a:t>converge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2400" b="1" dirty="0" err="1" smtClean="0">
                <a:solidFill>
                  <a:srgbClr val="FF0000"/>
                </a:solidFill>
              </a:rPr>
              <a:t>on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2400" b="1" dirty="0" err="1" smtClean="0">
                <a:solidFill>
                  <a:srgbClr val="FF0000"/>
                </a:solidFill>
              </a:rPr>
              <a:t>autophagy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2400" b="1" dirty="0" err="1" smtClean="0">
                <a:solidFill>
                  <a:srgbClr val="FF0000"/>
                </a:solidFill>
              </a:rPr>
              <a:t>genes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2400" b="1" dirty="0" err="1" smtClean="0">
                <a:solidFill>
                  <a:srgbClr val="FF0000"/>
                </a:solidFill>
              </a:rPr>
              <a:t>to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2400" b="1" dirty="0" err="1" smtClean="0">
                <a:solidFill>
                  <a:srgbClr val="FF0000"/>
                </a:solidFill>
              </a:rPr>
              <a:t>control</a:t>
            </a:r>
            <a:r>
              <a:rPr lang="hu-HU" altLang="hu-HU" sz="24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2400" b="1" dirty="0" err="1" smtClean="0">
                <a:solidFill>
                  <a:srgbClr val="FF0000"/>
                </a:solidFill>
              </a:rPr>
              <a:t>aging</a:t>
            </a:r>
            <a:endParaRPr lang="hu-HU" altLang="hu-HU" sz="2400" b="1" dirty="0">
              <a:solidFill>
                <a:srgbClr val="FF0000"/>
              </a:solidFill>
            </a:endParaRPr>
          </a:p>
        </p:txBody>
      </p:sp>
      <p:grpSp>
        <p:nvGrpSpPr>
          <p:cNvPr id="36871" name="Group 7"/>
          <p:cNvGrpSpPr>
            <a:grpSpLocks/>
          </p:cNvGrpSpPr>
          <p:nvPr/>
        </p:nvGrpSpPr>
        <p:grpSpPr bwMode="auto">
          <a:xfrm>
            <a:off x="684213" y="2924175"/>
            <a:ext cx="7775575" cy="1952625"/>
            <a:chOff x="431" y="1842"/>
            <a:chExt cx="4898" cy="1230"/>
          </a:xfrm>
        </p:grpSpPr>
        <p:sp>
          <p:nvSpPr>
            <p:cNvPr id="51204" name="Text Box 5"/>
            <p:cNvSpPr txBox="1">
              <a:spLocks noChangeArrowheads="1"/>
            </p:cNvSpPr>
            <p:nvPr/>
          </p:nvSpPr>
          <p:spPr bwMode="auto">
            <a:xfrm>
              <a:off x="431" y="2549"/>
              <a:ext cx="489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 b="1" dirty="0" err="1" smtClean="0">
                  <a:solidFill>
                    <a:srgbClr val="FF0000"/>
                  </a:solidFill>
                </a:rPr>
                <a:t>Autophagy</a:t>
              </a:r>
              <a:r>
                <a:rPr lang="hu-HU" altLang="hu-HU" sz="2400" b="1" dirty="0" smtClean="0">
                  <a:solidFill>
                    <a:srgbClr val="FF0000"/>
                  </a:solidFill>
                </a:rPr>
                <a:t> is a </a:t>
              </a:r>
              <a:r>
                <a:rPr lang="hu-HU" altLang="hu-HU" sz="2400" b="1" dirty="0" err="1" smtClean="0">
                  <a:solidFill>
                    <a:srgbClr val="FF0000"/>
                  </a:solidFill>
                </a:rPr>
                <a:t>central</a:t>
              </a:r>
              <a:r>
                <a:rPr lang="hu-HU" altLang="hu-HU" sz="2400" b="1" dirty="0" smtClean="0">
                  <a:solidFill>
                    <a:srgbClr val="FF0000"/>
                  </a:solidFill>
                </a:rPr>
                <a:t> </a:t>
              </a:r>
              <a:r>
                <a:rPr lang="hu-HU" altLang="hu-HU" sz="2400" b="1" dirty="0" err="1" smtClean="0">
                  <a:solidFill>
                    <a:srgbClr val="FF0000"/>
                  </a:solidFill>
                </a:rPr>
                <a:t>regulatory</a:t>
              </a:r>
              <a:r>
                <a:rPr lang="hu-HU" altLang="hu-HU" sz="2400" b="1" dirty="0" smtClean="0">
                  <a:solidFill>
                    <a:srgbClr val="FF0000"/>
                  </a:solidFill>
                </a:rPr>
                <a:t> </a:t>
              </a:r>
              <a:r>
                <a:rPr lang="hu-HU" altLang="hu-HU" sz="2400" b="1" dirty="0" err="1" smtClean="0">
                  <a:solidFill>
                    <a:srgbClr val="FF0000"/>
                  </a:solidFill>
                </a:rPr>
                <a:t>mechanism</a:t>
              </a:r>
              <a:r>
                <a:rPr lang="hu-HU" altLang="hu-HU" sz="2400" b="1" dirty="0" smtClean="0">
                  <a:solidFill>
                    <a:srgbClr val="FF0000"/>
                  </a:solidFill>
                </a:rPr>
                <a:t> of </a:t>
              </a:r>
              <a:r>
                <a:rPr lang="hu-HU" altLang="hu-HU" sz="2400" b="1" dirty="0" err="1" smtClean="0">
                  <a:solidFill>
                    <a:srgbClr val="FF0000"/>
                  </a:solidFill>
                </a:rPr>
                <a:t>aging</a:t>
              </a:r>
              <a:r>
                <a:rPr lang="hu-HU" altLang="hu-HU" sz="2400" b="1" dirty="0" smtClean="0">
                  <a:solidFill>
                    <a:srgbClr val="FF0000"/>
                  </a:solidFill>
                </a:rPr>
                <a:t>!</a:t>
              </a:r>
              <a:endParaRPr lang="hu-HU" altLang="hu-H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1205" name="Line 6"/>
            <p:cNvSpPr>
              <a:spLocks noChangeShapeType="1"/>
            </p:cNvSpPr>
            <p:nvPr/>
          </p:nvSpPr>
          <p:spPr bwMode="auto">
            <a:xfrm>
              <a:off x="2880" y="1842"/>
              <a:ext cx="0" cy="49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66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304800" y="1371600"/>
            <a:ext cx="8610600" cy="5181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04800" y="3733800"/>
            <a:ext cx="8610600" cy="28194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5882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hu-HU">
              <a:latin typeface="Arial" charset="0"/>
            </a:endParaRPr>
          </a:p>
        </p:txBody>
      </p:sp>
      <p:grpSp>
        <p:nvGrpSpPr>
          <p:cNvPr id="52228" name="Group 5"/>
          <p:cNvGrpSpPr>
            <a:grpSpLocks/>
          </p:cNvGrpSpPr>
          <p:nvPr/>
        </p:nvGrpSpPr>
        <p:grpSpPr bwMode="auto">
          <a:xfrm>
            <a:off x="6553200" y="4343400"/>
            <a:ext cx="1066800" cy="838200"/>
            <a:chOff x="4128" y="2784"/>
            <a:chExt cx="624" cy="432"/>
          </a:xfrm>
        </p:grpSpPr>
        <p:sp>
          <p:nvSpPr>
            <p:cNvPr id="52446" name="Line 6"/>
            <p:cNvSpPr>
              <a:spLocks noChangeShapeType="1"/>
            </p:cNvSpPr>
            <p:nvPr/>
          </p:nvSpPr>
          <p:spPr bwMode="auto">
            <a:xfrm flipH="1">
              <a:off x="4176" y="2784"/>
              <a:ext cx="576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47" name="Line 7"/>
            <p:cNvSpPr>
              <a:spLocks noChangeShapeType="1"/>
            </p:cNvSpPr>
            <p:nvPr/>
          </p:nvSpPr>
          <p:spPr bwMode="auto">
            <a:xfrm>
              <a:off x="4128" y="3120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229" name="Line 8"/>
          <p:cNvSpPr>
            <a:spLocks noChangeShapeType="1"/>
          </p:cNvSpPr>
          <p:nvPr/>
        </p:nvSpPr>
        <p:spPr bwMode="auto">
          <a:xfrm flipH="1">
            <a:off x="5867400" y="3810000"/>
            <a:ext cx="9906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30" name="Line 9"/>
          <p:cNvSpPr>
            <a:spLocks noChangeShapeType="1"/>
          </p:cNvSpPr>
          <p:nvPr/>
        </p:nvSpPr>
        <p:spPr bwMode="auto">
          <a:xfrm flipH="1">
            <a:off x="5638800" y="3048000"/>
            <a:ext cx="588963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31" name="Oval 10"/>
          <p:cNvSpPr>
            <a:spLocks noChangeArrowheads="1"/>
          </p:cNvSpPr>
          <p:nvPr/>
        </p:nvSpPr>
        <p:spPr bwMode="auto">
          <a:xfrm>
            <a:off x="5197475" y="28194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2C84"/>
              </a:gs>
              <a:gs pos="50000">
                <a:srgbClr val="FF3399"/>
              </a:gs>
              <a:gs pos="100000">
                <a:srgbClr val="DC2C8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32" name="Line 11"/>
          <p:cNvSpPr>
            <a:spLocks noChangeShapeType="1"/>
          </p:cNvSpPr>
          <p:nvPr/>
        </p:nvSpPr>
        <p:spPr bwMode="auto">
          <a:xfrm>
            <a:off x="3276600" y="1600200"/>
            <a:ext cx="2514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33" name="Line 12"/>
          <p:cNvSpPr>
            <a:spLocks noChangeShapeType="1"/>
          </p:cNvSpPr>
          <p:nvPr/>
        </p:nvSpPr>
        <p:spPr bwMode="auto">
          <a:xfrm>
            <a:off x="2057400" y="1600200"/>
            <a:ext cx="24384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304800" y="1143000"/>
            <a:ext cx="8610600" cy="3048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hu-HU" sz="1800">
              <a:latin typeface="Arial" charset="0"/>
            </a:endParaRPr>
          </a:p>
        </p:txBody>
      </p:sp>
      <p:sp>
        <p:nvSpPr>
          <p:cNvPr id="52235" name="Rectangle 14"/>
          <p:cNvSpPr>
            <a:spLocks noChangeAspect="1" noChangeArrowheads="1"/>
          </p:cNvSpPr>
          <p:nvPr/>
        </p:nvSpPr>
        <p:spPr bwMode="auto">
          <a:xfrm>
            <a:off x="1616075" y="652463"/>
            <a:ext cx="109538" cy="1095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36" name="Rectangle 15"/>
          <p:cNvSpPr>
            <a:spLocks noChangeAspect="1" noChangeArrowheads="1"/>
          </p:cNvSpPr>
          <p:nvPr/>
        </p:nvSpPr>
        <p:spPr bwMode="auto">
          <a:xfrm>
            <a:off x="1768475" y="804863"/>
            <a:ext cx="109538" cy="1095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37" name="Rectangle 16"/>
          <p:cNvSpPr>
            <a:spLocks noChangeAspect="1" noChangeArrowheads="1"/>
          </p:cNvSpPr>
          <p:nvPr/>
        </p:nvSpPr>
        <p:spPr bwMode="auto">
          <a:xfrm>
            <a:off x="1920875" y="957263"/>
            <a:ext cx="109538" cy="1095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38" name="Rectangle 17"/>
          <p:cNvSpPr>
            <a:spLocks noChangeAspect="1" noChangeArrowheads="1"/>
          </p:cNvSpPr>
          <p:nvPr/>
        </p:nvSpPr>
        <p:spPr bwMode="auto">
          <a:xfrm>
            <a:off x="1997075" y="728663"/>
            <a:ext cx="109538" cy="1095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39" name="Rectangle 18"/>
          <p:cNvSpPr>
            <a:spLocks noChangeAspect="1" noChangeArrowheads="1"/>
          </p:cNvSpPr>
          <p:nvPr/>
        </p:nvSpPr>
        <p:spPr bwMode="auto">
          <a:xfrm>
            <a:off x="2209800" y="762000"/>
            <a:ext cx="109538" cy="1095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609600" y="152400"/>
            <a:ext cx="31956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solidFill>
                  <a:srgbClr val="0808FF"/>
                </a:solidFill>
              </a:rPr>
              <a:t>Nutrients</a:t>
            </a:r>
            <a:r>
              <a:rPr lang="hu-HU" altLang="hu-HU" sz="1400" b="1"/>
              <a:t>,</a:t>
            </a:r>
            <a:r>
              <a:rPr lang="hu-HU" altLang="hu-HU" sz="1400" b="1">
                <a:solidFill>
                  <a:schemeClr val="accent1"/>
                </a:solidFill>
              </a:rPr>
              <a:t> </a:t>
            </a:r>
            <a:r>
              <a:rPr lang="hu-HU" altLang="hu-HU" sz="1400" b="1">
                <a:solidFill>
                  <a:srgbClr val="00CC00"/>
                </a:solidFill>
              </a:rPr>
              <a:t>Growth factors</a:t>
            </a:r>
            <a:r>
              <a:rPr lang="hu-HU" altLang="hu-HU" sz="1400" b="1"/>
              <a:t>, </a:t>
            </a:r>
            <a:r>
              <a:rPr lang="hu-HU" altLang="hu-HU" sz="1400" b="1">
                <a:solidFill>
                  <a:schemeClr val="accent1"/>
                </a:solidFill>
              </a:rPr>
              <a:t>Mitogens</a:t>
            </a:r>
            <a:endParaRPr lang="en-US" altLang="hu-HU" sz="1400" b="1">
              <a:solidFill>
                <a:schemeClr val="accent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1400" b="1">
              <a:solidFill>
                <a:schemeClr val="accent1"/>
              </a:solidFill>
            </a:endParaRPr>
          </a:p>
        </p:txBody>
      </p:sp>
      <p:sp>
        <p:nvSpPr>
          <p:cNvPr id="52241" name="Oval 20"/>
          <p:cNvSpPr>
            <a:spLocks noChangeAspect="1" noChangeArrowheads="1"/>
          </p:cNvSpPr>
          <p:nvPr/>
        </p:nvSpPr>
        <p:spPr bwMode="auto">
          <a:xfrm>
            <a:off x="5943600" y="557213"/>
            <a:ext cx="128588" cy="128587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42" name="Oval 21"/>
          <p:cNvSpPr>
            <a:spLocks noChangeAspect="1" noChangeArrowheads="1"/>
          </p:cNvSpPr>
          <p:nvPr/>
        </p:nvSpPr>
        <p:spPr bwMode="auto">
          <a:xfrm>
            <a:off x="6096000" y="709613"/>
            <a:ext cx="128588" cy="128587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43" name="Oval 22"/>
          <p:cNvSpPr>
            <a:spLocks noChangeAspect="1" noChangeArrowheads="1"/>
          </p:cNvSpPr>
          <p:nvPr/>
        </p:nvSpPr>
        <p:spPr bwMode="auto">
          <a:xfrm>
            <a:off x="6248400" y="862013"/>
            <a:ext cx="128588" cy="128587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44" name="Oval 23"/>
          <p:cNvSpPr>
            <a:spLocks noChangeAspect="1" noChangeArrowheads="1"/>
          </p:cNvSpPr>
          <p:nvPr/>
        </p:nvSpPr>
        <p:spPr bwMode="auto">
          <a:xfrm>
            <a:off x="6019800" y="862013"/>
            <a:ext cx="128588" cy="128587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45" name="Oval 24"/>
          <p:cNvSpPr>
            <a:spLocks noChangeAspect="1" noChangeArrowheads="1"/>
          </p:cNvSpPr>
          <p:nvPr/>
        </p:nvSpPr>
        <p:spPr bwMode="auto">
          <a:xfrm>
            <a:off x="6248400" y="557213"/>
            <a:ext cx="128588" cy="128587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46" name="Oval 25"/>
          <p:cNvSpPr>
            <a:spLocks noChangeAspect="1" noChangeArrowheads="1"/>
          </p:cNvSpPr>
          <p:nvPr/>
        </p:nvSpPr>
        <p:spPr bwMode="auto">
          <a:xfrm>
            <a:off x="7186613" y="657225"/>
            <a:ext cx="128587" cy="128588"/>
          </a:xfrm>
          <a:prstGeom prst="ellipse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47" name="Oval 26"/>
          <p:cNvSpPr>
            <a:spLocks noChangeAspect="1" noChangeArrowheads="1"/>
          </p:cNvSpPr>
          <p:nvPr/>
        </p:nvSpPr>
        <p:spPr bwMode="auto">
          <a:xfrm>
            <a:off x="7110413" y="938213"/>
            <a:ext cx="128587" cy="128587"/>
          </a:xfrm>
          <a:prstGeom prst="ellipse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48" name="Oval 27"/>
          <p:cNvSpPr>
            <a:spLocks noChangeAspect="1" noChangeArrowheads="1"/>
          </p:cNvSpPr>
          <p:nvPr/>
        </p:nvSpPr>
        <p:spPr bwMode="auto">
          <a:xfrm>
            <a:off x="7034213" y="633413"/>
            <a:ext cx="128587" cy="128587"/>
          </a:xfrm>
          <a:prstGeom prst="ellipse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49" name="Oval 28"/>
          <p:cNvSpPr>
            <a:spLocks noChangeAspect="1" noChangeArrowheads="1"/>
          </p:cNvSpPr>
          <p:nvPr/>
        </p:nvSpPr>
        <p:spPr bwMode="auto">
          <a:xfrm>
            <a:off x="7262813" y="481013"/>
            <a:ext cx="128587" cy="128587"/>
          </a:xfrm>
          <a:prstGeom prst="ellipse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50" name="Text Box 29"/>
          <p:cNvSpPr txBox="1">
            <a:spLocks noChangeArrowheads="1"/>
          </p:cNvSpPr>
          <p:nvPr/>
        </p:nvSpPr>
        <p:spPr bwMode="auto">
          <a:xfrm>
            <a:off x="5605463" y="152400"/>
            <a:ext cx="3195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>
                <a:solidFill>
                  <a:srgbClr val="0808FF"/>
                </a:solidFill>
              </a:rPr>
              <a:t>Nutrients</a:t>
            </a:r>
            <a:r>
              <a:rPr lang="hu-HU" altLang="hu-HU" sz="1400" b="1"/>
              <a:t>, </a:t>
            </a:r>
            <a:r>
              <a:rPr lang="hu-HU" altLang="hu-HU" sz="1400" b="1">
                <a:solidFill>
                  <a:srgbClr val="00CC00"/>
                </a:solidFill>
              </a:rPr>
              <a:t>Growth factors</a:t>
            </a:r>
            <a:r>
              <a:rPr lang="hu-HU" altLang="hu-HU" sz="1400" b="1"/>
              <a:t>, </a:t>
            </a:r>
            <a:r>
              <a:rPr lang="hu-HU" altLang="hu-HU" sz="1400" b="1">
                <a:solidFill>
                  <a:schemeClr val="accent1"/>
                </a:solidFill>
              </a:rPr>
              <a:t>Mitogens</a:t>
            </a:r>
            <a:endParaRPr lang="en-US" altLang="hu-HU" sz="1400" b="1">
              <a:solidFill>
                <a:schemeClr val="accent1"/>
              </a:solidFill>
            </a:endParaRPr>
          </a:p>
        </p:txBody>
      </p:sp>
      <p:sp>
        <p:nvSpPr>
          <p:cNvPr id="52251" name="Oval 30"/>
          <p:cNvSpPr>
            <a:spLocks noChangeArrowheads="1"/>
          </p:cNvSpPr>
          <p:nvPr/>
        </p:nvSpPr>
        <p:spPr bwMode="auto">
          <a:xfrm>
            <a:off x="6324600" y="914400"/>
            <a:ext cx="1524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52" name="Oval 31"/>
          <p:cNvSpPr>
            <a:spLocks noChangeArrowheads="1"/>
          </p:cNvSpPr>
          <p:nvPr/>
        </p:nvSpPr>
        <p:spPr bwMode="auto">
          <a:xfrm>
            <a:off x="6477000" y="914400"/>
            <a:ext cx="1524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53" name="Text Box 32"/>
          <p:cNvSpPr txBox="1">
            <a:spLocks noChangeArrowheads="1"/>
          </p:cNvSpPr>
          <p:nvPr/>
        </p:nvSpPr>
        <p:spPr bwMode="auto">
          <a:xfrm>
            <a:off x="6553200" y="1447800"/>
            <a:ext cx="636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IGF-1</a:t>
            </a:r>
            <a:endParaRPr lang="en-US" altLang="hu-HU" sz="1400" b="1"/>
          </a:p>
        </p:txBody>
      </p:sp>
      <p:sp>
        <p:nvSpPr>
          <p:cNvPr id="52254" name="Oval 33"/>
          <p:cNvSpPr>
            <a:spLocks noChangeArrowheads="1"/>
          </p:cNvSpPr>
          <p:nvPr/>
        </p:nvSpPr>
        <p:spPr bwMode="auto">
          <a:xfrm>
            <a:off x="5389563" y="14478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55" name="Text Box 34"/>
          <p:cNvSpPr txBox="1">
            <a:spLocks noChangeArrowheads="1"/>
          </p:cNvSpPr>
          <p:nvPr/>
        </p:nvSpPr>
        <p:spPr bwMode="auto">
          <a:xfrm>
            <a:off x="5334000" y="1485900"/>
            <a:ext cx="796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PI3K (I)</a:t>
            </a:r>
            <a:endParaRPr lang="en-US" altLang="hu-HU" sz="1400" b="1"/>
          </a:p>
        </p:txBody>
      </p:sp>
      <p:sp>
        <p:nvSpPr>
          <p:cNvPr id="52256" name="Oval 35"/>
          <p:cNvSpPr>
            <a:spLocks noChangeArrowheads="1"/>
          </p:cNvSpPr>
          <p:nvPr/>
        </p:nvSpPr>
        <p:spPr bwMode="auto">
          <a:xfrm>
            <a:off x="4343400" y="14478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57" name="Text Box 36"/>
          <p:cNvSpPr txBox="1">
            <a:spLocks noChangeArrowheads="1"/>
          </p:cNvSpPr>
          <p:nvPr/>
        </p:nvSpPr>
        <p:spPr bwMode="auto">
          <a:xfrm>
            <a:off x="4405313" y="1485900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PDK</a:t>
            </a:r>
            <a:endParaRPr lang="en-US" altLang="hu-HU" sz="1400" b="1"/>
          </a:p>
        </p:txBody>
      </p:sp>
      <p:sp>
        <p:nvSpPr>
          <p:cNvPr id="52258" name="Oval 37"/>
          <p:cNvSpPr>
            <a:spLocks noChangeArrowheads="1"/>
          </p:cNvSpPr>
          <p:nvPr/>
        </p:nvSpPr>
        <p:spPr bwMode="auto">
          <a:xfrm>
            <a:off x="4922838" y="17907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59" name="Text Box 38"/>
          <p:cNvSpPr txBox="1">
            <a:spLocks noChangeArrowheads="1"/>
          </p:cNvSpPr>
          <p:nvPr/>
        </p:nvSpPr>
        <p:spPr bwMode="auto">
          <a:xfrm>
            <a:off x="4953000" y="1828800"/>
            <a:ext cx="658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PTEN</a:t>
            </a:r>
            <a:endParaRPr lang="en-US" altLang="hu-HU" sz="1400" b="1"/>
          </a:p>
        </p:txBody>
      </p:sp>
      <p:sp>
        <p:nvSpPr>
          <p:cNvPr id="52260" name="Line 39"/>
          <p:cNvSpPr>
            <a:spLocks noChangeShapeType="1"/>
          </p:cNvSpPr>
          <p:nvPr/>
        </p:nvSpPr>
        <p:spPr bwMode="auto">
          <a:xfrm>
            <a:off x="4724400" y="182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61" name="Line 40"/>
          <p:cNvSpPr>
            <a:spLocks noChangeShapeType="1"/>
          </p:cNvSpPr>
          <p:nvPr/>
        </p:nvSpPr>
        <p:spPr bwMode="auto">
          <a:xfrm flipH="1">
            <a:off x="6096000" y="1600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52262" name="Group 41"/>
          <p:cNvGrpSpPr>
            <a:grpSpLocks/>
          </p:cNvGrpSpPr>
          <p:nvPr/>
        </p:nvGrpSpPr>
        <p:grpSpPr bwMode="auto">
          <a:xfrm>
            <a:off x="5181600" y="1600200"/>
            <a:ext cx="152400" cy="152400"/>
            <a:chOff x="3360" y="1104"/>
            <a:chExt cx="96" cy="96"/>
          </a:xfrm>
        </p:grpSpPr>
        <p:sp>
          <p:nvSpPr>
            <p:cNvPr id="52444" name="Line 42"/>
            <p:cNvSpPr>
              <a:spLocks noChangeShapeType="1"/>
            </p:cNvSpPr>
            <p:nvPr/>
          </p:nvSpPr>
          <p:spPr bwMode="auto">
            <a:xfrm flipV="1">
              <a:off x="3408" y="11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45" name="Line 43"/>
            <p:cNvSpPr>
              <a:spLocks noChangeShapeType="1"/>
            </p:cNvSpPr>
            <p:nvPr/>
          </p:nvSpPr>
          <p:spPr bwMode="auto">
            <a:xfrm>
              <a:off x="3360" y="11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263" name="Oval 44"/>
          <p:cNvSpPr>
            <a:spLocks noChangeArrowheads="1"/>
          </p:cNvSpPr>
          <p:nvPr/>
        </p:nvSpPr>
        <p:spPr bwMode="auto">
          <a:xfrm>
            <a:off x="4394200" y="27432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64" name="Text Box 45"/>
          <p:cNvSpPr txBox="1">
            <a:spLocks noChangeArrowheads="1"/>
          </p:cNvSpPr>
          <p:nvPr/>
        </p:nvSpPr>
        <p:spPr bwMode="auto">
          <a:xfrm>
            <a:off x="4343400" y="2781300"/>
            <a:ext cx="78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TSC1/2</a:t>
            </a:r>
            <a:endParaRPr lang="en-US" altLang="hu-HU" sz="1400" b="1"/>
          </a:p>
        </p:txBody>
      </p:sp>
      <p:sp>
        <p:nvSpPr>
          <p:cNvPr id="52265" name="Oval 46"/>
          <p:cNvSpPr>
            <a:spLocks noChangeArrowheads="1"/>
          </p:cNvSpPr>
          <p:nvPr/>
        </p:nvSpPr>
        <p:spPr bwMode="auto">
          <a:xfrm>
            <a:off x="4419600" y="34290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66" name="Text Box 47"/>
          <p:cNvSpPr txBox="1">
            <a:spLocks noChangeArrowheads="1"/>
          </p:cNvSpPr>
          <p:nvPr/>
        </p:nvSpPr>
        <p:spPr bwMode="auto">
          <a:xfrm>
            <a:off x="4449763" y="3467100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Rheb</a:t>
            </a:r>
            <a:endParaRPr lang="en-US" altLang="hu-HU" sz="1400" b="1"/>
          </a:p>
        </p:txBody>
      </p:sp>
      <p:sp>
        <p:nvSpPr>
          <p:cNvPr id="52267" name="Oval 48"/>
          <p:cNvSpPr>
            <a:spLocks noChangeArrowheads="1"/>
          </p:cNvSpPr>
          <p:nvPr/>
        </p:nvSpPr>
        <p:spPr bwMode="auto">
          <a:xfrm>
            <a:off x="4419600" y="41910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68" name="Text Box 49"/>
          <p:cNvSpPr txBox="1">
            <a:spLocks noChangeArrowheads="1"/>
          </p:cNvSpPr>
          <p:nvPr/>
        </p:nvSpPr>
        <p:spPr bwMode="auto">
          <a:xfrm>
            <a:off x="4483100" y="4229100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TOR</a:t>
            </a:r>
            <a:endParaRPr lang="en-US" altLang="hu-HU" sz="1400" b="1"/>
          </a:p>
        </p:txBody>
      </p:sp>
      <p:grpSp>
        <p:nvGrpSpPr>
          <p:cNvPr id="52269" name="Group 50"/>
          <p:cNvGrpSpPr>
            <a:grpSpLocks/>
          </p:cNvGrpSpPr>
          <p:nvPr/>
        </p:nvGrpSpPr>
        <p:grpSpPr bwMode="auto">
          <a:xfrm flipV="1">
            <a:off x="4648200" y="2532063"/>
            <a:ext cx="152400" cy="152400"/>
            <a:chOff x="3360" y="1104"/>
            <a:chExt cx="96" cy="96"/>
          </a:xfrm>
        </p:grpSpPr>
        <p:sp>
          <p:nvSpPr>
            <p:cNvPr id="52442" name="Line 51"/>
            <p:cNvSpPr>
              <a:spLocks noChangeShapeType="1"/>
            </p:cNvSpPr>
            <p:nvPr/>
          </p:nvSpPr>
          <p:spPr bwMode="auto">
            <a:xfrm flipV="1">
              <a:off x="3408" y="1104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43" name="Line 52"/>
            <p:cNvSpPr>
              <a:spLocks noChangeShapeType="1"/>
            </p:cNvSpPr>
            <p:nvPr/>
          </p:nvSpPr>
          <p:spPr bwMode="auto">
            <a:xfrm>
              <a:off x="3360" y="1104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270" name="Line 53"/>
          <p:cNvSpPr>
            <a:spLocks noChangeShapeType="1"/>
          </p:cNvSpPr>
          <p:nvPr/>
        </p:nvSpPr>
        <p:spPr bwMode="auto">
          <a:xfrm>
            <a:off x="4749800" y="3124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71" name="Line 54"/>
          <p:cNvSpPr>
            <a:spLocks noChangeShapeType="1"/>
          </p:cNvSpPr>
          <p:nvPr/>
        </p:nvSpPr>
        <p:spPr bwMode="auto">
          <a:xfrm flipV="1">
            <a:off x="4673600" y="3352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72" name="Line 55"/>
          <p:cNvSpPr>
            <a:spLocks noChangeShapeType="1"/>
          </p:cNvSpPr>
          <p:nvPr/>
        </p:nvSpPr>
        <p:spPr bwMode="auto">
          <a:xfrm>
            <a:off x="4749800" y="3810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73" name="Oval 56"/>
          <p:cNvSpPr>
            <a:spLocks noChangeArrowheads="1"/>
          </p:cNvSpPr>
          <p:nvPr/>
        </p:nvSpPr>
        <p:spPr bwMode="auto">
          <a:xfrm>
            <a:off x="2133600" y="5105400"/>
            <a:ext cx="4800600" cy="609600"/>
          </a:xfrm>
          <a:prstGeom prst="ellipse">
            <a:avLst/>
          </a:prstGeom>
          <a:gradFill rotWithShape="1">
            <a:gsLst>
              <a:gs pos="0">
                <a:srgbClr val="C29B4E"/>
              </a:gs>
              <a:gs pos="50000">
                <a:srgbClr val="FFCC66"/>
              </a:gs>
              <a:gs pos="100000">
                <a:srgbClr val="C29B4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74" name="Text Box 57"/>
          <p:cNvSpPr txBox="1">
            <a:spLocks noChangeArrowheads="1"/>
          </p:cNvSpPr>
          <p:nvPr/>
        </p:nvSpPr>
        <p:spPr bwMode="auto">
          <a:xfrm>
            <a:off x="2943225" y="5135563"/>
            <a:ext cx="3168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AUTOPHAGIC MACHINERY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(elimination of cellular damage)</a:t>
            </a:r>
            <a:endParaRPr lang="en-US" altLang="hu-HU" sz="1400" b="1"/>
          </a:p>
        </p:txBody>
      </p:sp>
      <p:grpSp>
        <p:nvGrpSpPr>
          <p:cNvPr id="52275" name="Group 58"/>
          <p:cNvGrpSpPr>
            <a:grpSpLocks/>
          </p:cNvGrpSpPr>
          <p:nvPr/>
        </p:nvGrpSpPr>
        <p:grpSpPr bwMode="auto">
          <a:xfrm>
            <a:off x="4673600" y="4572000"/>
            <a:ext cx="152400" cy="381000"/>
            <a:chOff x="2928" y="2880"/>
            <a:chExt cx="96" cy="240"/>
          </a:xfrm>
        </p:grpSpPr>
        <p:sp>
          <p:nvSpPr>
            <p:cNvPr id="52440" name="Line 59"/>
            <p:cNvSpPr>
              <a:spLocks noChangeShapeType="1"/>
            </p:cNvSpPr>
            <p:nvPr/>
          </p:nvSpPr>
          <p:spPr bwMode="auto">
            <a:xfrm>
              <a:off x="2976" y="2880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41" name="Line 60"/>
            <p:cNvSpPr>
              <a:spLocks noChangeShapeType="1"/>
            </p:cNvSpPr>
            <p:nvPr/>
          </p:nvSpPr>
          <p:spPr bwMode="auto">
            <a:xfrm flipV="1">
              <a:off x="2928" y="3120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276" name="Text Box 61"/>
          <p:cNvSpPr txBox="1">
            <a:spLocks noChangeArrowheads="1"/>
          </p:cNvSpPr>
          <p:nvPr/>
        </p:nvSpPr>
        <p:spPr bwMode="auto">
          <a:xfrm>
            <a:off x="3886200" y="6096000"/>
            <a:ext cx="12795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solidFill>
                  <a:srgbClr val="FF0000"/>
                </a:solidFill>
              </a:rPr>
              <a:t>ageing rate</a:t>
            </a:r>
            <a:endParaRPr lang="en-US" altLang="hu-HU" sz="1600" b="1">
              <a:solidFill>
                <a:srgbClr val="FF0000"/>
              </a:solidFill>
            </a:endParaRPr>
          </a:p>
        </p:txBody>
      </p:sp>
      <p:sp>
        <p:nvSpPr>
          <p:cNvPr id="52277" name="Line 62"/>
          <p:cNvSpPr>
            <a:spLocks noChangeShapeType="1"/>
          </p:cNvSpPr>
          <p:nvPr/>
        </p:nvSpPr>
        <p:spPr bwMode="auto">
          <a:xfrm>
            <a:off x="5029200" y="24384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78" name="Line 63"/>
          <p:cNvSpPr>
            <a:spLocks noChangeShapeType="1"/>
          </p:cNvSpPr>
          <p:nvPr/>
        </p:nvSpPr>
        <p:spPr bwMode="auto">
          <a:xfrm flipH="1">
            <a:off x="5867400" y="26670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79" name="Oval 64"/>
          <p:cNvSpPr>
            <a:spLocks noChangeArrowheads="1"/>
          </p:cNvSpPr>
          <p:nvPr/>
        </p:nvSpPr>
        <p:spPr bwMode="auto">
          <a:xfrm>
            <a:off x="6989763" y="25146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80" name="Text Box 65"/>
          <p:cNvSpPr txBox="1">
            <a:spLocks noChangeArrowheads="1"/>
          </p:cNvSpPr>
          <p:nvPr/>
        </p:nvSpPr>
        <p:spPr bwMode="auto">
          <a:xfrm>
            <a:off x="6969125" y="2552700"/>
            <a:ext cx="727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Sirt1/2</a:t>
            </a:r>
            <a:endParaRPr lang="en-US" altLang="hu-HU" sz="1400" b="1"/>
          </a:p>
        </p:txBody>
      </p:sp>
      <p:sp>
        <p:nvSpPr>
          <p:cNvPr id="52281" name="Line 66"/>
          <p:cNvSpPr>
            <a:spLocks noChangeShapeType="1"/>
          </p:cNvSpPr>
          <p:nvPr/>
        </p:nvSpPr>
        <p:spPr bwMode="auto">
          <a:xfrm flipH="1">
            <a:off x="6705600" y="2743200"/>
            <a:ext cx="3048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82" name="Oval 67"/>
          <p:cNvSpPr>
            <a:spLocks noChangeArrowheads="1"/>
          </p:cNvSpPr>
          <p:nvPr/>
        </p:nvSpPr>
        <p:spPr bwMode="auto">
          <a:xfrm>
            <a:off x="7620000" y="2133600"/>
            <a:ext cx="1295400" cy="381000"/>
          </a:xfrm>
          <a:prstGeom prst="ellipse">
            <a:avLst/>
          </a:prstGeom>
          <a:gradFill rotWithShape="1">
            <a:gsLst>
              <a:gs pos="0">
                <a:srgbClr val="58DCDC"/>
              </a:gs>
              <a:gs pos="50000">
                <a:srgbClr val="66FFFF"/>
              </a:gs>
              <a:gs pos="100000">
                <a:srgbClr val="58DCD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83" name="Text Box 68"/>
          <p:cNvSpPr txBox="1">
            <a:spLocks noChangeArrowheads="1"/>
          </p:cNvSpPr>
          <p:nvPr/>
        </p:nvSpPr>
        <p:spPr bwMode="auto">
          <a:xfrm>
            <a:off x="7677150" y="2139950"/>
            <a:ext cx="1162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Resveratrol</a:t>
            </a:r>
            <a:endParaRPr lang="en-US" altLang="hu-HU" sz="1400" b="1"/>
          </a:p>
        </p:txBody>
      </p:sp>
      <p:sp>
        <p:nvSpPr>
          <p:cNvPr id="52284" name="Line 69"/>
          <p:cNvSpPr>
            <a:spLocks noChangeShapeType="1"/>
          </p:cNvSpPr>
          <p:nvPr/>
        </p:nvSpPr>
        <p:spPr bwMode="auto">
          <a:xfrm flipH="1">
            <a:off x="7620000" y="2514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85" name="Oval 70"/>
          <p:cNvSpPr>
            <a:spLocks noChangeArrowheads="1"/>
          </p:cNvSpPr>
          <p:nvPr/>
        </p:nvSpPr>
        <p:spPr bwMode="auto">
          <a:xfrm>
            <a:off x="7620000" y="914400"/>
            <a:ext cx="1524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86" name="Oval 71"/>
          <p:cNvSpPr>
            <a:spLocks noChangeArrowheads="1"/>
          </p:cNvSpPr>
          <p:nvPr/>
        </p:nvSpPr>
        <p:spPr bwMode="auto">
          <a:xfrm>
            <a:off x="7772400" y="914400"/>
            <a:ext cx="1524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87" name="Text Box 72"/>
          <p:cNvSpPr txBox="1">
            <a:spLocks noChangeArrowheads="1"/>
          </p:cNvSpPr>
          <p:nvPr/>
        </p:nvSpPr>
        <p:spPr bwMode="auto">
          <a:xfrm>
            <a:off x="7848600" y="1447800"/>
            <a:ext cx="704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TGF-</a:t>
            </a:r>
            <a:r>
              <a:rPr lang="el-GR" altLang="hu-HU" sz="1400" b="1">
                <a:cs typeface="Arial" panose="020B0604020202020204" pitchFamily="34" charset="0"/>
              </a:rPr>
              <a:t>β</a:t>
            </a:r>
          </a:p>
        </p:txBody>
      </p:sp>
      <p:sp>
        <p:nvSpPr>
          <p:cNvPr id="52288" name="Oval 73"/>
          <p:cNvSpPr>
            <a:spLocks noChangeArrowheads="1"/>
          </p:cNvSpPr>
          <p:nvPr/>
        </p:nvSpPr>
        <p:spPr bwMode="auto">
          <a:xfrm>
            <a:off x="7491413" y="31242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89" name="Text Box 74"/>
          <p:cNvSpPr txBox="1">
            <a:spLocks noChangeArrowheads="1"/>
          </p:cNvSpPr>
          <p:nvPr/>
        </p:nvSpPr>
        <p:spPr bwMode="auto">
          <a:xfrm>
            <a:off x="7515225" y="3162300"/>
            <a:ext cx="638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JNK1</a:t>
            </a:r>
            <a:endParaRPr lang="en-US" altLang="hu-HU" sz="1400" b="1"/>
          </a:p>
        </p:txBody>
      </p:sp>
      <p:sp>
        <p:nvSpPr>
          <p:cNvPr id="52290" name="Line 75"/>
          <p:cNvSpPr>
            <a:spLocks noChangeShapeType="1"/>
          </p:cNvSpPr>
          <p:nvPr/>
        </p:nvSpPr>
        <p:spPr bwMode="auto">
          <a:xfrm flipH="1" flipV="1">
            <a:off x="6629400" y="2971800"/>
            <a:ext cx="838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91" name="Oval 76"/>
          <p:cNvSpPr>
            <a:spLocks noChangeArrowheads="1"/>
          </p:cNvSpPr>
          <p:nvPr/>
        </p:nvSpPr>
        <p:spPr bwMode="auto">
          <a:xfrm>
            <a:off x="7415213" y="40386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92" name="Text Box 77"/>
          <p:cNvSpPr txBox="1">
            <a:spLocks noChangeArrowheads="1"/>
          </p:cNvSpPr>
          <p:nvPr/>
        </p:nvSpPr>
        <p:spPr bwMode="auto">
          <a:xfrm>
            <a:off x="7448550" y="4076700"/>
            <a:ext cx="619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Bcl-2</a:t>
            </a:r>
            <a:endParaRPr lang="en-US" altLang="hu-HU" sz="1400" b="1"/>
          </a:p>
        </p:txBody>
      </p:sp>
      <p:sp>
        <p:nvSpPr>
          <p:cNvPr id="52293" name="Oval 78"/>
          <p:cNvSpPr>
            <a:spLocks noChangeArrowheads="1"/>
          </p:cNvSpPr>
          <p:nvPr/>
        </p:nvSpPr>
        <p:spPr bwMode="auto">
          <a:xfrm>
            <a:off x="7696200" y="4495800"/>
            <a:ext cx="1143000" cy="609600"/>
          </a:xfrm>
          <a:prstGeom prst="ellipse">
            <a:avLst/>
          </a:prstGeom>
          <a:gradFill rotWithShape="1">
            <a:gsLst>
              <a:gs pos="0">
                <a:srgbClr val="4EC24E"/>
              </a:gs>
              <a:gs pos="50000">
                <a:srgbClr val="66FF66"/>
              </a:gs>
              <a:gs pos="100000">
                <a:srgbClr val="4EC24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 b="1"/>
              <a:t>mitochondrion</a:t>
            </a:r>
            <a:endParaRPr lang="en-US" altLang="hu-HU" sz="1200" b="1"/>
          </a:p>
        </p:txBody>
      </p:sp>
      <p:sp>
        <p:nvSpPr>
          <p:cNvPr id="52294" name="Text Box 79"/>
          <p:cNvSpPr txBox="1">
            <a:spLocks noChangeArrowheads="1"/>
          </p:cNvSpPr>
          <p:nvPr/>
        </p:nvSpPr>
        <p:spPr bwMode="auto">
          <a:xfrm>
            <a:off x="7315200" y="5257800"/>
            <a:ext cx="569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ROS</a:t>
            </a:r>
            <a:endParaRPr lang="en-US" altLang="hu-HU" sz="1400"/>
          </a:p>
        </p:txBody>
      </p:sp>
      <p:sp>
        <p:nvSpPr>
          <p:cNvPr id="52295" name="Line 80"/>
          <p:cNvSpPr>
            <a:spLocks noChangeShapeType="1"/>
          </p:cNvSpPr>
          <p:nvPr/>
        </p:nvSpPr>
        <p:spPr bwMode="auto">
          <a:xfrm flipH="1">
            <a:off x="7696200" y="5029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96" name="Line 81"/>
          <p:cNvSpPr>
            <a:spLocks noChangeShapeType="1"/>
          </p:cNvSpPr>
          <p:nvPr/>
        </p:nvSpPr>
        <p:spPr bwMode="auto">
          <a:xfrm flipH="1">
            <a:off x="7010400" y="5410200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97" name="Line 82"/>
          <p:cNvSpPr>
            <a:spLocks noChangeShapeType="1"/>
          </p:cNvSpPr>
          <p:nvPr/>
        </p:nvSpPr>
        <p:spPr bwMode="auto">
          <a:xfrm flipH="1" flipV="1">
            <a:off x="8001000" y="4343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298" name="Oval 83"/>
          <p:cNvSpPr>
            <a:spLocks noChangeArrowheads="1"/>
          </p:cNvSpPr>
          <p:nvPr/>
        </p:nvSpPr>
        <p:spPr bwMode="auto">
          <a:xfrm>
            <a:off x="6477000" y="41148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2C84"/>
              </a:gs>
              <a:gs pos="50000">
                <a:srgbClr val="FF3399"/>
              </a:gs>
              <a:gs pos="100000">
                <a:srgbClr val="DC2C8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299" name="Text Box 84"/>
          <p:cNvSpPr txBox="1">
            <a:spLocks noChangeArrowheads="1"/>
          </p:cNvSpPr>
          <p:nvPr/>
        </p:nvSpPr>
        <p:spPr bwMode="auto">
          <a:xfrm>
            <a:off x="6575425" y="4152900"/>
            <a:ext cx="490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p53</a:t>
            </a:r>
            <a:endParaRPr lang="en-US" altLang="hu-HU" sz="1400" b="1"/>
          </a:p>
        </p:txBody>
      </p:sp>
      <p:sp>
        <p:nvSpPr>
          <p:cNvPr id="52300" name="Line 85"/>
          <p:cNvSpPr>
            <a:spLocks noChangeShapeType="1"/>
          </p:cNvSpPr>
          <p:nvPr/>
        </p:nvSpPr>
        <p:spPr bwMode="auto">
          <a:xfrm flipH="1">
            <a:off x="6248400" y="4495800"/>
            <a:ext cx="533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01" name="Line 86"/>
          <p:cNvSpPr>
            <a:spLocks noChangeShapeType="1"/>
          </p:cNvSpPr>
          <p:nvPr/>
        </p:nvSpPr>
        <p:spPr bwMode="auto">
          <a:xfrm>
            <a:off x="7162800" y="4267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02" name="Line 87"/>
          <p:cNvSpPr>
            <a:spLocks noChangeShapeType="1"/>
          </p:cNvSpPr>
          <p:nvPr/>
        </p:nvSpPr>
        <p:spPr bwMode="auto">
          <a:xfrm>
            <a:off x="6400800" y="3048000"/>
            <a:ext cx="304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03" name="Oval 88"/>
          <p:cNvSpPr>
            <a:spLocks noChangeArrowheads="1"/>
          </p:cNvSpPr>
          <p:nvPr/>
        </p:nvSpPr>
        <p:spPr bwMode="auto">
          <a:xfrm>
            <a:off x="2286000" y="25146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04" name="Text Box 89"/>
          <p:cNvSpPr txBox="1">
            <a:spLocks noChangeArrowheads="1"/>
          </p:cNvSpPr>
          <p:nvPr/>
        </p:nvSpPr>
        <p:spPr bwMode="auto">
          <a:xfrm>
            <a:off x="2362200" y="2552700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LKB1</a:t>
            </a:r>
            <a:endParaRPr lang="en-US" altLang="hu-HU" sz="1400" b="1"/>
          </a:p>
        </p:txBody>
      </p:sp>
      <p:sp>
        <p:nvSpPr>
          <p:cNvPr id="52305" name="Text Box 90"/>
          <p:cNvSpPr txBox="1">
            <a:spLocks noChangeArrowheads="1"/>
          </p:cNvSpPr>
          <p:nvPr/>
        </p:nvSpPr>
        <p:spPr bwMode="auto">
          <a:xfrm>
            <a:off x="2057400" y="16764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 b="1"/>
              <a:t>Cellular energy</a:t>
            </a:r>
            <a:endParaRPr lang="en-US" altLang="hu-HU" sz="1200" b="1"/>
          </a:p>
        </p:txBody>
      </p:sp>
      <p:grpSp>
        <p:nvGrpSpPr>
          <p:cNvPr id="52306" name="Group 91"/>
          <p:cNvGrpSpPr>
            <a:grpSpLocks/>
          </p:cNvGrpSpPr>
          <p:nvPr/>
        </p:nvGrpSpPr>
        <p:grpSpPr bwMode="auto">
          <a:xfrm rot="1123585" flipV="1">
            <a:off x="2789238" y="1920875"/>
            <a:ext cx="217487" cy="611188"/>
            <a:chOff x="3360" y="1104"/>
            <a:chExt cx="96" cy="96"/>
          </a:xfrm>
        </p:grpSpPr>
        <p:sp>
          <p:nvSpPr>
            <p:cNvPr id="52438" name="Line 92"/>
            <p:cNvSpPr>
              <a:spLocks noChangeShapeType="1"/>
            </p:cNvSpPr>
            <p:nvPr/>
          </p:nvSpPr>
          <p:spPr bwMode="auto">
            <a:xfrm flipV="1">
              <a:off x="3408" y="11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39" name="Line 93"/>
            <p:cNvSpPr>
              <a:spLocks noChangeShapeType="1"/>
            </p:cNvSpPr>
            <p:nvPr/>
          </p:nvSpPr>
          <p:spPr bwMode="auto">
            <a:xfrm>
              <a:off x="3360" y="11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307" name="Line 94"/>
          <p:cNvSpPr>
            <a:spLocks noChangeShapeType="1"/>
          </p:cNvSpPr>
          <p:nvPr/>
        </p:nvSpPr>
        <p:spPr bwMode="auto">
          <a:xfrm rot="18611784" flipV="1">
            <a:off x="2613819" y="2931319"/>
            <a:ext cx="182563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08" name="Line 95"/>
          <p:cNvSpPr>
            <a:spLocks noChangeShapeType="1"/>
          </p:cNvSpPr>
          <p:nvPr/>
        </p:nvSpPr>
        <p:spPr bwMode="auto">
          <a:xfrm flipV="1">
            <a:off x="3048000" y="2971800"/>
            <a:ext cx="1295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09" name="Oval 96"/>
          <p:cNvSpPr>
            <a:spLocks noChangeArrowheads="1"/>
          </p:cNvSpPr>
          <p:nvPr/>
        </p:nvSpPr>
        <p:spPr bwMode="auto">
          <a:xfrm>
            <a:off x="2590800" y="40386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2C84"/>
              </a:gs>
              <a:gs pos="50000">
                <a:srgbClr val="FF3399"/>
              </a:gs>
              <a:gs pos="100000">
                <a:srgbClr val="DC2C8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10" name="Text Box 97"/>
          <p:cNvSpPr txBox="1">
            <a:spLocks noChangeArrowheads="1"/>
          </p:cNvSpPr>
          <p:nvPr/>
        </p:nvSpPr>
        <p:spPr bwMode="auto">
          <a:xfrm>
            <a:off x="2625725" y="407670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eE2F</a:t>
            </a:r>
            <a:endParaRPr lang="en-US" altLang="hu-HU" sz="1400" b="1"/>
          </a:p>
        </p:txBody>
      </p:sp>
      <p:sp>
        <p:nvSpPr>
          <p:cNvPr id="52311" name="Line 98"/>
          <p:cNvSpPr>
            <a:spLocks noChangeShapeType="1"/>
          </p:cNvSpPr>
          <p:nvPr/>
        </p:nvSpPr>
        <p:spPr bwMode="auto">
          <a:xfrm>
            <a:off x="2971800" y="4425950"/>
            <a:ext cx="152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52312" name="Group 99"/>
          <p:cNvGrpSpPr>
            <a:grpSpLocks/>
          </p:cNvGrpSpPr>
          <p:nvPr/>
        </p:nvGrpSpPr>
        <p:grpSpPr bwMode="auto">
          <a:xfrm rot="5538896" flipV="1">
            <a:off x="3810794" y="3731419"/>
            <a:ext cx="150813" cy="1063625"/>
            <a:chOff x="3360" y="1104"/>
            <a:chExt cx="96" cy="96"/>
          </a:xfrm>
        </p:grpSpPr>
        <p:sp>
          <p:nvSpPr>
            <p:cNvPr id="52436" name="Line 100"/>
            <p:cNvSpPr>
              <a:spLocks noChangeShapeType="1"/>
            </p:cNvSpPr>
            <p:nvPr/>
          </p:nvSpPr>
          <p:spPr bwMode="auto">
            <a:xfrm flipV="1">
              <a:off x="3408" y="11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37" name="Line 101"/>
            <p:cNvSpPr>
              <a:spLocks noChangeShapeType="1"/>
            </p:cNvSpPr>
            <p:nvPr/>
          </p:nvSpPr>
          <p:spPr bwMode="auto">
            <a:xfrm>
              <a:off x="3360" y="11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313" name="Oval 102"/>
          <p:cNvSpPr>
            <a:spLocks noChangeArrowheads="1"/>
          </p:cNvSpPr>
          <p:nvPr/>
        </p:nvSpPr>
        <p:spPr bwMode="auto">
          <a:xfrm>
            <a:off x="1535113" y="32004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14" name="Text Box 103"/>
          <p:cNvSpPr txBox="1">
            <a:spLocks noChangeArrowheads="1"/>
          </p:cNvSpPr>
          <p:nvPr/>
        </p:nvSpPr>
        <p:spPr bwMode="auto">
          <a:xfrm>
            <a:off x="1539875" y="3238500"/>
            <a:ext cx="677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cAMP</a:t>
            </a:r>
            <a:endParaRPr lang="en-US" altLang="hu-HU" sz="1400" b="1"/>
          </a:p>
        </p:txBody>
      </p:sp>
      <p:sp>
        <p:nvSpPr>
          <p:cNvPr id="52315" name="Oval 104"/>
          <p:cNvSpPr>
            <a:spLocks noChangeArrowheads="1"/>
          </p:cNvSpPr>
          <p:nvPr/>
        </p:nvSpPr>
        <p:spPr bwMode="auto">
          <a:xfrm>
            <a:off x="1654175" y="40386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16" name="Text Box 105"/>
          <p:cNvSpPr txBox="1">
            <a:spLocks noChangeArrowheads="1"/>
          </p:cNvSpPr>
          <p:nvPr/>
        </p:nvSpPr>
        <p:spPr bwMode="auto">
          <a:xfrm>
            <a:off x="1717675" y="4076700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PKA</a:t>
            </a:r>
            <a:endParaRPr lang="en-US" altLang="hu-HU" sz="1400" b="1"/>
          </a:p>
        </p:txBody>
      </p:sp>
      <p:sp>
        <p:nvSpPr>
          <p:cNvPr id="52317" name="Line 106"/>
          <p:cNvSpPr>
            <a:spLocks noChangeShapeType="1"/>
          </p:cNvSpPr>
          <p:nvPr/>
        </p:nvSpPr>
        <p:spPr bwMode="auto">
          <a:xfrm flipH="1">
            <a:off x="1905000" y="1600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18" name="Line 107"/>
          <p:cNvSpPr>
            <a:spLocks noChangeShapeType="1"/>
          </p:cNvSpPr>
          <p:nvPr/>
        </p:nvSpPr>
        <p:spPr bwMode="auto">
          <a:xfrm>
            <a:off x="1905000" y="3581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52319" name="Group 108"/>
          <p:cNvGrpSpPr>
            <a:grpSpLocks/>
          </p:cNvGrpSpPr>
          <p:nvPr/>
        </p:nvGrpSpPr>
        <p:grpSpPr bwMode="auto">
          <a:xfrm>
            <a:off x="2057400" y="4419600"/>
            <a:ext cx="457200" cy="609600"/>
            <a:chOff x="1296" y="2784"/>
            <a:chExt cx="288" cy="384"/>
          </a:xfrm>
        </p:grpSpPr>
        <p:sp>
          <p:nvSpPr>
            <p:cNvPr id="52434" name="Line 109"/>
            <p:cNvSpPr>
              <a:spLocks noChangeShapeType="1"/>
            </p:cNvSpPr>
            <p:nvPr/>
          </p:nvSpPr>
          <p:spPr bwMode="auto">
            <a:xfrm>
              <a:off x="1296" y="2784"/>
              <a:ext cx="24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35" name="Line 110"/>
            <p:cNvSpPr>
              <a:spLocks noChangeShapeType="1"/>
            </p:cNvSpPr>
            <p:nvPr/>
          </p:nvSpPr>
          <p:spPr bwMode="auto">
            <a:xfrm>
              <a:off x="1488" y="316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320" name="Oval 111"/>
          <p:cNvSpPr>
            <a:spLocks noChangeArrowheads="1"/>
          </p:cNvSpPr>
          <p:nvPr/>
        </p:nvSpPr>
        <p:spPr bwMode="auto">
          <a:xfrm>
            <a:off x="685800" y="27432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21" name="Text Box 112"/>
          <p:cNvSpPr txBox="1">
            <a:spLocks noChangeArrowheads="1"/>
          </p:cNvSpPr>
          <p:nvPr/>
        </p:nvSpPr>
        <p:spPr bwMode="auto">
          <a:xfrm>
            <a:off x="704850" y="2781300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RAF1</a:t>
            </a:r>
            <a:endParaRPr lang="en-US" altLang="hu-HU" sz="1400" b="1"/>
          </a:p>
        </p:txBody>
      </p:sp>
      <p:sp>
        <p:nvSpPr>
          <p:cNvPr id="52322" name="Oval 113"/>
          <p:cNvSpPr>
            <a:spLocks noChangeArrowheads="1"/>
          </p:cNvSpPr>
          <p:nvPr/>
        </p:nvSpPr>
        <p:spPr bwMode="auto">
          <a:xfrm>
            <a:off x="685800" y="35052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23" name="Text Box 114"/>
          <p:cNvSpPr txBox="1">
            <a:spLocks noChangeArrowheads="1"/>
          </p:cNvSpPr>
          <p:nvPr/>
        </p:nvSpPr>
        <p:spPr bwMode="auto">
          <a:xfrm>
            <a:off x="738188" y="3543300"/>
            <a:ext cx="5794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MEK</a:t>
            </a:r>
            <a:endParaRPr lang="en-US" altLang="hu-HU" sz="1400" b="1"/>
          </a:p>
        </p:txBody>
      </p:sp>
      <p:sp>
        <p:nvSpPr>
          <p:cNvPr id="52324" name="Oval 115"/>
          <p:cNvSpPr>
            <a:spLocks noChangeArrowheads="1"/>
          </p:cNvSpPr>
          <p:nvPr/>
        </p:nvSpPr>
        <p:spPr bwMode="auto">
          <a:xfrm>
            <a:off x="663575" y="4267200"/>
            <a:ext cx="7620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25" name="Text Box 116"/>
          <p:cNvSpPr txBox="1">
            <a:spLocks noChangeArrowheads="1"/>
          </p:cNvSpPr>
          <p:nvPr/>
        </p:nvSpPr>
        <p:spPr bwMode="auto">
          <a:xfrm>
            <a:off x="641350" y="4305300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ERK1/2</a:t>
            </a:r>
            <a:endParaRPr lang="en-US" altLang="hu-HU" sz="1400" b="1"/>
          </a:p>
        </p:txBody>
      </p:sp>
      <p:sp>
        <p:nvSpPr>
          <p:cNvPr id="52326" name="Line 117"/>
          <p:cNvSpPr>
            <a:spLocks noChangeShapeType="1"/>
          </p:cNvSpPr>
          <p:nvPr/>
        </p:nvSpPr>
        <p:spPr bwMode="auto">
          <a:xfrm>
            <a:off x="1066800" y="3124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27" name="Line 118"/>
          <p:cNvSpPr>
            <a:spLocks noChangeShapeType="1"/>
          </p:cNvSpPr>
          <p:nvPr/>
        </p:nvSpPr>
        <p:spPr bwMode="auto">
          <a:xfrm>
            <a:off x="1066800" y="3886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28" name="Line 119"/>
          <p:cNvSpPr>
            <a:spLocks noChangeShapeType="1"/>
          </p:cNvSpPr>
          <p:nvPr/>
        </p:nvSpPr>
        <p:spPr bwMode="auto">
          <a:xfrm>
            <a:off x="1219200" y="4648200"/>
            <a:ext cx="7620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29" name="Line 120"/>
          <p:cNvSpPr>
            <a:spLocks noChangeShapeType="1"/>
          </p:cNvSpPr>
          <p:nvPr/>
        </p:nvSpPr>
        <p:spPr bwMode="auto">
          <a:xfrm>
            <a:off x="3048000" y="1905000"/>
            <a:ext cx="1524000" cy="22637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30" name="Oval 121"/>
          <p:cNvSpPr>
            <a:spLocks noChangeArrowheads="1"/>
          </p:cNvSpPr>
          <p:nvPr/>
        </p:nvSpPr>
        <p:spPr bwMode="auto">
          <a:xfrm>
            <a:off x="5867400" y="21336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2C84"/>
              </a:gs>
              <a:gs pos="50000">
                <a:srgbClr val="FF3399"/>
              </a:gs>
              <a:gs pos="100000">
                <a:srgbClr val="DC2C8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31" name="Text Box 122"/>
          <p:cNvSpPr txBox="1">
            <a:spLocks noChangeArrowheads="1"/>
          </p:cNvSpPr>
          <p:nvPr/>
        </p:nvSpPr>
        <p:spPr bwMode="auto">
          <a:xfrm>
            <a:off x="5895975" y="2171700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FoxA</a:t>
            </a:r>
            <a:endParaRPr lang="en-US" altLang="hu-HU" sz="1400" b="1"/>
          </a:p>
        </p:txBody>
      </p:sp>
      <p:sp>
        <p:nvSpPr>
          <p:cNvPr id="52332" name="Line 123"/>
          <p:cNvSpPr>
            <a:spLocks noChangeShapeType="1"/>
          </p:cNvSpPr>
          <p:nvPr/>
        </p:nvSpPr>
        <p:spPr bwMode="auto">
          <a:xfrm>
            <a:off x="6248400" y="25146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33" name="Oval 124"/>
          <p:cNvSpPr>
            <a:spLocks noChangeAspect="1" noChangeArrowheads="1"/>
          </p:cNvSpPr>
          <p:nvPr/>
        </p:nvSpPr>
        <p:spPr bwMode="auto">
          <a:xfrm>
            <a:off x="2133600" y="457200"/>
            <a:ext cx="128588" cy="128588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34" name="Oval 125"/>
          <p:cNvSpPr>
            <a:spLocks noChangeAspect="1" noChangeArrowheads="1"/>
          </p:cNvSpPr>
          <p:nvPr/>
        </p:nvSpPr>
        <p:spPr bwMode="auto">
          <a:xfrm>
            <a:off x="2286000" y="609600"/>
            <a:ext cx="128588" cy="128588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35" name="Oval 126"/>
          <p:cNvSpPr>
            <a:spLocks noChangeAspect="1" noChangeArrowheads="1"/>
          </p:cNvSpPr>
          <p:nvPr/>
        </p:nvSpPr>
        <p:spPr bwMode="auto">
          <a:xfrm>
            <a:off x="1524000" y="862013"/>
            <a:ext cx="128588" cy="128587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36" name="Oval 127"/>
          <p:cNvSpPr>
            <a:spLocks noChangeAspect="1" noChangeArrowheads="1"/>
          </p:cNvSpPr>
          <p:nvPr/>
        </p:nvSpPr>
        <p:spPr bwMode="auto">
          <a:xfrm>
            <a:off x="2514600" y="785813"/>
            <a:ext cx="128588" cy="128587"/>
          </a:xfrm>
          <a:prstGeom prst="ellipse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37" name="Oval 128"/>
          <p:cNvSpPr>
            <a:spLocks noChangeAspect="1" noChangeArrowheads="1"/>
          </p:cNvSpPr>
          <p:nvPr/>
        </p:nvSpPr>
        <p:spPr bwMode="auto">
          <a:xfrm>
            <a:off x="2209800" y="938213"/>
            <a:ext cx="128588" cy="128587"/>
          </a:xfrm>
          <a:prstGeom prst="ellipse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38" name="Oval 129"/>
          <p:cNvSpPr>
            <a:spLocks noChangeAspect="1" noChangeArrowheads="1"/>
          </p:cNvSpPr>
          <p:nvPr/>
        </p:nvSpPr>
        <p:spPr bwMode="auto">
          <a:xfrm>
            <a:off x="2667000" y="533400"/>
            <a:ext cx="128588" cy="128588"/>
          </a:xfrm>
          <a:prstGeom prst="ellipse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39" name="Oval 130"/>
          <p:cNvSpPr>
            <a:spLocks noChangeAspect="1" noChangeArrowheads="1"/>
          </p:cNvSpPr>
          <p:nvPr/>
        </p:nvSpPr>
        <p:spPr bwMode="auto">
          <a:xfrm>
            <a:off x="1828800" y="457200"/>
            <a:ext cx="128588" cy="128588"/>
          </a:xfrm>
          <a:prstGeom prst="ellipse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40" name="Rectangle 131"/>
          <p:cNvSpPr>
            <a:spLocks noChangeAspect="1" noChangeArrowheads="1"/>
          </p:cNvSpPr>
          <p:nvPr/>
        </p:nvSpPr>
        <p:spPr bwMode="auto">
          <a:xfrm>
            <a:off x="6748463" y="609600"/>
            <a:ext cx="109537" cy="1095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41" name="Rectangle 132"/>
          <p:cNvSpPr>
            <a:spLocks noChangeAspect="1" noChangeArrowheads="1"/>
          </p:cNvSpPr>
          <p:nvPr/>
        </p:nvSpPr>
        <p:spPr bwMode="auto">
          <a:xfrm>
            <a:off x="6553200" y="762000"/>
            <a:ext cx="109538" cy="1095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42" name="Rectangle 133"/>
          <p:cNvSpPr>
            <a:spLocks noChangeAspect="1" noChangeArrowheads="1"/>
          </p:cNvSpPr>
          <p:nvPr/>
        </p:nvSpPr>
        <p:spPr bwMode="auto">
          <a:xfrm>
            <a:off x="6900863" y="881063"/>
            <a:ext cx="109537" cy="1095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43" name="Rectangle 134"/>
          <p:cNvSpPr>
            <a:spLocks noChangeAspect="1" noChangeArrowheads="1"/>
          </p:cNvSpPr>
          <p:nvPr/>
        </p:nvSpPr>
        <p:spPr bwMode="auto">
          <a:xfrm>
            <a:off x="7586663" y="762000"/>
            <a:ext cx="109537" cy="1095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44" name="Rectangle 135"/>
          <p:cNvSpPr>
            <a:spLocks noChangeAspect="1" noChangeArrowheads="1"/>
          </p:cNvSpPr>
          <p:nvPr/>
        </p:nvSpPr>
        <p:spPr bwMode="auto">
          <a:xfrm>
            <a:off x="7510463" y="533400"/>
            <a:ext cx="109537" cy="1095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45" name="Oval 136"/>
          <p:cNvSpPr>
            <a:spLocks noChangeArrowheads="1"/>
          </p:cNvSpPr>
          <p:nvPr/>
        </p:nvSpPr>
        <p:spPr bwMode="auto">
          <a:xfrm>
            <a:off x="3276600" y="44958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46" name="Oval 137"/>
          <p:cNvSpPr>
            <a:spLocks noChangeArrowheads="1"/>
          </p:cNvSpPr>
          <p:nvPr/>
        </p:nvSpPr>
        <p:spPr bwMode="auto">
          <a:xfrm>
            <a:off x="3962400" y="45720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 b="1"/>
          </a:p>
        </p:txBody>
      </p:sp>
      <p:sp>
        <p:nvSpPr>
          <p:cNvPr id="52347" name="Text Box 138"/>
          <p:cNvSpPr txBox="1">
            <a:spLocks noChangeArrowheads="1"/>
          </p:cNvSpPr>
          <p:nvPr/>
        </p:nvSpPr>
        <p:spPr bwMode="auto">
          <a:xfrm>
            <a:off x="4040188" y="4610100"/>
            <a:ext cx="53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S6K</a:t>
            </a:r>
            <a:endParaRPr lang="en-US" altLang="hu-HU" sz="1400" b="1"/>
          </a:p>
        </p:txBody>
      </p:sp>
      <p:sp>
        <p:nvSpPr>
          <p:cNvPr id="52348" name="Text Box 139"/>
          <p:cNvSpPr txBox="1">
            <a:spLocks noChangeArrowheads="1"/>
          </p:cNvSpPr>
          <p:nvPr/>
        </p:nvSpPr>
        <p:spPr bwMode="auto">
          <a:xfrm>
            <a:off x="3289300" y="4533900"/>
            <a:ext cx="658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eIF4E</a:t>
            </a:r>
            <a:endParaRPr lang="en-US" altLang="hu-HU" sz="1400" b="1"/>
          </a:p>
        </p:txBody>
      </p:sp>
      <p:sp>
        <p:nvSpPr>
          <p:cNvPr id="52349" name="Line 140"/>
          <p:cNvSpPr>
            <a:spLocks noChangeShapeType="1"/>
          </p:cNvSpPr>
          <p:nvPr/>
        </p:nvSpPr>
        <p:spPr bwMode="auto">
          <a:xfrm flipH="1">
            <a:off x="3886200" y="44196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50" name="Line 141"/>
          <p:cNvSpPr>
            <a:spLocks noChangeShapeType="1"/>
          </p:cNvSpPr>
          <p:nvPr/>
        </p:nvSpPr>
        <p:spPr bwMode="auto">
          <a:xfrm flipH="1">
            <a:off x="4505325" y="4551363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51" name="Line 142"/>
          <p:cNvSpPr>
            <a:spLocks noChangeShapeType="1"/>
          </p:cNvSpPr>
          <p:nvPr/>
        </p:nvSpPr>
        <p:spPr bwMode="auto">
          <a:xfrm>
            <a:off x="4343400" y="4953000"/>
            <a:ext cx="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52" name="Text Box 143"/>
          <p:cNvSpPr txBox="1">
            <a:spLocks noChangeArrowheads="1"/>
          </p:cNvSpPr>
          <p:nvPr/>
        </p:nvSpPr>
        <p:spPr bwMode="auto">
          <a:xfrm>
            <a:off x="5219700" y="2857500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NRF1</a:t>
            </a:r>
            <a:endParaRPr lang="en-US" altLang="hu-HU" sz="1400" b="1"/>
          </a:p>
        </p:txBody>
      </p:sp>
      <p:sp>
        <p:nvSpPr>
          <p:cNvPr id="52353" name="Line 144"/>
          <p:cNvSpPr>
            <a:spLocks noChangeShapeType="1"/>
          </p:cNvSpPr>
          <p:nvPr/>
        </p:nvSpPr>
        <p:spPr bwMode="auto">
          <a:xfrm flipH="1">
            <a:off x="5105400" y="3200400"/>
            <a:ext cx="3810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54" name="Line 145"/>
          <p:cNvSpPr>
            <a:spLocks noChangeShapeType="1"/>
          </p:cNvSpPr>
          <p:nvPr/>
        </p:nvSpPr>
        <p:spPr bwMode="auto">
          <a:xfrm>
            <a:off x="1905000" y="2362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55" name="Text Box 146"/>
          <p:cNvSpPr txBox="1">
            <a:spLocks noChangeArrowheads="1"/>
          </p:cNvSpPr>
          <p:nvPr/>
        </p:nvSpPr>
        <p:spPr bwMode="auto">
          <a:xfrm>
            <a:off x="3916363" y="381000"/>
            <a:ext cx="1308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Temperature,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Oxygen level</a:t>
            </a:r>
            <a:endParaRPr lang="en-US" altLang="hu-HU" sz="1400" b="1"/>
          </a:p>
        </p:txBody>
      </p:sp>
      <p:sp>
        <p:nvSpPr>
          <p:cNvPr id="52356" name="Line 147"/>
          <p:cNvSpPr>
            <a:spLocks noChangeShapeType="1"/>
          </p:cNvSpPr>
          <p:nvPr/>
        </p:nvSpPr>
        <p:spPr bwMode="auto">
          <a:xfrm>
            <a:off x="5181600" y="83820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52357" name="Group 148"/>
          <p:cNvGrpSpPr>
            <a:grpSpLocks/>
          </p:cNvGrpSpPr>
          <p:nvPr/>
        </p:nvGrpSpPr>
        <p:grpSpPr bwMode="auto">
          <a:xfrm>
            <a:off x="4953000" y="2438400"/>
            <a:ext cx="381000" cy="304800"/>
            <a:chOff x="3120" y="1536"/>
            <a:chExt cx="240" cy="192"/>
          </a:xfrm>
        </p:grpSpPr>
        <p:sp>
          <p:nvSpPr>
            <p:cNvPr id="52432" name="Line 149"/>
            <p:cNvSpPr>
              <a:spLocks noChangeShapeType="1"/>
            </p:cNvSpPr>
            <p:nvPr/>
          </p:nvSpPr>
          <p:spPr bwMode="auto">
            <a:xfrm>
              <a:off x="3120" y="1536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33" name="Line 150"/>
            <p:cNvSpPr>
              <a:spLocks noChangeShapeType="1"/>
            </p:cNvSpPr>
            <p:nvPr/>
          </p:nvSpPr>
          <p:spPr bwMode="auto">
            <a:xfrm>
              <a:off x="3264" y="172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358" name="Line 151"/>
          <p:cNvSpPr>
            <a:spLocks noChangeShapeType="1"/>
          </p:cNvSpPr>
          <p:nvPr/>
        </p:nvSpPr>
        <p:spPr bwMode="auto">
          <a:xfrm>
            <a:off x="2819400" y="35814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59" name="Text Box 152"/>
          <p:cNvSpPr txBox="1">
            <a:spLocks noChangeArrowheads="1"/>
          </p:cNvSpPr>
          <p:nvPr/>
        </p:nvSpPr>
        <p:spPr bwMode="auto">
          <a:xfrm>
            <a:off x="381000" y="1143000"/>
            <a:ext cx="12747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b="1" i="1"/>
              <a:t>Cell membrane</a:t>
            </a:r>
            <a:endParaRPr lang="en-US" altLang="hu-HU" sz="1200" b="1" i="1"/>
          </a:p>
        </p:txBody>
      </p:sp>
      <p:sp>
        <p:nvSpPr>
          <p:cNvPr id="52360" name="Oval 153"/>
          <p:cNvSpPr>
            <a:spLocks noChangeArrowheads="1"/>
          </p:cNvSpPr>
          <p:nvPr/>
        </p:nvSpPr>
        <p:spPr bwMode="auto">
          <a:xfrm>
            <a:off x="3048000" y="914400"/>
            <a:ext cx="1524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61" name="Oval 154"/>
          <p:cNvSpPr>
            <a:spLocks noChangeArrowheads="1"/>
          </p:cNvSpPr>
          <p:nvPr/>
        </p:nvSpPr>
        <p:spPr bwMode="auto">
          <a:xfrm>
            <a:off x="3200400" y="914400"/>
            <a:ext cx="1524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62" name="Text Box 155"/>
          <p:cNvSpPr txBox="1">
            <a:spLocks noChangeArrowheads="1"/>
          </p:cNvSpPr>
          <p:nvPr/>
        </p:nvSpPr>
        <p:spPr bwMode="auto">
          <a:xfrm>
            <a:off x="2590800" y="1447800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AAT</a:t>
            </a:r>
            <a:endParaRPr lang="en-US" altLang="hu-HU" sz="1400" b="1"/>
          </a:p>
        </p:txBody>
      </p:sp>
      <p:sp>
        <p:nvSpPr>
          <p:cNvPr id="52363" name="Line 156"/>
          <p:cNvSpPr>
            <a:spLocks noChangeShapeType="1"/>
          </p:cNvSpPr>
          <p:nvPr/>
        </p:nvSpPr>
        <p:spPr bwMode="auto">
          <a:xfrm>
            <a:off x="3276600" y="1600200"/>
            <a:ext cx="1066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64" name="Line 157"/>
          <p:cNvSpPr>
            <a:spLocks noChangeShapeType="1"/>
          </p:cNvSpPr>
          <p:nvPr/>
        </p:nvSpPr>
        <p:spPr bwMode="auto">
          <a:xfrm flipV="1">
            <a:off x="4267200" y="26670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65" name="Oval 158"/>
          <p:cNvSpPr>
            <a:spLocks noChangeAspect="1" noChangeArrowheads="1"/>
          </p:cNvSpPr>
          <p:nvPr/>
        </p:nvSpPr>
        <p:spPr bwMode="auto">
          <a:xfrm>
            <a:off x="3517900" y="3148013"/>
            <a:ext cx="85725" cy="85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66" name="Oval 159"/>
          <p:cNvSpPr>
            <a:spLocks noChangeAspect="1" noChangeArrowheads="1"/>
          </p:cNvSpPr>
          <p:nvPr/>
        </p:nvSpPr>
        <p:spPr bwMode="auto">
          <a:xfrm>
            <a:off x="3829050" y="3068638"/>
            <a:ext cx="82550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67" name="Oval 160"/>
          <p:cNvSpPr>
            <a:spLocks noChangeAspect="1" noChangeArrowheads="1"/>
          </p:cNvSpPr>
          <p:nvPr/>
        </p:nvSpPr>
        <p:spPr bwMode="auto">
          <a:xfrm>
            <a:off x="4681538" y="1938338"/>
            <a:ext cx="93662" cy="936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68" name="Oval 161"/>
          <p:cNvSpPr>
            <a:spLocks noChangeAspect="1" noChangeArrowheads="1"/>
          </p:cNvSpPr>
          <p:nvPr/>
        </p:nvSpPr>
        <p:spPr bwMode="auto">
          <a:xfrm>
            <a:off x="5349875" y="1173163"/>
            <a:ext cx="731838" cy="274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69" name="Text Box 162"/>
          <p:cNvSpPr txBox="1">
            <a:spLocks noChangeArrowheads="1"/>
          </p:cNvSpPr>
          <p:nvPr/>
        </p:nvSpPr>
        <p:spPr bwMode="auto">
          <a:xfrm>
            <a:off x="5365750" y="1189038"/>
            <a:ext cx="696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PI(4,5)P</a:t>
            </a:r>
            <a:r>
              <a:rPr lang="hu-HU" altLang="hu-HU" sz="1000" b="1" baseline="-25000"/>
              <a:t>2</a:t>
            </a:r>
            <a:endParaRPr lang="en-US" altLang="hu-HU" sz="1000" b="1" baseline="-25000"/>
          </a:p>
        </p:txBody>
      </p:sp>
      <p:sp>
        <p:nvSpPr>
          <p:cNvPr id="52370" name="Oval 163"/>
          <p:cNvSpPr>
            <a:spLocks noChangeAspect="1" noChangeArrowheads="1"/>
          </p:cNvSpPr>
          <p:nvPr/>
        </p:nvSpPr>
        <p:spPr bwMode="auto">
          <a:xfrm>
            <a:off x="4449763" y="1173163"/>
            <a:ext cx="731837" cy="274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71" name="Text Box 164"/>
          <p:cNvSpPr txBox="1">
            <a:spLocks noChangeArrowheads="1"/>
          </p:cNvSpPr>
          <p:nvPr/>
        </p:nvSpPr>
        <p:spPr bwMode="auto">
          <a:xfrm>
            <a:off x="4419600" y="1187450"/>
            <a:ext cx="801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PI(3,4,5)P</a:t>
            </a:r>
            <a:r>
              <a:rPr lang="hu-HU" altLang="hu-HU" sz="1000" b="1" baseline="-25000"/>
              <a:t>3</a:t>
            </a:r>
            <a:endParaRPr lang="en-US" altLang="hu-HU" sz="1000" b="1" baseline="-25000"/>
          </a:p>
        </p:txBody>
      </p:sp>
      <p:sp>
        <p:nvSpPr>
          <p:cNvPr id="52372" name="Arc 165"/>
          <p:cNvSpPr>
            <a:spLocks/>
          </p:cNvSpPr>
          <p:nvPr/>
        </p:nvSpPr>
        <p:spPr bwMode="auto">
          <a:xfrm rot="-1593903" flipH="1" flipV="1">
            <a:off x="5029200" y="1371600"/>
            <a:ext cx="457200" cy="2286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373" name="Line 166"/>
          <p:cNvSpPr>
            <a:spLocks noChangeShapeType="1"/>
          </p:cNvSpPr>
          <p:nvPr/>
        </p:nvSpPr>
        <p:spPr bwMode="auto">
          <a:xfrm flipH="1">
            <a:off x="7467600" y="1600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74" name="Line 167"/>
          <p:cNvSpPr>
            <a:spLocks noChangeShapeType="1"/>
          </p:cNvSpPr>
          <p:nvPr/>
        </p:nvSpPr>
        <p:spPr bwMode="auto">
          <a:xfrm flipH="1">
            <a:off x="6553200" y="2133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75" name="Line 168"/>
          <p:cNvSpPr>
            <a:spLocks noChangeShapeType="1"/>
          </p:cNvSpPr>
          <p:nvPr/>
        </p:nvSpPr>
        <p:spPr bwMode="auto">
          <a:xfrm flipH="1">
            <a:off x="1295400" y="22860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52376" name="Group 169"/>
          <p:cNvGrpSpPr>
            <a:grpSpLocks/>
          </p:cNvGrpSpPr>
          <p:nvPr/>
        </p:nvGrpSpPr>
        <p:grpSpPr bwMode="auto">
          <a:xfrm>
            <a:off x="3581400" y="4876800"/>
            <a:ext cx="152400" cy="152400"/>
            <a:chOff x="2256" y="3072"/>
            <a:chExt cx="96" cy="96"/>
          </a:xfrm>
        </p:grpSpPr>
        <p:sp>
          <p:nvSpPr>
            <p:cNvPr id="52430" name="Line 170"/>
            <p:cNvSpPr>
              <a:spLocks noChangeShapeType="1"/>
            </p:cNvSpPr>
            <p:nvPr/>
          </p:nvSpPr>
          <p:spPr bwMode="auto">
            <a:xfrm>
              <a:off x="2256" y="3072"/>
              <a:ext cx="4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31" name="Line 171"/>
            <p:cNvSpPr>
              <a:spLocks noChangeShapeType="1"/>
            </p:cNvSpPr>
            <p:nvPr/>
          </p:nvSpPr>
          <p:spPr bwMode="auto">
            <a:xfrm>
              <a:off x="2256" y="316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377" name="Line 172"/>
          <p:cNvSpPr>
            <a:spLocks noChangeShapeType="1"/>
          </p:cNvSpPr>
          <p:nvPr/>
        </p:nvSpPr>
        <p:spPr bwMode="auto">
          <a:xfrm>
            <a:off x="4267200" y="5029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78" name="Line 173"/>
          <p:cNvSpPr>
            <a:spLocks noChangeShapeType="1"/>
          </p:cNvSpPr>
          <p:nvPr/>
        </p:nvSpPr>
        <p:spPr bwMode="auto">
          <a:xfrm>
            <a:off x="1219200" y="2590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52379" name="Group 174"/>
          <p:cNvGrpSpPr>
            <a:grpSpLocks/>
          </p:cNvGrpSpPr>
          <p:nvPr/>
        </p:nvGrpSpPr>
        <p:grpSpPr bwMode="auto">
          <a:xfrm>
            <a:off x="4419600" y="5740400"/>
            <a:ext cx="304800" cy="381000"/>
            <a:chOff x="2832" y="3600"/>
            <a:chExt cx="192" cy="240"/>
          </a:xfrm>
        </p:grpSpPr>
        <p:sp>
          <p:nvSpPr>
            <p:cNvPr id="52428" name="Line 175"/>
            <p:cNvSpPr>
              <a:spLocks noChangeShapeType="1"/>
            </p:cNvSpPr>
            <p:nvPr/>
          </p:nvSpPr>
          <p:spPr bwMode="auto">
            <a:xfrm>
              <a:off x="2928" y="3600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29" name="Line 176"/>
            <p:cNvSpPr>
              <a:spLocks noChangeShapeType="1"/>
            </p:cNvSpPr>
            <p:nvPr/>
          </p:nvSpPr>
          <p:spPr bwMode="auto">
            <a:xfrm>
              <a:off x="2832" y="384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380" name="Text Box 177"/>
          <p:cNvSpPr txBox="1">
            <a:spLocks noChangeArrowheads="1"/>
          </p:cNvSpPr>
          <p:nvPr/>
        </p:nvSpPr>
        <p:spPr bwMode="auto">
          <a:xfrm>
            <a:off x="381000" y="6096000"/>
            <a:ext cx="1060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 i="1"/>
              <a:t>cytoplasm</a:t>
            </a:r>
            <a:endParaRPr lang="en-US" altLang="hu-HU" sz="1400" b="1" i="1"/>
          </a:p>
        </p:txBody>
      </p:sp>
      <p:sp>
        <p:nvSpPr>
          <p:cNvPr id="52381" name="Line 178"/>
          <p:cNvSpPr>
            <a:spLocks noChangeShapeType="1"/>
          </p:cNvSpPr>
          <p:nvPr/>
        </p:nvSpPr>
        <p:spPr bwMode="auto">
          <a:xfrm>
            <a:off x="6477000" y="2590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82" name="Oval 179"/>
          <p:cNvSpPr>
            <a:spLocks noChangeArrowheads="1"/>
          </p:cNvSpPr>
          <p:nvPr/>
        </p:nvSpPr>
        <p:spPr bwMode="auto">
          <a:xfrm>
            <a:off x="1981200" y="914400"/>
            <a:ext cx="1524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83" name="Oval 180"/>
          <p:cNvSpPr>
            <a:spLocks noChangeArrowheads="1"/>
          </p:cNvSpPr>
          <p:nvPr/>
        </p:nvSpPr>
        <p:spPr bwMode="auto">
          <a:xfrm>
            <a:off x="1828800" y="914400"/>
            <a:ext cx="1524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84" name="Text Box 181"/>
          <p:cNvSpPr txBox="1">
            <a:spLocks noChangeArrowheads="1"/>
          </p:cNvSpPr>
          <p:nvPr/>
        </p:nvSpPr>
        <p:spPr bwMode="auto">
          <a:xfrm>
            <a:off x="1355725" y="1447800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RTK</a:t>
            </a:r>
            <a:endParaRPr lang="en-US" altLang="hu-HU" sz="1400" b="1"/>
          </a:p>
        </p:txBody>
      </p:sp>
      <p:sp>
        <p:nvSpPr>
          <p:cNvPr id="52385" name="Oval 182"/>
          <p:cNvSpPr>
            <a:spLocks noChangeAspect="1" noChangeArrowheads="1"/>
          </p:cNvSpPr>
          <p:nvPr/>
        </p:nvSpPr>
        <p:spPr bwMode="auto">
          <a:xfrm>
            <a:off x="2919413" y="685800"/>
            <a:ext cx="128587" cy="128588"/>
          </a:xfrm>
          <a:prstGeom prst="ellipse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86" name="Oval 183"/>
          <p:cNvSpPr>
            <a:spLocks noChangeAspect="1" noChangeArrowheads="1"/>
          </p:cNvSpPr>
          <p:nvPr/>
        </p:nvSpPr>
        <p:spPr bwMode="auto">
          <a:xfrm>
            <a:off x="2743200" y="838200"/>
            <a:ext cx="128588" cy="128588"/>
          </a:xfrm>
          <a:prstGeom prst="ellipse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87" name="Oval 184"/>
          <p:cNvSpPr>
            <a:spLocks noChangeArrowheads="1"/>
          </p:cNvSpPr>
          <p:nvPr/>
        </p:nvSpPr>
        <p:spPr bwMode="auto">
          <a:xfrm>
            <a:off x="1524000" y="19812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88" name="Text Box 185"/>
          <p:cNvSpPr txBox="1">
            <a:spLocks noChangeArrowheads="1"/>
          </p:cNvSpPr>
          <p:nvPr/>
        </p:nvSpPr>
        <p:spPr bwMode="auto">
          <a:xfrm>
            <a:off x="1585913" y="2019300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RAS</a:t>
            </a:r>
            <a:endParaRPr lang="en-US" altLang="hu-HU" sz="1400" b="1"/>
          </a:p>
        </p:txBody>
      </p:sp>
      <p:sp>
        <p:nvSpPr>
          <p:cNvPr id="52389" name="Oval 186"/>
          <p:cNvSpPr>
            <a:spLocks noChangeArrowheads="1"/>
          </p:cNvSpPr>
          <p:nvPr/>
        </p:nvSpPr>
        <p:spPr bwMode="auto">
          <a:xfrm>
            <a:off x="6934200" y="18288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90" name="Text Box 187"/>
          <p:cNvSpPr txBox="1">
            <a:spLocks noChangeArrowheads="1"/>
          </p:cNvSpPr>
          <p:nvPr/>
        </p:nvSpPr>
        <p:spPr bwMode="auto">
          <a:xfrm>
            <a:off x="6943725" y="1866900"/>
            <a:ext cx="668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Smad</a:t>
            </a:r>
            <a:endParaRPr lang="en-US" altLang="hu-HU" sz="1400" b="1"/>
          </a:p>
        </p:txBody>
      </p:sp>
      <p:sp>
        <p:nvSpPr>
          <p:cNvPr id="52391" name="Oval 188"/>
          <p:cNvSpPr>
            <a:spLocks noChangeArrowheads="1"/>
          </p:cNvSpPr>
          <p:nvPr/>
        </p:nvSpPr>
        <p:spPr bwMode="auto">
          <a:xfrm>
            <a:off x="6781800" y="35052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2C84"/>
              </a:gs>
              <a:gs pos="50000">
                <a:srgbClr val="FF3399"/>
              </a:gs>
              <a:gs pos="100000">
                <a:srgbClr val="DC2C8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92" name="Text Box 189"/>
          <p:cNvSpPr txBox="1">
            <a:spLocks noChangeArrowheads="1"/>
          </p:cNvSpPr>
          <p:nvPr/>
        </p:nvSpPr>
        <p:spPr bwMode="auto">
          <a:xfrm>
            <a:off x="6781800" y="3562350"/>
            <a:ext cx="696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HSF-1</a:t>
            </a:r>
            <a:endParaRPr lang="en-US" altLang="hu-HU" sz="1400" b="1"/>
          </a:p>
        </p:txBody>
      </p:sp>
      <p:sp>
        <p:nvSpPr>
          <p:cNvPr id="52393" name="Oval 190"/>
          <p:cNvSpPr>
            <a:spLocks noChangeArrowheads="1"/>
          </p:cNvSpPr>
          <p:nvPr/>
        </p:nvSpPr>
        <p:spPr bwMode="auto">
          <a:xfrm>
            <a:off x="4295775" y="2133600"/>
            <a:ext cx="8382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94" name="Text Box 191"/>
          <p:cNvSpPr txBox="1">
            <a:spLocks noChangeArrowheads="1"/>
          </p:cNvSpPr>
          <p:nvPr/>
        </p:nvSpPr>
        <p:spPr bwMode="auto">
          <a:xfrm>
            <a:off x="4267200" y="2171700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Akt/PKB</a:t>
            </a:r>
            <a:endParaRPr lang="en-US" altLang="hu-HU" sz="1400" b="1"/>
          </a:p>
        </p:txBody>
      </p:sp>
      <p:sp>
        <p:nvSpPr>
          <p:cNvPr id="52395" name="Oval 192"/>
          <p:cNvSpPr>
            <a:spLocks noChangeArrowheads="1"/>
          </p:cNvSpPr>
          <p:nvPr/>
        </p:nvSpPr>
        <p:spPr bwMode="auto">
          <a:xfrm>
            <a:off x="2438400" y="3224213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96" name="Text Box 193"/>
          <p:cNvSpPr txBox="1">
            <a:spLocks noChangeArrowheads="1"/>
          </p:cNvSpPr>
          <p:nvPr/>
        </p:nvSpPr>
        <p:spPr bwMode="auto">
          <a:xfrm>
            <a:off x="2438400" y="3276600"/>
            <a:ext cx="70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AMPK</a:t>
            </a:r>
            <a:endParaRPr lang="en-US" altLang="hu-HU" sz="1400" b="1"/>
          </a:p>
        </p:txBody>
      </p:sp>
      <p:sp>
        <p:nvSpPr>
          <p:cNvPr id="52397" name="Line 194"/>
          <p:cNvSpPr>
            <a:spLocks noChangeShapeType="1"/>
          </p:cNvSpPr>
          <p:nvPr/>
        </p:nvSpPr>
        <p:spPr bwMode="auto">
          <a:xfrm>
            <a:off x="2209800" y="2209800"/>
            <a:ext cx="2057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398" name="Oval 195"/>
          <p:cNvSpPr>
            <a:spLocks noChangeAspect="1" noChangeArrowheads="1"/>
          </p:cNvSpPr>
          <p:nvPr/>
        </p:nvSpPr>
        <p:spPr bwMode="auto">
          <a:xfrm>
            <a:off x="3922713" y="2298700"/>
            <a:ext cx="82550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399" name="Oval 196"/>
          <p:cNvSpPr>
            <a:spLocks noChangeAspect="1" noChangeArrowheads="1"/>
          </p:cNvSpPr>
          <p:nvPr/>
        </p:nvSpPr>
        <p:spPr bwMode="auto">
          <a:xfrm>
            <a:off x="3273425" y="2244725"/>
            <a:ext cx="82550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400" name="Oval 197"/>
          <p:cNvSpPr>
            <a:spLocks noChangeAspect="1" noChangeArrowheads="1"/>
          </p:cNvSpPr>
          <p:nvPr/>
        </p:nvSpPr>
        <p:spPr bwMode="auto">
          <a:xfrm>
            <a:off x="2625725" y="2203450"/>
            <a:ext cx="82550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401" name="Oval 198"/>
          <p:cNvSpPr>
            <a:spLocks noChangeAspect="1" noChangeArrowheads="1"/>
          </p:cNvSpPr>
          <p:nvPr/>
        </p:nvSpPr>
        <p:spPr bwMode="auto">
          <a:xfrm>
            <a:off x="2798763" y="2363788"/>
            <a:ext cx="82550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grpSp>
        <p:nvGrpSpPr>
          <p:cNvPr id="52402" name="Group 199"/>
          <p:cNvGrpSpPr>
            <a:grpSpLocks/>
          </p:cNvGrpSpPr>
          <p:nvPr/>
        </p:nvGrpSpPr>
        <p:grpSpPr bwMode="auto">
          <a:xfrm>
            <a:off x="6016625" y="4448175"/>
            <a:ext cx="612775" cy="601663"/>
            <a:chOff x="3790" y="2802"/>
            <a:chExt cx="386" cy="379"/>
          </a:xfrm>
        </p:grpSpPr>
        <p:sp>
          <p:nvSpPr>
            <p:cNvPr id="52426" name="Line 200"/>
            <p:cNvSpPr>
              <a:spLocks noChangeShapeType="1"/>
            </p:cNvSpPr>
            <p:nvPr/>
          </p:nvSpPr>
          <p:spPr bwMode="auto">
            <a:xfrm flipH="1">
              <a:off x="3840" y="2802"/>
              <a:ext cx="33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27" name="Line 201"/>
            <p:cNvSpPr>
              <a:spLocks noChangeShapeType="1"/>
            </p:cNvSpPr>
            <p:nvPr/>
          </p:nvSpPr>
          <p:spPr bwMode="auto">
            <a:xfrm>
              <a:off x="3790" y="3085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403" name="Line 202"/>
          <p:cNvSpPr>
            <a:spLocks noChangeShapeType="1"/>
          </p:cNvSpPr>
          <p:nvPr/>
        </p:nvSpPr>
        <p:spPr bwMode="auto">
          <a:xfrm flipH="1">
            <a:off x="5791200" y="2895600"/>
            <a:ext cx="1447800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52404" name="Group 203"/>
          <p:cNvGrpSpPr>
            <a:grpSpLocks/>
          </p:cNvGrpSpPr>
          <p:nvPr/>
        </p:nvGrpSpPr>
        <p:grpSpPr bwMode="auto">
          <a:xfrm>
            <a:off x="5062538" y="3082925"/>
            <a:ext cx="1066800" cy="1219200"/>
            <a:chOff x="3168" y="1920"/>
            <a:chExt cx="672" cy="768"/>
          </a:xfrm>
        </p:grpSpPr>
        <p:sp>
          <p:nvSpPr>
            <p:cNvPr id="52424" name="Line 204"/>
            <p:cNvSpPr>
              <a:spLocks noChangeShapeType="1"/>
            </p:cNvSpPr>
            <p:nvPr/>
          </p:nvSpPr>
          <p:spPr bwMode="auto">
            <a:xfrm flipH="1">
              <a:off x="3216" y="1920"/>
              <a:ext cx="624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425" name="Line 205"/>
            <p:cNvSpPr>
              <a:spLocks noChangeShapeType="1"/>
            </p:cNvSpPr>
            <p:nvPr/>
          </p:nvSpPr>
          <p:spPr bwMode="auto">
            <a:xfrm>
              <a:off x="3168" y="2592"/>
              <a:ext cx="96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405" name="Oval 206"/>
          <p:cNvSpPr>
            <a:spLocks noChangeAspect="1" noChangeArrowheads="1"/>
          </p:cNvSpPr>
          <p:nvPr/>
        </p:nvSpPr>
        <p:spPr bwMode="auto">
          <a:xfrm>
            <a:off x="5257800" y="3971925"/>
            <a:ext cx="82550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406" name="Line 207"/>
          <p:cNvSpPr>
            <a:spLocks noChangeShapeType="1"/>
          </p:cNvSpPr>
          <p:nvPr/>
        </p:nvSpPr>
        <p:spPr bwMode="auto">
          <a:xfrm flipH="1">
            <a:off x="6934200" y="4953000"/>
            <a:ext cx="838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407" name="Line 208"/>
          <p:cNvSpPr>
            <a:spLocks noChangeShapeType="1"/>
          </p:cNvSpPr>
          <p:nvPr/>
        </p:nvSpPr>
        <p:spPr bwMode="auto">
          <a:xfrm>
            <a:off x="6858000" y="5105400"/>
            <a:ext cx="152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408" name="Oval 209"/>
          <p:cNvSpPr>
            <a:spLocks noChangeAspect="1" noChangeArrowheads="1"/>
          </p:cNvSpPr>
          <p:nvPr/>
        </p:nvSpPr>
        <p:spPr bwMode="auto">
          <a:xfrm>
            <a:off x="6573838" y="3721100"/>
            <a:ext cx="82550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409" name="Oval 210"/>
          <p:cNvSpPr>
            <a:spLocks noChangeArrowheads="1"/>
          </p:cNvSpPr>
          <p:nvPr/>
        </p:nvSpPr>
        <p:spPr bwMode="auto">
          <a:xfrm>
            <a:off x="5257800" y="40386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DC58"/>
              </a:gs>
              <a:gs pos="50000">
                <a:srgbClr val="FFFF66"/>
              </a:gs>
              <a:gs pos="100000">
                <a:srgbClr val="DCDC5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410" name="Text Box 211"/>
          <p:cNvSpPr txBox="1">
            <a:spLocks noChangeArrowheads="1"/>
          </p:cNvSpPr>
          <p:nvPr/>
        </p:nvSpPr>
        <p:spPr bwMode="auto">
          <a:xfrm>
            <a:off x="5327650" y="4059238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CaN</a:t>
            </a:r>
            <a:endParaRPr lang="en-US" altLang="hu-HU" sz="1400" b="1"/>
          </a:p>
        </p:txBody>
      </p:sp>
      <p:sp>
        <p:nvSpPr>
          <p:cNvPr id="52411" name="Line 212"/>
          <p:cNvSpPr>
            <a:spLocks noChangeShapeType="1"/>
          </p:cNvSpPr>
          <p:nvPr/>
        </p:nvSpPr>
        <p:spPr bwMode="auto">
          <a:xfrm flipH="1">
            <a:off x="5486400" y="4419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412" name="Line 213"/>
          <p:cNvSpPr>
            <a:spLocks noChangeShapeType="1"/>
          </p:cNvSpPr>
          <p:nvPr/>
        </p:nvSpPr>
        <p:spPr bwMode="auto">
          <a:xfrm>
            <a:off x="5410200" y="4953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413" name="Line 214"/>
          <p:cNvSpPr>
            <a:spLocks noChangeShapeType="1"/>
          </p:cNvSpPr>
          <p:nvPr/>
        </p:nvSpPr>
        <p:spPr bwMode="auto">
          <a:xfrm flipH="1">
            <a:off x="7162800" y="28956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414" name="Line 215"/>
          <p:cNvSpPr>
            <a:spLocks noChangeShapeType="1"/>
          </p:cNvSpPr>
          <p:nvPr/>
        </p:nvSpPr>
        <p:spPr bwMode="auto">
          <a:xfrm flipH="1">
            <a:off x="5638800" y="3048000"/>
            <a:ext cx="533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415" name="Line 216"/>
          <p:cNvSpPr>
            <a:spLocks noChangeShapeType="1"/>
          </p:cNvSpPr>
          <p:nvPr/>
        </p:nvSpPr>
        <p:spPr bwMode="auto">
          <a:xfrm>
            <a:off x="5562600" y="3962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2416" name="Oval 217"/>
          <p:cNvSpPr>
            <a:spLocks noChangeArrowheads="1"/>
          </p:cNvSpPr>
          <p:nvPr/>
        </p:nvSpPr>
        <p:spPr bwMode="auto">
          <a:xfrm>
            <a:off x="5918200" y="2705100"/>
            <a:ext cx="685800" cy="381000"/>
          </a:xfrm>
          <a:prstGeom prst="ellipse">
            <a:avLst/>
          </a:prstGeom>
          <a:gradFill rotWithShape="1">
            <a:gsLst>
              <a:gs pos="0">
                <a:srgbClr val="DC2C84"/>
              </a:gs>
              <a:gs pos="50000">
                <a:srgbClr val="FF3399"/>
              </a:gs>
              <a:gs pos="100000">
                <a:srgbClr val="DC2C8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417" name="Text Box 218"/>
          <p:cNvSpPr txBox="1">
            <a:spLocks noChangeArrowheads="1"/>
          </p:cNvSpPr>
          <p:nvPr/>
        </p:nvSpPr>
        <p:spPr bwMode="auto">
          <a:xfrm>
            <a:off x="5943600" y="2743200"/>
            <a:ext cx="638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/>
              <a:t>FoxO</a:t>
            </a:r>
            <a:endParaRPr lang="en-US" altLang="hu-HU" sz="1400" b="1"/>
          </a:p>
        </p:txBody>
      </p:sp>
      <p:sp>
        <p:nvSpPr>
          <p:cNvPr id="52418" name="Oval 219"/>
          <p:cNvSpPr>
            <a:spLocks noChangeAspect="1" noChangeArrowheads="1"/>
          </p:cNvSpPr>
          <p:nvPr/>
        </p:nvSpPr>
        <p:spPr bwMode="auto">
          <a:xfrm>
            <a:off x="2857500" y="2212975"/>
            <a:ext cx="82550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419" name="Oval 220"/>
          <p:cNvSpPr>
            <a:spLocks noChangeAspect="1" noChangeArrowheads="1"/>
          </p:cNvSpPr>
          <p:nvPr/>
        </p:nvSpPr>
        <p:spPr bwMode="auto">
          <a:xfrm>
            <a:off x="7034213" y="3094038"/>
            <a:ext cx="82550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420" name="Oval 221"/>
          <p:cNvSpPr>
            <a:spLocks noChangeAspect="1" noChangeArrowheads="1"/>
          </p:cNvSpPr>
          <p:nvPr/>
        </p:nvSpPr>
        <p:spPr bwMode="auto">
          <a:xfrm>
            <a:off x="7204075" y="3165475"/>
            <a:ext cx="82550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52421" name="Oval 222"/>
          <p:cNvSpPr>
            <a:spLocks noChangeAspect="1" noChangeArrowheads="1"/>
          </p:cNvSpPr>
          <p:nvPr/>
        </p:nvSpPr>
        <p:spPr bwMode="auto">
          <a:xfrm>
            <a:off x="6629400" y="3956050"/>
            <a:ext cx="82550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</p:spTree>
    <p:extLst>
      <p:ext uri="{BB962C8B-B14F-4D97-AF65-F5344CB8AC3E}">
        <p14:creationId xmlns:p14="http://schemas.microsoft.com/office/powerpoint/2010/main" val="223454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5"/>
          <p:cNvSpPr txBox="1">
            <a:spLocks noChangeArrowheads="1"/>
          </p:cNvSpPr>
          <p:nvPr/>
        </p:nvSpPr>
        <p:spPr bwMode="auto">
          <a:xfrm>
            <a:off x="0" y="904875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err="1" smtClean="0"/>
              <a:t>Enhancing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autophagy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activity</a:t>
            </a:r>
            <a:endParaRPr lang="hu-HU" altLang="hu-HU" sz="2800" b="1" dirty="0"/>
          </a:p>
        </p:txBody>
      </p:sp>
      <p:sp>
        <p:nvSpPr>
          <p:cNvPr id="60419" name="Text Box 6"/>
          <p:cNvSpPr txBox="1">
            <a:spLocks noChangeArrowheads="1"/>
          </p:cNvSpPr>
          <p:nvPr/>
        </p:nvSpPr>
        <p:spPr bwMode="auto">
          <a:xfrm>
            <a:off x="36512" y="3050957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err="1" smtClean="0"/>
              <a:t>Decreasing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the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rate</a:t>
            </a:r>
            <a:r>
              <a:rPr lang="hu-HU" altLang="hu-HU" sz="2800" b="1" dirty="0" smtClean="0"/>
              <a:t> of </a:t>
            </a:r>
            <a:r>
              <a:rPr lang="hu-HU" altLang="hu-HU" sz="2800" b="1" dirty="0" err="1" smtClean="0"/>
              <a:t>aging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simultaneously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delays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or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inhibits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the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incidence</a:t>
            </a:r>
            <a:r>
              <a:rPr lang="hu-HU" altLang="hu-HU" sz="2800" b="1" dirty="0" smtClean="0"/>
              <a:t> of </a:t>
            </a:r>
            <a:r>
              <a:rPr lang="hu-HU" altLang="hu-HU" sz="2800" b="1" dirty="0" err="1" smtClean="0"/>
              <a:t>various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age-related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diseases</a:t>
            </a:r>
            <a:endParaRPr lang="hu-HU" altLang="hu-HU" sz="2800" b="1" dirty="0"/>
          </a:p>
        </p:txBody>
      </p:sp>
      <p:sp>
        <p:nvSpPr>
          <p:cNvPr id="60420" name="AutoShape 7"/>
          <p:cNvSpPr>
            <a:spLocks noChangeArrowheads="1"/>
          </p:cNvSpPr>
          <p:nvPr/>
        </p:nvSpPr>
        <p:spPr bwMode="auto">
          <a:xfrm>
            <a:off x="4357241" y="1844675"/>
            <a:ext cx="358775" cy="863600"/>
          </a:xfrm>
          <a:prstGeom prst="downArrow">
            <a:avLst>
              <a:gd name="adj1" fmla="val 50000"/>
              <a:gd name="adj2" fmla="val 6017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</p:spTree>
    <p:extLst>
      <p:ext uri="{BB962C8B-B14F-4D97-AF65-F5344CB8AC3E}">
        <p14:creationId xmlns:p14="http://schemas.microsoft.com/office/powerpoint/2010/main" val="34972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468313" y="423863"/>
            <a:ext cx="8353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hu-HU" altLang="hu-HU" sz="2400" b="1" dirty="0" err="1" smtClean="0"/>
              <a:t>Increased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expression</a:t>
            </a:r>
            <a:r>
              <a:rPr lang="hu-HU" altLang="hu-HU" sz="2400" b="1" dirty="0" smtClean="0"/>
              <a:t> of </a:t>
            </a:r>
            <a:r>
              <a:rPr lang="hu-HU" altLang="hu-HU" sz="2400" b="1" i="1" dirty="0" smtClean="0"/>
              <a:t>Atg8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genes</a:t>
            </a:r>
            <a:r>
              <a:rPr lang="hu-HU" altLang="hu-HU" sz="2400" b="1" dirty="0" smtClean="0"/>
              <a:t> in </a:t>
            </a:r>
            <a:r>
              <a:rPr lang="hu-HU" altLang="hu-HU" sz="2400" b="1" dirty="0" err="1" smtClean="0"/>
              <a:t>neurons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extends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lifespan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by</a:t>
            </a:r>
            <a:r>
              <a:rPr lang="hu-HU" altLang="hu-HU" sz="2400" b="1" dirty="0" smtClean="0"/>
              <a:t> 50% in </a:t>
            </a:r>
            <a:r>
              <a:rPr lang="hu-HU" altLang="hu-HU" sz="2400" b="1" i="1" dirty="0" smtClean="0"/>
              <a:t>Drosophila</a:t>
            </a:r>
            <a:endParaRPr lang="hu-HU" altLang="hu-HU" sz="2400" b="1" i="1" dirty="0"/>
          </a:p>
        </p:txBody>
      </p:sp>
      <p:grpSp>
        <p:nvGrpSpPr>
          <p:cNvPr id="39944" name="Group 8"/>
          <p:cNvGrpSpPr>
            <a:grpSpLocks/>
          </p:cNvGrpSpPr>
          <p:nvPr/>
        </p:nvGrpSpPr>
        <p:grpSpPr bwMode="auto">
          <a:xfrm>
            <a:off x="5076825" y="2565400"/>
            <a:ext cx="3995738" cy="4308477"/>
            <a:chOff x="3198" y="1616"/>
            <a:chExt cx="2517" cy="2714"/>
          </a:xfrm>
        </p:grpSpPr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1616"/>
              <a:ext cx="2517" cy="214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446" name="Text Box 7"/>
            <p:cNvSpPr txBox="1">
              <a:spLocks noChangeArrowheads="1"/>
            </p:cNvSpPr>
            <p:nvPr/>
          </p:nvSpPr>
          <p:spPr bwMode="auto">
            <a:xfrm>
              <a:off x="3243" y="3923"/>
              <a:ext cx="240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1" dirty="0" err="1" smtClean="0"/>
                <a:t>Ubiquitinated</a:t>
              </a:r>
              <a:r>
                <a:rPr lang="hu-HU" altLang="hu-HU" sz="1800" b="1" dirty="0" smtClean="0"/>
                <a:t> (</a:t>
              </a:r>
              <a:r>
                <a:rPr lang="hu-HU" altLang="hu-HU" sz="1800" b="1" dirty="0" err="1" smtClean="0"/>
                <a:t>damaged</a:t>
              </a:r>
              <a:r>
                <a:rPr lang="hu-HU" altLang="hu-HU" sz="1800" b="1" dirty="0" smtClean="0"/>
                <a:t>) </a:t>
              </a:r>
              <a:r>
                <a:rPr lang="hu-HU" altLang="hu-HU" sz="1800" b="1" dirty="0" err="1" smtClean="0"/>
                <a:t>proteins</a:t>
              </a:r>
              <a:endParaRPr lang="hu-HU" altLang="hu-HU" sz="1800" b="1" dirty="0"/>
            </a:p>
          </p:txBody>
        </p:sp>
      </p:grpSp>
      <p:grpSp>
        <p:nvGrpSpPr>
          <p:cNvPr id="3" name="Csoportba foglalás 2"/>
          <p:cNvGrpSpPr/>
          <p:nvPr/>
        </p:nvGrpSpPr>
        <p:grpSpPr>
          <a:xfrm>
            <a:off x="34925" y="1334125"/>
            <a:ext cx="4897438" cy="4105702"/>
            <a:chOff x="34925" y="839361"/>
            <a:chExt cx="4897438" cy="4105702"/>
          </a:xfrm>
        </p:grpSpPr>
        <p:pic>
          <p:nvPicPr>
            <p:cNvPr id="399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1628775"/>
              <a:ext cx="4897438" cy="331628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 descr="http://t3.gstatic.com/images?q=tbn:ANd9GcRe8Dvt7xb5hqndqkmDqfE-BGdkk9AYGtYH1ijJc2kvLPR6T-PAE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839361"/>
              <a:ext cx="986308" cy="72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zövegdoboz 1"/>
          <p:cNvSpPr txBox="1"/>
          <p:nvPr/>
        </p:nvSpPr>
        <p:spPr>
          <a:xfrm>
            <a:off x="5076825" y="2114743"/>
            <a:ext cx="21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Autophagy</a:t>
            </a:r>
            <a:r>
              <a:rPr lang="hu-HU" dirty="0" smtClean="0"/>
              <a:t> </a:t>
            </a:r>
            <a:r>
              <a:rPr lang="hu-HU" dirty="0" err="1" smtClean="0"/>
              <a:t>defective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804248" y="2267580"/>
            <a:ext cx="234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Autophagy</a:t>
            </a:r>
            <a:r>
              <a:rPr lang="hu-HU" dirty="0" smtClean="0"/>
              <a:t> </a:t>
            </a:r>
            <a:r>
              <a:rPr lang="hu-HU" dirty="0" err="1" smtClean="0"/>
              <a:t>hyperactive</a:t>
            </a:r>
            <a:endParaRPr lang="hu-HU" dirty="0"/>
          </a:p>
        </p:txBody>
      </p:sp>
      <p:sp>
        <p:nvSpPr>
          <p:cNvPr id="4" name="Lefelé nyíl 3"/>
          <p:cNvSpPr/>
          <p:nvPr/>
        </p:nvSpPr>
        <p:spPr>
          <a:xfrm>
            <a:off x="8821738" y="3501008"/>
            <a:ext cx="142875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efelé nyíl 13"/>
          <p:cNvSpPr/>
          <p:nvPr/>
        </p:nvSpPr>
        <p:spPr>
          <a:xfrm flipV="1">
            <a:off x="6732240" y="3501008"/>
            <a:ext cx="142875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093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http://t0.gstatic.com/images?q=tbn:ANd9GcTcxcpW1SxOZKtDH82hFxAzu3AK2xCeowUzyCeqwPb4HDQT0h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" y="1268760"/>
            <a:ext cx="1236928" cy="85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66" name="Object 3"/>
          <p:cNvGraphicFramePr>
            <a:graphicFrameLocks noChangeAspect="1"/>
          </p:cNvGraphicFramePr>
          <p:nvPr/>
        </p:nvGraphicFramePr>
        <p:xfrm>
          <a:off x="1227138" y="1268413"/>
          <a:ext cx="34163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8" name="Image" r:id="rId4" imgW="3415873" imgH="2666667" progId="Photoshop.Image.7">
                  <p:embed/>
                </p:oleObj>
              </mc:Choice>
              <mc:Fallback>
                <p:oleObj name="Image" r:id="rId4" imgW="3415873" imgH="2666667" progId="Photoshop.Image.7">
                  <p:embed/>
                  <p:pic>
                    <p:nvPicPr>
                      <p:cNvPr id="624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7138" y="1268413"/>
                        <a:ext cx="34163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1279525" y="1287463"/>
            <a:ext cx="22108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smtClean="0">
                <a:solidFill>
                  <a:schemeClr val="bg1"/>
                </a:solidFill>
              </a:rPr>
              <a:t>6 </a:t>
            </a:r>
            <a:r>
              <a:rPr lang="hu-HU" altLang="hu-HU" sz="1800" b="1" dirty="0" err="1" smtClean="0">
                <a:solidFill>
                  <a:schemeClr val="bg1"/>
                </a:solidFill>
              </a:rPr>
              <a:t>months</a:t>
            </a:r>
            <a:r>
              <a:rPr lang="hu-HU" altLang="hu-HU" sz="1800" b="1" dirty="0" smtClean="0">
                <a:solidFill>
                  <a:schemeClr val="bg1"/>
                </a:solidFill>
              </a:rPr>
              <a:t> (</a:t>
            </a:r>
            <a:r>
              <a:rPr lang="hu-HU" altLang="hu-HU" sz="1800" b="1" dirty="0" err="1" smtClean="0">
                <a:solidFill>
                  <a:schemeClr val="bg1"/>
                </a:solidFill>
              </a:rPr>
              <a:t>control</a:t>
            </a:r>
            <a:r>
              <a:rPr lang="hu-HU" altLang="hu-HU" sz="1800" b="1" dirty="0" smtClean="0">
                <a:solidFill>
                  <a:schemeClr val="bg1"/>
                </a:solidFill>
              </a:rPr>
              <a:t>)</a:t>
            </a:r>
            <a:endParaRPr lang="hu-HU" altLang="hu-HU" sz="1800" b="1" dirty="0">
              <a:solidFill>
                <a:schemeClr val="bg1"/>
              </a:solidFill>
            </a:endParaRPr>
          </a:p>
        </p:txBody>
      </p:sp>
      <p:grpSp>
        <p:nvGrpSpPr>
          <p:cNvPr id="40973" name="Group 13"/>
          <p:cNvGrpSpPr>
            <a:grpSpLocks/>
          </p:cNvGrpSpPr>
          <p:nvPr/>
        </p:nvGrpSpPr>
        <p:grpSpPr bwMode="auto">
          <a:xfrm>
            <a:off x="4692650" y="1266825"/>
            <a:ext cx="3408363" cy="2667000"/>
            <a:chOff x="521" y="2624"/>
            <a:chExt cx="2132" cy="1696"/>
          </a:xfrm>
        </p:grpSpPr>
        <p:graphicFrame>
          <p:nvGraphicFramePr>
            <p:cNvPr id="62478" name="Object 4"/>
            <p:cNvGraphicFramePr>
              <a:graphicFrameLocks noChangeAspect="1"/>
            </p:cNvGraphicFramePr>
            <p:nvPr/>
          </p:nvGraphicFramePr>
          <p:xfrm>
            <a:off x="521" y="2624"/>
            <a:ext cx="2132" cy="1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79" name="Image" r:id="rId6" imgW="3288889" imgH="2692063" progId="Photoshop.Image.7">
                    <p:embed/>
                  </p:oleObj>
                </mc:Choice>
                <mc:Fallback>
                  <p:oleObj name="Image" r:id="rId6" imgW="3288889" imgH="2692063" progId="Photoshop.Image.7">
                    <p:embed/>
                    <p:pic>
                      <p:nvPicPr>
                        <p:cNvPr id="6247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" y="2624"/>
                          <a:ext cx="2132" cy="16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479" name="Text Box 7"/>
            <p:cNvSpPr txBox="1">
              <a:spLocks noChangeArrowheads="1"/>
            </p:cNvSpPr>
            <p:nvPr/>
          </p:nvSpPr>
          <p:spPr bwMode="auto">
            <a:xfrm>
              <a:off x="567" y="2655"/>
              <a:ext cx="1463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1" dirty="0" smtClean="0">
                  <a:solidFill>
                    <a:schemeClr val="bg1"/>
                  </a:solidFill>
                </a:rPr>
                <a:t>22 </a:t>
              </a:r>
              <a:r>
                <a:rPr lang="hu-HU" altLang="hu-HU" sz="1800" b="1" dirty="0" err="1" smtClean="0">
                  <a:solidFill>
                    <a:schemeClr val="bg1"/>
                  </a:solidFill>
                </a:rPr>
                <a:t>months</a:t>
              </a:r>
              <a:r>
                <a:rPr lang="hu-HU" altLang="hu-HU" sz="1800" b="1" dirty="0" smtClean="0">
                  <a:solidFill>
                    <a:schemeClr val="bg1"/>
                  </a:solidFill>
                </a:rPr>
                <a:t> (</a:t>
              </a:r>
              <a:r>
                <a:rPr lang="hu-HU" altLang="hu-HU" sz="1800" b="1" dirty="0" err="1" smtClean="0">
                  <a:solidFill>
                    <a:schemeClr val="bg1"/>
                  </a:solidFill>
                </a:rPr>
                <a:t>control</a:t>
              </a:r>
              <a:r>
                <a:rPr lang="hu-HU" altLang="hu-HU" sz="1800" b="1" dirty="0" smtClean="0">
                  <a:solidFill>
                    <a:schemeClr val="bg1"/>
                  </a:solidFill>
                </a:rPr>
                <a:t>)</a:t>
              </a:r>
              <a:endParaRPr lang="hu-HU" altLang="hu-HU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2469" name="Text Box 9"/>
          <p:cNvSpPr txBox="1">
            <a:spLocks noChangeArrowheads="1"/>
          </p:cNvSpPr>
          <p:nvPr/>
        </p:nvSpPr>
        <p:spPr bwMode="auto">
          <a:xfrm>
            <a:off x="0" y="26035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err="1" smtClean="0"/>
              <a:t>Enhanced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autophagic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activity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delays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the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accumulation</a:t>
            </a:r>
            <a:r>
              <a:rPr lang="hu-HU" altLang="hu-HU" sz="2400" b="1" dirty="0" smtClean="0"/>
              <a:t> of </a:t>
            </a:r>
            <a:r>
              <a:rPr lang="hu-HU" altLang="hu-HU" sz="2400" b="1" dirty="0" err="1" smtClean="0"/>
              <a:t>damaged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proteins</a:t>
            </a:r>
            <a:r>
              <a:rPr lang="hu-HU" altLang="hu-HU" sz="2400" b="1" dirty="0" smtClean="0"/>
              <a:t> in </a:t>
            </a:r>
            <a:r>
              <a:rPr lang="hu-HU" altLang="hu-HU" sz="2400" b="1" dirty="0" err="1" smtClean="0"/>
              <a:t>mouse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hepatocite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cells</a:t>
            </a:r>
            <a:endParaRPr lang="hu-HU" altLang="hu-HU" sz="2400" b="1" dirty="0"/>
          </a:p>
        </p:txBody>
      </p:sp>
      <p:sp>
        <p:nvSpPr>
          <p:cNvPr id="62470" name="Text Box 10"/>
          <p:cNvSpPr txBox="1">
            <a:spLocks noChangeArrowheads="1"/>
          </p:cNvSpPr>
          <p:nvPr/>
        </p:nvSpPr>
        <p:spPr bwMode="auto">
          <a:xfrm>
            <a:off x="190500" y="6332538"/>
            <a:ext cx="43396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 smtClean="0"/>
              <a:t>Zhang</a:t>
            </a:r>
            <a:r>
              <a:rPr lang="hu-HU" altLang="hu-HU" sz="1600" dirty="0" smtClean="0"/>
              <a:t> </a:t>
            </a:r>
            <a:r>
              <a:rPr lang="hu-HU" altLang="hu-HU" sz="1600" dirty="0"/>
              <a:t>and </a:t>
            </a:r>
            <a:r>
              <a:rPr lang="hu-HU" altLang="hu-HU" sz="1600" dirty="0" err="1"/>
              <a:t>Cuervo</a:t>
            </a:r>
            <a:r>
              <a:rPr lang="hu-HU" altLang="hu-HU" sz="1600" dirty="0"/>
              <a:t>,  </a:t>
            </a:r>
            <a:r>
              <a:rPr lang="hu-HU" altLang="hu-HU" sz="1600" i="1" dirty="0" err="1" smtClean="0"/>
              <a:t>Nat</a:t>
            </a:r>
            <a:r>
              <a:rPr lang="hu-HU" altLang="hu-HU" sz="1600" i="1" dirty="0" smtClean="0"/>
              <a:t> </a:t>
            </a:r>
            <a:r>
              <a:rPr lang="hu-HU" altLang="hu-HU" sz="1600" i="1" dirty="0" err="1"/>
              <a:t>Med</a:t>
            </a:r>
            <a:r>
              <a:rPr lang="hu-HU" altLang="hu-HU" sz="1600" dirty="0"/>
              <a:t>. </a:t>
            </a:r>
            <a:r>
              <a:rPr lang="hu-HU" altLang="hu-HU" sz="1600" dirty="0" smtClean="0"/>
              <a:t>14:959 (2008</a:t>
            </a:r>
            <a:r>
              <a:rPr lang="hu-HU" altLang="hu-HU" sz="1600" dirty="0"/>
              <a:t>)</a:t>
            </a:r>
          </a:p>
        </p:txBody>
      </p: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4668836" y="4002088"/>
            <a:ext cx="3408577" cy="2667000"/>
            <a:chOff x="3061" y="1842"/>
            <a:chExt cx="2152" cy="1688"/>
          </a:xfrm>
        </p:grpSpPr>
        <p:graphicFrame>
          <p:nvGraphicFramePr>
            <p:cNvPr id="62476" name="Object 5"/>
            <p:cNvGraphicFramePr>
              <a:graphicFrameLocks noChangeAspect="1"/>
            </p:cNvGraphicFramePr>
            <p:nvPr/>
          </p:nvGraphicFramePr>
          <p:xfrm>
            <a:off x="3061" y="1842"/>
            <a:ext cx="2152" cy="1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80" name="Image" r:id="rId8" imgW="3415873" imgH="2679365" progId="Photoshop.Image.7">
                    <p:embed/>
                  </p:oleObj>
                </mc:Choice>
                <mc:Fallback>
                  <p:oleObj name="Image" r:id="rId8" imgW="3415873" imgH="2679365" progId="Photoshop.Image.7">
                    <p:embed/>
                    <p:pic>
                      <p:nvPicPr>
                        <p:cNvPr id="62476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1" y="1842"/>
                          <a:ext cx="2152" cy="1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477" name="Text Box 8"/>
            <p:cNvSpPr txBox="1">
              <a:spLocks noChangeArrowheads="1"/>
            </p:cNvSpPr>
            <p:nvPr/>
          </p:nvSpPr>
          <p:spPr bwMode="auto">
            <a:xfrm>
              <a:off x="3080" y="1884"/>
              <a:ext cx="2099" cy="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1" dirty="0" smtClean="0">
                  <a:solidFill>
                    <a:schemeClr val="bg1"/>
                  </a:solidFill>
                </a:rPr>
                <a:t>22 </a:t>
              </a:r>
              <a:r>
                <a:rPr lang="hu-HU" altLang="hu-HU" sz="1800" b="1" dirty="0" err="1" smtClean="0">
                  <a:solidFill>
                    <a:schemeClr val="bg1"/>
                  </a:solidFill>
                </a:rPr>
                <a:t>months</a:t>
              </a:r>
              <a:r>
                <a:rPr lang="hu-HU" altLang="hu-HU" sz="1800" b="1" dirty="0" smtClean="0">
                  <a:solidFill>
                    <a:schemeClr val="bg1"/>
                  </a:solidFill>
                </a:rPr>
                <a:t> (</a:t>
              </a:r>
              <a:r>
                <a:rPr lang="hu-HU" altLang="hu-HU" sz="1800" b="1" dirty="0" err="1" smtClean="0">
                  <a:solidFill>
                    <a:schemeClr val="bg1"/>
                  </a:solidFill>
                </a:rPr>
                <a:t>autophagy</a:t>
              </a:r>
              <a:r>
                <a:rPr lang="hu-HU" altLang="hu-HU" sz="1800" b="1" dirty="0" smtClean="0">
                  <a:solidFill>
                    <a:schemeClr val="bg1"/>
                  </a:solidFill>
                </a:rPr>
                <a:t> </a:t>
              </a:r>
              <a:r>
                <a:rPr lang="hu-HU" altLang="hu-HU" sz="1800" b="1" dirty="0" err="1" smtClean="0">
                  <a:solidFill>
                    <a:schemeClr val="bg1"/>
                  </a:solidFill>
                </a:rPr>
                <a:t>hyperactive</a:t>
              </a:r>
              <a:r>
                <a:rPr lang="hu-HU" altLang="hu-HU" sz="1800" b="1" dirty="0" smtClean="0">
                  <a:solidFill>
                    <a:schemeClr val="bg1"/>
                  </a:solidFill>
                </a:rPr>
                <a:t>)</a:t>
              </a:r>
              <a:endParaRPr lang="hu-HU" altLang="hu-HU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2472" name="Line 19"/>
          <p:cNvSpPr>
            <a:spLocks noChangeShapeType="1"/>
          </p:cNvSpPr>
          <p:nvPr/>
        </p:nvSpPr>
        <p:spPr bwMode="auto">
          <a:xfrm flipV="1">
            <a:off x="2150939" y="1988840"/>
            <a:ext cx="692869" cy="4683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2473" name="Line 20"/>
          <p:cNvSpPr>
            <a:spLocks noChangeShapeType="1"/>
          </p:cNvSpPr>
          <p:nvPr/>
        </p:nvSpPr>
        <p:spPr bwMode="auto">
          <a:xfrm flipH="1" flipV="1">
            <a:off x="1885827" y="1988840"/>
            <a:ext cx="215900" cy="504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2474" name="Text Box 21"/>
          <p:cNvSpPr txBox="1">
            <a:spLocks noChangeArrowheads="1"/>
          </p:cNvSpPr>
          <p:nvPr/>
        </p:nvSpPr>
        <p:spPr bwMode="auto">
          <a:xfrm>
            <a:off x="1274352" y="2493665"/>
            <a:ext cx="1917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</a:rPr>
              <a:t>Protein </a:t>
            </a:r>
            <a:r>
              <a:rPr lang="hu-HU" altLang="hu-HU" sz="1600" dirty="0" err="1" smtClean="0">
                <a:solidFill>
                  <a:schemeClr val="bg1"/>
                </a:solidFill>
              </a:rPr>
              <a:t>aggregates</a:t>
            </a:r>
            <a:endParaRPr lang="hu-HU" alt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0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375D9DCD-AA15-421E-A221-5093B28789AE}"/>
              </a:ext>
            </a:extLst>
          </p:cNvPr>
          <p:cNvGrpSpPr/>
          <p:nvPr/>
        </p:nvGrpSpPr>
        <p:grpSpPr>
          <a:xfrm>
            <a:off x="104532" y="1516668"/>
            <a:ext cx="9039468" cy="1491581"/>
            <a:chOff x="6129" y="461853"/>
            <a:chExt cx="9039468" cy="1491581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51" r="15876"/>
            <a:stretch/>
          </p:blipFill>
          <p:spPr>
            <a:xfrm>
              <a:off x="14400" y="491834"/>
              <a:ext cx="1800000" cy="1459886"/>
            </a:xfrm>
            <a:prstGeom prst="rect">
              <a:avLst/>
            </a:prstGeom>
          </p:spPr>
        </p:pic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51" r="15109"/>
            <a:stretch/>
          </p:blipFill>
          <p:spPr>
            <a:xfrm>
              <a:off x="1828800" y="491834"/>
              <a:ext cx="1800000" cy="1459887"/>
            </a:xfrm>
            <a:prstGeom prst="rect">
              <a:avLst/>
            </a:prstGeom>
          </p:spPr>
        </p:pic>
        <p:pic>
          <p:nvPicPr>
            <p:cNvPr id="5" name="Kép 4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1" r="17355"/>
            <a:stretch/>
          </p:blipFill>
          <p:spPr>
            <a:xfrm>
              <a:off x="3632400" y="491833"/>
              <a:ext cx="1800000" cy="1461600"/>
            </a:xfrm>
            <a:prstGeom prst="rect">
              <a:avLst/>
            </a:prstGeom>
          </p:spPr>
        </p:pic>
        <p:pic>
          <p:nvPicPr>
            <p:cNvPr id="6" name="Kép 5"/>
            <p:cNvPicPr preferRelativeResize="0"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1" r="17383"/>
            <a:stretch/>
          </p:blipFill>
          <p:spPr>
            <a:xfrm>
              <a:off x="5439600" y="491834"/>
              <a:ext cx="1800000" cy="1461600"/>
            </a:xfrm>
            <a:prstGeom prst="rect">
              <a:avLst/>
            </a:prstGeom>
          </p:spPr>
        </p:pic>
        <p:pic>
          <p:nvPicPr>
            <p:cNvPr id="7" name="Kép 6"/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5" r="12609"/>
            <a:stretch/>
          </p:blipFill>
          <p:spPr>
            <a:xfrm>
              <a:off x="7245597" y="491834"/>
              <a:ext cx="1800000" cy="1461600"/>
            </a:xfrm>
            <a:prstGeom prst="rect">
              <a:avLst/>
            </a:prstGeom>
          </p:spPr>
        </p:pic>
        <p:sp>
          <p:nvSpPr>
            <p:cNvPr id="8" name="Téglalap 7"/>
            <p:cNvSpPr/>
            <p:nvPr/>
          </p:nvSpPr>
          <p:spPr>
            <a:xfrm>
              <a:off x="6129" y="461853"/>
              <a:ext cx="14208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hu-HU" dirty="0">
                  <a:solidFill>
                    <a:srgbClr val="00CC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Atg5</a:t>
              </a:r>
              <a:r>
                <a:rPr lang="hu-HU" dirty="0">
                  <a:solidFill>
                    <a:srgbClr val="FF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defRPr/>
              </a:pPr>
              <a:r>
                <a:rPr lang="hu-HU" dirty="0" err="1">
                  <a:solidFill>
                    <a:srgbClr val="0000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Hoechst</a:t>
              </a:r>
              <a:r>
                <a:rPr lang="hu-HU" dirty="0">
                  <a:solidFill>
                    <a:srgbClr val="0000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BC64A71A-1BF2-47F8-9E97-87BB15188F9C}"/>
              </a:ext>
            </a:extLst>
          </p:cNvPr>
          <p:cNvGrpSpPr/>
          <p:nvPr/>
        </p:nvGrpSpPr>
        <p:grpSpPr>
          <a:xfrm>
            <a:off x="105828" y="3077598"/>
            <a:ext cx="9038172" cy="1481649"/>
            <a:chOff x="8628" y="2023326"/>
            <a:chExt cx="9038172" cy="1481649"/>
          </a:xfrm>
        </p:grpSpPr>
        <p:pic>
          <p:nvPicPr>
            <p:cNvPr id="10" name="Kép 9"/>
            <p:cNvPicPr preferRelativeResize="0"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00" r="10628"/>
            <a:stretch/>
          </p:blipFill>
          <p:spPr>
            <a:xfrm>
              <a:off x="20010" y="2042385"/>
              <a:ext cx="1800000" cy="1461600"/>
            </a:xfrm>
            <a:prstGeom prst="rect">
              <a:avLst/>
            </a:prstGeom>
          </p:spPr>
        </p:pic>
        <p:pic>
          <p:nvPicPr>
            <p:cNvPr id="11" name="Kép 10"/>
            <p:cNvPicPr preferRelativeResize="0"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50" r="11376"/>
            <a:stretch/>
          </p:blipFill>
          <p:spPr>
            <a:xfrm>
              <a:off x="1828800" y="2043375"/>
              <a:ext cx="1800000" cy="1461600"/>
            </a:xfrm>
            <a:prstGeom prst="rect">
              <a:avLst/>
            </a:prstGeom>
          </p:spPr>
        </p:pic>
        <p:pic>
          <p:nvPicPr>
            <p:cNvPr id="12" name="Kép 11"/>
            <p:cNvPicPr preferRelativeResize="0"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13" r="20024"/>
            <a:stretch/>
          </p:blipFill>
          <p:spPr>
            <a:xfrm>
              <a:off x="3632400" y="2043375"/>
              <a:ext cx="1800000" cy="1461600"/>
            </a:xfrm>
            <a:prstGeom prst="rect">
              <a:avLst/>
            </a:prstGeom>
          </p:spPr>
        </p:pic>
        <p:pic>
          <p:nvPicPr>
            <p:cNvPr id="13" name="Kép 12"/>
            <p:cNvPicPr preferRelativeResize="0"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17787"/>
            <a:stretch/>
          </p:blipFill>
          <p:spPr>
            <a:xfrm>
              <a:off x="5439600" y="2043375"/>
              <a:ext cx="1800000" cy="1461600"/>
            </a:xfrm>
            <a:prstGeom prst="rect">
              <a:avLst/>
            </a:prstGeom>
          </p:spPr>
        </p:pic>
        <p:pic>
          <p:nvPicPr>
            <p:cNvPr id="14" name="Kép 13"/>
            <p:cNvPicPr preferRelativeResize="0">
              <a:picLocks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88" r="14923"/>
            <a:stretch/>
          </p:blipFill>
          <p:spPr>
            <a:xfrm>
              <a:off x="7246800" y="2043375"/>
              <a:ext cx="1800000" cy="1461600"/>
            </a:xfrm>
            <a:prstGeom prst="rect">
              <a:avLst/>
            </a:prstGeom>
          </p:spPr>
        </p:pic>
        <p:sp>
          <p:nvSpPr>
            <p:cNvPr id="15" name="Téglalap 14"/>
            <p:cNvSpPr/>
            <p:nvPr/>
          </p:nvSpPr>
          <p:spPr>
            <a:xfrm>
              <a:off x="8628" y="2023326"/>
              <a:ext cx="15353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hu-HU" dirty="0" smtClean="0">
                  <a:solidFill>
                    <a:srgbClr val="00CC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2xFYVE-GFP</a:t>
              </a:r>
              <a:r>
                <a:rPr lang="hu-HU" dirty="0" smtClean="0">
                  <a:solidFill>
                    <a:srgbClr val="FF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solidFill>
                    <a:srgbClr val="0000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Hoechst</a:t>
              </a:r>
              <a:r>
                <a:rPr lang="hu-HU" dirty="0">
                  <a:solidFill>
                    <a:srgbClr val="0000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CB5BA71C-0BD6-4F87-81D0-8EE3EF229147}"/>
              </a:ext>
            </a:extLst>
          </p:cNvPr>
          <p:cNvGrpSpPr/>
          <p:nvPr/>
        </p:nvGrpSpPr>
        <p:grpSpPr>
          <a:xfrm>
            <a:off x="95312" y="4630265"/>
            <a:ext cx="9039600" cy="1472840"/>
            <a:chOff x="7200" y="3584799"/>
            <a:chExt cx="9039600" cy="1472840"/>
          </a:xfrm>
        </p:grpSpPr>
        <p:pic>
          <p:nvPicPr>
            <p:cNvPr id="18" name="Kép 6"/>
            <p:cNvPicPr preferRelativeResize="0"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15" r="11272"/>
            <a:stretch>
              <a:fillRect/>
            </a:stretch>
          </p:blipFill>
          <p:spPr bwMode="auto">
            <a:xfrm>
              <a:off x="20010" y="3594650"/>
              <a:ext cx="1800000" cy="1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Kép 7"/>
            <p:cNvPicPr preferRelativeResize="0"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98" r="9798"/>
            <a:stretch>
              <a:fillRect/>
            </a:stretch>
          </p:blipFill>
          <p:spPr bwMode="auto">
            <a:xfrm>
              <a:off x="1828800" y="3595216"/>
              <a:ext cx="1800000" cy="1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Kép 8"/>
            <p:cNvPicPr preferRelativeResize="0"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45" r="9798"/>
            <a:stretch>
              <a:fillRect/>
            </a:stretch>
          </p:blipFill>
          <p:spPr bwMode="auto">
            <a:xfrm>
              <a:off x="3632400" y="3594650"/>
              <a:ext cx="1800000" cy="1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Kép 9"/>
            <p:cNvPicPr preferRelativeResize="0">
              <a:picLocks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98" r="9798"/>
            <a:stretch>
              <a:fillRect/>
            </a:stretch>
          </p:blipFill>
          <p:spPr bwMode="auto">
            <a:xfrm>
              <a:off x="5439600" y="3596039"/>
              <a:ext cx="1800000" cy="1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Kép 21"/>
            <p:cNvPicPr preferRelativeResize="0">
              <a:picLocks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54" r="14429"/>
            <a:stretch/>
          </p:blipFill>
          <p:spPr>
            <a:xfrm>
              <a:off x="7246800" y="3595216"/>
              <a:ext cx="1800000" cy="1461600"/>
            </a:xfrm>
            <a:prstGeom prst="rect">
              <a:avLst/>
            </a:prstGeom>
          </p:spPr>
        </p:pic>
        <p:sp>
          <p:nvSpPr>
            <p:cNvPr id="23" name="Téglalap 22"/>
            <p:cNvSpPr/>
            <p:nvPr/>
          </p:nvSpPr>
          <p:spPr>
            <a:xfrm>
              <a:off x="7200" y="3584799"/>
              <a:ext cx="18052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hu-HU" dirty="0" err="1">
                  <a:solidFill>
                    <a:srgbClr val="00CC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Ref</a:t>
              </a:r>
              <a:r>
                <a:rPr lang="hu-HU" dirty="0">
                  <a:solidFill>
                    <a:srgbClr val="00CC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(2)P/p62</a:t>
              </a:r>
              <a:r>
                <a:rPr lang="hu-HU" dirty="0">
                  <a:solidFill>
                    <a:srgbClr val="FF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solidFill>
                    <a:srgbClr val="0000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Hoechst</a:t>
              </a:r>
              <a:r>
                <a:rPr lang="hu-HU" dirty="0">
                  <a:solidFill>
                    <a:srgbClr val="0000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0" y="80943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smtClean="0"/>
              <a:t>The </a:t>
            </a:r>
            <a:r>
              <a:rPr lang="hu-HU" altLang="hu-HU" sz="2800" b="1" dirty="0" err="1" smtClean="0"/>
              <a:t>capacity</a:t>
            </a:r>
            <a:r>
              <a:rPr lang="hu-HU" altLang="hu-HU" sz="2800" b="1" dirty="0" smtClean="0"/>
              <a:t> of </a:t>
            </a:r>
            <a:r>
              <a:rPr lang="hu-HU" altLang="hu-HU" sz="2800" b="1" dirty="0" err="1" smtClean="0"/>
              <a:t>autophagy</a:t>
            </a:r>
            <a:r>
              <a:rPr lang="hu-HU" altLang="hu-HU" sz="2800" b="1" dirty="0" smtClean="0"/>
              <a:t> in </a:t>
            </a:r>
            <a:r>
              <a:rPr lang="hu-HU" altLang="hu-HU" sz="2800" b="1" dirty="0" err="1" smtClean="0"/>
              <a:t>neurons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decline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with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age</a:t>
            </a:r>
            <a:r>
              <a:rPr lang="hu-HU" altLang="hu-HU" sz="2800" b="1" dirty="0" smtClean="0"/>
              <a:t> in </a:t>
            </a:r>
            <a:r>
              <a:rPr lang="hu-HU" altLang="hu-HU" sz="2800" b="1" i="1" dirty="0" smtClean="0"/>
              <a:t>Drosophila</a:t>
            </a:r>
            <a:endParaRPr lang="hu-HU" altLang="hu-HU" sz="2800" b="1" i="1" dirty="0"/>
          </a:p>
        </p:txBody>
      </p:sp>
      <p:pic>
        <p:nvPicPr>
          <p:cNvPr id="26" name="Picture 4" descr="http://t3.gstatic.com/images?q=tbn:ANd9GcRe8Dvt7xb5hqndqkmDqfE-BGdkk9AYGtYH1ijJc2kvLPR6T-PAE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776" y="486000"/>
            <a:ext cx="1066598" cy="77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Szövegdoboz 37"/>
          <p:cNvSpPr txBox="1"/>
          <p:nvPr/>
        </p:nvSpPr>
        <p:spPr>
          <a:xfrm>
            <a:off x="711403" y="118746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 Narrow" panose="020B0606020202030204" pitchFamily="34" charset="0"/>
                <a:cs typeface="Arial" panose="020B0604020202020204" pitchFamily="34" charset="0"/>
              </a:rPr>
              <a:t>1 </a:t>
            </a:r>
            <a:r>
              <a:rPr lang="hu-HU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days</a:t>
            </a:r>
            <a:endParaRPr lang="hu-HU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2425647" y="1187436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 Narrow" panose="020B0606020202030204" pitchFamily="34" charset="0"/>
                <a:cs typeface="Arial" panose="020B0604020202020204" pitchFamily="34" charset="0"/>
              </a:rPr>
              <a:t>10 </a:t>
            </a:r>
            <a:r>
              <a:rPr lang="hu-HU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days</a:t>
            </a:r>
            <a:endParaRPr lang="hu-HU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4283340" y="1187436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 Narrow" panose="020B0606020202030204" pitchFamily="34" charset="0"/>
                <a:cs typeface="Arial" panose="020B0604020202020204" pitchFamily="34" charset="0"/>
              </a:rPr>
              <a:t>30 </a:t>
            </a:r>
            <a:r>
              <a:rPr lang="hu-HU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days</a:t>
            </a:r>
            <a:endParaRPr lang="hu-HU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6083061" y="118746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 Narrow" panose="020B0606020202030204" pitchFamily="34" charset="0"/>
                <a:cs typeface="Arial" panose="020B0604020202020204" pitchFamily="34" charset="0"/>
              </a:rPr>
              <a:t>50 </a:t>
            </a:r>
            <a:r>
              <a:rPr lang="hu-HU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days</a:t>
            </a:r>
            <a:endParaRPr lang="hu-HU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zövegdoboz 41"/>
          <p:cNvSpPr txBox="1"/>
          <p:nvPr/>
        </p:nvSpPr>
        <p:spPr>
          <a:xfrm>
            <a:off x="7889556" y="118746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 Narrow" panose="020B0606020202030204" pitchFamily="34" charset="0"/>
                <a:cs typeface="Arial" panose="020B0604020202020204" pitchFamily="34" charset="0"/>
              </a:rPr>
              <a:t>70 </a:t>
            </a:r>
            <a:r>
              <a:rPr lang="hu-HU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days</a:t>
            </a:r>
            <a:endParaRPr lang="hu-HU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112803" y="6165304"/>
            <a:ext cx="892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p</a:t>
            </a:r>
            <a:r>
              <a:rPr lang="hu-HU" b="1" dirty="0" smtClean="0"/>
              <a:t>62 – </a:t>
            </a:r>
            <a:r>
              <a:rPr lang="hu-HU" b="1" dirty="0" err="1" smtClean="0"/>
              <a:t>autofágia</a:t>
            </a:r>
            <a:r>
              <a:rPr lang="hu-HU" b="1" dirty="0" smtClean="0"/>
              <a:t> </a:t>
            </a:r>
            <a:r>
              <a:rPr lang="hu-HU" b="1" dirty="0" err="1" smtClean="0"/>
              <a:t>szubsztrát</a:t>
            </a:r>
            <a:r>
              <a:rPr lang="hu-HU" b="1" dirty="0" smtClean="0"/>
              <a:t> (</a:t>
            </a:r>
            <a:r>
              <a:rPr lang="hu-HU" b="1" dirty="0" err="1" smtClean="0"/>
              <a:t>autofágiával</a:t>
            </a:r>
            <a:r>
              <a:rPr lang="hu-HU" b="1" dirty="0" smtClean="0"/>
              <a:t> bomlik le – mennyisége fordítottan arányos az </a:t>
            </a:r>
            <a:r>
              <a:rPr lang="hu-HU" b="1" dirty="0" err="1" smtClean="0"/>
              <a:t>autofág</a:t>
            </a:r>
            <a:r>
              <a:rPr lang="hu-HU" b="1" dirty="0" smtClean="0"/>
              <a:t> aktivitással)</a:t>
            </a:r>
            <a:endParaRPr lang="hu-HU" b="1" dirty="0"/>
          </a:p>
        </p:txBody>
      </p:sp>
      <p:grpSp>
        <p:nvGrpSpPr>
          <p:cNvPr id="24" name="Csoportba foglalás 23"/>
          <p:cNvGrpSpPr/>
          <p:nvPr/>
        </p:nvGrpSpPr>
        <p:grpSpPr>
          <a:xfrm>
            <a:off x="1043608" y="4293096"/>
            <a:ext cx="8136904" cy="2520280"/>
            <a:chOff x="1070352" y="4351286"/>
            <a:chExt cx="8136904" cy="2520280"/>
          </a:xfrm>
        </p:grpSpPr>
        <p:grpSp>
          <p:nvGrpSpPr>
            <p:cNvPr id="27" name="Csoportba foglalás 26"/>
            <p:cNvGrpSpPr/>
            <p:nvPr/>
          </p:nvGrpSpPr>
          <p:grpSpPr>
            <a:xfrm>
              <a:off x="1070352" y="4351286"/>
              <a:ext cx="8136904" cy="2520280"/>
              <a:chOff x="683568" y="3573016"/>
              <a:chExt cx="8136904" cy="2520280"/>
            </a:xfrm>
          </p:grpSpPr>
          <p:sp>
            <p:nvSpPr>
              <p:cNvPr id="28" name="Téglalap 27"/>
              <p:cNvSpPr/>
              <p:nvPr/>
            </p:nvSpPr>
            <p:spPr>
              <a:xfrm>
                <a:off x="683568" y="3573016"/>
                <a:ext cx="8136904" cy="252028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 smtClean="0"/>
                  <a:t>Felnőtt </a:t>
                </a:r>
                <a:endParaRPr lang="hu-HU" dirty="0"/>
              </a:p>
            </p:txBody>
          </p:sp>
          <p:sp>
            <p:nvSpPr>
              <p:cNvPr id="29" name="Szövegdoboz 28">
                <a:extLst>
                  <a:ext uri="{FF2B5EF4-FFF2-40B4-BE49-F238E27FC236}">
                    <a16:creationId xmlns:a16="http://schemas.microsoft.com/office/drawing/2014/main" id="{0EA79E44-DD72-45FD-8E38-B21052D33225}"/>
                  </a:ext>
                </a:extLst>
              </p:cNvPr>
              <p:cNvSpPr txBox="1"/>
              <p:nvPr/>
            </p:nvSpPr>
            <p:spPr>
              <a:xfrm>
                <a:off x="920217" y="5273336"/>
                <a:ext cx="10583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l-GR" b="1" kern="0" dirty="0">
                    <a:latin typeface="Arial Narrow" panose="020B0606020202030204" pitchFamily="34" charset="0"/>
                  </a:rPr>
                  <a:t>α</a:t>
                </a:r>
                <a:r>
                  <a:rPr lang="hu-HU" b="1" kern="0" dirty="0">
                    <a:latin typeface="Arial Narrow" panose="020B0606020202030204" pitchFamily="34" charset="0"/>
                  </a:rPr>
                  <a:t>-Tub84B</a:t>
                </a:r>
              </a:p>
            </p:txBody>
          </p:sp>
          <p:sp>
            <p:nvSpPr>
              <p:cNvPr id="30" name="Szövegdoboz 29">
                <a:extLst>
                  <a:ext uri="{FF2B5EF4-FFF2-40B4-BE49-F238E27FC236}">
                    <a16:creationId xmlns:a16="http://schemas.microsoft.com/office/drawing/2014/main" id="{9A27BA4E-8F5B-4DB2-8B97-0B065FF2BCEF}"/>
                  </a:ext>
                </a:extLst>
              </p:cNvPr>
              <p:cNvSpPr txBox="1"/>
              <p:nvPr/>
            </p:nvSpPr>
            <p:spPr>
              <a:xfrm>
                <a:off x="767740" y="4666062"/>
                <a:ext cx="1226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b="1" kern="0" dirty="0">
                    <a:latin typeface="Arial Narrow" panose="020B0606020202030204" pitchFamily="34" charset="0"/>
                  </a:rPr>
                  <a:t>p62/</a:t>
                </a:r>
                <a:r>
                  <a:rPr lang="hu-HU" b="1" kern="0" dirty="0">
                    <a:latin typeface="Arial Narrow" panose="020B0606020202030204" pitchFamily="34" charset="0"/>
                  </a:rPr>
                  <a:t>R</a:t>
                </a:r>
                <a:r>
                  <a:rPr lang="en-US" b="1" kern="0" dirty="0" err="1">
                    <a:latin typeface="Arial Narrow" panose="020B0606020202030204" pitchFamily="34" charset="0"/>
                  </a:rPr>
                  <a:t>ef</a:t>
                </a:r>
                <a:r>
                  <a:rPr lang="en-US" b="1" kern="0" dirty="0">
                    <a:latin typeface="Arial Narrow" panose="020B0606020202030204" pitchFamily="34" charset="0"/>
                  </a:rPr>
                  <a:t>(2)P</a:t>
                </a:r>
                <a:endParaRPr lang="hu-HU" b="1" kern="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31" name="Egyenes összekötő 30"/>
              <p:cNvCxnSpPr/>
              <p:nvPr/>
            </p:nvCxnSpPr>
            <p:spPr>
              <a:xfrm>
                <a:off x="7549699" y="4677767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Egyenes összekötő 31"/>
              <p:cNvCxnSpPr/>
              <p:nvPr/>
            </p:nvCxnSpPr>
            <p:spPr>
              <a:xfrm>
                <a:off x="7547134" y="5421982"/>
                <a:ext cx="180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Szövegdoboz 32">
                <a:extLst>
                  <a:ext uri="{FF2B5EF4-FFF2-40B4-BE49-F238E27FC236}">
                    <a16:creationId xmlns:a16="http://schemas.microsoft.com/office/drawing/2014/main" id="{9A27BA4E-8F5B-4DB2-8B97-0B065FF2BCEF}"/>
                  </a:ext>
                </a:extLst>
              </p:cNvPr>
              <p:cNvSpPr txBox="1"/>
              <p:nvPr/>
            </p:nvSpPr>
            <p:spPr>
              <a:xfrm>
                <a:off x="7684003" y="4502914"/>
                <a:ext cx="8098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hu-HU" sz="1600" kern="0" dirty="0">
                    <a:latin typeface="Arial Narrow" panose="020B0606020202030204" pitchFamily="34" charset="0"/>
                  </a:rPr>
                  <a:t>100 </a:t>
                </a:r>
                <a:r>
                  <a:rPr lang="hu-HU" sz="1600" kern="0" dirty="0" err="1">
                    <a:latin typeface="Arial Narrow" panose="020B0606020202030204" pitchFamily="34" charset="0"/>
                  </a:rPr>
                  <a:t>kDa</a:t>
                </a:r>
                <a:endParaRPr lang="hu-HU" sz="1600" kern="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4" name="Szövegdoboz 33">
                <a:extLst>
                  <a:ext uri="{FF2B5EF4-FFF2-40B4-BE49-F238E27FC236}">
                    <a16:creationId xmlns:a16="http://schemas.microsoft.com/office/drawing/2014/main" id="{9A27BA4E-8F5B-4DB2-8B97-0B065FF2BCEF}"/>
                  </a:ext>
                </a:extLst>
              </p:cNvPr>
              <p:cNvSpPr txBox="1"/>
              <p:nvPr/>
            </p:nvSpPr>
            <p:spPr>
              <a:xfrm>
                <a:off x="7676115" y="5226382"/>
                <a:ext cx="8563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hu-HU" sz="1600" kern="0" dirty="0">
                    <a:latin typeface="Arial Narrow" panose="020B0606020202030204" pitchFamily="34" charset="0"/>
                  </a:rPr>
                  <a:t>49.9 </a:t>
                </a:r>
                <a:r>
                  <a:rPr lang="hu-HU" sz="1600" kern="0" dirty="0" err="1">
                    <a:latin typeface="Arial Narrow" panose="020B0606020202030204" pitchFamily="34" charset="0"/>
                  </a:rPr>
                  <a:t>kDa</a:t>
                </a:r>
                <a:endParaRPr lang="hu-HU" sz="1600" kern="0" dirty="0">
                  <a:latin typeface="Arial Narrow" panose="020B0606020202030204" pitchFamily="34" charset="0"/>
                </a:endParaRPr>
              </a:p>
            </p:txBody>
          </p:sp>
          <p:pic>
            <p:nvPicPr>
              <p:cNvPr id="35" name="Kép 34">
                <a:extLst>
                  <a:ext uri="{FF2B5EF4-FFF2-40B4-BE49-F238E27FC236}">
                    <a16:creationId xmlns:a16="http://schemas.microsoft.com/office/drawing/2014/main" id="{9D786BB9-6B06-45C7-BA40-C3F9E41B26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7742" t="62717" r="12445" b="10171"/>
              <a:stretch/>
            </p:blipFill>
            <p:spPr>
              <a:xfrm flipH="1">
                <a:off x="1957687" y="4406415"/>
                <a:ext cx="5538539" cy="622845"/>
              </a:xfrm>
              <a:prstGeom prst="rect">
                <a:avLst/>
              </a:prstGeom>
            </p:spPr>
          </p:pic>
          <p:pic>
            <p:nvPicPr>
              <p:cNvPr id="36" name="Kép 35">
                <a:extLst>
                  <a:ext uri="{FF2B5EF4-FFF2-40B4-BE49-F238E27FC236}">
                    <a16:creationId xmlns:a16="http://schemas.microsoft.com/office/drawing/2014/main" id="{1DD94484-19BD-4B42-9DC6-90C2C74443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7509" t="26787" r="8235" b="43450"/>
              <a:stretch/>
            </p:blipFill>
            <p:spPr>
              <a:xfrm flipH="1">
                <a:off x="1959850" y="5096336"/>
                <a:ext cx="5538537" cy="645895"/>
              </a:xfrm>
              <a:prstGeom prst="rect">
                <a:avLst/>
              </a:prstGeom>
            </p:spPr>
          </p:pic>
          <p:sp>
            <p:nvSpPr>
              <p:cNvPr id="37" name="Szövegdoboz 36"/>
              <p:cNvSpPr txBox="1"/>
              <p:nvPr/>
            </p:nvSpPr>
            <p:spPr>
              <a:xfrm>
                <a:off x="1576360" y="4149080"/>
                <a:ext cx="57551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err="1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day</a:t>
                </a:r>
                <a:r>
                  <a:rPr lang="hu-HU" sz="1600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hu-HU" sz="1600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1               10             </a:t>
                </a:r>
                <a:r>
                  <a:rPr lang="hu-HU" sz="16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20           </a:t>
                </a:r>
                <a:r>
                  <a:rPr lang="hu-HU" sz="1600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   30            </a:t>
                </a:r>
                <a:r>
                  <a:rPr lang="hu-HU" sz="16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40              50             </a:t>
                </a:r>
                <a:r>
                  <a:rPr lang="hu-HU" sz="1600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 60</a:t>
                </a:r>
                <a:endParaRPr lang="hu-HU" sz="1600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Szövegdoboz 15"/>
            <p:cNvSpPr txBox="1"/>
            <p:nvPr/>
          </p:nvSpPr>
          <p:spPr>
            <a:xfrm>
              <a:off x="4208946" y="4448590"/>
              <a:ext cx="1661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err="1" smtClean="0"/>
                <a:t>Adult</a:t>
              </a:r>
              <a:r>
                <a:rPr lang="hu-HU" sz="2000" b="1" dirty="0" smtClean="0"/>
                <a:t> </a:t>
              </a:r>
              <a:r>
                <a:rPr lang="hu-HU" sz="2000" b="1" dirty="0" err="1" smtClean="0"/>
                <a:t>lifespan</a:t>
              </a:r>
              <a:endParaRPr lang="hu-H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5326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A220FF4C-0D53-4EF1-924C-3092B907DA6F}"/>
              </a:ext>
            </a:extLst>
          </p:cNvPr>
          <p:cNvGrpSpPr/>
          <p:nvPr/>
        </p:nvGrpSpPr>
        <p:grpSpPr>
          <a:xfrm>
            <a:off x="107504" y="620688"/>
            <a:ext cx="5032695" cy="2338059"/>
            <a:chOff x="9005504" y="-8942"/>
            <a:chExt cx="5032695" cy="2338059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7AECCBD4-63D2-4AAA-9F61-840F9F94E9D1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9005504" y="-8942"/>
            <a:ext cx="5032695" cy="23380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0F0B4463-D583-46B9-B63D-DFF2F573E029}"/>
                </a:ext>
              </a:extLst>
            </p:cNvPr>
            <p:cNvGrpSpPr/>
            <p:nvPr/>
          </p:nvGrpSpPr>
          <p:grpSpPr>
            <a:xfrm>
              <a:off x="12129203" y="491833"/>
              <a:ext cx="844336" cy="1408538"/>
              <a:chOff x="3109913" y="1426541"/>
              <a:chExt cx="844336" cy="1408538"/>
            </a:xfrm>
          </p:grpSpPr>
          <p:sp>
            <p:nvSpPr>
              <p:cNvPr id="5" name="Téglalap 4">
                <a:extLst>
                  <a:ext uri="{FF2B5EF4-FFF2-40B4-BE49-F238E27FC236}">
                    <a16:creationId xmlns:a16="http://schemas.microsoft.com/office/drawing/2014/main" id="{5193E3FB-B19C-40DE-B61E-3B3A1D32A4AF}"/>
                  </a:ext>
                </a:extLst>
              </p:cNvPr>
              <p:cNvSpPr/>
              <p:nvPr/>
            </p:nvSpPr>
            <p:spPr>
              <a:xfrm>
                <a:off x="3109913" y="1514950"/>
                <a:ext cx="163195" cy="16764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6" name="Téglalap 5">
                <a:extLst>
                  <a:ext uri="{FF2B5EF4-FFF2-40B4-BE49-F238E27FC236}">
                    <a16:creationId xmlns:a16="http://schemas.microsoft.com/office/drawing/2014/main" id="{320AA5AF-279F-4D64-99BD-B79D1BE18B71}"/>
                  </a:ext>
                </a:extLst>
              </p:cNvPr>
              <p:cNvSpPr/>
              <p:nvPr/>
            </p:nvSpPr>
            <p:spPr>
              <a:xfrm>
                <a:off x="3109913" y="1781325"/>
                <a:ext cx="163195" cy="167649"/>
              </a:xfrm>
              <a:prstGeom prst="rect">
                <a:avLst/>
              </a:prstGeom>
              <a:solidFill>
                <a:srgbClr val="DEEBF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7" name="Téglalap 6">
                <a:extLst>
                  <a:ext uri="{FF2B5EF4-FFF2-40B4-BE49-F238E27FC236}">
                    <a16:creationId xmlns:a16="http://schemas.microsoft.com/office/drawing/2014/main" id="{103F4347-980B-4EB9-8BC0-81A67A7DA551}"/>
                  </a:ext>
                </a:extLst>
              </p:cNvPr>
              <p:cNvSpPr/>
              <p:nvPr/>
            </p:nvSpPr>
            <p:spPr>
              <a:xfrm>
                <a:off x="3110548" y="2047700"/>
                <a:ext cx="163195" cy="167649"/>
              </a:xfrm>
              <a:prstGeom prst="rect">
                <a:avLst/>
              </a:prstGeom>
              <a:solidFill>
                <a:srgbClr val="9DC3E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223AB87C-A74D-4D1F-83DB-F0FBDB8AB891}"/>
                  </a:ext>
                </a:extLst>
              </p:cNvPr>
              <p:cNvSpPr txBox="1"/>
              <p:nvPr/>
            </p:nvSpPr>
            <p:spPr>
              <a:xfrm>
                <a:off x="3273108" y="1426541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err="1">
                    <a:latin typeface="Arial Narrow" panose="020B0606020202030204" pitchFamily="34" charset="0"/>
                  </a:rPr>
                  <a:t>day</a:t>
                </a:r>
                <a:r>
                  <a:rPr lang="hu-HU" sz="1600" dirty="0">
                    <a:latin typeface="Arial Narrow" panose="020B0606020202030204" pitchFamily="34" charset="0"/>
                  </a:rPr>
                  <a:t> 1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76B286C7-0538-4678-9605-74A445D8C36B}"/>
                  </a:ext>
                </a:extLst>
              </p:cNvPr>
              <p:cNvSpPr txBox="1"/>
              <p:nvPr/>
            </p:nvSpPr>
            <p:spPr>
              <a:xfrm>
                <a:off x="3266240" y="1701901"/>
                <a:ext cx="688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err="1">
                    <a:latin typeface="Arial Narrow" panose="020B0606020202030204" pitchFamily="34" charset="0"/>
                  </a:rPr>
                  <a:t>day</a:t>
                </a:r>
                <a:r>
                  <a:rPr lang="hu-HU" sz="1600" dirty="0">
                    <a:latin typeface="Arial Narrow" panose="020B0606020202030204" pitchFamily="34" charset="0"/>
                  </a:rPr>
                  <a:t> 10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4B3AA35E-978B-440D-9360-6D5F75041E5A}"/>
                  </a:ext>
                </a:extLst>
              </p:cNvPr>
              <p:cNvSpPr txBox="1"/>
              <p:nvPr/>
            </p:nvSpPr>
            <p:spPr>
              <a:xfrm>
                <a:off x="3266240" y="1965204"/>
                <a:ext cx="688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err="1">
                    <a:latin typeface="Arial Narrow" panose="020B0606020202030204" pitchFamily="34" charset="0"/>
                  </a:rPr>
                  <a:t>day</a:t>
                </a:r>
                <a:r>
                  <a:rPr lang="hu-HU" sz="1600" dirty="0">
                    <a:latin typeface="Arial Narrow" panose="020B0606020202030204" pitchFamily="34" charset="0"/>
                  </a:rPr>
                  <a:t> 30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" name="Téglalap 10">
                <a:extLst>
                  <a:ext uri="{FF2B5EF4-FFF2-40B4-BE49-F238E27FC236}">
                    <a16:creationId xmlns:a16="http://schemas.microsoft.com/office/drawing/2014/main" id="{8F724D23-F910-414B-BBD5-75A3DD1F4743}"/>
                  </a:ext>
                </a:extLst>
              </p:cNvPr>
              <p:cNvSpPr/>
              <p:nvPr/>
            </p:nvSpPr>
            <p:spPr>
              <a:xfrm>
                <a:off x="3109913" y="2315603"/>
                <a:ext cx="163195" cy="167649"/>
              </a:xfrm>
              <a:prstGeom prst="rect">
                <a:avLst/>
              </a:prstGeom>
              <a:solidFill>
                <a:srgbClr val="1F4E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12" name="Téglalap 11">
                <a:extLst>
                  <a:ext uri="{FF2B5EF4-FFF2-40B4-BE49-F238E27FC236}">
                    <a16:creationId xmlns:a16="http://schemas.microsoft.com/office/drawing/2014/main" id="{939822F6-0194-47B1-8817-2D8E4B55A433}"/>
                  </a:ext>
                </a:extLst>
              </p:cNvPr>
              <p:cNvSpPr/>
              <p:nvPr/>
            </p:nvSpPr>
            <p:spPr>
              <a:xfrm>
                <a:off x="3109913" y="2581978"/>
                <a:ext cx="163195" cy="167649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13AE5F7E-A34C-47D9-942E-D9E8413B2428}"/>
                  </a:ext>
                </a:extLst>
              </p:cNvPr>
              <p:cNvSpPr txBox="1"/>
              <p:nvPr/>
            </p:nvSpPr>
            <p:spPr>
              <a:xfrm>
                <a:off x="3266240" y="2219733"/>
                <a:ext cx="688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err="1">
                    <a:latin typeface="Arial Narrow" panose="020B0606020202030204" pitchFamily="34" charset="0"/>
                  </a:rPr>
                  <a:t>day</a:t>
                </a:r>
                <a:r>
                  <a:rPr lang="hu-HU" sz="1600" dirty="0">
                    <a:latin typeface="Arial Narrow" panose="020B0606020202030204" pitchFamily="34" charset="0"/>
                  </a:rPr>
                  <a:t> 50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6BD3FDFA-DA13-4DFF-A69C-55F940FC6625}"/>
                  </a:ext>
                </a:extLst>
              </p:cNvPr>
              <p:cNvSpPr txBox="1"/>
              <p:nvPr/>
            </p:nvSpPr>
            <p:spPr>
              <a:xfrm>
                <a:off x="3266239" y="2496525"/>
                <a:ext cx="688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err="1">
                    <a:latin typeface="Arial Narrow" panose="020B0606020202030204" pitchFamily="34" charset="0"/>
                  </a:rPr>
                  <a:t>day</a:t>
                </a:r>
                <a:r>
                  <a:rPr lang="hu-HU" sz="1600" dirty="0">
                    <a:latin typeface="Arial Narrow" panose="020B0606020202030204" pitchFamily="34" charset="0"/>
                  </a:rPr>
                  <a:t> 70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5" name="Szövegdoboz 14"/>
          <p:cNvSpPr txBox="1"/>
          <p:nvPr/>
        </p:nvSpPr>
        <p:spPr>
          <a:xfrm>
            <a:off x="1547664" y="62068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Atg5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Csoportba foglalás 31"/>
          <p:cNvGrpSpPr/>
          <p:nvPr/>
        </p:nvGrpSpPr>
        <p:grpSpPr>
          <a:xfrm>
            <a:off x="4464496" y="601152"/>
            <a:ext cx="4572000" cy="2268450"/>
            <a:chOff x="4269833" y="601152"/>
            <a:chExt cx="4572000" cy="2268450"/>
          </a:xfrm>
        </p:grpSpPr>
        <p:grpSp>
          <p:nvGrpSpPr>
            <p:cNvPr id="29" name="Csoportba foglalás 28"/>
            <p:cNvGrpSpPr/>
            <p:nvPr/>
          </p:nvGrpSpPr>
          <p:grpSpPr>
            <a:xfrm>
              <a:off x="4269833" y="601152"/>
              <a:ext cx="4572000" cy="2268450"/>
              <a:chOff x="4269833" y="601152"/>
              <a:chExt cx="4572000" cy="2268450"/>
            </a:xfrm>
          </p:grpSpPr>
          <p:graphicFrame>
            <p:nvGraphicFramePr>
              <p:cNvPr id="16" name="Diagram 15">
                <a:extLst>
                  <a:ext uri="{FF2B5EF4-FFF2-40B4-BE49-F238E27FC236}">
                    <a16:creationId xmlns:a16="http://schemas.microsoft.com/office/drawing/2014/main" id="{BE656562-A43F-479E-9BA8-FC273B3134FC}"/>
                  </a:ext>
                </a:extLst>
              </p:cNvPr>
              <p:cNvGraphicFramePr>
                <a:graphicFrameLocks/>
              </p:cNvGraphicFramePr>
              <p:nvPr>
                <p:extLst/>
              </p:nvPr>
            </p:nvGraphicFramePr>
            <p:xfrm>
              <a:off x="4269833" y="601152"/>
              <a:ext cx="4572000" cy="22684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17" name="Csoportba foglalás 16">
                <a:extLst>
                  <a:ext uri="{FF2B5EF4-FFF2-40B4-BE49-F238E27FC236}">
                    <a16:creationId xmlns:a16="http://schemas.microsoft.com/office/drawing/2014/main" id="{8D2241ED-6ACC-4BB4-87C0-B83E745CEEA7}"/>
                  </a:ext>
                </a:extLst>
              </p:cNvPr>
              <p:cNvGrpSpPr/>
              <p:nvPr/>
            </p:nvGrpSpPr>
            <p:grpSpPr>
              <a:xfrm>
                <a:off x="7506448" y="1122177"/>
                <a:ext cx="844336" cy="1408538"/>
                <a:chOff x="3109913" y="1426541"/>
                <a:chExt cx="844336" cy="1408538"/>
              </a:xfrm>
            </p:grpSpPr>
            <p:sp>
              <p:nvSpPr>
                <p:cNvPr id="18" name="Téglalap 17">
                  <a:extLst>
                    <a:ext uri="{FF2B5EF4-FFF2-40B4-BE49-F238E27FC236}">
                      <a16:creationId xmlns:a16="http://schemas.microsoft.com/office/drawing/2014/main" id="{759C6E7D-6ABC-495D-92BD-E0A1AA4BC8C8}"/>
                    </a:ext>
                  </a:extLst>
                </p:cNvPr>
                <p:cNvSpPr/>
                <p:nvPr/>
              </p:nvSpPr>
              <p:spPr>
                <a:xfrm>
                  <a:off x="3109913" y="1514950"/>
                  <a:ext cx="163195" cy="16764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19" name="Téglalap 18">
                  <a:extLst>
                    <a:ext uri="{FF2B5EF4-FFF2-40B4-BE49-F238E27FC236}">
                      <a16:creationId xmlns:a16="http://schemas.microsoft.com/office/drawing/2014/main" id="{8E242CA4-00C9-4F59-95D0-09A64FF47A6E}"/>
                    </a:ext>
                  </a:extLst>
                </p:cNvPr>
                <p:cNvSpPr/>
                <p:nvPr/>
              </p:nvSpPr>
              <p:spPr>
                <a:xfrm>
                  <a:off x="3109913" y="1781325"/>
                  <a:ext cx="163195" cy="167649"/>
                </a:xfrm>
                <a:prstGeom prst="rect">
                  <a:avLst/>
                </a:prstGeom>
                <a:solidFill>
                  <a:srgbClr val="DEEBF7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0" name="Téglalap 19">
                  <a:extLst>
                    <a:ext uri="{FF2B5EF4-FFF2-40B4-BE49-F238E27FC236}">
                      <a16:creationId xmlns:a16="http://schemas.microsoft.com/office/drawing/2014/main" id="{E5DAAEA2-2888-44BF-A511-B4535A88AEA4}"/>
                    </a:ext>
                  </a:extLst>
                </p:cNvPr>
                <p:cNvSpPr/>
                <p:nvPr/>
              </p:nvSpPr>
              <p:spPr>
                <a:xfrm>
                  <a:off x="3110548" y="2047700"/>
                  <a:ext cx="163195" cy="167649"/>
                </a:xfrm>
                <a:prstGeom prst="rect">
                  <a:avLst/>
                </a:prstGeom>
                <a:solidFill>
                  <a:srgbClr val="9DC3E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1" name="Szövegdoboz 20">
                  <a:extLst>
                    <a:ext uri="{FF2B5EF4-FFF2-40B4-BE49-F238E27FC236}">
                      <a16:creationId xmlns:a16="http://schemas.microsoft.com/office/drawing/2014/main" id="{E58185C3-A538-4DFF-A964-81290EE390EE}"/>
                    </a:ext>
                  </a:extLst>
                </p:cNvPr>
                <p:cNvSpPr txBox="1"/>
                <p:nvPr/>
              </p:nvSpPr>
              <p:spPr>
                <a:xfrm>
                  <a:off x="3273108" y="1426541"/>
                  <a:ext cx="5950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600" dirty="0" err="1">
                      <a:latin typeface="Arial Narrow" panose="020B0606020202030204" pitchFamily="34" charset="0"/>
                    </a:rPr>
                    <a:t>day</a:t>
                  </a:r>
                  <a:r>
                    <a:rPr lang="hu-HU" sz="1600" dirty="0">
                      <a:latin typeface="Arial Narrow" panose="020B0606020202030204" pitchFamily="34" charset="0"/>
                    </a:rPr>
                    <a:t> 1</a:t>
                  </a:r>
                  <a:endParaRPr lang="hu-HU" sz="1600" baseline="300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2" name="Szövegdoboz 21">
                  <a:extLst>
                    <a:ext uri="{FF2B5EF4-FFF2-40B4-BE49-F238E27FC236}">
                      <a16:creationId xmlns:a16="http://schemas.microsoft.com/office/drawing/2014/main" id="{70B24CA8-79F6-453B-972A-D3211E9AB56E}"/>
                    </a:ext>
                  </a:extLst>
                </p:cNvPr>
                <p:cNvSpPr txBox="1"/>
                <p:nvPr/>
              </p:nvSpPr>
              <p:spPr>
                <a:xfrm>
                  <a:off x="3266240" y="1701901"/>
                  <a:ext cx="68800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600" dirty="0" err="1">
                      <a:latin typeface="Arial Narrow" panose="020B0606020202030204" pitchFamily="34" charset="0"/>
                    </a:rPr>
                    <a:t>day</a:t>
                  </a:r>
                  <a:r>
                    <a:rPr lang="hu-HU" sz="1600" dirty="0">
                      <a:latin typeface="Arial Narrow" panose="020B0606020202030204" pitchFamily="34" charset="0"/>
                    </a:rPr>
                    <a:t> 10</a:t>
                  </a:r>
                  <a:endParaRPr lang="hu-HU" sz="1600" baseline="300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3" name="Szövegdoboz 22">
                  <a:extLst>
                    <a:ext uri="{FF2B5EF4-FFF2-40B4-BE49-F238E27FC236}">
                      <a16:creationId xmlns:a16="http://schemas.microsoft.com/office/drawing/2014/main" id="{45DF8C68-29D4-4BC9-B762-0E06ED2910FD}"/>
                    </a:ext>
                  </a:extLst>
                </p:cNvPr>
                <p:cNvSpPr txBox="1"/>
                <p:nvPr/>
              </p:nvSpPr>
              <p:spPr>
                <a:xfrm>
                  <a:off x="3266240" y="1965204"/>
                  <a:ext cx="68800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600" dirty="0" err="1">
                      <a:latin typeface="Arial Narrow" panose="020B0606020202030204" pitchFamily="34" charset="0"/>
                    </a:rPr>
                    <a:t>day</a:t>
                  </a:r>
                  <a:r>
                    <a:rPr lang="hu-HU" sz="1600" dirty="0">
                      <a:latin typeface="Arial Narrow" panose="020B0606020202030204" pitchFamily="34" charset="0"/>
                    </a:rPr>
                    <a:t> 30</a:t>
                  </a:r>
                  <a:endParaRPr lang="hu-HU" sz="1600" baseline="300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4" name="Téglalap 23">
                  <a:extLst>
                    <a:ext uri="{FF2B5EF4-FFF2-40B4-BE49-F238E27FC236}">
                      <a16:creationId xmlns:a16="http://schemas.microsoft.com/office/drawing/2014/main" id="{6DCB8793-94FA-4E61-94D8-44AD708E8A7E}"/>
                    </a:ext>
                  </a:extLst>
                </p:cNvPr>
                <p:cNvSpPr/>
                <p:nvPr/>
              </p:nvSpPr>
              <p:spPr>
                <a:xfrm>
                  <a:off x="3109913" y="2315603"/>
                  <a:ext cx="163195" cy="167649"/>
                </a:xfrm>
                <a:prstGeom prst="rect">
                  <a:avLst/>
                </a:prstGeom>
                <a:solidFill>
                  <a:srgbClr val="1F4E7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5" name="Téglalap 24">
                  <a:extLst>
                    <a:ext uri="{FF2B5EF4-FFF2-40B4-BE49-F238E27FC236}">
                      <a16:creationId xmlns:a16="http://schemas.microsoft.com/office/drawing/2014/main" id="{AA6D4C6A-FD02-433D-94B2-F3D319B90837}"/>
                    </a:ext>
                  </a:extLst>
                </p:cNvPr>
                <p:cNvSpPr/>
                <p:nvPr/>
              </p:nvSpPr>
              <p:spPr>
                <a:xfrm>
                  <a:off x="3109913" y="2581978"/>
                  <a:ext cx="163195" cy="16764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/>
                </a:p>
              </p:txBody>
            </p:sp>
            <p:sp>
              <p:nvSpPr>
                <p:cNvPr id="26" name="Szövegdoboz 25">
                  <a:extLst>
                    <a:ext uri="{FF2B5EF4-FFF2-40B4-BE49-F238E27FC236}">
                      <a16:creationId xmlns:a16="http://schemas.microsoft.com/office/drawing/2014/main" id="{791DA460-F25A-4824-8744-B89B0C9C8778}"/>
                    </a:ext>
                  </a:extLst>
                </p:cNvPr>
                <p:cNvSpPr txBox="1"/>
                <p:nvPr/>
              </p:nvSpPr>
              <p:spPr>
                <a:xfrm>
                  <a:off x="3266240" y="2219733"/>
                  <a:ext cx="68800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600" dirty="0" err="1">
                      <a:latin typeface="Arial Narrow" panose="020B0606020202030204" pitchFamily="34" charset="0"/>
                    </a:rPr>
                    <a:t>day</a:t>
                  </a:r>
                  <a:r>
                    <a:rPr lang="hu-HU" sz="1600" dirty="0">
                      <a:latin typeface="Arial Narrow" panose="020B0606020202030204" pitchFamily="34" charset="0"/>
                    </a:rPr>
                    <a:t> 50</a:t>
                  </a:r>
                  <a:endParaRPr lang="hu-HU" sz="1600" baseline="300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7" name="Szövegdoboz 26">
                  <a:extLst>
                    <a:ext uri="{FF2B5EF4-FFF2-40B4-BE49-F238E27FC236}">
                      <a16:creationId xmlns:a16="http://schemas.microsoft.com/office/drawing/2014/main" id="{B76A35B2-5B7B-4F2D-A04E-7D44A051EB49}"/>
                    </a:ext>
                  </a:extLst>
                </p:cNvPr>
                <p:cNvSpPr txBox="1"/>
                <p:nvPr/>
              </p:nvSpPr>
              <p:spPr>
                <a:xfrm>
                  <a:off x="3266239" y="2496525"/>
                  <a:ext cx="68800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600" dirty="0" err="1">
                      <a:latin typeface="Arial Narrow" panose="020B0606020202030204" pitchFamily="34" charset="0"/>
                    </a:rPr>
                    <a:t>day</a:t>
                  </a:r>
                  <a:r>
                    <a:rPr lang="hu-HU" sz="1600" dirty="0">
                      <a:latin typeface="Arial Narrow" panose="020B0606020202030204" pitchFamily="34" charset="0"/>
                    </a:rPr>
                    <a:t> 70</a:t>
                  </a:r>
                  <a:endParaRPr lang="hu-HU" sz="1600" baseline="30000" dirty="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28" name="Szövegdoboz 27"/>
              <p:cNvSpPr txBox="1"/>
              <p:nvPr/>
            </p:nvSpPr>
            <p:spPr>
              <a:xfrm>
                <a:off x="5538840" y="619200"/>
                <a:ext cx="24945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PtdIns3K (2xFYVE)</a:t>
                </a:r>
                <a:endParaRPr lang="hu-HU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Szövegdoboz 30">
              <a:extLst>
                <a:ext uri="{FF2B5EF4-FFF2-40B4-BE49-F238E27FC236}">
                  <a16:creationId xmlns:a16="http://schemas.microsoft.com/office/drawing/2014/main" id="{4D49DBFA-5D7D-4CD8-93D3-B432BDE39DA0}"/>
                </a:ext>
              </a:extLst>
            </p:cNvPr>
            <p:cNvSpPr txBox="1"/>
            <p:nvPr/>
          </p:nvSpPr>
          <p:spPr>
            <a:xfrm rot="16200000">
              <a:off x="3698608" y="1442989"/>
              <a:ext cx="20676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hu-HU" sz="1600" b="1" dirty="0" err="1">
                  <a:solidFill>
                    <a:schemeClr val="bg2">
                      <a:lumMod val="10000"/>
                    </a:schemeClr>
                  </a:solidFill>
                  <a:latin typeface="Arial Narrow" panose="020B0606020202030204" pitchFamily="34" charset="0"/>
                </a:rPr>
                <a:t>coverage</a:t>
              </a:r>
              <a:r>
                <a:rPr lang="hu-HU" sz="1600" b="1" dirty="0">
                  <a:solidFill>
                    <a:schemeClr val="bg2">
                      <a:lumMod val="10000"/>
                    </a:schemeClr>
                  </a:solidFill>
                  <a:latin typeface="Arial Narrow" panose="020B0606020202030204" pitchFamily="34" charset="0"/>
                </a:rPr>
                <a:t> of </a:t>
              </a:r>
            </a:p>
            <a:p>
              <a:pPr algn="ctr"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hu-HU" sz="1600" b="1" dirty="0">
                  <a:solidFill>
                    <a:schemeClr val="bg2">
                      <a:lumMod val="10000"/>
                    </a:schemeClr>
                  </a:solidFill>
                  <a:latin typeface="Arial Narrow" panose="020B0606020202030204" pitchFamily="34" charset="0"/>
                </a:rPr>
                <a:t>FYVE-GFP </a:t>
              </a:r>
              <a:r>
                <a:rPr lang="hu-HU" sz="1600" b="1" dirty="0" err="1">
                  <a:solidFill>
                    <a:schemeClr val="bg2">
                      <a:lumMod val="10000"/>
                    </a:schemeClr>
                  </a:solidFill>
                  <a:latin typeface="Arial Narrow" panose="020B0606020202030204" pitchFamily="34" charset="0"/>
                </a:rPr>
                <a:t>particles</a:t>
              </a:r>
              <a:endParaRPr lang="hu-HU" sz="1600" b="1" dirty="0">
                <a:solidFill>
                  <a:schemeClr val="bg2">
                    <a:lumMod val="10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46" name="Csoportba foglalás 45"/>
          <p:cNvGrpSpPr/>
          <p:nvPr/>
        </p:nvGrpSpPr>
        <p:grpSpPr>
          <a:xfrm>
            <a:off x="2571211" y="3734882"/>
            <a:ext cx="4935237" cy="2743200"/>
            <a:chOff x="2571211" y="3734882"/>
            <a:chExt cx="4935237" cy="2743200"/>
          </a:xfrm>
        </p:grpSpPr>
        <p:graphicFrame>
          <p:nvGraphicFramePr>
            <p:cNvPr id="30" name="Chart 1">
              <a:extLst>
                <a:ext uri="{FF2B5EF4-FFF2-40B4-BE49-F238E27FC236}">
                  <a16:creationId xmlns:a16="http://schemas.microsoft.com/office/drawing/2014/main" id="{48C0E525-AAE1-416B-9DD6-F1EEFFF8D30F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2934448" y="3734882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33" name="Csoportba foglalás 32">
              <a:extLst>
                <a:ext uri="{FF2B5EF4-FFF2-40B4-BE49-F238E27FC236}">
                  <a16:creationId xmlns:a16="http://schemas.microsoft.com/office/drawing/2014/main" id="{A3ECA699-A199-4D9B-86EF-B0C2B46BC356}"/>
                </a:ext>
              </a:extLst>
            </p:cNvPr>
            <p:cNvGrpSpPr/>
            <p:nvPr/>
          </p:nvGrpSpPr>
          <p:grpSpPr>
            <a:xfrm>
              <a:off x="5733503" y="4725144"/>
              <a:ext cx="844336" cy="1408538"/>
              <a:chOff x="3109913" y="1426541"/>
              <a:chExt cx="844336" cy="1408538"/>
            </a:xfrm>
          </p:grpSpPr>
          <p:sp>
            <p:nvSpPr>
              <p:cNvPr id="34" name="Téglalap 33">
                <a:extLst>
                  <a:ext uri="{FF2B5EF4-FFF2-40B4-BE49-F238E27FC236}">
                    <a16:creationId xmlns:a16="http://schemas.microsoft.com/office/drawing/2014/main" id="{FCC7F638-2261-4345-BBA1-C0B0FC5F7053}"/>
                  </a:ext>
                </a:extLst>
              </p:cNvPr>
              <p:cNvSpPr/>
              <p:nvPr/>
            </p:nvSpPr>
            <p:spPr>
              <a:xfrm>
                <a:off x="3109913" y="1514950"/>
                <a:ext cx="163195" cy="16764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35" name="Téglalap 34">
                <a:extLst>
                  <a:ext uri="{FF2B5EF4-FFF2-40B4-BE49-F238E27FC236}">
                    <a16:creationId xmlns:a16="http://schemas.microsoft.com/office/drawing/2014/main" id="{49AEF7A5-A0D2-426E-B3AB-6C80DF7DD3A7}"/>
                  </a:ext>
                </a:extLst>
              </p:cNvPr>
              <p:cNvSpPr/>
              <p:nvPr/>
            </p:nvSpPr>
            <p:spPr>
              <a:xfrm>
                <a:off x="3109913" y="1781325"/>
                <a:ext cx="163195" cy="167649"/>
              </a:xfrm>
              <a:prstGeom prst="rect">
                <a:avLst/>
              </a:prstGeom>
              <a:solidFill>
                <a:srgbClr val="DEEBF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36" name="Téglalap 35">
                <a:extLst>
                  <a:ext uri="{FF2B5EF4-FFF2-40B4-BE49-F238E27FC236}">
                    <a16:creationId xmlns:a16="http://schemas.microsoft.com/office/drawing/2014/main" id="{8CB88F0E-C277-4C90-978E-10B224D10B17}"/>
                  </a:ext>
                </a:extLst>
              </p:cNvPr>
              <p:cNvSpPr/>
              <p:nvPr/>
            </p:nvSpPr>
            <p:spPr>
              <a:xfrm>
                <a:off x="3110548" y="2047700"/>
                <a:ext cx="163195" cy="167649"/>
              </a:xfrm>
              <a:prstGeom prst="rect">
                <a:avLst/>
              </a:prstGeom>
              <a:solidFill>
                <a:srgbClr val="9DC3E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37" name="Szövegdoboz 36">
                <a:extLst>
                  <a:ext uri="{FF2B5EF4-FFF2-40B4-BE49-F238E27FC236}">
                    <a16:creationId xmlns:a16="http://schemas.microsoft.com/office/drawing/2014/main" id="{623DD2F0-6810-4E66-83B6-5748921AA064}"/>
                  </a:ext>
                </a:extLst>
              </p:cNvPr>
              <p:cNvSpPr txBox="1"/>
              <p:nvPr/>
            </p:nvSpPr>
            <p:spPr>
              <a:xfrm>
                <a:off x="3273108" y="1426541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err="1">
                    <a:latin typeface="Arial Narrow" panose="020B0606020202030204" pitchFamily="34" charset="0"/>
                  </a:rPr>
                  <a:t>day</a:t>
                </a:r>
                <a:r>
                  <a:rPr lang="hu-HU" sz="1600" dirty="0">
                    <a:latin typeface="Arial Narrow" panose="020B0606020202030204" pitchFamily="34" charset="0"/>
                  </a:rPr>
                  <a:t> 1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8" name="Szövegdoboz 37">
                <a:extLst>
                  <a:ext uri="{FF2B5EF4-FFF2-40B4-BE49-F238E27FC236}">
                    <a16:creationId xmlns:a16="http://schemas.microsoft.com/office/drawing/2014/main" id="{B539C39C-EE23-4017-B843-E389E410594A}"/>
                  </a:ext>
                </a:extLst>
              </p:cNvPr>
              <p:cNvSpPr txBox="1"/>
              <p:nvPr/>
            </p:nvSpPr>
            <p:spPr>
              <a:xfrm>
                <a:off x="3266240" y="1701901"/>
                <a:ext cx="688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err="1">
                    <a:latin typeface="Arial Narrow" panose="020B0606020202030204" pitchFamily="34" charset="0"/>
                  </a:rPr>
                  <a:t>day</a:t>
                </a:r>
                <a:r>
                  <a:rPr lang="hu-HU" sz="1600" dirty="0">
                    <a:latin typeface="Arial Narrow" panose="020B0606020202030204" pitchFamily="34" charset="0"/>
                  </a:rPr>
                  <a:t> 10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9" name="Szövegdoboz 38">
                <a:extLst>
                  <a:ext uri="{FF2B5EF4-FFF2-40B4-BE49-F238E27FC236}">
                    <a16:creationId xmlns:a16="http://schemas.microsoft.com/office/drawing/2014/main" id="{9D8A84AE-A05A-4783-BF0D-7AFD23C7F725}"/>
                  </a:ext>
                </a:extLst>
              </p:cNvPr>
              <p:cNvSpPr txBox="1"/>
              <p:nvPr/>
            </p:nvSpPr>
            <p:spPr>
              <a:xfrm>
                <a:off x="3266240" y="1965204"/>
                <a:ext cx="688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err="1">
                    <a:latin typeface="Arial Narrow" panose="020B0606020202030204" pitchFamily="34" charset="0"/>
                  </a:rPr>
                  <a:t>day</a:t>
                </a:r>
                <a:r>
                  <a:rPr lang="hu-HU" sz="1600" dirty="0">
                    <a:latin typeface="Arial Narrow" panose="020B0606020202030204" pitchFamily="34" charset="0"/>
                  </a:rPr>
                  <a:t> 30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40" name="Téglalap 39">
                <a:extLst>
                  <a:ext uri="{FF2B5EF4-FFF2-40B4-BE49-F238E27FC236}">
                    <a16:creationId xmlns:a16="http://schemas.microsoft.com/office/drawing/2014/main" id="{22F899BA-146B-45D6-9338-9EE8BA8A20B3}"/>
                  </a:ext>
                </a:extLst>
              </p:cNvPr>
              <p:cNvSpPr/>
              <p:nvPr/>
            </p:nvSpPr>
            <p:spPr>
              <a:xfrm>
                <a:off x="3109913" y="2315603"/>
                <a:ext cx="163195" cy="167649"/>
              </a:xfrm>
              <a:prstGeom prst="rect">
                <a:avLst/>
              </a:prstGeom>
              <a:solidFill>
                <a:srgbClr val="1F4E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41" name="Téglalap 40">
                <a:extLst>
                  <a:ext uri="{FF2B5EF4-FFF2-40B4-BE49-F238E27FC236}">
                    <a16:creationId xmlns:a16="http://schemas.microsoft.com/office/drawing/2014/main" id="{5ABAD79C-B50A-4636-AB61-CC77C185D029}"/>
                  </a:ext>
                </a:extLst>
              </p:cNvPr>
              <p:cNvSpPr/>
              <p:nvPr/>
            </p:nvSpPr>
            <p:spPr>
              <a:xfrm>
                <a:off x="3109913" y="2581978"/>
                <a:ext cx="163195" cy="167649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42" name="Szövegdoboz 41">
                <a:extLst>
                  <a:ext uri="{FF2B5EF4-FFF2-40B4-BE49-F238E27FC236}">
                    <a16:creationId xmlns:a16="http://schemas.microsoft.com/office/drawing/2014/main" id="{E6F5FF27-713F-48BF-8C28-D7CC43C010AC}"/>
                  </a:ext>
                </a:extLst>
              </p:cNvPr>
              <p:cNvSpPr txBox="1"/>
              <p:nvPr/>
            </p:nvSpPr>
            <p:spPr>
              <a:xfrm>
                <a:off x="3266240" y="2219733"/>
                <a:ext cx="688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err="1">
                    <a:latin typeface="Arial Narrow" panose="020B0606020202030204" pitchFamily="34" charset="0"/>
                  </a:rPr>
                  <a:t>day</a:t>
                </a:r>
                <a:r>
                  <a:rPr lang="hu-HU" sz="1600" dirty="0">
                    <a:latin typeface="Arial Narrow" panose="020B0606020202030204" pitchFamily="34" charset="0"/>
                  </a:rPr>
                  <a:t> 50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43" name="Szövegdoboz 42">
                <a:extLst>
                  <a:ext uri="{FF2B5EF4-FFF2-40B4-BE49-F238E27FC236}">
                    <a16:creationId xmlns:a16="http://schemas.microsoft.com/office/drawing/2014/main" id="{19703DF3-060C-47E5-9574-3604862C7AFF}"/>
                  </a:ext>
                </a:extLst>
              </p:cNvPr>
              <p:cNvSpPr txBox="1"/>
              <p:nvPr/>
            </p:nvSpPr>
            <p:spPr>
              <a:xfrm>
                <a:off x="3266239" y="2496525"/>
                <a:ext cx="688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err="1">
                    <a:latin typeface="Arial Narrow" panose="020B0606020202030204" pitchFamily="34" charset="0"/>
                  </a:rPr>
                  <a:t>day</a:t>
                </a:r>
                <a:r>
                  <a:rPr lang="hu-HU" sz="1600" dirty="0">
                    <a:latin typeface="Arial Narrow" panose="020B0606020202030204" pitchFamily="34" charset="0"/>
                  </a:rPr>
                  <a:t> 70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4" name="Szövegdoboz 43">
              <a:extLst>
                <a:ext uri="{FF2B5EF4-FFF2-40B4-BE49-F238E27FC236}">
                  <a16:creationId xmlns:a16="http://schemas.microsoft.com/office/drawing/2014/main" id="{E19462CC-31A8-402D-B81F-88889B0CB9BF}"/>
                </a:ext>
              </a:extLst>
            </p:cNvPr>
            <p:cNvSpPr txBox="1"/>
            <p:nvPr/>
          </p:nvSpPr>
          <p:spPr>
            <a:xfrm rot="16200000">
              <a:off x="1984841" y="5137739"/>
              <a:ext cx="1757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hu-HU" sz="1600" b="1" dirty="0" err="1">
                  <a:solidFill>
                    <a:schemeClr val="bg2">
                      <a:lumMod val="10000"/>
                    </a:schemeClr>
                  </a:solidFill>
                  <a:latin typeface="Arial Narrow" panose="020B0606020202030204" pitchFamily="34" charset="0"/>
                </a:rPr>
                <a:t>coverage</a:t>
              </a:r>
              <a:r>
                <a:rPr lang="hu-HU" sz="1600" b="1" dirty="0">
                  <a:solidFill>
                    <a:schemeClr val="bg2">
                      <a:lumMod val="10000"/>
                    </a:schemeClr>
                  </a:solidFill>
                  <a:latin typeface="Arial Narrow" panose="020B0606020202030204" pitchFamily="34" charset="0"/>
                </a:rPr>
                <a:t> of </a:t>
              </a:r>
            </a:p>
            <a:p>
              <a:pPr algn="ctr"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hu-HU" sz="1600" b="1" dirty="0" err="1">
                  <a:solidFill>
                    <a:schemeClr val="bg2">
                      <a:lumMod val="10000"/>
                    </a:schemeClr>
                  </a:solidFill>
                  <a:latin typeface="Arial Narrow" panose="020B0606020202030204" pitchFamily="34" charset="0"/>
                </a:rPr>
                <a:t>Ref</a:t>
              </a:r>
              <a:r>
                <a:rPr lang="hu-HU" sz="1600" b="1" dirty="0">
                  <a:solidFill>
                    <a:schemeClr val="bg2">
                      <a:lumMod val="10000"/>
                    </a:schemeClr>
                  </a:solidFill>
                  <a:latin typeface="Arial Narrow" panose="020B0606020202030204" pitchFamily="34" charset="0"/>
                </a:rPr>
                <a:t>(2)P </a:t>
              </a:r>
              <a:r>
                <a:rPr lang="hu-HU" sz="1600" b="1" dirty="0" err="1">
                  <a:solidFill>
                    <a:schemeClr val="bg2">
                      <a:lumMod val="10000"/>
                    </a:schemeClr>
                  </a:solidFill>
                  <a:latin typeface="Arial Narrow" panose="020B0606020202030204" pitchFamily="34" charset="0"/>
                </a:rPr>
                <a:t>particles</a:t>
              </a:r>
              <a:endParaRPr lang="hu-HU" sz="1600" b="1" dirty="0">
                <a:solidFill>
                  <a:schemeClr val="bg2">
                    <a:lumMod val="1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5" name="Szövegdoboz 44"/>
            <p:cNvSpPr txBox="1"/>
            <p:nvPr/>
          </p:nvSpPr>
          <p:spPr>
            <a:xfrm>
              <a:off x="3989433" y="4151259"/>
              <a:ext cx="15953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62/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Ref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(2)P</a:t>
              </a:r>
              <a:endParaRPr lang="hu-H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7" name="Kép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27384"/>
            <a:ext cx="1154231" cy="7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7" descr="p62 TMA core M43 zoo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4" t="22549" r="13907" b="10095"/>
          <a:stretch/>
        </p:blipFill>
        <p:spPr>
          <a:xfrm>
            <a:off x="3247871" y="1089145"/>
            <a:ext cx="2869200" cy="2991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0" y="80943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smtClean="0"/>
              <a:t>The </a:t>
            </a:r>
            <a:r>
              <a:rPr lang="hu-HU" altLang="hu-HU" sz="2800" b="1" dirty="0" err="1" smtClean="0"/>
              <a:t>capacity</a:t>
            </a:r>
            <a:r>
              <a:rPr lang="hu-HU" altLang="hu-HU" sz="2800" b="1" dirty="0" smtClean="0"/>
              <a:t> of </a:t>
            </a:r>
            <a:r>
              <a:rPr lang="hu-HU" altLang="hu-HU" sz="2800" b="1" dirty="0" err="1" smtClean="0"/>
              <a:t>autophagy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decreases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with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age</a:t>
            </a:r>
            <a:r>
              <a:rPr lang="hu-HU" altLang="hu-HU" sz="2800" b="1" dirty="0" smtClean="0"/>
              <a:t> human </a:t>
            </a:r>
            <a:r>
              <a:rPr lang="hu-HU" altLang="hu-HU" sz="2800" b="1" dirty="0" err="1" smtClean="0"/>
              <a:t>neurons</a:t>
            </a:r>
            <a:endParaRPr lang="hu-HU" altLang="hu-HU" sz="2800" b="1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18" y="557996"/>
            <a:ext cx="1420482" cy="95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p62 TMA core M43 .jpg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7338" r="19969" b="6421"/>
          <a:stretch/>
        </p:blipFill>
        <p:spPr>
          <a:xfrm>
            <a:off x="72134" y="1336447"/>
            <a:ext cx="3156810" cy="2725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9"/>
          <p:cNvSpPr/>
          <p:nvPr/>
        </p:nvSpPr>
        <p:spPr>
          <a:xfrm>
            <a:off x="1170169" y="3388454"/>
            <a:ext cx="360000" cy="28014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zövegdoboz 16"/>
          <p:cNvSpPr txBox="1"/>
          <p:nvPr/>
        </p:nvSpPr>
        <p:spPr>
          <a:xfrm>
            <a:off x="84782" y="3658266"/>
            <a:ext cx="1066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42 </a:t>
            </a:r>
            <a:r>
              <a:rPr lang="hu-HU" sz="20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years</a:t>
            </a:r>
            <a:endParaRPr lang="hu-H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Egyenes összekötő 17"/>
          <p:cNvCxnSpPr/>
          <p:nvPr/>
        </p:nvCxnSpPr>
        <p:spPr>
          <a:xfrm flipV="1">
            <a:off x="1529278" y="1089145"/>
            <a:ext cx="1712314" cy="229930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1529278" y="3679175"/>
            <a:ext cx="1717284" cy="37661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p62 TMA core M7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t="2572" r="16801" b="5739"/>
          <a:stretch/>
        </p:blipFill>
        <p:spPr>
          <a:xfrm>
            <a:off x="72134" y="4160121"/>
            <a:ext cx="2771810" cy="272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5" descr="p62 TMA core M71 zoom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5" t="22831" r="20854" b="21702"/>
          <a:stretch/>
        </p:blipFill>
        <p:spPr>
          <a:xfrm>
            <a:off x="2868057" y="4606584"/>
            <a:ext cx="2870663" cy="227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0"/>
          <p:cNvSpPr/>
          <p:nvPr/>
        </p:nvSpPr>
        <p:spPr>
          <a:xfrm>
            <a:off x="1156543" y="6424895"/>
            <a:ext cx="360000" cy="28803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zövegdoboz 22"/>
          <p:cNvSpPr txBox="1"/>
          <p:nvPr/>
        </p:nvSpPr>
        <p:spPr>
          <a:xfrm>
            <a:off x="71308" y="6482121"/>
            <a:ext cx="1260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71 </a:t>
            </a:r>
            <a:r>
              <a:rPr lang="hu-HU" sz="20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years</a:t>
            </a:r>
            <a:endParaRPr lang="hu-H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4" name="Egyenes összekötő 23"/>
          <p:cNvCxnSpPr/>
          <p:nvPr/>
        </p:nvCxnSpPr>
        <p:spPr>
          <a:xfrm flipV="1">
            <a:off x="1516543" y="4606584"/>
            <a:ext cx="1351514" cy="181557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1505984" y="6712927"/>
            <a:ext cx="1395002" cy="169723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84782" y="1343551"/>
            <a:ext cx="676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p62</a:t>
            </a:r>
          </a:p>
          <a:p>
            <a:r>
              <a:rPr lang="hu-HU" sz="20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DAPI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65306" y="4167321"/>
            <a:ext cx="676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p62</a:t>
            </a:r>
          </a:p>
          <a:p>
            <a:r>
              <a:rPr lang="hu-HU" sz="20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DAPI</a:t>
            </a:r>
          </a:p>
        </p:txBody>
      </p:sp>
      <p:sp>
        <p:nvSpPr>
          <p:cNvPr id="28" name="Jobbra nyíl 27"/>
          <p:cNvSpPr/>
          <p:nvPr/>
        </p:nvSpPr>
        <p:spPr>
          <a:xfrm flipH="1">
            <a:off x="3497995" y="5283934"/>
            <a:ext cx="247973" cy="1704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Jobbra nyíl 28"/>
          <p:cNvSpPr/>
          <p:nvPr/>
        </p:nvSpPr>
        <p:spPr>
          <a:xfrm flipH="1">
            <a:off x="3774379" y="6242247"/>
            <a:ext cx="247973" cy="1704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Jobbra nyíl 29"/>
          <p:cNvSpPr/>
          <p:nvPr/>
        </p:nvSpPr>
        <p:spPr>
          <a:xfrm flipH="1">
            <a:off x="4037261" y="2430952"/>
            <a:ext cx="247973" cy="1704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Jobbra nyíl 30"/>
          <p:cNvSpPr/>
          <p:nvPr/>
        </p:nvSpPr>
        <p:spPr>
          <a:xfrm flipH="1">
            <a:off x="3904464" y="3526585"/>
            <a:ext cx="247973" cy="1704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2" name="Egyenes összekötő 31"/>
          <p:cNvCxnSpPr/>
          <p:nvPr/>
        </p:nvCxnSpPr>
        <p:spPr>
          <a:xfrm>
            <a:off x="3241768" y="4153926"/>
            <a:ext cx="2420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/>
          <p:cNvSpPr txBox="1"/>
          <p:nvPr/>
        </p:nvSpPr>
        <p:spPr>
          <a:xfrm>
            <a:off x="6660232" y="3140968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Identical</a:t>
            </a:r>
            <a:r>
              <a:rPr lang="hu-HU" b="1" dirty="0" smtClean="0"/>
              <a:t> </a:t>
            </a:r>
            <a:r>
              <a:rPr lang="hu-HU" b="1" dirty="0" err="1" smtClean="0"/>
              <a:t>exposure</a:t>
            </a:r>
            <a:r>
              <a:rPr lang="hu-HU" b="1" dirty="0" smtClean="0"/>
              <a:t> </a:t>
            </a:r>
            <a:r>
              <a:rPr lang="hu-HU" b="1" dirty="0" err="1" smtClean="0"/>
              <a:t>times</a:t>
            </a:r>
            <a:endParaRPr lang="hu-HU" b="1" dirty="0"/>
          </a:p>
        </p:txBody>
      </p: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76C325FD-3917-4B23-9B01-E1066EF626FC}"/>
              </a:ext>
            </a:extLst>
          </p:cNvPr>
          <p:cNvGrpSpPr/>
          <p:nvPr/>
        </p:nvGrpSpPr>
        <p:grpSpPr>
          <a:xfrm>
            <a:off x="6228184" y="4166240"/>
            <a:ext cx="4572000" cy="1999064"/>
            <a:chOff x="1220605" y="3359754"/>
            <a:chExt cx="4572000" cy="1999064"/>
          </a:xfrm>
        </p:grpSpPr>
        <p:graphicFrame>
          <p:nvGraphicFramePr>
            <p:cNvPr id="35" name="Diagram 34">
              <a:extLst>
                <a:ext uri="{FF2B5EF4-FFF2-40B4-BE49-F238E27FC236}">
                  <a16:creationId xmlns:a16="http://schemas.microsoft.com/office/drawing/2014/main" id="{5B0573C1-FEC9-4755-B0A9-C85EC7C1B84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76710280"/>
                </p:ext>
              </p:extLst>
            </p:nvPr>
          </p:nvGraphicFramePr>
          <p:xfrm>
            <a:off x="1220605" y="3359754"/>
            <a:ext cx="4572000" cy="19990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pSp>
          <p:nvGrpSpPr>
            <p:cNvPr id="36" name="Csoportba foglalás 35">
              <a:extLst>
                <a:ext uri="{FF2B5EF4-FFF2-40B4-BE49-F238E27FC236}">
                  <a16:creationId xmlns:a16="http://schemas.microsoft.com/office/drawing/2014/main" id="{76640732-B1AC-4988-A6A2-D10964314E36}"/>
                </a:ext>
              </a:extLst>
            </p:cNvPr>
            <p:cNvGrpSpPr/>
            <p:nvPr/>
          </p:nvGrpSpPr>
          <p:grpSpPr>
            <a:xfrm>
              <a:off x="3447564" y="3732710"/>
              <a:ext cx="531816" cy="600494"/>
              <a:chOff x="10272713" y="350254"/>
              <a:chExt cx="531816" cy="600494"/>
            </a:xfrm>
          </p:grpSpPr>
          <p:sp>
            <p:nvSpPr>
              <p:cNvPr id="37" name="Téglalap 36">
                <a:extLst>
                  <a:ext uri="{FF2B5EF4-FFF2-40B4-BE49-F238E27FC236}">
                    <a16:creationId xmlns:a16="http://schemas.microsoft.com/office/drawing/2014/main" id="{5BBE961D-8412-4915-B8EF-209EE77FFA84}"/>
                  </a:ext>
                </a:extLst>
              </p:cNvPr>
              <p:cNvSpPr/>
              <p:nvPr/>
            </p:nvSpPr>
            <p:spPr>
              <a:xfrm>
                <a:off x="10272713" y="448150"/>
                <a:ext cx="163195" cy="167649"/>
              </a:xfrm>
              <a:prstGeom prst="rect">
                <a:avLst/>
              </a:prstGeom>
              <a:solidFill>
                <a:srgbClr val="5B9BD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38" name="Téglalap 37">
                <a:extLst>
                  <a:ext uri="{FF2B5EF4-FFF2-40B4-BE49-F238E27FC236}">
                    <a16:creationId xmlns:a16="http://schemas.microsoft.com/office/drawing/2014/main" id="{4238D706-232B-4D9C-A632-59807ADF786B}"/>
                  </a:ext>
                </a:extLst>
              </p:cNvPr>
              <p:cNvSpPr/>
              <p:nvPr/>
            </p:nvSpPr>
            <p:spPr>
              <a:xfrm>
                <a:off x="10272713" y="714525"/>
                <a:ext cx="163195" cy="16764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39" name="Szövegdoboz 38">
                <a:extLst>
                  <a:ext uri="{FF2B5EF4-FFF2-40B4-BE49-F238E27FC236}">
                    <a16:creationId xmlns:a16="http://schemas.microsoft.com/office/drawing/2014/main" id="{BC0119E4-7599-46C7-8D54-11D15F384EB8}"/>
                  </a:ext>
                </a:extLst>
              </p:cNvPr>
              <p:cNvSpPr txBox="1"/>
              <p:nvPr/>
            </p:nvSpPr>
            <p:spPr>
              <a:xfrm>
                <a:off x="10433915" y="350254"/>
                <a:ext cx="3706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smtClean="0">
                    <a:latin typeface="Arial Narrow" panose="020B0606020202030204" pitchFamily="34" charset="0"/>
                  </a:rPr>
                  <a:t>42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40" name="Szövegdoboz 39">
                <a:extLst>
                  <a:ext uri="{FF2B5EF4-FFF2-40B4-BE49-F238E27FC236}">
                    <a16:creationId xmlns:a16="http://schemas.microsoft.com/office/drawing/2014/main" id="{7B9211B9-266B-4F61-B2B7-A9DFEB51DB0B}"/>
                  </a:ext>
                </a:extLst>
              </p:cNvPr>
              <p:cNvSpPr txBox="1"/>
              <p:nvPr/>
            </p:nvSpPr>
            <p:spPr>
              <a:xfrm>
                <a:off x="10419325" y="612194"/>
                <a:ext cx="3706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smtClean="0">
                    <a:latin typeface="Arial Narrow" panose="020B0606020202030204" pitchFamily="34" charset="0"/>
                  </a:rPr>
                  <a:t>71</a:t>
                </a:r>
                <a:endParaRPr lang="hu-HU" sz="1600" baseline="30000" dirty="0">
                  <a:latin typeface="Arial Narrow" panose="020B0606020202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54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0" y="80943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err="1" smtClean="0"/>
              <a:t>Autophagic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capacity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declines</a:t>
            </a:r>
            <a:r>
              <a:rPr lang="hu-HU" altLang="hu-HU" sz="2800" b="1" dirty="0" smtClean="0"/>
              <a:t> during </a:t>
            </a:r>
            <a:r>
              <a:rPr lang="hu-HU" altLang="hu-HU" sz="2800" b="1" dirty="0" err="1" smtClean="0"/>
              <a:t>aging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upon</a:t>
            </a:r>
            <a:r>
              <a:rPr lang="hu-HU" altLang="hu-HU" sz="2800" b="1" dirty="0" smtClean="0"/>
              <a:t> a </a:t>
            </a:r>
            <a:r>
              <a:rPr lang="hu-HU" altLang="hu-HU" sz="2800" b="1" dirty="0" err="1" smtClean="0"/>
              <a:t>regulatory</a:t>
            </a:r>
            <a:r>
              <a:rPr lang="hu-HU" altLang="hu-HU" sz="2800" b="1" dirty="0" smtClean="0"/>
              <a:t> input</a:t>
            </a:r>
            <a:endParaRPr lang="hu-HU" altLang="hu-HU" sz="2800" b="1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395536" y="1484784"/>
            <a:ext cx="5826377" cy="3462700"/>
            <a:chOff x="2592445" y="5020821"/>
            <a:chExt cx="5826377" cy="3462700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2592445" y="5020821"/>
              <a:ext cx="4846740" cy="3462700"/>
              <a:chOff x="2592445" y="5016312"/>
              <a:chExt cx="3841997" cy="2959404"/>
            </a:xfrm>
          </p:grpSpPr>
          <p:cxnSp>
            <p:nvCxnSpPr>
              <p:cNvPr id="7" name="Egyenes összekötő nyíllal 19">
                <a:extLst>
                  <a:ext uri="{FF2B5EF4-FFF2-40B4-BE49-F238E27FC236}">
                    <a16:creationId xmlns:a16="http://schemas.microsoft.com/office/drawing/2014/main" id="{1EE0E661-9F38-40C0-9BAF-E9FB53E61F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86366" y="6015127"/>
                <a:ext cx="1113861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Egyenes összekötő nyíllal 20">
                <a:extLst>
                  <a:ext uri="{FF2B5EF4-FFF2-40B4-BE49-F238E27FC236}">
                    <a16:creationId xmlns:a16="http://schemas.microsoft.com/office/drawing/2014/main" id="{E008B1A0-77F2-4377-B888-56940F6C28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486366" y="6125008"/>
                <a:ext cx="1113861" cy="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Szövegdoboz 21">
                <a:extLst>
                  <a:ext uri="{FF2B5EF4-FFF2-40B4-BE49-F238E27FC236}">
                    <a16:creationId xmlns:a16="http://schemas.microsoft.com/office/drawing/2014/main" id="{2900F949-8141-49CB-9D85-87686B9C7E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34271" y="6114690"/>
                <a:ext cx="1200825" cy="289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hu-HU" sz="1600" b="1" dirty="0" smtClean="0">
                    <a:solidFill>
                      <a:srgbClr val="7030A0"/>
                    </a:solidFill>
                    <a:latin typeface="Arial Narrow" panose="020B0606020202030204" pitchFamily="34" charset="0"/>
                  </a:rPr>
                  <a:t>EDTP/MTMR14</a:t>
                </a:r>
                <a:endParaRPr lang="hu-HU" sz="1600" b="1" dirty="0">
                  <a:solidFill>
                    <a:srgbClr val="7030A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0" name="Szövegdoboz 24">
                <a:extLst>
                  <a:ext uri="{FF2B5EF4-FFF2-40B4-BE49-F238E27FC236}">
                    <a16:creationId xmlns:a16="http://schemas.microsoft.com/office/drawing/2014/main" id="{8234B8B8-3065-4131-930B-69AEE339AE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020" y="5715128"/>
                <a:ext cx="1157476" cy="289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hu-HU" sz="1600" dirty="0" smtClean="0">
                    <a:latin typeface="Arial Narrow" panose="020B0606020202030204" pitchFamily="34" charset="0"/>
                  </a:rPr>
                  <a:t>PI3K/Vps34</a:t>
                </a:r>
                <a:endParaRPr lang="hu-HU" sz="16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11" name="Egyenes összekötő nyíllal 14">
                <a:extLst>
                  <a:ext uri="{FF2B5EF4-FFF2-40B4-BE49-F238E27FC236}">
                    <a16:creationId xmlns:a16="http://schemas.microsoft.com/office/drawing/2014/main" id="{662C1DD3-D3C6-4EEB-8FEB-E8CC5426CB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98179" y="6191615"/>
                <a:ext cx="0" cy="43952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Egyenes összekötő nyíllal 15">
                <a:extLst>
                  <a:ext uri="{FF2B5EF4-FFF2-40B4-BE49-F238E27FC236}">
                    <a16:creationId xmlns:a16="http://schemas.microsoft.com/office/drawing/2014/main" id="{81C938BC-EFCA-4912-BA0F-F595B18EB4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486366" y="6816353"/>
                <a:ext cx="1113861" cy="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E05E1C1C-5D9C-4818-B9C4-A8C4923708CD}"/>
                  </a:ext>
                </a:extLst>
              </p:cNvPr>
              <p:cNvSpPr txBox="1"/>
              <p:nvPr/>
            </p:nvSpPr>
            <p:spPr>
              <a:xfrm>
                <a:off x="2815276" y="5910000"/>
                <a:ext cx="673283" cy="315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 smtClean="0">
                    <a:latin typeface="Arial Narrow" panose="020B0606020202030204" pitchFamily="34" charset="0"/>
                  </a:rPr>
                  <a:t>PI</a:t>
                </a:r>
                <a:endParaRPr lang="hu-HU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E9A56AF7-09ED-4F1B-93B6-A52012F33384}"/>
                  </a:ext>
                </a:extLst>
              </p:cNvPr>
              <p:cNvSpPr txBox="1"/>
              <p:nvPr/>
            </p:nvSpPr>
            <p:spPr>
              <a:xfrm>
                <a:off x="2814923" y="6659149"/>
                <a:ext cx="836378" cy="315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 smtClean="0">
                    <a:latin typeface="Arial Narrow" panose="020B0606020202030204" pitchFamily="34" charset="0"/>
                  </a:rPr>
                  <a:t>PI5P</a:t>
                </a:r>
                <a:endParaRPr lang="hu-HU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1DAAD5EF-1C32-40E3-9E6D-C51AA017BB68}"/>
                  </a:ext>
                </a:extLst>
              </p:cNvPr>
              <p:cNvSpPr txBox="1"/>
              <p:nvPr/>
            </p:nvSpPr>
            <p:spPr>
              <a:xfrm>
                <a:off x="4549954" y="5909579"/>
                <a:ext cx="836378" cy="315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 smtClean="0">
                    <a:latin typeface="Arial Narrow" panose="020B0606020202030204" pitchFamily="34" charset="0"/>
                  </a:rPr>
                  <a:t>PI3P</a:t>
                </a:r>
                <a:endParaRPr lang="hu-HU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Szövegdoboz 21">
                <a:extLst>
                  <a:ext uri="{FF2B5EF4-FFF2-40B4-BE49-F238E27FC236}">
                    <a16:creationId xmlns:a16="http://schemas.microsoft.com/office/drawing/2014/main" id="{E3853175-BEC0-4B6B-A9B2-D085588C40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33937" y="6831761"/>
                <a:ext cx="1276205" cy="289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hu-HU" sz="1600" b="1" dirty="0" smtClean="0">
                    <a:solidFill>
                      <a:srgbClr val="7030A0"/>
                    </a:solidFill>
                    <a:latin typeface="Arial Narrow" panose="020B0606020202030204" pitchFamily="34" charset="0"/>
                  </a:rPr>
                  <a:t>EDTP/MTMR14</a:t>
                </a:r>
                <a:endParaRPr lang="hu-HU" sz="1600" b="1" dirty="0">
                  <a:solidFill>
                    <a:srgbClr val="7030A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7" name="Szövegdoboz 16">
                <a:extLst>
                  <a:ext uri="{FF2B5EF4-FFF2-40B4-BE49-F238E27FC236}">
                    <a16:creationId xmlns:a16="http://schemas.microsoft.com/office/drawing/2014/main" id="{CA876A57-AB47-4797-B5F0-3BBBE2D7E045}"/>
                  </a:ext>
                </a:extLst>
              </p:cNvPr>
              <p:cNvSpPr txBox="1"/>
              <p:nvPr/>
            </p:nvSpPr>
            <p:spPr>
              <a:xfrm>
                <a:off x="4550332" y="6657634"/>
                <a:ext cx="1083570" cy="315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 smtClean="0">
                    <a:latin typeface="Arial Narrow" panose="020B0606020202030204" pitchFamily="34" charset="0"/>
                  </a:rPr>
                  <a:t>PI3,5P</a:t>
                </a:r>
                <a:r>
                  <a:rPr lang="hu-HU" baseline="-25000" dirty="0" smtClean="0">
                    <a:latin typeface="Arial Narrow" panose="020B0606020202030204" pitchFamily="34" charset="0"/>
                  </a:rPr>
                  <a:t>2</a:t>
                </a:r>
                <a:endParaRPr lang="hu-HU" baseline="-250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18" name="Egyenes összekötő nyíllal 14">
                <a:extLst>
                  <a:ext uri="{FF2B5EF4-FFF2-40B4-BE49-F238E27FC236}">
                    <a16:creationId xmlns:a16="http://schemas.microsoft.com/office/drawing/2014/main" id="{32547D22-4840-4C8C-A99E-4FA342F0BF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24467" y="6191615"/>
                <a:ext cx="0" cy="43952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Szövegdoboz 76">
                <a:extLst>
                  <a:ext uri="{FF2B5EF4-FFF2-40B4-BE49-F238E27FC236}">
                    <a16:creationId xmlns:a16="http://schemas.microsoft.com/office/drawing/2014/main" id="{D2897E40-C036-42D8-952C-38C69FC96B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36270" y="6317630"/>
                <a:ext cx="1398172" cy="24989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76200"/>
              </a:effectLst>
              <a:extLst/>
            </p:spPr>
            <p:txBody>
              <a:bodyPr wrap="square" t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hu-HU" sz="1600" dirty="0">
                    <a:latin typeface="Arial Narrow" panose="020B0606020202030204" pitchFamily="34" charset="0"/>
                  </a:rPr>
                  <a:t>5’ </a:t>
                </a:r>
                <a:r>
                  <a:rPr lang="hu-HU" sz="1600" dirty="0" err="1">
                    <a:latin typeface="Arial Narrow" panose="020B0606020202030204" pitchFamily="34" charset="0"/>
                  </a:rPr>
                  <a:t>phosphatases</a:t>
                </a:r>
                <a:endParaRPr lang="hu-HU" sz="16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0" name="Szövegdoboz 76">
                <a:extLst>
                  <a:ext uri="{FF2B5EF4-FFF2-40B4-BE49-F238E27FC236}">
                    <a16:creationId xmlns:a16="http://schemas.microsoft.com/office/drawing/2014/main" id="{D072C1EB-04BD-4896-9626-8296B1A546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7450" y="6316357"/>
                <a:ext cx="836378" cy="24989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76200"/>
              </a:effectLst>
              <a:extLst/>
            </p:spPr>
            <p:txBody>
              <a:bodyPr wrap="square" lIns="90000" t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hu-HU" sz="1600" dirty="0" smtClean="0">
                    <a:latin typeface="Arial Narrow" panose="020B0606020202030204" pitchFamily="34" charset="0"/>
                  </a:rPr>
                  <a:t>PIK</a:t>
                </a:r>
                <a:endParaRPr lang="hu-HU" sz="1600" dirty="0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21" name="Csoportba foglalás 20">
                <a:extLst>
                  <a:ext uri="{FF2B5EF4-FFF2-40B4-BE49-F238E27FC236}">
                    <a16:creationId xmlns:a16="http://schemas.microsoft.com/office/drawing/2014/main" id="{56F0DBA5-9944-4978-A95D-E41DDA9EA051}"/>
                  </a:ext>
                </a:extLst>
              </p:cNvPr>
              <p:cNvGrpSpPr/>
              <p:nvPr/>
            </p:nvGrpSpPr>
            <p:grpSpPr>
              <a:xfrm>
                <a:off x="4412217" y="7136604"/>
                <a:ext cx="1381634" cy="839112"/>
                <a:chOff x="3350519" y="5673878"/>
                <a:chExt cx="1001242" cy="549828"/>
              </a:xfrm>
            </p:grpSpPr>
            <p:grpSp>
              <p:nvGrpSpPr>
                <p:cNvPr id="128" name="Csoportba foglalás 127">
                  <a:extLst>
                    <a:ext uri="{FF2B5EF4-FFF2-40B4-BE49-F238E27FC236}">
                      <a16:creationId xmlns:a16="http://schemas.microsoft.com/office/drawing/2014/main" id="{96BFD61F-68F1-4AD9-B708-2EF2DBE54B3D}"/>
                    </a:ext>
                  </a:extLst>
                </p:cNvPr>
                <p:cNvGrpSpPr/>
                <p:nvPr/>
              </p:nvGrpSpPr>
              <p:grpSpPr>
                <a:xfrm>
                  <a:off x="3832388" y="5878910"/>
                  <a:ext cx="146599" cy="137887"/>
                  <a:chOff x="2898940" y="4143357"/>
                  <a:chExt cx="146599" cy="137887"/>
                </a:xfrm>
              </p:grpSpPr>
              <p:sp>
                <p:nvSpPr>
                  <p:cNvPr id="164" name="Ellipszis 163">
                    <a:extLst>
                      <a:ext uri="{FF2B5EF4-FFF2-40B4-BE49-F238E27FC236}">
                        <a16:creationId xmlns:a16="http://schemas.microsoft.com/office/drawing/2014/main" id="{159EE186-E029-4FC6-AE7B-3E15EB6A7AF1}"/>
                      </a:ext>
                    </a:extLst>
                  </p:cNvPr>
                  <p:cNvSpPr/>
                  <p:nvPr/>
                </p:nvSpPr>
                <p:spPr>
                  <a:xfrm>
                    <a:off x="2917913" y="4165615"/>
                    <a:ext cx="90000" cy="90000"/>
                  </a:xfrm>
                  <a:prstGeom prst="ellipse">
                    <a:avLst/>
                  </a:prstGeom>
                  <a:solidFill>
                    <a:srgbClr val="C55A1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hu-HU"/>
                    </a:defPPr>
                    <a:lvl1pPr marL="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7303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746077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119116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492154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865193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238232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61127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98430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hu-HU" sz="1000"/>
                  </a:p>
                </p:txBody>
              </p:sp>
              <p:sp>
                <p:nvSpPr>
                  <p:cNvPr id="165" name="Szövegdoboz 164">
                    <a:extLst>
                      <a:ext uri="{FF2B5EF4-FFF2-40B4-BE49-F238E27FC236}">
                        <a16:creationId xmlns:a16="http://schemas.microsoft.com/office/drawing/2014/main" id="{9EC3C160-7A15-439F-B6E1-DFA1F1C2A56B}"/>
                      </a:ext>
                    </a:extLst>
                  </p:cNvPr>
                  <p:cNvSpPr txBox="1"/>
                  <p:nvPr/>
                </p:nvSpPr>
                <p:spPr>
                  <a:xfrm>
                    <a:off x="2898940" y="4143357"/>
                    <a:ext cx="146599" cy="137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u-HU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129" name="Csoportba foglalás 128">
                  <a:extLst>
                    <a:ext uri="{FF2B5EF4-FFF2-40B4-BE49-F238E27FC236}">
                      <a16:creationId xmlns:a16="http://schemas.microsoft.com/office/drawing/2014/main" id="{50FD6891-168C-4A9E-8CDA-CF3EF5D7436C}"/>
                    </a:ext>
                  </a:extLst>
                </p:cNvPr>
                <p:cNvGrpSpPr/>
                <p:nvPr/>
              </p:nvGrpSpPr>
              <p:grpSpPr>
                <a:xfrm>
                  <a:off x="4205162" y="6085819"/>
                  <a:ext cx="146599" cy="137887"/>
                  <a:chOff x="2898940" y="4143357"/>
                  <a:chExt cx="146599" cy="137887"/>
                </a:xfrm>
              </p:grpSpPr>
              <p:sp>
                <p:nvSpPr>
                  <p:cNvPr id="162" name="Ellipszis 161">
                    <a:extLst>
                      <a:ext uri="{FF2B5EF4-FFF2-40B4-BE49-F238E27FC236}">
                        <a16:creationId xmlns:a16="http://schemas.microsoft.com/office/drawing/2014/main" id="{4DD34636-6FAB-464D-90E4-BBD3969F0347}"/>
                      </a:ext>
                    </a:extLst>
                  </p:cNvPr>
                  <p:cNvSpPr/>
                  <p:nvPr/>
                </p:nvSpPr>
                <p:spPr>
                  <a:xfrm>
                    <a:off x="2917913" y="4165615"/>
                    <a:ext cx="90000" cy="90000"/>
                  </a:xfrm>
                  <a:prstGeom prst="ellipse">
                    <a:avLst/>
                  </a:prstGeom>
                  <a:solidFill>
                    <a:srgbClr val="C55A1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hu-HU"/>
                    </a:defPPr>
                    <a:lvl1pPr marL="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7303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746077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119116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492154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865193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238232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61127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98430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hu-HU" sz="1000"/>
                  </a:p>
                </p:txBody>
              </p:sp>
              <p:sp>
                <p:nvSpPr>
                  <p:cNvPr id="163" name="Szövegdoboz 162">
                    <a:extLst>
                      <a:ext uri="{FF2B5EF4-FFF2-40B4-BE49-F238E27FC236}">
                        <a16:creationId xmlns:a16="http://schemas.microsoft.com/office/drawing/2014/main" id="{B6A7F5EB-F53C-4B7D-AAB5-EA152FBAA346}"/>
                      </a:ext>
                    </a:extLst>
                  </p:cNvPr>
                  <p:cNvSpPr txBox="1"/>
                  <p:nvPr/>
                </p:nvSpPr>
                <p:spPr>
                  <a:xfrm>
                    <a:off x="2898940" y="4143357"/>
                    <a:ext cx="146599" cy="137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u-HU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130" name="Csoportba foglalás 129">
                  <a:extLst>
                    <a:ext uri="{FF2B5EF4-FFF2-40B4-BE49-F238E27FC236}">
                      <a16:creationId xmlns:a16="http://schemas.microsoft.com/office/drawing/2014/main" id="{9F18F10B-0EF2-4375-A945-3FC74764306B}"/>
                    </a:ext>
                  </a:extLst>
                </p:cNvPr>
                <p:cNvGrpSpPr/>
                <p:nvPr/>
              </p:nvGrpSpPr>
              <p:grpSpPr>
                <a:xfrm>
                  <a:off x="4203708" y="5673878"/>
                  <a:ext cx="146599" cy="137886"/>
                  <a:chOff x="2898940" y="4143357"/>
                  <a:chExt cx="146599" cy="137886"/>
                </a:xfrm>
              </p:grpSpPr>
              <p:sp>
                <p:nvSpPr>
                  <p:cNvPr id="160" name="Ellipszis 159">
                    <a:extLst>
                      <a:ext uri="{FF2B5EF4-FFF2-40B4-BE49-F238E27FC236}">
                        <a16:creationId xmlns:a16="http://schemas.microsoft.com/office/drawing/2014/main" id="{8A238C92-53E2-4C13-9463-5C39E1BF411E}"/>
                      </a:ext>
                    </a:extLst>
                  </p:cNvPr>
                  <p:cNvSpPr/>
                  <p:nvPr/>
                </p:nvSpPr>
                <p:spPr>
                  <a:xfrm>
                    <a:off x="2917913" y="4165615"/>
                    <a:ext cx="90000" cy="90000"/>
                  </a:xfrm>
                  <a:prstGeom prst="ellipse">
                    <a:avLst/>
                  </a:prstGeom>
                  <a:solidFill>
                    <a:srgbClr val="C55A1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hu-HU"/>
                    </a:defPPr>
                    <a:lvl1pPr marL="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7303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746077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119116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492154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865193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238232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61127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98430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hu-HU" sz="1000"/>
                  </a:p>
                </p:txBody>
              </p:sp>
              <p:sp>
                <p:nvSpPr>
                  <p:cNvPr id="161" name="Szövegdoboz 160">
                    <a:extLst>
                      <a:ext uri="{FF2B5EF4-FFF2-40B4-BE49-F238E27FC236}">
                        <a16:creationId xmlns:a16="http://schemas.microsoft.com/office/drawing/2014/main" id="{F06A9ED7-DF08-487F-9E24-4C500D4A31A9}"/>
                      </a:ext>
                    </a:extLst>
                  </p:cNvPr>
                  <p:cNvSpPr txBox="1"/>
                  <p:nvPr/>
                </p:nvSpPr>
                <p:spPr>
                  <a:xfrm>
                    <a:off x="2898940" y="4143357"/>
                    <a:ext cx="146599" cy="13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u-HU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P</a:t>
                    </a:r>
                  </a:p>
                </p:txBody>
              </p:sp>
            </p:grpSp>
            <p:sp>
              <p:nvSpPr>
                <p:cNvPr id="131" name="Hatszög 130">
                  <a:extLst>
                    <a:ext uri="{FF2B5EF4-FFF2-40B4-BE49-F238E27FC236}">
                      <a16:creationId xmlns:a16="http://schemas.microsoft.com/office/drawing/2014/main" id="{2F0FDA5C-AD9C-46E4-8A9B-B34877BD43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942696" y="5779448"/>
                  <a:ext cx="378000" cy="336000"/>
                </a:xfrm>
                <a:prstGeom prst="hexagon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hu-HU" sz="1000"/>
                </a:p>
              </p:txBody>
            </p:sp>
            <p:sp>
              <p:nvSpPr>
                <p:cNvPr id="132" name="Szövegdoboz 19">
                  <a:extLst>
                    <a:ext uri="{FF2B5EF4-FFF2-40B4-BE49-F238E27FC236}">
                      <a16:creationId xmlns:a16="http://schemas.microsoft.com/office/drawing/2014/main" id="{063AEB3D-5E55-406A-A52A-EA9BE5B29938}"/>
                    </a:ext>
                  </a:extLst>
                </p:cNvPr>
                <p:cNvSpPr txBox="1"/>
                <p:nvPr/>
              </p:nvSpPr>
              <p:spPr>
                <a:xfrm>
                  <a:off x="3934499" y="5885347"/>
                  <a:ext cx="139232" cy="13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1</a:t>
                  </a:r>
                </a:p>
              </p:txBody>
            </p:sp>
            <p:sp>
              <p:nvSpPr>
                <p:cNvPr id="133" name="Szövegdoboz 500">
                  <a:extLst>
                    <a:ext uri="{FF2B5EF4-FFF2-40B4-BE49-F238E27FC236}">
                      <a16:creationId xmlns:a16="http://schemas.microsoft.com/office/drawing/2014/main" id="{06127F96-4E05-4EC8-85E7-B105C8F99E02}"/>
                    </a:ext>
                  </a:extLst>
                </p:cNvPr>
                <p:cNvSpPr txBox="1"/>
                <p:nvPr/>
              </p:nvSpPr>
              <p:spPr>
                <a:xfrm>
                  <a:off x="3996349" y="5980672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2</a:t>
                  </a:r>
                </a:p>
              </p:txBody>
            </p:sp>
            <p:sp>
              <p:nvSpPr>
                <p:cNvPr id="134" name="Szövegdoboz 501">
                  <a:extLst>
                    <a:ext uri="{FF2B5EF4-FFF2-40B4-BE49-F238E27FC236}">
                      <a16:creationId xmlns:a16="http://schemas.microsoft.com/office/drawing/2014/main" id="{756D8B08-B5A7-4D76-BF28-1674D1435C28}"/>
                    </a:ext>
                  </a:extLst>
                </p:cNvPr>
                <p:cNvSpPr txBox="1"/>
                <p:nvPr/>
              </p:nvSpPr>
              <p:spPr>
                <a:xfrm>
                  <a:off x="4156575" y="5982944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3</a:t>
                  </a:r>
                </a:p>
              </p:txBody>
            </p:sp>
            <p:sp>
              <p:nvSpPr>
                <p:cNvPr id="135" name="Szövegdoboz 502">
                  <a:extLst>
                    <a:ext uri="{FF2B5EF4-FFF2-40B4-BE49-F238E27FC236}">
                      <a16:creationId xmlns:a16="http://schemas.microsoft.com/office/drawing/2014/main" id="{B96E311F-E133-4737-8048-DE7CCFB3828C}"/>
                    </a:ext>
                  </a:extLst>
                </p:cNvPr>
                <p:cNvSpPr txBox="1"/>
                <p:nvPr/>
              </p:nvSpPr>
              <p:spPr>
                <a:xfrm>
                  <a:off x="4211976" y="5858687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4</a:t>
                  </a:r>
                </a:p>
              </p:txBody>
            </p:sp>
            <p:sp>
              <p:nvSpPr>
                <p:cNvPr id="136" name="Szövegdoboz 503">
                  <a:extLst>
                    <a:ext uri="{FF2B5EF4-FFF2-40B4-BE49-F238E27FC236}">
                      <a16:creationId xmlns:a16="http://schemas.microsoft.com/office/drawing/2014/main" id="{0F4EA843-0CBE-4A97-B7B2-2D5C2C6CEF69}"/>
                    </a:ext>
                  </a:extLst>
                </p:cNvPr>
                <p:cNvSpPr txBox="1"/>
                <p:nvPr/>
              </p:nvSpPr>
              <p:spPr>
                <a:xfrm>
                  <a:off x="4159193" y="5759224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5</a:t>
                  </a:r>
                </a:p>
              </p:txBody>
            </p:sp>
            <p:sp>
              <p:nvSpPr>
                <p:cNvPr id="137" name="Szövegdoboz 504">
                  <a:extLst>
                    <a:ext uri="{FF2B5EF4-FFF2-40B4-BE49-F238E27FC236}">
                      <a16:creationId xmlns:a16="http://schemas.microsoft.com/office/drawing/2014/main" id="{EB916F4F-CA3D-4F44-8E2A-E54E49FF92F3}"/>
                    </a:ext>
                  </a:extLst>
                </p:cNvPr>
                <p:cNvSpPr txBox="1"/>
                <p:nvPr/>
              </p:nvSpPr>
              <p:spPr>
                <a:xfrm>
                  <a:off x="3991125" y="5760762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6</a:t>
                  </a:r>
                </a:p>
              </p:txBody>
            </p:sp>
            <p:grpSp>
              <p:nvGrpSpPr>
                <p:cNvPr id="138" name="Csoportba foglalás 137">
                  <a:extLst>
                    <a:ext uri="{FF2B5EF4-FFF2-40B4-BE49-F238E27FC236}">
                      <a16:creationId xmlns:a16="http://schemas.microsoft.com/office/drawing/2014/main" id="{2EEF715E-C92D-45F4-AA4F-595816FDD530}"/>
                    </a:ext>
                  </a:extLst>
                </p:cNvPr>
                <p:cNvGrpSpPr/>
                <p:nvPr/>
              </p:nvGrpSpPr>
              <p:grpSpPr>
                <a:xfrm>
                  <a:off x="3350519" y="5969145"/>
                  <a:ext cx="507827" cy="62271"/>
                  <a:chOff x="5252434" y="328445"/>
                  <a:chExt cx="507827" cy="62271"/>
                </a:xfrm>
              </p:grpSpPr>
              <p:cxnSp>
                <p:nvCxnSpPr>
                  <p:cNvPr id="150" name="Egyenes összekötő 149">
                    <a:extLst>
                      <a:ext uri="{FF2B5EF4-FFF2-40B4-BE49-F238E27FC236}">
                        <a16:creationId xmlns:a16="http://schemas.microsoft.com/office/drawing/2014/main" id="{D5969C97-6D00-4A35-863D-AEB969F693CD}"/>
                      </a:ext>
                    </a:extLst>
                  </p:cNvPr>
                  <p:cNvCxnSpPr/>
                  <p:nvPr/>
                </p:nvCxnSpPr>
                <p:spPr>
                  <a:xfrm>
                    <a:off x="5252434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Egyenes összekötő 150">
                    <a:extLst>
                      <a:ext uri="{FF2B5EF4-FFF2-40B4-BE49-F238E27FC236}">
                        <a16:creationId xmlns:a16="http://schemas.microsoft.com/office/drawing/2014/main" id="{A6600212-59BA-4801-B52B-F318496CF1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303141" y="32852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Egyenes összekötő 151">
                    <a:extLst>
                      <a:ext uri="{FF2B5EF4-FFF2-40B4-BE49-F238E27FC236}">
                        <a16:creationId xmlns:a16="http://schemas.microsoft.com/office/drawing/2014/main" id="{0DE8CEC8-C009-4168-84B9-5F9B3E55A5A5}"/>
                      </a:ext>
                    </a:extLst>
                  </p:cNvPr>
                  <p:cNvCxnSpPr/>
                  <p:nvPr/>
                </p:nvCxnSpPr>
                <p:spPr>
                  <a:xfrm>
                    <a:off x="5352350" y="328445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Egyenes összekötő 152">
                    <a:extLst>
                      <a:ext uri="{FF2B5EF4-FFF2-40B4-BE49-F238E27FC236}">
                        <a16:creationId xmlns:a16="http://schemas.microsoft.com/office/drawing/2014/main" id="{B0F06EDD-55CC-42B5-A3EF-496317B75D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403057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Egyenes összekötő 153">
                    <a:extLst>
                      <a:ext uri="{FF2B5EF4-FFF2-40B4-BE49-F238E27FC236}">
                        <a16:creationId xmlns:a16="http://schemas.microsoft.com/office/drawing/2014/main" id="{FD006F33-EB83-4F09-BBF5-4CD9C2DA47B0}"/>
                      </a:ext>
                    </a:extLst>
                  </p:cNvPr>
                  <p:cNvCxnSpPr/>
                  <p:nvPr/>
                </p:nvCxnSpPr>
                <p:spPr>
                  <a:xfrm>
                    <a:off x="5455722" y="332201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Egyenes összekötő 154">
                    <a:extLst>
                      <a:ext uri="{FF2B5EF4-FFF2-40B4-BE49-F238E27FC236}">
                        <a16:creationId xmlns:a16="http://schemas.microsoft.com/office/drawing/2014/main" id="{6FE30824-AC1C-4537-8BE3-099A0C7439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506429" y="332240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Egyenes összekötő 155">
                    <a:extLst>
                      <a:ext uri="{FF2B5EF4-FFF2-40B4-BE49-F238E27FC236}">
                        <a16:creationId xmlns:a16="http://schemas.microsoft.com/office/drawing/2014/main" id="{B18306D1-7643-43AD-8D6A-F55A7BA250F3}"/>
                      </a:ext>
                    </a:extLst>
                  </p:cNvPr>
                  <p:cNvCxnSpPr/>
                  <p:nvPr/>
                </p:nvCxnSpPr>
                <p:spPr>
                  <a:xfrm>
                    <a:off x="5555638" y="33454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Egyenes összekötő 156">
                    <a:extLst>
                      <a:ext uri="{FF2B5EF4-FFF2-40B4-BE49-F238E27FC236}">
                        <a16:creationId xmlns:a16="http://schemas.microsoft.com/office/drawing/2014/main" id="{BFF7D677-0CB2-4AD4-B157-822E7907AF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606345" y="334582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Egyenes összekötő 157">
                    <a:extLst>
                      <a:ext uri="{FF2B5EF4-FFF2-40B4-BE49-F238E27FC236}">
                        <a16:creationId xmlns:a16="http://schemas.microsoft.com/office/drawing/2014/main" id="{DB11359A-7C8A-471D-ACE6-27927B689BA9}"/>
                      </a:ext>
                    </a:extLst>
                  </p:cNvPr>
                  <p:cNvCxnSpPr/>
                  <p:nvPr/>
                </p:nvCxnSpPr>
                <p:spPr>
                  <a:xfrm>
                    <a:off x="5655554" y="336677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Egyenes összekötő 158">
                    <a:extLst>
                      <a:ext uri="{FF2B5EF4-FFF2-40B4-BE49-F238E27FC236}">
                        <a16:creationId xmlns:a16="http://schemas.microsoft.com/office/drawing/2014/main" id="{B9AED708-D824-477E-B012-93252C6DA8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706261" y="336716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9" name="Csoportba foglalás 138">
                  <a:extLst>
                    <a:ext uri="{FF2B5EF4-FFF2-40B4-BE49-F238E27FC236}">
                      <a16:creationId xmlns:a16="http://schemas.microsoft.com/office/drawing/2014/main" id="{B767450B-5B7C-4CC4-B651-77156FCC115E}"/>
                    </a:ext>
                  </a:extLst>
                </p:cNvPr>
                <p:cNvGrpSpPr/>
                <p:nvPr/>
              </p:nvGrpSpPr>
              <p:grpSpPr>
                <a:xfrm flipV="1">
                  <a:off x="3351812" y="5858687"/>
                  <a:ext cx="507827" cy="62271"/>
                  <a:chOff x="5252434" y="328445"/>
                  <a:chExt cx="507827" cy="62271"/>
                </a:xfrm>
              </p:grpSpPr>
              <p:cxnSp>
                <p:nvCxnSpPr>
                  <p:cNvPr id="140" name="Egyenes összekötő 139">
                    <a:extLst>
                      <a:ext uri="{FF2B5EF4-FFF2-40B4-BE49-F238E27FC236}">
                        <a16:creationId xmlns:a16="http://schemas.microsoft.com/office/drawing/2014/main" id="{D4901466-1ADF-4E99-9ABF-4D090ED58DB7}"/>
                      </a:ext>
                    </a:extLst>
                  </p:cNvPr>
                  <p:cNvCxnSpPr/>
                  <p:nvPr/>
                </p:nvCxnSpPr>
                <p:spPr>
                  <a:xfrm>
                    <a:off x="5252434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Egyenes összekötő 140">
                    <a:extLst>
                      <a:ext uri="{FF2B5EF4-FFF2-40B4-BE49-F238E27FC236}">
                        <a16:creationId xmlns:a16="http://schemas.microsoft.com/office/drawing/2014/main" id="{F56F4845-30A9-4F34-A607-2CC264AF2E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303141" y="32852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Egyenes összekötő 141">
                    <a:extLst>
                      <a:ext uri="{FF2B5EF4-FFF2-40B4-BE49-F238E27FC236}">
                        <a16:creationId xmlns:a16="http://schemas.microsoft.com/office/drawing/2014/main" id="{E5475755-1B02-45A9-AA78-7D635C19FFFC}"/>
                      </a:ext>
                    </a:extLst>
                  </p:cNvPr>
                  <p:cNvCxnSpPr/>
                  <p:nvPr/>
                </p:nvCxnSpPr>
                <p:spPr>
                  <a:xfrm>
                    <a:off x="5352350" y="328445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Egyenes összekötő 142">
                    <a:extLst>
                      <a:ext uri="{FF2B5EF4-FFF2-40B4-BE49-F238E27FC236}">
                        <a16:creationId xmlns:a16="http://schemas.microsoft.com/office/drawing/2014/main" id="{1AF68529-7B65-4265-8536-57A6108E29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403057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Egyenes összekötő 143">
                    <a:extLst>
                      <a:ext uri="{FF2B5EF4-FFF2-40B4-BE49-F238E27FC236}">
                        <a16:creationId xmlns:a16="http://schemas.microsoft.com/office/drawing/2014/main" id="{F1DC85E7-7B34-44D6-B298-7EB77AD4C80C}"/>
                      </a:ext>
                    </a:extLst>
                  </p:cNvPr>
                  <p:cNvCxnSpPr/>
                  <p:nvPr/>
                </p:nvCxnSpPr>
                <p:spPr>
                  <a:xfrm>
                    <a:off x="5455722" y="332201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Egyenes összekötő 144">
                    <a:extLst>
                      <a:ext uri="{FF2B5EF4-FFF2-40B4-BE49-F238E27FC236}">
                        <a16:creationId xmlns:a16="http://schemas.microsoft.com/office/drawing/2014/main" id="{79F99FCF-DD28-4888-8B13-39A2A385EE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506429" y="332240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Egyenes összekötő 145">
                    <a:extLst>
                      <a:ext uri="{FF2B5EF4-FFF2-40B4-BE49-F238E27FC236}">
                        <a16:creationId xmlns:a16="http://schemas.microsoft.com/office/drawing/2014/main" id="{CA4A84CB-9536-439D-BE1E-E6A8CB3DF5BA}"/>
                      </a:ext>
                    </a:extLst>
                  </p:cNvPr>
                  <p:cNvCxnSpPr/>
                  <p:nvPr/>
                </p:nvCxnSpPr>
                <p:spPr>
                  <a:xfrm>
                    <a:off x="5555638" y="33454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Egyenes összekötő 146">
                    <a:extLst>
                      <a:ext uri="{FF2B5EF4-FFF2-40B4-BE49-F238E27FC236}">
                        <a16:creationId xmlns:a16="http://schemas.microsoft.com/office/drawing/2014/main" id="{D4871B58-86A8-4476-99A3-8B0E7AE450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606345" y="334582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Egyenes összekötő 147">
                    <a:extLst>
                      <a:ext uri="{FF2B5EF4-FFF2-40B4-BE49-F238E27FC236}">
                        <a16:creationId xmlns:a16="http://schemas.microsoft.com/office/drawing/2014/main" id="{B4CA54CF-227C-474E-A92C-E1DCA0227AF4}"/>
                      </a:ext>
                    </a:extLst>
                  </p:cNvPr>
                  <p:cNvCxnSpPr/>
                  <p:nvPr/>
                </p:nvCxnSpPr>
                <p:spPr>
                  <a:xfrm>
                    <a:off x="5655554" y="336677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Egyenes összekötő 148">
                    <a:extLst>
                      <a:ext uri="{FF2B5EF4-FFF2-40B4-BE49-F238E27FC236}">
                        <a16:creationId xmlns:a16="http://schemas.microsoft.com/office/drawing/2014/main" id="{BFBC274A-48BC-44BD-91C1-B52648B698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706261" y="336716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2" name="Csoportba foglalás 21">
                <a:extLst>
                  <a:ext uri="{FF2B5EF4-FFF2-40B4-BE49-F238E27FC236}">
                    <a16:creationId xmlns:a16="http://schemas.microsoft.com/office/drawing/2014/main" id="{28C3AFC6-95DE-4F73-A62F-8D1770D9A720}"/>
                  </a:ext>
                </a:extLst>
              </p:cNvPr>
              <p:cNvGrpSpPr/>
              <p:nvPr/>
            </p:nvGrpSpPr>
            <p:grpSpPr>
              <a:xfrm>
                <a:off x="2592445" y="5016312"/>
                <a:ext cx="1343554" cy="551862"/>
                <a:chOff x="2415575" y="4023818"/>
                <a:chExt cx="973646" cy="361607"/>
              </a:xfrm>
            </p:grpSpPr>
            <p:sp>
              <p:nvSpPr>
                <p:cNvPr id="96" name="Hatszög 95">
                  <a:extLst>
                    <a:ext uri="{FF2B5EF4-FFF2-40B4-BE49-F238E27FC236}">
                      <a16:creationId xmlns:a16="http://schemas.microsoft.com/office/drawing/2014/main" id="{F17A736D-3CBE-441C-94BD-17F36A04C0F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011221" y="4044042"/>
                  <a:ext cx="378000" cy="336000"/>
                </a:xfrm>
                <a:prstGeom prst="hexagon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hu-HU" sz="1000"/>
                </a:p>
              </p:txBody>
            </p:sp>
            <p:sp>
              <p:nvSpPr>
                <p:cNvPr id="97" name="Szövegdoboz 19">
                  <a:extLst>
                    <a:ext uri="{FF2B5EF4-FFF2-40B4-BE49-F238E27FC236}">
                      <a16:creationId xmlns:a16="http://schemas.microsoft.com/office/drawing/2014/main" id="{38FB1518-9CFC-4891-88E5-2B623598AB18}"/>
                    </a:ext>
                  </a:extLst>
                </p:cNvPr>
                <p:cNvSpPr txBox="1"/>
                <p:nvPr/>
              </p:nvSpPr>
              <p:spPr>
                <a:xfrm>
                  <a:off x="3011927" y="4149941"/>
                  <a:ext cx="139232" cy="137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1</a:t>
                  </a:r>
                </a:p>
              </p:txBody>
            </p:sp>
            <p:sp>
              <p:nvSpPr>
                <p:cNvPr id="98" name="Szövegdoboz 500">
                  <a:extLst>
                    <a:ext uri="{FF2B5EF4-FFF2-40B4-BE49-F238E27FC236}">
                      <a16:creationId xmlns:a16="http://schemas.microsoft.com/office/drawing/2014/main" id="{67E02426-11C9-47C4-9B80-40C647153F0B}"/>
                    </a:ext>
                  </a:extLst>
                </p:cNvPr>
                <p:cNvSpPr txBox="1"/>
                <p:nvPr/>
              </p:nvSpPr>
              <p:spPr>
                <a:xfrm>
                  <a:off x="3064874" y="4245266"/>
                  <a:ext cx="88210" cy="137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2</a:t>
                  </a:r>
                </a:p>
              </p:txBody>
            </p:sp>
            <p:sp>
              <p:nvSpPr>
                <p:cNvPr id="99" name="Szövegdoboz 501">
                  <a:extLst>
                    <a:ext uri="{FF2B5EF4-FFF2-40B4-BE49-F238E27FC236}">
                      <a16:creationId xmlns:a16="http://schemas.microsoft.com/office/drawing/2014/main" id="{A1A441A2-3171-4DC0-A9AF-346D10E2677F}"/>
                    </a:ext>
                  </a:extLst>
                </p:cNvPr>
                <p:cNvSpPr txBox="1"/>
                <p:nvPr/>
              </p:nvSpPr>
              <p:spPr>
                <a:xfrm>
                  <a:off x="3225100" y="4247538"/>
                  <a:ext cx="88210" cy="137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3</a:t>
                  </a:r>
                </a:p>
              </p:txBody>
            </p:sp>
            <p:sp>
              <p:nvSpPr>
                <p:cNvPr id="100" name="Szövegdoboz 502">
                  <a:extLst>
                    <a:ext uri="{FF2B5EF4-FFF2-40B4-BE49-F238E27FC236}">
                      <a16:creationId xmlns:a16="http://schemas.microsoft.com/office/drawing/2014/main" id="{BF81FA55-7AA0-45DD-9B44-D5BBC2B49173}"/>
                    </a:ext>
                  </a:extLst>
                </p:cNvPr>
                <p:cNvSpPr txBox="1"/>
                <p:nvPr/>
              </p:nvSpPr>
              <p:spPr>
                <a:xfrm>
                  <a:off x="3280501" y="4123281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4</a:t>
                  </a:r>
                </a:p>
              </p:txBody>
            </p:sp>
            <p:sp>
              <p:nvSpPr>
                <p:cNvPr id="101" name="Szövegdoboz 503">
                  <a:extLst>
                    <a:ext uri="{FF2B5EF4-FFF2-40B4-BE49-F238E27FC236}">
                      <a16:creationId xmlns:a16="http://schemas.microsoft.com/office/drawing/2014/main" id="{7A802605-2086-4556-A61B-445B4707A370}"/>
                    </a:ext>
                  </a:extLst>
                </p:cNvPr>
                <p:cNvSpPr txBox="1"/>
                <p:nvPr/>
              </p:nvSpPr>
              <p:spPr>
                <a:xfrm>
                  <a:off x="3227718" y="4023818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5</a:t>
                  </a:r>
                </a:p>
              </p:txBody>
            </p:sp>
            <p:sp>
              <p:nvSpPr>
                <p:cNvPr id="102" name="Szövegdoboz 504">
                  <a:extLst>
                    <a:ext uri="{FF2B5EF4-FFF2-40B4-BE49-F238E27FC236}">
                      <a16:creationId xmlns:a16="http://schemas.microsoft.com/office/drawing/2014/main" id="{3711C9A2-AA32-4BD1-9912-CF3BB60980F0}"/>
                    </a:ext>
                  </a:extLst>
                </p:cNvPr>
                <p:cNvSpPr txBox="1"/>
                <p:nvPr/>
              </p:nvSpPr>
              <p:spPr>
                <a:xfrm>
                  <a:off x="3059650" y="4034035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6</a:t>
                  </a:r>
                </a:p>
              </p:txBody>
            </p:sp>
            <p:grpSp>
              <p:nvGrpSpPr>
                <p:cNvPr id="103" name="Csoportba foglalás 102">
                  <a:extLst>
                    <a:ext uri="{FF2B5EF4-FFF2-40B4-BE49-F238E27FC236}">
                      <a16:creationId xmlns:a16="http://schemas.microsoft.com/office/drawing/2014/main" id="{B2D26A2E-C9DF-4D4E-AA46-366318EB064D}"/>
                    </a:ext>
                  </a:extLst>
                </p:cNvPr>
                <p:cNvGrpSpPr/>
                <p:nvPr/>
              </p:nvGrpSpPr>
              <p:grpSpPr>
                <a:xfrm>
                  <a:off x="2419044" y="4233739"/>
                  <a:ext cx="507827" cy="62271"/>
                  <a:chOff x="5252434" y="328445"/>
                  <a:chExt cx="507827" cy="62271"/>
                </a:xfrm>
              </p:grpSpPr>
              <p:cxnSp>
                <p:nvCxnSpPr>
                  <p:cNvPr id="118" name="Egyenes összekötő 117">
                    <a:extLst>
                      <a:ext uri="{FF2B5EF4-FFF2-40B4-BE49-F238E27FC236}">
                        <a16:creationId xmlns:a16="http://schemas.microsoft.com/office/drawing/2014/main" id="{73763306-DAB6-4738-A62C-71011B477F18}"/>
                      </a:ext>
                    </a:extLst>
                  </p:cNvPr>
                  <p:cNvCxnSpPr/>
                  <p:nvPr/>
                </p:nvCxnSpPr>
                <p:spPr>
                  <a:xfrm>
                    <a:off x="5252434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Egyenes összekötő 118">
                    <a:extLst>
                      <a:ext uri="{FF2B5EF4-FFF2-40B4-BE49-F238E27FC236}">
                        <a16:creationId xmlns:a16="http://schemas.microsoft.com/office/drawing/2014/main" id="{2C19234D-BF65-48DD-964A-D4A548B6C0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303141" y="32852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Egyenes összekötő 119">
                    <a:extLst>
                      <a:ext uri="{FF2B5EF4-FFF2-40B4-BE49-F238E27FC236}">
                        <a16:creationId xmlns:a16="http://schemas.microsoft.com/office/drawing/2014/main" id="{3B148458-A9FD-490A-A7ED-9CD55EEE85D3}"/>
                      </a:ext>
                    </a:extLst>
                  </p:cNvPr>
                  <p:cNvCxnSpPr/>
                  <p:nvPr/>
                </p:nvCxnSpPr>
                <p:spPr>
                  <a:xfrm>
                    <a:off x="5352350" y="328445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Egyenes összekötő 120">
                    <a:extLst>
                      <a:ext uri="{FF2B5EF4-FFF2-40B4-BE49-F238E27FC236}">
                        <a16:creationId xmlns:a16="http://schemas.microsoft.com/office/drawing/2014/main" id="{8D0108B1-2772-479D-9C79-0221294F47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403057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Egyenes összekötő 121">
                    <a:extLst>
                      <a:ext uri="{FF2B5EF4-FFF2-40B4-BE49-F238E27FC236}">
                        <a16:creationId xmlns:a16="http://schemas.microsoft.com/office/drawing/2014/main" id="{BFBC503A-D37D-4289-B193-38549CA4D4EC}"/>
                      </a:ext>
                    </a:extLst>
                  </p:cNvPr>
                  <p:cNvCxnSpPr/>
                  <p:nvPr/>
                </p:nvCxnSpPr>
                <p:spPr>
                  <a:xfrm>
                    <a:off x="5455722" y="332201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Egyenes összekötő 122">
                    <a:extLst>
                      <a:ext uri="{FF2B5EF4-FFF2-40B4-BE49-F238E27FC236}">
                        <a16:creationId xmlns:a16="http://schemas.microsoft.com/office/drawing/2014/main" id="{BB6428A0-28CA-4B94-AA39-5335214BDF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506429" y="332240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Egyenes összekötő 123">
                    <a:extLst>
                      <a:ext uri="{FF2B5EF4-FFF2-40B4-BE49-F238E27FC236}">
                        <a16:creationId xmlns:a16="http://schemas.microsoft.com/office/drawing/2014/main" id="{154C6A7A-6E55-45A5-B04D-570CC333CA4B}"/>
                      </a:ext>
                    </a:extLst>
                  </p:cNvPr>
                  <p:cNvCxnSpPr/>
                  <p:nvPr/>
                </p:nvCxnSpPr>
                <p:spPr>
                  <a:xfrm>
                    <a:off x="5555638" y="33454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Egyenes összekötő 124">
                    <a:extLst>
                      <a:ext uri="{FF2B5EF4-FFF2-40B4-BE49-F238E27FC236}">
                        <a16:creationId xmlns:a16="http://schemas.microsoft.com/office/drawing/2014/main" id="{ED0A738C-C7E5-497C-84F9-CD35C345DD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606345" y="334582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Egyenes összekötő 125">
                    <a:extLst>
                      <a:ext uri="{FF2B5EF4-FFF2-40B4-BE49-F238E27FC236}">
                        <a16:creationId xmlns:a16="http://schemas.microsoft.com/office/drawing/2014/main" id="{5603D7EF-3DC9-41AB-A197-BD2F15DD1381}"/>
                      </a:ext>
                    </a:extLst>
                  </p:cNvPr>
                  <p:cNvCxnSpPr/>
                  <p:nvPr/>
                </p:nvCxnSpPr>
                <p:spPr>
                  <a:xfrm>
                    <a:off x="5655554" y="336677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Egyenes összekötő 126">
                    <a:extLst>
                      <a:ext uri="{FF2B5EF4-FFF2-40B4-BE49-F238E27FC236}">
                        <a16:creationId xmlns:a16="http://schemas.microsoft.com/office/drawing/2014/main" id="{00165C66-361A-4B50-86BF-D3E7E6B38D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706261" y="336716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Csoportba foglalás 103">
                  <a:extLst>
                    <a:ext uri="{FF2B5EF4-FFF2-40B4-BE49-F238E27FC236}">
                      <a16:creationId xmlns:a16="http://schemas.microsoft.com/office/drawing/2014/main" id="{E13709BF-9599-40E7-9A89-DB310798B463}"/>
                    </a:ext>
                  </a:extLst>
                </p:cNvPr>
                <p:cNvGrpSpPr/>
                <p:nvPr/>
              </p:nvGrpSpPr>
              <p:grpSpPr>
                <a:xfrm flipV="1">
                  <a:off x="2415575" y="4123281"/>
                  <a:ext cx="507827" cy="62271"/>
                  <a:chOff x="5252434" y="328445"/>
                  <a:chExt cx="507827" cy="62271"/>
                </a:xfrm>
              </p:grpSpPr>
              <p:cxnSp>
                <p:nvCxnSpPr>
                  <p:cNvPr id="108" name="Egyenes összekötő 107">
                    <a:extLst>
                      <a:ext uri="{FF2B5EF4-FFF2-40B4-BE49-F238E27FC236}">
                        <a16:creationId xmlns:a16="http://schemas.microsoft.com/office/drawing/2014/main" id="{B2B1DBEA-F7CB-4DE7-A2EB-EA1068312E49}"/>
                      </a:ext>
                    </a:extLst>
                  </p:cNvPr>
                  <p:cNvCxnSpPr/>
                  <p:nvPr/>
                </p:nvCxnSpPr>
                <p:spPr>
                  <a:xfrm>
                    <a:off x="5252434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Egyenes összekötő 108">
                    <a:extLst>
                      <a:ext uri="{FF2B5EF4-FFF2-40B4-BE49-F238E27FC236}">
                        <a16:creationId xmlns:a16="http://schemas.microsoft.com/office/drawing/2014/main" id="{A8A8AA52-CB6D-49FA-AAED-71BB199A46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303141" y="32852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Egyenes összekötő 109">
                    <a:extLst>
                      <a:ext uri="{FF2B5EF4-FFF2-40B4-BE49-F238E27FC236}">
                        <a16:creationId xmlns:a16="http://schemas.microsoft.com/office/drawing/2014/main" id="{50C04D42-36DF-48A4-B414-64FAFEA1D700}"/>
                      </a:ext>
                    </a:extLst>
                  </p:cNvPr>
                  <p:cNvCxnSpPr/>
                  <p:nvPr/>
                </p:nvCxnSpPr>
                <p:spPr>
                  <a:xfrm>
                    <a:off x="5352350" y="328445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Egyenes összekötő 110">
                    <a:extLst>
                      <a:ext uri="{FF2B5EF4-FFF2-40B4-BE49-F238E27FC236}">
                        <a16:creationId xmlns:a16="http://schemas.microsoft.com/office/drawing/2014/main" id="{BAF0C063-0116-4749-80A6-8E46CB36A4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403057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Egyenes összekötő 111">
                    <a:extLst>
                      <a:ext uri="{FF2B5EF4-FFF2-40B4-BE49-F238E27FC236}">
                        <a16:creationId xmlns:a16="http://schemas.microsoft.com/office/drawing/2014/main" id="{E6617C74-9D87-4924-B603-DEE36423CCBD}"/>
                      </a:ext>
                    </a:extLst>
                  </p:cNvPr>
                  <p:cNvCxnSpPr/>
                  <p:nvPr/>
                </p:nvCxnSpPr>
                <p:spPr>
                  <a:xfrm>
                    <a:off x="5455722" y="332201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Egyenes összekötő 112">
                    <a:extLst>
                      <a:ext uri="{FF2B5EF4-FFF2-40B4-BE49-F238E27FC236}">
                        <a16:creationId xmlns:a16="http://schemas.microsoft.com/office/drawing/2014/main" id="{AAAFCA13-BDFC-44AC-891C-0B1F1D6D89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506429" y="332240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Egyenes összekötő 113">
                    <a:extLst>
                      <a:ext uri="{FF2B5EF4-FFF2-40B4-BE49-F238E27FC236}">
                        <a16:creationId xmlns:a16="http://schemas.microsoft.com/office/drawing/2014/main" id="{26183B3F-390B-4AB6-9622-BB63689F0995}"/>
                      </a:ext>
                    </a:extLst>
                  </p:cNvPr>
                  <p:cNvCxnSpPr/>
                  <p:nvPr/>
                </p:nvCxnSpPr>
                <p:spPr>
                  <a:xfrm>
                    <a:off x="5555638" y="33454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Egyenes összekötő 114">
                    <a:extLst>
                      <a:ext uri="{FF2B5EF4-FFF2-40B4-BE49-F238E27FC236}">
                        <a16:creationId xmlns:a16="http://schemas.microsoft.com/office/drawing/2014/main" id="{8643445D-0680-4BC0-A645-CFBAAD56D1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606345" y="334582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Egyenes összekötő 115">
                    <a:extLst>
                      <a:ext uri="{FF2B5EF4-FFF2-40B4-BE49-F238E27FC236}">
                        <a16:creationId xmlns:a16="http://schemas.microsoft.com/office/drawing/2014/main" id="{1D1E28A4-853B-4050-BDA6-271CCB2DD337}"/>
                      </a:ext>
                    </a:extLst>
                  </p:cNvPr>
                  <p:cNvCxnSpPr/>
                  <p:nvPr/>
                </p:nvCxnSpPr>
                <p:spPr>
                  <a:xfrm>
                    <a:off x="5655554" y="336677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Egyenes összekötő 116">
                    <a:extLst>
                      <a:ext uri="{FF2B5EF4-FFF2-40B4-BE49-F238E27FC236}">
                        <a16:creationId xmlns:a16="http://schemas.microsoft.com/office/drawing/2014/main" id="{745123E1-7EF5-4B41-BFFA-210CF11A19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706261" y="336716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" name="Csoportba foglalás 104">
                  <a:extLst>
                    <a:ext uri="{FF2B5EF4-FFF2-40B4-BE49-F238E27FC236}">
                      <a16:creationId xmlns:a16="http://schemas.microsoft.com/office/drawing/2014/main" id="{F01B4448-4C4A-4753-90A7-D6C080319232}"/>
                    </a:ext>
                  </a:extLst>
                </p:cNvPr>
                <p:cNvGrpSpPr/>
                <p:nvPr/>
              </p:nvGrpSpPr>
              <p:grpSpPr>
                <a:xfrm>
                  <a:off x="2890037" y="4143357"/>
                  <a:ext cx="146599" cy="137887"/>
                  <a:chOff x="2890037" y="4143357"/>
                  <a:chExt cx="146599" cy="137887"/>
                </a:xfrm>
              </p:grpSpPr>
              <p:sp>
                <p:nvSpPr>
                  <p:cNvPr id="106" name="Ellipszis 105">
                    <a:extLst>
                      <a:ext uri="{FF2B5EF4-FFF2-40B4-BE49-F238E27FC236}">
                        <a16:creationId xmlns:a16="http://schemas.microsoft.com/office/drawing/2014/main" id="{4B0B4DFB-2FDA-460F-A357-700E9E19B0E6}"/>
                      </a:ext>
                    </a:extLst>
                  </p:cNvPr>
                  <p:cNvSpPr/>
                  <p:nvPr/>
                </p:nvSpPr>
                <p:spPr>
                  <a:xfrm>
                    <a:off x="2917913" y="4165615"/>
                    <a:ext cx="90000" cy="90000"/>
                  </a:xfrm>
                  <a:prstGeom prst="ellipse">
                    <a:avLst/>
                  </a:prstGeom>
                  <a:solidFill>
                    <a:srgbClr val="C55A1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hu-HU"/>
                    </a:defPPr>
                    <a:lvl1pPr marL="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7303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746077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119116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492154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865193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238232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61127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98430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hu-HU" sz="1000"/>
                  </a:p>
                </p:txBody>
              </p:sp>
              <p:sp>
                <p:nvSpPr>
                  <p:cNvPr id="107" name="Szövegdoboz 106">
                    <a:extLst>
                      <a:ext uri="{FF2B5EF4-FFF2-40B4-BE49-F238E27FC236}">
                        <a16:creationId xmlns:a16="http://schemas.microsoft.com/office/drawing/2014/main" id="{61B36FA6-D24A-4437-8323-292C6D74E6B3}"/>
                      </a:ext>
                    </a:extLst>
                  </p:cNvPr>
                  <p:cNvSpPr txBox="1"/>
                  <p:nvPr/>
                </p:nvSpPr>
                <p:spPr>
                  <a:xfrm>
                    <a:off x="2890037" y="4143357"/>
                    <a:ext cx="146599" cy="137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u-HU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P</a:t>
                    </a:r>
                  </a:p>
                </p:txBody>
              </p:sp>
            </p:grpSp>
          </p:grpSp>
          <p:grpSp>
            <p:nvGrpSpPr>
              <p:cNvPr id="23" name="Csoportba foglalás 22">
                <a:extLst>
                  <a:ext uri="{FF2B5EF4-FFF2-40B4-BE49-F238E27FC236}">
                    <a16:creationId xmlns:a16="http://schemas.microsoft.com/office/drawing/2014/main" id="{49DCCDD7-3B7A-4510-B624-681F595382B2}"/>
                  </a:ext>
                </a:extLst>
              </p:cNvPr>
              <p:cNvGrpSpPr/>
              <p:nvPr/>
            </p:nvGrpSpPr>
            <p:grpSpPr>
              <a:xfrm>
                <a:off x="2592755" y="7137415"/>
                <a:ext cx="1384694" cy="680594"/>
                <a:chOff x="1393831" y="5017646"/>
                <a:chExt cx="1003460" cy="445959"/>
              </a:xfrm>
            </p:grpSpPr>
            <p:grpSp>
              <p:nvGrpSpPr>
                <p:cNvPr id="60" name="Csoportba foglalás 59">
                  <a:extLst>
                    <a:ext uri="{FF2B5EF4-FFF2-40B4-BE49-F238E27FC236}">
                      <a16:creationId xmlns:a16="http://schemas.microsoft.com/office/drawing/2014/main" id="{5D7C880D-AEA1-4141-AA95-BE18682BF5BB}"/>
                    </a:ext>
                  </a:extLst>
                </p:cNvPr>
                <p:cNvGrpSpPr/>
                <p:nvPr/>
              </p:nvGrpSpPr>
              <p:grpSpPr>
                <a:xfrm>
                  <a:off x="2250692" y="5017646"/>
                  <a:ext cx="146599" cy="137887"/>
                  <a:chOff x="2898940" y="4143357"/>
                  <a:chExt cx="146599" cy="137887"/>
                </a:xfrm>
              </p:grpSpPr>
              <p:sp>
                <p:nvSpPr>
                  <p:cNvPr id="94" name="Ellipszis 93">
                    <a:extLst>
                      <a:ext uri="{FF2B5EF4-FFF2-40B4-BE49-F238E27FC236}">
                        <a16:creationId xmlns:a16="http://schemas.microsoft.com/office/drawing/2014/main" id="{5B54823D-903F-409F-96A4-6AFBC64EFDBB}"/>
                      </a:ext>
                    </a:extLst>
                  </p:cNvPr>
                  <p:cNvSpPr/>
                  <p:nvPr/>
                </p:nvSpPr>
                <p:spPr>
                  <a:xfrm>
                    <a:off x="2917913" y="4165615"/>
                    <a:ext cx="90000" cy="90000"/>
                  </a:xfrm>
                  <a:prstGeom prst="ellipse">
                    <a:avLst/>
                  </a:prstGeom>
                  <a:solidFill>
                    <a:srgbClr val="C55A1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hu-HU"/>
                    </a:defPPr>
                    <a:lvl1pPr marL="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7303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746077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119116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492154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865193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238232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61127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98430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hu-HU" sz="1000"/>
                  </a:p>
                </p:txBody>
              </p:sp>
              <p:sp>
                <p:nvSpPr>
                  <p:cNvPr id="95" name="Szövegdoboz 94">
                    <a:extLst>
                      <a:ext uri="{FF2B5EF4-FFF2-40B4-BE49-F238E27FC236}">
                        <a16:creationId xmlns:a16="http://schemas.microsoft.com/office/drawing/2014/main" id="{D46D37DD-942B-44AB-AC21-6F7299AB0CC0}"/>
                      </a:ext>
                    </a:extLst>
                  </p:cNvPr>
                  <p:cNvSpPr txBox="1"/>
                  <p:nvPr/>
                </p:nvSpPr>
                <p:spPr>
                  <a:xfrm>
                    <a:off x="2898940" y="4143357"/>
                    <a:ext cx="146599" cy="137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u-HU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P</a:t>
                    </a:r>
                  </a:p>
                </p:txBody>
              </p:sp>
            </p:grpSp>
            <p:sp>
              <p:nvSpPr>
                <p:cNvPr id="61" name="Hatszög 60">
                  <a:extLst>
                    <a:ext uri="{FF2B5EF4-FFF2-40B4-BE49-F238E27FC236}">
                      <a16:creationId xmlns:a16="http://schemas.microsoft.com/office/drawing/2014/main" id="{DCA5979E-73B3-4849-9EA5-E69102F0F3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89477" y="5122223"/>
                  <a:ext cx="378000" cy="336000"/>
                </a:xfrm>
                <a:prstGeom prst="hexagon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hu-HU" sz="1000"/>
                </a:p>
              </p:txBody>
            </p:sp>
            <p:sp>
              <p:nvSpPr>
                <p:cNvPr id="62" name="Szövegdoboz 19">
                  <a:extLst>
                    <a:ext uri="{FF2B5EF4-FFF2-40B4-BE49-F238E27FC236}">
                      <a16:creationId xmlns:a16="http://schemas.microsoft.com/office/drawing/2014/main" id="{E8292563-9389-4095-8FD7-FF71CB9D43AF}"/>
                    </a:ext>
                  </a:extLst>
                </p:cNvPr>
                <p:cNvSpPr txBox="1"/>
                <p:nvPr/>
              </p:nvSpPr>
              <p:spPr>
                <a:xfrm>
                  <a:off x="1990183" y="5228122"/>
                  <a:ext cx="139232" cy="13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1</a:t>
                  </a:r>
                </a:p>
              </p:txBody>
            </p:sp>
            <p:sp>
              <p:nvSpPr>
                <p:cNvPr id="63" name="Szövegdoboz 500">
                  <a:extLst>
                    <a:ext uri="{FF2B5EF4-FFF2-40B4-BE49-F238E27FC236}">
                      <a16:creationId xmlns:a16="http://schemas.microsoft.com/office/drawing/2014/main" id="{2907F5F6-D661-440A-9A61-3E1A131F7F3B}"/>
                    </a:ext>
                  </a:extLst>
                </p:cNvPr>
                <p:cNvSpPr txBox="1"/>
                <p:nvPr/>
              </p:nvSpPr>
              <p:spPr>
                <a:xfrm>
                  <a:off x="2043130" y="5323447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2</a:t>
                  </a:r>
                </a:p>
              </p:txBody>
            </p:sp>
            <p:sp>
              <p:nvSpPr>
                <p:cNvPr id="64" name="Szövegdoboz 501">
                  <a:extLst>
                    <a:ext uri="{FF2B5EF4-FFF2-40B4-BE49-F238E27FC236}">
                      <a16:creationId xmlns:a16="http://schemas.microsoft.com/office/drawing/2014/main" id="{8DB3C8CA-51F5-4129-B32B-982ACD3EA066}"/>
                    </a:ext>
                  </a:extLst>
                </p:cNvPr>
                <p:cNvSpPr txBox="1"/>
                <p:nvPr/>
              </p:nvSpPr>
              <p:spPr>
                <a:xfrm>
                  <a:off x="2203356" y="5325719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3</a:t>
                  </a:r>
                </a:p>
              </p:txBody>
            </p:sp>
            <p:sp>
              <p:nvSpPr>
                <p:cNvPr id="65" name="Szövegdoboz 502">
                  <a:extLst>
                    <a:ext uri="{FF2B5EF4-FFF2-40B4-BE49-F238E27FC236}">
                      <a16:creationId xmlns:a16="http://schemas.microsoft.com/office/drawing/2014/main" id="{B2BA3EAE-A56D-45E6-BC5D-93EAB4B0679A}"/>
                    </a:ext>
                  </a:extLst>
                </p:cNvPr>
                <p:cNvSpPr txBox="1"/>
                <p:nvPr/>
              </p:nvSpPr>
              <p:spPr>
                <a:xfrm>
                  <a:off x="2258757" y="5201462"/>
                  <a:ext cx="88210" cy="137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4</a:t>
                  </a:r>
                </a:p>
              </p:txBody>
            </p:sp>
            <p:sp>
              <p:nvSpPr>
                <p:cNvPr id="66" name="Szövegdoboz 503">
                  <a:extLst>
                    <a:ext uri="{FF2B5EF4-FFF2-40B4-BE49-F238E27FC236}">
                      <a16:creationId xmlns:a16="http://schemas.microsoft.com/office/drawing/2014/main" id="{EB33749A-E5C9-472E-9793-2294A5F3CC8A}"/>
                    </a:ext>
                  </a:extLst>
                </p:cNvPr>
                <p:cNvSpPr txBox="1"/>
                <p:nvPr/>
              </p:nvSpPr>
              <p:spPr>
                <a:xfrm>
                  <a:off x="2205974" y="5101999"/>
                  <a:ext cx="88210" cy="137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5</a:t>
                  </a:r>
                </a:p>
              </p:txBody>
            </p:sp>
            <p:sp>
              <p:nvSpPr>
                <p:cNvPr id="67" name="Szövegdoboz 504">
                  <a:extLst>
                    <a:ext uri="{FF2B5EF4-FFF2-40B4-BE49-F238E27FC236}">
                      <a16:creationId xmlns:a16="http://schemas.microsoft.com/office/drawing/2014/main" id="{4B4A5500-7722-4A88-AEA3-F2DCAA043121}"/>
                    </a:ext>
                  </a:extLst>
                </p:cNvPr>
                <p:cNvSpPr txBox="1"/>
                <p:nvPr/>
              </p:nvSpPr>
              <p:spPr>
                <a:xfrm>
                  <a:off x="2037906" y="5103537"/>
                  <a:ext cx="88210" cy="137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6</a:t>
                  </a:r>
                </a:p>
              </p:txBody>
            </p:sp>
            <p:sp>
              <p:nvSpPr>
                <p:cNvPr id="68" name="Ellipszis 67">
                  <a:extLst>
                    <a:ext uri="{FF2B5EF4-FFF2-40B4-BE49-F238E27FC236}">
                      <a16:creationId xmlns:a16="http://schemas.microsoft.com/office/drawing/2014/main" id="{0D275F7E-57A2-4D6F-91A4-974B2C6BA9AE}"/>
                    </a:ext>
                  </a:extLst>
                </p:cNvPr>
                <p:cNvSpPr/>
                <p:nvPr/>
              </p:nvSpPr>
              <p:spPr>
                <a:xfrm>
                  <a:off x="1896169" y="5243796"/>
                  <a:ext cx="90000" cy="90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hu-HU" sz="1000"/>
                </a:p>
              </p:txBody>
            </p:sp>
            <p:grpSp>
              <p:nvGrpSpPr>
                <p:cNvPr id="69" name="Csoportba foglalás 68">
                  <a:extLst>
                    <a:ext uri="{FF2B5EF4-FFF2-40B4-BE49-F238E27FC236}">
                      <a16:creationId xmlns:a16="http://schemas.microsoft.com/office/drawing/2014/main" id="{D23E3688-B0DE-4075-81CA-9E6FA0A72B73}"/>
                    </a:ext>
                  </a:extLst>
                </p:cNvPr>
                <p:cNvGrpSpPr/>
                <p:nvPr/>
              </p:nvGrpSpPr>
              <p:grpSpPr>
                <a:xfrm>
                  <a:off x="1397300" y="5311920"/>
                  <a:ext cx="507827" cy="62271"/>
                  <a:chOff x="5252434" y="328445"/>
                  <a:chExt cx="507827" cy="62271"/>
                </a:xfrm>
              </p:grpSpPr>
              <p:cxnSp>
                <p:nvCxnSpPr>
                  <p:cNvPr id="84" name="Egyenes összekötő 83">
                    <a:extLst>
                      <a:ext uri="{FF2B5EF4-FFF2-40B4-BE49-F238E27FC236}">
                        <a16:creationId xmlns:a16="http://schemas.microsoft.com/office/drawing/2014/main" id="{27FF9CDA-7418-4456-BE61-4C4B9EB1F00B}"/>
                      </a:ext>
                    </a:extLst>
                  </p:cNvPr>
                  <p:cNvCxnSpPr/>
                  <p:nvPr/>
                </p:nvCxnSpPr>
                <p:spPr>
                  <a:xfrm>
                    <a:off x="5252434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Egyenes összekötő 84">
                    <a:extLst>
                      <a:ext uri="{FF2B5EF4-FFF2-40B4-BE49-F238E27FC236}">
                        <a16:creationId xmlns:a16="http://schemas.microsoft.com/office/drawing/2014/main" id="{7479BF66-022A-4DC3-9AB7-43BEECFCCE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303141" y="32852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Egyenes összekötő 85">
                    <a:extLst>
                      <a:ext uri="{FF2B5EF4-FFF2-40B4-BE49-F238E27FC236}">
                        <a16:creationId xmlns:a16="http://schemas.microsoft.com/office/drawing/2014/main" id="{0315B6BD-3CAB-4260-A7AE-E7FB2EB68517}"/>
                      </a:ext>
                    </a:extLst>
                  </p:cNvPr>
                  <p:cNvCxnSpPr/>
                  <p:nvPr/>
                </p:nvCxnSpPr>
                <p:spPr>
                  <a:xfrm>
                    <a:off x="5352350" y="328445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Egyenes összekötő 86">
                    <a:extLst>
                      <a:ext uri="{FF2B5EF4-FFF2-40B4-BE49-F238E27FC236}">
                        <a16:creationId xmlns:a16="http://schemas.microsoft.com/office/drawing/2014/main" id="{34E89109-4ED0-4B3E-866A-F85657E4A9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403057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Egyenes összekötő 87">
                    <a:extLst>
                      <a:ext uri="{FF2B5EF4-FFF2-40B4-BE49-F238E27FC236}">
                        <a16:creationId xmlns:a16="http://schemas.microsoft.com/office/drawing/2014/main" id="{9CC96ADB-C35B-4250-8190-138CF3BF82DC}"/>
                      </a:ext>
                    </a:extLst>
                  </p:cNvPr>
                  <p:cNvCxnSpPr/>
                  <p:nvPr/>
                </p:nvCxnSpPr>
                <p:spPr>
                  <a:xfrm>
                    <a:off x="5455722" y="332201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Egyenes összekötő 88">
                    <a:extLst>
                      <a:ext uri="{FF2B5EF4-FFF2-40B4-BE49-F238E27FC236}">
                        <a16:creationId xmlns:a16="http://schemas.microsoft.com/office/drawing/2014/main" id="{46A940B7-DFE0-4F9C-A694-E5660FC873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506429" y="332240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Egyenes összekötő 89">
                    <a:extLst>
                      <a:ext uri="{FF2B5EF4-FFF2-40B4-BE49-F238E27FC236}">
                        <a16:creationId xmlns:a16="http://schemas.microsoft.com/office/drawing/2014/main" id="{FE4CFAB6-F8AE-4AA0-904E-85BF44623E2D}"/>
                      </a:ext>
                    </a:extLst>
                  </p:cNvPr>
                  <p:cNvCxnSpPr/>
                  <p:nvPr/>
                </p:nvCxnSpPr>
                <p:spPr>
                  <a:xfrm>
                    <a:off x="5555638" y="33454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Egyenes összekötő 90">
                    <a:extLst>
                      <a:ext uri="{FF2B5EF4-FFF2-40B4-BE49-F238E27FC236}">
                        <a16:creationId xmlns:a16="http://schemas.microsoft.com/office/drawing/2014/main" id="{95C05EFD-DD9D-4106-A8A1-E3B2E98AD1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606345" y="334582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Egyenes összekötő 91">
                    <a:extLst>
                      <a:ext uri="{FF2B5EF4-FFF2-40B4-BE49-F238E27FC236}">
                        <a16:creationId xmlns:a16="http://schemas.microsoft.com/office/drawing/2014/main" id="{D347B1DC-3CDB-489E-A1C9-08D56138A702}"/>
                      </a:ext>
                    </a:extLst>
                  </p:cNvPr>
                  <p:cNvCxnSpPr/>
                  <p:nvPr/>
                </p:nvCxnSpPr>
                <p:spPr>
                  <a:xfrm>
                    <a:off x="5655554" y="336677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Egyenes összekötő 92">
                    <a:extLst>
                      <a:ext uri="{FF2B5EF4-FFF2-40B4-BE49-F238E27FC236}">
                        <a16:creationId xmlns:a16="http://schemas.microsoft.com/office/drawing/2014/main" id="{3287A25E-730E-4C65-99F4-C621AE970D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706261" y="336716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0" name="Csoportba foglalás 69">
                  <a:extLst>
                    <a:ext uri="{FF2B5EF4-FFF2-40B4-BE49-F238E27FC236}">
                      <a16:creationId xmlns:a16="http://schemas.microsoft.com/office/drawing/2014/main" id="{CE62B8AA-44F6-4B51-8D33-47EB105992CD}"/>
                    </a:ext>
                  </a:extLst>
                </p:cNvPr>
                <p:cNvGrpSpPr/>
                <p:nvPr/>
              </p:nvGrpSpPr>
              <p:grpSpPr>
                <a:xfrm flipV="1">
                  <a:off x="1393831" y="5201462"/>
                  <a:ext cx="507827" cy="62271"/>
                  <a:chOff x="5252434" y="328445"/>
                  <a:chExt cx="507827" cy="62271"/>
                </a:xfrm>
              </p:grpSpPr>
              <p:cxnSp>
                <p:nvCxnSpPr>
                  <p:cNvPr id="74" name="Egyenes összekötő 73">
                    <a:extLst>
                      <a:ext uri="{FF2B5EF4-FFF2-40B4-BE49-F238E27FC236}">
                        <a16:creationId xmlns:a16="http://schemas.microsoft.com/office/drawing/2014/main" id="{E1390FAE-B9FA-45E4-9AFD-6EFC2F862FDD}"/>
                      </a:ext>
                    </a:extLst>
                  </p:cNvPr>
                  <p:cNvCxnSpPr/>
                  <p:nvPr/>
                </p:nvCxnSpPr>
                <p:spPr>
                  <a:xfrm>
                    <a:off x="5252434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Egyenes összekötő 74">
                    <a:extLst>
                      <a:ext uri="{FF2B5EF4-FFF2-40B4-BE49-F238E27FC236}">
                        <a16:creationId xmlns:a16="http://schemas.microsoft.com/office/drawing/2014/main" id="{0BB9C1C7-EC64-4C7F-8E25-B0D06B0E20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303141" y="32852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Egyenes összekötő 75">
                    <a:extLst>
                      <a:ext uri="{FF2B5EF4-FFF2-40B4-BE49-F238E27FC236}">
                        <a16:creationId xmlns:a16="http://schemas.microsoft.com/office/drawing/2014/main" id="{946ED5F3-BB1F-4444-B03C-076C827BCBC4}"/>
                      </a:ext>
                    </a:extLst>
                  </p:cNvPr>
                  <p:cNvCxnSpPr/>
                  <p:nvPr/>
                </p:nvCxnSpPr>
                <p:spPr>
                  <a:xfrm>
                    <a:off x="5352350" y="328445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Egyenes összekötő 76">
                    <a:extLst>
                      <a:ext uri="{FF2B5EF4-FFF2-40B4-BE49-F238E27FC236}">
                        <a16:creationId xmlns:a16="http://schemas.microsoft.com/office/drawing/2014/main" id="{9F1118BB-2963-4E4A-A1EB-73D6D9D646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403057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Egyenes összekötő 77">
                    <a:extLst>
                      <a:ext uri="{FF2B5EF4-FFF2-40B4-BE49-F238E27FC236}">
                        <a16:creationId xmlns:a16="http://schemas.microsoft.com/office/drawing/2014/main" id="{1628B47A-46D1-4769-BD8E-EFC1B7937AED}"/>
                      </a:ext>
                    </a:extLst>
                  </p:cNvPr>
                  <p:cNvCxnSpPr/>
                  <p:nvPr/>
                </p:nvCxnSpPr>
                <p:spPr>
                  <a:xfrm>
                    <a:off x="5455722" y="332201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Egyenes összekötő 78">
                    <a:extLst>
                      <a:ext uri="{FF2B5EF4-FFF2-40B4-BE49-F238E27FC236}">
                        <a16:creationId xmlns:a16="http://schemas.microsoft.com/office/drawing/2014/main" id="{F8E65B79-C89C-43ED-9747-75CB81A5CE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506429" y="332240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Egyenes összekötő 79">
                    <a:extLst>
                      <a:ext uri="{FF2B5EF4-FFF2-40B4-BE49-F238E27FC236}">
                        <a16:creationId xmlns:a16="http://schemas.microsoft.com/office/drawing/2014/main" id="{90440425-B2E6-44B0-88E5-D76C5F34145E}"/>
                      </a:ext>
                    </a:extLst>
                  </p:cNvPr>
                  <p:cNvCxnSpPr/>
                  <p:nvPr/>
                </p:nvCxnSpPr>
                <p:spPr>
                  <a:xfrm>
                    <a:off x="5555638" y="33454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Egyenes összekötő 80">
                    <a:extLst>
                      <a:ext uri="{FF2B5EF4-FFF2-40B4-BE49-F238E27FC236}">
                        <a16:creationId xmlns:a16="http://schemas.microsoft.com/office/drawing/2014/main" id="{44517783-F884-45ED-91E6-CEA7058146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606345" y="334582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Egyenes összekötő 81">
                    <a:extLst>
                      <a:ext uri="{FF2B5EF4-FFF2-40B4-BE49-F238E27FC236}">
                        <a16:creationId xmlns:a16="http://schemas.microsoft.com/office/drawing/2014/main" id="{8EDEA70F-1DAA-46C3-A984-F86B51735BCE}"/>
                      </a:ext>
                    </a:extLst>
                  </p:cNvPr>
                  <p:cNvCxnSpPr/>
                  <p:nvPr/>
                </p:nvCxnSpPr>
                <p:spPr>
                  <a:xfrm>
                    <a:off x="5655554" y="336677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Egyenes összekötő 82">
                    <a:extLst>
                      <a:ext uri="{FF2B5EF4-FFF2-40B4-BE49-F238E27FC236}">
                        <a16:creationId xmlns:a16="http://schemas.microsoft.com/office/drawing/2014/main" id="{A4E301BB-CB49-42C1-B6B7-38E4C0BF22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706261" y="336716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" name="Csoportba foglalás 70">
                  <a:extLst>
                    <a:ext uri="{FF2B5EF4-FFF2-40B4-BE49-F238E27FC236}">
                      <a16:creationId xmlns:a16="http://schemas.microsoft.com/office/drawing/2014/main" id="{2861C27A-40B6-4B28-A50A-D64AB4D81D1C}"/>
                    </a:ext>
                  </a:extLst>
                </p:cNvPr>
                <p:cNvGrpSpPr/>
                <p:nvPr/>
              </p:nvGrpSpPr>
              <p:grpSpPr>
                <a:xfrm>
                  <a:off x="1875835" y="5221200"/>
                  <a:ext cx="146599" cy="137887"/>
                  <a:chOff x="2898940" y="4143357"/>
                  <a:chExt cx="146599" cy="137887"/>
                </a:xfrm>
              </p:grpSpPr>
              <p:sp>
                <p:nvSpPr>
                  <p:cNvPr id="72" name="Ellipszis 71">
                    <a:extLst>
                      <a:ext uri="{FF2B5EF4-FFF2-40B4-BE49-F238E27FC236}">
                        <a16:creationId xmlns:a16="http://schemas.microsoft.com/office/drawing/2014/main" id="{376AF6D3-859F-43C3-B6BB-83E8D1128E90}"/>
                      </a:ext>
                    </a:extLst>
                  </p:cNvPr>
                  <p:cNvSpPr/>
                  <p:nvPr/>
                </p:nvSpPr>
                <p:spPr>
                  <a:xfrm>
                    <a:off x="2917913" y="4165615"/>
                    <a:ext cx="90000" cy="90000"/>
                  </a:xfrm>
                  <a:prstGeom prst="ellipse">
                    <a:avLst/>
                  </a:prstGeom>
                  <a:solidFill>
                    <a:srgbClr val="C55A1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hu-HU"/>
                    </a:defPPr>
                    <a:lvl1pPr marL="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7303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746077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119116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492154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865193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238232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61127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98430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hu-HU" sz="1000"/>
                  </a:p>
                </p:txBody>
              </p:sp>
              <p:sp>
                <p:nvSpPr>
                  <p:cNvPr id="73" name="Szövegdoboz 72">
                    <a:extLst>
                      <a:ext uri="{FF2B5EF4-FFF2-40B4-BE49-F238E27FC236}">
                        <a16:creationId xmlns:a16="http://schemas.microsoft.com/office/drawing/2014/main" id="{189DF8BE-7C92-43EE-99E3-F6C869721EDE}"/>
                      </a:ext>
                    </a:extLst>
                  </p:cNvPr>
                  <p:cNvSpPr txBox="1"/>
                  <p:nvPr/>
                </p:nvSpPr>
                <p:spPr>
                  <a:xfrm>
                    <a:off x="2898940" y="4143357"/>
                    <a:ext cx="146599" cy="137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u-HU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P</a:t>
                    </a:r>
                  </a:p>
                </p:txBody>
              </p:sp>
            </p:grpSp>
          </p:grpSp>
          <p:grpSp>
            <p:nvGrpSpPr>
              <p:cNvPr id="24" name="Csoportba foglalás 23">
                <a:extLst>
                  <a:ext uri="{FF2B5EF4-FFF2-40B4-BE49-F238E27FC236}">
                    <a16:creationId xmlns:a16="http://schemas.microsoft.com/office/drawing/2014/main" id="{9385DEAC-86EB-49EC-8EEC-461F24B47739}"/>
                  </a:ext>
                </a:extLst>
              </p:cNvPr>
              <p:cNvGrpSpPr/>
              <p:nvPr/>
            </p:nvGrpSpPr>
            <p:grpSpPr>
              <a:xfrm>
                <a:off x="4412074" y="5018105"/>
                <a:ext cx="1380608" cy="698653"/>
                <a:chOff x="4159193" y="6653298"/>
                <a:chExt cx="1000499" cy="457792"/>
              </a:xfrm>
            </p:grpSpPr>
            <p:grpSp>
              <p:nvGrpSpPr>
                <p:cNvPr id="25" name="Csoportba foglalás 24">
                  <a:extLst>
                    <a:ext uri="{FF2B5EF4-FFF2-40B4-BE49-F238E27FC236}">
                      <a16:creationId xmlns:a16="http://schemas.microsoft.com/office/drawing/2014/main" id="{6F70F296-8E9E-4375-8CCB-8E8E0C473CB3}"/>
                    </a:ext>
                  </a:extLst>
                </p:cNvPr>
                <p:cNvGrpSpPr/>
                <p:nvPr/>
              </p:nvGrpSpPr>
              <p:grpSpPr>
                <a:xfrm>
                  <a:off x="4641062" y="6772984"/>
                  <a:ext cx="146599" cy="137887"/>
                  <a:chOff x="2898940" y="4143357"/>
                  <a:chExt cx="146599" cy="137887"/>
                </a:xfrm>
              </p:grpSpPr>
              <p:sp>
                <p:nvSpPr>
                  <p:cNvPr id="58" name="Ellipszis 57">
                    <a:extLst>
                      <a:ext uri="{FF2B5EF4-FFF2-40B4-BE49-F238E27FC236}">
                        <a16:creationId xmlns:a16="http://schemas.microsoft.com/office/drawing/2014/main" id="{91EB4B35-ABE8-461B-8B4F-8B6CD00333ED}"/>
                      </a:ext>
                    </a:extLst>
                  </p:cNvPr>
                  <p:cNvSpPr/>
                  <p:nvPr/>
                </p:nvSpPr>
                <p:spPr>
                  <a:xfrm>
                    <a:off x="2917913" y="4165615"/>
                    <a:ext cx="90000" cy="90000"/>
                  </a:xfrm>
                  <a:prstGeom prst="ellipse">
                    <a:avLst/>
                  </a:prstGeom>
                  <a:solidFill>
                    <a:srgbClr val="C55A1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hu-HU"/>
                    </a:defPPr>
                    <a:lvl1pPr marL="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7303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746077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119116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492154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865193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238232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61127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98430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hu-HU" sz="1000"/>
                  </a:p>
                </p:txBody>
              </p:sp>
              <p:sp>
                <p:nvSpPr>
                  <p:cNvPr id="59" name="Szövegdoboz 58">
                    <a:extLst>
                      <a:ext uri="{FF2B5EF4-FFF2-40B4-BE49-F238E27FC236}">
                        <a16:creationId xmlns:a16="http://schemas.microsoft.com/office/drawing/2014/main" id="{E7BB2485-437F-4C8F-B8C9-AB70106A0982}"/>
                      </a:ext>
                    </a:extLst>
                  </p:cNvPr>
                  <p:cNvSpPr txBox="1"/>
                  <p:nvPr/>
                </p:nvSpPr>
                <p:spPr>
                  <a:xfrm>
                    <a:off x="2898940" y="4143357"/>
                    <a:ext cx="146599" cy="137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u-HU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26" name="Csoportba foglalás 25">
                  <a:extLst>
                    <a:ext uri="{FF2B5EF4-FFF2-40B4-BE49-F238E27FC236}">
                      <a16:creationId xmlns:a16="http://schemas.microsoft.com/office/drawing/2014/main" id="{26505205-7811-4E5D-9373-4548C19160EC}"/>
                    </a:ext>
                  </a:extLst>
                </p:cNvPr>
                <p:cNvGrpSpPr/>
                <p:nvPr/>
              </p:nvGrpSpPr>
              <p:grpSpPr>
                <a:xfrm>
                  <a:off x="5013093" y="6973203"/>
                  <a:ext cx="146599" cy="137887"/>
                  <a:chOff x="2898197" y="4136667"/>
                  <a:chExt cx="146599" cy="137887"/>
                </a:xfrm>
              </p:grpSpPr>
              <p:sp>
                <p:nvSpPr>
                  <p:cNvPr id="56" name="Ellipszis 55">
                    <a:extLst>
                      <a:ext uri="{FF2B5EF4-FFF2-40B4-BE49-F238E27FC236}">
                        <a16:creationId xmlns:a16="http://schemas.microsoft.com/office/drawing/2014/main" id="{F90BEB1D-FB5B-4040-A038-4469D690CFCA}"/>
                      </a:ext>
                    </a:extLst>
                  </p:cNvPr>
                  <p:cNvSpPr/>
                  <p:nvPr/>
                </p:nvSpPr>
                <p:spPr>
                  <a:xfrm>
                    <a:off x="2917913" y="4165615"/>
                    <a:ext cx="90000" cy="90000"/>
                  </a:xfrm>
                  <a:prstGeom prst="ellipse">
                    <a:avLst/>
                  </a:prstGeom>
                  <a:solidFill>
                    <a:srgbClr val="C55A1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hu-HU"/>
                    </a:defPPr>
                    <a:lvl1pPr marL="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7303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746077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119116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492154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865193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238232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611270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984309" algn="l" defTabSz="746077" rtl="0" eaLnBrk="1" latinLnBrk="0" hangingPunct="1">
                      <a:defRPr sz="1469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hu-HU" sz="1000"/>
                  </a:p>
                </p:txBody>
              </p:sp>
              <p:sp>
                <p:nvSpPr>
                  <p:cNvPr id="57" name="Szövegdoboz 56">
                    <a:extLst>
                      <a:ext uri="{FF2B5EF4-FFF2-40B4-BE49-F238E27FC236}">
                        <a16:creationId xmlns:a16="http://schemas.microsoft.com/office/drawing/2014/main" id="{23C673DB-26EE-470E-9F81-4293DC924CA3}"/>
                      </a:ext>
                    </a:extLst>
                  </p:cNvPr>
                  <p:cNvSpPr txBox="1"/>
                  <p:nvPr/>
                </p:nvSpPr>
                <p:spPr>
                  <a:xfrm>
                    <a:off x="2898197" y="4136667"/>
                    <a:ext cx="146599" cy="137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u-HU" sz="1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P</a:t>
                    </a:r>
                  </a:p>
                </p:txBody>
              </p:sp>
            </p:grpSp>
            <p:sp>
              <p:nvSpPr>
                <p:cNvPr id="27" name="Hatszög 26">
                  <a:extLst>
                    <a:ext uri="{FF2B5EF4-FFF2-40B4-BE49-F238E27FC236}">
                      <a16:creationId xmlns:a16="http://schemas.microsoft.com/office/drawing/2014/main" id="{363CCD21-4625-4E42-B4E3-1E281C1277F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751370" y="6673522"/>
                  <a:ext cx="378000" cy="336000"/>
                </a:xfrm>
                <a:prstGeom prst="hexagon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hu-HU" sz="1000"/>
                </a:p>
              </p:txBody>
            </p:sp>
            <p:sp>
              <p:nvSpPr>
                <p:cNvPr id="28" name="Szövegdoboz 19">
                  <a:extLst>
                    <a:ext uri="{FF2B5EF4-FFF2-40B4-BE49-F238E27FC236}">
                      <a16:creationId xmlns:a16="http://schemas.microsoft.com/office/drawing/2014/main" id="{D4E6BA38-DC68-497B-9E37-74722619333F}"/>
                    </a:ext>
                  </a:extLst>
                </p:cNvPr>
                <p:cNvSpPr txBox="1"/>
                <p:nvPr/>
              </p:nvSpPr>
              <p:spPr>
                <a:xfrm>
                  <a:off x="4743173" y="6770742"/>
                  <a:ext cx="139232" cy="13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1</a:t>
                  </a:r>
                </a:p>
              </p:txBody>
            </p:sp>
            <p:sp>
              <p:nvSpPr>
                <p:cNvPr id="29" name="Szövegdoboz 500">
                  <a:extLst>
                    <a:ext uri="{FF2B5EF4-FFF2-40B4-BE49-F238E27FC236}">
                      <a16:creationId xmlns:a16="http://schemas.microsoft.com/office/drawing/2014/main" id="{70CA9F7D-FDB5-48EE-9D13-EBB3B71C033A}"/>
                    </a:ext>
                  </a:extLst>
                </p:cNvPr>
                <p:cNvSpPr txBox="1"/>
                <p:nvPr/>
              </p:nvSpPr>
              <p:spPr>
                <a:xfrm>
                  <a:off x="4805023" y="6874746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2</a:t>
                  </a:r>
                </a:p>
              </p:txBody>
            </p:sp>
            <p:sp>
              <p:nvSpPr>
                <p:cNvPr id="30" name="Szövegdoboz 501">
                  <a:extLst>
                    <a:ext uri="{FF2B5EF4-FFF2-40B4-BE49-F238E27FC236}">
                      <a16:creationId xmlns:a16="http://schemas.microsoft.com/office/drawing/2014/main" id="{CB6E31BE-A5B8-453B-83F7-53646C9F08A5}"/>
                    </a:ext>
                  </a:extLst>
                </p:cNvPr>
                <p:cNvSpPr txBox="1"/>
                <p:nvPr/>
              </p:nvSpPr>
              <p:spPr>
                <a:xfrm>
                  <a:off x="4965249" y="6877018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3</a:t>
                  </a:r>
                </a:p>
              </p:txBody>
            </p:sp>
            <p:sp>
              <p:nvSpPr>
                <p:cNvPr id="31" name="Szövegdoboz 502">
                  <a:extLst>
                    <a:ext uri="{FF2B5EF4-FFF2-40B4-BE49-F238E27FC236}">
                      <a16:creationId xmlns:a16="http://schemas.microsoft.com/office/drawing/2014/main" id="{8853C9BD-C341-4C6E-A7EF-2CFDE7578C36}"/>
                    </a:ext>
                  </a:extLst>
                </p:cNvPr>
                <p:cNvSpPr txBox="1"/>
                <p:nvPr/>
              </p:nvSpPr>
              <p:spPr>
                <a:xfrm>
                  <a:off x="5020650" y="6752761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4</a:t>
                  </a:r>
                </a:p>
              </p:txBody>
            </p:sp>
            <p:sp>
              <p:nvSpPr>
                <p:cNvPr id="32" name="Szövegdoboz 503">
                  <a:extLst>
                    <a:ext uri="{FF2B5EF4-FFF2-40B4-BE49-F238E27FC236}">
                      <a16:creationId xmlns:a16="http://schemas.microsoft.com/office/drawing/2014/main" id="{8A75BFBE-364B-4AB2-9F09-2DB7C6095D5A}"/>
                    </a:ext>
                  </a:extLst>
                </p:cNvPr>
                <p:cNvSpPr txBox="1"/>
                <p:nvPr/>
              </p:nvSpPr>
              <p:spPr>
                <a:xfrm>
                  <a:off x="4967867" y="6653298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5</a:t>
                  </a:r>
                </a:p>
              </p:txBody>
            </p:sp>
            <p:sp>
              <p:nvSpPr>
                <p:cNvPr id="33" name="Szövegdoboz 504">
                  <a:extLst>
                    <a:ext uri="{FF2B5EF4-FFF2-40B4-BE49-F238E27FC236}">
                      <a16:creationId xmlns:a16="http://schemas.microsoft.com/office/drawing/2014/main" id="{4C8C4D21-E586-46FD-BA22-08725C2BA33B}"/>
                    </a:ext>
                  </a:extLst>
                </p:cNvPr>
                <p:cNvSpPr txBox="1"/>
                <p:nvPr/>
              </p:nvSpPr>
              <p:spPr>
                <a:xfrm>
                  <a:off x="4799799" y="6654836"/>
                  <a:ext cx="88210" cy="13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hu-HU"/>
                  </a:defPPr>
                  <a:lvl1pPr marL="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7303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46077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119116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92154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65193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38232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611270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84309" algn="l" defTabSz="746077" rtl="0" eaLnBrk="1" latinLnBrk="0" hangingPunct="1">
                    <a:defRPr sz="146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hu-HU" sz="1000" dirty="0">
                      <a:latin typeface="Arial Narrow" panose="020B0606020202030204" pitchFamily="34" charset="0"/>
                    </a:rPr>
                    <a:t>6</a:t>
                  </a:r>
                </a:p>
              </p:txBody>
            </p:sp>
            <p:grpSp>
              <p:nvGrpSpPr>
                <p:cNvPr id="34" name="Csoportba foglalás 33">
                  <a:extLst>
                    <a:ext uri="{FF2B5EF4-FFF2-40B4-BE49-F238E27FC236}">
                      <a16:creationId xmlns:a16="http://schemas.microsoft.com/office/drawing/2014/main" id="{ED85E2AC-03AC-4A0B-BBA6-35F8D125DA65}"/>
                    </a:ext>
                  </a:extLst>
                </p:cNvPr>
                <p:cNvGrpSpPr/>
                <p:nvPr/>
              </p:nvGrpSpPr>
              <p:grpSpPr>
                <a:xfrm>
                  <a:off x="4159193" y="6863219"/>
                  <a:ext cx="507827" cy="62271"/>
                  <a:chOff x="5252434" y="328445"/>
                  <a:chExt cx="507827" cy="62271"/>
                </a:xfrm>
              </p:grpSpPr>
              <p:cxnSp>
                <p:nvCxnSpPr>
                  <p:cNvPr id="46" name="Egyenes összekötő 45">
                    <a:extLst>
                      <a:ext uri="{FF2B5EF4-FFF2-40B4-BE49-F238E27FC236}">
                        <a16:creationId xmlns:a16="http://schemas.microsoft.com/office/drawing/2014/main" id="{6DC9AC51-1EAE-4916-A2FC-BD4DB866B593}"/>
                      </a:ext>
                    </a:extLst>
                  </p:cNvPr>
                  <p:cNvCxnSpPr/>
                  <p:nvPr/>
                </p:nvCxnSpPr>
                <p:spPr>
                  <a:xfrm>
                    <a:off x="5252434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Egyenes összekötő 46">
                    <a:extLst>
                      <a:ext uri="{FF2B5EF4-FFF2-40B4-BE49-F238E27FC236}">
                        <a16:creationId xmlns:a16="http://schemas.microsoft.com/office/drawing/2014/main" id="{DF6BB5C0-1C08-4E16-AFA2-DC0EC4AD8D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303141" y="32852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Egyenes összekötő 47">
                    <a:extLst>
                      <a:ext uri="{FF2B5EF4-FFF2-40B4-BE49-F238E27FC236}">
                        <a16:creationId xmlns:a16="http://schemas.microsoft.com/office/drawing/2014/main" id="{3F09A34F-37CF-4466-BB0D-7CD67A64551A}"/>
                      </a:ext>
                    </a:extLst>
                  </p:cNvPr>
                  <p:cNvCxnSpPr/>
                  <p:nvPr/>
                </p:nvCxnSpPr>
                <p:spPr>
                  <a:xfrm>
                    <a:off x="5352350" y="328445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Egyenes összekötő 48">
                    <a:extLst>
                      <a:ext uri="{FF2B5EF4-FFF2-40B4-BE49-F238E27FC236}">
                        <a16:creationId xmlns:a16="http://schemas.microsoft.com/office/drawing/2014/main" id="{EAE598B0-BB4B-4848-BD90-5454E91B6F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403057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Egyenes összekötő 49">
                    <a:extLst>
                      <a:ext uri="{FF2B5EF4-FFF2-40B4-BE49-F238E27FC236}">
                        <a16:creationId xmlns:a16="http://schemas.microsoft.com/office/drawing/2014/main" id="{BF763EAB-196C-44F1-8CDA-1BEE2DE4D83A}"/>
                      </a:ext>
                    </a:extLst>
                  </p:cNvPr>
                  <p:cNvCxnSpPr/>
                  <p:nvPr/>
                </p:nvCxnSpPr>
                <p:spPr>
                  <a:xfrm>
                    <a:off x="5455722" y="332201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Egyenes összekötő 50">
                    <a:extLst>
                      <a:ext uri="{FF2B5EF4-FFF2-40B4-BE49-F238E27FC236}">
                        <a16:creationId xmlns:a16="http://schemas.microsoft.com/office/drawing/2014/main" id="{50F426EC-64B0-406D-BBBD-765A71C1EB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506429" y="332240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Egyenes összekötő 51">
                    <a:extLst>
                      <a:ext uri="{FF2B5EF4-FFF2-40B4-BE49-F238E27FC236}">
                        <a16:creationId xmlns:a16="http://schemas.microsoft.com/office/drawing/2014/main" id="{08CFA590-7462-4441-A0A5-DED8D7D3CDEB}"/>
                      </a:ext>
                    </a:extLst>
                  </p:cNvPr>
                  <p:cNvCxnSpPr/>
                  <p:nvPr/>
                </p:nvCxnSpPr>
                <p:spPr>
                  <a:xfrm>
                    <a:off x="5555638" y="33454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Egyenes összekötő 52">
                    <a:extLst>
                      <a:ext uri="{FF2B5EF4-FFF2-40B4-BE49-F238E27FC236}">
                        <a16:creationId xmlns:a16="http://schemas.microsoft.com/office/drawing/2014/main" id="{57C8C86B-2DA8-42F9-BD60-C3A1C131C6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606345" y="334582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Egyenes összekötő 53">
                    <a:extLst>
                      <a:ext uri="{FF2B5EF4-FFF2-40B4-BE49-F238E27FC236}">
                        <a16:creationId xmlns:a16="http://schemas.microsoft.com/office/drawing/2014/main" id="{B74EF5A7-2E3B-4941-BEC2-7B5261F8AFFC}"/>
                      </a:ext>
                    </a:extLst>
                  </p:cNvPr>
                  <p:cNvCxnSpPr/>
                  <p:nvPr/>
                </p:nvCxnSpPr>
                <p:spPr>
                  <a:xfrm>
                    <a:off x="5655554" y="336677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Egyenes összekötő 54">
                    <a:extLst>
                      <a:ext uri="{FF2B5EF4-FFF2-40B4-BE49-F238E27FC236}">
                        <a16:creationId xmlns:a16="http://schemas.microsoft.com/office/drawing/2014/main" id="{699E57C7-AADB-4685-96BA-D2D5948878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706261" y="336716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Csoportba foglalás 34">
                  <a:extLst>
                    <a:ext uri="{FF2B5EF4-FFF2-40B4-BE49-F238E27FC236}">
                      <a16:creationId xmlns:a16="http://schemas.microsoft.com/office/drawing/2014/main" id="{86AEA84B-290E-432D-ABD0-99B8E51986C8}"/>
                    </a:ext>
                  </a:extLst>
                </p:cNvPr>
                <p:cNvGrpSpPr/>
                <p:nvPr/>
              </p:nvGrpSpPr>
              <p:grpSpPr>
                <a:xfrm flipV="1">
                  <a:off x="4160486" y="6752761"/>
                  <a:ext cx="507827" cy="62271"/>
                  <a:chOff x="5252434" y="328445"/>
                  <a:chExt cx="507827" cy="62271"/>
                </a:xfrm>
              </p:grpSpPr>
              <p:cxnSp>
                <p:nvCxnSpPr>
                  <p:cNvPr id="36" name="Egyenes összekötő 35">
                    <a:extLst>
                      <a:ext uri="{FF2B5EF4-FFF2-40B4-BE49-F238E27FC236}">
                        <a16:creationId xmlns:a16="http://schemas.microsoft.com/office/drawing/2014/main" id="{5F81173E-9F66-4058-BFA8-EC565C8DD9FB}"/>
                      </a:ext>
                    </a:extLst>
                  </p:cNvPr>
                  <p:cNvCxnSpPr/>
                  <p:nvPr/>
                </p:nvCxnSpPr>
                <p:spPr>
                  <a:xfrm>
                    <a:off x="5252434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Egyenes összekötő 36">
                    <a:extLst>
                      <a:ext uri="{FF2B5EF4-FFF2-40B4-BE49-F238E27FC236}">
                        <a16:creationId xmlns:a16="http://schemas.microsoft.com/office/drawing/2014/main" id="{9EAAC6B0-96F7-45B9-95A0-409CACCAB1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303141" y="32852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Egyenes összekötő 37">
                    <a:extLst>
                      <a:ext uri="{FF2B5EF4-FFF2-40B4-BE49-F238E27FC236}">
                        <a16:creationId xmlns:a16="http://schemas.microsoft.com/office/drawing/2014/main" id="{34D7D10F-50FE-429F-8ECE-840075AF8C42}"/>
                      </a:ext>
                    </a:extLst>
                  </p:cNvPr>
                  <p:cNvCxnSpPr/>
                  <p:nvPr/>
                </p:nvCxnSpPr>
                <p:spPr>
                  <a:xfrm>
                    <a:off x="5352350" y="328445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Egyenes összekötő 38">
                    <a:extLst>
                      <a:ext uri="{FF2B5EF4-FFF2-40B4-BE49-F238E27FC236}">
                        <a16:creationId xmlns:a16="http://schemas.microsoft.com/office/drawing/2014/main" id="{73AB9B36-2B16-4EAC-8562-457CE2DA9F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403057" y="328484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Egyenes összekötő 39">
                    <a:extLst>
                      <a:ext uri="{FF2B5EF4-FFF2-40B4-BE49-F238E27FC236}">
                        <a16:creationId xmlns:a16="http://schemas.microsoft.com/office/drawing/2014/main" id="{717A53F9-1E25-41CA-9AF8-10FF9761C2DD}"/>
                      </a:ext>
                    </a:extLst>
                  </p:cNvPr>
                  <p:cNvCxnSpPr/>
                  <p:nvPr/>
                </p:nvCxnSpPr>
                <p:spPr>
                  <a:xfrm>
                    <a:off x="5455722" y="332201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Egyenes összekötő 40">
                    <a:extLst>
                      <a:ext uri="{FF2B5EF4-FFF2-40B4-BE49-F238E27FC236}">
                        <a16:creationId xmlns:a16="http://schemas.microsoft.com/office/drawing/2014/main" id="{EB911FEA-73B3-4709-AF7D-0B77F685A0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506429" y="332240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Egyenes összekötő 41">
                    <a:extLst>
                      <a:ext uri="{FF2B5EF4-FFF2-40B4-BE49-F238E27FC236}">
                        <a16:creationId xmlns:a16="http://schemas.microsoft.com/office/drawing/2014/main" id="{C646117C-8115-4DAE-A13E-CFA956C390EA}"/>
                      </a:ext>
                    </a:extLst>
                  </p:cNvPr>
                  <p:cNvCxnSpPr/>
                  <p:nvPr/>
                </p:nvCxnSpPr>
                <p:spPr>
                  <a:xfrm>
                    <a:off x="5555638" y="334543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Egyenes összekötő 42">
                    <a:extLst>
                      <a:ext uri="{FF2B5EF4-FFF2-40B4-BE49-F238E27FC236}">
                        <a16:creationId xmlns:a16="http://schemas.microsoft.com/office/drawing/2014/main" id="{F69BFB36-6855-444D-9F13-C1A5C95798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606345" y="334582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Egyenes összekötő 43">
                    <a:extLst>
                      <a:ext uri="{FF2B5EF4-FFF2-40B4-BE49-F238E27FC236}">
                        <a16:creationId xmlns:a16="http://schemas.microsoft.com/office/drawing/2014/main" id="{D694FA31-EB46-42E4-8048-3DAF6A68A6A7}"/>
                      </a:ext>
                    </a:extLst>
                  </p:cNvPr>
                  <p:cNvCxnSpPr/>
                  <p:nvPr/>
                </p:nvCxnSpPr>
                <p:spPr>
                  <a:xfrm>
                    <a:off x="5655554" y="336677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Egyenes összekötő 44">
                    <a:extLst>
                      <a:ext uri="{FF2B5EF4-FFF2-40B4-BE49-F238E27FC236}">
                        <a16:creationId xmlns:a16="http://schemas.microsoft.com/office/drawing/2014/main" id="{A39B9B0D-5ADA-4B15-9D79-3773A1F6BA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706261" y="336716"/>
                    <a:ext cx="54000" cy="540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5" name="Egyenes összekötő nyíllal 4"/>
            <p:cNvCxnSpPr/>
            <p:nvPr/>
          </p:nvCxnSpPr>
          <p:spPr>
            <a:xfrm>
              <a:off x="6245677" y="6244001"/>
              <a:ext cx="63460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Szövegdoboz 5"/>
            <p:cNvSpPr txBox="1"/>
            <p:nvPr/>
          </p:nvSpPr>
          <p:spPr>
            <a:xfrm>
              <a:off x="7113721" y="6059335"/>
              <a:ext cx="1305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>
                  <a:latin typeface="Arial Narrow" panose="020B0606020202030204" pitchFamily="34" charset="0"/>
                </a:rPr>
                <a:t>AUTOFÁGIA</a:t>
              </a:r>
              <a:endParaRPr lang="hu-HU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204" name="Csoportba foglalás 203"/>
          <p:cNvGrpSpPr/>
          <p:nvPr/>
        </p:nvGrpSpPr>
        <p:grpSpPr>
          <a:xfrm>
            <a:off x="23562" y="1535060"/>
            <a:ext cx="9083888" cy="5313426"/>
            <a:chOff x="23562" y="1535060"/>
            <a:chExt cx="9083888" cy="5313426"/>
          </a:xfrm>
        </p:grpSpPr>
        <p:grpSp>
          <p:nvGrpSpPr>
            <p:cNvPr id="202" name="Csoportba foglalás 201"/>
            <p:cNvGrpSpPr/>
            <p:nvPr/>
          </p:nvGrpSpPr>
          <p:grpSpPr>
            <a:xfrm>
              <a:off x="23562" y="2348880"/>
              <a:ext cx="9083888" cy="4499606"/>
              <a:chOff x="23562" y="5589240"/>
              <a:chExt cx="9083888" cy="4499606"/>
            </a:xfrm>
          </p:grpSpPr>
          <p:graphicFrame>
            <p:nvGraphicFramePr>
              <p:cNvPr id="166" name="Objektum 16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3562" y="5611202"/>
              <a:ext cx="9056542" cy="44776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880" name="Image" r:id="rId3" imgW="3834360" imgH="1895760" progId="Photoshop.Image.12">
                      <p:embed/>
                    </p:oleObj>
                  </mc:Choice>
                  <mc:Fallback>
                    <p:oleObj name="Image" r:id="rId3" imgW="3834360" imgH="1895760" progId="Photoshop.Image.12">
                      <p:embed/>
                      <p:pic>
                        <p:nvPicPr>
                          <p:cNvPr id="166" name="Objektum 165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3562" y="5611202"/>
                            <a:ext cx="9056542" cy="447764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7" name="Téglalap 166"/>
              <p:cNvSpPr/>
              <p:nvPr/>
            </p:nvSpPr>
            <p:spPr>
              <a:xfrm>
                <a:off x="1349980" y="7519843"/>
                <a:ext cx="531572" cy="28781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8" name="Téglalap 167"/>
              <p:cNvSpPr/>
              <p:nvPr/>
            </p:nvSpPr>
            <p:spPr>
              <a:xfrm>
                <a:off x="4223808" y="7563385"/>
                <a:ext cx="531572" cy="28781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9" name="Téglalap 168"/>
              <p:cNvSpPr/>
              <p:nvPr/>
            </p:nvSpPr>
            <p:spPr>
              <a:xfrm>
                <a:off x="7315346" y="7715785"/>
                <a:ext cx="531572" cy="28781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latin typeface="Arial Narrow" panose="020B0606020202030204" pitchFamily="34" charset="0"/>
                </a:endParaRPr>
              </a:p>
            </p:txBody>
          </p:sp>
          <p:sp>
            <p:nvSpPr>
              <p:cNvPr id="170" name="Téglalap 169"/>
              <p:cNvSpPr/>
              <p:nvPr/>
            </p:nvSpPr>
            <p:spPr>
              <a:xfrm>
                <a:off x="2199064" y="7933505"/>
                <a:ext cx="914592" cy="39666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1" name="Téglalap 170"/>
              <p:cNvSpPr/>
              <p:nvPr/>
            </p:nvSpPr>
            <p:spPr>
              <a:xfrm>
                <a:off x="2525633" y="8129447"/>
                <a:ext cx="588023" cy="28780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2" name="Téglalap 171"/>
              <p:cNvSpPr/>
              <p:nvPr/>
            </p:nvSpPr>
            <p:spPr>
              <a:xfrm>
                <a:off x="72000" y="5607318"/>
                <a:ext cx="153536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hu-HU" dirty="0" smtClean="0">
                    <a:solidFill>
                      <a:srgbClr val="00CC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EDTP/MTMR14</a:t>
                </a:r>
                <a:r>
                  <a:rPr lang="hu-HU" dirty="0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;</a:t>
                </a:r>
                <a:r>
                  <a:rPr lang="hu-HU" dirty="0" smtClean="0">
                    <a:solidFill>
                      <a:srgbClr val="FF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dirty="0" err="1">
                    <a:solidFill>
                      <a:srgbClr val="0000FF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Hoechst</a:t>
                </a:r>
                <a:r>
                  <a:rPr lang="hu-HU" dirty="0">
                    <a:solidFill>
                      <a:srgbClr val="0000FF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73" name="Szövegdoboz 172"/>
              <p:cNvSpPr txBox="1"/>
              <p:nvPr/>
            </p:nvSpPr>
            <p:spPr>
              <a:xfrm>
                <a:off x="2420451" y="5634161"/>
                <a:ext cx="7729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10 </a:t>
                </a:r>
                <a:r>
                  <a:rPr lang="hu-HU" sz="16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days</a:t>
                </a:r>
                <a:endParaRPr lang="hu-HU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Szövegdoboz 173"/>
              <p:cNvSpPr txBox="1"/>
              <p:nvPr/>
            </p:nvSpPr>
            <p:spPr>
              <a:xfrm>
                <a:off x="5436606" y="5634628"/>
                <a:ext cx="7729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20 </a:t>
                </a:r>
                <a:r>
                  <a:rPr lang="hu-HU" sz="16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days</a:t>
                </a:r>
                <a:endParaRPr lang="hu-HU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Szövegdoboz 174"/>
              <p:cNvSpPr txBox="1"/>
              <p:nvPr/>
            </p:nvSpPr>
            <p:spPr>
              <a:xfrm>
                <a:off x="8334481" y="5634161"/>
                <a:ext cx="7729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30 </a:t>
                </a:r>
                <a:r>
                  <a:rPr lang="hu-HU" sz="16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days</a:t>
                </a:r>
                <a:endParaRPr lang="hu-HU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Szövegdoboz 175"/>
              <p:cNvSpPr txBox="1"/>
              <p:nvPr/>
            </p:nvSpPr>
            <p:spPr>
              <a:xfrm>
                <a:off x="2267744" y="7769028"/>
                <a:ext cx="7729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40 </a:t>
                </a:r>
                <a:r>
                  <a:rPr lang="hu-HU" sz="16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days</a:t>
                </a:r>
                <a:endParaRPr lang="hu-HU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Szövegdoboz 176"/>
              <p:cNvSpPr txBox="1"/>
              <p:nvPr/>
            </p:nvSpPr>
            <p:spPr>
              <a:xfrm>
                <a:off x="5436000" y="7769467"/>
                <a:ext cx="7729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50 </a:t>
                </a:r>
                <a:r>
                  <a:rPr lang="hu-HU" sz="16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days</a:t>
                </a:r>
                <a:endParaRPr lang="hu-HU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Szövegdoboz 177"/>
              <p:cNvSpPr txBox="1"/>
              <p:nvPr/>
            </p:nvSpPr>
            <p:spPr>
              <a:xfrm>
                <a:off x="8334000" y="7769426"/>
                <a:ext cx="7729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600" dirty="0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60 </a:t>
                </a:r>
                <a:r>
                  <a:rPr lang="hu-HU" sz="16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days</a:t>
                </a:r>
                <a:endParaRPr lang="hu-HU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9" name="Egyenes összekötő 178"/>
              <p:cNvCxnSpPr/>
              <p:nvPr/>
            </p:nvCxnSpPr>
            <p:spPr>
              <a:xfrm>
                <a:off x="3113656" y="5607318"/>
                <a:ext cx="0" cy="4481528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Egyenes összekötő 179"/>
              <p:cNvCxnSpPr/>
              <p:nvPr/>
            </p:nvCxnSpPr>
            <p:spPr>
              <a:xfrm>
                <a:off x="6179737" y="5589240"/>
                <a:ext cx="0" cy="4481528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Egyenes összekötő 180"/>
              <p:cNvCxnSpPr/>
              <p:nvPr/>
            </p:nvCxnSpPr>
            <p:spPr>
              <a:xfrm>
                <a:off x="28800" y="7715785"/>
                <a:ext cx="9050400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Szövegdoboz 181"/>
              <p:cNvSpPr txBox="1"/>
              <p:nvPr/>
            </p:nvSpPr>
            <p:spPr>
              <a:xfrm>
                <a:off x="411321" y="6701833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83" name="Szövegdoboz 182"/>
              <p:cNvSpPr txBox="1"/>
              <p:nvPr/>
            </p:nvSpPr>
            <p:spPr>
              <a:xfrm>
                <a:off x="2426390" y="6634103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84" name="Szövegdoboz 183"/>
              <p:cNvSpPr txBox="1"/>
              <p:nvPr/>
            </p:nvSpPr>
            <p:spPr>
              <a:xfrm>
                <a:off x="3527057" y="6667968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85" name="Szövegdoboz 184"/>
              <p:cNvSpPr txBox="1"/>
              <p:nvPr/>
            </p:nvSpPr>
            <p:spPr>
              <a:xfrm>
                <a:off x="5051055" y="6651034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86" name="Szövegdoboz 185"/>
              <p:cNvSpPr txBox="1"/>
              <p:nvPr/>
            </p:nvSpPr>
            <p:spPr>
              <a:xfrm>
                <a:off x="6388787" y="6701836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87" name="Szövegdoboz 186"/>
              <p:cNvSpPr txBox="1"/>
              <p:nvPr/>
            </p:nvSpPr>
            <p:spPr>
              <a:xfrm>
                <a:off x="8369985" y="6583303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88" name="Szövegdoboz 187"/>
              <p:cNvSpPr txBox="1"/>
              <p:nvPr/>
            </p:nvSpPr>
            <p:spPr>
              <a:xfrm>
                <a:off x="8302251" y="8716903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89" name="Szövegdoboz 188"/>
              <p:cNvSpPr txBox="1"/>
              <p:nvPr/>
            </p:nvSpPr>
            <p:spPr>
              <a:xfrm>
                <a:off x="6456517" y="8869303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90" name="Szövegdoboz 189"/>
              <p:cNvSpPr txBox="1"/>
              <p:nvPr/>
            </p:nvSpPr>
            <p:spPr>
              <a:xfrm>
                <a:off x="5423588" y="8801571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91" name="Szövegdoboz 190"/>
              <p:cNvSpPr txBox="1"/>
              <p:nvPr/>
            </p:nvSpPr>
            <p:spPr>
              <a:xfrm>
                <a:off x="3510120" y="8953971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92" name="Szövegdoboz 191"/>
              <p:cNvSpPr txBox="1"/>
              <p:nvPr/>
            </p:nvSpPr>
            <p:spPr>
              <a:xfrm>
                <a:off x="2392520" y="8767704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93" name="Szövegdoboz 192"/>
              <p:cNvSpPr txBox="1"/>
              <p:nvPr/>
            </p:nvSpPr>
            <p:spPr>
              <a:xfrm>
                <a:off x="377457" y="9021704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94" name="Szabadkézi sokszög: alakzat 226">
                <a:extLst>
                  <a:ext uri="{FF2B5EF4-FFF2-40B4-BE49-F238E27FC236}">
                    <a16:creationId xmlns:a16="http://schemas.microsoft.com/office/drawing/2014/main" id="{0D5CC1BE-ECE5-426B-9A07-1902D21D7BB5}"/>
                  </a:ext>
                </a:extLst>
              </p:cNvPr>
              <p:cNvSpPr/>
              <p:nvPr/>
            </p:nvSpPr>
            <p:spPr>
              <a:xfrm>
                <a:off x="717176" y="8285480"/>
                <a:ext cx="191248" cy="179294"/>
              </a:xfrm>
              <a:custGeom>
                <a:avLst/>
                <a:gdLst>
                  <a:gd name="connsiteX0" fmla="*/ 191248 w 191248"/>
                  <a:gd name="connsiteY0" fmla="*/ 47812 h 179294"/>
                  <a:gd name="connsiteX1" fmla="*/ 185271 w 191248"/>
                  <a:gd name="connsiteY1" fmla="*/ 119530 h 179294"/>
                  <a:gd name="connsiteX2" fmla="*/ 47812 w 191248"/>
                  <a:gd name="connsiteY2" fmla="*/ 179294 h 179294"/>
                  <a:gd name="connsiteX3" fmla="*/ 0 w 191248"/>
                  <a:gd name="connsiteY3" fmla="*/ 125506 h 179294"/>
                  <a:gd name="connsiteX4" fmla="*/ 59765 w 191248"/>
                  <a:gd name="connsiteY4" fmla="*/ 0 h 179294"/>
                  <a:gd name="connsiteX5" fmla="*/ 191248 w 191248"/>
                  <a:gd name="connsiteY5" fmla="*/ 47812 h 17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248" h="179294">
                    <a:moveTo>
                      <a:pt x="191248" y="47812"/>
                    </a:moveTo>
                    <a:lnTo>
                      <a:pt x="185271" y="119530"/>
                    </a:lnTo>
                    <a:lnTo>
                      <a:pt x="47812" y="179294"/>
                    </a:lnTo>
                    <a:lnTo>
                      <a:pt x="0" y="125506"/>
                    </a:lnTo>
                    <a:lnTo>
                      <a:pt x="59765" y="0"/>
                    </a:lnTo>
                    <a:lnTo>
                      <a:pt x="191248" y="47812"/>
                    </a:lnTo>
                    <a:close/>
                  </a:path>
                </a:pathLst>
              </a:custGeom>
              <a:solidFill>
                <a:srgbClr val="000703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95" name="Szabadkézi sokszög: alakzat 228">
                <a:extLst>
                  <a:ext uri="{FF2B5EF4-FFF2-40B4-BE49-F238E27FC236}">
                    <a16:creationId xmlns:a16="http://schemas.microsoft.com/office/drawing/2014/main" id="{974CA4ED-6B25-492B-857A-5EF6532FD4D2}"/>
                  </a:ext>
                </a:extLst>
              </p:cNvPr>
              <p:cNvSpPr/>
              <p:nvPr/>
            </p:nvSpPr>
            <p:spPr>
              <a:xfrm>
                <a:off x="5074024" y="8016539"/>
                <a:ext cx="1093694" cy="950259"/>
              </a:xfrm>
              <a:custGeom>
                <a:avLst/>
                <a:gdLst>
                  <a:gd name="connsiteX0" fmla="*/ 944282 w 1093694"/>
                  <a:gd name="connsiteY0" fmla="*/ 950259 h 950259"/>
                  <a:gd name="connsiteX1" fmla="*/ 860611 w 1093694"/>
                  <a:gd name="connsiteY1" fmla="*/ 830730 h 950259"/>
                  <a:gd name="connsiteX2" fmla="*/ 794870 w 1093694"/>
                  <a:gd name="connsiteY2" fmla="*/ 675341 h 950259"/>
                  <a:gd name="connsiteX3" fmla="*/ 693270 w 1093694"/>
                  <a:gd name="connsiteY3" fmla="*/ 555812 h 950259"/>
                  <a:gd name="connsiteX4" fmla="*/ 519952 w 1093694"/>
                  <a:gd name="connsiteY4" fmla="*/ 424330 h 950259"/>
                  <a:gd name="connsiteX5" fmla="*/ 424329 w 1093694"/>
                  <a:gd name="connsiteY5" fmla="*/ 274918 h 950259"/>
                  <a:gd name="connsiteX6" fmla="*/ 125505 w 1093694"/>
                  <a:gd name="connsiteY6" fmla="*/ 173318 h 950259"/>
                  <a:gd name="connsiteX7" fmla="*/ 0 w 1093694"/>
                  <a:gd name="connsiteY7" fmla="*/ 149412 h 950259"/>
                  <a:gd name="connsiteX8" fmla="*/ 0 w 1093694"/>
                  <a:gd name="connsiteY8" fmla="*/ 35859 h 950259"/>
                  <a:gd name="connsiteX9" fmla="*/ 137458 w 1093694"/>
                  <a:gd name="connsiteY9" fmla="*/ 0 h 950259"/>
                  <a:gd name="connsiteX10" fmla="*/ 502023 w 1093694"/>
                  <a:gd name="connsiteY10" fmla="*/ 167341 h 950259"/>
                  <a:gd name="connsiteX11" fmla="*/ 549835 w 1093694"/>
                  <a:gd name="connsiteY11" fmla="*/ 191247 h 950259"/>
                  <a:gd name="connsiteX12" fmla="*/ 567764 w 1093694"/>
                  <a:gd name="connsiteY12" fmla="*/ 203200 h 950259"/>
                  <a:gd name="connsiteX13" fmla="*/ 896470 w 1093694"/>
                  <a:gd name="connsiteY13" fmla="*/ 298824 h 950259"/>
                  <a:gd name="connsiteX14" fmla="*/ 1069788 w 1093694"/>
                  <a:gd name="connsiteY14" fmla="*/ 406400 h 950259"/>
                  <a:gd name="connsiteX15" fmla="*/ 1093694 w 1093694"/>
                  <a:gd name="connsiteY15" fmla="*/ 633506 h 950259"/>
                  <a:gd name="connsiteX16" fmla="*/ 1069788 w 1093694"/>
                  <a:gd name="connsiteY16" fmla="*/ 854635 h 950259"/>
                  <a:gd name="connsiteX17" fmla="*/ 1016000 w 1093694"/>
                  <a:gd name="connsiteY17" fmla="*/ 944282 h 950259"/>
                  <a:gd name="connsiteX18" fmla="*/ 944282 w 1093694"/>
                  <a:gd name="connsiteY18" fmla="*/ 950259 h 9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93694" h="950259">
                    <a:moveTo>
                      <a:pt x="944282" y="950259"/>
                    </a:moveTo>
                    <a:lnTo>
                      <a:pt x="860611" y="830730"/>
                    </a:lnTo>
                    <a:lnTo>
                      <a:pt x="794870" y="675341"/>
                    </a:lnTo>
                    <a:lnTo>
                      <a:pt x="693270" y="555812"/>
                    </a:lnTo>
                    <a:lnTo>
                      <a:pt x="519952" y="424330"/>
                    </a:lnTo>
                    <a:lnTo>
                      <a:pt x="424329" y="274918"/>
                    </a:lnTo>
                    <a:lnTo>
                      <a:pt x="125505" y="173318"/>
                    </a:lnTo>
                    <a:lnTo>
                      <a:pt x="0" y="149412"/>
                    </a:lnTo>
                    <a:lnTo>
                      <a:pt x="0" y="35859"/>
                    </a:lnTo>
                    <a:lnTo>
                      <a:pt x="137458" y="0"/>
                    </a:lnTo>
                    <a:lnTo>
                      <a:pt x="502023" y="167341"/>
                    </a:lnTo>
                    <a:cubicBezTo>
                      <a:pt x="517960" y="175310"/>
                      <a:pt x="534192" y="182715"/>
                      <a:pt x="549835" y="191247"/>
                    </a:cubicBezTo>
                    <a:cubicBezTo>
                      <a:pt x="556141" y="194686"/>
                      <a:pt x="567764" y="203200"/>
                      <a:pt x="567764" y="203200"/>
                    </a:cubicBezTo>
                    <a:lnTo>
                      <a:pt x="896470" y="298824"/>
                    </a:lnTo>
                    <a:lnTo>
                      <a:pt x="1069788" y="406400"/>
                    </a:lnTo>
                    <a:lnTo>
                      <a:pt x="1093694" y="633506"/>
                    </a:lnTo>
                    <a:lnTo>
                      <a:pt x="1069788" y="854635"/>
                    </a:lnTo>
                    <a:lnTo>
                      <a:pt x="1016000" y="944282"/>
                    </a:lnTo>
                    <a:lnTo>
                      <a:pt x="944282" y="950259"/>
                    </a:lnTo>
                    <a:close/>
                  </a:path>
                </a:pathLst>
              </a:custGeom>
              <a:solidFill>
                <a:srgbClr val="000404"/>
              </a:solidFill>
              <a:ln>
                <a:solidFill>
                  <a:srgbClr val="00040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96" name="Szabadkézi sokszög: alakzat 229">
                <a:extLst>
                  <a:ext uri="{FF2B5EF4-FFF2-40B4-BE49-F238E27FC236}">
                    <a16:creationId xmlns:a16="http://schemas.microsoft.com/office/drawing/2014/main" id="{7DA4F74D-C78F-48B7-94E8-DA45411AFA06}"/>
                  </a:ext>
                </a:extLst>
              </p:cNvPr>
              <p:cNvSpPr/>
              <p:nvPr/>
            </p:nvSpPr>
            <p:spPr>
              <a:xfrm>
                <a:off x="7751482" y="8034469"/>
                <a:ext cx="424330" cy="173317"/>
              </a:xfrm>
              <a:custGeom>
                <a:avLst/>
                <a:gdLst>
                  <a:gd name="connsiteX0" fmla="*/ 382494 w 424330"/>
                  <a:gd name="connsiteY0" fmla="*/ 125505 h 173317"/>
                  <a:gd name="connsiteX1" fmla="*/ 221130 w 424330"/>
                  <a:gd name="connsiteY1" fmla="*/ 173317 h 173317"/>
                  <a:gd name="connsiteX2" fmla="*/ 155389 w 424330"/>
                  <a:gd name="connsiteY2" fmla="*/ 173317 h 173317"/>
                  <a:gd name="connsiteX3" fmla="*/ 65742 w 424330"/>
                  <a:gd name="connsiteY3" fmla="*/ 155388 h 173317"/>
                  <a:gd name="connsiteX4" fmla="*/ 0 w 424330"/>
                  <a:gd name="connsiteY4" fmla="*/ 59764 h 173317"/>
                  <a:gd name="connsiteX5" fmla="*/ 149412 w 424330"/>
                  <a:gd name="connsiteY5" fmla="*/ 0 h 173317"/>
                  <a:gd name="connsiteX6" fmla="*/ 424330 w 424330"/>
                  <a:gd name="connsiteY6" fmla="*/ 59764 h 173317"/>
                  <a:gd name="connsiteX7" fmla="*/ 382494 w 424330"/>
                  <a:gd name="connsiteY7" fmla="*/ 125505 h 17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330" h="173317">
                    <a:moveTo>
                      <a:pt x="382494" y="125505"/>
                    </a:moveTo>
                    <a:lnTo>
                      <a:pt x="221130" y="173317"/>
                    </a:lnTo>
                    <a:lnTo>
                      <a:pt x="155389" y="173317"/>
                    </a:lnTo>
                    <a:lnTo>
                      <a:pt x="65742" y="155388"/>
                    </a:lnTo>
                    <a:lnTo>
                      <a:pt x="0" y="59764"/>
                    </a:lnTo>
                    <a:lnTo>
                      <a:pt x="149412" y="0"/>
                    </a:lnTo>
                    <a:lnTo>
                      <a:pt x="424330" y="59764"/>
                    </a:lnTo>
                    <a:lnTo>
                      <a:pt x="382494" y="125505"/>
                    </a:lnTo>
                    <a:close/>
                  </a:path>
                </a:pathLst>
              </a:custGeom>
              <a:solidFill>
                <a:srgbClr val="000503"/>
              </a:solidFill>
              <a:ln>
                <a:solidFill>
                  <a:srgbClr val="0005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latin typeface="Arial Narrow" panose="020B0606020202030204" pitchFamily="34" charset="0"/>
                </a:endParaRPr>
              </a:p>
            </p:txBody>
          </p:sp>
          <p:sp>
            <p:nvSpPr>
              <p:cNvPr id="197" name="Szabadkézi sokszög: alakzat 230">
                <a:extLst>
                  <a:ext uri="{FF2B5EF4-FFF2-40B4-BE49-F238E27FC236}">
                    <a16:creationId xmlns:a16="http://schemas.microsoft.com/office/drawing/2014/main" id="{5F2AB959-5FF4-4FB7-B9BA-F09CF6DE8529}"/>
                  </a:ext>
                </a:extLst>
              </p:cNvPr>
              <p:cNvSpPr/>
              <p:nvPr/>
            </p:nvSpPr>
            <p:spPr>
              <a:xfrm>
                <a:off x="6621929" y="8201810"/>
                <a:ext cx="292847" cy="221129"/>
              </a:xfrm>
              <a:custGeom>
                <a:avLst/>
                <a:gdLst>
                  <a:gd name="connsiteX0" fmla="*/ 292847 w 292847"/>
                  <a:gd name="connsiteY0" fmla="*/ 95623 h 221129"/>
                  <a:gd name="connsiteX1" fmla="*/ 256989 w 292847"/>
                  <a:gd name="connsiteY1" fmla="*/ 167341 h 221129"/>
                  <a:gd name="connsiteX2" fmla="*/ 173318 w 292847"/>
                  <a:gd name="connsiteY2" fmla="*/ 215153 h 221129"/>
                  <a:gd name="connsiteX3" fmla="*/ 77695 w 292847"/>
                  <a:gd name="connsiteY3" fmla="*/ 221129 h 221129"/>
                  <a:gd name="connsiteX4" fmla="*/ 0 w 292847"/>
                  <a:gd name="connsiteY4" fmla="*/ 149411 h 221129"/>
                  <a:gd name="connsiteX5" fmla="*/ 161365 w 292847"/>
                  <a:gd name="connsiteY5" fmla="*/ 35859 h 221129"/>
                  <a:gd name="connsiteX6" fmla="*/ 233083 w 292847"/>
                  <a:gd name="connsiteY6" fmla="*/ 0 h 221129"/>
                  <a:gd name="connsiteX7" fmla="*/ 292847 w 292847"/>
                  <a:gd name="connsiteY7" fmla="*/ 95623 h 221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2847" h="221129">
                    <a:moveTo>
                      <a:pt x="292847" y="95623"/>
                    </a:moveTo>
                    <a:lnTo>
                      <a:pt x="256989" y="167341"/>
                    </a:lnTo>
                    <a:lnTo>
                      <a:pt x="173318" y="215153"/>
                    </a:lnTo>
                    <a:lnTo>
                      <a:pt x="77695" y="221129"/>
                    </a:lnTo>
                    <a:lnTo>
                      <a:pt x="0" y="149411"/>
                    </a:lnTo>
                    <a:lnTo>
                      <a:pt x="161365" y="35859"/>
                    </a:lnTo>
                    <a:lnTo>
                      <a:pt x="233083" y="0"/>
                    </a:lnTo>
                    <a:lnTo>
                      <a:pt x="292847" y="95623"/>
                    </a:lnTo>
                    <a:close/>
                  </a:path>
                </a:pathLst>
              </a:custGeom>
              <a:solidFill>
                <a:srgbClr val="00071A"/>
              </a:solidFill>
              <a:ln>
                <a:solidFill>
                  <a:srgbClr val="0006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98" name="Szabadkézi sokszög: alakzat 231">
                <a:extLst>
                  <a:ext uri="{FF2B5EF4-FFF2-40B4-BE49-F238E27FC236}">
                    <a16:creationId xmlns:a16="http://schemas.microsoft.com/office/drawing/2014/main" id="{E73ABC90-C8E1-4DE5-A4FE-E5C5033527ED}"/>
                  </a:ext>
                </a:extLst>
              </p:cNvPr>
              <p:cNvSpPr/>
              <p:nvPr/>
            </p:nvSpPr>
            <p:spPr>
              <a:xfrm>
                <a:off x="7183718" y="7771504"/>
                <a:ext cx="239058" cy="268941"/>
              </a:xfrm>
              <a:custGeom>
                <a:avLst/>
                <a:gdLst>
                  <a:gd name="connsiteX0" fmla="*/ 239058 w 239058"/>
                  <a:gd name="connsiteY0" fmla="*/ 185270 h 268941"/>
                  <a:gd name="connsiteX1" fmla="*/ 203200 w 239058"/>
                  <a:gd name="connsiteY1" fmla="*/ 17929 h 268941"/>
                  <a:gd name="connsiteX2" fmla="*/ 119529 w 239058"/>
                  <a:gd name="connsiteY2" fmla="*/ 0 h 268941"/>
                  <a:gd name="connsiteX3" fmla="*/ 0 w 239058"/>
                  <a:gd name="connsiteY3" fmla="*/ 47812 h 268941"/>
                  <a:gd name="connsiteX4" fmla="*/ 59764 w 239058"/>
                  <a:gd name="connsiteY4" fmla="*/ 268941 h 268941"/>
                  <a:gd name="connsiteX5" fmla="*/ 239058 w 239058"/>
                  <a:gd name="connsiteY5" fmla="*/ 185270 h 26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9058" h="268941">
                    <a:moveTo>
                      <a:pt x="239058" y="185270"/>
                    </a:moveTo>
                    <a:lnTo>
                      <a:pt x="203200" y="17929"/>
                    </a:lnTo>
                    <a:lnTo>
                      <a:pt x="119529" y="0"/>
                    </a:lnTo>
                    <a:lnTo>
                      <a:pt x="0" y="47812"/>
                    </a:lnTo>
                    <a:lnTo>
                      <a:pt x="59764" y="268941"/>
                    </a:lnTo>
                    <a:lnTo>
                      <a:pt x="239058" y="1852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latin typeface="Arial Narrow" panose="020B0606020202030204" pitchFamily="34" charset="0"/>
                </a:endParaRPr>
              </a:p>
            </p:txBody>
          </p:sp>
          <p:sp>
            <p:nvSpPr>
              <p:cNvPr id="199" name="Szabadkézi sokszög: alakzat 232">
                <a:extLst>
                  <a:ext uri="{FF2B5EF4-FFF2-40B4-BE49-F238E27FC236}">
                    <a16:creationId xmlns:a16="http://schemas.microsoft.com/office/drawing/2014/main" id="{6CFF324E-E0A4-4946-BAFC-FD2BF54BD450}"/>
                  </a:ext>
                </a:extLst>
              </p:cNvPr>
              <p:cNvSpPr/>
              <p:nvPr/>
            </p:nvSpPr>
            <p:spPr>
              <a:xfrm>
                <a:off x="1541929" y="7825292"/>
                <a:ext cx="1541930" cy="1512047"/>
              </a:xfrm>
              <a:custGeom>
                <a:avLst/>
                <a:gdLst>
                  <a:gd name="connsiteX0" fmla="*/ 1380565 w 1541930"/>
                  <a:gd name="connsiteY0" fmla="*/ 1410447 h 1512047"/>
                  <a:gd name="connsiteX1" fmla="*/ 1440330 w 1541930"/>
                  <a:gd name="connsiteY1" fmla="*/ 1231153 h 1512047"/>
                  <a:gd name="connsiteX2" fmla="*/ 1410447 w 1541930"/>
                  <a:gd name="connsiteY2" fmla="*/ 866588 h 1512047"/>
                  <a:gd name="connsiteX3" fmla="*/ 1290918 w 1541930"/>
                  <a:gd name="connsiteY3" fmla="*/ 717177 h 1512047"/>
                  <a:gd name="connsiteX4" fmla="*/ 1129553 w 1541930"/>
                  <a:gd name="connsiteY4" fmla="*/ 675341 h 1512047"/>
                  <a:gd name="connsiteX5" fmla="*/ 968189 w 1541930"/>
                  <a:gd name="connsiteY5" fmla="*/ 615577 h 1512047"/>
                  <a:gd name="connsiteX6" fmla="*/ 866589 w 1541930"/>
                  <a:gd name="connsiteY6" fmla="*/ 597647 h 1512047"/>
                  <a:gd name="connsiteX7" fmla="*/ 723153 w 1541930"/>
                  <a:gd name="connsiteY7" fmla="*/ 543859 h 1512047"/>
                  <a:gd name="connsiteX8" fmla="*/ 645459 w 1541930"/>
                  <a:gd name="connsiteY8" fmla="*/ 496047 h 1512047"/>
                  <a:gd name="connsiteX9" fmla="*/ 280895 w 1541930"/>
                  <a:gd name="connsiteY9" fmla="*/ 310777 h 1512047"/>
                  <a:gd name="connsiteX10" fmla="*/ 95624 w 1541930"/>
                  <a:gd name="connsiteY10" fmla="*/ 286871 h 1512047"/>
                  <a:gd name="connsiteX11" fmla="*/ 0 w 1541930"/>
                  <a:gd name="connsiteY11" fmla="*/ 95624 h 1512047"/>
                  <a:gd name="connsiteX12" fmla="*/ 125506 w 1541930"/>
                  <a:gd name="connsiteY12" fmla="*/ 0 h 1512047"/>
                  <a:gd name="connsiteX13" fmla="*/ 519953 w 1541930"/>
                  <a:gd name="connsiteY13" fmla="*/ 41835 h 1512047"/>
                  <a:gd name="connsiteX14" fmla="*/ 681318 w 1541930"/>
                  <a:gd name="connsiteY14" fmla="*/ 155388 h 1512047"/>
                  <a:gd name="connsiteX15" fmla="*/ 926353 w 1541930"/>
                  <a:gd name="connsiteY15" fmla="*/ 286871 h 1512047"/>
                  <a:gd name="connsiteX16" fmla="*/ 1272989 w 1541930"/>
                  <a:gd name="connsiteY16" fmla="*/ 406400 h 1512047"/>
                  <a:gd name="connsiteX17" fmla="*/ 1494118 w 1541930"/>
                  <a:gd name="connsiteY17" fmla="*/ 519953 h 1512047"/>
                  <a:gd name="connsiteX18" fmla="*/ 1541930 w 1541930"/>
                  <a:gd name="connsiteY18" fmla="*/ 591671 h 1512047"/>
                  <a:gd name="connsiteX19" fmla="*/ 1529977 w 1541930"/>
                  <a:gd name="connsiteY19" fmla="*/ 1458259 h 1512047"/>
                  <a:gd name="connsiteX20" fmla="*/ 1416424 w 1541930"/>
                  <a:gd name="connsiteY20" fmla="*/ 1512047 h 1512047"/>
                  <a:gd name="connsiteX21" fmla="*/ 1380565 w 1541930"/>
                  <a:gd name="connsiteY21" fmla="*/ 1410447 h 151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41930" h="1512047">
                    <a:moveTo>
                      <a:pt x="1380565" y="1410447"/>
                    </a:moveTo>
                    <a:lnTo>
                      <a:pt x="1440330" y="1231153"/>
                    </a:lnTo>
                    <a:lnTo>
                      <a:pt x="1410447" y="866588"/>
                    </a:lnTo>
                    <a:lnTo>
                      <a:pt x="1290918" y="717177"/>
                    </a:lnTo>
                    <a:lnTo>
                      <a:pt x="1129553" y="675341"/>
                    </a:lnTo>
                    <a:lnTo>
                      <a:pt x="968189" y="615577"/>
                    </a:lnTo>
                    <a:lnTo>
                      <a:pt x="866589" y="597647"/>
                    </a:lnTo>
                    <a:lnTo>
                      <a:pt x="723153" y="543859"/>
                    </a:lnTo>
                    <a:lnTo>
                      <a:pt x="645459" y="496047"/>
                    </a:lnTo>
                    <a:lnTo>
                      <a:pt x="280895" y="310777"/>
                    </a:lnTo>
                    <a:lnTo>
                      <a:pt x="95624" y="286871"/>
                    </a:lnTo>
                    <a:lnTo>
                      <a:pt x="0" y="95624"/>
                    </a:lnTo>
                    <a:lnTo>
                      <a:pt x="125506" y="0"/>
                    </a:lnTo>
                    <a:lnTo>
                      <a:pt x="519953" y="41835"/>
                    </a:lnTo>
                    <a:lnTo>
                      <a:pt x="681318" y="155388"/>
                    </a:lnTo>
                    <a:lnTo>
                      <a:pt x="926353" y="286871"/>
                    </a:lnTo>
                    <a:lnTo>
                      <a:pt x="1272989" y="406400"/>
                    </a:lnTo>
                    <a:lnTo>
                      <a:pt x="1494118" y="519953"/>
                    </a:lnTo>
                    <a:lnTo>
                      <a:pt x="1541930" y="591671"/>
                    </a:lnTo>
                    <a:lnTo>
                      <a:pt x="1529977" y="1458259"/>
                    </a:lnTo>
                    <a:lnTo>
                      <a:pt x="1416424" y="1512047"/>
                    </a:lnTo>
                    <a:lnTo>
                      <a:pt x="1380565" y="14104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200" name="Egyenes összekötő 199">
                <a:extLst>
                  <a:ext uri="{FF2B5EF4-FFF2-40B4-BE49-F238E27FC236}">
                    <a16:creationId xmlns:a16="http://schemas.microsoft.com/office/drawing/2014/main" id="{4C06CC7B-97B9-4852-ACCE-DF2665DBB721}"/>
                  </a:ext>
                </a:extLst>
              </p:cNvPr>
              <p:cNvCxnSpPr/>
              <p:nvPr/>
            </p:nvCxnSpPr>
            <p:spPr>
              <a:xfrm>
                <a:off x="2693050" y="7602571"/>
                <a:ext cx="35623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Szövegdoboz 200">
                <a:extLst>
                  <a:ext uri="{FF2B5EF4-FFF2-40B4-BE49-F238E27FC236}">
                    <a16:creationId xmlns:a16="http://schemas.microsoft.com/office/drawing/2014/main" id="{A83F0118-50DB-4ABE-B0F5-8E7C6B4499FD}"/>
                  </a:ext>
                </a:extLst>
              </p:cNvPr>
              <p:cNvSpPr txBox="1"/>
              <p:nvPr/>
            </p:nvSpPr>
            <p:spPr>
              <a:xfrm>
                <a:off x="2548919" y="7343326"/>
                <a:ext cx="6254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100 µm</a:t>
                </a:r>
              </a:p>
            </p:txBody>
          </p:sp>
        </p:grpSp>
        <p:pic>
          <p:nvPicPr>
            <p:cNvPr id="203" name="Picture 4" descr="http://t3.gstatic.com/images?q=tbn:ANd9GcRe8Dvt7xb5hqndqkmDqfE-BGdkk9AYGtYH1ijJc2kvLPR6T-PAE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3139" y="1535060"/>
              <a:ext cx="1066598" cy="778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" name="Csoportba foglalás 204"/>
          <p:cNvGrpSpPr/>
          <p:nvPr/>
        </p:nvGrpSpPr>
        <p:grpSpPr>
          <a:xfrm>
            <a:off x="1259632" y="3252884"/>
            <a:ext cx="7848872" cy="3601518"/>
            <a:chOff x="467544" y="2635794"/>
            <a:chExt cx="7848872" cy="3601518"/>
          </a:xfrm>
        </p:grpSpPr>
        <p:sp>
          <p:nvSpPr>
            <p:cNvPr id="206" name="Téglalap 205"/>
            <p:cNvSpPr/>
            <p:nvPr/>
          </p:nvSpPr>
          <p:spPr>
            <a:xfrm>
              <a:off x="467544" y="2636912"/>
              <a:ext cx="7848872" cy="3600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07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976" y="3593189"/>
              <a:ext cx="3167270" cy="2502882"/>
            </a:xfrm>
            <a:prstGeom prst="rect">
              <a:avLst/>
            </a:prstGeom>
          </p:spPr>
        </p:pic>
        <p:pic>
          <p:nvPicPr>
            <p:cNvPr id="208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690" y="3573016"/>
              <a:ext cx="3331662" cy="2502000"/>
            </a:xfrm>
            <a:prstGeom prst="rect">
              <a:avLst/>
            </a:prstGeom>
          </p:spPr>
        </p:pic>
        <p:sp>
          <p:nvSpPr>
            <p:cNvPr id="209" name="Szövegdoboz 208"/>
            <p:cNvSpPr txBox="1"/>
            <p:nvPr/>
          </p:nvSpPr>
          <p:spPr>
            <a:xfrm>
              <a:off x="1122532" y="5698128"/>
              <a:ext cx="964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chemeClr val="bg1"/>
                  </a:solidFill>
                </a:rPr>
                <a:t>27 </a:t>
              </a:r>
              <a:r>
                <a:rPr lang="hu-HU" dirty="0" err="1" smtClean="0">
                  <a:solidFill>
                    <a:schemeClr val="bg1"/>
                  </a:solidFill>
                </a:rPr>
                <a:t>years</a:t>
              </a: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210" name="Szövegdoboz 209"/>
            <p:cNvSpPr txBox="1"/>
            <p:nvPr/>
          </p:nvSpPr>
          <p:spPr>
            <a:xfrm>
              <a:off x="4408690" y="5698128"/>
              <a:ext cx="964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chemeClr val="bg1"/>
                  </a:solidFill>
                </a:rPr>
                <a:t>73 </a:t>
              </a:r>
              <a:r>
                <a:rPr lang="hu-HU" dirty="0" err="1" smtClean="0">
                  <a:solidFill>
                    <a:schemeClr val="bg1"/>
                  </a:solidFill>
                </a:rPr>
                <a:t>years</a:t>
              </a:r>
              <a:endParaRPr lang="hu-HU" dirty="0">
                <a:solidFill>
                  <a:schemeClr val="bg1"/>
                </a:solidFill>
              </a:endParaRPr>
            </a:p>
          </p:txBody>
        </p:sp>
        <p:pic>
          <p:nvPicPr>
            <p:cNvPr id="211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910" y="2635794"/>
              <a:ext cx="1420482" cy="957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2" name="Szövegdoboz 211"/>
          <p:cNvSpPr txBox="1"/>
          <p:nvPr/>
        </p:nvSpPr>
        <p:spPr>
          <a:xfrm>
            <a:off x="4431629" y="1217380"/>
            <a:ext cx="475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MTMR: </a:t>
            </a:r>
            <a:r>
              <a:rPr lang="hu-HU" dirty="0" err="1" smtClean="0"/>
              <a:t>myotubularine-related</a:t>
            </a:r>
            <a:r>
              <a:rPr lang="hu-HU" dirty="0" smtClean="0"/>
              <a:t> </a:t>
            </a:r>
            <a:r>
              <a:rPr lang="hu-HU" dirty="0" err="1" smtClean="0"/>
              <a:t>lipid</a:t>
            </a:r>
            <a:r>
              <a:rPr lang="hu-HU" dirty="0" smtClean="0"/>
              <a:t> </a:t>
            </a:r>
            <a:r>
              <a:rPr lang="hu-HU" dirty="0" err="1" smtClean="0"/>
              <a:t>phosphatase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19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085679"/>
              </p:ext>
            </p:extLst>
          </p:nvPr>
        </p:nvGraphicFramePr>
        <p:xfrm>
          <a:off x="0" y="2492896"/>
          <a:ext cx="6300192" cy="4400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Image" r:id="rId3" imgW="8673016" imgH="6057143" progId="Photoshop.Image.7">
                  <p:embed/>
                </p:oleObj>
              </mc:Choice>
              <mc:Fallback>
                <p:oleObj name="Image" r:id="rId3" imgW="8673016" imgH="6057143" progId="Photoshop.Image.7">
                  <p:embed/>
                  <p:pic>
                    <p:nvPicPr>
                      <p:cNvPr id="2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92896"/>
                        <a:ext cx="6300192" cy="44009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8244408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421321" y="3253621"/>
            <a:ext cx="2717457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err="1" smtClean="0"/>
              <a:t>Abbott</a:t>
            </a:r>
            <a:r>
              <a:rPr lang="hu-HU" altLang="hu-HU" sz="1800" b="1" dirty="0" smtClean="0"/>
              <a:t> (</a:t>
            </a:r>
            <a:r>
              <a:rPr lang="hu-HU" altLang="hu-HU" sz="1800" b="1" i="1" dirty="0" err="1" smtClean="0"/>
              <a:t>Nature</a:t>
            </a:r>
            <a:r>
              <a:rPr lang="hu-HU" altLang="hu-HU" sz="1800" b="1" dirty="0" smtClean="0"/>
              <a:t> </a:t>
            </a:r>
            <a:r>
              <a:rPr lang="hu-HU" altLang="hu-HU" sz="1800" b="1" dirty="0"/>
              <a:t>428:116, 2004</a:t>
            </a:r>
            <a:r>
              <a:rPr lang="hu-HU" altLang="hu-HU" sz="1800" b="1" dirty="0" smtClean="0"/>
              <a:t>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hu-HU" sz="1800" b="1" dirty="0" smtClean="0"/>
              <a:t>Across </a:t>
            </a:r>
            <a:r>
              <a:rPr lang="en-GB" altLang="hu-HU" sz="1800" b="1" dirty="0"/>
              <a:t>the developed world, birth rates are falling and people are living longer. This requires </a:t>
            </a:r>
            <a:r>
              <a:rPr lang="en-GB" altLang="hu-HU" sz="1800" b="1" dirty="0">
                <a:solidFill>
                  <a:srgbClr val="FF0000"/>
                </a:solidFill>
              </a:rPr>
              <a:t>a new focus on research to promote </a:t>
            </a:r>
            <a:r>
              <a:rPr lang="en-GB" altLang="hu-HU" sz="1800" b="1" u="sng" dirty="0">
                <a:solidFill>
                  <a:srgbClr val="FF0000"/>
                </a:solidFill>
              </a:rPr>
              <a:t>healthy ageing</a:t>
            </a:r>
            <a:r>
              <a:rPr lang="en-GB" altLang="hu-HU" sz="1800" b="1" dirty="0"/>
              <a:t>, rather than simply treating the diseases of old </a:t>
            </a:r>
            <a:r>
              <a:rPr lang="en-GB" altLang="hu-HU" sz="1800" b="1" dirty="0" smtClean="0"/>
              <a:t>age</a:t>
            </a:r>
            <a:r>
              <a:rPr lang="hu-HU" altLang="hu-HU" sz="1800" b="1" dirty="0" smtClean="0"/>
              <a:t>.</a:t>
            </a:r>
            <a:endParaRPr lang="hu-HU" altLang="hu-HU" sz="1800" b="1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1052736"/>
            <a:ext cx="741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smtClean="0"/>
              <a:t>In </a:t>
            </a:r>
            <a:r>
              <a:rPr lang="hu-HU" altLang="hu-HU" sz="1800" b="1" dirty="0" err="1" smtClean="0"/>
              <a:t>the</a:t>
            </a:r>
            <a:r>
              <a:rPr lang="hu-HU" altLang="hu-HU" sz="1800" b="1" dirty="0" smtClean="0"/>
              <a:t> </a:t>
            </a:r>
            <a:r>
              <a:rPr lang="hu-HU" altLang="hu-HU" sz="1800" b="1" dirty="0" err="1" smtClean="0"/>
              <a:t>developed</a:t>
            </a:r>
            <a:r>
              <a:rPr lang="hu-HU" altLang="hu-HU" sz="1800" b="1" dirty="0" smtClean="0"/>
              <a:t> </a:t>
            </a:r>
            <a:r>
              <a:rPr lang="hu-HU" altLang="hu-HU" sz="1800" b="1" dirty="0" err="1" smtClean="0"/>
              <a:t>word</a:t>
            </a:r>
            <a:r>
              <a:rPr lang="hu-HU" altLang="hu-HU" sz="1800" b="1" dirty="0" smtClean="0"/>
              <a:t>, </a:t>
            </a:r>
            <a:r>
              <a:rPr lang="hu-HU" altLang="hu-HU" sz="1800" b="1" dirty="0" err="1" smtClean="0"/>
              <a:t>lifespan</a:t>
            </a:r>
            <a:r>
              <a:rPr lang="hu-HU" altLang="hu-HU" sz="1800" b="1" dirty="0" smtClean="0"/>
              <a:t> </a:t>
            </a:r>
            <a:r>
              <a:rPr lang="hu-HU" altLang="hu-HU" sz="1800" b="1" dirty="0" err="1" smtClean="0"/>
              <a:t>expectancy</a:t>
            </a:r>
            <a:r>
              <a:rPr lang="hu-HU" altLang="hu-HU" sz="1800" b="1" dirty="0" smtClean="0"/>
              <a:t> </a:t>
            </a:r>
            <a:r>
              <a:rPr lang="hu-HU" altLang="hu-HU" sz="1800" b="1" dirty="0" err="1" smtClean="0"/>
              <a:t>exceeds</a:t>
            </a:r>
            <a:r>
              <a:rPr lang="hu-HU" altLang="hu-HU" sz="1800" b="1" dirty="0" smtClean="0"/>
              <a:t> 75-80 </a:t>
            </a:r>
            <a:r>
              <a:rPr lang="hu-HU" altLang="hu-HU" sz="1800" b="1" dirty="0" err="1" smtClean="0"/>
              <a:t>years</a:t>
            </a:r>
            <a:r>
              <a:rPr lang="hu-HU" altLang="hu-HU" sz="1800" b="1" dirty="0" smtClean="0"/>
              <a:t>. </a:t>
            </a:r>
            <a:r>
              <a:rPr lang="hu-HU" altLang="hu-HU" sz="1800" b="1" dirty="0" err="1" smtClean="0"/>
              <a:t>Social</a:t>
            </a:r>
            <a:r>
              <a:rPr lang="hu-HU" altLang="hu-HU" sz="1800" b="1" dirty="0" smtClean="0"/>
              <a:t>, </a:t>
            </a:r>
            <a:r>
              <a:rPr lang="hu-HU" altLang="hu-HU" sz="1800" b="1" dirty="0" err="1" smtClean="0"/>
              <a:t>medical</a:t>
            </a:r>
            <a:r>
              <a:rPr lang="hu-HU" altLang="hu-HU" sz="1800" b="1" dirty="0" smtClean="0"/>
              <a:t> and </a:t>
            </a:r>
            <a:r>
              <a:rPr lang="hu-HU" altLang="hu-HU" sz="1800" b="1" dirty="0" err="1" smtClean="0"/>
              <a:t>economic</a:t>
            </a:r>
            <a:r>
              <a:rPr lang="hu-HU" altLang="hu-HU" sz="1800" b="1" dirty="0" smtClean="0"/>
              <a:t> </a:t>
            </a:r>
            <a:r>
              <a:rPr lang="hu-HU" altLang="hu-HU" sz="1800" b="1" dirty="0" err="1" smtClean="0"/>
              <a:t>significances</a:t>
            </a:r>
            <a:r>
              <a:rPr lang="hu-HU" altLang="hu-HU" sz="1800" b="1" dirty="0" smtClean="0"/>
              <a:t>. </a:t>
            </a:r>
            <a:endParaRPr lang="en-GB" altLang="hu-HU" sz="18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0" y="260648"/>
            <a:ext cx="9138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significance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907704" y="1685595"/>
            <a:ext cx="7092950" cy="5083175"/>
            <a:chOff x="1907704" y="1685595"/>
            <a:chExt cx="7092950" cy="508317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685595"/>
              <a:ext cx="7092950" cy="508317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3563888" y="5229200"/>
              <a:ext cx="5040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err="1" smtClean="0"/>
                <a:t>Lifespan</a:t>
              </a:r>
              <a:r>
                <a:rPr lang="hu-HU" b="1" dirty="0" smtClean="0"/>
                <a:t> </a:t>
              </a:r>
              <a:r>
                <a:rPr lang="hu-HU" b="1" dirty="0" err="1" smtClean="0"/>
                <a:t>expectance</a:t>
              </a:r>
              <a:r>
                <a:rPr lang="hu-HU" b="1" dirty="0" smtClean="0"/>
                <a:t> has </a:t>
              </a:r>
              <a:r>
                <a:rPr lang="hu-HU" b="1" dirty="0" err="1" smtClean="0"/>
                <a:t>became</a:t>
              </a:r>
              <a:r>
                <a:rPr lang="hu-HU" b="1" dirty="0" smtClean="0"/>
                <a:t> </a:t>
              </a:r>
              <a:r>
                <a:rPr lang="hu-HU" b="1" dirty="0" err="1" smtClean="0"/>
                <a:t>double</a:t>
              </a:r>
              <a:r>
                <a:rPr lang="hu-HU" b="1" dirty="0" smtClean="0"/>
                <a:t> during </a:t>
              </a:r>
              <a:r>
                <a:rPr lang="hu-HU" b="1" dirty="0" err="1" smtClean="0"/>
                <a:t>the</a:t>
              </a:r>
              <a:r>
                <a:rPr lang="hu-HU" b="1" dirty="0" smtClean="0"/>
                <a:t> last 200 </a:t>
              </a:r>
              <a:r>
                <a:rPr lang="hu-HU" b="1" dirty="0" err="1" smtClean="0"/>
                <a:t>years</a:t>
              </a:r>
              <a:r>
                <a:rPr lang="hu-HU" b="1" dirty="0" smtClean="0"/>
                <a:t>.</a:t>
              </a:r>
              <a:endParaRPr lang="hu-HU" b="1" dirty="0"/>
            </a:p>
          </p:txBody>
        </p:sp>
      </p:grpSp>
      <p:cxnSp>
        <p:nvCxnSpPr>
          <p:cNvPr id="16" name="Egyenes összekötő 15"/>
          <p:cNvCxnSpPr/>
          <p:nvPr/>
        </p:nvCxnSpPr>
        <p:spPr>
          <a:xfrm flipV="1">
            <a:off x="6516216" y="2276872"/>
            <a:ext cx="0" cy="3590333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Csoportba foglalás 13"/>
          <p:cNvGrpSpPr/>
          <p:nvPr/>
        </p:nvGrpSpPr>
        <p:grpSpPr>
          <a:xfrm>
            <a:off x="5868144" y="4291106"/>
            <a:ext cx="3179110" cy="2594278"/>
            <a:chOff x="5852303" y="3499018"/>
            <a:chExt cx="2560899" cy="2213138"/>
          </a:xfrm>
        </p:grpSpPr>
        <p:grpSp>
          <p:nvGrpSpPr>
            <p:cNvPr id="12" name="Csoportba foglalás 11"/>
            <p:cNvGrpSpPr/>
            <p:nvPr/>
          </p:nvGrpSpPr>
          <p:grpSpPr>
            <a:xfrm>
              <a:off x="5852303" y="3499018"/>
              <a:ext cx="2560899" cy="2213138"/>
              <a:chOff x="5852303" y="3499018"/>
              <a:chExt cx="2560899" cy="2213138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2303" y="3499018"/>
                <a:ext cx="2536121" cy="2213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Szövegdoboz 10"/>
              <p:cNvSpPr txBox="1"/>
              <p:nvPr/>
            </p:nvSpPr>
            <p:spPr>
              <a:xfrm>
                <a:off x="7286325" y="3602848"/>
                <a:ext cx="1126877" cy="393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b="1" dirty="0" smtClean="0"/>
                  <a:t>122 </a:t>
                </a:r>
                <a:r>
                  <a:rPr lang="hu-HU" sz="2400" b="1" dirty="0" err="1" smtClean="0"/>
                  <a:t>years</a:t>
                </a:r>
                <a:endParaRPr lang="hu-HU" sz="2400" b="1" dirty="0"/>
              </a:p>
            </p:txBody>
          </p:sp>
        </p:grpSp>
        <p:sp>
          <p:nvSpPr>
            <p:cNvPr id="13" name="Szövegdoboz 12"/>
            <p:cNvSpPr txBox="1"/>
            <p:nvPr/>
          </p:nvSpPr>
          <p:spPr>
            <a:xfrm>
              <a:off x="5886848" y="5342824"/>
              <a:ext cx="1185553" cy="341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smtClean="0">
                  <a:solidFill>
                    <a:schemeClr val="bg1"/>
                  </a:solidFill>
                </a:rPr>
                <a:t>Jean </a:t>
              </a:r>
              <a:r>
                <a:rPr lang="hu-HU" sz="2000" b="1" dirty="0" err="1" smtClean="0">
                  <a:solidFill>
                    <a:schemeClr val="bg1"/>
                  </a:solidFill>
                </a:rPr>
                <a:t>Calmet</a:t>
              </a:r>
              <a:endParaRPr lang="hu-H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5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2123728" y="1988840"/>
            <a:ext cx="5180270" cy="2952328"/>
            <a:chOff x="1979712" y="2060848"/>
            <a:chExt cx="5180270" cy="2952328"/>
          </a:xfrm>
        </p:grpSpPr>
        <p:sp>
          <p:nvSpPr>
            <p:cNvPr id="3" name="Téglalap 2"/>
            <p:cNvSpPr/>
            <p:nvPr/>
          </p:nvSpPr>
          <p:spPr>
            <a:xfrm>
              <a:off x="1979712" y="2060848"/>
              <a:ext cx="4680520" cy="2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C98736C4-A830-421F-A725-9C8AD368C03F}"/>
                </a:ext>
              </a:extLst>
            </p:cNvPr>
            <p:cNvGrpSpPr/>
            <p:nvPr/>
          </p:nvGrpSpPr>
          <p:grpSpPr>
            <a:xfrm>
              <a:off x="2123728" y="2636912"/>
              <a:ext cx="5036254" cy="2009778"/>
              <a:chOff x="1428066" y="943948"/>
              <a:chExt cx="5036254" cy="2009778"/>
            </a:xfrm>
          </p:grpSpPr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48BF176C-8258-4329-AD53-CBBA6CD8670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56243144"/>
                  </p:ext>
                </p:extLst>
              </p:nvPr>
            </p:nvGraphicFramePr>
            <p:xfrm>
              <a:off x="1892320" y="1095641"/>
              <a:ext cx="4572000" cy="185808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pSp>
            <p:nvGrpSpPr>
              <p:cNvPr id="7" name="Csoportba foglalás 6">
                <a:extLst>
                  <a:ext uri="{FF2B5EF4-FFF2-40B4-BE49-F238E27FC236}">
                    <a16:creationId xmlns:a16="http://schemas.microsoft.com/office/drawing/2014/main" id="{3A08DB21-155E-4F70-9B8B-621026A6B322}"/>
                  </a:ext>
                </a:extLst>
              </p:cNvPr>
              <p:cNvGrpSpPr/>
              <p:nvPr/>
            </p:nvGrpSpPr>
            <p:grpSpPr>
              <a:xfrm>
                <a:off x="4876848" y="1055851"/>
                <a:ext cx="844336" cy="1673359"/>
                <a:chOff x="4827471" y="4187348"/>
                <a:chExt cx="844336" cy="1673359"/>
              </a:xfrm>
            </p:grpSpPr>
            <p:sp>
              <p:nvSpPr>
                <p:cNvPr id="9" name="Téglalap 8">
                  <a:extLst>
                    <a:ext uri="{FF2B5EF4-FFF2-40B4-BE49-F238E27FC236}">
                      <a16:creationId xmlns:a16="http://schemas.microsoft.com/office/drawing/2014/main" id="{6EB308FF-FA92-4B8C-850A-33B91F069B95}"/>
                    </a:ext>
                  </a:extLst>
                </p:cNvPr>
                <p:cNvSpPr/>
                <p:nvPr/>
              </p:nvSpPr>
              <p:spPr>
                <a:xfrm>
                  <a:off x="4827471" y="4266772"/>
                  <a:ext cx="163195" cy="167649"/>
                </a:xfrm>
                <a:prstGeom prst="rect">
                  <a:avLst/>
                </a:prstGeom>
                <a:solidFill>
                  <a:srgbClr val="DEEBF7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Téglalap 9">
                  <a:extLst>
                    <a:ext uri="{FF2B5EF4-FFF2-40B4-BE49-F238E27FC236}">
                      <a16:creationId xmlns:a16="http://schemas.microsoft.com/office/drawing/2014/main" id="{D26CECEC-BF29-4FEC-BA2D-80C9C342EE25}"/>
                    </a:ext>
                  </a:extLst>
                </p:cNvPr>
                <p:cNvSpPr/>
                <p:nvPr/>
              </p:nvSpPr>
              <p:spPr>
                <a:xfrm>
                  <a:off x="4828106" y="4533147"/>
                  <a:ext cx="163195" cy="167649"/>
                </a:xfrm>
                <a:prstGeom prst="rect">
                  <a:avLst/>
                </a:prstGeom>
                <a:solidFill>
                  <a:srgbClr val="BCD6EE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Szövegdoboz 10">
                  <a:extLst>
                    <a:ext uri="{FF2B5EF4-FFF2-40B4-BE49-F238E27FC236}">
                      <a16:creationId xmlns:a16="http://schemas.microsoft.com/office/drawing/2014/main" id="{98636983-533B-4042-989A-546A5CE235B7}"/>
                    </a:ext>
                  </a:extLst>
                </p:cNvPr>
                <p:cNvSpPr txBox="1"/>
                <p:nvPr/>
              </p:nvSpPr>
              <p:spPr>
                <a:xfrm>
                  <a:off x="4983798" y="4187348"/>
                  <a:ext cx="68800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600" dirty="0" err="1" smtClean="0">
                      <a:latin typeface="Arial Narrow" panose="020B0606020202030204" pitchFamily="34" charset="0"/>
                    </a:rPr>
                    <a:t>day</a:t>
                  </a:r>
                  <a:r>
                    <a:rPr lang="hu-HU" sz="1600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lang="hu-HU" sz="1600" dirty="0">
                      <a:latin typeface="Arial Narrow" panose="020B0606020202030204" pitchFamily="34" charset="0"/>
                    </a:rPr>
                    <a:t>10</a:t>
                  </a:r>
                  <a:endParaRPr lang="hu-HU" sz="1600" baseline="300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" name="Szövegdoboz 11">
                  <a:extLst>
                    <a:ext uri="{FF2B5EF4-FFF2-40B4-BE49-F238E27FC236}">
                      <a16:creationId xmlns:a16="http://schemas.microsoft.com/office/drawing/2014/main" id="{A47B33BE-5A93-411B-991A-D447210F1B9C}"/>
                    </a:ext>
                  </a:extLst>
                </p:cNvPr>
                <p:cNvSpPr txBox="1"/>
                <p:nvPr/>
              </p:nvSpPr>
              <p:spPr>
                <a:xfrm>
                  <a:off x="4983798" y="4450651"/>
                  <a:ext cx="68800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600" dirty="0" err="1" smtClean="0">
                      <a:latin typeface="Arial Narrow" panose="020B0606020202030204" pitchFamily="34" charset="0"/>
                    </a:rPr>
                    <a:t>day</a:t>
                  </a:r>
                  <a:r>
                    <a:rPr lang="hu-HU" sz="1600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lang="hu-HU" sz="1600" dirty="0">
                      <a:latin typeface="Arial Narrow" panose="020B0606020202030204" pitchFamily="34" charset="0"/>
                    </a:rPr>
                    <a:t>20</a:t>
                  </a:r>
                  <a:endParaRPr lang="hu-HU" sz="1600" baseline="300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3" name="Téglalap 12">
                  <a:extLst>
                    <a:ext uri="{FF2B5EF4-FFF2-40B4-BE49-F238E27FC236}">
                      <a16:creationId xmlns:a16="http://schemas.microsoft.com/office/drawing/2014/main" id="{3C21027D-CAD0-4DC7-9003-A2C331781DF5}"/>
                    </a:ext>
                  </a:extLst>
                </p:cNvPr>
                <p:cNvSpPr/>
                <p:nvPr/>
              </p:nvSpPr>
              <p:spPr>
                <a:xfrm>
                  <a:off x="4827471" y="4801050"/>
                  <a:ext cx="163195" cy="167649"/>
                </a:xfrm>
                <a:prstGeom prst="rect">
                  <a:avLst/>
                </a:prstGeom>
                <a:solidFill>
                  <a:srgbClr val="9DC3E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Téglalap 13">
                  <a:extLst>
                    <a:ext uri="{FF2B5EF4-FFF2-40B4-BE49-F238E27FC236}">
                      <a16:creationId xmlns:a16="http://schemas.microsoft.com/office/drawing/2014/main" id="{CF1719D1-0DE8-4C8D-A6D3-FDF9C5193871}"/>
                    </a:ext>
                  </a:extLst>
                </p:cNvPr>
                <p:cNvSpPr/>
                <p:nvPr/>
              </p:nvSpPr>
              <p:spPr>
                <a:xfrm>
                  <a:off x="4827471" y="5067425"/>
                  <a:ext cx="163195" cy="167649"/>
                </a:xfrm>
                <a:prstGeom prst="rect">
                  <a:avLst/>
                </a:prstGeom>
                <a:solidFill>
                  <a:srgbClr val="4F93D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Szövegdoboz 14">
                  <a:extLst>
                    <a:ext uri="{FF2B5EF4-FFF2-40B4-BE49-F238E27FC236}">
                      <a16:creationId xmlns:a16="http://schemas.microsoft.com/office/drawing/2014/main" id="{39C60A44-EE88-4D4F-8B8F-D803971CDF66}"/>
                    </a:ext>
                  </a:extLst>
                </p:cNvPr>
                <p:cNvSpPr txBox="1"/>
                <p:nvPr/>
              </p:nvSpPr>
              <p:spPr>
                <a:xfrm>
                  <a:off x="4983798" y="4705180"/>
                  <a:ext cx="68800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600" dirty="0" err="1" smtClean="0">
                      <a:latin typeface="Arial Narrow" panose="020B0606020202030204" pitchFamily="34" charset="0"/>
                    </a:rPr>
                    <a:t>day</a:t>
                  </a:r>
                  <a:r>
                    <a:rPr lang="hu-HU" sz="1600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lang="hu-HU" sz="1600" dirty="0">
                      <a:latin typeface="Arial Narrow" panose="020B0606020202030204" pitchFamily="34" charset="0"/>
                    </a:rPr>
                    <a:t>30</a:t>
                  </a:r>
                  <a:endParaRPr lang="hu-HU" sz="1600" baseline="300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6" name="Szövegdoboz 15">
                  <a:extLst>
                    <a:ext uri="{FF2B5EF4-FFF2-40B4-BE49-F238E27FC236}">
                      <a16:creationId xmlns:a16="http://schemas.microsoft.com/office/drawing/2014/main" id="{ABC6668C-AB9E-48D5-AA0C-842EC6468DC1}"/>
                    </a:ext>
                  </a:extLst>
                </p:cNvPr>
                <p:cNvSpPr txBox="1"/>
                <p:nvPr/>
              </p:nvSpPr>
              <p:spPr>
                <a:xfrm>
                  <a:off x="4983797" y="4981972"/>
                  <a:ext cx="68800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600" dirty="0" err="1" smtClean="0">
                      <a:latin typeface="Arial Narrow" panose="020B0606020202030204" pitchFamily="34" charset="0"/>
                    </a:rPr>
                    <a:t>day</a:t>
                  </a:r>
                  <a:r>
                    <a:rPr lang="hu-HU" sz="1600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lang="hu-HU" sz="1600" dirty="0">
                      <a:latin typeface="Arial Narrow" panose="020B0606020202030204" pitchFamily="34" charset="0"/>
                    </a:rPr>
                    <a:t>40</a:t>
                  </a:r>
                  <a:endParaRPr lang="hu-HU" sz="1600" baseline="300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7" name="Téglalap 16">
                  <a:extLst>
                    <a:ext uri="{FF2B5EF4-FFF2-40B4-BE49-F238E27FC236}">
                      <a16:creationId xmlns:a16="http://schemas.microsoft.com/office/drawing/2014/main" id="{0716E562-4996-4C20-9D92-638DA5684C4E}"/>
                    </a:ext>
                  </a:extLst>
                </p:cNvPr>
                <p:cNvSpPr/>
                <p:nvPr/>
              </p:nvSpPr>
              <p:spPr>
                <a:xfrm>
                  <a:off x="4834340" y="5341231"/>
                  <a:ext cx="163195" cy="167649"/>
                </a:xfrm>
                <a:prstGeom prst="rect">
                  <a:avLst/>
                </a:prstGeom>
                <a:solidFill>
                  <a:srgbClr val="1F4E7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Téglalap 17">
                  <a:extLst>
                    <a:ext uri="{FF2B5EF4-FFF2-40B4-BE49-F238E27FC236}">
                      <a16:creationId xmlns:a16="http://schemas.microsoft.com/office/drawing/2014/main" id="{88132326-A797-41FD-BB20-66BA6A3615EA}"/>
                    </a:ext>
                  </a:extLst>
                </p:cNvPr>
                <p:cNvSpPr/>
                <p:nvPr/>
              </p:nvSpPr>
              <p:spPr>
                <a:xfrm>
                  <a:off x="4834340" y="5607606"/>
                  <a:ext cx="163195" cy="167649"/>
                </a:xfrm>
                <a:prstGeom prst="rect">
                  <a:avLst/>
                </a:prstGeom>
                <a:solidFill>
                  <a:srgbClr val="14314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Szövegdoboz 18">
                  <a:extLst>
                    <a:ext uri="{FF2B5EF4-FFF2-40B4-BE49-F238E27FC236}">
                      <a16:creationId xmlns:a16="http://schemas.microsoft.com/office/drawing/2014/main" id="{E27176CC-ECE9-4B8F-BF5C-FC623086195F}"/>
                    </a:ext>
                  </a:extLst>
                </p:cNvPr>
                <p:cNvSpPr txBox="1"/>
                <p:nvPr/>
              </p:nvSpPr>
              <p:spPr>
                <a:xfrm>
                  <a:off x="4983796" y="5522153"/>
                  <a:ext cx="68800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600" dirty="0" err="1" smtClean="0">
                      <a:latin typeface="Arial Narrow" panose="020B0606020202030204" pitchFamily="34" charset="0"/>
                    </a:rPr>
                    <a:t>day</a:t>
                  </a:r>
                  <a:r>
                    <a:rPr lang="hu-HU" sz="1600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lang="hu-HU" sz="1600" dirty="0">
                      <a:latin typeface="Arial Narrow" panose="020B0606020202030204" pitchFamily="34" charset="0"/>
                    </a:rPr>
                    <a:t>60</a:t>
                  </a:r>
                  <a:endParaRPr lang="hu-HU" sz="1600" baseline="30000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0" name="Szövegdoboz 19">
                  <a:extLst>
                    <a:ext uri="{FF2B5EF4-FFF2-40B4-BE49-F238E27FC236}">
                      <a16:creationId xmlns:a16="http://schemas.microsoft.com/office/drawing/2014/main" id="{EA707770-75D6-4BB6-A30D-7F72F4678B17}"/>
                    </a:ext>
                  </a:extLst>
                </p:cNvPr>
                <p:cNvSpPr txBox="1"/>
                <p:nvPr/>
              </p:nvSpPr>
              <p:spPr>
                <a:xfrm>
                  <a:off x="4983797" y="5245361"/>
                  <a:ext cx="68800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600" dirty="0" err="1" smtClean="0">
                      <a:latin typeface="Arial Narrow" panose="020B0606020202030204" pitchFamily="34" charset="0"/>
                    </a:rPr>
                    <a:t>day</a:t>
                  </a:r>
                  <a:r>
                    <a:rPr lang="hu-HU" sz="1600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lang="hu-HU" sz="1600" dirty="0">
                      <a:latin typeface="Arial Narrow" panose="020B0606020202030204" pitchFamily="34" charset="0"/>
                    </a:rPr>
                    <a:t>50</a:t>
                  </a:r>
                  <a:endParaRPr lang="hu-HU" sz="1600" baseline="30000" dirty="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8" name="Téglalap 7">
                <a:extLst>
                  <a:ext uri="{FF2B5EF4-FFF2-40B4-BE49-F238E27FC236}">
                    <a16:creationId xmlns:a16="http://schemas.microsoft.com/office/drawing/2014/main" id="{D18D66DF-016B-4D3D-A8A2-4414E8C245D4}"/>
                  </a:ext>
                </a:extLst>
              </p:cNvPr>
              <p:cNvSpPr/>
              <p:nvPr/>
            </p:nvSpPr>
            <p:spPr>
              <a:xfrm rot="16200000">
                <a:off x="725696" y="1646318"/>
                <a:ext cx="198951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u-HU" sz="1600" b="1" dirty="0" err="1" smtClean="0">
                    <a:latin typeface="Arial Narrow" panose="020B0606020202030204" pitchFamily="34" charset="0"/>
                  </a:rPr>
                  <a:t>EDTP</a:t>
                </a:r>
                <a:r>
                  <a:rPr lang="hu-HU" sz="1600" b="1" baseline="30000" dirty="0" err="1" smtClean="0">
                    <a:latin typeface="Arial Narrow" panose="020B0606020202030204" pitchFamily="34" charset="0"/>
                  </a:rPr>
                  <a:t>trojan</a:t>
                </a:r>
                <a:r>
                  <a:rPr lang="hu-HU" sz="1600" b="1" baseline="30000" dirty="0" smtClean="0">
                    <a:latin typeface="Arial Narrow" panose="020B0606020202030204" pitchFamily="34" charset="0"/>
                  </a:rPr>
                  <a:t> </a:t>
                </a:r>
                <a:r>
                  <a:rPr lang="hu-HU" sz="1600" b="1" dirty="0">
                    <a:latin typeface="Arial Narrow" panose="020B0606020202030204" pitchFamily="34" charset="0"/>
                  </a:rPr>
                  <a:t>&gt;</a:t>
                </a:r>
                <a:r>
                  <a:rPr lang="hu-HU" sz="1600" b="1" dirty="0" err="1" smtClean="0">
                    <a:latin typeface="Arial Narrow" panose="020B0606020202030204" pitchFamily="34" charset="0"/>
                  </a:rPr>
                  <a:t>myr</a:t>
                </a:r>
                <a:r>
                  <a:rPr lang="hu-HU" sz="1600" b="1" dirty="0" smtClean="0">
                    <a:latin typeface="Arial Narrow" panose="020B0606020202030204" pitchFamily="34" charset="0"/>
                  </a:rPr>
                  <a:t>-GFP </a:t>
                </a:r>
                <a:r>
                  <a:rPr lang="hu-HU" sz="1600" b="1" dirty="0" err="1" smtClean="0">
                    <a:latin typeface="Arial Narrow" panose="020B0606020202030204" pitchFamily="34" charset="0"/>
                  </a:rPr>
                  <a:t>expression</a:t>
                </a:r>
                <a:r>
                  <a:rPr lang="hu-HU" sz="1600" b="1" dirty="0" smtClean="0">
                    <a:latin typeface="Arial Narrow" panose="020B0606020202030204" pitchFamily="34" charset="0"/>
                  </a:rPr>
                  <a:t> </a:t>
                </a:r>
                <a:r>
                  <a:rPr lang="hu-HU" sz="1600" b="1" dirty="0" err="1" smtClean="0">
                    <a:latin typeface="Arial Narrow" panose="020B0606020202030204" pitchFamily="34" charset="0"/>
                  </a:rPr>
                  <a:t>levels</a:t>
                </a:r>
                <a:endParaRPr lang="hu-HU" sz="1600" b="1" dirty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5" name="Szövegdoboz 4"/>
            <p:cNvSpPr txBox="1"/>
            <p:nvPr/>
          </p:nvSpPr>
          <p:spPr>
            <a:xfrm>
              <a:off x="3967799" y="2312648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EDTP</a:t>
              </a:r>
              <a:endParaRPr lang="hu-H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0" y="80943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smtClean="0"/>
              <a:t>The </a:t>
            </a:r>
            <a:r>
              <a:rPr lang="hu-HU" altLang="hu-HU" sz="2800" b="1" dirty="0" err="1" smtClean="0"/>
              <a:t>amount</a:t>
            </a:r>
            <a:r>
              <a:rPr lang="hu-HU" altLang="hu-HU" sz="2800" b="1" dirty="0" smtClean="0"/>
              <a:t> of </a:t>
            </a:r>
            <a:r>
              <a:rPr lang="hu-HU" altLang="hu-HU" sz="2800" b="1" dirty="0" smtClean="0">
                <a:solidFill>
                  <a:srgbClr val="C00000"/>
                </a:solidFill>
              </a:rPr>
              <a:t>EDTP/MTMR14 </a:t>
            </a:r>
            <a:r>
              <a:rPr lang="hu-HU" altLang="hu-HU" sz="2800" b="1" dirty="0" err="1" smtClean="0"/>
              <a:t>lipid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phosphatases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inhibiting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autophagy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increases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with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age</a:t>
            </a:r>
            <a:r>
              <a:rPr lang="hu-HU" altLang="hu-HU" sz="2800" b="1" dirty="0" smtClean="0"/>
              <a:t> –</a:t>
            </a:r>
            <a:r>
              <a:rPr lang="hu-HU" altLang="hu-HU" sz="2800" b="1" dirty="0" err="1" smtClean="0"/>
              <a:t>endogenous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toxic</a:t>
            </a:r>
            <a:r>
              <a:rPr lang="hu-HU" altLang="hu-HU" sz="2800" b="1" dirty="0" smtClean="0"/>
              <a:t> (</a:t>
            </a:r>
            <a:r>
              <a:rPr lang="hu-HU" altLang="hu-HU" sz="2800" b="1" i="1" dirty="0" smtClean="0"/>
              <a:t>pro-</a:t>
            </a:r>
            <a:r>
              <a:rPr lang="hu-HU" altLang="hu-HU" sz="2800" b="1" i="1" dirty="0" err="1" smtClean="0"/>
              <a:t>aging</a:t>
            </a:r>
            <a:r>
              <a:rPr lang="hu-HU" altLang="hu-HU" sz="2800" b="1" dirty="0" smtClean="0"/>
              <a:t>) </a:t>
            </a:r>
            <a:r>
              <a:rPr lang="hu-HU" altLang="hu-HU" sz="2800" b="1" dirty="0" err="1" smtClean="0"/>
              <a:t>factors</a:t>
            </a:r>
            <a:endParaRPr lang="hu-HU" altLang="hu-HU" sz="2800" b="1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323528" y="6021288"/>
            <a:ext cx="856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Rubicon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is 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protein: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inhibits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autophagy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elevate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during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0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/>
          <p:cNvGrpSpPr/>
          <p:nvPr/>
        </p:nvGrpSpPr>
        <p:grpSpPr>
          <a:xfrm>
            <a:off x="1548229" y="1916832"/>
            <a:ext cx="5472043" cy="3933897"/>
            <a:chOff x="492717" y="9078131"/>
            <a:chExt cx="5472043" cy="3933897"/>
          </a:xfrm>
        </p:grpSpPr>
        <p:cxnSp>
          <p:nvCxnSpPr>
            <p:cNvPr id="10" name="Egyenes összekötő 9"/>
            <p:cNvCxnSpPr/>
            <p:nvPr/>
          </p:nvCxnSpPr>
          <p:spPr>
            <a:xfrm>
              <a:off x="924760" y="9087452"/>
              <a:ext cx="0" cy="3420000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/>
            <p:cNvCxnSpPr/>
            <p:nvPr/>
          </p:nvCxnSpPr>
          <p:spPr>
            <a:xfrm>
              <a:off x="924760" y="12507972"/>
              <a:ext cx="5040000" cy="0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3059521" y="12611918"/>
              <a:ext cx="1572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err="1" smtClean="0">
                  <a:latin typeface="Arial Narrow" panose="020B0606020202030204" pitchFamily="34" charset="0"/>
                </a:rPr>
                <a:t>Adult</a:t>
              </a:r>
              <a:r>
                <a:rPr lang="hu-HU" sz="2000" b="1" dirty="0" smtClean="0">
                  <a:latin typeface="Arial Narrow" panose="020B0606020202030204" pitchFamily="34" charset="0"/>
                </a:rPr>
                <a:t> </a:t>
              </a:r>
              <a:r>
                <a:rPr lang="hu-HU" sz="2000" b="1" dirty="0" err="1" smtClean="0">
                  <a:latin typeface="Arial Narrow" panose="020B0606020202030204" pitchFamily="34" charset="0"/>
                </a:rPr>
                <a:t>lifespan</a:t>
              </a:r>
              <a:endParaRPr lang="hu-HU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 rot="16200000">
              <a:off x="-193849" y="10578055"/>
              <a:ext cx="17732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smtClean="0">
                  <a:latin typeface="Arial Narrow" panose="020B0606020202030204" pitchFamily="34" charset="0"/>
                </a:rPr>
                <a:t>Relatíve </a:t>
              </a:r>
              <a:r>
                <a:rPr lang="hu-HU" sz="2000" b="1" dirty="0" err="1" smtClean="0">
                  <a:latin typeface="Arial Narrow" panose="020B0606020202030204" pitchFamily="34" charset="0"/>
                </a:rPr>
                <a:t>activity</a:t>
              </a:r>
              <a:endParaRPr lang="hu-HU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939110" y="11682613"/>
              <a:ext cx="16690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MTMR14/EDTP</a:t>
              </a:r>
            </a:p>
            <a:p>
              <a:r>
                <a:rPr lang="hu-HU" sz="2000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Rubicon</a:t>
              </a:r>
              <a:endParaRPr lang="hu-HU" sz="2000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946803" y="9078131"/>
              <a:ext cx="20681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 err="1" smtClean="0">
                  <a:solidFill>
                    <a:srgbClr val="00B050"/>
                  </a:solidFill>
                  <a:latin typeface="Arial Narrow" panose="020B0606020202030204" pitchFamily="34" charset="0"/>
                </a:rPr>
                <a:t>Autophagic</a:t>
              </a:r>
              <a:r>
                <a:rPr lang="hu-HU" sz="2000" dirty="0" smtClean="0">
                  <a:solidFill>
                    <a:srgbClr val="00B050"/>
                  </a:solidFill>
                  <a:latin typeface="Arial Narrow" panose="020B0606020202030204" pitchFamily="34" charset="0"/>
                </a:rPr>
                <a:t> </a:t>
              </a:r>
              <a:r>
                <a:rPr lang="hu-HU" sz="2000" dirty="0" err="1" smtClean="0">
                  <a:solidFill>
                    <a:srgbClr val="00B050"/>
                  </a:solidFill>
                  <a:latin typeface="Arial Narrow" panose="020B0606020202030204" pitchFamily="34" charset="0"/>
                </a:rPr>
                <a:t>capacity</a:t>
              </a:r>
              <a:endParaRPr lang="hu-HU" sz="2000" dirty="0">
                <a:solidFill>
                  <a:srgbClr val="00B05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6" name="Egyenes összekötő 15"/>
            <p:cNvCxnSpPr/>
            <p:nvPr/>
          </p:nvCxnSpPr>
          <p:spPr>
            <a:xfrm>
              <a:off x="925986" y="9465716"/>
              <a:ext cx="4632135" cy="12525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>
              <a:off x="934693" y="12100066"/>
              <a:ext cx="4632135" cy="12525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abadkézi sokszög 17"/>
            <p:cNvSpPr/>
            <p:nvPr/>
          </p:nvSpPr>
          <p:spPr>
            <a:xfrm>
              <a:off x="943162" y="9313316"/>
              <a:ext cx="4498848" cy="2779776"/>
            </a:xfrm>
            <a:custGeom>
              <a:avLst/>
              <a:gdLst>
                <a:gd name="connsiteX0" fmla="*/ 0 w 4498848"/>
                <a:gd name="connsiteY0" fmla="*/ 2779776 h 2779776"/>
                <a:gd name="connsiteX1" fmla="*/ 2724912 w 4498848"/>
                <a:gd name="connsiteY1" fmla="*/ 2304288 h 2779776"/>
                <a:gd name="connsiteX2" fmla="*/ 4498848 w 4498848"/>
                <a:gd name="connsiteY2" fmla="*/ 0 h 2779776"/>
                <a:gd name="connsiteX3" fmla="*/ 4498848 w 4498848"/>
                <a:gd name="connsiteY3" fmla="*/ 0 h 2779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8848" h="2779776">
                  <a:moveTo>
                    <a:pt x="0" y="2779776"/>
                  </a:moveTo>
                  <a:cubicBezTo>
                    <a:pt x="987552" y="2773680"/>
                    <a:pt x="1975104" y="2767584"/>
                    <a:pt x="2724912" y="2304288"/>
                  </a:cubicBezTo>
                  <a:cubicBezTo>
                    <a:pt x="3474720" y="1840992"/>
                    <a:pt x="4498848" y="0"/>
                    <a:pt x="4498848" y="0"/>
                  </a:cubicBezTo>
                  <a:lnTo>
                    <a:pt x="4498848" y="0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Szabadkézi sokszög 18"/>
            <p:cNvSpPr/>
            <p:nvPr/>
          </p:nvSpPr>
          <p:spPr>
            <a:xfrm flipV="1">
              <a:off x="940030" y="9465716"/>
              <a:ext cx="4498848" cy="2779776"/>
            </a:xfrm>
            <a:custGeom>
              <a:avLst/>
              <a:gdLst>
                <a:gd name="connsiteX0" fmla="*/ 0 w 4498848"/>
                <a:gd name="connsiteY0" fmla="*/ 2779776 h 2779776"/>
                <a:gd name="connsiteX1" fmla="*/ 2724912 w 4498848"/>
                <a:gd name="connsiteY1" fmla="*/ 2304288 h 2779776"/>
                <a:gd name="connsiteX2" fmla="*/ 4498848 w 4498848"/>
                <a:gd name="connsiteY2" fmla="*/ 0 h 2779776"/>
                <a:gd name="connsiteX3" fmla="*/ 4498848 w 4498848"/>
                <a:gd name="connsiteY3" fmla="*/ 0 h 2779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8848" h="2779776">
                  <a:moveTo>
                    <a:pt x="0" y="2779776"/>
                  </a:moveTo>
                  <a:cubicBezTo>
                    <a:pt x="987552" y="2773680"/>
                    <a:pt x="1975104" y="2767584"/>
                    <a:pt x="2724912" y="2304288"/>
                  </a:cubicBezTo>
                  <a:cubicBezTo>
                    <a:pt x="3474720" y="1840992"/>
                    <a:pt x="4498848" y="0"/>
                    <a:pt x="4498848" y="0"/>
                  </a:cubicBezTo>
                  <a:lnTo>
                    <a:pt x="4498848" y="0"/>
                  </a:ln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0" y="80943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err="1" smtClean="0"/>
              <a:t>Age-related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regulation</a:t>
            </a:r>
            <a:r>
              <a:rPr lang="hu-HU" altLang="hu-HU" sz="2800" b="1" dirty="0" smtClean="0"/>
              <a:t> of </a:t>
            </a:r>
            <a:r>
              <a:rPr lang="hu-HU" altLang="hu-HU" sz="2800" b="1" dirty="0" err="1" smtClean="0"/>
              <a:t>autophagic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activity</a:t>
            </a:r>
            <a:endParaRPr lang="hu-HU" alt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5768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1844824"/>
            <a:ext cx="916305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b="1" dirty="0" smtClean="0"/>
              <a:t>The </a:t>
            </a:r>
            <a:r>
              <a:rPr lang="hu-HU" altLang="hu-HU" b="1" u="sng" dirty="0" err="1" smtClean="0"/>
              <a:t>mechanism</a:t>
            </a:r>
            <a:r>
              <a:rPr lang="hu-HU" altLang="hu-HU" b="1" dirty="0" smtClean="0"/>
              <a:t> of </a:t>
            </a:r>
            <a:r>
              <a:rPr lang="hu-HU" altLang="hu-HU" b="1" dirty="0" err="1" smtClean="0"/>
              <a:t>aging</a:t>
            </a:r>
            <a:endParaRPr lang="hu-HU" altLang="hu-HU" b="1" dirty="0"/>
          </a:p>
        </p:txBody>
      </p:sp>
    </p:spTree>
    <p:extLst>
      <p:ext uri="{BB962C8B-B14F-4D97-AF65-F5344CB8AC3E}">
        <p14:creationId xmlns:p14="http://schemas.microsoft.com/office/powerpoint/2010/main" val="207089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930046" y="5174179"/>
            <a:ext cx="709228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 smtClean="0"/>
              <a:t>Kenyon</a:t>
            </a:r>
            <a:r>
              <a:rPr lang="hu-HU" altLang="hu-HU" sz="2000" dirty="0" smtClean="0"/>
              <a:t> C. </a:t>
            </a:r>
            <a:r>
              <a:rPr lang="hu-HU" altLang="hu-HU" sz="2000" i="1" dirty="0" err="1" smtClean="0"/>
              <a:t>Nature</a:t>
            </a:r>
            <a:r>
              <a:rPr lang="hu-HU" altLang="hu-HU" sz="2000" dirty="0" smtClean="0"/>
              <a:t> 464:752-761 (2010)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 dirty="0" smtClean="0"/>
          </a:p>
          <a:p>
            <a:pPr>
              <a:buNone/>
            </a:pPr>
            <a:r>
              <a:rPr lang="hu-HU" sz="2000" b="1" dirty="0" smtClean="0"/>
              <a:t>„</a:t>
            </a:r>
            <a:r>
              <a:rPr lang="en-US" sz="2000" b="1" dirty="0" smtClean="0"/>
              <a:t>Some </a:t>
            </a:r>
            <a:r>
              <a:rPr lang="en-US" sz="2000" b="1" dirty="0"/>
              <a:t>aspects of ageing remain particularly enigmatic. One of these </a:t>
            </a:r>
            <a:r>
              <a:rPr lang="en-US" sz="2000" b="1" dirty="0" smtClean="0"/>
              <a:t>is</a:t>
            </a:r>
            <a:r>
              <a:rPr lang="hu-HU" sz="2000" b="1" dirty="0" smtClean="0"/>
              <a:t> t</a:t>
            </a:r>
            <a:r>
              <a:rPr lang="en-US" sz="2000" b="1" dirty="0" smtClean="0"/>
              <a:t>he </a:t>
            </a:r>
            <a:r>
              <a:rPr lang="en-US" sz="2000" b="1" dirty="0"/>
              <a:t>all-important question of what actually causes ageing.</a:t>
            </a:r>
            <a:r>
              <a:rPr lang="hu-HU" altLang="hu-HU" sz="2000" b="1" dirty="0" smtClean="0"/>
              <a:t>”</a:t>
            </a:r>
            <a:endParaRPr lang="en-GB" altLang="hu-HU" sz="2000" b="1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260648"/>
            <a:ext cx="916305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smtClean="0"/>
              <a:t>The </a:t>
            </a:r>
            <a:r>
              <a:rPr lang="hu-HU" altLang="hu-HU" sz="2800" b="1" dirty="0" err="1" smtClean="0"/>
              <a:t>mechanism</a:t>
            </a:r>
            <a:r>
              <a:rPr lang="hu-HU" altLang="hu-HU" sz="2800" b="1" dirty="0" smtClean="0"/>
              <a:t> of </a:t>
            </a:r>
            <a:r>
              <a:rPr lang="hu-HU" altLang="hu-HU" sz="2800" b="1" dirty="0" err="1" smtClean="0"/>
              <a:t>aging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remain</a:t>
            </a:r>
            <a:r>
              <a:rPr lang="hu-HU" altLang="hu-HU" sz="2800" b="1" dirty="0" err="1" smtClean="0"/>
              <a:t>s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unresolved</a:t>
            </a:r>
            <a:endParaRPr lang="hu-HU" altLang="hu-HU" sz="28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4080650" cy="291748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067944" y="4265451"/>
            <a:ext cx="487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Arantes-Oliveria</a:t>
            </a:r>
            <a:r>
              <a:rPr lang="hu-HU" dirty="0" smtClean="0"/>
              <a:t> N, et </a:t>
            </a:r>
            <a:r>
              <a:rPr lang="hu-HU" dirty="0" err="1" smtClean="0"/>
              <a:t>al</a:t>
            </a:r>
            <a:r>
              <a:rPr lang="hu-HU" dirty="0" smtClean="0"/>
              <a:t>., </a:t>
            </a:r>
            <a:r>
              <a:rPr lang="hu-HU" i="1" dirty="0" smtClean="0"/>
              <a:t>Science</a:t>
            </a:r>
            <a:r>
              <a:rPr lang="hu-HU" dirty="0" smtClean="0"/>
              <a:t> 302:611 (2003). </a:t>
            </a:r>
            <a:endParaRPr lang="hu-HU" dirty="0"/>
          </a:p>
        </p:txBody>
      </p:sp>
      <p:pic>
        <p:nvPicPr>
          <p:cNvPr id="8" name="Picture 9" descr="c-elegans_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86" y="1700808"/>
            <a:ext cx="655067" cy="6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436097" y="1700808"/>
            <a:ext cx="3559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Extreme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longevity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long-lived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6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replicative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immortality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5850952" y="2811448"/>
            <a:ext cx="3011219" cy="2630047"/>
            <a:chOff x="5850952" y="2811448"/>
            <a:chExt cx="3011219" cy="2630047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952" y="3180780"/>
              <a:ext cx="2969520" cy="2260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6499024" y="2811448"/>
              <a:ext cx="23631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Cancer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stem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cells</a:t>
              </a:r>
              <a:endParaRPr lang="hu-H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Csoportba foglalás 4"/>
          <p:cNvGrpSpPr/>
          <p:nvPr/>
        </p:nvGrpSpPr>
        <p:grpSpPr>
          <a:xfrm>
            <a:off x="2627784" y="1305024"/>
            <a:ext cx="2861000" cy="4140200"/>
            <a:chOff x="2627784" y="1305024"/>
            <a:chExt cx="2861000" cy="4140200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384" y="1305024"/>
              <a:ext cx="1422400" cy="414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414243" y="3764360"/>
              <a:ext cx="2018505" cy="1343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2627784" y="2884874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Hydras</a:t>
              </a:r>
              <a:endParaRPr lang="hu-H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64988"/>
            <a:ext cx="1916768" cy="390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39552" y="1156682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germline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179512" y="5589240"/>
            <a:ext cx="8640960" cy="1099284"/>
            <a:chOff x="179512" y="5589240"/>
            <a:chExt cx="8640960" cy="1099284"/>
          </a:xfrm>
        </p:grpSpPr>
        <p:sp>
          <p:nvSpPr>
            <p:cNvPr id="8" name="Lefelé nyíl 7"/>
            <p:cNvSpPr/>
            <p:nvPr/>
          </p:nvSpPr>
          <p:spPr>
            <a:xfrm>
              <a:off x="1115616" y="5589240"/>
              <a:ext cx="476175" cy="43204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Lefelé nyíl 12"/>
            <p:cNvSpPr/>
            <p:nvPr/>
          </p:nvSpPr>
          <p:spPr>
            <a:xfrm>
              <a:off x="3879801" y="5589240"/>
              <a:ext cx="476175" cy="43204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Lefelé nyíl 13"/>
            <p:cNvSpPr/>
            <p:nvPr/>
          </p:nvSpPr>
          <p:spPr>
            <a:xfrm>
              <a:off x="7192169" y="5589240"/>
              <a:ext cx="476175" cy="43204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179512" y="6165304"/>
              <a:ext cx="8640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Piwi</a:t>
              </a:r>
              <a:r>
                <a:rPr lang="hu-HU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8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proteins</a:t>
              </a:r>
              <a:r>
                <a:rPr lang="hu-HU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sz="28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hu-HU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8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Piwi-piRNA</a:t>
              </a:r>
              <a:r>
                <a:rPr lang="hu-HU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8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pathway</a:t>
              </a:r>
              <a:r>
                <a:rPr lang="hu-HU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Szövegdoboz 16"/>
          <p:cNvSpPr txBox="1"/>
          <p:nvPr/>
        </p:nvSpPr>
        <p:spPr>
          <a:xfrm>
            <a:off x="4340797" y="1196752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Planaria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27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20" y="620688"/>
            <a:ext cx="5514975" cy="63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07504" y="101823"/>
            <a:ext cx="885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Piwi-piRNA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inhibits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transposable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genomic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403648" y="2236802"/>
            <a:ext cx="2304256" cy="400110"/>
            <a:chOff x="1403648" y="2236802"/>
            <a:chExt cx="2304256" cy="400110"/>
          </a:xfrm>
        </p:grpSpPr>
        <p:sp>
          <p:nvSpPr>
            <p:cNvPr id="2" name="Jobbra nyíl 1"/>
            <p:cNvSpPr/>
            <p:nvPr/>
          </p:nvSpPr>
          <p:spPr>
            <a:xfrm>
              <a:off x="3059832" y="2276872"/>
              <a:ext cx="648072" cy="3600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1403648" y="2236802"/>
              <a:ext cx="16786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PIWI </a:t>
              </a:r>
              <a:r>
                <a:rPr lang="hu-H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protein</a:t>
              </a:r>
              <a:endPara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71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58" y="982481"/>
            <a:ext cx="5688632" cy="58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188640"/>
            <a:ext cx="912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mutagens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059832" y="1493516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endParaRPr lang="hu-HU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584738" y="1444714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endParaRPr lang="hu-HU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2733571" y="1893626"/>
            <a:ext cx="758309" cy="703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1907704" y="2596842"/>
            <a:ext cx="1013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enzyme</a:t>
            </a:r>
            <a:endParaRPr lang="hu-HU" sz="20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3707904" y="5693186"/>
            <a:ext cx="23086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insertion</a:t>
            </a:r>
            <a:endParaRPr lang="hu-HU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disrupted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4451372" y="3095476"/>
            <a:ext cx="4657132" cy="3744416"/>
            <a:chOff x="4466126" y="3095476"/>
            <a:chExt cx="4657132" cy="3744416"/>
          </a:xfrm>
        </p:grpSpPr>
        <p:pic>
          <p:nvPicPr>
            <p:cNvPr id="10" name="Picture 7" descr="ANd9GcSI5SNyyCq4MVRnfy2Qldz1vag6YRVwveH79qNfkm6o7hrS5pw&amp;t=1&amp;usg=__Bnq9uafUgcXEy-9RRHernhGyFK0=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126" y="3095476"/>
              <a:ext cx="4657132" cy="37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7435649" y="6308739"/>
              <a:ext cx="16385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smtClean="0">
                  <a:solidFill>
                    <a:schemeClr val="bg1"/>
                  </a:solidFill>
                </a:rPr>
                <a:t>B. </a:t>
              </a:r>
              <a:r>
                <a:rPr lang="hu-HU" sz="2000" b="1" dirty="0" err="1" smtClean="0">
                  <a:solidFill>
                    <a:schemeClr val="bg1"/>
                  </a:solidFill>
                </a:rPr>
                <a:t>McClintock</a:t>
              </a:r>
              <a:endParaRPr lang="hu-H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9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2"/>
          <p:cNvSpPr txBox="1">
            <a:spLocks noChangeArrowheads="1"/>
          </p:cNvSpPr>
          <p:nvPr/>
        </p:nvSpPr>
        <p:spPr bwMode="auto">
          <a:xfrm>
            <a:off x="0" y="-99392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err="1" smtClean="0">
                <a:cs typeface="Arial" charset="0"/>
              </a:rPr>
              <a:t>Large</a:t>
            </a:r>
            <a:r>
              <a:rPr lang="hu-HU" altLang="hu-HU" sz="2800" b="1" dirty="0" smtClean="0">
                <a:cs typeface="Arial" charset="0"/>
              </a:rPr>
              <a:t> </a:t>
            </a:r>
            <a:r>
              <a:rPr lang="hu-HU" altLang="hu-HU" sz="2800" b="1" dirty="0" err="1" smtClean="0">
                <a:cs typeface="Arial" charset="0"/>
              </a:rPr>
              <a:t>parts</a:t>
            </a:r>
            <a:r>
              <a:rPr lang="hu-HU" altLang="hu-HU" sz="2800" b="1" dirty="0" smtClean="0">
                <a:cs typeface="Arial" charset="0"/>
              </a:rPr>
              <a:t> of </a:t>
            </a:r>
            <a:r>
              <a:rPr lang="hu-HU" altLang="hu-HU" sz="2800" b="1" dirty="0" err="1" smtClean="0">
                <a:cs typeface="Arial" charset="0"/>
              </a:rPr>
              <a:t>the</a:t>
            </a:r>
            <a:r>
              <a:rPr lang="hu-HU" altLang="hu-HU" sz="2800" b="1" dirty="0" smtClean="0">
                <a:cs typeface="Arial" charset="0"/>
              </a:rPr>
              <a:t> human </a:t>
            </a:r>
            <a:r>
              <a:rPr lang="hu-HU" altLang="hu-HU" sz="2800" b="1" dirty="0" err="1" smtClean="0">
                <a:cs typeface="Arial" charset="0"/>
              </a:rPr>
              <a:t>genome</a:t>
            </a:r>
            <a:r>
              <a:rPr lang="hu-HU" altLang="hu-HU" sz="2800" b="1" dirty="0" smtClean="0">
                <a:cs typeface="Arial" charset="0"/>
              </a:rPr>
              <a:t> </a:t>
            </a:r>
            <a:r>
              <a:rPr lang="hu-HU" altLang="hu-HU" sz="2800" b="1" dirty="0" err="1" smtClean="0">
                <a:cs typeface="Arial" charset="0"/>
              </a:rPr>
              <a:t>consist</a:t>
            </a:r>
            <a:r>
              <a:rPr lang="hu-HU" altLang="hu-HU" sz="2800" b="1" dirty="0" smtClean="0">
                <a:cs typeface="Arial" charset="0"/>
              </a:rPr>
              <a:t> of </a:t>
            </a:r>
            <a:r>
              <a:rPr lang="hu-HU" altLang="hu-HU" sz="2800" b="1" dirty="0" err="1" smtClean="0">
                <a:cs typeface="Arial" charset="0"/>
              </a:rPr>
              <a:t>TEs</a:t>
            </a:r>
            <a:r>
              <a:rPr lang="hu-HU" altLang="hu-HU" sz="2800" b="1" dirty="0" smtClean="0">
                <a:cs typeface="Arial" charset="0"/>
              </a:rPr>
              <a:t> (</a:t>
            </a:r>
            <a:r>
              <a:rPr lang="hu-HU" altLang="hu-HU" sz="2800" b="1" dirty="0" err="1" smtClean="0">
                <a:cs typeface="Arial" charset="0"/>
              </a:rPr>
              <a:t>repetitive</a:t>
            </a:r>
            <a:r>
              <a:rPr lang="hu-HU" altLang="hu-HU" sz="2800" b="1" dirty="0" smtClean="0">
                <a:cs typeface="Arial" charset="0"/>
              </a:rPr>
              <a:t> </a:t>
            </a:r>
            <a:r>
              <a:rPr lang="hu-HU" altLang="hu-HU" sz="2800" b="1" dirty="0" err="1" smtClean="0">
                <a:cs typeface="Arial" charset="0"/>
              </a:rPr>
              <a:t>elements</a:t>
            </a:r>
            <a:r>
              <a:rPr lang="hu-HU" altLang="hu-HU" sz="2800" b="1" dirty="0" smtClean="0">
                <a:cs typeface="Arial" charset="0"/>
              </a:rPr>
              <a:t>)</a:t>
            </a:r>
            <a:endParaRPr lang="hu-HU" altLang="hu-HU" sz="2800" b="1" dirty="0">
              <a:cs typeface="Arial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1" y="836712"/>
            <a:ext cx="4535487" cy="599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58" y="836712"/>
            <a:ext cx="4427538" cy="599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" y="3254686"/>
            <a:ext cx="9115722" cy="355869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Ellipszis 8"/>
          <p:cNvSpPr/>
          <p:nvPr/>
        </p:nvSpPr>
        <p:spPr>
          <a:xfrm>
            <a:off x="8316416" y="3645024"/>
            <a:ext cx="755577" cy="3068960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017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462" y="375047"/>
            <a:ext cx="911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somatic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://www.evolutionnews.org/tomb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5256758" cy="411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320536" y="1412776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ENCODE (2012)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300513" y="6309320"/>
            <a:ext cx="7104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80%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human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posess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biochemical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" y="620688"/>
            <a:ext cx="8946008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384501"/>
            <a:ext cx="89630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0" y="501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383717" y="3923764"/>
            <a:ext cx="258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LTR: </a:t>
            </a:r>
            <a:r>
              <a:rPr lang="hu-HU" dirty="0" err="1" smtClean="0"/>
              <a:t>long</a:t>
            </a:r>
            <a:r>
              <a:rPr lang="hu-HU" dirty="0" smtClean="0"/>
              <a:t> </a:t>
            </a:r>
            <a:r>
              <a:rPr lang="hu-HU" dirty="0" err="1" smtClean="0"/>
              <a:t>terminal</a:t>
            </a:r>
            <a:r>
              <a:rPr lang="hu-HU" dirty="0" smtClean="0"/>
              <a:t> </a:t>
            </a:r>
            <a:r>
              <a:rPr lang="hu-HU" dirty="0" err="1" smtClean="0"/>
              <a:t>repeat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428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323528" y="188640"/>
            <a:ext cx="84248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smtClean="0"/>
              <a:t>The </a:t>
            </a:r>
            <a:r>
              <a:rPr lang="hu-HU" altLang="hu-HU" sz="2800" b="1" dirty="0" err="1" smtClean="0"/>
              <a:t>aging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process</a:t>
            </a:r>
            <a:endParaRPr lang="hu-HU" altLang="hu-HU" sz="28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1296789"/>
            <a:ext cx="8424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sz="20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„a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decline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hu-HU" sz="2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hu-HU" altLang="hu-HU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physiology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an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organism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unrepaired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altLang="hu-H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damage</a:t>
            </a:r>
            <a:r>
              <a:rPr lang="hu-HU" alt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hu-HU" alt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Kirkwood</a:t>
            </a:r>
            <a:r>
              <a:rPr lang="hu-HU" alt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hu-HU" altLang="hu-H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451:644-7 </a:t>
            </a:r>
            <a:r>
              <a:rPr lang="hu-HU" alt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(2008).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3528" y="4509120"/>
            <a:ext cx="59506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defolded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oxidized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aggregated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organelles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100239" y="3112000"/>
            <a:ext cx="9628106" cy="1015664"/>
            <a:chOff x="100239" y="3112000"/>
            <a:chExt cx="9628106" cy="1015664"/>
          </a:xfrm>
        </p:grpSpPr>
        <p:sp>
          <p:nvSpPr>
            <p:cNvPr id="2" name="Szövegdoboz 1"/>
            <p:cNvSpPr txBox="1"/>
            <p:nvPr/>
          </p:nvSpPr>
          <p:spPr>
            <a:xfrm>
              <a:off x="310382" y="3112001"/>
              <a:ext cx="941796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Cellular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damage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cell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death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massive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cell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death</a:t>
              </a:r>
              <a:endParaRPr lang="hu-HU" sz="2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u-H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issue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organ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dysfunction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age-related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disease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organismal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death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  <p:sp>
          <p:nvSpPr>
            <p:cNvPr id="4" name="Jobbra nyíl 3"/>
            <p:cNvSpPr/>
            <p:nvPr/>
          </p:nvSpPr>
          <p:spPr>
            <a:xfrm>
              <a:off x="2483768" y="3281923"/>
              <a:ext cx="288032" cy="1470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Jobbra nyíl 9"/>
            <p:cNvSpPr/>
            <p:nvPr/>
          </p:nvSpPr>
          <p:spPr>
            <a:xfrm>
              <a:off x="4283968" y="3277721"/>
              <a:ext cx="288032" cy="1470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Jobbra nyíl 10"/>
            <p:cNvSpPr/>
            <p:nvPr/>
          </p:nvSpPr>
          <p:spPr>
            <a:xfrm>
              <a:off x="8460432" y="3277721"/>
              <a:ext cx="288032" cy="1470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Jobbra nyíl 11"/>
            <p:cNvSpPr/>
            <p:nvPr/>
          </p:nvSpPr>
          <p:spPr>
            <a:xfrm>
              <a:off x="6300192" y="3861048"/>
              <a:ext cx="288032" cy="1470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Téglalap 4"/>
            <p:cNvSpPr/>
            <p:nvPr/>
          </p:nvSpPr>
          <p:spPr>
            <a:xfrm>
              <a:off x="100239" y="3112000"/>
              <a:ext cx="9008265" cy="10156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4" name="Szövegdoboz 13"/>
          <p:cNvSpPr txBox="1"/>
          <p:nvPr/>
        </p:nvSpPr>
        <p:spPr>
          <a:xfrm>
            <a:off x="323528" y="5877272"/>
            <a:ext cx="7282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ROS,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hu-HU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88474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6" y="1254788"/>
            <a:ext cx="916688" cy="98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3326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hu-HU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hu-H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%) of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" y="2670940"/>
            <a:ext cx="9058436" cy="402093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563888" y="2771636"/>
            <a:ext cx="206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31/</a:t>
            </a:r>
            <a:r>
              <a:rPr lang="hu-HU" b="1" dirty="0" err="1" smtClean="0"/>
              <a:t>haploid</a:t>
            </a:r>
            <a:r>
              <a:rPr lang="hu-HU" b="1" dirty="0" smtClean="0"/>
              <a:t> </a:t>
            </a:r>
            <a:r>
              <a:rPr lang="hu-HU" b="1" dirty="0" err="1" smtClean="0"/>
              <a:t>genome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4137097" y="3861048"/>
            <a:ext cx="206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29/</a:t>
            </a:r>
            <a:r>
              <a:rPr lang="hu-HU" b="1" dirty="0" err="1" smtClean="0"/>
              <a:t>haploid</a:t>
            </a:r>
            <a:r>
              <a:rPr lang="hu-HU" b="1" dirty="0" smtClean="0"/>
              <a:t> </a:t>
            </a:r>
            <a:r>
              <a:rPr lang="hu-HU" b="1" dirty="0" err="1" smtClean="0"/>
              <a:t>genome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52874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3326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Downregulation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extends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lifespan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 descr="Kép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672" y="2646551"/>
            <a:ext cx="6065019" cy="399255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063568" y="5652117"/>
            <a:ext cx="6560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Tc1</a:t>
            </a:r>
          </a:p>
          <a:p>
            <a:r>
              <a:rPr lang="hu-HU" sz="2000" b="1" dirty="0" smtClean="0"/>
              <a:t>Tc3</a:t>
            </a:r>
          </a:p>
          <a:p>
            <a:r>
              <a:rPr lang="hu-HU" sz="2000" b="1" dirty="0" smtClean="0"/>
              <a:t>Tc14</a:t>
            </a:r>
            <a:endParaRPr lang="hu-HU" sz="20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" y="1844824"/>
            <a:ext cx="916688" cy="98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76737704"/>
              </p:ext>
            </p:extLst>
          </p:nvPr>
        </p:nvGraphicFramePr>
        <p:xfrm>
          <a:off x="5652120" y="2924944"/>
          <a:ext cx="4797644" cy="2771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zövegdoboz 9"/>
          <p:cNvSpPr txBox="1"/>
          <p:nvPr/>
        </p:nvSpPr>
        <p:spPr>
          <a:xfrm>
            <a:off x="6876256" y="292494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***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 rot="16200000">
            <a:off x="-503535" y="4008780"/>
            <a:ext cx="19299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smtClean="0"/>
              <a:t>Élő állatok aránya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754313" y="6156012"/>
            <a:ext cx="33937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/>
              <a:t>                Életkor (napok)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1197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3326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Ectopic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Piwi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/PRG-1 in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promotes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longevity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7036B860-27CC-459B-A98F-8601EA0C2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04864"/>
            <a:ext cx="6203171" cy="398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" y="1918807"/>
            <a:ext cx="916688" cy="98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8"/>
          <p:cNvSpPr/>
          <p:nvPr/>
        </p:nvSpPr>
        <p:spPr>
          <a:xfrm>
            <a:off x="3851920" y="6363348"/>
            <a:ext cx="201622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4532063" y="6372036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/>
              <a:t>p</a:t>
            </a:r>
            <a:r>
              <a:rPr lang="hu-HU" i="1" dirty="0" smtClean="0"/>
              <a:t>rg-1</a:t>
            </a:r>
            <a:endParaRPr lang="hu-HU" i="1" dirty="0"/>
          </a:p>
        </p:txBody>
      </p:sp>
      <p:cxnSp>
        <p:nvCxnSpPr>
          <p:cNvPr id="11" name="Egyenes összekötő 10"/>
          <p:cNvCxnSpPr>
            <a:endCxn id="9" idx="1"/>
          </p:cNvCxnSpPr>
          <p:nvPr/>
        </p:nvCxnSpPr>
        <p:spPr>
          <a:xfrm>
            <a:off x="2123728" y="6548014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1979712" y="6188880"/>
            <a:ext cx="199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hsp-16.2 </a:t>
            </a:r>
            <a:r>
              <a:rPr lang="hu-HU" dirty="0" err="1" smtClean="0"/>
              <a:t>promoter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28324" y="6261184"/>
            <a:ext cx="1395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Transgene</a:t>
            </a:r>
            <a:r>
              <a:rPr lang="hu-HU" sz="2000" b="1" dirty="0" smtClean="0"/>
              <a:t>: 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230080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adenin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metiláció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szintje progresszíven nő MGE szekvenciák mentén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179512" y="1495896"/>
            <a:ext cx="4624974" cy="1911117"/>
            <a:chOff x="11340752" y="1043444"/>
            <a:chExt cx="4624974" cy="1911117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11340752" y="1129868"/>
              <a:ext cx="1481736" cy="1824693"/>
              <a:chOff x="11340752" y="1129868"/>
              <a:chExt cx="1481736" cy="1824693"/>
            </a:xfrm>
          </p:grpSpPr>
          <p:graphicFrame>
            <p:nvGraphicFramePr>
              <p:cNvPr id="15" name="Objektum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544774"/>
                  </p:ext>
                </p:extLst>
              </p:nvPr>
            </p:nvGraphicFramePr>
            <p:xfrm>
              <a:off x="11448268" y="1129868"/>
              <a:ext cx="1374220" cy="144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4" name="Image" r:id="rId4" imgW="2387160" imgH="2501280" progId="Photoshop.Image.12">
                      <p:embed/>
                    </p:oleObj>
                  </mc:Choice>
                  <mc:Fallback>
                    <p:oleObj name="Image" r:id="rId4" imgW="2387160" imgH="2501280" progId="Photoshop.Image.12">
                      <p:embed/>
                      <p:pic>
                        <p:nvPicPr>
                          <p:cNvPr id="21" name="Objektum 20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1448268" y="1129868"/>
                            <a:ext cx="1374220" cy="1440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Szövegdoboz 15"/>
              <p:cNvSpPr txBox="1"/>
              <p:nvPr/>
            </p:nvSpPr>
            <p:spPr>
              <a:xfrm>
                <a:off x="11340752" y="2492896"/>
                <a:ext cx="7505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DNA</a:t>
                </a:r>
                <a:endParaRPr lang="hu-HU" sz="2400" dirty="0"/>
              </a:p>
            </p:txBody>
          </p:sp>
          <p:sp>
            <p:nvSpPr>
              <p:cNvPr id="17" name="Szövegdoboz 16"/>
              <p:cNvSpPr txBox="1"/>
              <p:nvPr/>
            </p:nvSpPr>
            <p:spPr>
              <a:xfrm>
                <a:off x="12504874" y="1177007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400" dirty="0" smtClean="0"/>
                  <a:t>2</a:t>
                </a:r>
                <a:endParaRPr lang="hu-HU" sz="1400" dirty="0"/>
              </a:p>
            </p:txBody>
          </p:sp>
        </p:grpSp>
        <p:cxnSp>
          <p:nvCxnSpPr>
            <p:cNvPr id="6" name="Egyenes összekötő nyíllal 5"/>
            <p:cNvCxnSpPr/>
            <p:nvPr/>
          </p:nvCxnSpPr>
          <p:spPr>
            <a:xfrm>
              <a:off x="12996936" y="1753272"/>
              <a:ext cx="9665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nyíllal 6"/>
            <p:cNvCxnSpPr/>
            <p:nvPr/>
          </p:nvCxnSpPr>
          <p:spPr>
            <a:xfrm>
              <a:off x="12996936" y="1905672"/>
              <a:ext cx="9665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12924194" y="1075529"/>
              <a:ext cx="11079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hu-HU" sz="2000" dirty="0" smtClean="0"/>
                <a:t>DAMT-1</a:t>
              </a:r>
            </a:p>
            <a:p>
              <a:pPr algn="ctr">
                <a:lnSpc>
                  <a:spcPts val="2400"/>
                </a:lnSpc>
              </a:pPr>
              <a:r>
                <a:rPr lang="hu-HU" dirty="0" smtClean="0"/>
                <a:t>(C18A3.1)</a:t>
              </a:r>
              <a:endParaRPr lang="hu-HU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2943474" y="1916832"/>
              <a:ext cx="108395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000" dirty="0" smtClean="0"/>
                <a:t>NMAD-1</a:t>
              </a:r>
            </a:p>
            <a:p>
              <a:pPr algn="ctr"/>
              <a:r>
                <a:rPr lang="hu-HU" dirty="0" smtClean="0"/>
                <a:t>(F09F7.7)</a:t>
              </a:r>
              <a:endParaRPr lang="hu-HU" dirty="0"/>
            </a:p>
          </p:txBody>
        </p:sp>
        <p:grpSp>
          <p:nvGrpSpPr>
            <p:cNvPr id="10" name="Csoportba foglalás 9"/>
            <p:cNvGrpSpPr/>
            <p:nvPr/>
          </p:nvGrpSpPr>
          <p:grpSpPr>
            <a:xfrm>
              <a:off x="14035480" y="1043444"/>
              <a:ext cx="1930246" cy="1911117"/>
              <a:chOff x="14035480" y="1043444"/>
              <a:chExt cx="1930246" cy="1911117"/>
            </a:xfrm>
          </p:grpSpPr>
          <p:graphicFrame>
            <p:nvGraphicFramePr>
              <p:cNvPr id="11" name="Objektum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01342899"/>
                  </p:ext>
                </p:extLst>
              </p:nvPr>
            </p:nvGraphicFramePr>
            <p:xfrm>
              <a:off x="14142996" y="1124744"/>
              <a:ext cx="1374220" cy="144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95" name="Image" r:id="rId6" imgW="2387160" imgH="2501280" progId="Photoshop.Image.12">
                      <p:embed/>
                    </p:oleObj>
                  </mc:Choice>
                  <mc:Fallback>
                    <p:oleObj name="Image" r:id="rId6" imgW="2387160" imgH="2501280" progId="Photoshop.Image.12">
                      <p:embed/>
                      <p:pic>
                        <p:nvPicPr>
                          <p:cNvPr id="114" name="Objektum 113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4142996" y="1124744"/>
                            <a:ext cx="1374220" cy="1440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Szövegdoboz 11"/>
              <p:cNvSpPr txBox="1"/>
              <p:nvPr/>
            </p:nvSpPr>
            <p:spPr>
              <a:xfrm>
                <a:off x="14035480" y="2492896"/>
                <a:ext cx="7505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DNA</a:t>
                </a:r>
                <a:endParaRPr lang="hu-HU" sz="2400" dirty="0"/>
              </a:p>
            </p:txBody>
          </p:sp>
          <p:cxnSp>
            <p:nvCxnSpPr>
              <p:cNvPr id="13" name="Egyenes összekötő 12"/>
              <p:cNvCxnSpPr/>
              <p:nvPr/>
            </p:nvCxnSpPr>
            <p:spPr>
              <a:xfrm>
                <a:off x="15336000" y="1236069"/>
                <a:ext cx="14401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Szövegdoboz 13"/>
              <p:cNvSpPr txBox="1"/>
              <p:nvPr/>
            </p:nvSpPr>
            <p:spPr>
              <a:xfrm>
                <a:off x="15434811" y="1043444"/>
                <a:ext cx="530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>
                    <a:solidFill>
                      <a:srgbClr val="FF0000"/>
                    </a:solidFill>
                  </a:rPr>
                  <a:t>CH</a:t>
                </a:r>
                <a:r>
                  <a:rPr lang="hu-HU" baseline="-25000" dirty="0" smtClean="0">
                    <a:solidFill>
                      <a:srgbClr val="FF0000"/>
                    </a:solidFill>
                  </a:rPr>
                  <a:t>3</a:t>
                </a:r>
                <a:endParaRPr lang="hu-HU" baseline="-25000" dirty="0">
                  <a:solidFill>
                    <a:srgbClr val="FF0000"/>
                  </a:solidFill>
                </a:endParaRPr>
              </a:p>
            </p:txBody>
          </p:sp>
        </p:grpSp>
      </p:grpSp>
      <p:graphicFrame>
        <p:nvGraphicFramePr>
          <p:cNvPr id="18" name="Objektum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548468"/>
              </p:ext>
            </p:extLst>
          </p:nvPr>
        </p:nvGraphicFramePr>
        <p:xfrm>
          <a:off x="35570" y="5159495"/>
          <a:ext cx="5942013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6" name="Image" r:id="rId7" imgW="3599640" imgH="603360" progId="Photoshop.Image.12">
                  <p:embed/>
                </p:oleObj>
              </mc:Choice>
              <mc:Fallback>
                <p:oleObj name="Image" r:id="rId7" imgW="3599640" imgH="603360" progId="Photoshop.Image.12">
                  <p:embed/>
                  <p:pic>
                    <p:nvPicPr>
                      <p:cNvPr id="2" name="Objektum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570" y="5159495"/>
                        <a:ext cx="5942013" cy="99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Szövegdoboz 18"/>
          <p:cNvSpPr txBox="1"/>
          <p:nvPr/>
        </p:nvSpPr>
        <p:spPr>
          <a:xfrm>
            <a:off x="2483768" y="4009127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i="1" dirty="0" smtClean="0">
                <a:latin typeface="Arial Narrow" panose="020B0606020202030204" pitchFamily="34" charset="0"/>
              </a:rPr>
              <a:t>Cele14</a:t>
            </a:r>
            <a:endParaRPr lang="hu-HU" sz="2400" b="1" i="1" dirty="0">
              <a:latin typeface="Arial Narrow" panose="020B0606020202030204" pitchFamily="34" charset="0"/>
            </a:endParaRPr>
          </a:p>
        </p:txBody>
      </p:sp>
      <p:cxnSp>
        <p:nvCxnSpPr>
          <p:cNvPr id="20" name="Egyenes összekötő 19"/>
          <p:cNvCxnSpPr/>
          <p:nvPr/>
        </p:nvCxnSpPr>
        <p:spPr>
          <a:xfrm>
            <a:off x="35496" y="4571837"/>
            <a:ext cx="288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>
            <a:off x="3024088" y="4571837"/>
            <a:ext cx="288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752586" y="4211797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 Narrow" panose="020B0606020202030204" pitchFamily="34" charset="0"/>
              </a:rPr>
              <a:t>1-day-old </a:t>
            </a:r>
            <a:r>
              <a:rPr lang="hu-HU" dirty="0" err="1" smtClean="0">
                <a:latin typeface="Arial Narrow" panose="020B0606020202030204" pitchFamily="34" charset="0"/>
              </a:rPr>
              <a:t>adults</a:t>
            </a:r>
            <a:endParaRPr lang="hu-HU" dirty="0">
              <a:latin typeface="Arial Narrow" panose="020B060602020203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3612965" y="4202505"/>
            <a:ext cx="1626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 Narrow" panose="020B0606020202030204" pitchFamily="34" charset="0"/>
              </a:rPr>
              <a:t>11-day-old </a:t>
            </a:r>
            <a:r>
              <a:rPr lang="hu-HU" dirty="0" err="1" smtClean="0">
                <a:latin typeface="Arial Narrow" panose="020B0606020202030204" pitchFamily="34" charset="0"/>
              </a:rPr>
              <a:t>adults</a:t>
            </a:r>
            <a:endParaRPr lang="hu-HU" dirty="0">
              <a:latin typeface="Arial Narrow" panose="020B060602020203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441475" y="4584031"/>
            <a:ext cx="2130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>
                <a:solidFill>
                  <a:srgbClr val="00B050"/>
                </a:solidFill>
                <a:latin typeface="Arial Narrow" panose="020B0606020202030204" pitchFamily="34" charset="0"/>
              </a:rPr>
              <a:t>PvuII</a:t>
            </a:r>
            <a:r>
              <a:rPr lang="hu-HU" sz="1600" dirty="0" smtClean="0">
                <a:latin typeface="Arial Narrow" panose="020B0606020202030204" pitchFamily="34" charset="0"/>
              </a:rPr>
              <a:t>           </a:t>
            </a:r>
            <a:r>
              <a:rPr lang="hu-HU" sz="16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</a:t>
            </a:r>
            <a:r>
              <a:rPr lang="hu-HU" sz="1600" dirty="0" smtClean="0">
                <a:latin typeface="Arial Narrow" panose="020B0606020202030204" pitchFamily="34" charset="0"/>
              </a:rPr>
              <a:t>           </a:t>
            </a:r>
            <a:r>
              <a:rPr lang="hu-HU" sz="1600" dirty="0" err="1" smtClean="0">
                <a:solidFill>
                  <a:srgbClr val="FFC000"/>
                </a:solidFill>
                <a:latin typeface="Arial Narrow" panose="020B0606020202030204" pitchFamily="34" charset="0"/>
              </a:rPr>
              <a:t>DpnI</a:t>
            </a:r>
            <a:r>
              <a:rPr lang="hu-HU" sz="1600" dirty="0" smtClean="0">
                <a:latin typeface="Arial Narrow" panose="020B0606020202030204" pitchFamily="34" charset="0"/>
              </a:rPr>
              <a:t> </a:t>
            </a:r>
            <a:endParaRPr lang="hu-HU" sz="1600" dirty="0">
              <a:latin typeface="Arial Narrow" panose="020B0606020202030204" pitchFamily="34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3393803" y="4584031"/>
            <a:ext cx="2177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>
                <a:solidFill>
                  <a:srgbClr val="00B050"/>
                </a:solidFill>
                <a:latin typeface="Arial Narrow" panose="020B0606020202030204" pitchFamily="34" charset="0"/>
              </a:rPr>
              <a:t>PvuII</a:t>
            </a:r>
            <a:r>
              <a:rPr lang="hu-HU" sz="1600" dirty="0" smtClean="0">
                <a:latin typeface="Arial Narrow" panose="020B0606020202030204" pitchFamily="34" charset="0"/>
              </a:rPr>
              <a:t>           </a:t>
            </a:r>
            <a:r>
              <a:rPr lang="hu-HU" sz="16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</a:t>
            </a:r>
            <a:r>
              <a:rPr lang="hu-HU" sz="1600" dirty="0" smtClean="0">
                <a:latin typeface="Arial Narrow" panose="020B0606020202030204" pitchFamily="34" charset="0"/>
              </a:rPr>
              <a:t>            </a:t>
            </a:r>
            <a:r>
              <a:rPr lang="hu-HU" sz="1600" dirty="0" err="1" smtClean="0">
                <a:solidFill>
                  <a:srgbClr val="FFC000"/>
                </a:solidFill>
                <a:latin typeface="Arial Narrow" panose="020B0606020202030204" pitchFamily="34" charset="0"/>
              </a:rPr>
              <a:t>DpnI</a:t>
            </a:r>
            <a:r>
              <a:rPr lang="hu-HU" sz="16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  <a:endParaRPr lang="hu-HU" sz="16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66728" y="6156012"/>
            <a:ext cx="683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 Narrow" panose="020B0606020202030204" pitchFamily="34" charset="0"/>
              </a:rPr>
              <a:t>30    34    38           30    34   38       30   34    38          30    34    </a:t>
            </a:r>
            <a:r>
              <a:rPr lang="hu-HU" dirty="0" smtClean="0">
                <a:latin typeface="Arial Narrow" panose="020B0606020202030204" pitchFamily="34" charset="0"/>
              </a:rPr>
              <a:t>38  PCR </a:t>
            </a:r>
            <a:r>
              <a:rPr lang="hu-HU" dirty="0" err="1" smtClean="0">
                <a:latin typeface="Arial Narrow" panose="020B0606020202030204" pitchFamily="34" charset="0"/>
              </a:rPr>
              <a:t>cycle</a:t>
            </a:r>
            <a:r>
              <a:rPr lang="hu-HU" dirty="0" smtClean="0">
                <a:latin typeface="Arial Narrow" panose="020B0606020202030204" pitchFamily="34" charset="0"/>
              </a:rPr>
              <a:t> </a:t>
            </a:r>
            <a:endParaRPr lang="hu-HU" dirty="0">
              <a:latin typeface="Arial Narrow" panose="020B0606020202030204" pitchFamily="34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323528" y="4778569"/>
            <a:ext cx="2233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Arial Narrow" panose="020B0606020202030204" pitchFamily="34" charset="0"/>
              </a:rPr>
              <a:t>(</a:t>
            </a:r>
            <a:r>
              <a:rPr lang="hu-HU" sz="1600" dirty="0" err="1" smtClean="0">
                <a:latin typeface="Arial Narrow" panose="020B0606020202030204" pitchFamily="34" charset="0"/>
              </a:rPr>
              <a:t>control</a:t>
            </a:r>
            <a:r>
              <a:rPr lang="hu-HU" sz="1600" dirty="0" smtClean="0">
                <a:latin typeface="Arial Narrow" panose="020B0606020202030204" pitchFamily="34" charset="0"/>
              </a:rPr>
              <a:t>)                     (6mA)</a:t>
            </a:r>
            <a:endParaRPr lang="hu-HU" sz="1600" dirty="0">
              <a:latin typeface="Arial Narrow" panose="020B0606020202030204" pitchFamily="34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3254343" y="4778569"/>
            <a:ext cx="2279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Arial Narrow" panose="020B0606020202030204" pitchFamily="34" charset="0"/>
              </a:rPr>
              <a:t>(</a:t>
            </a:r>
            <a:r>
              <a:rPr lang="hu-HU" sz="1600" dirty="0" err="1" smtClean="0">
                <a:latin typeface="Arial Narrow" panose="020B0606020202030204" pitchFamily="34" charset="0"/>
              </a:rPr>
              <a:t>control</a:t>
            </a:r>
            <a:r>
              <a:rPr lang="hu-HU" sz="1600" dirty="0" smtClean="0">
                <a:latin typeface="Arial Narrow" panose="020B0606020202030204" pitchFamily="34" charset="0"/>
              </a:rPr>
              <a:t>)                      (6mA)</a:t>
            </a:r>
            <a:endParaRPr lang="hu-HU" sz="1600" dirty="0">
              <a:latin typeface="Arial Narrow" panose="020B0606020202030204" pitchFamily="34" charset="0"/>
            </a:endParaRPr>
          </a:p>
        </p:txBody>
      </p:sp>
      <p:cxnSp>
        <p:nvCxnSpPr>
          <p:cNvPr id="30" name="Egyenes összekötő 29"/>
          <p:cNvCxnSpPr/>
          <p:nvPr/>
        </p:nvCxnSpPr>
        <p:spPr>
          <a:xfrm>
            <a:off x="71632" y="5093153"/>
            <a:ext cx="1188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>
            <a:off x="1691816" y="5093153"/>
            <a:ext cx="1188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>
            <a:off x="3023960" y="5093153"/>
            <a:ext cx="1188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4680144" y="5093153"/>
            <a:ext cx="1188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elé nyíl 33"/>
          <p:cNvSpPr>
            <a:spLocks noChangeAspect="1"/>
          </p:cNvSpPr>
          <p:nvPr/>
        </p:nvSpPr>
        <p:spPr>
          <a:xfrm>
            <a:off x="2627784" y="5606681"/>
            <a:ext cx="140219" cy="144000"/>
          </a:xfrm>
          <a:prstGeom prst="downArrow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Lefelé nyíl 34"/>
          <p:cNvSpPr>
            <a:spLocks noChangeAspect="1"/>
          </p:cNvSpPr>
          <p:nvPr/>
        </p:nvSpPr>
        <p:spPr>
          <a:xfrm>
            <a:off x="5580112" y="5498649"/>
            <a:ext cx="140219" cy="144000"/>
          </a:xfrm>
          <a:prstGeom prst="downArrow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36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277811"/>
              </p:ext>
            </p:extLst>
          </p:nvPr>
        </p:nvGraphicFramePr>
        <p:xfrm>
          <a:off x="6040680" y="3714736"/>
          <a:ext cx="3194194" cy="326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" y="764704"/>
            <a:ext cx="916688" cy="98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5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931823"/>
              </p:ext>
            </p:extLst>
          </p:nvPr>
        </p:nvGraphicFramePr>
        <p:xfrm>
          <a:off x="1176338" y="930275"/>
          <a:ext cx="3433762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8" name="Image" r:id="rId3" imgW="1504080" imgH="283320" progId="Photoshop.Image.13">
                  <p:embed/>
                </p:oleObj>
              </mc:Choice>
              <mc:Fallback>
                <p:oleObj name="Image" r:id="rId3" imgW="1504080" imgH="283320" progId="Photoshop.Image.13">
                  <p:embed/>
                  <p:pic>
                    <p:nvPicPr>
                      <p:cNvPr id="2" name="Objektum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6338" y="930275"/>
                        <a:ext cx="3433762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533511"/>
              </p:ext>
            </p:extLst>
          </p:nvPr>
        </p:nvGraphicFramePr>
        <p:xfrm>
          <a:off x="1176879" y="1584000"/>
          <a:ext cx="3433090" cy="61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9" name="Image" r:id="rId5" imgW="2075400" imgH="374760" progId="Photoshop.Image.13">
                  <p:embed/>
                </p:oleObj>
              </mc:Choice>
              <mc:Fallback>
                <p:oleObj name="Image" r:id="rId5" imgW="2075400" imgH="374760" progId="Photoshop.Image.13">
                  <p:embed/>
                  <p:pic>
                    <p:nvPicPr>
                      <p:cNvPr id="3" name="Objektum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6879" y="1584000"/>
                        <a:ext cx="3433090" cy="61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888427"/>
              </p:ext>
            </p:extLst>
          </p:nvPr>
        </p:nvGraphicFramePr>
        <p:xfrm>
          <a:off x="1176593" y="2217600"/>
          <a:ext cx="3433376" cy="565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Image" r:id="rId7" imgW="2436840" imgH="402120" progId="Photoshop.Image.13">
                  <p:embed/>
                </p:oleObj>
              </mc:Choice>
              <mc:Fallback>
                <p:oleObj name="Image" r:id="rId7" imgW="2436840" imgH="402120" progId="Photoshop.Image.13">
                  <p:embed/>
                  <p:pic>
                    <p:nvPicPr>
                      <p:cNvPr id="4" name="Objektum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76593" y="2217600"/>
                        <a:ext cx="3433376" cy="565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363603" y="1005696"/>
            <a:ext cx="8163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000" dirty="0" err="1">
                <a:latin typeface="Arial Narrow" panose="020B0606020202030204" pitchFamily="34" charset="0"/>
              </a:rPr>
              <a:t>c</a:t>
            </a:r>
            <a:r>
              <a:rPr lang="hu-HU" sz="2000" dirty="0" err="1" smtClean="0">
                <a:latin typeface="Arial Narrow" panose="020B0606020202030204" pitchFamily="34" charset="0"/>
              </a:rPr>
              <a:t>ontrol</a:t>
            </a:r>
            <a:endParaRPr lang="hu-HU" sz="2000" dirty="0" smtClean="0">
              <a:latin typeface="Arial Narrow" panose="020B0606020202030204" pitchFamily="34" charset="0"/>
            </a:endParaRPr>
          </a:p>
          <a:p>
            <a:pPr algn="r"/>
            <a:endParaRPr lang="hu-HU" sz="2000" dirty="0">
              <a:latin typeface="Arial Narrow" panose="020B0606020202030204" pitchFamily="34" charset="0"/>
            </a:endParaRPr>
          </a:p>
          <a:p>
            <a:pPr algn="r"/>
            <a:r>
              <a:rPr lang="hu-HU" sz="2000" i="1" dirty="0" smtClean="0">
                <a:latin typeface="Arial Narrow" panose="020B0606020202030204" pitchFamily="34" charset="0"/>
              </a:rPr>
              <a:t>Tc1</a:t>
            </a:r>
          </a:p>
          <a:p>
            <a:pPr algn="r"/>
            <a:endParaRPr lang="hu-HU" sz="2000" dirty="0">
              <a:latin typeface="Arial Narrow" panose="020B0606020202030204" pitchFamily="34" charset="0"/>
            </a:endParaRPr>
          </a:p>
          <a:p>
            <a:pPr algn="r"/>
            <a:r>
              <a:rPr lang="hu-HU" sz="2000" i="1" dirty="0" smtClean="0">
                <a:latin typeface="Arial Narrow" panose="020B0606020202030204" pitchFamily="34" charset="0"/>
              </a:rPr>
              <a:t>Tc3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473457" y="332656"/>
            <a:ext cx="293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 smtClean="0">
                <a:latin typeface="Arial Narrow" panose="020B0606020202030204" pitchFamily="34" charset="0"/>
              </a:rPr>
              <a:t>Adult</a:t>
            </a:r>
            <a:r>
              <a:rPr lang="hu-HU" dirty="0" smtClean="0">
                <a:latin typeface="Arial Narrow" panose="020B0606020202030204" pitchFamily="34" charset="0"/>
              </a:rPr>
              <a:t> </a:t>
            </a:r>
            <a:r>
              <a:rPr lang="hu-HU" dirty="0" err="1" smtClean="0">
                <a:latin typeface="Arial Narrow" panose="020B0606020202030204" pitchFamily="34" charset="0"/>
              </a:rPr>
              <a:t>age</a:t>
            </a:r>
            <a:r>
              <a:rPr lang="hu-HU" dirty="0" smtClean="0">
                <a:latin typeface="Arial Narrow" panose="020B0606020202030204" pitchFamily="34" charset="0"/>
              </a:rPr>
              <a:t> (</a:t>
            </a:r>
            <a:r>
              <a:rPr lang="hu-HU" dirty="0" err="1" smtClean="0">
                <a:latin typeface="Arial Narrow" panose="020B0606020202030204" pitchFamily="34" charset="0"/>
              </a:rPr>
              <a:t>days</a:t>
            </a:r>
            <a:r>
              <a:rPr lang="hu-HU" dirty="0" smtClean="0">
                <a:latin typeface="Arial Narrow" panose="020B0606020202030204" pitchFamily="34" charset="0"/>
              </a:rPr>
              <a:t>)</a:t>
            </a:r>
          </a:p>
          <a:p>
            <a:r>
              <a:rPr lang="hu-HU" dirty="0" smtClean="0">
                <a:latin typeface="Arial Narrow" panose="020B0606020202030204" pitchFamily="34" charset="0"/>
              </a:rPr>
              <a:t>       1         4        7        9       12 </a:t>
            </a:r>
            <a:endParaRPr lang="hu-HU" dirty="0">
              <a:latin typeface="Arial Narrow" panose="020B0606020202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320578" y="611396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 Narrow" panose="020B0606020202030204" pitchFamily="34" charset="0"/>
              </a:rPr>
              <a:t>M</a:t>
            </a:r>
            <a:endParaRPr lang="hu-HU" dirty="0">
              <a:latin typeface="Arial Narrow" panose="020B0606020202030204" pitchFamily="34" charset="0"/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1800000" y="662400"/>
            <a:ext cx="26484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2559553" y="-67454"/>
            <a:ext cx="10951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Arial Narrow" panose="020B0606020202030204" pitchFamily="34" charset="0"/>
              </a:rPr>
              <a:t>w</a:t>
            </a:r>
            <a:r>
              <a:rPr lang="hu-HU" sz="2200" dirty="0" err="1" smtClean="0">
                <a:latin typeface="Arial Narrow" panose="020B0606020202030204" pitchFamily="34" charset="0"/>
              </a:rPr>
              <a:t>ild-type</a:t>
            </a:r>
            <a:endParaRPr lang="hu-HU" sz="2200" dirty="0">
              <a:latin typeface="Arial Narrow" panose="020B0606020202030204" pitchFamily="34" charset="0"/>
            </a:endParaRPr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394691" y="4136568"/>
            <a:ext cx="4249317" cy="1236648"/>
            <a:chOff x="362283" y="2924944"/>
            <a:chExt cx="4249317" cy="1236648"/>
          </a:xfrm>
        </p:grpSpPr>
        <p:graphicFrame>
          <p:nvGraphicFramePr>
            <p:cNvPr id="16" name="Objektum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52457245"/>
                </p:ext>
              </p:extLst>
            </p:nvPr>
          </p:nvGraphicFramePr>
          <p:xfrm>
            <a:off x="1177200" y="2924944"/>
            <a:ext cx="3434400" cy="64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1" name="Image" r:id="rId9" imgW="2400120" imgH="443160" progId="Photoshop.Image.13">
                    <p:embed/>
                  </p:oleObj>
                </mc:Choice>
                <mc:Fallback>
                  <p:oleObj name="Image" r:id="rId9" imgW="2400120" imgH="443160" progId="Photoshop.Image.13">
                    <p:embed/>
                    <p:pic>
                      <p:nvPicPr>
                        <p:cNvPr id="20" name="Objektum 19"/>
                        <p:cNvPicPr preferRelativeResize="0"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77200" y="2924944"/>
                          <a:ext cx="3434400" cy="64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ktum 1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38274026"/>
                </p:ext>
              </p:extLst>
            </p:nvPr>
          </p:nvGraphicFramePr>
          <p:xfrm>
            <a:off x="1176337" y="3585592"/>
            <a:ext cx="3434400" cy="57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2" name="Image" r:id="rId11" imgW="2752200" imgH="452520" progId="Photoshop.Image.13">
                    <p:embed/>
                  </p:oleObj>
                </mc:Choice>
                <mc:Fallback>
                  <p:oleObj name="Image" r:id="rId11" imgW="2752200" imgH="452520" progId="Photoshop.Image.13">
                    <p:embed/>
                    <p:pic>
                      <p:nvPicPr>
                        <p:cNvPr id="41" name="Objektum 40"/>
                        <p:cNvPicPr preferRelativeResize="0"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176337" y="3585592"/>
                          <a:ext cx="3434400" cy="576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Szövegdoboz 17"/>
            <p:cNvSpPr txBox="1"/>
            <p:nvPr/>
          </p:nvSpPr>
          <p:spPr>
            <a:xfrm>
              <a:off x="362283" y="3061409"/>
              <a:ext cx="81631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hu-HU" sz="2000" dirty="0" err="1">
                  <a:latin typeface="Arial Narrow" panose="020B0606020202030204" pitchFamily="34" charset="0"/>
                </a:rPr>
                <a:t>c</a:t>
              </a:r>
              <a:r>
                <a:rPr lang="hu-HU" sz="2000" dirty="0" err="1" smtClean="0">
                  <a:latin typeface="Arial Narrow" panose="020B0606020202030204" pitchFamily="34" charset="0"/>
                </a:rPr>
                <a:t>ontrol</a:t>
              </a:r>
              <a:endParaRPr lang="hu-HU" sz="2000" dirty="0" smtClean="0">
                <a:latin typeface="Arial Narrow" panose="020B0606020202030204" pitchFamily="34" charset="0"/>
              </a:endParaRPr>
            </a:p>
            <a:p>
              <a:pPr algn="r"/>
              <a:endParaRPr lang="hu-HU" sz="2000" dirty="0" smtClean="0">
                <a:latin typeface="Arial Narrow" panose="020B0606020202030204" pitchFamily="34" charset="0"/>
              </a:endParaRPr>
            </a:p>
            <a:p>
              <a:pPr algn="r"/>
              <a:r>
                <a:rPr lang="hu-HU" sz="2000" i="1" dirty="0" smtClean="0">
                  <a:latin typeface="Arial Narrow" panose="020B0606020202030204" pitchFamily="34" charset="0"/>
                </a:rPr>
                <a:t>cep-1</a:t>
              </a:r>
            </a:p>
          </p:txBody>
        </p:sp>
      </p:grpSp>
      <p:grpSp>
        <p:nvGrpSpPr>
          <p:cNvPr id="20" name="Csoportba foglalás 19"/>
          <p:cNvGrpSpPr/>
          <p:nvPr/>
        </p:nvGrpSpPr>
        <p:grpSpPr>
          <a:xfrm>
            <a:off x="363600" y="2852936"/>
            <a:ext cx="4248000" cy="1171158"/>
            <a:chOff x="363600" y="4221088"/>
            <a:chExt cx="4248000" cy="1171158"/>
          </a:xfrm>
        </p:grpSpPr>
        <p:graphicFrame>
          <p:nvGraphicFramePr>
            <p:cNvPr id="21" name="Objektum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9856725"/>
                </p:ext>
              </p:extLst>
            </p:nvPr>
          </p:nvGraphicFramePr>
          <p:xfrm>
            <a:off x="1175569" y="4309122"/>
            <a:ext cx="3434400" cy="5307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3" name="Image" r:id="rId13" imgW="1417320" imgH="219240" progId="Photoshop.Image.13">
                    <p:embed/>
                  </p:oleObj>
                </mc:Choice>
                <mc:Fallback>
                  <p:oleObj name="Image" r:id="rId13" imgW="1417320" imgH="219240" progId="Photoshop.Image.13">
                    <p:embed/>
                    <p:pic>
                      <p:nvPicPr>
                        <p:cNvPr id="19" name="Objektum 18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175569" y="4309122"/>
                          <a:ext cx="3434400" cy="5307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ktum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9180147"/>
                </p:ext>
              </p:extLst>
            </p:nvPr>
          </p:nvGraphicFramePr>
          <p:xfrm>
            <a:off x="1177200" y="4852952"/>
            <a:ext cx="3434400" cy="539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4" name="Image" r:id="rId15" imgW="960120" imgH="150840" progId="Photoshop.Image.13">
                    <p:embed/>
                  </p:oleObj>
                </mc:Choice>
                <mc:Fallback>
                  <p:oleObj name="Image" r:id="rId15" imgW="960120" imgH="150840" progId="Photoshop.Image.13">
                    <p:embed/>
                    <p:pic>
                      <p:nvPicPr>
                        <p:cNvPr id="22" name="Objektum 21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177200" y="4852952"/>
                          <a:ext cx="3434400" cy="5392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Szövegdoboz 22"/>
            <p:cNvSpPr txBox="1"/>
            <p:nvPr/>
          </p:nvSpPr>
          <p:spPr>
            <a:xfrm>
              <a:off x="363600" y="4221088"/>
              <a:ext cx="816249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hu-HU" sz="2000" dirty="0" err="1" smtClean="0">
                  <a:latin typeface="Arial Narrow" panose="020B0606020202030204" pitchFamily="34" charset="0"/>
                </a:rPr>
                <a:t>control</a:t>
              </a:r>
              <a:endParaRPr lang="hu-HU" sz="2000" dirty="0" smtClean="0">
                <a:latin typeface="Arial Narrow" panose="020B0606020202030204" pitchFamily="34" charset="0"/>
              </a:endParaRPr>
            </a:p>
            <a:p>
              <a:pPr algn="r">
                <a:lnSpc>
                  <a:spcPct val="200000"/>
                </a:lnSpc>
              </a:pPr>
              <a:r>
                <a:rPr lang="hu-HU" sz="2000" i="1" dirty="0" smtClean="0">
                  <a:latin typeface="Arial Narrow" panose="020B0606020202030204" pitchFamily="34" charset="0"/>
                </a:rPr>
                <a:t>Tc14</a:t>
              </a:r>
            </a:p>
          </p:txBody>
        </p:sp>
      </p:grp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F3C03F86-5F65-4E71-AE81-E465F6DC44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262769"/>
              </p:ext>
            </p:extLst>
          </p:nvPr>
        </p:nvGraphicFramePr>
        <p:xfrm>
          <a:off x="1497014" y="3206330"/>
          <a:ext cx="7467599" cy="3560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25" name="Szövegdoboz 24"/>
          <p:cNvSpPr txBox="1"/>
          <p:nvPr/>
        </p:nvSpPr>
        <p:spPr>
          <a:xfrm>
            <a:off x="4884885" y="234831"/>
            <a:ext cx="425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6mA </a:t>
            </a:r>
            <a:r>
              <a:rPr lang="hu-HU" sz="2800" b="1" dirty="0" err="1" smtClean="0"/>
              <a:t>levels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at</a:t>
            </a:r>
            <a:r>
              <a:rPr lang="hu-HU" sz="2800" b="1" dirty="0" smtClean="0"/>
              <a:t> TE </a:t>
            </a:r>
            <a:r>
              <a:rPr lang="hu-HU" sz="2800" b="1" dirty="0" err="1" smtClean="0"/>
              <a:t>sequences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59307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3D7E164-9113-42BD-99AF-71C9024D43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4672825"/>
              </p:ext>
            </p:extLst>
          </p:nvPr>
        </p:nvGraphicFramePr>
        <p:xfrm>
          <a:off x="35496" y="3302703"/>
          <a:ext cx="5446485" cy="356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jektu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895216"/>
              </p:ext>
            </p:extLst>
          </p:nvPr>
        </p:nvGraphicFramePr>
        <p:xfrm>
          <a:off x="993808" y="928800"/>
          <a:ext cx="3434400" cy="64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2" name="Image" r:id="rId4" imgW="2409120" imgH="429480" progId="Photoshop.Image.13">
                  <p:embed/>
                </p:oleObj>
              </mc:Choice>
              <mc:Fallback>
                <p:oleObj name="Image" r:id="rId4" imgW="2409120" imgH="429480" progId="Photoshop.Image.13">
                  <p:embed/>
                  <p:pic>
                    <p:nvPicPr>
                      <p:cNvPr id="8" name="Objektum 7"/>
                      <p:cNvPicPr preferRelativeResize="0"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3808" y="928800"/>
                        <a:ext cx="3434400" cy="64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147803" y="976079"/>
            <a:ext cx="81631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000" dirty="0" err="1">
                <a:latin typeface="Arial Narrow" panose="020B0606020202030204" pitchFamily="34" charset="0"/>
              </a:rPr>
              <a:t>c</a:t>
            </a:r>
            <a:r>
              <a:rPr lang="hu-HU" sz="2000" dirty="0" err="1" smtClean="0">
                <a:latin typeface="Arial Narrow" panose="020B0606020202030204" pitchFamily="34" charset="0"/>
              </a:rPr>
              <a:t>ontrol</a:t>
            </a:r>
            <a:endParaRPr lang="hu-HU" sz="2000" dirty="0" smtClean="0">
              <a:latin typeface="Arial Narrow" panose="020B0606020202030204" pitchFamily="34" charset="0"/>
            </a:endParaRPr>
          </a:p>
          <a:p>
            <a:pPr algn="r"/>
            <a:endParaRPr lang="hu-HU" sz="2000" dirty="0">
              <a:latin typeface="Arial Narrow" panose="020B0606020202030204" pitchFamily="34" charset="0"/>
            </a:endParaRPr>
          </a:p>
          <a:p>
            <a:pPr algn="r"/>
            <a:r>
              <a:rPr lang="hu-HU" sz="2000" i="1" dirty="0" smtClean="0">
                <a:latin typeface="Arial Narrow" panose="020B0606020202030204" pitchFamily="34" charset="0"/>
              </a:rPr>
              <a:t>Tc1</a:t>
            </a:r>
          </a:p>
          <a:p>
            <a:pPr algn="r">
              <a:lnSpc>
                <a:spcPct val="200000"/>
              </a:lnSpc>
            </a:pPr>
            <a:r>
              <a:rPr lang="hu-HU" sz="2000" i="1" dirty="0" smtClean="0">
                <a:latin typeface="Arial Narrow" panose="020B0606020202030204" pitchFamily="34" charset="0"/>
              </a:rPr>
              <a:t>Tc3</a:t>
            </a:r>
          </a:p>
          <a:p>
            <a:pPr algn="r">
              <a:lnSpc>
                <a:spcPct val="150000"/>
              </a:lnSpc>
            </a:pPr>
            <a:r>
              <a:rPr lang="hu-HU" sz="2000" i="1" dirty="0" smtClean="0">
                <a:latin typeface="Arial Narrow" panose="020B0606020202030204" pitchFamily="34" charset="0"/>
              </a:rPr>
              <a:t>Tc14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613268" y="332656"/>
            <a:ext cx="2670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 smtClean="0">
                <a:latin typeface="Arial Narrow" panose="020B0606020202030204" pitchFamily="34" charset="0"/>
              </a:rPr>
              <a:t>Adult</a:t>
            </a:r>
            <a:r>
              <a:rPr lang="hu-HU" dirty="0" smtClean="0">
                <a:latin typeface="Arial Narrow" panose="020B0606020202030204" pitchFamily="34" charset="0"/>
              </a:rPr>
              <a:t> </a:t>
            </a:r>
            <a:r>
              <a:rPr lang="hu-HU" dirty="0" err="1" smtClean="0">
                <a:latin typeface="Arial Narrow" panose="020B0606020202030204" pitchFamily="34" charset="0"/>
              </a:rPr>
              <a:t>age</a:t>
            </a:r>
            <a:r>
              <a:rPr lang="hu-HU" dirty="0" smtClean="0">
                <a:latin typeface="Arial Narrow" panose="020B0606020202030204" pitchFamily="34" charset="0"/>
              </a:rPr>
              <a:t> (</a:t>
            </a:r>
            <a:r>
              <a:rPr lang="hu-HU" dirty="0" err="1" smtClean="0">
                <a:latin typeface="Arial Narrow" panose="020B0606020202030204" pitchFamily="34" charset="0"/>
              </a:rPr>
              <a:t>days</a:t>
            </a:r>
            <a:r>
              <a:rPr lang="hu-HU" dirty="0" smtClean="0">
                <a:latin typeface="Arial Narrow" panose="020B0606020202030204" pitchFamily="34" charset="0"/>
              </a:rPr>
              <a:t>)</a:t>
            </a:r>
          </a:p>
          <a:p>
            <a:r>
              <a:rPr lang="hu-HU" dirty="0" smtClean="0">
                <a:latin typeface="Arial Narrow" panose="020B0606020202030204" pitchFamily="34" charset="0"/>
              </a:rPr>
              <a:t>  1       7        12      16       20 </a:t>
            </a:r>
            <a:endParaRPr lang="hu-HU" dirty="0">
              <a:latin typeface="Arial Narrow" panose="020B0606020202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115840" y="611396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Arial Narrow" panose="020B0606020202030204" pitchFamily="34" charset="0"/>
              </a:rPr>
              <a:t>M</a:t>
            </a:r>
            <a:endParaRPr lang="hu-HU" dirty="0">
              <a:latin typeface="Arial Narrow" panose="020B0606020202030204" pitchFamily="34" charset="0"/>
            </a:endParaRPr>
          </a:p>
        </p:txBody>
      </p:sp>
      <p:cxnSp>
        <p:nvCxnSpPr>
          <p:cNvPr id="7" name="Egyenes összekötő 6"/>
          <p:cNvCxnSpPr/>
          <p:nvPr/>
        </p:nvCxnSpPr>
        <p:spPr>
          <a:xfrm>
            <a:off x="1635710" y="662400"/>
            <a:ext cx="26484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2411984" y="-68400"/>
            <a:ext cx="9412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i="1" dirty="0" smtClean="0">
                <a:latin typeface="Arial Narrow" panose="020B0606020202030204" pitchFamily="34" charset="0"/>
              </a:rPr>
              <a:t>daf-2(-)</a:t>
            </a:r>
            <a:endParaRPr lang="hu-HU" sz="2200" i="1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Objektu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506440"/>
              </p:ext>
            </p:extLst>
          </p:nvPr>
        </p:nvGraphicFramePr>
        <p:xfrm>
          <a:off x="993248" y="1591200"/>
          <a:ext cx="3434400" cy="45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3" name="Image" r:id="rId6" imgW="2816280" imgH="374760" progId="Photoshop.Image.13">
                  <p:embed/>
                </p:oleObj>
              </mc:Choice>
              <mc:Fallback>
                <p:oleObj name="Image" r:id="rId6" imgW="2816280" imgH="374760" progId="Photoshop.Image.13">
                  <p:embed/>
                  <p:pic>
                    <p:nvPicPr>
                      <p:cNvPr id="50" name="Objektum 49"/>
                      <p:cNvPicPr preferRelativeResize="0"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3248" y="1591200"/>
                        <a:ext cx="3434400" cy="45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u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9277984"/>
              </p:ext>
            </p:extLst>
          </p:nvPr>
        </p:nvGraphicFramePr>
        <p:xfrm>
          <a:off x="993248" y="2059200"/>
          <a:ext cx="3434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Image" r:id="rId8" imgW="3043440" imgH="394920" progId="Photoshop.Image.13">
                  <p:embed/>
                </p:oleObj>
              </mc:Choice>
              <mc:Fallback>
                <p:oleObj name="Image" r:id="rId8" imgW="3043440" imgH="394920" progId="Photoshop.Image.13">
                  <p:embed/>
                  <p:pic>
                    <p:nvPicPr>
                      <p:cNvPr id="13" name="Objektum 12"/>
                      <p:cNvPicPr preferRelativeResize="0"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93248" y="2059200"/>
                        <a:ext cx="34344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u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94454"/>
              </p:ext>
            </p:extLst>
          </p:nvPr>
        </p:nvGraphicFramePr>
        <p:xfrm>
          <a:off x="993232" y="2520000"/>
          <a:ext cx="3434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5" name="Image" r:id="rId10" imgW="955440" imgH="123120" progId="Photoshop.Image.13">
                  <p:embed/>
                </p:oleObj>
              </mc:Choice>
              <mc:Fallback>
                <p:oleObj name="Image" r:id="rId10" imgW="955440" imgH="123120" progId="Photoshop.Image.13">
                  <p:embed/>
                  <p:pic>
                    <p:nvPicPr>
                      <p:cNvPr id="23" name="Objektum 22"/>
                      <p:cNvPicPr preferRelativeResize="0"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93232" y="2520000"/>
                        <a:ext cx="34344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12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801726"/>
              </p:ext>
            </p:extLst>
          </p:nvPr>
        </p:nvGraphicFramePr>
        <p:xfrm>
          <a:off x="1836695" y="742174"/>
          <a:ext cx="5400600" cy="2835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541597"/>
              </p:ext>
            </p:extLst>
          </p:nvPr>
        </p:nvGraphicFramePr>
        <p:xfrm>
          <a:off x="1834104" y="3717032"/>
          <a:ext cx="5403191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179512" y="116632"/>
            <a:ext cx="8919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The </a:t>
            </a:r>
            <a:r>
              <a:rPr lang="hu-HU" sz="2400" b="1" dirty="0" err="1" smtClean="0"/>
              <a:t>rate</a:t>
            </a:r>
            <a:r>
              <a:rPr lang="hu-HU" sz="2400" b="1" dirty="0" smtClean="0"/>
              <a:t> of N6-adenine </a:t>
            </a:r>
            <a:r>
              <a:rPr lang="hu-HU" sz="2400" b="1" dirty="0" err="1" smtClean="0"/>
              <a:t>methylation</a:t>
            </a:r>
            <a:r>
              <a:rPr lang="hu-HU" sz="2400" b="1" dirty="0" smtClean="0"/>
              <a:t> in </a:t>
            </a:r>
            <a:r>
              <a:rPr lang="hu-HU" sz="2400" b="1" dirty="0" err="1" smtClean="0"/>
              <a:t>wild-type</a:t>
            </a:r>
            <a:r>
              <a:rPr lang="hu-HU" sz="2400" b="1" dirty="0" smtClean="0"/>
              <a:t> vs. </a:t>
            </a:r>
            <a:r>
              <a:rPr lang="hu-HU" sz="2400" b="1" i="1" dirty="0" smtClean="0"/>
              <a:t>daf-2(-) </a:t>
            </a:r>
            <a:r>
              <a:rPr lang="hu-HU" sz="2400" b="1" dirty="0" err="1" smtClean="0"/>
              <a:t>mutants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6456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Egyenes összekötő 3"/>
          <p:cNvCxnSpPr/>
          <p:nvPr/>
        </p:nvCxnSpPr>
        <p:spPr>
          <a:xfrm>
            <a:off x="5134034" y="2494871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6189370" y="2350855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6429618" y="2350855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6582018" y="2350855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6717650" y="2350855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7149698" y="2350855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7509738" y="2350855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7870338" y="2350855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8157810" y="2350855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8013794" y="2350855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8565634" y="2494871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3923928" y="2646007"/>
            <a:ext cx="4422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539552" y="2494871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395936" y="2644440"/>
            <a:ext cx="360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5062426" y="2644447"/>
            <a:ext cx="360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2915816" y="2350855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3923928" y="2494871"/>
            <a:ext cx="0" cy="144000"/>
          </a:xfrm>
          <a:prstGeom prst="line">
            <a:avLst/>
          </a:prstGeom>
          <a:ln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>
            <a:off x="1475656" y="2766847"/>
            <a:ext cx="0" cy="2046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1475656" y="2979801"/>
            <a:ext cx="36004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>
            <a:off x="6069578" y="2766847"/>
            <a:ext cx="0" cy="204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>
            <a:off x="6069578" y="2979247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1722938" y="3123817"/>
            <a:ext cx="1756633" cy="0"/>
          </a:xfrm>
          <a:prstGeom prst="line">
            <a:avLst/>
          </a:prstGeom>
          <a:ln w="38100"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>
            <a:off x="6448961" y="3070919"/>
            <a:ext cx="17566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>
            <a:off x="6481569" y="3214935"/>
            <a:ext cx="17566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>
            <a:off x="6448961" y="3286943"/>
            <a:ext cx="17566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>
            <a:off x="6481569" y="3142927"/>
            <a:ext cx="17566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6501626" y="3358951"/>
            <a:ext cx="17566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elé nyíl 30"/>
          <p:cNvSpPr/>
          <p:nvPr/>
        </p:nvSpPr>
        <p:spPr>
          <a:xfrm>
            <a:off x="7077690" y="4944456"/>
            <a:ext cx="364808" cy="432048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Szövegdoboz 31"/>
          <p:cNvSpPr txBox="1"/>
          <p:nvPr/>
        </p:nvSpPr>
        <p:spPr>
          <a:xfrm>
            <a:off x="6228517" y="5405647"/>
            <a:ext cx="21210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 smtClean="0">
                <a:latin typeface="Arial Narrow" panose="020B0606020202030204" pitchFamily="34" charset="0"/>
              </a:rPr>
              <a:t>Genomic</a:t>
            </a:r>
            <a:r>
              <a:rPr lang="hu-HU" sz="2200" dirty="0" smtClean="0">
                <a:latin typeface="Arial Narrow" panose="020B0606020202030204" pitchFamily="34" charset="0"/>
              </a:rPr>
              <a:t> </a:t>
            </a:r>
            <a:r>
              <a:rPr lang="hu-HU" sz="2200" dirty="0" err="1" smtClean="0">
                <a:latin typeface="Arial Narrow" panose="020B0606020202030204" pitchFamily="34" charset="0"/>
              </a:rPr>
              <a:t>instability</a:t>
            </a:r>
            <a:endParaRPr lang="hu-HU" sz="2200" dirty="0">
              <a:latin typeface="Arial Narrow" panose="020B0606020202030204" pitchFamily="34" charset="0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2942332" y="311752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385D8A"/>
                </a:solidFill>
                <a:latin typeface="Arial Narrow" panose="020B0606020202030204" pitchFamily="34" charset="0"/>
              </a:rPr>
              <a:t>T</a:t>
            </a:r>
            <a:r>
              <a:rPr lang="hu-HU" dirty="0" smtClean="0">
                <a:solidFill>
                  <a:srgbClr val="385D8A"/>
                </a:solidFill>
                <a:latin typeface="Arial Narrow" panose="020B0606020202030204" pitchFamily="34" charset="0"/>
              </a:rPr>
              <a:t>E </a:t>
            </a:r>
            <a:r>
              <a:rPr lang="hu-HU" dirty="0" err="1" smtClean="0">
                <a:solidFill>
                  <a:srgbClr val="385D8A"/>
                </a:solidFill>
                <a:latin typeface="Arial Narrow" panose="020B0606020202030204" pitchFamily="34" charset="0"/>
              </a:rPr>
              <a:t>transcripts</a:t>
            </a:r>
            <a:endParaRPr lang="hu-HU" dirty="0">
              <a:solidFill>
                <a:srgbClr val="385D8A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-36512" y="2587823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latin typeface="Arial Narrow" panose="020B0606020202030204" pitchFamily="34" charset="0"/>
              </a:rPr>
              <a:t>chromosome</a:t>
            </a:r>
            <a:endParaRPr lang="hu-HU" dirty="0">
              <a:latin typeface="Arial Narrow" panose="020B0606020202030204" pitchFamily="34" charset="0"/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251520" y="212552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6mA</a:t>
            </a:r>
            <a:endParaRPr lang="hu-HU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6" name="Egyenes összekötő 35"/>
          <p:cNvCxnSpPr/>
          <p:nvPr/>
        </p:nvCxnSpPr>
        <p:spPr>
          <a:xfrm>
            <a:off x="4701986" y="2644447"/>
            <a:ext cx="4422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8590418" y="2644447"/>
            <a:ext cx="4422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25256" y="2646007"/>
            <a:ext cx="4422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zövegdoboz 38"/>
          <p:cNvSpPr txBox="1"/>
          <p:nvPr/>
        </p:nvSpPr>
        <p:spPr>
          <a:xfrm>
            <a:off x="1694796" y="1342930"/>
            <a:ext cx="19075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 Narrow" panose="020B0606020202030204" pitchFamily="34" charset="0"/>
              </a:rPr>
              <a:t>Young </a:t>
            </a:r>
            <a:r>
              <a:rPr lang="hu-HU" sz="2200" dirty="0" err="1" smtClean="0">
                <a:latin typeface="Arial Narrow" panose="020B0606020202030204" pitchFamily="34" charset="0"/>
              </a:rPr>
              <a:t>adulthood</a:t>
            </a:r>
            <a:endParaRPr lang="hu-HU" sz="2200" dirty="0">
              <a:latin typeface="Arial Narrow" panose="020B0606020202030204" pitchFamily="34" charset="0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6333386" y="1344847"/>
            <a:ext cx="17748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 Narrow" panose="020B0606020202030204" pitchFamily="34" charset="0"/>
              </a:rPr>
              <a:t>Advanced </a:t>
            </a:r>
            <a:r>
              <a:rPr lang="hu-HU" sz="2200" dirty="0" err="1" smtClean="0">
                <a:latin typeface="Arial Narrow" panose="020B0606020202030204" pitchFamily="34" charset="0"/>
              </a:rPr>
              <a:t>ages</a:t>
            </a:r>
            <a:endParaRPr lang="hu-HU" sz="2200" dirty="0">
              <a:latin typeface="Arial Narrow" panose="020B0606020202030204" pitchFamily="34" charset="0"/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1619672" y="5406897"/>
            <a:ext cx="19800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 smtClean="0">
                <a:latin typeface="Arial Narrow" panose="020B0606020202030204" pitchFamily="34" charset="0"/>
              </a:rPr>
              <a:t>Genomic</a:t>
            </a:r>
            <a:r>
              <a:rPr lang="hu-HU" sz="2200" dirty="0" smtClean="0">
                <a:latin typeface="Arial Narrow" panose="020B0606020202030204" pitchFamily="34" charset="0"/>
              </a:rPr>
              <a:t> </a:t>
            </a:r>
            <a:r>
              <a:rPr lang="hu-HU" sz="2200" dirty="0" err="1" smtClean="0">
                <a:latin typeface="Arial Narrow" panose="020B0606020202030204" pitchFamily="34" charset="0"/>
              </a:rPr>
              <a:t>integrity</a:t>
            </a:r>
            <a:endParaRPr lang="hu-HU" sz="2200" dirty="0">
              <a:latin typeface="Arial Narrow" panose="020B0606020202030204" pitchFamily="34" charset="0"/>
            </a:endParaRPr>
          </a:p>
        </p:txBody>
      </p:sp>
      <p:sp>
        <p:nvSpPr>
          <p:cNvPr id="42" name="Lefelé nyíl 41"/>
          <p:cNvSpPr/>
          <p:nvPr/>
        </p:nvSpPr>
        <p:spPr>
          <a:xfrm>
            <a:off x="7077034" y="6021247"/>
            <a:ext cx="364808" cy="432048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Szövegdoboz 42"/>
          <p:cNvSpPr txBox="1"/>
          <p:nvPr/>
        </p:nvSpPr>
        <p:spPr>
          <a:xfrm>
            <a:off x="6757660" y="6453247"/>
            <a:ext cx="8386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 err="1">
                <a:latin typeface="Arial Narrow" panose="020B0606020202030204" pitchFamily="34" charset="0"/>
              </a:rPr>
              <a:t>A</a:t>
            </a:r>
            <a:r>
              <a:rPr lang="hu-HU" sz="2200" b="1" dirty="0" err="1" smtClean="0">
                <a:latin typeface="Arial Narrow" panose="020B0606020202030204" pitchFamily="34" charset="0"/>
              </a:rPr>
              <a:t>ging</a:t>
            </a:r>
            <a:endParaRPr lang="hu-HU" sz="2200" b="1" dirty="0">
              <a:latin typeface="Arial Narrow" panose="020B0606020202030204" pitchFamily="34" charset="0"/>
            </a:endParaRPr>
          </a:p>
        </p:txBody>
      </p:sp>
      <p:sp>
        <p:nvSpPr>
          <p:cNvPr id="44" name="Lefelé nyíl 43"/>
          <p:cNvSpPr/>
          <p:nvPr/>
        </p:nvSpPr>
        <p:spPr>
          <a:xfrm>
            <a:off x="2425392" y="6022497"/>
            <a:ext cx="364808" cy="432048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Szövegdoboz 44"/>
          <p:cNvSpPr txBox="1"/>
          <p:nvPr/>
        </p:nvSpPr>
        <p:spPr>
          <a:xfrm>
            <a:off x="1893620" y="6454497"/>
            <a:ext cx="1326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 smtClean="0">
                <a:latin typeface="Arial Narrow" panose="020B0606020202030204" pitchFamily="34" charset="0"/>
              </a:rPr>
              <a:t>Non-</a:t>
            </a:r>
            <a:r>
              <a:rPr lang="hu-HU" sz="2200" b="1" dirty="0" err="1" smtClean="0">
                <a:latin typeface="Arial Narrow" panose="020B0606020202030204" pitchFamily="34" charset="0"/>
              </a:rPr>
              <a:t>aging</a:t>
            </a:r>
            <a:endParaRPr lang="hu-HU" sz="2200" b="1" dirty="0">
              <a:latin typeface="Arial Narrow" panose="020B0606020202030204" pitchFamily="34" charset="0"/>
            </a:endParaRPr>
          </a:p>
        </p:txBody>
      </p:sp>
      <p:sp>
        <p:nvSpPr>
          <p:cNvPr id="46" name="Lefelé nyíl 45"/>
          <p:cNvSpPr/>
          <p:nvPr/>
        </p:nvSpPr>
        <p:spPr>
          <a:xfrm>
            <a:off x="2424845" y="4942497"/>
            <a:ext cx="364808" cy="432048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1475656" y="2513553"/>
            <a:ext cx="2160240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8" name="Szövegdoboz 47"/>
          <p:cNvSpPr txBox="1"/>
          <p:nvPr/>
        </p:nvSpPr>
        <p:spPr>
          <a:xfrm>
            <a:off x="2364536" y="2471647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</a:t>
            </a:r>
            <a:endParaRPr lang="hu-HU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Téglalap 48"/>
          <p:cNvSpPr/>
          <p:nvPr/>
        </p:nvSpPr>
        <p:spPr>
          <a:xfrm>
            <a:off x="6070138" y="2514847"/>
            <a:ext cx="2160240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0" name="Szövegdoboz 49"/>
          <p:cNvSpPr txBox="1"/>
          <p:nvPr/>
        </p:nvSpPr>
        <p:spPr>
          <a:xfrm>
            <a:off x="6986786" y="2471647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</a:t>
            </a:r>
            <a:endParaRPr lang="hu-HU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7716434" y="3358951"/>
            <a:ext cx="142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385D8A"/>
                </a:solidFill>
                <a:latin typeface="Arial Narrow" panose="020B0606020202030204" pitchFamily="34" charset="0"/>
              </a:rPr>
              <a:t>T</a:t>
            </a:r>
            <a:r>
              <a:rPr lang="hu-HU" dirty="0" smtClean="0">
                <a:solidFill>
                  <a:srgbClr val="385D8A"/>
                </a:solidFill>
                <a:latin typeface="Arial Narrow" panose="020B0606020202030204" pitchFamily="34" charset="0"/>
              </a:rPr>
              <a:t>E </a:t>
            </a:r>
            <a:r>
              <a:rPr lang="hu-HU" dirty="0" err="1" smtClean="0">
                <a:solidFill>
                  <a:srgbClr val="385D8A"/>
                </a:solidFill>
                <a:latin typeface="Arial Narrow" panose="020B0606020202030204" pitchFamily="34" charset="0"/>
              </a:rPr>
              <a:t>transcripts</a:t>
            </a:r>
            <a:endParaRPr lang="hu-HU" dirty="0">
              <a:solidFill>
                <a:srgbClr val="385D8A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Szövegdoboz 51"/>
          <p:cNvSpPr txBox="1"/>
          <p:nvPr/>
        </p:nvSpPr>
        <p:spPr>
          <a:xfrm>
            <a:off x="4644008" y="2586847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latin typeface="Arial Narrow" panose="020B0606020202030204" pitchFamily="34" charset="0"/>
              </a:rPr>
              <a:t>chromosome</a:t>
            </a:r>
            <a:endParaRPr lang="hu-HU" dirty="0">
              <a:latin typeface="Arial Narrow" panose="020B0606020202030204" pitchFamily="34" charset="0"/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1259632" y="4327407"/>
            <a:ext cx="2710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smtClean="0">
                <a:latin typeface="Arial Narrow" panose="020B0606020202030204" pitchFamily="34" charset="0"/>
              </a:rPr>
              <a:t>No/</a:t>
            </a:r>
            <a:r>
              <a:rPr lang="hu-HU" sz="2200" dirty="0" err="1" smtClean="0">
                <a:latin typeface="Arial Narrow" panose="020B0606020202030204" pitchFamily="34" charset="0"/>
              </a:rPr>
              <a:t>minimal</a:t>
            </a:r>
            <a:r>
              <a:rPr lang="hu-HU" sz="2200" dirty="0" smtClean="0">
                <a:latin typeface="Arial Narrow" panose="020B0606020202030204" pitchFamily="34" charset="0"/>
              </a:rPr>
              <a:t> </a:t>
            </a:r>
            <a:r>
              <a:rPr lang="hu-HU" sz="2200" dirty="0" err="1" smtClean="0">
                <a:latin typeface="Arial Narrow" panose="020B0606020202030204" pitchFamily="34" charset="0"/>
              </a:rPr>
              <a:t>transposition</a:t>
            </a:r>
            <a:endParaRPr lang="hu-HU" sz="2200" dirty="0">
              <a:latin typeface="Arial Narrow" panose="020B0606020202030204" pitchFamily="34" charset="0"/>
            </a:endParaRPr>
          </a:p>
        </p:txBody>
      </p:sp>
      <p:sp>
        <p:nvSpPr>
          <p:cNvPr id="54" name="Lefelé nyíl 53"/>
          <p:cNvSpPr/>
          <p:nvPr/>
        </p:nvSpPr>
        <p:spPr>
          <a:xfrm>
            <a:off x="2424845" y="3863007"/>
            <a:ext cx="364808" cy="432048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Lefelé nyíl 54"/>
          <p:cNvSpPr/>
          <p:nvPr/>
        </p:nvSpPr>
        <p:spPr>
          <a:xfrm>
            <a:off x="7078338" y="3864847"/>
            <a:ext cx="364808" cy="432048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Szövegdoboz 55"/>
          <p:cNvSpPr txBox="1"/>
          <p:nvPr/>
        </p:nvSpPr>
        <p:spPr>
          <a:xfrm>
            <a:off x="6500317" y="4329247"/>
            <a:ext cx="1492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 smtClean="0">
                <a:latin typeface="Arial Narrow" panose="020B0606020202030204" pitchFamily="34" charset="0"/>
              </a:rPr>
              <a:t>transposition</a:t>
            </a:r>
            <a:endParaRPr lang="hu-HU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5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385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796136" y="1846565"/>
            <a:ext cx="3528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  <a:r>
              <a:rPr lang="hu-H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lang="hu-HU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MTMR14; Rubicon, …)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11560" y="1846565"/>
            <a:ext cx="2476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  <a:r>
              <a:rPr lang="hu-H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hu-H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987824" y="3284984"/>
            <a:ext cx="31006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Maitenance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Autophagy</a:t>
            </a:r>
            <a:endParaRPr lang="hu-H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Chaperones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Proteasome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264968" y="5445224"/>
            <a:ext cx="2561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7"/>
          <p:cNvCxnSpPr>
            <a:stCxn id="4" idx="2"/>
          </p:cNvCxnSpPr>
          <p:nvPr/>
        </p:nvCxnSpPr>
        <p:spPr>
          <a:xfrm>
            <a:off x="1850040" y="2554451"/>
            <a:ext cx="849752" cy="730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2555776" y="3140968"/>
            <a:ext cx="21602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>
            <a:off x="5652120" y="2554451"/>
            <a:ext cx="720080" cy="586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5436096" y="2981855"/>
            <a:ext cx="360040" cy="375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>
            <a:endCxn id="6" idx="0"/>
          </p:cNvCxnSpPr>
          <p:nvPr/>
        </p:nvCxnSpPr>
        <p:spPr>
          <a:xfrm>
            <a:off x="4545926" y="4916200"/>
            <a:ext cx="2" cy="529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4355976" y="5445224"/>
            <a:ext cx="4361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>
            <a:off x="4572000" y="5974249"/>
            <a:ext cx="0" cy="27351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8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zövegdoboz 3"/>
          <p:cNvSpPr txBox="1">
            <a:spLocks noChangeArrowheads="1"/>
          </p:cNvSpPr>
          <p:nvPr/>
        </p:nvSpPr>
        <p:spPr bwMode="auto">
          <a:xfrm>
            <a:off x="0" y="404664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b="1" dirty="0" err="1" smtClean="0"/>
              <a:t>Cellular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 smtClean="0"/>
              <a:t>damage</a:t>
            </a:r>
            <a:r>
              <a:rPr lang="hu-HU" altLang="hu-HU" sz="2000" b="1" dirty="0" smtClean="0"/>
              <a:t> (</a:t>
            </a:r>
            <a:r>
              <a:rPr lang="hu-HU" altLang="hu-HU" sz="2000" b="1" dirty="0" err="1" smtClean="0"/>
              <a:t>e.g</a:t>
            </a:r>
            <a:r>
              <a:rPr lang="hu-HU" altLang="hu-HU" sz="2000" b="1" dirty="0" smtClean="0"/>
              <a:t>., </a:t>
            </a:r>
            <a:r>
              <a:rPr lang="hu-HU" altLang="hu-HU" sz="2000" b="1" dirty="0" err="1" smtClean="0"/>
              <a:t>defolded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 smtClean="0"/>
              <a:t>proteins</a:t>
            </a:r>
            <a:r>
              <a:rPr lang="hu-HU" altLang="hu-HU" sz="2000" b="1" dirty="0" smtClean="0"/>
              <a:t>)</a:t>
            </a:r>
            <a:endParaRPr lang="hu-HU" altLang="hu-HU" sz="2000" b="1" dirty="0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1187624" y="908720"/>
            <a:ext cx="7006618" cy="3662282"/>
            <a:chOff x="1187624" y="1484784"/>
            <a:chExt cx="7006618" cy="3662282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624" y="1484784"/>
              <a:ext cx="7006618" cy="3528392"/>
            </a:xfrm>
            <a:prstGeom prst="rect">
              <a:avLst/>
            </a:prstGeom>
          </p:spPr>
        </p:pic>
        <p:sp>
          <p:nvSpPr>
            <p:cNvPr id="7" name="Szövegdoboz 6"/>
            <p:cNvSpPr txBox="1"/>
            <p:nvPr/>
          </p:nvSpPr>
          <p:spPr>
            <a:xfrm>
              <a:off x="1359621" y="4439180"/>
              <a:ext cx="155619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2000" b="1" dirty="0"/>
                <a:t>n</a:t>
              </a:r>
              <a:r>
                <a:rPr lang="hu-HU" sz="2000" b="1" dirty="0" smtClean="0"/>
                <a:t>atív protein</a:t>
              </a:r>
            </a:p>
            <a:p>
              <a:endParaRPr lang="hu-HU" sz="2000" b="1" dirty="0"/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5796136" y="4437112"/>
              <a:ext cx="197118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2000" b="1" dirty="0" err="1" smtClean="0"/>
                <a:t>defolded</a:t>
              </a:r>
              <a:r>
                <a:rPr lang="hu-HU" sz="2000" b="1" dirty="0" smtClean="0"/>
                <a:t> </a:t>
              </a:r>
              <a:r>
                <a:rPr lang="hu-HU" sz="2000" b="1" dirty="0" smtClean="0"/>
                <a:t>protein</a:t>
              </a:r>
            </a:p>
            <a:p>
              <a:endParaRPr lang="hu-HU" sz="2000" b="1" dirty="0"/>
            </a:p>
          </p:txBody>
        </p:sp>
      </p:grp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5927" y="4223575"/>
            <a:ext cx="6490012" cy="2866422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4139952" y="5157192"/>
            <a:ext cx="936104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4283968" y="5301208"/>
            <a:ext cx="792088" cy="3555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35496" y="-216"/>
            <a:ext cx="7704856" cy="6912768"/>
            <a:chOff x="1475656" y="-216"/>
            <a:chExt cx="7704856" cy="6912768"/>
          </a:xfrm>
        </p:grpSpPr>
        <p:graphicFrame>
          <p:nvGraphicFramePr>
            <p:cNvPr id="5" name="Objektum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7325884"/>
                </p:ext>
              </p:extLst>
            </p:nvPr>
          </p:nvGraphicFramePr>
          <p:xfrm>
            <a:off x="1475656" y="-216"/>
            <a:ext cx="7704856" cy="6904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4" name="Image" r:id="rId5" imgW="8723810" imgH="7847619" progId="Photoshop.Image.12">
                    <p:embed/>
                  </p:oleObj>
                </mc:Choice>
                <mc:Fallback>
                  <p:oleObj name="Image" r:id="rId5" imgW="8723810" imgH="7847619" progId="Photoshop.Image.12">
                    <p:embed/>
                    <p:pic>
                      <p:nvPicPr>
                        <p:cNvPr id="5" name="Objektum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5656" y="-216"/>
                          <a:ext cx="7704856" cy="690443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BFBFBF"/>
                          </a:solidFill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Szövegdoboz 1"/>
            <p:cNvSpPr txBox="1"/>
            <p:nvPr/>
          </p:nvSpPr>
          <p:spPr>
            <a:xfrm>
              <a:off x="1907704" y="1944000"/>
              <a:ext cx="1044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i="1" dirty="0" err="1" smtClean="0"/>
                <a:t>amyloide</a:t>
              </a:r>
              <a:endParaRPr lang="hu-HU" i="1" dirty="0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5364088" y="1944000"/>
              <a:ext cx="1241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α</a:t>
              </a:r>
              <a:r>
                <a:rPr lang="hu-HU" i="1" dirty="0" smtClean="0"/>
                <a:t>-</a:t>
              </a:r>
              <a:r>
                <a:rPr lang="hu-HU" i="1" dirty="0" err="1" smtClean="0"/>
                <a:t>synuclein</a:t>
              </a:r>
              <a:endParaRPr lang="hu-HU" i="1" dirty="0"/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2411760" y="4815028"/>
              <a:ext cx="48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i="1" dirty="0" err="1" smtClean="0"/>
                <a:t>Htt</a:t>
              </a:r>
              <a:endParaRPr lang="hu-HU" i="1" dirty="0"/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6479940" y="6543220"/>
              <a:ext cx="1696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i="1" dirty="0" err="1" smtClean="0"/>
                <a:t>Various</a:t>
              </a:r>
              <a:r>
                <a:rPr lang="hu-HU" i="1" dirty="0" smtClean="0"/>
                <a:t> </a:t>
              </a:r>
              <a:r>
                <a:rPr lang="hu-HU" i="1" dirty="0" err="1" smtClean="0"/>
                <a:t>proteins</a:t>
              </a:r>
              <a:endParaRPr lang="hu-HU" i="1" dirty="0"/>
            </a:p>
          </p:txBody>
        </p:sp>
      </p:grpSp>
      <p:grpSp>
        <p:nvGrpSpPr>
          <p:cNvPr id="3" name="Csoportba foglalás 2"/>
          <p:cNvGrpSpPr/>
          <p:nvPr/>
        </p:nvGrpSpPr>
        <p:grpSpPr>
          <a:xfrm>
            <a:off x="4716016" y="2492896"/>
            <a:ext cx="4415283" cy="4392488"/>
            <a:chOff x="4693221" y="2420888"/>
            <a:chExt cx="4415283" cy="4392488"/>
          </a:xfrm>
        </p:grpSpPr>
        <p:graphicFrame>
          <p:nvGraphicFramePr>
            <p:cNvPr id="16400" name="Objektum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697226"/>
                </p:ext>
              </p:extLst>
            </p:nvPr>
          </p:nvGraphicFramePr>
          <p:xfrm>
            <a:off x="4693221" y="2465094"/>
            <a:ext cx="4415283" cy="4348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5" name="Image" r:id="rId7" imgW="4457143" imgH="4596825" progId="Photoshop.Image.12">
                    <p:embed/>
                  </p:oleObj>
                </mc:Choice>
                <mc:Fallback>
                  <p:oleObj name="Image" r:id="rId7" imgW="4457143" imgH="4596825" progId="Photoshop.Image.12">
                    <p:embed/>
                    <p:pic>
                      <p:nvPicPr>
                        <p:cNvPr id="16400" name="Objektum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3221" y="2465094"/>
                          <a:ext cx="4415283" cy="434828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Szövegdoboz 8"/>
            <p:cNvSpPr txBox="1">
              <a:spLocks noChangeArrowheads="1"/>
            </p:cNvSpPr>
            <p:nvPr/>
          </p:nvSpPr>
          <p:spPr bwMode="auto">
            <a:xfrm>
              <a:off x="7380312" y="2420888"/>
              <a:ext cx="55656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2000" b="1" dirty="0" smtClean="0"/>
                <a:t>AD</a:t>
              </a:r>
              <a:endParaRPr lang="hu-HU" altLang="hu-HU" sz="2000" b="1" dirty="0"/>
            </a:p>
          </p:txBody>
        </p:sp>
        <p:sp>
          <p:nvSpPr>
            <p:cNvPr id="23" name="Szövegdoboz 7"/>
            <p:cNvSpPr txBox="1">
              <a:spLocks noChangeArrowheads="1"/>
            </p:cNvSpPr>
            <p:nvPr/>
          </p:nvSpPr>
          <p:spPr bwMode="auto">
            <a:xfrm>
              <a:off x="4925230" y="2420888"/>
              <a:ext cx="103906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2000" b="1" dirty="0" err="1" smtClean="0"/>
                <a:t>normal</a:t>
              </a:r>
              <a:endParaRPr lang="hu-HU" altLang="hu-H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9453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51520" y="476672"/>
            <a:ext cx="8642350" cy="3887787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251520" y="527739"/>
            <a:ext cx="856932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smtClean="0"/>
              <a:t>„… </a:t>
            </a:r>
            <a:r>
              <a:rPr lang="hu-HU" altLang="hu-HU" sz="2000" b="1" dirty="0" err="1"/>
              <a:t>aging</a:t>
            </a:r>
            <a:r>
              <a:rPr lang="hu-HU" altLang="hu-HU" sz="2000" b="1" dirty="0"/>
              <a:t> is a </a:t>
            </a:r>
            <a:r>
              <a:rPr lang="hu-HU" altLang="hu-HU" sz="2000" b="1" dirty="0" err="1"/>
              <a:t>collection</a:t>
            </a:r>
            <a:r>
              <a:rPr lang="hu-HU" altLang="hu-HU" sz="2000" b="1" dirty="0"/>
              <a:t> of </a:t>
            </a:r>
            <a:r>
              <a:rPr lang="hu-HU" altLang="hu-HU" sz="2000" b="1" dirty="0" err="1"/>
              <a:t>mostly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independent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degenerative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processes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leading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to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disease</a:t>
            </a:r>
            <a:r>
              <a:rPr lang="hu-HU" altLang="hu-HU" sz="2000" b="1" dirty="0"/>
              <a:t> and, </a:t>
            </a:r>
            <a:r>
              <a:rPr lang="hu-HU" altLang="hu-HU" sz="2000" b="1" dirty="0" err="1"/>
              <a:t>ultimately</a:t>
            </a:r>
            <a:r>
              <a:rPr lang="hu-HU" altLang="hu-HU" sz="2000" b="1" dirty="0"/>
              <a:t>, </a:t>
            </a:r>
            <a:r>
              <a:rPr lang="hu-HU" altLang="hu-HU" sz="2000" b="1" dirty="0" err="1"/>
              <a:t>death</a:t>
            </a:r>
            <a:r>
              <a:rPr lang="hu-HU" altLang="hu-HU" sz="2000" b="1" dirty="0"/>
              <a:t>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/>
              <a:t>„</a:t>
            </a:r>
            <a:r>
              <a:rPr lang="hu-HU" altLang="hu-HU" sz="2000" b="1" dirty="0" err="1"/>
              <a:t>If</a:t>
            </a:r>
            <a:r>
              <a:rPr lang="hu-HU" altLang="hu-HU" sz="2000" b="1" dirty="0"/>
              <a:t> a </a:t>
            </a:r>
            <a:r>
              <a:rPr lang="hu-HU" altLang="hu-HU" sz="2000" b="1" dirty="0" err="1"/>
              <a:t>cancer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cure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were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to</a:t>
            </a:r>
            <a:r>
              <a:rPr lang="hu-HU" altLang="hu-HU" sz="2000" b="1" dirty="0"/>
              <a:t> be </a:t>
            </a:r>
            <a:r>
              <a:rPr lang="hu-HU" altLang="hu-HU" sz="2000" b="1" dirty="0" err="1"/>
              <a:t>found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that</a:t>
            </a:r>
            <a:r>
              <a:rPr lang="hu-HU" altLang="hu-HU" sz="2000" b="1" dirty="0"/>
              <a:t>, </a:t>
            </a:r>
            <a:r>
              <a:rPr lang="hu-HU" altLang="hu-HU" sz="2000" b="1" dirty="0" err="1"/>
              <a:t>for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example</a:t>
            </a:r>
            <a:r>
              <a:rPr lang="hu-HU" altLang="hu-HU" sz="2000" b="1" dirty="0"/>
              <a:t>, </a:t>
            </a:r>
            <a:r>
              <a:rPr lang="hu-HU" altLang="hu-HU" sz="2000" b="1" dirty="0" err="1"/>
              <a:t>efficiently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killed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abnormally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proliferating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cells</a:t>
            </a:r>
            <a:r>
              <a:rPr lang="hu-HU" altLang="hu-HU" sz="2000" b="1" dirty="0"/>
              <a:t>, it </a:t>
            </a:r>
            <a:r>
              <a:rPr lang="hu-HU" altLang="hu-HU" sz="2000" b="1" dirty="0" err="1"/>
              <a:t>would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only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increase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the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risk</a:t>
            </a:r>
            <a:r>
              <a:rPr lang="hu-HU" altLang="hu-HU" sz="2000" b="1" dirty="0"/>
              <a:t> of an </a:t>
            </a:r>
            <a:r>
              <a:rPr lang="hu-HU" altLang="hu-HU" sz="2000" b="1" dirty="0" err="1"/>
              <a:t>individual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to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acquire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another</a:t>
            </a:r>
            <a:r>
              <a:rPr lang="hu-HU" altLang="hu-HU" sz="2000" b="1" dirty="0"/>
              <a:t> </a:t>
            </a:r>
            <a:r>
              <a:rPr lang="hu-HU" altLang="hu-HU" sz="2000" b="1" dirty="0" err="1"/>
              <a:t>type</a:t>
            </a:r>
            <a:r>
              <a:rPr lang="hu-HU" altLang="hu-HU" sz="2000" b="1" dirty="0"/>
              <a:t> of </a:t>
            </a:r>
            <a:r>
              <a:rPr lang="hu-HU" altLang="hu-HU" sz="2000" b="1" dirty="0" err="1" smtClean="0"/>
              <a:t>pathology</a:t>
            </a:r>
            <a:r>
              <a:rPr lang="hu-HU" altLang="hu-HU" sz="2000" b="1" dirty="0" smtClean="0"/>
              <a:t>.”</a:t>
            </a:r>
            <a:endParaRPr lang="hu-HU" altLang="hu-HU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/>
              <a:t>Hekimi</a:t>
            </a:r>
            <a:r>
              <a:rPr lang="hu-HU" altLang="hu-HU" sz="2000" dirty="0"/>
              <a:t> and </a:t>
            </a:r>
            <a:r>
              <a:rPr lang="hu-HU" altLang="hu-HU" sz="2000" dirty="0" err="1"/>
              <a:t>Guarente</a:t>
            </a:r>
            <a:r>
              <a:rPr lang="hu-HU" altLang="hu-HU" sz="2000" dirty="0"/>
              <a:t>, </a:t>
            </a:r>
            <a:r>
              <a:rPr lang="hu-HU" altLang="hu-HU" sz="2000" i="1" dirty="0"/>
              <a:t>Science</a:t>
            </a:r>
            <a:r>
              <a:rPr lang="hu-HU" altLang="hu-HU" sz="2000" dirty="0"/>
              <a:t> 299:1351, 2003.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rgbClr val="FF0000"/>
                </a:solidFill>
              </a:rPr>
              <a:t>       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The </a:t>
            </a:r>
            <a:r>
              <a:rPr lang="hu-HU" altLang="hu-HU" sz="2000" b="1" dirty="0" err="1" smtClean="0">
                <a:solidFill>
                  <a:srgbClr val="C00000"/>
                </a:solidFill>
              </a:rPr>
              <a:t>aging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 </a:t>
            </a:r>
            <a:r>
              <a:rPr lang="hu-HU" altLang="hu-HU" sz="2000" b="1" dirty="0" err="1" smtClean="0">
                <a:solidFill>
                  <a:srgbClr val="C00000"/>
                </a:solidFill>
              </a:rPr>
              <a:t>process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 and </a:t>
            </a:r>
            <a:r>
              <a:rPr lang="hu-HU" altLang="hu-HU" sz="2000" b="1" dirty="0" err="1" smtClean="0">
                <a:solidFill>
                  <a:srgbClr val="C00000"/>
                </a:solidFill>
              </a:rPr>
              <a:t>aging-related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 </a:t>
            </a:r>
            <a:r>
              <a:rPr lang="hu-HU" altLang="hu-HU" sz="2000" b="1" dirty="0" err="1" smtClean="0">
                <a:solidFill>
                  <a:srgbClr val="C00000"/>
                </a:solidFill>
              </a:rPr>
              <a:t>pathologies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 </a:t>
            </a:r>
            <a:r>
              <a:rPr lang="hu-HU" altLang="hu-HU" sz="2000" b="1" dirty="0">
                <a:solidFill>
                  <a:srgbClr val="C00000"/>
                </a:solidFill>
              </a:rPr>
              <a:t>– 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a </a:t>
            </a:r>
            <a:r>
              <a:rPr lang="hu-HU" altLang="hu-HU" sz="2000" b="1" dirty="0" err="1" smtClean="0">
                <a:solidFill>
                  <a:srgbClr val="C00000"/>
                </a:solidFill>
              </a:rPr>
              <a:t>common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 </a:t>
            </a:r>
            <a:r>
              <a:rPr lang="hu-HU" altLang="hu-HU" sz="2000" b="1" dirty="0" err="1" smtClean="0">
                <a:solidFill>
                  <a:srgbClr val="C00000"/>
                </a:solidFill>
              </a:rPr>
              <a:t>molecular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 </a:t>
            </a:r>
            <a:r>
              <a:rPr lang="hu-HU" altLang="hu-HU" sz="2000" b="1" dirty="0" err="1" smtClean="0">
                <a:solidFill>
                  <a:srgbClr val="C00000"/>
                </a:solidFill>
              </a:rPr>
              <a:t>mechanism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!!!</a:t>
            </a:r>
            <a:endParaRPr lang="hu-HU" altLang="hu-HU" sz="2000" b="1" dirty="0">
              <a:solidFill>
                <a:srgbClr val="C00000"/>
              </a:solidFill>
            </a:endParaRPr>
          </a:p>
        </p:txBody>
      </p:sp>
      <p:grpSp>
        <p:nvGrpSpPr>
          <p:cNvPr id="6" name="Csoportba foglalás 5"/>
          <p:cNvGrpSpPr>
            <a:grpSpLocks/>
          </p:cNvGrpSpPr>
          <p:nvPr/>
        </p:nvGrpSpPr>
        <p:grpSpPr bwMode="auto">
          <a:xfrm>
            <a:off x="250825" y="5013176"/>
            <a:ext cx="8642350" cy="1348628"/>
            <a:chOff x="250826" y="5588808"/>
            <a:chExt cx="8642350" cy="1349320"/>
          </a:xfrm>
        </p:grpSpPr>
        <p:sp>
          <p:nvSpPr>
            <p:cNvPr id="4" name="Lefelé nyíl 3"/>
            <p:cNvSpPr/>
            <p:nvPr/>
          </p:nvSpPr>
          <p:spPr>
            <a:xfrm>
              <a:off x="3995739" y="5588808"/>
              <a:ext cx="1223962" cy="36054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17415" name="Szövegdoboz 1"/>
            <p:cNvSpPr txBox="1">
              <a:spLocks noChangeArrowheads="1"/>
            </p:cNvSpPr>
            <p:nvPr/>
          </p:nvSpPr>
          <p:spPr bwMode="auto">
            <a:xfrm>
              <a:off x="250826" y="6229879"/>
              <a:ext cx="8642350" cy="708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2000" b="1" dirty="0" err="1" smtClean="0"/>
                <a:t>Decreasing</a:t>
              </a:r>
              <a:r>
                <a:rPr lang="hu-HU" altLang="hu-HU" sz="2000" b="1" dirty="0" smtClean="0"/>
                <a:t> </a:t>
              </a:r>
              <a:r>
                <a:rPr lang="hu-HU" altLang="hu-HU" sz="2000" b="1" dirty="0" err="1" smtClean="0"/>
                <a:t>the</a:t>
              </a:r>
              <a:r>
                <a:rPr lang="hu-HU" altLang="hu-HU" sz="2000" b="1" dirty="0" smtClean="0"/>
                <a:t> </a:t>
              </a:r>
              <a:r>
                <a:rPr lang="hu-HU" altLang="hu-HU" sz="2000" b="1" dirty="0" err="1" smtClean="0"/>
                <a:t>rate</a:t>
              </a:r>
              <a:r>
                <a:rPr lang="hu-HU" altLang="hu-HU" sz="2000" b="1" dirty="0" smtClean="0"/>
                <a:t> of </a:t>
              </a:r>
              <a:r>
                <a:rPr lang="hu-HU" altLang="hu-HU" sz="2000" b="1" dirty="0" err="1" smtClean="0"/>
                <a:t>aging</a:t>
              </a:r>
              <a:r>
                <a:rPr lang="hu-HU" altLang="hu-HU" sz="2000" b="1" dirty="0" smtClean="0"/>
                <a:t> </a:t>
              </a:r>
              <a:r>
                <a:rPr lang="hu-HU" altLang="hu-HU" sz="2000" b="1" dirty="0" err="1" smtClean="0"/>
                <a:t>simultaneuously</a:t>
              </a:r>
              <a:r>
                <a:rPr lang="hu-HU" altLang="hu-HU" sz="2000" b="1" dirty="0" smtClean="0"/>
                <a:t> </a:t>
              </a:r>
              <a:r>
                <a:rPr lang="hu-HU" altLang="hu-HU" sz="2000" b="1" dirty="0" err="1" smtClean="0"/>
                <a:t>delays</a:t>
              </a:r>
              <a:r>
                <a:rPr lang="hu-HU" altLang="hu-HU" sz="2000" b="1" dirty="0" smtClean="0"/>
                <a:t> </a:t>
              </a:r>
              <a:r>
                <a:rPr lang="hu-HU" altLang="hu-HU" sz="2000" b="1" dirty="0" err="1" smtClean="0"/>
                <a:t>the</a:t>
              </a:r>
              <a:r>
                <a:rPr lang="hu-HU" altLang="hu-HU" sz="2000" b="1" dirty="0" smtClean="0"/>
                <a:t> </a:t>
              </a:r>
              <a:r>
                <a:rPr lang="hu-HU" altLang="hu-HU" sz="2000" b="1" dirty="0" err="1" smtClean="0"/>
                <a:t>incidence</a:t>
              </a:r>
              <a:r>
                <a:rPr lang="hu-HU" altLang="hu-HU" sz="2000" b="1" dirty="0" smtClean="0"/>
                <a:t> of </a:t>
              </a:r>
              <a:r>
                <a:rPr lang="hu-HU" altLang="hu-HU" sz="2000" b="1" dirty="0" err="1" smtClean="0"/>
                <a:t>age-associated</a:t>
              </a:r>
              <a:r>
                <a:rPr lang="hu-HU" altLang="hu-HU" sz="2000" b="1" dirty="0" smtClean="0"/>
                <a:t> </a:t>
              </a:r>
              <a:r>
                <a:rPr lang="hu-HU" altLang="hu-HU" sz="2000" b="1" dirty="0" err="1" smtClean="0"/>
                <a:t>diseases</a:t>
              </a:r>
              <a:r>
                <a:rPr lang="hu-HU" altLang="hu-HU" sz="2000" b="1" dirty="0"/>
                <a:t> </a:t>
              </a:r>
              <a:r>
                <a:rPr lang="hu-HU" altLang="hu-HU" sz="2000" b="1" dirty="0" smtClean="0"/>
                <a:t>(</a:t>
              </a:r>
              <a:r>
                <a:rPr lang="hu-HU" altLang="hu-HU" sz="2000" b="1" i="1" dirty="0" err="1" smtClean="0"/>
                <a:t>healthy</a:t>
              </a:r>
              <a:r>
                <a:rPr lang="hu-HU" altLang="hu-HU" sz="2000" b="1" i="1" dirty="0" smtClean="0"/>
                <a:t> </a:t>
              </a:r>
              <a:r>
                <a:rPr lang="hu-HU" altLang="hu-HU" sz="2000" b="1" i="1" dirty="0" err="1"/>
                <a:t>aging</a:t>
              </a:r>
              <a:r>
                <a:rPr lang="hu-HU" altLang="hu-HU" sz="2000" b="1" dirty="0" smtClean="0"/>
                <a:t>).</a:t>
              </a:r>
              <a:endParaRPr lang="hu-HU" altLang="hu-H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9489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Nd9GcR2qVM42MKWeLf_AsdLCtoxQkRn_DYHGchXBr5bDjYe_LocY4R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268413"/>
            <a:ext cx="2555875" cy="25923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0" y="106363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err="1" smtClean="0"/>
              <a:t>Age</a:t>
            </a:r>
            <a:r>
              <a:rPr lang="hu-HU" altLang="hu-HU" sz="2800" b="1" dirty="0" err="1" smtClean="0"/>
              <a:t>-related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degenerative</a:t>
            </a:r>
            <a:r>
              <a:rPr lang="hu-HU" altLang="hu-HU" sz="2800" b="1" dirty="0" smtClean="0"/>
              <a:t> </a:t>
            </a:r>
            <a:r>
              <a:rPr lang="hu-HU" altLang="hu-HU" sz="2800" b="1" dirty="0" err="1" smtClean="0"/>
              <a:t>pathologies</a:t>
            </a:r>
            <a:endParaRPr lang="hu-HU" altLang="hu-HU" sz="2800" b="1" dirty="0"/>
          </a:p>
        </p:txBody>
      </p:sp>
      <p:pic>
        <p:nvPicPr>
          <p:cNvPr id="18436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1268413"/>
            <a:ext cx="24098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1268413"/>
            <a:ext cx="26574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7072"/>
            <a:ext cx="25574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4077072"/>
            <a:ext cx="25447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4077072"/>
            <a:ext cx="283368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Szövegdoboz 9"/>
          <p:cNvSpPr txBox="1">
            <a:spLocks noChangeArrowheads="1"/>
          </p:cNvSpPr>
          <p:nvPr/>
        </p:nvSpPr>
        <p:spPr bwMode="auto">
          <a:xfrm>
            <a:off x="555625" y="1268413"/>
            <a:ext cx="29787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b="1" dirty="0" err="1" smtClean="0"/>
              <a:t>Neuronal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 smtClean="0"/>
              <a:t>degeneration</a:t>
            </a:r>
            <a:endParaRPr lang="hu-HU" altLang="hu-HU" sz="2000" b="1" dirty="0"/>
          </a:p>
        </p:txBody>
      </p:sp>
      <p:sp>
        <p:nvSpPr>
          <p:cNvPr id="18442" name="Szövegdoboz 10"/>
          <p:cNvSpPr txBox="1">
            <a:spLocks noChangeArrowheads="1"/>
          </p:cNvSpPr>
          <p:nvPr/>
        </p:nvSpPr>
        <p:spPr bwMode="auto">
          <a:xfrm>
            <a:off x="4385468" y="3321050"/>
            <a:ext cx="10118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b="1" dirty="0" err="1" smtClean="0"/>
              <a:t>cancer</a:t>
            </a:r>
            <a:endParaRPr lang="hu-HU" altLang="hu-HU" sz="2000" b="1" dirty="0"/>
          </a:p>
        </p:txBody>
      </p:sp>
      <p:sp>
        <p:nvSpPr>
          <p:cNvPr id="18443" name="Szövegdoboz 11"/>
          <p:cNvSpPr txBox="1">
            <a:spLocks noChangeArrowheads="1"/>
          </p:cNvSpPr>
          <p:nvPr/>
        </p:nvSpPr>
        <p:spPr bwMode="auto">
          <a:xfrm>
            <a:off x="800100" y="5980485"/>
            <a:ext cx="1539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b="1" i="1"/>
              <a:t>sarcopenia</a:t>
            </a:r>
          </a:p>
        </p:txBody>
      </p:sp>
      <p:sp>
        <p:nvSpPr>
          <p:cNvPr id="18444" name="Szövegdoboz 12"/>
          <p:cNvSpPr txBox="1">
            <a:spLocks noChangeArrowheads="1"/>
          </p:cNvSpPr>
          <p:nvPr/>
        </p:nvSpPr>
        <p:spPr bwMode="auto">
          <a:xfrm>
            <a:off x="3635375" y="5980485"/>
            <a:ext cx="122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b="1" i="1"/>
              <a:t>diabetes</a:t>
            </a:r>
          </a:p>
        </p:txBody>
      </p:sp>
      <p:sp>
        <p:nvSpPr>
          <p:cNvPr id="18445" name="Szövegdoboz 13"/>
          <p:cNvSpPr txBox="1">
            <a:spLocks noChangeArrowheads="1"/>
          </p:cNvSpPr>
          <p:nvPr/>
        </p:nvSpPr>
        <p:spPr bwMode="auto">
          <a:xfrm>
            <a:off x="6659563" y="6485310"/>
            <a:ext cx="1109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b="1" i="1"/>
              <a:t>fibrosis</a:t>
            </a:r>
          </a:p>
        </p:txBody>
      </p:sp>
      <p:sp>
        <p:nvSpPr>
          <p:cNvPr id="2" name="Téglalap 1"/>
          <p:cNvSpPr/>
          <p:nvPr/>
        </p:nvSpPr>
        <p:spPr>
          <a:xfrm>
            <a:off x="468313" y="4077072"/>
            <a:ext cx="2339975" cy="2374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3465513" y="1268413"/>
            <a:ext cx="5067300" cy="25923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3167063" y="4077072"/>
            <a:ext cx="2552700" cy="2374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5867400" y="4077072"/>
            <a:ext cx="2817813" cy="27082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8450" name="Szövegdoboz 11"/>
          <p:cNvSpPr txBox="1">
            <a:spLocks noChangeArrowheads="1"/>
          </p:cNvSpPr>
          <p:nvPr/>
        </p:nvSpPr>
        <p:spPr bwMode="auto">
          <a:xfrm>
            <a:off x="-7938" y="6451972"/>
            <a:ext cx="24481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b="1" dirty="0" smtClean="0"/>
              <a:t>(</a:t>
            </a:r>
            <a:r>
              <a:rPr lang="hu-HU" altLang="hu-HU" sz="2000" b="1" dirty="0" err="1" smtClean="0"/>
              <a:t>immundeficiency</a:t>
            </a:r>
            <a:r>
              <a:rPr lang="hu-HU" altLang="hu-HU" sz="2000" b="1" dirty="0" smtClean="0"/>
              <a:t>)</a:t>
            </a:r>
            <a:endParaRPr lang="hu-HU" altLang="hu-HU" sz="2000" b="1" dirty="0"/>
          </a:p>
        </p:txBody>
      </p:sp>
      <p:sp>
        <p:nvSpPr>
          <p:cNvPr id="19" name="Szövegdoboz 10"/>
          <p:cNvSpPr txBox="1">
            <a:spLocks noChangeArrowheads="1"/>
          </p:cNvSpPr>
          <p:nvPr/>
        </p:nvSpPr>
        <p:spPr bwMode="auto">
          <a:xfrm>
            <a:off x="7746503" y="2924944"/>
            <a:ext cx="10118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b="1" dirty="0" err="1" smtClean="0"/>
              <a:t>cancer</a:t>
            </a:r>
            <a:endParaRPr lang="hu-HU" alt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5353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692696"/>
            <a:ext cx="916305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b="1" dirty="0" smtClean="0"/>
              <a:t>The </a:t>
            </a:r>
            <a:r>
              <a:rPr lang="hu-HU" altLang="hu-HU" b="1" dirty="0" err="1" smtClean="0"/>
              <a:t>regulation</a:t>
            </a:r>
            <a:r>
              <a:rPr lang="hu-HU" altLang="hu-HU" b="1" dirty="0" smtClean="0"/>
              <a:t> of </a:t>
            </a:r>
            <a:r>
              <a:rPr lang="hu-HU" altLang="hu-HU" b="1" dirty="0" err="1" smtClean="0"/>
              <a:t>aging</a:t>
            </a:r>
            <a:endParaRPr lang="hu-HU" altLang="hu-HU" b="1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665528" y="2652476"/>
            <a:ext cx="7464748" cy="4160900"/>
            <a:chOff x="1665528" y="2652476"/>
            <a:chExt cx="7464748" cy="4160900"/>
          </a:xfrm>
        </p:grpSpPr>
        <p:grpSp>
          <p:nvGrpSpPr>
            <p:cNvPr id="8" name="Csoportba foglalás 7"/>
            <p:cNvGrpSpPr/>
            <p:nvPr/>
          </p:nvGrpSpPr>
          <p:grpSpPr>
            <a:xfrm>
              <a:off x="1665528" y="2652476"/>
              <a:ext cx="6173678" cy="4160900"/>
              <a:chOff x="1665528" y="2652476"/>
              <a:chExt cx="6173678" cy="4160900"/>
            </a:xfrm>
          </p:grpSpPr>
          <p:grpSp>
            <p:nvGrpSpPr>
              <p:cNvPr id="3" name="Csoportba foglalás 2"/>
              <p:cNvGrpSpPr>
                <a:grpSpLocks/>
              </p:cNvGrpSpPr>
              <p:nvPr/>
            </p:nvGrpSpPr>
            <p:grpSpPr bwMode="auto">
              <a:xfrm>
                <a:off x="2411760" y="3284984"/>
                <a:ext cx="4713287" cy="3528392"/>
                <a:chOff x="3961330" y="2181448"/>
                <a:chExt cx="4712138" cy="3528144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1330" y="2181448"/>
                  <a:ext cx="4712138" cy="31493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" name="Szövegdoboz 19"/>
                <p:cNvSpPr txBox="1">
                  <a:spLocks noChangeArrowheads="1"/>
                </p:cNvSpPr>
                <p:nvPr/>
              </p:nvSpPr>
              <p:spPr bwMode="auto">
                <a:xfrm>
                  <a:off x="4465263" y="5309510"/>
                  <a:ext cx="3929926" cy="400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hu-HU" altLang="hu-HU" sz="2000" dirty="0"/>
                    <a:t>15 </a:t>
                  </a:r>
                  <a:r>
                    <a:rPr lang="hu-HU" altLang="hu-HU" sz="2000" dirty="0" err="1" smtClean="0"/>
                    <a:t>years</a:t>
                  </a:r>
                  <a:r>
                    <a:rPr lang="hu-HU" altLang="hu-HU" sz="2000" dirty="0"/>
                    <a:t>	</a:t>
                  </a:r>
                  <a:r>
                    <a:rPr lang="hu-HU" altLang="hu-HU" sz="2000" dirty="0" smtClean="0"/>
                    <a:t>        </a:t>
                  </a:r>
                  <a:r>
                    <a:rPr lang="hu-HU" altLang="hu-HU" sz="2000" dirty="0" smtClean="0"/>
                    <a:t>     </a:t>
                  </a:r>
                  <a:r>
                    <a:rPr lang="hu-HU" altLang="hu-HU" sz="2000" dirty="0" smtClean="0"/>
                    <a:t>48 </a:t>
                  </a:r>
                  <a:r>
                    <a:rPr lang="hu-HU" altLang="hu-HU" sz="2000" dirty="0" err="1" smtClean="0"/>
                    <a:t>years</a:t>
                  </a:r>
                  <a:endParaRPr lang="hu-HU" altLang="hu-HU" sz="2000" dirty="0"/>
                </a:p>
              </p:txBody>
            </p:sp>
          </p:grpSp>
          <p:sp>
            <p:nvSpPr>
              <p:cNvPr id="7" name="Szövegdoboz 6"/>
              <p:cNvSpPr txBox="1"/>
              <p:nvPr/>
            </p:nvSpPr>
            <p:spPr>
              <a:xfrm>
                <a:off x="1665528" y="2652476"/>
                <a:ext cx="61736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hu-HU" altLang="hu-HU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Werner </a:t>
                </a:r>
                <a:r>
                  <a:rPr lang="hu-HU" altLang="hu-HU" sz="2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syndrome</a:t>
                </a:r>
                <a:r>
                  <a:rPr lang="hu-HU" altLang="hu-H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altLang="hu-H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hu-HU" altLang="hu-HU" sz="2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hu-HU" altLang="hu-H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altLang="hu-HU" sz="2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effect</a:t>
                </a:r>
                <a:r>
                  <a:rPr lang="hu-HU" altLang="hu-H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hu-HU" altLang="hu-HU" sz="2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individual</a:t>
                </a:r>
                <a:r>
                  <a:rPr lang="hu-HU" altLang="hu-H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altLang="hu-HU" sz="2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genes</a:t>
                </a:r>
                <a:endParaRPr lang="hu-HU" altLang="hu-HU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ct val="0"/>
                  </a:spcBef>
                </a:pPr>
                <a:r>
                  <a:rPr lang="hu-HU" altLang="hu-HU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hu-HU" altLang="hu-HU" sz="20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progeria</a:t>
                </a:r>
                <a:r>
                  <a:rPr lang="hu-HU" altLang="hu-H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altLang="hu-H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– a </a:t>
                </a:r>
                <a:r>
                  <a:rPr lang="hu-HU" altLang="hu-HU" sz="2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fast</a:t>
                </a:r>
                <a:r>
                  <a:rPr lang="hu-HU" altLang="hu-H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altLang="hu-HU" sz="2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aging</a:t>
                </a:r>
                <a:r>
                  <a:rPr lang="hu-HU" altLang="hu-H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altLang="hu-HU" sz="2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rate</a:t>
                </a:r>
                <a:r>
                  <a:rPr lang="hu-HU" altLang="hu-H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hu-HU" altLang="hu-HU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Szövegdoboz 8"/>
            <p:cNvSpPr txBox="1"/>
            <p:nvPr/>
          </p:nvSpPr>
          <p:spPr>
            <a:xfrm>
              <a:off x="7236296" y="4151897"/>
              <a:ext cx="1893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 err="1" smtClean="0"/>
                <a:t>RecQ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helicase</a:t>
              </a:r>
              <a:endParaRPr lang="hu-HU" sz="2000" dirty="0" smtClean="0"/>
            </a:p>
            <a:p>
              <a:r>
                <a:rPr lang="hu-HU" sz="2000" dirty="0" smtClean="0"/>
                <a:t>(</a:t>
              </a:r>
              <a:r>
                <a:rPr lang="hu-HU" sz="2000" i="1" dirty="0" err="1" smtClean="0"/>
                <a:t>Wrn</a:t>
              </a:r>
              <a:r>
                <a:rPr lang="hu-HU" sz="2000" dirty="0" smtClean="0"/>
                <a:t>) </a:t>
              </a:r>
              <a:r>
                <a:rPr lang="hu-HU" sz="2000" dirty="0" err="1" smtClean="0"/>
                <a:t>deficiency</a:t>
              </a:r>
              <a:endParaRPr lang="hu-H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624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zövegdoboz 1"/>
          <p:cNvSpPr txBox="1">
            <a:spLocks noChangeArrowheads="1"/>
          </p:cNvSpPr>
          <p:nvPr/>
        </p:nvSpPr>
        <p:spPr bwMode="auto">
          <a:xfrm>
            <a:off x="179513" y="260350"/>
            <a:ext cx="87849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err="1" smtClean="0">
                <a:cs typeface="Arial" panose="020B0604020202020204" pitchFamily="34" charset="0"/>
              </a:rPr>
              <a:t>Aging</a:t>
            </a:r>
            <a:r>
              <a:rPr lang="hu-HU" altLang="hu-HU" sz="2400" b="1" dirty="0" smtClean="0">
                <a:cs typeface="Arial" panose="020B0604020202020204" pitchFamily="34" charset="0"/>
              </a:rPr>
              <a:t> </a:t>
            </a:r>
            <a:r>
              <a:rPr lang="hu-HU" altLang="hu-HU" sz="2400" b="1" dirty="0" err="1" smtClean="0">
                <a:cs typeface="Arial" panose="020B0604020202020204" pitchFamily="34" charset="0"/>
              </a:rPr>
              <a:t>models</a:t>
            </a:r>
            <a:r>
              <a:rPr lang="hu-HU" altLang="hu-HU" sz="2400" b="1" dirty="0" smtClean="0">
                <a:cs typeface="Arial" panose="020B0604020202020204" pitchFamily="34" charset="0"/>
              </a:rPr>
              <a:t> </a:t>
            </a:r>
            <a:r>
              <a:rPr lang="hu-HU" altLang="hu-HU" sz="2400" b="1" dirty="0" smtClean="0">
                <a:cs typeface="Arial" panose="020B0604020202020204" pitchFamily="34" charset="0"/>
              </a:rPr>
              <a:t>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err="1" smtClean="0">
                <a:cs typeface="Arial" panose="020B0604020202020204" pitchFamily="34" charset="0"/>
              </a:rPr>
              <a:t>Isolation</a:t>
            </a:r>
            <a:r>
              <a:rPr lang="hu-HU" altLang="hu-HU" sz="2400" b="1" dirty="0" smtClean="0">
                <a:cs typeface="Arial" panose="020B0604020202020204" pitchFamily="34" charset="0"/>
              </a:rPr>
              <a:t> of </a:t>
            </a:r>
            <a:r>
              <a:rPr lang="hu-HU" altLang="hu-HU" sz="2400" b="1" dirty="0" err="1" smtClean="0">
                <a:cs typeface="Arial" panose="020B0604020202020204" pitchFamily="34" charset="0"/>
              </a:rPr>
              <a:t>lng-lived</a:t>
            </a:r>
            <a:r>
              <a:rPr lang="hu-HU" altLang="hu-HU" sz="2400" b="1" dirty="0" smtClean="0">
                <a:cs typeface="Arial" panose="020B0604020202020204" pitchFamily="34" charset="0"/>
              </a:rPr>
              <a:t> </a:t>
            </a:r>
            <a:r>
              <a:rPr lang="hu-HU" altLang="hu-HU" sz="2400" b="1" dirty="0" err="1" smtClean="0">
                <a:cs typeface="Arial" panose="020B0604020202020204" pitchFamily="34" charset="0"/>
              </a:rPr>
              <a:t>mutant</a:t>
            </a:r>
            <a:r>
              <a:rPr lang="hu-HU" altLang="hu-HU" sz="2400" b="1" dirty="0" smtClean="0">
                <a:cs typeface="Arial" panose="020B0604020202020204" pitchFamily="34" charset="0"/>
              </a:rPr>
              <a:t> </a:t>
            </a:r>
            <a:r>
              <a:rPr lang="hu-HU" altLang="hu-HU" sz="2400" b="1" dirty="0" err="1" smtClean="0">
                <a:cs typeface="Arial" panose="020B0604020202020204" pitchFamily="34" charset="0"/>
              </a:rPr>
              <a:t>strains</a:t>
            </a:r>
            <a:endParaRPr lang="hu-HU" altLang="hu-HU" sz="2400" b="1" dirty="0">
              <a:cs typeface="Arial" panose="020B0604020202020204" pitchFamily="34" charset="0"/>
            </a:endParaRPr>
          </a:p>
        </p:txBody>
      </p:sp>
      <p:sp>
        <p:nvSpPr>
          <p:cNvPr id="20483" name="Szövegdoboz 2"/>
          <p:cNvSpPr txBox="1">
            <a:spLocks noChangeArrowheads="1"/>
          </p:cNvSpPr>
          <p:nvPr/>
        </p:nvSpPr>
        <p:spPr bwMode="auto">
          <a:xfrm>
            <a:off x="323850" y="1196975"/>
            <a:ext cx="20345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smtClean="0"/>
              <a:t>(</a:t>
            </a:r>
            <a:r>
              <a:rPr lang="hu-HU" altLang="hu-HU" sz="2000" b="1" dirty="0" err="1" smtClean="0"/>
              <a:t>short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 smtClean="0"/>
              <a:t>lifespan</a:t>
            </a:r>
            <a:r>
              <a:rPr lang="hu-HU" altLang="hu-HU" sz="2000" b="1" dirty="0" smtClean="0"/>
              <a:t>)</a:t>
            </a:r>
            <a:endParaRPr lang="hu-HU" altLang="hu-HU" sz="2000" b="1" dirty="0"/>
          </a:p>
        </p:txBody>
      </p:sp>
      <p:pic>
        <p:nvPicPr>
          <p:cNvPr id="20484" name="Picture 2" descr="http://t1.gstatic.com/images?q=tbn:ANd9GcSSY_eje10w9U37hiBq0NFVFd14nQ4scT12V0sofAlgXAlOzE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789113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Szövegdoboz 3"/>
          <p:cNvSpPr txBox="1">
            <a:spLocks noChangeArrowheads="1"/>
          </p:cNvSpPr>
          <p:nvPr/>
        </p:nvSpPr>
        <p:spPr bwMode="auto">
          <a:xfrm>
            <a:off x="347663" y="3952875"/>
            <a:ext cx="26805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 smtClean="0"/>
              <a:t>The </a:t>
            </a:r>
            <a:r>
              <a:rPr lang="hu-HU" altLang="hu-HU" sz="1600" b="1" dirty="0" err="1" smtClean="0"/>
              <a:t>yeast</a:t>
            </a:r>
            <a:endParaRPr lang="hu-HU" altLang="hu-HU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i="1" dirty="0" err="1"/>
              <a:t>Saccharmoces</a:t>
            </a:r>
            <a:r>
              <a:rPr lang="hu-HU" altLang="hu-HU" sz="1600" b="1" i="1" dirty="0"/>
              <a:t> </a:t>
            </a:r>
            <a:r>
              <a:rPr lang="hu-HU" altLang="hu-HU" sz="1600" b="1" i="1" dirty="0" err="1" smtClean="0"/>
              <a:t>cerevisiae</a:t>
            </a:r>
            <a:endParaRPr lang="hu-HU" altLang="hu-HU" sz="1600" b="1" i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 smtClean="0"/>
              <a:t>(1 </a:t>
            </a:r>
            <a:r>
              <a:rPr lang="hu-HU" altLang="hu-HU" sz="1600" b="1" dirty="0" err="1" smtClean="0"/>
              <a:t>month</a:t>
            </a:r>
            <a:r>
              <a:rPr lang="hu-HU" altLang="hu-HU" sz="1600" b="1" dirty="0" smtClean="0"/>
              <a:t>)</a:t>
            </a:r>
            <a:endParaRPr lang="hu-HU" altLang="hu-HU" sz="1600" b="1" dirty="0"/>
          </a:p>
        </p:txBody>
      </p:sp>
      <p:pic>
        <p:nvPicPr>
          <p:cNvPr id="20486" name="Picture 9" descr="c-elegans_e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803400"/>
            <a:ext cx="2032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Szövegdoboz 6"/>
          <p:cNvSpPr txBox="1">
            <a:spLocks noChangeArrowheads="1"/>
          </p:cNvSpPr>
          <p:nvPr/>
        </p:nvSpPr>
        <p:spPr bwMode="auto">
          <a:xfrm>
            <a:off x="3246438" y="3951288"/>
            <a:ext cx="24971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 smtClean="0"/>
              <a:t>The </a:t>
            </a:r>
            <a:r>
              <a:rPr lang="hu-HU" altLang="hu-HU" sz="1600" b="1" dirty="0" err="1" smtClean="0"/>
              <a:t>nematode</a:t>
            </a:r>
            <a:endParaRPr lang="hu-HU" altLang="hu-HU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i="1" dirty="0" err="1"/>
              <a:t>Caenorhabditis</a:t>
            </a:r>
            <a:r>
              <a:rPr lang="hu-HU" altLang="hu-HU" sz="1600" b="1" i="1" dirty="0"/>
              <a:t> </a:t>
            </a:r>
            <a:r>
              <a:rPr lang="hu-HU" altLang="hu-HU" sz="1600" b="1" i="1" dirty="0" err="1"/>
              <a:t>elegans</a:t>
            </a:r>
            <a:endParaRPr lang="hu-HU" altLang="hu-HU" sz="16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/>
              <a:t>(2 </a:t>
            </a:r>
            <a:r>
              <a:rPr lang="hu-HU" altLang="hu-HU" sz="1600" b="1" dirty="0" err="1" smtClean="0"/>
              <a:t>weeks</a:t>
            </a:r>
            <a:r>
              <a:rPr lang="hu-HU" altLang="hu-HU" sz="1600" b="1" dirty="0" smtClean="0"/>
              <a:t>)</a:t>
            </a:r>
            <a:endParaRPr lang="hu-HU" altLang="hu-HU" sz="1600" b="1" dirty="0"/>
          </a:p>
        </p:txBody>
      </p:sp>
      <p:pic>
        <p:nvPicPr>
          <p:cNvPr id="20488" name="Picture 4" descr="http://t3.gstatic.com/images?q=tbn:ANd9GcRe8Dvt7xb5hqndqkmDqfE-BGdkk9AYGtYH1ijJc2kvLPR6T-PA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773238"/>
            <a:ext cx="28051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Szövegdoboz 8"/>
          <p:cNvSpPr txBox="1">
            <a:spLocks noChangeArrowheads="1"/>
          </p:cNvSpPr>
          <p:nvPr/>
        </p:nvSpPr>
        <p:spPr bwMode="auto">
          <a:xfrm>
            <a:off x="5983288" y="3952875"/>
            <a:ext cx="26463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 smtClean="0"/>
              <a:t>The </a:t>
            </a:r>
            <a:r>
              <a:rPr lang="hu-HU" altLang="hu-HU" sz="1600" b="1" dirty="0" err="1" smtClean="0"/>
              <a:t>fruit</a:t>
            </a:r>
            <a:r>
              <a:rPr lang="hu-HU" altLang="hu-HU" sz="1600" b="1" dirty="0" smtClean="0"/>
              <a:t> </a:t>
            </a:r>
            <a:r>
              <a:rPr lang="hu-HU" altLang="hu-HU" sz="1600" b="1" dirty="0" err="1" smtClean="0"/>
              <a:t>fly</a:t>
            </a:r>
            <a:r>
              <a:rPr lang="hu-HU" altLang="hu-HU" sz="1600" b="1" dirty="0" smtClean="0"/>
              <a:t> (</a:t>
            </a:r>
            <a:r>
              <a:rPr lang="hu-HU" altLang="hu-HU" sz="1600" b="1" dirty="0" err="1" smtClean="0"/>
              <a:t>insect</a:t>
            </a:r>
            <a:r>
              <a:rPr lang="hu-HU" altLang="hu-HU" sz="1600" b="1" dirty="0" smtClean="0"/>
              <a:t>)</a:t>
            </a:r>
            <a:endParaRPr lang="hu-HU" altLang="hu-HU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i="1" dirty="0"/>
              <a:t>Drosophila </a:t>
            </a:r>
            <a:r>
              <a:rPr lang="hu-HU" altLang="hu-HU" sz="1600" b="1" i="1" dirty="0" err="1"/>
              <a:t>melanogaster</a:t>
            </a:r>
            <a:endParaRPr lang="hu-HU" altLang="hu-HU" sz="16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/>
              <a:t>(2 </a:t>
            </a:r>
            <a:r>
              <a:rPr lang="hu-HU" altLang="hu-HU" sz="1600" b="1" dirty="0" err="1" smtClean="0"/>
              <a:t>months</a:t>
            </a:r>
            <a:r>
              <a:rPr lang="hu-HU" altLang="hu-HU" sz="1600" b="1" dirty="0" smtClean="0"/>
              <a:t>)</a:t>
            </a:r>
            <a:endParaRPr lang="hu-HU" altLang="hu-HU" sz="1600" b="1" dirty="0"/>
          </a:p>
        </p:txBody>
      </p:sp>
      <p:pic>
        <p:nvPicPr>
          <p:cNvPr id="20490" name="Picture 6" descr="http://t0.gstatic.com/images?q=tbn:ANd9GcTcxcpW1SxOZKtDH82hFxAzu3AK2xCeowUzyCeqwPb4HDQT0h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92663"/>
            <a:ext cx="2817812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Szövegdoboz 11"/>
          <p:cNvSpPr txBox="1">
            <a:spLocks noChangeArrowheads="1"/>
          </p:cNvSpPr>
          <p:nvPr/>
        </p:nvSpPr>
        <p:spPr bwMode="auto">
          <a:xfrm>
            <a:off x="4859338" y="5446713"/>
            <a:ext cx="2295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 smtClean="0"/>
              <a:t>The </a:t>
            </a:r>
            <a:r>
              <a:rPr lang="hu-HU" altLang="hu-HU" sz="1600" b="1" dirty="0" err="1" smtClean="0"/>
              <a:t>mouse</a:t>
            </a:r>
            <a:r>
              <a:rPr lang="hu-HU" altLang="hu-HU" sz="1600" b="1" dirty="0" smtClean="0"/>
              <a:t> (</a:t>
            </a:r>
            <a:r>
              <a:rPr lang="hu-HU" altLang="hu-HU" sz="1600" b="1" dirty="0" err="1" smtClean="0"/>
              <a:t>mammal</a:t>
            </a:r>
            <a:r>
              <a:rPr lang="hu-HU" altLang="hu-HU" sz="1600" b="1" dirty="0" smtClean="0"/>
              <a:t>)</a:t>
            </a:r>
            <a:endParaRPr lang="hu-HU" altLang="hu-HU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i="1" dirty="0" err="1"/>
              <a:t>Mus</a:t>
            </a:r>
            <a:r>
              <a:rPr lang="hu-HU" altLang="hu-HU" sz="1600" b="1" i="1" dirty="0"/>
              <a:t> </a:t>
            </a:r>
            <a:r>
              <a:rPr lang="hu-HU" altLang="hu-HU" sz="1600" b="1" i="1" dirty="0" err="1"/>
              <a:t>musculus</a:t>
            </a:r>
            <a:endParaRPr lang="hu-HU" altLang="hu-HU" sz="16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/>
              <a:t>(2 </a:t>
            </a:r>
            <a:r>
              <a:rPr lang="hu-HU" altLang="hu-HU" sz="1600" b="1" dirty="0" err="1" smtClean="0"/>
              <a:t>years</a:t>
            </a:r>
            <a:r>
              <a:rPr lang="hu-HU" altLang="hu-HU" sz="1600" b="1" dirty="0" smtClean="0"/>
              <a:t>)</a:t>
            </a:r>
            <a:endParaRPr lang="hu-HU" alt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22801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1779</Words>
  <Application>Microsoft Office PowerPoint</Application>
  <PresentationFormat>Diavetítés a képernyőre (4:3 oldalarány)</PresentationFormat>
  <Paragraphs>495</Paragraphs>
  <Slides>48</Slides>
  <Notes>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48</vt:i4>
      </vt:variant>
    </vt:vector>
  </HeadingPairs>
  <TitlesOfParts>
    <vt:vector size="55" baseType="lpstr">
      <vt:lpstr>Arial</vt:lpstr>
      <vt:lpstr>Arial Narrow</vt:lpstr>
      <vt:lpstr>Calibri</vt:lpstr>
      <vt:lpstr>Times New Roman</vt:lpstr>
      <vt:lpstr>Office-téma</vt:lpstr>
      <vt:lpstr>Image</vt:lpstr>
      <vt:lpstr>Adobe Photoshop 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tibor vellai</cp:lastModifiedBy>
  <cp:revision>92</cp:revision>
  <dcterms:created xsi:type="dcterms:W3CDTF">2015-09-30T14:47:23Z</dcterms:created>
  <dcterms:modified xsi:type="dcterms:W3CDTF">2022-03-17T03:47:50Z</dcterms:modified>
</cp:coreProperties>
</file>