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8" r:id="rId2"/>
    <p:sldId id="280" r:id="rId3"/>
    <p:sldId id="273" r:id="rId4"/>
    <p:sldId id="276" r:id="rId5"/>
    <p:sldId id="278" r:id="rId6"/>
    <p:sldId id="279" r:id="rId7"/>
    <p:sldId id="267" r:id="rId8"/>
    <p:sldId id="268" r:id="rId9"/>
    <p:sldId id="259" r:id="rId10"/>
    <p:sldId id="270" r:id="rId11"/>
    <p:sldId id="271" r:id="rId12"/>
    <p:sldId id="275" r:id="rId13"/>
    <p:sldId id="272" r:id="rId14"/>
    <p:sldId id="277" r:id="rId15"/>
    <p:sldId id="269" r:id="rId16"/>
    <p:sldId id="281" r:id="rId17"/>
    <p:sldId id="282" r:id="rId18"/>
    <p:sldId id="286" r:id="rId19"/>
    <p:sldId id="283" r:id="rId20"/>
    <p:sldId id="284" r:id="rId21"/>
    <p:sldId id="287" r:id="rId22"/>
    <p:sldId id="288" r:id="rId23"/>
    <p:sldId id="289" r:id="rId24"/>
    <p:sldId id="260" r:id="rId25"/>
    <p:sldId id="290" r:id="rId26"/>
    <p:sldId id="291" r:id="rId27"/>
    <p:sldId id="292" r:id="rId28"/>
    <p:sldId id="293" r:id="rId29"/>
    <p:sldId id="307" r:id="rId30"/>
    <p:sldId id="294" r:id="rId31"/>
    <p:sldId id="295" r:id="rId32"/>
    <p:sldId id="296" r:id="rId33"/>
    <p:sldId id="300" r:id="rId34"/>
    <p:sldId id="301" r:id="rId35"/>
    <p:sldId id="302" r:id="rId36"/>
    <p:sldId id="303" r:id="rId37"/>
    <p:sldId id="306" r:id="rId38"/>
    <p:sldId id="310" r:id="rId39"/>
    <p:sldId id="304" r:id="rId40"/>
    <p:sldId id="261" r:id="rId41"/>
    <p:sldId id="262" r:id="rId42"/>
    <p:sldId id="297" r:id="rId43"/>
    <p:sldId id="305" r:id="rId44"/>
    <p:sldId id="298" r:id="rId45"/>
    <p:sldId id="299" r:id="rId46"/>
    <p:sldId id="311" r:id="rId47"/>
    <p:sldId id="312" r:id="rId48"/>
    <p:sldId id="313" r:id="rId49"/>
    <p:sldId id="314" r:id="rId50"/>
    <p:sldId id="315" r:id="rId51"/>
    <p:sldId id="316" r:id="rId52"/>
    <p:sldId id="318" r:id="rId53"/>
    <p:sldId id="317" r:id="rId54"/>
    <p:sldId id="319" r:id="rId55"/>
    <p:sldId id="264" r:id="rId56"/>
    <p:sldId id="343" r:id="rId57"/>
    <p:sldId id="263" r:id="rId58"/>
    <p:sldId id="320" r:id="rId59"/>
    <p:sldId id="321" r:id="rId60"/>
    <p:sldId id="322" r:id="rId61"/>
    <p:sldId id="326" r:id="rId62"/>
    <p:sldId id="344" r:id="rId63"/>
    <p:sldId id="345" r:id="rId64"/>
    <p:sldId id="346" r:id="rId65"/>
    <p:sldId id="347" r:id="rId66"/>
    <p:sldId id="324" r:id="rId67"/>
    <p:sldId id="348" r:id="rId68"/>
    <p:sldId id="349" r:id="rId69"/>
    <p:sldId id="350" r:id="rId70"/>
    <p:sldId id="351" r:id="rId71"/>
    <p:sldId id="352" r:id="rId72"/>
    <p:sldId id="334" r:id="rId73"/>
    <p:sldId id="336" r:id="rId74"/>
    <p:sldId id="337" r:id="rId75"/>
    <p:sldId id="341" r:id="rId76"/>
    <p:sldId id="353" r:id="rId77"/>
    <p:sldId id="354" r:id="rId78"/>
    <p:sldId id="308" r:id="rId79"/>
    <p:sldId id="309" r:id="rId80"/>
    <p:sldId id="266" r:id="rId8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86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BC6C0-DDFD-46A3-A59D-0F2777375E0E}" type="datetimeFigureOut">
              <a:rPr lang="hu-HU" smtClean="0"/>
              <a:t>2018. 03. 13.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06E54-D6BD-412F-B7D1-CF2154060D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3750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6E54-D6BD-412F-B7D1-CF2154060D8C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77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1B5F3-E413-4101-BFE0-F13EE84C7342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1982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4616-25D4-4787-9A7C-DC2A383CE863}" type="datetimeFigureOut">
              <a:rPr lang="hu-HU" smtClean="0"/>
              <a:t>2018. 03. 13.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62C6-394E-4D09-AB64-8AAF44EDD7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709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4616-25D4-4787-9A7C-DC2A383CE863}" type="datetimeFigureOut">
              <a:rPr lang="hu-HU" smtClean="0"/>
              <a:t>2018. 03. 13.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62C6-394E-4D09-AB64-8AAF44EDD7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2508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4616-25D4-4787-9A7C-DC2A383CE863}" type="datetimeFigureOut">
              <a:rPr lang="hu-HU" smtClean="0"/>
              <a:t>2018. 03. 13.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62C6-394E-4D09-AB64-8AAF44EDD7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9673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4616-25D4-4787-9A7C-DC2A383CE863}" type="datetimeFigureOut">
              <a:rPr lang="hu-HU" smtClean="0"/>
              <a:t>2018. 03. 13.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62C6-394E-4D09-AB64-8AAF44EDD7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991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4616-25D4-4787-9A7C-DC2A383CE863}" type="datetimeFigureOut">
              <a:rPr lang="hu-HU" smtClean="0"/>
              <a:t>2018. 03. 13.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62C6-394E-4D09-AB64-8AAF44EDD7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637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4616-25D4-4787-9A7C-DC2A383CE863}" type="datetimeFigureOut">
              <a:rPr lang="hu-HU" smtClean="0"/>
              <a:t>2018. 03. 13.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62C6-394E-4D09-AB64-8AAF44EDD7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931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4616-25D4-4787-9A7C-DC2A383CE863}" type="datetimeFigureOut">
              <a:rPr lang="hu-HU" smtClean="0"/>
              <a:t>2018. 03. 13.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62C6-394E-4D09-AB64-8AAF44EDD7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768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4616-25D4-4787-9A7C-DC2A383CE863}" type="datetimeFigureOut">
              <a:rPr lang="hu-HU" smtClean="0"/>
              <a:t>2018. 03. 13.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62C6-394E-4D09-AB64-8AAF44EDD7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924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4616-25D4-4787-9A7C-DC2A383CE863}" type="datetimeFigureOut">
              <a:rPr lang="hu-HU" smtClean="0"/>
              <a:t>2018. 03. 13.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62C6-394E-4D09-AB64-8AAF44EDD7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686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4616-25D4-4787-9A7C-DC2A383CE863}" type="datetimeFigureOut">
              <a:rPr lang="hu-HU" smtClean="0"/>
              <a:t>2018. 03. 13.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62C6-394E-4D09-AB64-8AAF44EDD7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66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4616-25D4-4787-9A7C-DC2A383CE863}" type="datetimeFigureOut">
              <a:rPr lang="hu-HU" smtClean="0"/>
              <a:t>2018. 03. 13.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62C6-394E-4D09-AB64-8AAF44EDD7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8369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44616-25D4-4787-9A7C-DC2A383CE863}" type="datetimeFigureOut">
              <a:rPr lang="hu-HU" smtClean="0"/>
              <a:t>2018. 03. 13.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562C6-394E-4D09-AB64-8AAF44EDD7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317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hyperlink" Target="https://en.wikipedia.org/wiki/Terminal_deoxynucleotidyl_transferas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7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0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7391400" cy="27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295400" y="76200"/>
            <a:ext cx="662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3200" b="1"/>
              <a:t>To die or not to die:</a:t>
            </a:r>
            <a:endParaRPr lang="en-US" altLang="hu-HU" sz="3200" b="1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33400" y="5334000"/>
            <a:ext cx="8077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dirty="0"/>
              <a:t>M. </a:t>
            </a:r>
            <a:r>
              <a:rPr lang="hu-HU" altLang="hu-HU" sz="2000" b="1" dirty="0" err="1"/>
              <a:t>Hengartner</a:t>
            </a:r>
            <a:r>
              <a:rPr lang="hu-HU" altLang="hu-HU" sz="2000" b="1" dirty="0"/>
              <a:t>: </a:t>
            </a:r>
            <a:r>
              <a:rPr lang="hu-HU" altLang="hu-HU" sz="2000" b="1" dirty="0">
                <a:solidFill>
                  <a:srgbClr val="FF0000"/>
                </a:solidFill>
              </a:rPr>
              <a:t>„</a:t>
            </a:r>
            <a:r>
              <a:rPr lang="hu-HU" altLang="hu-HU" sz="2000" b="1" dirty="0" err="1">
                <a:solidFill>
                  <a:srgbClr val="FF0000"/>
                </a:solidFill>
              </a:rPr>
              <a:t>As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important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as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cell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division</a:t>
            </a:r>
            <a:r>
              <a:rPr lang="hu-HU" altLang="hu-HU" sz="2000" b="1" dirty="0">
                <a:solidFill>
                  <a:srgbClr val="FF0000"/>
                </a:solidFill>
              </a:rPr>
              <a:t> and </a:t>
            </a:r>
            <a:r>
              <a:rPr lang="hu-HU" altLang="hu-HU" sz="2000" b="1" dirty="0" err="1">
                <a:solidFill>
                  <a:srgbClr val="FF0000"/>
                </a:solidFill>
              </a:rPr>
              <a:t>cell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migration</a:t>
            </a:r>
            <a:r>
              <a:rPr lang="hu-HU" altLang="hu-HU" sz="2000" b="1" dirty="0">
                <a:solidFill>
                  <a:srgbClr val="FF0000"/>
                </a:solidFill>
              </a:rPr>
              <a:t>, </a:t>
            </a:r>
            <a:r>
              <a:rPr lang="hu-HU" altLang="hu-HU" sz="2000" b="1" dirty="0" err="1">
                <a:solidFill>
                  <a:srgbClr val="FF0000"/>
                </a:solidFill>
              </a:rPr>
              <a:t>regulated</a:t>
            </a:r>
            <a:r>
              <a:rPr lang="hu-HU" altLang="hu-HU" sz="2000" b="1" dirty="0">
                <a:solidFill>
                  <a:srgbClr val="FF0000"/>
                </a:solidFill>
              </a:rPr>
              <a:t> (</a:t>
            </a:r>
            <a:r>
              <a:rPr lang="hu-HU" altLang="hu-HU" sz="2000" b="1" dirty="0" err="1">
                <a:solidFill>
                  <a:srgbClr val="FF0000"/>
                </a:solidFill>
              </a:rPr>
              <a:t>or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programmed</a:t>
            </a:r>
            <a:r>
              <a:rPr lang="hu-HU" altLang="hu-HU" sz="2000" b="1" dirty="0">
                <a:solidFill>
                  <a:srgbClr val="FF0000"/>
                </a:solidFill>
              </a:rPr>
              <a:t>) </a:t>
            </a:r>
            <a:r>
              <a:rPr lang="hu-HU" altLang="hu-HU" sz="2000" b="1" dirty="0" err="1">
                <a:solidFill>
                  <a:srgbClr val="FF0000"/>
                </a:solidFill>
              </a:rPr>
              <a:t>cell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death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allows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the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organim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to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tightly</a:t>
            </a:r>
            <a:r>
              <a:rPr lang="hu-HU" altLang="hu-HU" sz="2000" b="1" u="sng" dirty="0">
                <a:solidFill>
                  <a:srgbClr val="FF0000"/>
                </a:solidFill>
              </a:rPr>
              <a:t>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control</a:t>
            </a:r>
            <a:r>
              <a:rPr lang="hu-HU" altLang="hu-HU" sz="2000" b="1" u="sng" dirty="0">
                <a:solidFill>
                  <a:srgbClr val="FF0000"/>
                </a:solidFill>
              </a:rPr>
              <a:t>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cell</a:t>
            </a:r>
            <a:r>
              <a:rPr lang="hu-HU" altLang="hu-HU" sz="2000" b="1" u="sng" dirty="0">
                <a:solidFill>
                  <a:srgbClr val="FF0000"/>
                </a:solidFill>
              </a:rPr>
              <a:t>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numbers</a:t>
            </a:r>
            <a:r>
              <a:rPr lang="hu-HU" altLang="hu-HU" sz="2000" b="1" u="sng" dirty="0">
                <a:solidFill>
                  <a:srgbClr val="FF0000"/>
                </a:solidFill>
              </a:rPr>
              <a:t>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and</a:t>
            </a:r>
            <a:r>
              <a:rPr lang="hu-HU" altLang="hu-HU" sz="2000" b="1" u="sng" dirty="0">
                <a:solidFill>
                  <a:srgbClr val="FF0000"/>
                </a:solidFill>
              </a:rPr>
              <a:t>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tissue</a:t>
            </a:r>
            <a:r>
              <a:rPr lang="hu-HU" altLang="hu-HU" sz="2000" b="1" u="sng" dirty="0">
                <a:solidFill>
                  <a:srgbClr val="FF0000"/>
                </a:solidFill>
              </a:rPr>
              <a:t>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size</a:t>
            </a:r>
            <a:r>
              <a:rPr lang="hu-HU" altLang="hu-HU" sz="2000" b="1" u="sng" dirty="0">
                <a:solidFill>
                  <a:srgbClr val="FF0000"/>
                </a:solidFill>
              </a:rPr>
              <a:t>,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and</a:t>
            </a:r>
            <a:r>
              <a:rPr lang="hu-HU" altLang="hu-HU" sz="2000" b="1" u="sng" dirty="0">
                <a:solidFill>
                  <a:srgbClr val="FF0000"/>
                </a:solidFill>
              </a:rPr>
              <a:t>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to</a:t>
            </a:r>
            <a:r>
              <a:rPr lang="hu-HU" altLang="hu-HU" sz="2000" b="1" u="sng" dirty="0">
                <a:solidFill>
                  <a:srgbClr val="FF0000"/>
                </a:solidFill>
              </a:rPr>
              <a:t>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protect</a:t>
            </a:r>
            <a:r>
              <a:rPr lang="hu-HU" altLang="hu-HU" sz="2000" b="1" u="sng" dirty="0">
                <a:solidFill>
                  <a:srgbClr val="FF0000"/>
                </a:solidFill>
              </a:rPr>
              <a:t>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itself</a:t>
            </a:r>
            <a:r>
              <a:rPr lang="hu-HU" altLang="hu-HU" sz="2000" b="1" u="sng" dirty="0">
                <a:solidFill>
                  <a:srgbClr val="FF0000"/>
                </a:solidFill>
              </a:rPr>
              <a:t>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from</a:t>
            </a:r>
            <a:r>
              <a:rPr lang="hu-HU" altLang="hu-HU" sz="2000" b="1" u="sng" dirty="0">
                <a:solidFill>
                  <a:srgbClr val="FF0000"/>
                </a:solidFill>
              </a:rPr>
              <a:t>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rogue</a:t>
            </a:r>
            <a:r>
              <a:rPr lang="hu-HU" altLang="hu-HU" sz="2000" b="1" u="sng" dirty="0">
                <a:solidFill>
                  <a:srgbClr val="FF0000"/>
                </a:solidFill>
              </a:rPr>
              <a:t>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cells</a:t>
            </a:r>
            <a:r>
              <a:rPr lang="hu-HU" altLang="hu-HU" sz="2000" b="1" u="sng" dirty="0">
                <a:solidFill>
                  <a:srgbClr val="FF0000"/>
                </a:solidFill>
              </a:rPr>
              <a:t>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that</a:t>
            </a:r>
            <a:r>
              <a:rPr lang="hu-HU" altLang="hu-HU" sz="2000" b="1" u="sng" dirty="0">
                <a:solidFill>
                  <a:srgbClr val="FF0000"/>
                </a:solidFill>
              </a:rPr>
              <a:t>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threaten</a:t>
            </a:r>
            <a:r>
              <a:rPr lang="hu-HU" altLang="hu-HU" sz="2000" b="1" u="sng" dirty="0">
                <a:solidFill>
                  <a:srgbClr val="FF0000"/>
                </a:solidFill>
              </a:rPr>
              <a:t> </a:t>
            </a:r>
            <a:r>
              <a:rPr lang="hu-HU" altLang="hu-HU" sz="2000" b="1" u="sng" dirty="0" err="1">
                <a:solidFill>
                  <a:srgbClr val="FF0000"/>
                </a:solidFill>
              </a:rPr>
              <a:t>homeostasis</a:t>
            </a:r>
            <a:r>
              <a:rPr lang="hu-HU" altLang="hu-HU" sz="2000" b="1" dirty="0">
                <a:solidFill>
                  <a:srgbClr val="FF0000"/>
                </a:solidFill>
              </a:rPr>
              <a:t>.”</a:t>
            </a:r>
            <a:endParaRPr lang="en-US" altLang="hu-HU" sz="2000" b="1" dirty="0">
              <a:solidFill>
                <a:srgbClr val="FF0000"/>
              </a:solidFill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475656" y="914400"/>
            <a:ext cx="63360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4400" b="1" dirty="0" err="1">
                <a:solidFill>
                  <a:srgbClr val="FF0000"/>
                </a:solidFill>
              </a:rPr>
              <a:t>Cell</a:t>
            </a:r>
            <a:r>
              <a:rPr lang="hu-HU" altLang="hu-HU" sz="4400" b="1" dirty="0">
                <a:solidFill>
                  <a:srgbClr val="FF0000"/>
                </a:solidFill>
              </a:rPr>
              <a:t> </a:t>
            </a:r>
            <a:r>
              <a:rPr lang="hu-HU" altLang="hu-HU" sz="4400" b="1" dirty="0" err="1">
                <a:solidFill>
                  <a:srgbClr val="FF0000"/>
                </a:solidFill>
              </a:rPr>
              <a:t>death</a:t>
            </a:r>
            <a:r>
              <a:rPr lang="hu-HU" altLang="hu-HU" sz="4400" b="1" dirty="0">
                <a:solidFill>
                  <a:srgbClr val="FF0000"/>
                </a:solidFill>
              </a:rPr>
              <a:t> </a:t>
            </a:r>
            <a:r>
              <a:rPr lang="hu-HU" altLang="hu-HU" sz="4400" b="1" dirty="0" err="1">
                <a:solidFill>
                  <a:srgbClr val="FF0000"/>
                </a:solidFill>
              </a:rPr>
              <a:t>in</a:t>
            </a:r>
            <a:r>
              <a:rPr lang="hu-HU" altLang="hu-HU" sz="4400" b="1" dirty="0">
                <a:solidFill>
                  <a:srgbClr val="FF0000"/>
                </a:solidFill>
              </a:rPr>
              <a:t> </a:t>
            </a:r>
            <a:r>
              <a:rPr lang="hu-HU" altLang="hu-HU" sz="4400" b="1" dirty="0" err="1">
                <a:solidFill>
                  <a:srgbClr val="FF0000"/>
                </a:solidFill>
              </a:rPr>
              <a:t>development</a:t>
            </a:r>
            <a:endParaRPr lang="en-US" altLang="hu-HU" sz="4400" b="1" dirty="0">
              <a:solidFill>
                <a:srgbClr val="FF000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668344" y="6460609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2018.03.14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63108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601688"/>
            <a:ext cx="8240713" cy="44196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79512" y="151478"/>
            <a:ext cx="3098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Another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example</a:t>
            </a:r>
            <a:r>
              <a:rPr lang="hu-HU" sz="2800" b="1" dirty="0" smtClean="0"/>
              <a:t> …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43458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95520"/>
            <a:ext cx="6805550" cy="46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28" y="-20568"/>
            <a:ext cx="44196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3528" y="404664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And </a:t>
            </a:r>
            <a:r>
              <a:rPr lang="hu-HU" sz="2800" b="1" dirty="0" err="1" smtClean="0"/>
              <a:t>in</a:t>
            </a:r>
            <a:r>
              <a:rPr lang="hu-HU" sz="2800" b="1" dirty="0" smtClean="0"/>
              <a:t> </a:t>
            </a:r>
            <a:r>
              <a:rPr lang="hu-HU" sz="2800" b="1" i="1" dirty="0" smtClean="0"/>
              <a:t>Drosophila</a:t>
            </a:r>
            <a:endParaRPr lang="hu-HU" sz="2800" b="1" i="1" dirty="0"/>
          </a:p>
        </p:txBody>
      </p:sp>
    </p:spTree>
    <p:extLst>
      <p:ext uri="{BB962C8B-B14F-4D97-AF65-F5344CB8AC3E}">
        <p14:creationId xmlns:p14="http://schemas.microsoft.com/office/powerpoint/2010/main" val="35856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404664"/>
            <a:ext cx="1634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/>
              <a:t>I</a:t>
            </a:r>
            <a:r>
              <a:rPr lang="hu-HU" sz="2800" b="1" dirty="0" err="1" smtClean="0"/>
              <a:t>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frogs</a:t>
            </a:r>
            <a:r>
              <a:rPr lang="hu-HU" sz="2800" b="1" dirty="0" smtClean="0"/>
              <a:t> …</a:t>
            </a:r>
            <a:endParaRPr lang="hu-HU" sz="2800" b="1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6" y="1543040"/>
            <a:ext cx="9119874" cy="519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zis 2"/>
          <p:cNvSpPr/>
          <p:nvPr/>
        </p:nvSpPr>
        <p:spPr>
          <a:xfrm rot="1516575">
            <a:off x="4083915" y="4027158"/>
            <a:ext cx="720080" cy="12456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195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09750"/>
            <a:ext cx="777081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23528" y="404664"/>
            <a:ext cx="238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/>
              <a:t>I</a:t>
            </a:r>
            <a:r>
              <a:rPr lang="hu-HU" sz="2800" b="1" dirty="0" err="1" smtClean="0"/>
              <a:t>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mammals</a:t>
            </a:r>
            <a:r>
              <a:rPr lang="hu-HU" sz="2800" b="1" dirty="0" smtClean="0"/>
              <a:t> …</a:t>
            </a:r>
            <a:endParaRPr lang="hu-HU" sz="2800" b="1" dirty="0"/>
          </a:p>
        </p:txBody>
      </p:sp>
      <p:sp>
        <p:nvSpPr>
          <p:cNvPr id="2" name="Téglalap 1"/>
          <p:cNvSpPr/>
          <p:nvPr/>
        </p:nvSpPr>
        <p:spPr>
          <a:xfrm>
            <a:off x="2915816" y="2060848"/>
            <a:ext cx="720080" cy="1656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121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nature.com/nrm/journal/v5/n4/images/nrm1358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5576"/>
            <a:ext cx="6126326" cy="67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9512" y="455576"/>
            <a:ext cx="1806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In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plants</a:t>
            </a:r>
            <a:r>
              <a:rPr lang="hu-HU" sz="2800" b="1" dirty="0" smtClean="0"/>
              <a:t> …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54000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52400" y="116632"/>
            <a:ext cx="88392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/>
              <a:t>(</a:t>
            </a:r>
            <a:r>
              <a:rPr lang="hu-HU" altLang="hu-HU" sz="2800" b="1" dirty="0" err="1"/>
              <a:t>Programmed</a:t>
            </a:r>
            <a:r>
              <a:rPr lang="hu-HU" altLang="hu-HU" sz="2800" b="1" dirty="0"/>
              <a:t>) </a:t>
            </a:r>
            <a:r>
              <a:rPr lang="hu-HU" altLang="hu-HU" sz="2800" b="1" dirty="0" err="1"/>
              <a:t>cell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death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in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development</a:t>
            </a:r>
            <a:r>
              <a:rPr lang="hu-HU" altLang="hu-HU" sz="2800" b="1" dirty="0"/>
              <a:t> – </a:t>
            </a:r>
            <a:endParaRPr lang="hu-HU" altLang="hu-HU" sz="2800" b="1" dirty="0" smtClean="0"/>
          </a:p>
          <a:p>
            <a:pPr algn="ctr">
              <a:spcBef>
                <a:spcPct val="50000"/>
              </a:spcBef>
            </a:pPr>
            <a:r>
              <a:rPr lang="hu-HU" altLang="hu-HU" sz="2800" b="1" dirty="0" err="1" smtClean="0"/>
              <a:t>are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/>
              <a:t>the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cell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death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pathways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coordinately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regulated</a:t>
            </a:r>
            <a:r>
              <a:rPr lang="hu-HU" altLang="hu-HU" sz="2800" b="1" dirty="0"/>
              <a:t>? </a:t>
            </a:r>
            <a:endParaRPr lang="en-US" altLang="hu-HU" sz="2800" b="1" dirty="0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57200" y="2209800"/>
            <a:ext cx="35814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 dirty="0" err="1">
                <a:solidFill>
                  <a:srgbClr val="FF0000"/>
                </a:solidFill>
              </a:rPr>
              <a:t>Apoptosis</a:t>
            </a:r>
            <a:r>
              <a:rPr lang="hu-HU" altLang="hu-HU" sz="2400" b="1" dirty="0"/>
              <a:t> (</a:t>
            </a:r>
            <a:r>
              <a:rPr lang="hu-HU" altLang="hu-HU" sz="2400" b="1" dirty="0" err="1"/>
              <a:t>Type</a:t>
            </a:r>
            <a:r>
              <a:rPr lang="hu-HU" altLang="hu-HU" sz="2400" b="1" dirty="0"/>
              <a:t> I)</a:t>
            </a:r>
          </a:p>
          <a:p>
            <a:pPr>
              <a:spcBef>
                <a:spcPct val="50000"/>
              </a:spcBef>
            </a:pPr>
            <a:endParaRPr lang="hu-HU" altLang="hu-HU" sz="2400" b="1" dirty="0"/>
          </a:p>
          <a:p>
            <a:pPr>
              <a:spcBef>
                <a:spcPct val="50000"/>
              </a:spcBef>
            </a:pPr>
            <a:endParaRPr lang="hu-HU" altLang="hu-HU" sz="2400" b="1" dirty="0"/>
          </a:p>
          <a:p>
            <a:pPr>
              <a:spcBef>
                <a:spcPct val="50000"/>
              </a:spcBef>
            </a:pPr>
            <a:r>
              <a:rPr lang="hu-HU" altLang="hu-HU" sz="2400" b="1" dirty="0" err="1">
                <a:solidFill>
                  <a:srgbClr val="FF0000"/>
                </a:solidFill>
              </a:rPr>
              <a:t>Autophagy</a:t>
            </a:r>
            <a:r>
              <a:rPr lang="hu-HU" altLang="hu-HU" sz="2400" b="1" dirty="0"/>
              <a:t> (</a:t>
            </a:r>
            <a:r>
              <a:rPr lang="hu-HU" altLang="hu-HU" sz="2400" b="1" dirty="0" err="1"/>
              <a:t>Type</a:t>
            </a:r>
            <a:r>
              <a:rPr lang="hu-HU" altLang="hu-HU" sz="2400" b="1" dirty="0"/>
              <a:t> II)</a:t>
            </a:r>
          </a:p>
          <a:p>
            <a:pPr>
              <a:spcBef>
                <a:spcPct val="50000"/>
              </a:spcBef>
            </a:pPr>
            <a:endParaRPr lang="hu-HU" altLang="hu-HU" sz="2400" b="1" dirty="0"/>
          </a:p>
          <a:p>
            <a:pPr>
              <a:spcBef>
                <a:spcPct val="50000"/>
              </a:spcBef>
            </a:pPr>
            <a:endParaRPr lang="hu-HU" altLang="hu-HU" sz="2400" b="1" dirty="0"/>
          </a:p>
          <a:p>
            <a:pPr>
              <a:spcBef>
                <a:spcPct val="50000"/>
              </a:spcBef>
            </a:pPr>
            <a:r>
              <a:rPr lang="hu-HU" altLang="hu-HU" sz="2400" b="1" dirty="0" err="1">
                <a:solidFill>
                  <a:srgbClr val="FF0000"/>
                </a:solidFill>
              </a:rPr>
              <a:t>Necrosis</a:t>
            </a:r>
            <a:endParaRPr lang="en-US" altLang="hu-HU" sz="2400" b="1" dirty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84784"/>
            <a:ext cx="29527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29000"/>
            <a:ext cx="29527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0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204360"/>
              </p:ext>
            </p:extLst>
          </p:nvPr>
        </p:nvGraphicFramePr>
        <p:xfrm>
          <a:off x="5029200" y="5294585"/>
          <a:ext cx="2971800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Image" r:id="rId5" imgW="1713681" imgH="812412" progId="Photoshop.Image.9">
                  <p:embed/>
                </p:oleObj>
              </mc:Choice>
              <mc:Fallback>
                <p:oleObj name="Image" r:id="rId5" imgW="1713681" imgH="812412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5294585"/>
                        <a:ext cx="2971800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446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100"/>
            <a:ext cx="9901238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15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12179"/>
            <a:ext cx="9123363" cy="454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08" name="Group 8"/>
          <p:cNvGrpSpPr>
            <a:grpSpLocks/>
          </p:cNvGrpSpPr>
          <p:nvPr/>
        </p:nvGrpSpPr>
        <p:grpSpPr bwMode="auto">
          <a:xfrm>
            <a:off x="0" y="1267469"/>
            <a:ext cx="755650" cy="3384550"/>
            <a:chOff x="0" y="1117"/>
            <a:chExt cx="476" cy="2132"/>
          </a:xfrm>
        </p:grpSpPr>
        <p:sp>
          <p:nvSpPr>
            <p:cNvPr id="51205" name="Rectangle 5"/>
            <p:cNvSpPr>
              <a:spLocks noChangeArrowheads="1"/>
            </p:cNvSpPr>
            <p:nvPr/>
          </p:nvSpPr>
          <p:spPr bwMode="auto">
            <a:xfrm>
              <a:off x="0" y="1117"/>
              <a:ext cx="476" cy="18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06" name="Rectangle 6"/>
            <p:cNvSpPr>
              <a:spLocks noChangeArrowheads="1"/>
            </p:cNvSpPr>
            <p:nvPr/>
          </p:nvSpPr>
          <p:spPr bwMode="auto">
            <a:xfrm>
              <a:off x="0" y="1934"/>
              <a:ext cx="476" cy="18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07" name="Rectangle 7"/>
            <p:cNvSpPr>
              <a:spLocks noChangeArrowheads="1"/>
            </p:cNvSpPr>
            <p:nvPr/>
          </p:nvSpPr>
          <p:spPr bwMode="auto">
            <a:xfrm>
              <a:off x="0" y="3068"/>
              <a:ext cx="476" cy="18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3" name="Szövegdoboz 2"/>
          <p:cNvSpPr txBox="1"/>
          <p:nvPr/>
        </p:nvSpPr>
        <p:spPr>
          <a:xfrm>
            <a:off x="9525" y="0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2009:</a:t>
            </a:r>
          </a:p>
        </p:txBody>
      </p:sp>
    </p:spTree>
    <p:extLst>
      <p:ext uri="{BB962C8B-B14F-4D97-AF65-F5344CB8AC3E}">
        <p14:creationId xmlns:p14="http://schemas.microsoft.com/office/powerpoint/2010/main" val="162711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9525" y="548680"/>
            <a:ext cx="88829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2012: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 smtClean="0"/>
              <a:t>extrinsic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apoptosis</a:t>
            </a:r>
            <a:r>
              <a:rPr lang="hu-HU" sz="2000" b="1" dirty="0" smtClean="0"/>
              <a:t> (</a:t>
            </a:r>
            <a:r>
              <a:rPr lang="en-US" sz="2000" dirty="0" smtClean="0"/>
              <a:t>induced by extracellular stress signals that are sensed and propagated by specific transmembrane receptors</a:t>
            </a:r>
            <a:r>
              <a:rPr lang="hu-HU" sz="2000" b="1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 smtClean="0"/>
              <a:t>caspase-dependent</a:t>
            </a:r>
            <a:r>
              <a:rPr lang="hu-HU" sz="2000" b="1" dirty="0" smtClean="0"/>
              <a:t> </a:t>
            </a:r>
            <a:r>
              <a:rPr lang="hu-HU" sz="2000" b="1" dirty="0" err="1"/>
              <a:t>or</a:t>
            </a:r>
            <a:r>
              <a:rPr lang="hu-HU" sz="2000" b="1" dirty="0"/>
              <a:t> </a:t>
            </a:r>
            <a:r>
              <a:rPr lang="hu-HU" sz="2000" b="1" dirty="0" err="1"/>
              <a:t>-independent</a:t>
            </a:r>
            <a:r>
              <a:rPr lang="hu-HU" sz="2000" b="1" dirty="0"/>
              <a:t> </a:t>
            </a:r>
            <a:r>
              <a:rPr lang="hu-HU" sz="2000" b="1" dirty="0" err="1"/>
              <a:t>intrinsic</a:t>
            </a:r>
            <a:r>
              <a:rPr lang="hu-HU" sz="2000" b="1" dirty="0"/>
              <a:t> </a:t>
            </a:r>
            <a:r>
              <a:rPr lang="hu-HU" sz="2000" b="1" dirty="0" err="1" smtClean="0"/>
              <a:t>apoptosis</a:t>
            </a:r>
            <a:endParaRPr lang="hu-H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 smtClean="0"/>
              <a:t>regulated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necrosis</a:t>
            </a:r>
            <a:endParaRPr lang="hu-H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/>
              <a:t>autophagic</a:t>
            </a:r>
            <a:r>
              <a:rPr lang="hu-HU" sz="2000" b="1" dirty="0"/>
              <a:t> </a:t>
            </a:r>
            <a:r>
              <a:rPr lang="hu-HU" sz="2000" b="1" dirty="0" err="1"/>
              <a:t>cell</a:t>
            </a:r>
            <a:r>
              <a:rPr lang="hu-HU" sz="2000" b="1" dirty="0"/>
              <a:t> </a:t>
            </a:r>
            <a:r>
              <a:rPr lang="hu-HU" sz="2000" b="1" dirty="0" err="1" smtClean="0"/>
              <a:t>death</a:t>
            </a:r>
            <a:endParaRPr lang="hu-H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 smtClean="0"/>
              <a:t>mitotic</a:t>
            </a:r>
            <a:r>
              <a:rPr lang="hu-HU" sz="2000" b="1" dirty="0" smtClean="0"/>
              <a:t> </a:t>
            </a:r>
            <a:r>
              <a:rPr lang="hu-HU" sz="2000" b="1" dirty="0" err="1"/>
              <a:t>catastrophe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413522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3643863" y="178080"/>
            <a:ext cx="19398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800" b="1" dirty="0"/>
              <a:t>I. </a:t>
            </a:r>
            <a:r>
              <a:rPr lang="hu-HU" altLang="hu-HU" sz="2800" b="1" dirty="0" err="1"/>
              <a:t>Apoptosis</a:t>
            </a:r>
            <a:endParaRPr lang="en-US" altLang="hu-HU" sz="28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04" y="908720"/>
            <a:ext cx="4671144" cy="510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212" y="3257600"/>
            <a:ext cx="554978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81129"/>
            <a:ext cx="9107243" cy="226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04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2779713" y="0"/>
          <a:ext cx="63436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Image" r:id="rId3" imgW="3242255" imgH="3504317" progId="Photoshop.Image.9">
                  <p:embed/>
                </p:oleObj>
              </mc:Choice>
              <mc:Fallback>
                <p:oleObj name="Image" r:id="rId3" imgW="3242255" imgH="3504317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9713" y="0"/>
                        <a:ext cx="6343650" cy="6858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DDDDD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4925" y="188913"/>
            <a:ext cx="28082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400" b="1" dirty="0" err="1" smtClean="0"/>
              <a:t>Cell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fate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determination</a:t>
            </a:r>
            <a:endParaRPr lang="hu-HU" altLang="hu-HU" sz="2400" b="1" dirty="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447675" y="44450"/>
            <a:ext cx="8445501" cy="6786563"/>
            <a:chOff x="447675" y="44450"/>
            <a:chExt cx="8445501" cy="6786563"/>
          </a:xfrm>
        </p:grpSpPr>
        <p:sp>
          <p:nvSpPr>
            <p:cNvPr id="2054" name="Rectangle 6"/>
            <p:cNvSpPr>
              <a:spLocks noChangeArrowheads="1"/>
            </p:cNvSpPr>
            <p:nvPr/>
          </p:nvSpPr>
          <p:spPr bwMode="auto">
            <a:xfrm>
              <a:off x="2771775" y="44450"/>
              <a:ext cx="5310188" cy="15509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3582988" y="5516563"/>
              <a:ext cx="5310188" cy="13144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2" name="Csoportba foglalás 1"/>
            <p:cNvGrpSpPr/>
            <p:nvPr/>
          </p:nvGrpSpPr>
          <p:grpSpPr>
            <a:xfrm>
              <a:off x="447675" y="2800350"/>
              <a:ext cx="1175130" cy="1569660"/>
              <a:chOff x="447675" y="2800350"/>
              <a:chExt cx="1175130" cy="1569660"/>
            </a:xfrm>
          </p:grpSpPr>
          <p:sp>
            <p:nvSpPr>
              <p:cNvPr id="2060" name="Text Box 12"/>
              <p:cNvSpPr txBox="1">
                <a:spLocks noChangeArrowheads="1"/>
              </p:cNvSpPr>
              <p:nvPr/>
            </p:nvSpPr>
            <p:spPr bwMode="auto">
              <a:xfrm>
                <a:off x="447675" y="2800350"/>
                <a:ext cx="1175130" cy="1569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2400" b="1" dirty="0" err="1" smtClean="0">
                    <a:solidFill>
                      <a:srgbClr val="FF0000"/>
                    </a:solidFill>
                  </a:rPr>
                  <a:t>survival</a:t>
                </a:r>
                <a:endParaRPr lang="hu-HU" altLang="hu-HU" sz="2400" b="1" dirty="0">
                  <a:solidFill>
                    <a:srgbClr val="FF0000"/>
                  </a:solidFill>
                </a:endParaRPr>
              </a:p>
              <a:p>
                <a:endParaRPr lang="hu-HU" altLang="hu-HU" sz="2400" b="1" dirty="0">
                  <a:solidFill>
                    <a:srgbClr val="FF0000"/>
                  </a:solidFill>
                </a:endParaRPr>
              </a:p>
              <a:p>
                <a:endParaRPr lang="hu-HU" altLang="hu-HU" sz="24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hu-HU" altLang="hu-HU" sz="2400" b="1" dirty="0" err="1" smtClean="0">
                    <a:solidFill>
                      <a:srgbClr val="FF0000"/>
                    </a:solidFill>
                  </a:rPr>
                  <a:t>loss</a:t>
                </a:r>
                <a:endParaRPr lang="hu-HU" altLang="hu-HU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61" name="AutoShape 13"/>
              <p:cNvSpPr>
                <a:spLocks noChangeArrowheads="1"/>
              </p:cNvSpPr>
              <p:nvPr/>
            </p:nvSpPr>
            <p:spPr bwMode="auto">
              <a:xfrm>
                <a:off x="901701" y="3429000"/>
                <a:ext cx="287337" cy="431800"/>
              </a:xfrm>
              <a:prstGeom prst="upDownArrow">
                <a:avLst>
                  <a:gd name="adj1" fmla="val 50000"/>
                  <a:gd name="adj2" fmla="val 30055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hu-HU" altLang="hu-HU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156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" y="1052735"/>
            <a:ext cx="4691271" cy="351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00" y="836712"/>
            <a:ext cx="7343800" cy="59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67299" y="44624"/>
            <a:ext cx="8769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DNA </a:t>
            </a:r>
            <a:r>
              <a:rPr lang="hu-HU" sz="2400" b="1" dirty="0" err="1" smtClean="0"/>
              <a:t>fragmentation</a:t>
            </a:r>
            <a:r>
              <a:rPr lang="hu-HU" sz="2400" b="1" dirty="0" smtClean="0"/>
              <a:t> – TUNEL (</a:t>
            </a:r>
            <a:r>
              <a:rPr lang="en-US" sz="2400" b="1" dirty="0">
                <a:hlinkClick r:id="rId4" tooltip="Terminal deoxynucleotidyl transferase"/>
              </a:rPr>
              <a:t>Terminal </a:t>
            </a:r>
            <a:r>
              <a:rPr lang="en-US" sz="2400" b="1" dirty="0" err="1">
                <a:hlinkClick r:id="rId4" tooltip="Terminal deoxynucleotidyl transferase"/>
              </a:rPr>
              <a:t>deoxynucleotidyl</a:t>
            </a:r>
            <a:r>
              <a:rPr lang="en-US" sz="2400" b="1" dirty="0">
                <a:hlinkClick r:id="rId4" tooltip="Terminal deoxynucleotidyl transferase"/>
              </a:rPr>
              <a:t> </a:t>
            </a:r>
            <a:r>
              <a:rPr lang="en-US" sz="2400" b="1" dirty="0" err="1">
                <a:hlinkClick r:id="rId4" tooltip="Terminal deoxynucleotidyl transferase"/>
              </a:rPr>
              <a:t>transferase</a:t>
            </a:r>
            <a:r>
              <a:rPr lang="en-US" sz="2400" b="1" dirty="0"/>
              <a:t> </a:t>
            </a:r>
            <a:r>
              <a:rPr lang="en-US" sz="2400" b="1" dirty="0" err="1"/>
              <a:t>dUTP</a:t>
            </a:r>
            <a:r>
              <a:rPr lang="en-US" sz="2400" b="1" dirty="0"/>
              <a:t> nick end labeling</a:t>
            </a:r>
            <a:r>
              <a:rPr lang="hu-HU" sz="2400" b="1" dirty="0" smtClean="0"/>
              <a:t>)</a:t>
            </a:r>
            <a:endParaRPr lang="hu-HU" sz="2400" b="1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39" y="2260124"/>
            <a:ext cx="461962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10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9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81400"/>
            <a:ext cx="668655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5391150"/>
            <a:ext cx="2905125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1219200" y="3933056"/>
            <a:ext cx="5441032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4" descr="H. Robert Horvit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16" y="13752"/>
            <a:ext cx="1470296" cy="2060848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12" y="0"/>
            <a:ext cx="2074600" cy="207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8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419600" cy="29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752600" y="242888"/>
            <a:ext cx="5410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/>
              <a:t>Apoptosis</a:t>
            </a:r>
            <a:endParaRPr lang="en-US" altLang="hu-HU" sz="2800" b="1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09600" y="822325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000" b="1"/>
              <a:t>Wild-type</a:t>
            </a:r>
            <a:endParaRPr lang="en-US" altLang="hu-HU" sz="2000" b="1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1198563"/>
            <a:ext cx="4419600" cy="30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878513" y="762000"/>
            <a:ext cx="1970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000" b="1" i="1"/>
              <a:t>ced-9(-)</a:t>
            </a:r>
          </a:p>
        </p:txBody>
      </p:sp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0" y="4267200"/>
          <a:ext cx="9144000" cy="242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Image" r:id="rId5" imgW="11479365" imgH="3123810" progId="Photoshop.Image.9">
                  <p:embed/>
                </p:oleObj>
              </mc:Choice>
              <mc:Fallback>
                <p:oleObj name="Image" r:id="rId5" imgW="11479365" imgH="3123810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267200"/>
                        <a:ext cx="9144000" cy="2424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3505200" y="60198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3157997" y="5661248"/>
            <a:ext cx="2062075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63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1863" cy="229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276475"/>
            <a:ext cx="817245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. Robert Horvit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940" y="13752"/>
            <a:ext cx="1306364" cy="1831072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688" y="0"/>
            <a:ext cx="1844824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2455950" y="3933056"/>
            <a:ext cx="2062075" cy="1224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99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8583"/>
            <a:ext cx="7344816" cy="676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5868144" y="6525344"/>
            <a:ext cx="2376264" cy="3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4211960" y="3573016"/>
            <a:ext cx="3672408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Ötágú csillag 2"/>
          <p:cNvSpPr/>
          <p:nvPr/>
        </p:nvSpPr>
        <p:spPr>
          <a:xfrm>
            <a:off x="2483768" y="2564904"/>
            <a:ext cx="216024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Ötágú csillag 5"/>
          <p:cNvSpPr/>
          <p:nvPr/>
        </p:nvSpPr>
        <p:spPr>
          <a:xfrm>
            <a:off x="467544" y="2852936"/>
            <a:ext cx="216024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Ötágú csillag 6"/>
          <p:cNvSpPr/>
          <p:nvPr/>
        </p:nvSpPr>
        <p:spPr>
          <a:xfrm>
            <a:off x="467544" y="4293096"/>
            <a:ext cx="216024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Ötágú csillag 7"/>
          <p:cNvSpPr/>
          <p:nvPr/>
        </p:nvSpPr>
        <p:spPr>
          <a:xfrm>
            <a:off x="2483768" y="5013176"/>
            <a:ext cx="216024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Ötágú csillag 8"/>
          <p:cNvSpPr/>
          <p:nvPr/>
        </p:nvSpPr>
        <p:spPr>
          <a:xfrm>
            <a:off x="2483768" y="6093296"/>
            <a:ext cx="216024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Ötágú csillag 9"/>
          <p:cNvSpPr/>
          <p:nvPr/>
        </p:nvSpPr>
        <p:spPr>
          <a:xfrm>
            <a:off x="6732240" y="2564904"/>
            <a:ext cx="216024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146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038350"/>
            <a:ext cx="90106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2339752" y="2038350"/>
            <a:ext cx="216024" cy="310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3790568" y="188640"/>
            <a:ext cx="1562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M4 </a:t>
            </a:r>
            <a:r>
              <a:rPr lang="hu-HU" sz="2800" b="1" dirty="0" err="1" smtClean="0"/>
              <a:t>sister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81421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94" y="2000612"/>
            <a:ext cx="7529513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zis 10"/>
          <p:cNvSpPr/>
          <p:nvPr/>
        </p:nvSpPr>
        <p:spPr>
          <a:xfrm>
            <a:off x="5436096" y="4111895"/>
            <a:ext cx="504056" cy="541241"/>
          </a:xfrm>
          <a:prstGeom prst="ellipse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834075" y="188640"/>
            <a:ext cx="5599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HSN: </a:t>
            </a:r>
            <a:r>
              <a:rPr lang="hu-HU" sz="2800" b="1" dirty="0" err="1" smtClean="0"/>
              <a:t>hermaphrodite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specific</a:t>
            </a:r>
            <a:r>
              <a:rPr lang="hu-HU" sz="2800" b="1" dirty="0" smtClean="0"/>
              <a:t> neuron</a:t>
            </a:r>
            <a:endParaRPr lang="hu-HU" sz="2800" b="1" dirty="0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5076056" y="1177965"/>
            <a:ext cx="3973060" cy="5589448"/>
            <a:chOff x="5076056" y="1177965"/>
            <a:chExt cx="3973060" cy="5589448"/>
          </a:xfrm>
        </p:grpSpPr>
        <p:grpSp>
          <p:nvGrpSpPr>
            <p:cNvPr id="3" name="Csoportba foglalás 2"/>
            <p:cNvGrpSpPr/>
            <p:nvPr/>
          </p:nvGrpSpPr>
          <p:grpSpPr>
            <a:xfrm>
              <a:off x="5076056" y="1177965"/>
              <a:ext cx="3973060" cy="5589448"/>
              <a:chOff x="4860032" y="1177965"/>
              <a:chExt cx="3973060" cy="5589448"/>
            </a:xfrm>
          </p:grpSpPr>
          <p:sp>
            <p:nvSpPr>
              <p:cNvPr id="77832" name="Text Box 8"/>
              <p:cNvSpPr txBox="1">
                <a:spLocks noChangeArrowheads="1"/>
              </p:cNvSpPr>
              <p:nvPr/>
            </p:nvSpPr>
            <p:spPr bwMode="auto">
              <a:xfrm>
                <a:off x="4860032" y="1177965"/>
                <a:ext cx="3973060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hu-HU" altLang="hu-HU" sz="2000" b="1" dirty="0" err="1"/>
                  <a:t>In</a:t>
                </a:r>
                <a:r>
                  <a:rPr lang="hu-HU" altLang="hu-HU" sz="2000" b="1" dirty="0"/>
                  <a:t> </a:t>
                </a:r>
                <a:r>
                  <a:rPr lang="hu-HU" altLang="hu-HU" sz="2000" b="1" dirty="0" err="1"/>
                  <a:t>males</a:t>
                </a:r>
                <a:r>
                  <a:rPr lang="hu-HU" altLang="hu-HU" sz="2000" b="1" dirty="0"/>
                  <a:t>, HSN </a:t>
                </a:r>
                <a:r>
                  <a:rPr lang="hu-HU" altLang="hu-HU" sz="2000" b="1" dirty="0" err="1"/>
                  <a:t>expresses</a:t>
                </a:r>
                <a:r>
                  <a:rPr lang="hu-HU" altLang="hu-HU" sz="2000" b="1" dirty="0"/>
                  <a:t> EGL-1 and </a:t>
                </a:r>
                <a:r>
                  <a:rPr lang="hu-HU" altLang="hu-HU" sz="2000" b="1" dirty="0" err="1"/>
                  <a:t>undergoes</a:t>
                </a:r>
                <a:r>
                  <a:rPr lang="hu-HU" altLang="hu-HU" sz="2000" b="1" dirty="0"/>
                  <a:t> </a:t>
                </a:r>
                <a:r>
                  <a:rPr lang="hu-HU" altLang="hu-HU" sz="2000" b="1" dirty="0" err="1"/>
                  <a:t>apoptosis</a:t>
                </a:r>
                <a:endParaRPr lang="en-US" altLang="hu-HU" sz="2000" b="1" dirty="0"/>
              </a:p>
            </p:txBody>
          </p:sp>
          <p:grpSp>
            <p:nvGrpSpPr>
              <p:cNvPr id="2" name="Csoportba foglalás 1"/>
              <p:cNvGrpSpPr/>
              <p:nvPr/>
            </p:nvGrpSpPr>
            <p:grpSpPr>
              <a:xfrm>
                <a:off x="5226694" y="1885851"/>
                <a:ext cx="3233738" cy="4881562"/>
                <a:chOff x="5226694" y="1885851"/>
                <a:chExt cx="3233738" cy="4881562"/>
              </a:xfrm>
            </p:grpSpPr>
            <p:pic>
              <p:nvPicPr>
                <p:cNvPr id="77828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6694" y="1885851"/>
                  <a:ext cx="3233738" cy="48815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7829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7698432" y="1892062"/>
                  <a:ext cx="762000" cy="3968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hu-HU" altLang="hu-HU" sz="2000" b="1" dirty="0" err="1"/>
                    <a:t>male</a:t>
                  </a:r>
                  <a:endParaRPr lang="en-US" altLang="hu-HU" sz="2000" b="1" dirty="0"/>
                </a:p>
              </p:txBody>
            </p:sp>
            <p:sp>
              <p:nvSpPr>
                <p:cNvPr id="77830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5236958" y="6341258"/>
                  <a:ext cx="1346844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hu-HU" altLang="hu-HU" sz="2000" b="1" dirty="0">
                      <a:solidFill>
                        <a:srgbClr val="92D050"/>
                      </a:solidFill>
                    </a:rPr>
                    <a:t>p</a:t>
                  </a:r>
                  <a:r>
                    <a:rPr lang="hu-HU" altLang="hu-HU" sz="2000" b="1" i="1" dirty="0">
                      <a:solidFill>
                        <a:srgbClr val="92D050"/>
                      </a:solidFill>
                    </a:rPr>
                    <a:t>egl-1::</a:t>
                  </a:r>
                  <a:r>
                    <a:rPr lang="hu-HU" altLang="hu-HU" sz="2000" b="1" i="1" dirty="0" err="1">
                      <a:solidFill>
                        <a:srgbClr val="92D050"/>
                      </a:solidFill>
                    </a:rPr>
                    <a:t>gfp</a:t>
                  </a:r>
                  <a:endParaRPr lang="en-US" altLang="hu-HU" sz="2000" b="1" i="1" dirty="0">
                    <a:solidFill>
                      <a:srgbClr val="92D050"/>
                    </a:solidFill>
                  </a:endParaRPr>
                </a:p>
              </p:txBody>
            </p:sp>
            <p:sp>
              <p:nvSpPr>
                <p:cNvPr id="8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7698432" y="4365104"/>
                  <a:ext cx="712054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hu-HU" altLang="hu-HU" sz="2000" b="1" dirty="0" err="1">
                      <a:solidFill>
                        <a:schemeClr val="bg1"/>
                      </a:solidFill>
                    </a:rPr>
                    <a:t>male</a:t>
                  </a:r>
                  <a:endParaRPr lang="en-US" altLang="hu-HU" sz="20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4" name="Szövegdoboz 3"/>
            <p:cNvSpPr txBox="1"/>
            <p:nvPr/>
          </p:nvSpPr>
          <p:spPr>
            <a:xfrm>
              <a:off x="7076515" y="3284984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HSN</a:t>
              </a:r>
              <a:endParaRPr lang="hu-H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511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h9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48680"/>
            <a:ext cx="6637337" cy="1124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116632"/>
            <a:ext cx="914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 smtClean="0"/>
              <a:t>The </a:t>
            </a:r>
            <a:r>
              <a:rPr lang="hu-HU" altLang="hu-HU" sz="2800" b="1" i="1" dirty="0" smtClean="0"/>
              <a:t>C. </a:t>
            </a:r>
            <a:r>
              <a:rPr lang="hu-HU" altLang="hu-HU" sz="2800" b="1" i="1" dirty="0" err="1" smtClean="0"/>
              <a:t>elegans</a:t>
            </a:r>
            <a:r>
              <a:rPr lang="hu-HU" altLang="hu-HU" sz="2800" b="1" i="1" dirty="0" smtClean="0"/>
              <a:t> </a:t>
            </a:r>
            <a:r>
              <a:rPr lang="hu-HU" altLang="hu-HU" sz="2800" b="1" dirty="0" err="1" smtClean="0"/>
              <a:t>sex-determination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pathway</a:t>
            </a:r>
            <a:endParaRPr lang="hu-HU" altLang="hu-HU" sz="2800" b="1" dirty="0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476375" y="6173192"/>
            <a:ext cx="6696075" cy="560923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6660232" y="4581128"/>
            <a:ext cx="792088" cy="792088"/>
          </a:xfrm>
          <a:prstGeom prst="ellipse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6156325"/>
            <a:ext cx="8169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 b="1" dirty="0"/>
              <a:t>TRA-1 is </a:t>
            </a:r>
            <a:r>
              <a:rPr lang="hu-HU" altLang="hu-HU" sz="2000" b="1" dirty="0" err="1"/>
              <a:t>similar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to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the</a:t>
            </a:r>
            <a:r>
              <a:rPr lang="hu-HU" altLang="hu-HU" sz="2000" b="1" dirty="0"/>
              <a:t> human GLI and </a:t>
            </a:r>
            <a:r>
              <a:rPr lang="hu-HU" altLang="hu-HU" sz="2000" b="1" i="1" dirty="0"/>
              <a:t>Drosophila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Ci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proteins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that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are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the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downstream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effectors</a:t>
            </a:r>
            <a:r>
              <a:rPr lang="hu-HU" altLang="hu-HU" sz="2000" b="1" dirty="0"/>
              <a:t> of </a:t>
            </a:r>
            <a:r>
              <a:rPr lang="hu-HU" altLang="hu-HU" sz="2000" b="1" dirty="0" err="1"/>
              <a:t>the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Hedgehog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signalling</a:t>
            </a:r>
            <a:r>
              <a:rPr lang="hu-HU" altLang="hu-HU" sz="2000" b="1" dirty="0"/>
              <a:t> </a:t>
            </a:r>
            <a:r>
              <a:rPr lang="hu-HU" altLang="hu-HU" sz="2000" b="1" dirty="0" err="1" smtClean="0"/>
              <a:t>pathway</a:t>
            </a:r>
            <a:r>
              <a:rPr lang="hu-HU" altLang="hu-HU" sz="2000" b="1" dirty="0" smtClean="0"/>
              <a:t>.</a:t>
            </a:r>
            <a:endParaRPr lang="en-US" alt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311455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7315200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2890336" y="116632"/>
            <a:ext cx="40421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400" b="1" dirty="0"/>
              <a:t>TRA-1 </a:t>
            </a:r>
            <a:r>
              <a:rPr lang="hu-HU" altLang="hu-HU" sz="2400" b="1" dirty="0" err="1"/>
              <a:t>binds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to</a:t>
            </a:r>
            <a:r>
              <a:rPr lang="hu-HU" altLang="hu-HU" sz="2400" b="1" dirty="0"/>
              <a:t> </a:t>
            </a:r>
            <a:r>
              <a:rPr lang="hu-HU" altLang="hu-HU" sz="2400" b="1" i="1" dirty="0"/>
              <a:t>egl-1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promoter</a:t>
            </a:r>
            <a:endParaRPr lang="en-US" altLang="hu-HU" sz="24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3203848" y="692696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i="1" dirty="0"/>
              <a:t>e</a:t>
            </a:r>
            <a:r>
              <a:rPr lang="hu-HU" b="1" i="1" dirty="0" smtClean="0"/>
              <a:t>gl-1</a:t>
            </a:r>
            <a:r>
              <a:rPr lang="hu-HU" b="1" dirty="0" smtClean="0"/>
              <a:t> </a:t>
            </a:r>
            <a:r>
              <a:rPr lang="hu-HU" b="1" dirty="0" err="1" smtClean="0"/>
              <a:t>alleles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3131840" y="3779748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i="1" dirty="0"/>
              <a:t>e</a:t>
            </a:r>
            <a:r>
              <a:rPr lang="hu-HU" b="1" i="1" dirty="0" smtClean="0"/>
              <a:t>gl-1</a:t>
            </a:r>
            <a:r>
              <a:rPr lang="hu-HU" b="1" dirty="0" smtClean="0"/>
              <a:t> </a:t>
            </a:r>
            <a:r>
              <a:rPr lang="hu-HU" b="1" dirty="0" err="1" smtClean="0"/>
              <a:t>alleles</a:t>
            </a:r>
            <a:endParaRPr lang="hu-HU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5049440" y="1372706"/>
            <a:ext cx="3843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EMSA: </a:t>
            </a:r>
            <a:r>
              <a:rPr lang="hu-HU" sz="2000" b="1" dirty="0" err="1"/>
              <a:t>E</a:t>
            </a:r>
            <a:r>
              <a:rPr lang="hu-HU" sz="2000" b="1" dirty="0" err="1" smtClean="0"/>
              <a:t>lectro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Mobility</a:t>
            </a:r>
            <a:r>
              <a:rPr lang="hu-HU" sz="2000" b="1" dirty="0" smtClean="0"/>
              <a:t> Shift </a:t>
            </a:r>
            <a:r>
              <a:rPr lang="hu-HU" sz="2000" b="1" dirty="0" err="1" smtClean="0"/>
              <a:t>Assay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08848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63838"/>
            <a:ext cx="8382000" cy="226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439093" y="404664"/>
            <a:ext cx="4413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400" b="1"/>
              <a:t>TRA-1/GLI/Ci regulates apoptosis</a:t>
            </a:r>
            <a:endParaRPr lang="en-US" altLang="hu-HU" sz="2400" b="1"/>
          </a:p>
        </p:txBody>
      </p:sp>
    </p:spTree>
    <p:extLst>
      <p:ext uri="{BB962C8B-B14F-4D97-AF65-F5344CB8AC3E}">
        <p14:creationId xmlns:p14="http://schemas.microsoft.com/office/powerpoint/2010/main" val="46969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0" y="1268760"/>
            <a:ext cx="9005064" cy="557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971600" y="44624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The major </a:t>
            </a:r>
            <a:r>
              <a:rPr lang="hu-HU" sz="2800" b="1" dirty="0" err="1" smtClean="0"/>
              <a:t>functions</a:t>
            </a:r>
            <a:r>
              <a:rPr lang="hu-HU" sz="2800" b="1" dirty="0" smtClean="0"/>
              <a:t> of </a:t>
            </a:r>
            <a:r>
              <a:rPr lang="hu-HU" sz="2800" b="1" dirty="0" err="1" smtClean="0"/>
              <a:t>programmed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cell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death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in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development</a:t>
            </a:r>
            <a:endParaRPr lang="hu-HU" sz="2800" b="1" dirty="0"/>
          </a:p>
        </p:txBody>
      </p:sp>
      <p:sp>
        <p:nvSpPr>
          <p:cNvPr id="3" name="Téglalap 2"/>
          <p:cNvSpPr/>
          <p:nvPr/>
        </p:nvSpPr>
        <p:spPr>
          <a:xfrm>
            <a:off x="4605972" y="3861048"/>
            <a:ext cx="4538028" cy="2448272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801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463"/>
            <a:ext cx="77724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1186311" y="1676400"/>
            <a:ext cx="66170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800" b="1" dirty="0"/>
              <a:t>TRA-1 is a </a:t>
            </a:r>
            <a:r>
              <a:rPr lang="hu-HU" altLang="hu-HU" sz="2800" b="1" dirty="0" err="1" smtClean="0"/>
              <a:t>direct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negative</a:t>
            </a:r>
            <a:r>
              <a:rPr lang="hu-HU" altLang="hu-HU" sz="2800" b="1" dirty="0" smtClean="0"/>
              <a:t> </a:t>
            </a:r>
            <a:r>
              <a:rPr lang="hu-HU" altLang="hu-HU" sz="2800" b="1" dirty="0"/>
              <a:t>regulator of </a:t>
            </a:r>
            <a:r>
              <a:rPr lang="hu-HU" altLang="hu-HU" sz="2800" b="1" i="1" dirty="0" smtClean="0"/>
              <a:t>egl-1</a:t>
            </a:r>
            <a:endParaRPr lang="en-US" altLang="hu-HU" sz="2800" b="1" i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107504" y="5333146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i="1" dirty="0" err="1" smtClean="0"/>
              <a:t>gf</a:t>
            </a:r>
            <a:endParaRPr lang="hu-HU" sz="2000" b="1" i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7504" y="6269250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i="1" dirty="0" err="1"/>
              <a:t>l</a:t>
            </a:r>
            <a:r>
              <a:rPr lang="hu-HU" sz="2000" b="1" i="1" dirty="0" err="1" smtClean="0"/>
              <a:t>f</a:t>
            </a:r>
            <a:endParaRPr lang="hu-HU" sz="2000" b="1" i="1" dirty="0"/>
          </a:p>
        </p:txBody>
      </p:sp>
    </p:spTree>
    <p:extLst>
      <p:ext uri="{BB962C8B-B14F-4D97-AF65-F5344CB8AC3E}">
        <p14:creationId xmlns:p14="http://schemas.microsoft.com/office/powerpoint/2010/main" val="33641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0" y="1670571"/>
            <a:ext cx="3124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400" b="1" i="1" dirty="0" err="1"/>
              <a:t>Hox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genes</a:t>
            </a:r>
            <a:r>
              <a:rPr lang="hu-HU" altLang="hu-HU" sz="2400" b="1" dirty="0"/>
              <a:t> </a:t>
            </a:r>
            <a:r>
              <a:rPr lang="hu-HU" altLang="hu-HU" sz="2400" b="1" dirty="0" err="1" smtClean="0"/>
              <a:t>regulate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/>
              <a:t>apoptosis</a:t>
            </a:r>
            <a:endParaRPr lang="en-US" altLang="hu-HU" sz="2400" b="1" dirty="0"/>
          </a:p>
        </p:txBody>
      </p:sp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270" y="0"/>
            <a:ext cx="5429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0" y="2641600"/>
            <a:ext cx="350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 b="1" i="1" dirty="0"/>
              <a:t>mab-5</a:t>
            </a:r>
            <a:r>
              <a:rPr lang="hu-HU" altLang="hu-HU" sz="2000" b="1" dirty="0"/>
              <a:t> </a:t>
            </a:r>
            <a:r>
              <a:rPr lang="hu-HU" altLang="hu-HU" sz="2000" b="1" dirty="0" smtClean="0"/>
              <a:t>and </a:t>
            </a:r>
            <a:r>
              <a:rPr lang="hu-HU" altLang="hu-HU" sz="2000" b="1" i="1" dirty="0" smtClean="0"/>
              <a:t>lin-39</a:t>
            </a:r>
            <a:r>
              <a:rPr lang="hu-HU" altLang="hu-HU" sz="2000" b="1" dirty="0" smtClean="0"/>
              <a:t> </a:t>
            </a:r>
            <a:r>
              <a:rPr lang="hu-HU" altLang="hu-HU" sz="2000" b="1" dirty="0" err="1" smtClean="0"/>
              <a:t>mutants</a:t>
            </a:r>
            <a:r>
              <a:rPr lang="hu-HU" altLang="hu-HU" sz="2000" b="1" dirty="0" smtClean="0"/>
              <a:t> </a:t>
            </a:r>
            <a:r>
              <a:rPr lang="hu-HU" altLang="hu-HU" sz="2000" b="1" dirty="0" err="1"/>
              <a:t>have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defects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in</a:t>
            </a:r>
            <a:r>
              <a:rPr lang="hu-HU" altLang="hu-HU" sz="2000" b="1" dirty="0"/>
              <a:t> PCD</a:t>
            </a:r>
            <a:endParaRPr lang="en-US" altLang="hu-HU" sz="20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-1488" y="0"/>
            <a:ext cx="3984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P11.aaap </a:t>
            </a:r>
            <a:r>
              <a:rPr lang="hu-HU" sz="2800" dirty="0" smtClean="0"/>
              <a:t>and</a:t>
            </a:r>
            <a:r>
              <a:rPr lang="hu-HU" sz="2800" b="1" dirty="0" smtClean="0"/>
              <a:t> VC </a:t>
            </a:r>
            <a:r>
              <a:rPr lang="hu-HU" sz="2800" b="1" dirty="0" err="1" smtClean="0"/>
              <a:t>neurons</a:t>
            </a:r>
            <a:endParaRPr lang="hu-HU" sz="2800" b="1" dirty="0"/>
          </a:p>
        </p:txBody>
      </p:sp>
      <p:sp>
        <p:nvSpPr>
          <p:cNvPr id="3" name="Téglalap 2"/>
          <p:cNvSpPr/>
          <p:nvPr/>
        </p:nvSpPr>
        <p:spPr>
          <a:xfrm>
            <a:off x="7668344" y="116632"/>
            <a:ext cx="648072" cy="6624736"/>
          </a:xfrm>
          <a:prstGeom prst="rect">
            <a:avLst/>
          </a:prstGeom>
          <a:solidFill>
            <a:srgbClr val="92D05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3612044" cy="334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611560" y="4797152"/>
            <a:ext cx="1080120" cy="216024"/>
            <a:chOff x="611560" y="4797152"/>
            <a:chExt cx="1080120" cy="216024"/>
          </a:xfrm>
        </p:grpSpPr>
        <p:sp>
          <p:nvSpPr>
            <p:cNvPr id="4" name="Lefelé nyíl 3"/>
            <p:cNvSpPr/>
            <p:nvPr/>
          </p:nvSpPr>
          <p:spPr>
            <a:xfrm flipV="1">
              <a:off x="611560" y="4797152"/>
              <a:ext cx="144016" cy="2160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Lefelé nyíl 8"/>
            <p:cNvSpPr/>
            <p:nvPr/>
          </p:nvSpPr>
          <p:spPr>
            <a:xfrm flipV="1">
              <a:off x="1547664" y="4797152"/>
              <a:ext cx="144016" cy="2160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67348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64978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0" y="0"/>
            <a:ext cx="40679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400" b="1" dirty="0" err="1"/>
              <a:t>Transcription</a:t>
            </a:r>
            <a:r>
              <a:rPr lang="hu-HU" altLang="hu-HU" sz="2400" b="1" dirty="0"/>
              <a:t> of </a:t>
            </a:r>
            <a:r>
              <a:rPr lang="hu-HU" altLang="hu-HU" sz="2400" b="1" i="1" dirty="0"/>
              <a:t>egl-1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correlates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with</a:t>
            </a:r>
            <a:r>
              <a:rPr lang="hu-HU" altLang="hu-HU" sz="2400" b="1" dirty="0"/>
              <a:t> </a:t>
            </a:r>
            <a:r>
              <a:rPr lang="hu-HU" altLang="hu-HU" sz="2400" b="1" dirty="0" smtClean="0"/>
              <a:t>MAB-5/CEH-20 </a:t>
            </a:r>
            <a:r>
              <a:rPr lang="hu-HU" altLang="hu-HU" sz="2400" b="1" dirty="0" err="1" smtClean="0"/>
              <a:t>activity</a:t>
            </a:r>
            <a:endParaRPr lang="en-US" altLang="hu-HU" sz="2400" b="1" dirty="0"/>
          </a:p>
        </p:txBody>
      </p:sp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6672"/>
            <a:ext cx="4441825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zis 4"/>
          <p:cNvSpPr/>
          <p:nvPr/>
        </p:nvSpPr>
        <p:spPr>
          <a:xfrm>
            <a:off x="6516216" y="1135793"/>
            <a:ext cx="432048" cy="1285096"/>
          </a:xfrm>
          <a:prstGeom prst="ellipse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2930967" y="1196752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i="1" dirty="0" smtClean="0"/>
              <a:t>egl-1::</a:t>
            </a:r>
            <a:r>
              <a:rPr lang="hu-HU" sz="2000" b="1" i="1" dirty="0" err="1" smtClean="0"/>
              <a:t>gfp</a:t>
            </a:r>
            <a:endParaRPr lang="hu-HU" sz="2000" b="1" i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5004558" y="44624"/>
            <a:ext cx="3959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EMSA: MAB-5 </a:t>
            </a:r>
            <a:r>
              <a:rPr lang="hu-HU" sz="2000" b="1" dirty="0" err="1" smtClean="0"/>
              <a:t>binds</a:t>
            </a:r>
            <a:r>
              <a:rPr lang="hu-HU" sz="2000" b="1" dirty="0" smtClean="0"/>
              <a:t> </a:t>
            </a:r>
            <a:r>
              <a:rPr lang="hu-HU" sz="2000" b="1" i="1" dirty="0" smtClean="0"/>
              <a:t>egl-1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promoter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70748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923925"/>
            <a:ext cx="5661025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/>
              <a:t>CED-9 </a:t>
            </a:r>
            <a:r>
              <a:rPr lang="hu-HU" altLang="hu-HU" sz="2800" b="1" dirty="0" smtClean="0"/>
              <a:t>and CED-4 </a:t>
            </a:r>
            <a:r>
              <a:rPr lang="hu-HU" altLang="hu-HU" sz="2800" b="1" dirty="0" err="1" smtClean="0"/>
              <a:t>localize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to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mitochondria</a:t>
            </a:r>
            <a:endParaRPr lang="en-US" altLang="hu-HU" sz="2800" b="1" dirty="0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05246" y="1576388"/>
            <a:ext cx="1862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dirty="0" err="1" smtClean="0">
                <a:solidFill>
                  <a:srgbClr val="33CC33"/>
                </a:solidFill>
              </a:rPr>
              <a:t>Antibody</a:t>
            </a:r>
            <a:r>
              <a:rPr lang="hu-HU" altLang="hu-HU" b="1" dirty="0" smtClean="0">
                <a:solidFill>
                  <a:srgbClr val="33CC33"/>
                </a:solidFill>
              </a:rPr>
              <a:t> </a:t>
            </a:r>
            <a:r>
              <a:rPr lang="hu-HU" altLang="hu-HU" b="1" dirty="0" err="1" smtClean="0">
                <a:solidFill>
                  <a:srgbClr val="33CC33"/>
                </a:solidFill>
              </a:rPr>
              <a:t>staining</a:t>
            </a:r>
            <a:endParaRPr lang="hu-HU" altLang="hu-HU" b="1" dirty="0">
              <a:solidFill>
                <a:srgbClr val="33CC33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60363" y="3567113"/>
            <a:ext cx="21955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dirty="0" err="1" smtClean="0">
                <a:solidFill>
                  <a:srgbClr val="CC0000"/>
                </a:solidFill>
              </a:rPr>
              <a:t>Mitochondrial</a:t>
            </a:r>
            <a:r>
              <a:rPr lang="hu-HU" altLang="hu-HU" b="1" dirty="0" smtClean="0">
                <a:solidFill>
                  <a:srgbClr val="CC0000"/>
                </a:solidFill>
              </a:rPr>
              <a:t> marker</a:t>
            </a:r>
            <a:endParaRPr lang="hu-HU" altLang="hu-HU" b="1" dirty="0">
              <a:solidFill>
                <a:srgbClr val="CC0000"/>
              </a:solidFill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60363" y="5380038"/>
            <a:ext cx="2195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dirty="0" err="1" smtClean="0">
                <a:solidFill>
                  <a:srgbClr val="FFC000"/>
                </a:solidFill>
              </a:rPr>
              <a:t>merged</a:t>
            </a:r>
            <a:endParaRPr lang="hu-HU" altLang="hu-H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6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09663"/>
            <a:ext cx="2432050" cy="57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09662"/>
            <a:ext cx="2432050" cy="577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0" y="11588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/>
              <a:t>CED-9 </a:t>
            </a:r>
            <a:r>
              <a:rPr lang="hu-HU" altLang="hu-HU" sz="2800" b="1" dirty="0" smtClean="0"/>
              <a:t>is </a:t>
            </a:r>
            <a:r>
              <a:rPr lang="hu-HU" altLang="hu-HU" sz="2800" b="1" dirty="0" err="1" smtClean="0"/>
              <a:t>required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for</a:t>
            </a:r>
            <a:r>
              <a:rPr lang="hu-HU" altLang="hu-HU" sz="2800" b="1" dirty="0" smtClean="0"/>
              <a:t> CED-4 </a:t>
            </a:r>
            <a:r>
              <a:rPr lang="hu-HU" altLang="hu-HU" sz="2800" b="1" dirty="0" err="1" smtClean="0"/>
              <a:t>localization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to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mitochondria</a:t>
            </a:r>
            <a:endParaRPr lang="en-US" altLang="hu-HU" sz="2800" b="1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05246" y="1576388"/>
            <a:ext cx="1862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dirty="0" err="1" smtClean="0">
                <a:solidFill>
                  <a:srgbClr val="33CC33"/>
                </a:solidFill>
              </a:rPr>
              <a:t>Antibody</a:t>
            </a:r>
            <a:r>
              <a:rPr lang="hu-HU" altLang="hu-HU" b="1" dirty="0" smtClean="0">
                <a:solidFill>
                  <a:srgbClr val="33CC33"/>
                </a:solidFill>
              </a:rPr>
              <a:t> </a:t>
            </a:r>
            <a:r>
              <a:rPr lang="hu-HU" altLang="hu-HU" b="1" dirty="0" err="1" smtClean="0">
                <a:solidFill>
                  <a:srgbClr val="33CC33"/>
                </a:solidFill>
              </a:rPr>
              <a:t>staining</a:t>
            </a:r>
            <a:endParaRPr lang="hu-HU" altLang="hu-HU" b="1" dirty="0">
              <a:solidFill>
                <a:srgbClr val="33CC33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60363" y="3567113"/>
            <a:ext cx="21955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dirty="0" err="1" smtClean="0">
                <a:solidFill>
                  <a:srgbClr val="CC0000"/>
                </a:solidFill>
              </a:rPr>
              <a:t>Mitochondrial</a:t>
            </a:r>
            <a:r>
              <a:rPr lang="hu-HU" altLang="hu-HU" b="1" dirty="0" smtClean="0">
                <a:solidFill>
                  <a:srgbClr val="CC0000"/>
                </a:solidFill>
              </a:rPr>
              <a:t> marker</a:t>
            </a:r>
            <a:endParaRPr lang="hu-HU" altLang="hu-HU" b="1" dirty="0">
              <a:solidFill>
                <a:srgbClr val="CC0000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0363" y="5380038"/>
            <a:ext cx="2195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dirty="0" err="1" smtClean="0">
                <a:solidFill>
                  <a:srgbClr val="FFC000"/>
                </a:solidFill>
              </a:rPr>
              <a:t>merged</a:t>
            </a:r>
            <a:endParaRPr lang="hu-HU" altLang="hu-H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27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7772400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684213" y="2636838"/>
            <a:ext cx="3095625" cy="3168650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5364163" y="2636838"/>
            <a:ext cx="3095625" cy="3168650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048125" y="1647825"/>
            <a:ext cx="10353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dirty="0" err="1" smtClean="0"/>
              <a:t>antibody</a:t>
            </a:r>
            <a:endParaRPr lang="hu-HU" altLang="hu-HU" b="1" dirty="0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4572000" y="206057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4194175" y="4676775"/>
            <a:ext cx="738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1600" b="1"/>
              <a:t>(mag)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4070350" y="5468938"/>
            <a:ext cx="1077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1600" b="1"/>
              <a:t>(citoszól)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588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/>
              <a:t>CED-9 </a:t>
            </a:r>
            <a:r>
              <a:rPr lang="hu-HU" altLang="hu-HU" sz="2800" b="1" dirty="0" smtClean="0"/>
              <a:t>is </a:t>
            </a:r>
            <a:r>
              <a:rPr lang="hu-HU" altLang="hu-HU" sz="2800" b="1" dirty="0" err="1" smtClean="0"/>
              <a:t>required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for</a:t>
            </a:r>
            <a:r>
              <a:rPr lang="hu-HU" altLang="hu-HU" sz="2800" b="1" dirty="0" smtClean="0"/>
              <a:t> CED-4 </a:t>
            </a:r>
            <a:r>
              <a:rPr lang="hu-HU" altLang="hu-HU" sz="2800" b="1" dirty="0" err="1" smtClean="0"/>
              <a:t>localization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to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mitochondria</a:t>
            </a:r>
            <a:endParaRPr lang="en-US" alt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20015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4275"/>
            <a:ext cx="914400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23056" y="317599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 err="1" smtClean="0"/>
              <a:t>Bichemistry</a:t>
            </a:r>
            <a:r>
              <a:rPr lang="hu-HU" altLang="hu-HU" sz="2800" b="1" dirty="0" smtClean="0"/>
              <a:t> of </a:t>
            </a:r>
            <a:r>
              <a:rPr lang="hu-HU" altLang="hu-HU" sz="2800" b="1" dirty="0" err="1" smtClean="0"/>
              <a:t>apoptosis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in</a:t>
            </a:r>
            <a:r>
              <a:rPr lang="hu-HU" altLang="hu-HU" sz="2800" b="1" dirty="0" smtClean="0"/>
              <a:t> </a:t>
            </a:r>
            <a:r>
              <a:rPr lang="hu-HU" altLang="hu-HU" sz="2800" b="1" i="1" dirty="0" smtClean="0"/>
              <a:t>C</a:t>
            </a:r>
            <a:r>
              <a:rPr lang="hu-HU" altLang="hu-HU" sz="2800" b="1" i="1" dirty="0"/>
              <a:t>. </a:t>
            </a:r>
            <a:r>
              <a:rPr lang="hu-HU" altLang="hu-HU" sz="2800" b="1" i="1" dirty="0" err="1" smtClean="0"/>
              <a:t>elegans</a:t>
            </a:r>
            <a:endParaRPr lang="en-US" alt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81198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257425"/>
            <a:ext cx="77152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220072" y="2132856"/>
            <a:ext cx="66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</a:rPr>
              <a:t>p53</a:t>
            </a:r>
            <a:endParaRPr lang="hu-HU" sz="2400" b="1" dirty="0">
              <a:solidFill>
                <a:srgbClr val="FF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39552" y="332656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The tumor </a:t>
            </a:r>
            <a:r>
              <a:rPr lang="hu-HU" sz="2800" b="1" dirty="0" err="1" smtClean="0"/>
              <a:t>suppressor</a:t>
            </a:r>
            <a:r>
              <a:rPr lang="hu-HU" sz="2800" b="1" dirty="0" smtClean="0"/>
              <a:t> p53 </a:t>
            </a:r>
            <a:r>
              <a:rPr lang="hu-HU" sz="2800" b="1" dirty="0" err="1" smtClean="0"/>
              <a:t>directly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upregulates</a:t>
            </a:r>
            <a:r>
              <a:rPr lang="hu-HU" sz="2800" b="1" dirty="0" smtClean="0"/>
              <a:t> </a:t>
            </a:r>
            <a:r>
              <a:rPr lang="hu-HU" sz="2800" b="1" i="1" dirty="0" smtClean="0"/>
              <a:t>egl-1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upon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genotoxic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stress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1714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857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-19963" y="338456"/>
            <a:ext cx="307979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400" b="1" dirty="0" err="1"/>
              <a:t>Germ-line</a:t>
            </a:r>
            <a:r>
              <a:rPr lang="hu-HU" altLang="hu-HU" sz="2400" b="1" dirty="0"/>
              <a:t> </a:t>
            </a:r>
            <a:r>
              <a:rPr lang="hu-HU" altLang="hu-HU" sz="2400" b="1" dirty="0" err="1" smtClean="0"/>
              <a:t>apoptosis</a:t>
            </a:r>
            <a:r>
              <a:rPr lang="hu-HU" altLang="hu-HU" sz="2400" b="1" dirty="0" smtClean="0"/>
              <a:t>: </a:t>
            </a:r>
            <a:r>
              <a:rPr lang="hu-HU" altLang="hu-HU" sz="2400" b="1" dirty="0" err="1" smtClean="0"/>
              <a:t>in</a:t>
            </a:r>
            <a:r>
              <a:rPr lang="hu-HU" altLang="hu-HU" sz="2400" b="1" dirty="0" smtClean="0"/>
              <a:t> </a:t>
            </a:r>
            <a:r>
              <a:rPr lang="hu-HU" altLang="hu-HU" sz="2400" b="1" i="1" dirty="0" smtClean="0"/>
              <a:t>C. </a:t>
            </a:r>
            <a:r>
              <a:rPr lang="hu-HU" altLang="hu-HU" sz="2400" b="1" i="1" dirty="0" err="1" smtClean="0"/>
              <a:t>elegans</a:t>
            </a:r>
            <a:r>
              <a:rPr lang="hu-HU" altLang="hu-HU" sz="2400" b="1" dirty="0" smtClean="0"/>
              <a:t>, </a:t>
            </a:r>
            <a:r>
              <a:rPr lang="hu-HU" altLang="hu-HU" sz="2400" b="1" dirty="0" err="1" smtClean="0"/>
              <a:t>half</a:t>
            </a:r>
            <a:r>
              <a:rPr lang="hu-HU" altLang="hu-HU" sz="2400" b="1" dirty="0" smtClean="0"/>
              <a:t> of </a:t>
            </a:r>
            <a:r>
              <a:rPr lang="hu-HU" altLang="hu-HU" sz="2400" b="1" dirty="0" err="1" smtClean="0"/>
              <a:t>the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germ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cells</a:t>
            </a:r>
            <a:r>
              <a:rPr lang="hu-HU" altLang="hu-HU" sz="2400" b="1" dirty="0" smtClean="0"/>
              <a:t> die </a:t>
            </a:r>
            <a:r>
              <a:rPr lang="hu-HU" altLang="hu-HU" sz="2400" b="1" dirty="0" err="1" smtClean="0"/>
              <a:t>by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apoptosis</a:t>
            </a:r>
            <a:endParaRPr lang="en-US" altLang="hu-HU" sz="24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7" y="3717032"/>
            <a:ext cx="2575095" cy="307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nyíllal 2"/>
          <p:cNvCxnSpPr/>
          <p:nvPr/>
        </p:nvCxnSpPr>
        <p:spPr>
          <a:xfrm flipH="1">
            <a:off x="2339752" y="2348880"/>
            <a:ext cx="1656184" cy="172819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03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906463"/>
            <a:ext cx="7762875" cy="583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979712" y="307974"/>
            <a:ext cx="55684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 dirty="0" err="1" smtClean="0"/>
              <a:t>Removal</a:t>
            </a:r>
            <a:r>
              <a:rPr lang="hu-HU" altLang="hu-HU" sz="2800" b="1" dirty="0" smtClean="0"/>
              <a:t> of </a:t>
            </a:r>
            <a:r>
              <a:rPr lang="hu-HU" altLang="hu-HU" sz="2800" b="1" dirty="0" err="1" smtClean="0"/>
              <a:t>cell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corpses</a:t>
            </a:r>
            <a:r>
              <a:rPr lang="hu-HU" altLang="hu-HU" sz="2800" b="1" dirty="0" smtClean="0"/>
              <a:t>: </a:t>
            </a:r>
            <a:r>
              <a:rPr lang="hu-HU" altLang="hu-HU" sz="2800" b="1" dirty="0" err="1" smtClean="0"/>
              <a:t>engulfment</a:t>
            </a:r>
            <a:endParaRPr lang="hu-HU" altLang="hu-HU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7548331" cy="566124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15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9144000" cy="604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295400" y="44624"/>
            <a:ext cx="6629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 smtClean="0"/>
              <a:t>T- </a:t>
            </a:r>
            <a:r>
              <a:rPr lang="hu-HU" altLang="hu-HU" sz="2800" b="1" dirty="0"/>
              <a:t>and B-</a:t>
            </a:r>
            <a:r>
              <a:rPr lang="hu-HU" altLang="hu-HU" sz="2800" b="1" dirty="0" err="1"/>
              <a:t>lymphocyte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development</a:t>
            </a:r>
            <a:endParaRPr lang="en-US" altLang="hu-HU" sz="28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4698431" y="3183359"/>
            <a:ext cx="3113929" cy="461665"/>
          </a:xfrm>
          <a:prstGeom prst="rect">
            <a:avLst/>
          </a:prstGeom>
          <a:solidFill>
            <a:srgbClr val="C00000">
              <a:alpha val="29000"/>
            </a:srgbClr>
          </a:solidFill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Defects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autoimmunity</a:t>
            </a:r>
            <a:endParaRPr lang="hu-HU" sz="2400" b="1" dirty="0"/>
          </a:p>
        </p:txBody>
      </p:sp>
      <p:sp>
        <p:nvSpPr>
          <p:cNvPr id="3" name="Téglalap 2"/>
          <p:cNvSpPr/>
          <p:nvPr/>
        </p:nvSpPr>
        <p:spPr>
          <a:xfrm>
            <a:off x="3779912" y="812800"/>
            <a:ext cx="1872208" cy="2112144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3203848" y="4701232"/>
            <a:ext cx="1872208" cy="2112144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949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9883"/>
            <a:ext cx="4464496" cy="681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" y="188640"/>
            <a:ext cx="3779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 smtClean="0"/>
              <a:t>Cell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death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proteins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are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conserved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in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different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organisms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80519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62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99571" y="188640"/>
            <a:ext cx="814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Cell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death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genes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are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conserved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in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different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organisms</a:t>
            </a:r>
            <a:endParaRPr lang="hu-HU" sz="2800" b="1" dirty="0"/>
          </a:p>
        </p:txBody>
      </p:sp>
      <p:sp>
        <p:nvSpPr>
          <p:cNvPr id="3" name="Téglalap 2"/>
          <p:cNvSpPr/>
          <p:nvPr/>
        </p:nvSpPr>
        <p:spPr>
          <a:xfrm>
            <a:off x="1403648" y="2132856"/>
            <a:ext cx="2016224" cy="4545384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6444208" y="2132856"/>
            <a:ext cx="2699792" cy="4545384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45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0488"/>
            <a:ext cx="7239000" cy="674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0"/>
            <a:ext cx="5257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800" b="1"/>
              <a:t>Two major apoptotic pathways in mammalian cells</a:t>
            </a:r>
            <a:endParaRPr lang="en-US" altLang="hu-HU" sz="2800" b="1"/>
          </a:p>
        </p:txBody>
      </p:sp>
      <p:sp>
        <p:nvSpPr>
          <p:cNvPr id="2" name="Ellipszis 1"/>
          <p:cNvSpPr/>
          <p:nvPr/>
        </p:nvSpPr>
        <p:spPr>
          <a:xfrm>
            <a:off x="8023760" y="2944376"/>
            <a:ext cx="864096" cy="538981"/>
          </a:xfrm>
          <a:prstGeom prst="ellipse">
            <a:avLst/>
          </a:prstGeom>
          <a:solidFill>
            <a:srgbClr val="92D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761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591963"/>
            <a:ext cx="4713287" cy="622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11188" y="1557338"/>
            <a:ext cx="30305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 b="1" i="1" dirty="0" smtClean="0"/>
              <a:t>Apaf1 </a:t>
            </a:r>
            <a:r>
              <a:rPr lang="hu-HU" altLang="hu-HU" sz="2000" b="1" dirty="0" err="1" smtClean="0"/>
              <a:t>mutant</a:t>
            </a:r>
            <a:r>
              <a:rPr lang="hu-HU" altLang="hu-HU" sz="2000" b="1" dirty="0" smtClean="0"/>
              <a:t> </a:t>
            </a:r>
            <a:r>
              <a:rPr lang="hu-HU" altLang="hu-HU" sz="2000" b="1" dirty="0" err="1" smtClean="0"/>
              <a:t>mouse</a:t>
            </a:r>
            <a:endParaRPr lang="hu-HU" altLang="hu-HU" sz="2000" b="1" dirty="0"/>
          </a:p>
        </p:txBody>
      </p:sp>
      <p:grpSp>
        <p:nvGrpSpPr>
          <p:cNvPr id="8200" name="Group 8"/>
          <p:cNvGrpSpPr>
            <a:grpSpLocks/>
          </p:cNvGrpSpPr>
          <p:nvPr/>
        </p:nvGrpSpPr>
        <p:grpSpPr bwMode="auto">
          <a:xfrm>
            <a:off x="6877050" y="4047951"/>
            <a:ext cx="1727200" cy="647700"/>
            <a:chOff x="4332" y="2387"/>
            <a:chExt cx="1088" cy="408"/>
          </a:xfrm>
        </p:grpSpPr>
        <p:sp>
          <p:nvSpPr>
            <p:cNvPr id="8196" name="Oval 4"/>
            <p:cNvSpPr>
              <a:spLocks noChangeArrowheads="1"/>
            </p:cNvSpPr>
            <p:nvPr/>
          </p:nvSpPr>
          <p:spPr bwMode="auto">
            <a:xfrm>
              <a:off x="4921" y="2432"/>
              <a:ext cx="499" cy="363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197" name="Oval 5"/>
            <p:cNvSpPr>
              <a:spLocks noChangeArrowheads="1"/>
            </p:cNvSpPr>
            <p:nvPr/>
          </p:nvSpPr>
          <p:spPr bwMode="auto">
            <a:xfrm>
              <a:off x="4332" y="2432"/>
              <a:ext cx="499" cy="363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198" name="Line 6"/>
            <p:cNvSpPr>
              <a:spLocks noChangeShapeType="1"/>
            </p:cNvSpPr>
            <p:nvPr/>
          </p:nvSpPr>
          <p:spPr bwMode="auto">
            <a:xfrm>
              <a:off x="4377" y="2387"/>
              <a:ext cx="227" cy="18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199" name="Line 7"/>
            <p:cNvSpPr>
              <a:spLocks noChangeShapeType="1"/>
            </p:cNvSpPr>
            <p:nvPr/>
          </p:nvSpPr>
          <p:spPr bwMode="auto">
            <a:xfrm flipH="1">
              <a:off x="5102" y="2433"/>
              <a:ext cx="227" cy="18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50825" y="333375"/>
            <a:ext cx="38560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400" b="1" dirty="0" err="1" smtClean="0"/>
              <a:t>Apoptosis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in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mouse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development</a:t>
            </a:r>
            <a:endParaRPr lang="hu-HU" altLang="hu-HU" sz="24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4716016" y="222631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Wild-type</a:t>
            </a:r>
            <a:endParaRPr lang="hu-HU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948264" y="188640"/>
            <a:ext cx="150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i="1" dirty="0" smtClean="0"/>
              <a:t>Apaf1</a:t>
            </a:r>
            <a:r>
              <a:rPr lang="hu-HU" b="1" dirty="0" smtClean="0"/>
              <a:t> </a:t>
            </a:r>
            <a:r>
              <a:rPr lang="hu-HU" b="1" dirty="0" err="1" smtClean="0"/>
              <a:t>mutant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14543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7924800" cy="29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/>
              <a:t>A </a:t>
            </a:r>
            <a:r>
              <a:rPr lang="hu-HU" altLang="hu-HU" sz="2800" b="1" dirty="0" err="1"/>
              <a:t>second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set</a:t>
            </a:r>
            <a:r>
              <a:rPr lang="hu-HU" altLang="hu-HU" sz="2800" b="1" dirty="0"/>
              <a:t> of </a:t>
            </a:r>
            <a:r>
              <a:rPr lang="hu-HU" altLang="hu-HU" sz="2800" b="1" dirty="0" err="1"/>
              <a:t>apoptotic</a:t>
            </a:r>
            <a:r>
              <a:rPr lang="hu-HU" altLang="hu-HU" sz="2800" b="1" dirty="0"/>
              <a:t> regulators: </a:t>
            </a:r>
          </a:p>
          <a:p>
            <a:pPr algn="ctr">
              <a:spcBef>
                <a:spcPct val="50000"/>
              </a:spcBef>
            </a:pPr>
            <a:r>
              <a:rPr lang="hu-HU" altLang="hu-HU" sz="2800" b="1" dirty="0"/>
              <a:t>Bcl-2 (</a:t>
            </a:r>
            <a:r>
              <a:rPr lang="hu-HU" altLang="hu-HU" sz="2800" b="1" i="1" dirty="0" err="1"/>
              <a:t>bcl</a:t>
            </a:r>
            <a:r>
              <a:rPr lang="hu-HU" altLang="hu-HU" sz="2800" b="1" dirty="0"/>
              <a:t>: </a:t>
            </a:r>
            <a:r>
              <a:rPr lang="hu-HU" altLang="hu-HU" sz="2800" b="1" dirty="0" err="1"/>
              <a:t>B-cell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lymphoma</a:t>
            </a:r>
            <a:r>
              <a:rPr lang="hu-HU" altLang="hu-HU" sz="2800" b="1" dirty="0"/>
              <a:t>) </a:t>
            </a:r>
            <a:r>
              <a:rPr lang="hu-HU" altLang="hu-HU" sz="2800" b="1" dirty="0" err="1"/>
              <a:t>family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members</a:t>
            </a:r>
            <a:endParaRPr lang="en-US" altLang="hu-HU" sz="2800" b="1" dirty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8001000" y="28194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>
                <a:solidFill>
                  <a:srgbClr val="FF0000"/>
                </a:solidFill>
              </a:rPr>
              <a:t>Anti</a:t>
            </a:r>
            <a:endParaRPr lang="en-US" altLang="hu-HU" sz="2000" b="1">
              <a:solidFill>
                <a:srgbClr val="FF0000"/>
              </a:solidFill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772400" y="35052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>
                <a:solidFill>
                  <a:srgbClr val="FF0000"/>
                </a:solidFill>
              </a:rPr>
              <a:t>Pro(mote)</a:t>
            </a:r>
            <a:endParaRPr lang="en-US" altLang="hu-HU" sz="2000" b="1">
              <a:solidFill>
                <a:srgbClr val="FF0000"/>
              </a:solidFill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772400" y="44196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>
                <a:solidFill>
                  <a:srgbClr val="FF0000"/>
                </a:solidFill>
              </a:rPr>
              <a:t>Pro(mote)</a:t>
            </a:r>
            <a:endParaRPr lang="en-US" altLang="hu-HU" sz="2000" b="1">
              <a:solidFill>
                <a:srgbClr val="FF0000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38150" y="5729288"/>
            <a:ext cx="329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/>
              <a:t>BH: Bcl2 homology domains</a:t>
            </a:r>
          </a:p>
          <a:p>
            <a:r>
              <a:rPr lang="hu-HU" altLang="hu-HU" b="1"/>
              <a:t>TM: transmembrane domain</a:t>
            </a:r>
            <a:endParaRPr lang="en-US" altLang="hu-HU" b="1"/>
          </a:p>
        </p:txBody>
      </p:sp>
    </p:spTree>
    <p:extLst>
      <p:ext uri="{BB962C8B-B14F-4D97-AF65-F5344CB8AC3E}">
        <p14:creationId xmlns:p14="http://schemas.microsoft.com/office/powerpoint/2010/main" val="44868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57200" y="1666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/>
              <a:t>Mitochondria – the forum of death</a:t>
            </a:r>
            <a:endParaRPr lang="en-US" altLang="hu-HU" sz="2800" b="1"/>
          </a:p>
        </p:txBody>
      </p:sp>
    </p:spTree>
    <p:extLst>
      <p:ext uri="{BB962C8B-B14F-4D97-AF65-F5344CB8AC3E}">
        <p14:creationId xmlns:p14="http://schemas.microsoft.com/office/powerpoint/2010/main" val="381562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3341688" y="2655888"/>
            <a:ext cx="2082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/>
              <a:t>II. Necrosis</a:t>
            </a:r>
            <a:endParaRPr lang="en-US" altLang="hu-HU" sz="2800" b="1"/>
          </a:p>
        </p:txBody>
      </p:sp>
    </p:spTree>
    <p:extLst>
      <p:ext uri="{BB962C8B-B14F-4D97-AF65-F5344CB8AC3E}">
        <p14:creationId xmlns:p14="http://schemas.microsoft.com/office/powerpoint/2010/main" val="383771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447800" y="304800"/>
            <a:ext cx="632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 err="1" smtClean="0"/>
              <a:t>Neuronal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degeneration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/>
              <a:t>in</a:t>
            </a:r>
            <a:r>
              <a:rPr lang="hu-HU" altLang="hu-HU" sz="2800" b="1" dirty="0"/>
              <a:t> </a:t>
            </a:r>
            <a:r>
              <a:rPr lang="hu-HU" altLang="hu-HU" sz="2800" b="1" i="1" dirty="0"/>
              <a:t>C. </a:t>
            </a:r>
            <a:r>
              <a:rPr lang="hu-HU" altLang="hu-HU" sz="2800" b="1" i="1" dirty="0" err="1"/>
              <a:t>elegans</a:t>
            </a:r>
            <a:endParaRPr lang="en-US" altLang="hu-HU" sz="2800" b="1" i="1" dirty="0"/>
          </a:p>
        </p:txBody>
      </p:sp>
    </p:spTree>
    <p:extLst>
      <p:ext uri="{BB962C8B-B14F-4D97-AF65-F5344CB8AC3E}">
        <p14:creationId xmlns:p14="http://schemas.microsoft.com/office/powerpoint/2010/main" val="193122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0648"/>
            <a:ext cx="6337048" cy="646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-76200" y="395288"/>
            <a:ext cx="288315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800" b="1" dirty="0" err="1" smtClean="0"/>
              <a:t>Necrotic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cell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death</a:t>
            </a:r>
            <a:r>
              <a:rPr lang="hu-HU" altLang="hu-HU" sz="2800" b="1" dirty="0" smtClean="0"/>
              <a:t>: </a:t>
            </a:r>
          </a:p>
          <a:p>
            <a:pPr>
              <a:spcBef>
                <a:spcPct val="50000"/>
              </a:spcBef>
            </a:pPr>
            <a:r>
              <a:rPr lang="hu-HU" altLang="hu-HU" sz="2800" b="1" dirty="0" err="1" smtClean="0"/>
              <a:t>Vacuolization</a:t>
            </a:r>
            <a:endParaRPr lang="hu-HU" altLang="hu-HU" sz="2800" b="1" dirty="0" smtClean="0"/>
          </a:p>
          <a:p>
            <a:pPr>
              <a:spcBef>
                <a:spcPct val="50000"/>
              </a:spcBef>
            </a:pPr>
            <a:r>
              <a:rPr lang="hu-HU" altLang="hu-HU" sz="2800" b="1" dirty="0" smtClean="0"/>
              <a:t>ER </a:t>
            </a:r>
            <a:r>
              <a:rPr lang="hu-HU" altLang="hu-HU" sz="2800" b="1" dirty="0" err="1" smtClean="0"/>
              <a:t>fragmentation</a:t>
            </a:r>
            <a:endParaRPr lang="en-US" alt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82531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6188"/>
            <a:ext cx="8201025" cy="546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38200" y="457200"/>
            <a:ext cx="739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/>
              <a:t>The mid </a:t>
            </a:r>
            <a:r>
              <a:rPr lang="hu-HU" altLang="hu-HU" sz="2800" b="1" dirty="0" err="1"/>
              <a:t>degeneration</a:t>
            </a:r>
            <a:r>
              <a:rPr lang="hu-HU" altLang="hu-HU" sz="2800" b="1" dirty="0"/>
              <a:t> </a:t>
            </a:r>
            <a:r>
              <a:rPr lang="hu-HU" altLang="hu-HU" sz="2800" b="1" dirty="0" err="1" smtClean="0"/>
              <a:t>state</a:t>
            </a:r>
            <a:r>
              <a:rPr lang="hu-HU" altLang="hu-HU" sz="2800" b="1" dirty="0" smtClean="0"/>
              <a:t> of a </a:t>
            </a:r>
            <a:r>
              <a:rPr lang="hu-HU" altLang="hu-HU" sz="2800" b="1" dirty="0" err="1" smtClean="0"/>
              <a:t>necrotic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cell</a:t>
            </a:r>
            <a:r>
              <a:rPr lang="hu-HU" altLang="hu-HU" sz="2800" b="1" dirty="0" smtClean="0"/>
              <a:t> </a:t>
            </a:r>
            <a:endParaRPr lang="en-US" alt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49938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051720" y="548680"/>
            <a:ext cx="50463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 dirty="0" err="1"/>
              <a:t>Apoptosis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in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the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immune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system</a:t>
            </a:r>
            <a:endParaRPr lang="en-US" altLang="hu-HU" sz="2800" b="1" dirty="0"/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593725" y="1941513"/>
            <a:ext cx="81692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 b="1"/>
              <a:t>The immune system is a society of interacting cells: T and B lymphocytes, Natural Killer (NK) cells, macrophages and professional antigen presenting cells (APCs).</a:t>
            </a:r>
            <a:endParaRPr lang="en-US" altLang="hu-HU" sz="2000" b="1"/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669925" y="3922713"/>
            <a:ext cx="77882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 b="1" dirty="0"/>
              <a:t>B </a:t>
            </a:r>
            <a:r>
              <a:rPr lang="hu-HU" altLang="hu-HU" sz="2000" b="1" dirty="0" err="1"/>
              <a:t>cells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express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cell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membrane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receptors</a:t>
            </a:r>
            <a:r>
              <a:rPr lang="hu-HU" altLang="hu-HU" sz="2000" b="1" dirty="0"/>
              <a:t> (ANTIGENS) </a:t>
            </a:r>
            <a:r>
              <a:rPr lang="hu-HU" altLang="hu-HU" sz="2000" b="1" dirty="0" err="1"/>
              <a:t>with</a:t>
            </a:r>
            <a:r>
              <a:rPr lang="hu-HU" altLang="hu-HU" sz="2000" b="1" dirty="0"/>
              <a:t> a </a:t>
            </a:r>
            <a:r>
              <a:rPr lang="hu-HU" altLang="hu-HU" sz="2000" b="1" dirty="0" err="1"/>
              <a:t>single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antigen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specificity</a:t>
            </a:r>
            <a:r>
              <a:rPr lang="hu-HU" altLang="hu-HU" sz="2000" b="1" dirty="0"/>
              <a:t>. </a:t>
            </a:r>
            <a:r>
              <a:rPr lang="hu-HU" altLang="hu-HU" sz="2000" b="1" dirty="0">
                <a:solidFill>
                  <a:srgbClr val="FF0000"/>
                </a:solidFill>
              </a:rPr>
              <a:t>The </a:t>
            </a:r>
            <a:r>
              <a:rPr lang="hu-HU" altLang="hu-HU" sz="2000" b="1" dirty="0" err="1">
                <a:solidFill>
                  <a:srgbClr val="FF0000"/>
                </a:solidFill>
              </a:rPr>
              <a:t>cells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with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high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affinity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for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proteins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derived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from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self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tissues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are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eliminated</a:t>
            </a:r>
            <a:r>
              <a:rPr lang="hu-HU" altLang="hu-HU" sz="2000" b="1" dirty="0">
                <a:solidFill>
                  <a:srgbClr val="FF0000"/>
                </a:solidFill>
              </a:rPr>
              <a:t>.</a:t>
            </a:r>
            <a:endParaRPr lang="hu-HU" altLang="hu-HU" sz="2000" b="1" dirty="0"/>
          </a:p>
          <a:p>
            <a:pPr algn="ctr"/>
            <a:endParaRPr lang="hu-HU" altLang="hu-HU" sz="2000" b="1" dirty="0"/>
          </a:p>
          <a:p>
            <a:r>
              <a:rPr lang="hu-HU" altLang="hu-HU" sz="2000" b="1" dirty="0"/>
              <a:t>T </a:t>
            </a:r>
            <a:r>
              <a:rPr lang="hu-HU" altLang="hu-HU" sz="2000" b="1" dirty="0" err="1"/>
              <a:t>cells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have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T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cell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antigen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receptors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for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self</a:t>
            </a:r>
            <a:r>
              <a:rPr lang="hu-HU" altLang="hu-HU" sz="2000" b="1" dirty="0"/>
              <a:t> major </a:t>
            </a:r>
            <a:r>
              <a:rPr lang="hu-HU" altLang="hu-HU" sz="2000" b="1" dirty="0" err="1"/>
              <a:t>histocompatibility</a:t>
            </a:r>
            <a:r>
              <a:rPr lang="hu-HU" altLang="hu-HU" sz="2000" b="1" dirty="0"/>
              <a:t> (MHC) </a:t>
            </a:r>
            <a:r>
              <a:rPr lang="hu-HU" altLang="hu-HU" sz="2000" b="1" dirty="0" err="1"/>
              <a:t>antigens</a:t>
            </a:r>
            <a:r>
              <a:rPr lang="hu-HU" altLang="hu-HU" sz="2000" b="1" dirty="0"/>
              <a:t>. </a:t>
            </a:r>
            <a:r>
              <a:rPr lang="hu-HU" altLang="hu-HU" sz="2000" b="1" dirty="0">
                <a:solidFill>
                  <a:srgbClr val="FF0000"/>
                </a:solidFill>
              </a:rPr>
              <a:t>T </a:t>
            </a:r>
            <a:r>
              <a:rPr lang="hu-HU" altLang="hu-HU" sz="2000" b="1" dirty="0" err="1">
                <a:solidFill>
                  <a:srgbClr val="FF0000"/>
                </a:solidFill>
              </a:rPr>
              <a:t>cells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with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high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affinity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for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self</a:t>
            </a:r>
            <a:r>
              <a:rPr lang="hu-HU" altLang="hu-HU" sz="2000" b="1" dirty="0">
                <a:solidFill>
                  <a:srgbClr val="FF0000"/>
                </a:solidFill>
              </a:rPr>
              <a:t> MHC </a:t>
            </a:r>
            <a:r>
              <a:rPr lang="hu-HU" altLang="hu-HU" sz="2000" b="1" dirty="0" err="1">
                <a:solidFill>
                  <a:srgbClr val="FF0000"/>
                </a:solidFill>
              </a:rPr>
              <a:t>molecules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are</a:t>
            </a:r>
            <a:r>
              <a:rPr lang="hu-HU" altLang="hu-HU" sz="2000" b="1" dirty="0">
                <a:solidFill>
                  <a:srgbClr val="FF0000"/>
                </a:solidFill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eliminated</a:t>
            </a:r>
            <a:r>
              <a:rPr lang="hu-HU" altLang="hu-HU" sz="2000" b="1" dirty="0">
                <a:solidFill>
                  <a:srgbClr val="FF0000"/>
                </a:solidFill>
              </a:rPr>
              <a:t>.</a:t>
            </a:r>
            <a:endParaRPr lang="en-US" altLang="hu-H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6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512" y="1323975"/>
            <a:ext cx="5562600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4" y="1067951"/>
            <a:ext cx="4257675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295400" y="242888"/>
            <a:ext cx="6781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/>
              <a:t>Necrosis</a:t>
            </a:r>
            <a:endParaRPr lang="en-US" altLang="hu-HU" sz="2800" b="1"/>
          </a:p>
        </p:txBody>
      </p:sp>
    </p:spTree>
    <p:extLst>
      <p:ext uri="{BB962C8B-B14F-4D97-AF65-F5344CB8AC3E}">
        <p14:creationId xmlns:p14="http://schemas.microsoft.com/office/powerpoint/2010/main" val="26921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7914572"/>
              </p:ext>
            </p:extLst>
          </p:nvPr>
        </p:nvGraphicFramePr>
        <p:xfrm>
          <a:off x="-134938" y="908720"/>
          <a:ext cx="9315450" cy="463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Image" r:id="rId3" imgW="8876190" imgH="4419048" progId="Photoshop.Image.9">
                  <p:embed/>
                </p:oleObj>
              </mc:Choice>
              <mc:Fallback>
                <p:oleObj name="Image" r:id="rId3" imgW="8876190" imgH="4419048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4938" y="908720"/>
                        <a:ext cx="9315450" cy="463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-76200" y="242888"/>
            <a:ext cx="914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/>
              <a:t>The </a:t>
            </a:r>
            <a:r>
              <a:rPr lang="hu-HU" altLang="hu-HU" sz="2800" b="1" dirty="0" err="1"/>
              <a:t>genetics</a:t>
            </a:r>
            <a:r>
              <a:rPr lang="hu-HU" altLang="hu-HU" sz="2800" b="1" dirty="0"/>
              <a:t> of </a:t>
            </a:r>
            <a:r>
              <a:rPr lang="hu-HU" altLang="hu-HU" sz="2800" b="1" dirty="0" err="1"/>
              <a:t>necrosis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in</a:t>
            </a:r>
            <a:r>
              <a:rPr lang="hu-HU" altLang="hu-HU" sz="2800" b="1" dirty="0"/>
              <a:t> </a:t>
            </a:r>
            <a:r>
              <a:rPr lang="hu-HU" altLang="hu-HU" sz="2800" b="1" i="1" dirty="0"/>
              <a:t>C. </a:t>
            </a:r>
            <a:r>
              <a:rPr lang="hu-HU" altLang="hu-HU" sz="2800" b="1" i="1" dirty="0" err="1" smtClean="0"/>
              <a:t>elegans</a:t>
            </a:r>
            <a:r>
              <a:rPr lang="hu-HU" altLang="hu-HU" sz="2800" b="1" i="1" dirty="0" smtClean="0"/>
              <a:t>: </a:t>
            </a:r>
            <a:r>
              <a:rPr lang="hu-HU" altLang="hu-HU" sz="2800" b="1" dirty="0" smtClean="0"/>
              <a:t>ion </a:t>
            </a:r>
            <a:r>
              <a:rPr lang="hu-HU" altLang="hu-HU" sz="2800" b="1" dirty="0" err="1" smtClean="0"/>
              <a:t>channels</a:t>
            </a:r>
            <a:endParaRPr lang="en-US" altLang="hu-HU" sz="2800" b="1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927" y="5013176"/>
            <a:ext cx="1291377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-76200" y="1052736"/>
            <a:ext cx="32772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143" y="5013176"/>
            <a:ext cx="1844824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388794" y="6358542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Marty</a:t>
            </a:r>
            <a:r>
              <a:rPr lang="hu-HU" b="1" dirty="0" smtClean="0"/>
              <a:t>  </a:t>
            </a:r>
            <a:r>
              <a:rPr lang="hu-HU" b="1" dirty="0" err="1" smtClean="0"/>
              <a:t>Chalfie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56999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334000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740564" y="260648"/>
            <a:ext cx="57117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400" b="1" dirty="0"/>
              <a:t>Monitoring </a:t>
            </a:r>
            <a:r>
              <a:rPr lang="hu-HU" altLang="hu-HU" sz="2400" b="1" dirty="0" err="1"/>
              <a:t>necrotic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cell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death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in</a:t>
            </a:r>
            <a:r>
              <a:rPr lang="hu-HU" altLang="hu-HU" sz="2400" b="1" dirty="0"/>
              <a:t> </a:t>
            </a:r>
            <a:r>
              <a:rPr lang="hu-HU" altLang="hu-HU" sz="2400" b="1" i="1" dirty="0"/>
              <a:t>C. </a:t>
            </a:r>
            <a:r>
              <a:rPr lang="hu-HU" altLang="hu-HU" sz="2400" b="1" i="1" dirty="0" err="1"/>
              <a:t>elegans</a:t>
            </a:r>
            <a:endParaRPr lang="en-US" altLang="hu-HU" sz="2400" b="1" i="1" dirty="0"/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6100782" y="3807778"/>
            <a:ext cx="113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dirty="0" err="1"/>
              <a:t>Wild-type</a:t>
            </a:r>
            <a:endParaRPr lang="en-US" altLang="hu-HU" b="1" dirty="0"/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6121393" y="5075892"/>
            <a:ext cx="11098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i="1" dirty="0" smtClean="0"/>
              <a:t>mec-4(</a:t>
            </a:r>
            <a:r>
              <a:rPr lang="hu-HU" altLang="hu-HU" b="1" i="1" dirty="0" err="1" smtClean="0"/>
              <a:t>gf</a:t>
            </a:r>
            <a:r>
              <a:rPr lang="hu-HU" altLang="hu-HU" b="1" i="1" dirty="0" smtClean="0"/>
              <a:t>)</a:t>
            </a:r>
            <a:endParaRPr lang="en-US" altLang="hu-HU" b="1" i="1" dirty="0"/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2051720" y="3789040"/>
            <a:ext cx="12976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dirty="0"/>
              <a:t>MEC-4::GFP</a:t>
            </a:r>
            <a:endParaRPr lang="en-US" altLang="hu-HU" b="1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051720" y="5075892"/>
            <a:ext cx="12976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dirty="0"/>
              <a:t>MEC-4::GFP</a:t>
            </a:r>
            <a:endParaRPr lang="en-US" altLang="hu-HU" b="1" dirty="0"/>
          </a:p>
        </p:txBody>
      </p:sp>
    </p:spTree>
    <p:extLst>
      <p:ext uri="{BB962C8B-B14F-4D97-AF65-F5344CB8AC3E}">
        <p14:creationId xmlns:p14="http://schemas.microsoft.com/office/powerpoint/2010/main" val="81405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49863"/>
            <a:ext cx="7924800" cy="160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1033463"/>
            <a:ext cx="3373437" cy="399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5062538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76200" y="24288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/>
              <a:t>The </a:t>
            </a:r>
            <a:r>
              <a:rPr lang="hu-HU" altLang="hu-HU" sz="2800" b="1" dirty="0" err="1"/>
              <a:t>genetics</a:t>
            </a:r>
            <a:r>
              <a:rPr lang="hu-HU" altLang="hu-HU" sz="2800" b="1" dirty="0"/>
              <a:t> of </a:t>
            </a:r>
            <a:r>
              <a:rPr lang="hu-HU" altLang="hu-HU" sz="2800" b="1" dirty="0" err="1"/>
              <a:t>necrosis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in</a:t>
            </a:r>
            <a:r>
              <a:rPr lang="hu-HU" altLang="hu-HU" sz="2800" b="1" dirty="0"/>
              <a:t> </a:t>
            </a:r>
            <a:r>
              <a:rPr lang="hu-HU" altLang="hu-HU" sz="2800" b="1" i="1" dirty="0"/>
              <a:t>C. </a:t>
            </a:r>
            <a:r>
              <a:rPr lang="hu-HU" altLang="hu-HU" sz="2800" b="1" i="1" dirty="0" err="1" smtClean="0"/>
              <a:t>elegans</a:t>
            </a:r>
            <a:r>
              <a:rPr lang="hu-HU" altLang="hu-HU" sz="2800" b="1" i="1" dirty="0" smtClean="0"/>
              <a:t>: </a:t>
            </a:r>
            <a:r>
              <a:rPr lang="hu-HU" altLang="hu-HU" sz="2800" b="1" dirty="0" err="1" smtClean="0"/>
              <a:t>calpain</a:t>
            </a:r>
            <a:r>
              <a:rPr lang="hu-HU" altLang="hu-HU" sz="2800" b="1" dirty="0" smtClean="0"/>
              <a:t> and </a:t>
            </a:r>
            <a:r>
              <a:rPr lang="hu-HU" altLang="hu-HU" sz="2800" b="1" dirty="0" err="1" smtClean="0"/>
              <a:t>aspartyl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proteases</a:t>
            </a:r>
            <a:endParaRPr lang="en-US" altLang="hu-HU" sz="2800" b="1" dirty="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114400" y="954881"/>
            <a:ext cx="2200275" cy="2129418"/>
            <a:chOff x="114400" y="954881"/>
            <a:chExt cx="2200275" cy="2129418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00" y="954881"/>
              <a:ext cx="2200275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Szövegdoboz 1"/>
            <p:cNvSpPr txBox="1"/>
            <p:nvPr/>
          </p:nvSpPr>
          <p:spPr>
            <a:xfrm>
              <a:off x="114400" y="2714967"/>
              <a:ext cx="16475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N. </a:t>
              </a:r>
              <a:r>
                <a:rPr lang="hu-HU" b="1" dirty="0" err="1" smtClean="0"/>
                <a:t>Tavernarakis</a:t>
              </a:r>
              <a:endParaRPr lang="hu-H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7977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338"/>
            <a:ext cx="7391400" cy="686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410644" y="5405154"/>
            <a:ext cx="3156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calpains</a:t>
            </a:r>
            <a:r>
              <a:rPr lang="hu-HU" sz="2000" b="1" dirty="0" smtClean="0"/>
              <a:t>, </a:t>
            </a:r>
            <a:r>
              <a:rPr lang="hu-HU" sz="2000" b="1" dirty="0" err="1" smtClean="0"/>
              <a:t>aspartyl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proteases</a:t>
            </a:r>
            <a:endParaRPr lang="hu-HU" sz="20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4139200" y="-27384"/>
            <a:ext cx="1152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Model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80517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12" y="1124744"/>
            <a:ext cx="7200800" cy="562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76200" y="24288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/>
              <a:t>The </a:t>
            </a:r>
            <a:r>
              <a:rPr lang="hu-HU" altLang="hu-HU" sz="2800" b="1" dirty="0" err="1"/>
              <a:t>genetics</a:t>
            </a:r>
            <a:r>
              <a:rPr lang="hu-HU" altLang="hu-HU" sz="2800" b="1" dirty="0"/>
              <a:t> of </a:t>
            </a:r>
            <a:r>
              <a:rPr lang="hu-HU" altLang="hu-HU" sz="2800" b="1" dirty="0" err="1"/>
              <a:t>necrosis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in</a:t>
            </a:r>
            <a:r>
              <a:rPr lang="hu-HU" altLang="hu-HU" sz="2800" b="1" dirty="0"/>
              <a:t> </a:t>
            </a:r>
            <a:r>
              <a:rPr lang="hu-HU" altLang="hu-HU" sz="2800" b="1" i="1" dirty="0"/>
              <a:t>C. </a:t>
            </a:r>
            <a:r>
              <a:rPr lang="hu-HU" altLang="hu-HU" sz="2800" b="1" i="1" dirty="0" err="1" smtClean="0"/>
              <a:t>elegans</a:t>
            </a:r>
            <a:r>
              <a:rPr lang="hu-HU" altLang="hu-HU" sz="2800" b="1" i="1" dirty="0" smtClean="0"/>
              <a:t>: </a:t>
            </a:r>
            <a:r>
              <a:rPr lang="hu-HU" altLang="hu-HU" sz="2800" b="1" dirty="0" err="1" smtClean="0"/>
              <a:t>autophagy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genes</a:t>
            </a:r>
            <a:endParaRPr lang="en-US" altLang="hu-HU" sz="28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6878279" y="5517232"/>
            <a:ext cx="2302233" cy="132343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hu-HU" sz="2000" b="1" i="1" dirty="0" smtClean="0"/>
              <a:t>unc-51:	Atg1</a:t>
            </a:r>
          </a:p>
          <a:p>
            <a:r>
              <a:rPr lang="hu-HU" sz="2000" b="1" i="1" dirty="0" smtClean="0"/>
              <a:t>lgg-1:	Atg8</a:t>
            </a:r>
          </a:p>
          <a:p>
            <a:r>
              <a:rPr lang="hu-HU" sz="2000" b="1" i="1" dirty="0" smtClean="0"/>
              <a:t>vha-2:	</a:t>
            </a:r>
            <a:r>
              <a:rPr lang="hu-HU" sz="2000" b="1" i="1" dirty="0" err="1" smtClean="0"/>
              <a:t>vacuolar</a:t>
            </a:r>
            <a:r>
              <a:rPr lang="hu-HU" sz="2000" b="1" i="1" dirty="0" smtClean="0"/>
              <a:t> H</a:t>
            </a:r>
          </a:p>
          <a:p>
            <a:r>
              <a:rPr lang="hu-HU" sz="2000" b="1" i="1" dirty="0"/>
              <a:t>	</a:t>
            </a:r>
            <a:r>
              <a:rPr lang="hu-HU" sz="2000" b="1" i="1" dirty="0" err="1" smtClean="0"/>
              <a:t>ATPase</a:t>
            </a:r>
            <a:endParaRPr lang="hu-HU" sz="2000" b="1" i="1" dirty="0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25152" y="2905560"/>
            <a:ext cx="6094590" cy="3844280"/>
            <a:chOff x="25152" y="2905560"/>
            <a:chExt cx="6094590" cy="3844280"/>
          </a:xfrm>
        </p:grpSpPr>
        <p:pic>
          <p:nvPicPr>
            <p:cNvPr id="6349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" y="2905560"/>
              <a:ext cx="6094590" cy="3844280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179512" y="3284984"/>
              <a:ext cx="23132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smtClean="0">
                  <a:solidFill>
                    <a:srgbClr val="92D050"/>
                  </a:solidFill>
                </a:rPr>
                <a:t>p</a:t>
              </a:r>
              <a:r>
                <a:rPr lang="hu-HU" sz="2000" b="1" i="1" dirty="0" smtClean="0">
                  <a:solidFill>
                    <a:srgbClr val="92D050"/>
                  </a:solidFill>
                </a:rPr>
                <a:t>mec-7</a:t>
              </a:r>
              <a:r>
                <a:rPr lang="hu-HU" sz="2000" b="1" dirty="0" smtClean="0">
                  <a:solidFill>
                    <a:srgbClr val="92D050"/>
                  </a:solidFill>
                </a:rPr>
                <a:t>::GFP::LGG-1</a:t>
              </a:r>
              <a:endParaRPr lang="hu-HU" sz="2000" b="1" dirty="0">
                <a:solidFill>
                  <a:srgbClr val="92D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378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5"/>
            <a:ext cx="9144000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609600" y="307975"/>
            <a:ext cx="784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altLang="hu-HU" sz="2400" b="1" dirty="0" err="1"/>
              <a:t>Autophagy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genes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are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required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for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the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degeneration</a:t>
            </a:r>
            <a:r>
              <a:rPr lang="hu-HU" altLang="hu-HU" sz="2400" b="1" dirty="0"/>
              <a:t> of </a:t>
            </a:r>
            <a:r>
              <a:rPr lang="hu-HU" altLang="hu-HU" sz="2400" b="1" dirty="0" err="1"/>
              <a:t>dopaminerg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neurons</a:t>
            </a:r>
            <a:endParaRPr lang="en-US" altLang="hu-HU" sz="24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251520" y="1743015"/>
            <a:ext cx="2304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non-treated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control</a:t>
            </a:r>
            <a:endParaRPr lang="hu-HU" sz="20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2915816" y="1732746"/>
            <a:ext cx="2426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6-OHDA (</a:t>
            </a:r>
            <a:r>
              <a:rPr lang="hu-HU" sz="2000" b="1" dirty="0" err="1" smtClean="0"/>
              <a:t>neurotoxin</a:t>
            </a:r>
            <a:r>
              <a:rPr lang="hu-HU" sz="2000" b="1" dirty="0" smtClean="0"/>
              <a:t>)</a:t>
            </a:r>
            <a:endParaRPr lang="hu-HU" sz="20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1642965" y="3419708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chemeClr val="bg1"/>
                </a:solidFill>
              </a:rPr>
              <a:t>Wild-type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379269" y="3429000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chemeClr val="bg1"/>
                </a:solidFill>
              </a:rPr>
              <a:t>Wild-type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505779" y="5147900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i="1" dirty="0" smtClean="0">
                <a:solidFill>
                  <a:schemeClr val="bg1"/>
                </a:solidFill>
              </a:rPr>
              <a:t>unc-51(-)</a:t>
            </a:r>
            <a:endParaRPr lang="hu-HU" b="1" i="1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691680" y="5157192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i="1" dirty="0" smtClean="0">
                <a:solidFill>
                  <a:schemeClr val="bg1"/>
                </a:solidFill>
              </a:rPr>
              <a:t>unc-51(-)</a:t>
            </a:r>
            <a:endParaRPr lang="hu-HU" b="1" i="1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264149" y="5951021"/>
            <a:ext cx="1556323" cy="6463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hu-HU" b="1" i="1" dirty="0" smtClean="0"/>
              <a:t>unc-51:	Atg1</a:t>
            </a:r>
          </a:p>
          <a:p>
            <a:r>
              <a:rPr lang="hu-HU" b="1" i="1" dirty="0" smtClean="0"/>
              <a:t>bec-1:	Atg6</a:t>
            </a:r>
          </a:p>
        </p:txBody>
      </p:sp>
    </p:spTree>
    <p:extLst>
      <p:ext uri="{BB962C8B-B14F-4D97-AF65-F5344CB8AC3E}">
        <p14:creationId xmlns:p14="http://schemas.microsoft.com/office/powerpoint/2010/main" val="187298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tavernarakislab.gr/extimages/Necro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24" y="0"/>
            <a:ext cx="9167624" cy="688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991120" y="0"/>
            <a:ext cx="1152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Model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69068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-27384"/>
            <a:ext cx="471601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 err="1"/>
              <a:t>D</a:t>
            </a:r>
            <a:r>
              <a:rPr lang="hu-HU" altLang="hu-HU" sz="2800" b="1" dirty="0" err="1" smtClean="0"/>
              <a:t>egeneration</a:t>
            </a:r>
            <a:r>
              <a:rPr lang="hu-HU" altLang="hu-HU" sz="2800" b="1" dirty="0" smtClean="0"/>
              <a:t> </a:t>
            </a:r>
            <a:r>
              <a:rPr lang="hu-HU" altLang="hu-HU" sz="2800" b="1" dirty="0"/>
              <a:t>of </a:t>
            </a:r>
            <a:r>
              <a:rPr lang="hu-HU" altLang="hu-HU" sz="2800" b="1" dirty="0" err="1"/>
              <a:t>the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fly</a:t>
            </a:r>
            <a:r>
              <a:rPr lang="hu-HU" altLang="hu-HU" sz="2800" b="1" dirty="0"/>
              <a:t> </a:t>
            </a:r>
            <a:r>
              <a:rPr lang="hu-HU" altLang="hu-HU" sz="2800" b="1" dirty="0" err="1" smtClean="0"/>
              <a:t>eye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by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necrotic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cell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death</a:t>
            </a:r>
            <a:endParaRPr lang="en-US" altLang="hu-HU" sz="2800" b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-1"/>
            <a:ext cx="3960872" cy="679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928" y="2852936"/>
            <a:ext cx="18002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208823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2267744" y="4941168"/>
            <a:ext cx="201622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691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423131"/>
              </p:ext>
            </p:extLst>
          </p:nvPr>
        </p:nvGraphicFramePr>
        <p:xfrm>
          <a:off x="-76200" y="1580024"/>
          <a:ext cx="9315450" cy="463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3" name="Image" r:id="rId3" imgW="8876190" imgH="4419048" progId="Photoshop.Image.9">
                  <p:embed/>
                </p:oleObj>
              </mc:Choice>
              <mc:Fallback>
                <p:oleObj name="Image" r:id="rId3" imgW="8876190" imgH="4419048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1580024"/>
                        <a:ext cx="9315450" cy="463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-76200" y="24288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/>
              <a:t>The </a:t>
            </a:r>
            <a:r>
              <a:rPr lang="hu-HU" altLang="hu-HU" sz="2800" b="1" dirty="0" err="1"/>
              <a:t>genetics</a:t>
            </a:r>
            <a:r>
              <a:rPr lang="hu-HU" altLang="hu-HU" sz="2800" b="1" dirty="0"/>
              <a:t> of </a:t>
            </a:r>
            <a:r>
              <a:rPr lang="hu-HU" altLang="hu-HU" sz="2800" b="1" dirty="0" err="1"/>
              <a:t>necrosis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in</a:t>
            </a:r>
            <a:r>
              <a:rPr lang="hu-HU" altLang="hu-HU" sz="2800" b="1" dirty="0"/>
              <a:t> </a:t>
            </a:r>
            <a:r>
              <a:rPr lang="hu-HU" altLang="hu-HU" sz="2800" b="1" i="1" dirty="0"/>
              <a:t>C. </a:t>
            </a:r>
            <a:r>
              <a:rPr lang="hu-HU" altLang="hu-HU" sz="2800" b="1" i="1" dirty="0" err="1" smtClean="0"/>
              <a:t>elegans</a:t>
            </a:r>
            <a:r>
              <a:rPr lang="hu-HU" altLang="hu-HU" sz="2800" b="1" i="1" dirty="0" smtClean="0"/>
              <a:t>: </a:t>
            </a:r>
            <a:r>
              <a:rPr lang="hu-HU" altLang="hu-HU" sz="2800" b="1" dirty="0" smtClean="0"/>
              <a:t>„</a:t>
            </a:r>
            <a:r>
              <a:rPr lang="hu-HU" altLang="hu-HU" sz="2800" b="1" dirty="0" err="1" smtClean="0"/>
              <a:t>apoptotic</a:t>
            </a:r>
            <a:r>
              <a:rPr lang="hu-HU" altLang="hu-HU" sz="2800" b="1" dirty="0" smtClean="0"/>
              <a:t>” </a:t>
            </a:r>
            <a:r>
              <a:rPr lang="hu-HU" altLang="hu-HU" sz="2800" b="1" dirty="0" err="1" smtClean="0"/>
              <a:t>engulfment</a:t>
            </a:r>
            <a:endParaRPr lang="en-US" altLang="hu-HU" sz="2800" b="1" dirty="0"/>
          </a:p>
        </p:txBody>
      </p:sp>
      <p:sp>
        <p:nvSpPr>
          <p:cNvPr id="2" name="Téglalap 1"/>
          <p:cNvSpPr/>
          <p:nvPr/>
        </p:nvSpPr>
        <p:spPr>
          <a:xfrm>
            <a:off x="-76200" y="1715696"/>
            <a:ext cx="32772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4427984" y="1715696"/>
            <a:ext cx="4648200" cy="1929328"/>
          </a:xfrm>
          <a:prstGeom prst="rect">
            <a:avLst/>
          </a:prstGeom>
          <a:solidFill>
            <a:srgbClr val="92D05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4427984" y="3789040"/>
            <a:ext cx="4648200" cy="2448272"/>
          </a:xfrm>
          <a:prstGeom prst="rect">
            <a:avLst/>
          </a:prstGeom>
          <a:solidFill>
            <a:srgbClr val="92D05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882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7900"/>
            <a:ext cx="9144000" cy="393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39528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 err="1" smtClean="0"/>
              <a:t>cytotoxic</a:t>
            </a:r>
            <a:r>
              <a:rPr lang="hu-HU" altLang="hu-HU" sz="2800" b="1" dirty="0" smtClean="0"/>
              <a:t> </a:t>
            </a:r>
            <a:r>
              <a:rPr lang="hu-HU" altLang="hu-HU" sz="2800" b="1" dirty="0"/>
              <a:t>T </a:t>
            </a:r>
            <a:r>
              <a:rPr lang="hu-HU" altLang="hu-HU" sz="2800" b="1" dirty="0" err="1"/>
              <a:t>lymphocytes</a:t>
            </a:r>
            <a:r>
              <a:rPr lang="hu-HU" altLang="hu-HU" sz="2800" b="1" dirty="0"/>
              <a:t> </a:t>
            </a:r>
            <a:r>
              <a:rPr lang="hu-HU" altLang="hu-HU" sz="2800" b="1" dirty="0" smtClean="0"/>
              <a:t>(</a:t>
            </a:r>
            <a:r>
              <a:rPr lang="hu-HU" altLang="hu-HU" sz="2800" b="1" dirty="0" err="1" smtClean="0"/>
              <a:t>CTLs</a:t>
            </a:r>
            <a:r>
              <a:rPr lang="hu-HU" altLang="hu-HU" sz="2800" b="1" dirty="0" smtClean="0"/>
              <a:t>) </a:t>
            </a:r>
            <a:r>
              <a:rPr lang="hu-HU" altLang="hu-HU" sz="2800" b="1" dirty="0" err="1" smtClean="0"/>
              <a:t>kill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/>
              <a:t>target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cells</a:t>
            </a:r>
            <a:endParaRPr lang="en-US" alt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92248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3341688" y="2655888"/>
            <a:ext cx="2536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/>
              <a:t>III. Autophagy</a:t>
            </a:r>
            <a:endParaRPr lang="en-US" altLang="hu-HU" sz="2800" b="1"/>
          </a:p>
        </p:txBody>
      </p:sp>
    </p:spTree>
    <p:extLst>
      <p:ext uri="{BB962C8B-B14F-4D97-AF65-F5344CB8AC3E}">
        <p14:creationId xmlns:p14="http://schemas.microsoft.com/office/powerpoint/2010/main" val="372893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84784"/>
            <a:ext cx="6519863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07504" y="260648"/>
            <a:ext cx="9036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sz="2400" b="1" dirty="0" err="1"/>
              <a:t>Autophagy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in</a:t>
            </a:r>
            <a:r>
              <a:rPr lang="hu-HU" altLang="hu-HU" sz="2400" b="1" dirty="0"/>
              <a:t> </a:t>
            </a:r>
            <a:r>
              <a:rPr lang="hu-HU" altLang="hu-HU" sz="2400" b="1" i="1" dirty="0"/>
              <a:t>Drosophila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fat</a:t>
            </a:r>
            <a:r>
              <a:rPr lang="hu-HU" altLang="hu-HU" sz="2400" b="1" dirty="0"/>
              <a:t> </a:t>
            </a:r>
            <a:r>
              <a:rPr lang="hu-HU" altLang="hu-HU" sz="2400" b="1" dirty="0" smtClean="0"/>
              <a:t>body: </a:t>
            </a:r>
            <a:r>
              <a:rPr lang="hu-HU" altLang="hu-HU" sz="2400" b="1" dirty="0" err="1" smtClean="0"/>
              <a:t>degradation</a:t>
            </a:r>
            <a:r>
              <a:rPr lang="hu-HU" altLang="hu-HU" sz="2400" b="1" dirty="0" smtClean="0"/>
              <a:t> of </a:t>
            </a:r>
            <a:r>
              <a:rPr lang="hu-HU" altLang="hu-HU" sz="2400" b="1" dirty="0" err="1" smtClean="0"/>
              <a:t>larval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tissues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during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metamorphosis</a:t>
            </a:r>
            <a:endParaRPr lang="en-US" altLang="hu-HU" sz="2400" b="1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283846"/>
            <a:ext cx="9036496" cy="457415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01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979712" y="219294"/>
            <a:ext cx="5414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Autophagy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in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animal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development</a:t>
            </a:r>
            <a:r>
              <a:rPr lang="hu-HU" sz="2800" b="1" dirty="0" smtClean="0"/>
              <a:t> </a:t>
            </a:r>
            <a:endParaRPr lang="hu-HU" sz="28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323528" y="1412776"/>
            <a:ext cx="51442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 smtClean="0"/>
              <a:t>Elimination</a:t>
            </a:r>
            <a:r>
              <a:rPr lang="hu-HU" sz="2000" b="1" dirty="0" smtClean="0"/>
              <a:t> of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nucleus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from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erytrocytes</a:t>
            </a:r>
            <a:endParaRPr lang="hu-H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 smtClean="0"/>
              <a:t>Elimination</a:t>
            </a:r>
            <a:r>
              <a:rPr lang="hu-HU" sz="2000" b="1" dirty="0" smtClean="0"/>
              <a:t> of </a:t>
            </a:r>
            <a:r>
              <a:rPr lang="hu-HU" sz="2000" b="1" dirty="0" err="1" smtClean="0"/>
              <a:t>paternal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mitochondria</a:t>
            </a:r>
            <a:endParaRPr lang="hu-H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 smtClean="0"/>
              <a:t>Differentiation</a:t>
            </a:r>
            <a:r>
              <a:rPr lang="hu-HU" sz="2000" b="1" dirty="0" smtClean="0"/>
              <a:t> (</a:t>
            </a:r>
            <a:r>
              <a:rPr lang="hu-HU" sz="2000" b="1" dirty="0" err="1" smtClean="0"/>
              <a:t>selective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autophagy</a:t>
            </a:r>
            <a:r>
              <a:rPr lang="hu-HU" sz="2000" b="1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 smtClean="0"/>
              <a:t>Soma-germline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separation</a:t>
            </a:r>
            <a:endParaRPr lang="hu-H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 smtClean="0"/>
              <a:t>Elimination</a:t>
            </a:r>
            <a:r>
              <a:rPr lang="hu-HU" sz="2000" b="1" dirty="0" smtClean="0"/>
              <a:t> of </a:t>
            </a:r>
            <a:r>
              <a:rPr lang="hu-HU" sz="2000" b="1" dirty="0" err="1" smtClean="0"/>
              <a:t>maternal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effect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factors</a:t>
            </a:r>
            <a:endParaRPr lang="hu-H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/>
              <a:t>and </a:t>
            </a:r>
            <a:r>
              <a:rPr lang="hu-HU" sz="2000" b="1" dirty="0" err="1" smtClean="0"/>
              <a:t>many</a:t>
            </a:r>
            <a:r>
              <a:rPr lang="hu-HU" sz="2000" b="1" dirty="0" smtClean="0"/>
              <a:t> more … 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31329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www.mdc-berlin.de/11041540/en/research/research_teams/proteomics_and_molecular_mechanisms_of_neurodegenerative_diseases/images/autophagy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6545"/>
            <a:ext cx="8496944" cy="549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877401" y="188640"/>
            <a:ext cx="3389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Autophagic </a:t>
            </a:r>
            <a:r>
              <a:rPr lang="hu-HU" sz="2800" b="1" dirty="0" err="1" smtClean="0"/>
              <a:t>pathways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411809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20224" y="209640"/>
            <a:ext cx="273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Macroautophagy</a:t>
            </a:r>
            <a:endParaRPr lang="hu-HU" sz="2800" b="1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556792"/>
            <a:ext cx="901065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41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ebm.sagepub.com/content/236/5/546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0806"/>
            <a:ext cx="8931960" cy="651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7668344" y="5229200"/>
            <a:ext cx="137112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6516216" y="2420888"/>
            <a:ext cx="100811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7524328" y="2276872"/>
            <a:ext cx="360040" cy="324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160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590"/>
            <a:ext cx="9039393" cy="668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5148064" y="177820"/>
            <a:ext cx="34624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 dirty="0"/>
              <a:t>Autophagic </a:t>
            </a:r>
            <a:r>
              <a:rPr lang="hu-HU" altLang="hu-HU" sz="2800" b="1" dirty="0" err="1" smtClean="0"/>
              <a:t>structures</a:t>
            </a:r>
            <a:endParaRPr lang="en-US" altLang="hu-HU" sz="2800" b="1" dirty="0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3906373" y="6417826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/>
              <a:t>Bar; 1 um</a:t>
            </a:r>
            <a:endParaRPr lang="en-US" altLang="hu-HU" b="1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0"/>
            <a:ext cx="40973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1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-3372" y="174412"/>
            <a:ext cx="9147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/>
              <a:t>Hyperactivation</a:t>
            </a:r>
            <a:r>
              <a:rPr lang="hu-HU" sz="2400" b="1" dirty="0" smtClean="0"/>
              <a:t> of </a:t>
            </a:r>
            <a:r>
              <a:rPr lang="hu-HU" sz="2400" b="1" dirty="0" err="1" smtClean="0"/>
              <a:t>autophagy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caspase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independent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cell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death</a:t>
            </a:r>
            <a:r>
              <a:rPr lang="hu-HU" sz="2400" b="1" dirty="0" smtClean="0"/>
              <a:t> – </a:t>
            </a:r>
          </a:p>
          <a:p>
            <a:pPr algn="ctr"/>
            <a:r>
              <a:rPr lang="hu-HU" sz="2400" b="1" i="1" dirty="0" smtClean="0"/>
              <a:t>Drosophila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salivary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gland</a:t>
            </a:r>
            <a:endParaRPr lang="hu-HU" sz="2400" b="1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2" y="1634556"/>
            <a:ext cx="9144000" cy="459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" y="6143624"/>
            <a:ext cx="8045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Loss of cortical </a:t>
            </a:r>
            <a:r>
              <a:rPr lang="en-US" b="1" dirty="0" err="1"/>
              <a:t>tGPH</a:t>
            </a:r>
            <a:r>
              <a:rPr lang="en-US" b="1" dirty="0"/>
              <a:t> coincides with growth arrest and the induction of </a:t>
            </a:r>
            <a:r>
              <a:rPr lang="en-US" b="1" dirty="0" smtClean="0"/>
              <a:t>autophagy</a:t>
            </a:r>
            <a:r>
              <a:rPr lang="hu-HU" sz="2000" b="1" dirty="0" smtClean="0"/>
              <a:t>.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" y="1187460"/>
            <a:ext cx="8710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tGPH</a:t>
            </a:r>
            <a:r>
              <a:rPr lang="hu-HU" sz="2000" b="1" dirty="0" smtClean="0"/>
              <a:t>: </a:t>
            </a:r>
            <a:r>
              <a:rPr lang="hu-HU" sz="2000" b="1" dirty="0" err="1" smtClean="0"/>
              <a:t>tubulin-GFP-Pleckstrin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Homology</a:t>
            </a:r>
            <a:r>
              <a:rPr lang="hu-HU" sz="2000" b="1" dirty="0" smtClean="0"/>
              <a:t> – </a:t>
            </a:r>
            <a:r>
              <a:rPr lang="hu-HU" sz="2000" b="1" dirty="0" err="1" smtClean="0"/>
              <a:t>shows</a:t>
            </a:r>
            <a:r>
              <a:rPr lang="hu-HU" sz="2000" b="1" dirty="0" smtClean="0"/>
              <a:t> PI3K </a:t>
            </a:r>
            <a:r>
              <a:rPr lang="hu-HU" sz="2000" b="1" dirty="0" err="1" smtClean="0"/>
              <a:t>activity</a:t>
            </a:r>
            <a:r>
              <a:rPr lang="hu-HU" sz="2000" b="1" dirty="0" smtClean="0"/>
              <a:t> (</a:t>
            </a:r>
            <a:r>
              <a:rPr lang="hu-HU" sz="2000" b="1" dirty="0" err="1" smtClean="0"/>
              <a:t>growth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signalling</a:t>
            </a:r>
            <a:r>
              <a:rPr lang="hu-HU" sz="2000" b="1" dirty="0" smtClean="0"/>
              <a:t>)</a:t>
            </a:r>
            <a:endParaRPr lang="hu-HU" sz="20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2298212" y="1556792"/>
            <a:ext cx="734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rgbClr val="92D050"/>
                </a:solidFill>
              </a:rPr>
              <a:t>tGPH</a:t>
            </a:r>
            <a:endParaRPr lang="hu-HU" sz="2000" b="1" dirty="0">
              <a:solidFill>
                <a:srgbClr val="92D05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-3372" y="3234325"/>
            <a:ext cx="1543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chemeClr val="bg1"/>
                </a:solidFill>
              </a:rPr>
              <a:t>wandering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287797" y="3933056"/>
            <a:ext cx="1051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GFP-LC3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448037" y="3933056"/>
            <a:ext cx="1051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GFP-LC3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824301" y="3933056"/>
            <a:ext cx="1051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GFP-LC3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349672" y="1588730"/>
            <a:ext cx="734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rgbClr val="92D050"/>
                </a:solidFill>
              </a:rPr>
              <a:t>tGPH</a:t>
            </a:r>
            <a:endParaRPr lang="hu-HU" sz="2000" b="1" dirty="0">
              <a:solidFill>
                <a:srgbClr val="92D05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8374008" y="1588730"/>
            <a:ext cx="734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rgbClr val="92D050"/>
                </a:solidFill>
              </a:rPr>
              <a:t>tGPH</a:t>
            </a:r>
            <a:endParaRPr lang="hu-HU" sz="20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3999" cy="455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620217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Maintenance of growth prevents induction of autophagy and inhibits salivary gland</a:t>
            </a:r>
          </a:p>
          <a:p>
            <a:r>
              <a:rPr lang="hu-HU" sz="2000" b="1" dirty="0" err="1" smtClean="0"/>
              <a:t>degradation</a:t>
            </a:r>
            <a:r>
              <a:rPr lang="hu-HU" sz="2000" b="1" dirty="0" smtClean="0"/>
              <a:t>.</a:t>
            </a:r>
            <a:endParaRPr lang="hu-HU" sz="2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79512" y="1268760"/>
            <a:ext cx="1741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13,5 </a:t>
            </a:r>
            <a:r>
              <a:rPr lang="hu-HU" sz="2000" b="1" dirty="0" err="1" smtClean="0"/>
              <a:t>hrs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larvae</a:t>
            </a:r>
            <a:endParaRPr lang="hu-HU" sz="20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6948264" y="1668870"/>
            <a:ext cx="2244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chemeClr val="bg1"/>
                </a:solidFill>
              </a:rPr>
              <a:t>Massive</a:t>
            </a:r>
            <a:r>
              <a:rPr lang="hu-HU" sz="2000" b="1" dirty="0" smtClean="0">
                <a:solidFill>
                  <a:schemeClr val="bg1"/>
                </a:solidFill>
              </a:rPr>
              <a:t> </a:t>
            </a:r>
            <a:r>
              <a:rPr lang="hu-HU" sz="2000" b="1" dirty="0" err="1" smtClean="0">
                <a:solidFill>
                  <a:schemeClr val="bg1"/>
                </a:solidFill>
              </a:rPr>
              <a:t>autophagy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425927" y="3964994"/>
            <a:ext cx="1682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No </a:t>
            </a:r>
            <a:r>
              <a:rPr lang="hu-HU" sz="2000" b="1" dirty="0" err="1" smtClean="0">
                <a:solidFill>
                  <a:schemeClr val="bg1"/>
                </a:solidFill>
              </a:rPr>
              <a:t>autophagy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79513" y="189300"/>
            <a:ext cx="8784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Maintenance of growth prevents autophagy</a:t>
            </a:r>
            <a:r>
              <a:rPr lang="hu-HU" sz="2400" b="1" dirty="0" smtClean="0"/>
              <a:t> </a:t>
            </a:r>
            <a:r>
              <a:rPr lang="en-US" sz="2400" b="1" dirty="0" smtClean="0"/>
              <a:t>induction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in</a:t>
            </a:r>
            <a:r>
              <a:rPr lang="hu-HU" sz="2400" b="1" dirty="0" smtClean="0"/>
              <a:t> </a:t>
            </a:r>
            <a:r>
              <a:rPr lang="hu-HU" sz="2400" b="1" i="1" dirty="0" smtClean="0"/>
              <a:t>Drosophila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salivary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gland</a:t>
            </a:r>
            <a:r>
              <a:rPr lang="hu-HU" sz="2400" b="1" dirty="0" smtClean="0"/>
              <a:t> (SG)</a:t>
            </a:r>
            <a:endParaRPr 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4326186" y="1660738"/>
            <a:ext cx="17579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SG is </a:t>
            </a:r>
            <a:r>
              <a:rPr lang="hu-HU" sz="2000" b="1" dirty="0" err="1" smtClean="0"/>
              <a:t>degraded</a:t>
            </a:r>
            <a:endParaRPr lang="hu-HU" sz="20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3779912" y="3964994"/>
            <a:ext cx="23358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SG is NOT </a:t>
            </a:r>
            <a:r>
              <a:rPr lang="hu-HU" sz="2000" b="1" dirty="0" err="1" smtClean="0"/>
              <a:t>degraded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92549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95792"/>
            <a:ext cx="70866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52" y="4077072"/>
            <a:ext cx="70866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4365104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TUNEL</a:t>
            </a:r>
            <a:endParaRPr lang="hu-HU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316039" y="44624"/>
            <a:ext cx="850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/>
              <a:t>Defects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in</a:t>
            </a:r>
            <a:r>
              <a:rPr lang="hu-HU" sz="2400" b="1" dirty="0" smtClean="0"/>
              <a:t> </a:t>
            </a:r>
            <a:r>
              <a:rPr lang="en-US" sz="2400" b="1" dirty="0" smtClean="0"/>
              <a:t>autophagy inhibit </a:t>
            </a:r>
            <a:r>
              <a:rPr lang="en-US" sz="2400" b="1" dirty="0"/>
              <a:t>salivary gland cell degradation </a:t>
            </a:r>
            <a:r>
              <a:rPr lang="hu-HU" sz="2400" b="1" dirty="0" err="1" smtClean="0"/>
              <a:t>even</a:t>
            </a:r>
            <a:r>
              <a:rPr lang="hu-HU" sz="2400" b="1" dirty="0" smtClean="0"/>
              <a:t> </a:t>
            </a:r>
            <a:r>
              <a:rPr lang="en-US" sz="2400" b="1" u="sng" dirty="0" smtClean="0"/>
              <a:t>in the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presence</a:t>
            </a:r>
            <a:r>
              <a:rPr lang="hu-HU" sz="2400" b="1" u="sng" dirty="0" smtClean="0"/>
              <a:t> </a:t>
            </a:r>
            <a:r>
              <a:rPr lang="hu-HU" sz="2400" b="1" u="sng" dirty="0"/>
              <a:t>of </a:t>
            </a:r>
            <a:r>
              <a:rPr lang="hu-HU" sz="2400" b="1" u="sng" dirty="0" err="1"/>
              <a:t>caspases</a:t>
            </a:r>
            <a:endParaRPr lang="hu-HU" sz="2400" u="sng" dirty="0"/>
          </a:p>
        </p:txBody>
      </p:sp>
      <p:sp>
        <p:nvSpPr>
          <p:cNvPr id="4" name="Szövegdoboz 3"/>
          <p:cNvSpPr txBox="1"/>
          <p:nvPr/>
        </p:nvSpPr>
        <p:spPr>
          <a:xfrm>
            <a:off x="2222623" y="875621"/>
            <a:ext cx="134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degradation</a:t>
            </a:r>
            <a:endParaRPr lang="hu-HU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5508104" y="836712"/>
            <a:ext cx="170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NO </a:t>
            </a:r>
            <a:r>
              <a:rPr lang="hu-HU" b="1" dirty="0" err="1" smtClean="0"/>
              <a:t>degradation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53773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12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7772400" y="64008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b="1"/>
              <a:t>5 </a:t>
            </a:r>
            <a:r>
              <a:rPr lang="el-GR" altLang="hu-HU" sz="1400" b="1">
                <a:cs typeface="Arial" charset="0"/>
              </a:rPr>
              <a:t>μ</a:t>
            </a:r>
            <a:r>
              <a:rPr lang="hu-HU" altLang="hu-HU" sz="1400" b="1">
                <a:cs typeface="Arial" charset="0"/>
              </a:rPr>
              <a:t>m</a:t>
            </a:r>
            <a:endParaRPr lang="el-GR" altLang="hu-HU" sz="1400" b="1">
              <a:cs typeface="Arial" charset="0"/>
            </a:endParaRP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0" y="29567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 smtClean="0"/>
              <a:t>(</a:t>
            </a:r>
            <a:r>
              <a:rPr lang="hu-HU" altLang="hu-HU" sz="2800" b="1" dirty="0" err="1" smtClean="0"/>
              <a:t>Apoptotic</a:t>
            </a:r>
            <a:r>
              <a:rPr lang="hu-HU" altLang="hu-HU" sz="2800" b="1" dirty="0" smtClean="0"/>
              <a:t>) </a:t>
            </a:r>
            <a:r>
              <a:rPr lang="hu-HU" altLang="hu-HU" sz="2800" b="1" dirty="0" err="1"/>
              <a:t>cell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death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during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development</a:t>
            </a:r>
            <a:endParaRPr lang="en-US" altLang="hu-HU" sz="28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107504" y="6285423"/>
            <a:ext cx="1479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i="1" dirty="0" smtClean="0">
                <a:solidFill>
                  <a:schemeClr val="bg1"/>
                </a:solidFill>
              </a:rPr>
              <a:t>C. </a:t>
            </a:r>
            <a:r>
              <a:rPr lang="hu-HU" sz="2400" b="1" i="1" dirty="0" err="1" smtClean="0">
                <a:solidFill>
                  <a:schemeClr val="bg1"/>
                </a:solidFill>
              </a:rPr>
              <a:t>elegans</a:t>
            </a:r>
            <a:endParaRPr lang="hu-H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9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401767" cy="483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332656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Expression of Atg1 induces </a:t>
            </a:r>
            <a:r>
              <a:rPr lang="en-US" sz="2400" b="1" u="sng" dirty="0"/>
              <a:t>caspase-independent</a:t>
            </a:r>
            <a:r>
              <a:rPr lang="en-US" sz="2400" b="1" dirty="0"/>
              <a:t> degradation of salivary glands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7506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7700"/>
            <a:ext cx="9144000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590800" y="319088"/>
            <a:ext cx="3810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 err="1"/>
              <a:t>M</a:t>
            </a:r>
            <a:r>
              <a:rPr lang="hu-HU" altLang="hu-HU" sz="2800" b="1" dirty="0" err="1" smtClean="0"/>
              <a:t>odel</a:t>
            </a:r>
            <a:endParaRPr lang="en-US" alt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43380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6734175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24288" y="531167"/>
            <a:ext cx="68028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400" b="1" dirty="0"/>
              <a:t>A </a:t>
            </a:r>
            <a:r>
              <a:rPr lang="hu-HU" altLang="hu-HU" sz="2400" b="1" dirty="0" err="1"/>
              <a:t>molecular</a:t>
            </a:r>
            <a:r>
              <a:rPr lang="hu-HU" altLang="hu-HU" sz="2400" b="1" dirty="0"/>
              <a:t> link </a:t>
            </a:r>
            <a:r>
              <a:rPr lang="hu-HU" altLang="hu-HU" sz="2400" b="1" dirty="0" err="1"/>
              <a:t>between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apoptosis</a:t>
            </a:r>
            <a:r>
              <a:rPr lang="hu-HU" altLang="hu-HU" sz="2400" b="1" dirty="0"/>
              <a:t> and </a:t>
            </a:r>
            <a:r>
              <a:rPr lang="hu-HU" altLang="hu-HU" sz="2400" b="1" dirty="0" err="1"/>
              <a:t>autophagy</a:t>
            </a:r>
            <a:r>
              <a:rPr lang="hu-HU" altLang="hu-HU" sz="2400" b="1" dirty="0"/>
              <a:t> </a:t>
            </a:r>
            <a:endParaRPr lang="en-US" alt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0070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/>
              <a:t>Bcl-2 </a:t>
            </a:r>
            <a:r>
              <a:rPr lang="hu-HU" altLang="hu-HU" sz="2800" b="1" dirty="0" err="1"/>
              <a:t>inhibits</a:t>
            </a:r>
            <a:r>
              <a:rPr lang="hu-HU" altLang="hu-HU" sz="2800" b="1" dirty="0"/>
              <a:t> Beclin1-dependent </a:t>
            </a:r>
            <a:r>
              <a:rPr lang="hu-HU" altLang="hu-HU" sz="2800" b="1" dirty="0" err="1"/>
              <a:t>autophagy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in</a:t>
            </a:r>
            <a:r>
              <a:rPr lang="hu-HU" altLang="hu-HU" sz="2800" b="1" dirty="0"/>
              <a:t> MCF7 human </a:t>
            </a:r>
            <a:r>
              <a:rPr lang="hu-HU" altLang="hu-HU" sz="2800" b="1" dirty="0" err="1"/>
              <a:t>breast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carcinoma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cells</a:t>
            </a:r>
            <a:endParaRPr lang="en-US" altLang="hu-HU" sz="2800" b="1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08075"/>
            <a:ext cx="6705600" cy="579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990600" y="38100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3733800" y="12954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900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4138"/>
            <a:ext cx="914400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19685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/>
              <a:t>Bcl-2 inhibits Beclin1-dependent autophagy in HT-29 human colon carcinoma cells</a:t>
            </a:r>
            <a:endParaRPr lang="en-US" altLang="hu-HU" sz="2800" b="1"/>
          </a:p>
        </p:txBody>
      </p:sp>
    </p:spTree>
    <p:extLst>
      <p:ext uri="{BB962C8B-B14F-4D97-AF65-F5344CB8AC3E}">
        <p14:creationId xmlns:p14="http://schemas.microsoft.com/office/powerpoint/2010/main" val="31880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572375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71800"/>
            <a:ext cx="4624388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95600"/>
            <a:ext cx="294322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83568" y="2492896"/>
            <a:ext cx="3370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CoIP</a:t>
            </a:r>
            <a:r>
              <a:rPr lang="hu-HU" sz="2000" b="1" dirty="0" smtClean="0"/>
              <a:t>: </a:t>
            </a:r>
            <a:r>
              <a:rPr lang="hu-HU" sz="2000" b="1" dirty="0" err="1" smtClean="0"/>
              <a:t>co-immunoprecipitation</a:t>
            </a:r>
            <a:endParaRPr lang="hu-HU" sz="2000" b="1" dirty="0"/>
          </a:p>
        </p:txBody>
      </p:sp>
      <p:sp>
        <p:nvSpPr>
          <p:cNvPr id="3" name="Téglalap 2"/>
          <p:cNvSpPr/>
          <p:nvPr/>
        </p:nvSpPr>
        <p:spPr>
          <a:xfrm>
            <a:off x="838200" y="5301208"/>
            <a:ext cx="2725688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4343400"/>
            <a:ext cx="6523037" cy="25146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1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397664" y="1844824"/>
            <a:ext cx="8746386" cy="3064923"/>
            <a:chOff x="385" y="2538"/>
            <a:chExt cx="5309" cy="1784"/>
          </a:xfrm>
        </p:grpSpPr>
        <p:grpSp>
          <p:nvGrpSpPr>
            <p:cNvPr id="5" name="Group 36"/>
            <p:cNvGrpSpPr>
              <a:grpSpLocks/>
            </p:cNvGrpSpPr>
            <p:nvPr/>
          </p:nvGrpSpPr>
          <p:grpSpPr bwMode="auto">
            <a:xfrm>
              <a:off x="385" y="2538"/>
              <a:ext cx="5035" cy="1241"/>
              <a:chOff x="428" y="3051"/>
              <a:chExt cx="4963" cy="1241"/>
            </a:xfrm>
          </p:grpSpPr>
          <p:graphicFrame>
            <p:nvGraphicFramePr>
              <p:cNvPr id="10" name="Object 37"/>
              <p:cNvGraphicFramePr>
                <a:graphicFrameLocks/>
              </p:cNvGraphicFramePr>
              <p:nvPr/>
            </p:nvGraphicFramePr>
            <p:xfrm>
              <a:off x="3747" y="3233"/>
              <a:ext cx="1644" cy="10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204" name="Image" r:id="rId3" imgW="6222222" imgH="4368254" progId="Photoshop.Image.9">
                      <p:embed/>
                    </p:oleObj>
                  </mc:Choice>
                  <mc:Fallback>
                    <p:oleObj name="Image" r:id="rId3" imgW="6222222" imgH="4368254" progId="Photoshop.Image.9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47" y="3233"/>
                            <a:ext cx="1644" cy="105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38"/>
              <p:cNvGraphicFramePr>
                <a:graphicFrameLocks noChangeAspect="1"/>
              </p:cNvGraphicFramePr>
              <p:nvPr/>
            </p:nvGraphicFramePr>
            <p:xfrm>
              <a:off x="2088" y="3234"/>
              <a:ext cx="1643" cy="10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205" name="Image" r:id="rId5" imgW="6336508" imgH="4076190" progId="Photoshop.Image.9">
                      <p:embed/>
                    </p:oleObj>
                  </mc:Choice>
                  <mc:Fallback>
                    <p:oleObj name="Image" r:id="rId5" imgW="6336508" imgH="4076190" progId="Photoshop.Image.9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88" y="3234"/>
                            <a:ext cx="1643" cy="105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ct 39"/>
              <p:cNvGraphicFramePr>
                <a:graphicFrameLocks noChangeAspect="1"/>
              </p:cNvGraphicFramePr>
              <p:nvPr/>
            </p:nvGraphicFramePr>
            <p:xfrm>
              <a:off x="428" y="3232"/>
              <a:ext cx="1644" cy="10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206" name="Image" r:id="rId7" imgW="6336508" imgH="4076190" progId="Photoshop.Image.9">
                      <p:embed/>
                    </p:oleObj>
                  </mc:Choice>
                  <mc:Fallback>
                    <p:oleObj name="Image" r:id="rId7" imgW="6336508" imgH="4076190" progId="Photoshop.Image.9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8" y="3232"/>
                            <a:ext cx="1644" cy="105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Line 40"/>
              <p:cNvSpPr>
                <a:spLocks noChangeAspect="1" noChangeShapeType="1"/>
              </p:cNvSpPr>
              <p:nvPr/>
            </p:nvSpPr>
            <p:spPr bwMode="auto">
              <a:xfrm flipH="1">
                <a:off x="791" y="3808"/>
                <a:ext cx="8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" name="Text Box 41"/>
              <p:cNvSpPr txBox="1">
                <a:spLocks noChangeAspect="1" noChangeArrowheads="1"/>
              </p:cNvSpPr>
              <p:nvPr/>
            </p:nvSpPr>
            <p:spPr bwMode="auto">
              <a:xfrm>
                <a:off x="975" y="3051"/>
                <a:ext cx="63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hu-HU" altLang="hu-HU" sz="1400" b="1" i="1">
                    <a:solidFill>
                      <a:schemeClr val="bg1"/>
                    </a:solidFill>
                  </a:rPr>
                  <a:t>Vad típus</a:t>
                </a:r>
                <a:endParaRPr lang="en-US" altLang="hu-HU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 Box 42"/>
              <p:cNvSpPr txBox="1">
                <a:spLocks noChangeAspect="1" noChangeArrowheads="1"/>
              </p:cNvSpPr>
              <p:nvPr/>
            </p:nvSpPr>
            <p:spPr bwMode="auto">
              <a:xfrm>
                <a:off x="2109" y="3051"/>
                <a:ext cx="156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400" b="1" i="1">
                    <a:solidFill>
                      <a:schemeClr val="bg1"/>
                    </a:solidFill>
                  </a:rPr>
                  <a:t>ced-4(n1162); atg-18(gk378)</a:t>
                </a:r>
                <a:endParaRPr lang="en-US" altLang="hu-HU" sz="1400" b="1" i="1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 Box 43"/>
              <p:cNvSpPr txBox="1">
                <a:spLocks noChangeAspect="1" noChangeArrowheads="1"/>
              </p:cNvSpPr>
              <p:nvPr/>
            </p:nvSpPr>
            <p:spPr bwMode="auto">
              <a:xfrm>
                <a:off x="568" y="3430"/>
                <a:ext cx="20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600" b="1"/>
                  <a:t>A</a:t>
                </a:r>
                <a:endParaRPr lang="en-US" altLang="hu-HU" sz="1600" b="1"/>
              </a:p>
            </p:txBody>
          </p:sp>
          <p:sp>
            <p:nvSpPr>
              <p:cNvPr id="17" name="Text Box 44"/>
              <p:cNvSpPr txBox="1">
                <a:spLocks noChangeAspect="1" noChangeArrowheads="1"/>
              </p:cNvSpPr>
              <p:nvPr/>
            </p:nvSpPr>
            <p:spPr bwMode="auto">
              <a:xfrm>
                <a:off x="793" y="3340"/>
                <a:ext cx="19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600" b="1"/>
                  <a:t>P</a:t>
                </a:r>
                <a:endParaRPr lang="en-US" altLang="hu-HU" sz="1600" b="1"/>
              </a:p>
            </p:txBody>
          </p:sp>
          <p:sp>
            <p:nvSpPr>
              <p:cNvPr id="18" name="Text Box 45"/>
              <p:cNvSpPr txBox="1">
                <a:spLocks noChangeAspect="1" noChangeArrowheads="1"/>
              </p:cNvSpPr>
              <p:nvPr/>
            </p:nvSpPr>
            <p:spPr bwMode="auto">
              <a:xfrm>
                <a:off x="3485" y="3635"/>
                <a:ext cx="19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600" b="1"/>
                  <a:t>P</a:t>
                </a:r>
                <a:endParaRPr lang="en-US" altLang="hu-HU" sz="1600" b="1"/>
              </a:p>
            </p:txBody>
          </p:sp>
          <p:sp>
            <p:nvSpPr>
              <p:cNvPr id="19" name="Text Box 46"/>
              <p:cNvSpPr txBox="1">
                <a:spLocks noChangeAspect="1" noChangeArrowheads="1"/>
              </p:cNvSpPr>
              <p:nvPr/>
            </p:nvSpPr>
            <p:spPr bwMode="auto">
              <a:xfrm>
                <a:off x="2200" y="3475"/>
                <a:ext cx="20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600" b="1"/>
                  <a:t>A</a:t>
                </a:r>
                <a:endParaRPr lang="en-US" altLang="hu-HU" sz="1600" b="1"/>
              </a:p>
            </p:txBody>
          </p:sp>
          <p:sp>
            <p:nvSpPr>
              <p:cNvPr id="20" name="Line 47"/>
              <p:cNvSpPr>
                <a:spLocks noChangeShapeType="1"/>
              </p:cNvSpPr>
              <p:nvPr/>
            </p:nvSpPr>
            <p:spPr bwMode="auto">
              <a:xfrm>
                <a:off x="1736" y="3520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1" name="Line 48"/>
              <p:cNvSpPr>
                <a:spLocks noChangeShapeType="1"/>
              </p:cNvSpPr>
              <p:nvPr/>
            </p:nvSpPr>
            <p:spPr bwMode="auto">
              <a:xfrm>
                <a:off x="1832" y="3664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2" name="Line 49"/>
              <p:cNvSpPr>
                <a:spLocks noChangeShapeType="1"/>
              </p:cNvSpPr>
              <p:nvPr/>
            </p:nvSpPr>
            <p:spPr bwMode="auto">
              <a:xfrm>
                <a:off x="1832" y="3904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" name="Line 50"/>
              <p:cNvSpPr>
                <a:spLocks noChangeAspect="1" noChangeShapeType="1"/>
              </p:cNvSpPr>
              <p:nvPr/>
            </p:nvSpPr>
            <p:spPr bwMode="auto">
              <a:xfrm flipH="1">
                <a:off x="2552" y="3760"/>
                <a:ext cx="8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" name="Line 51"/>
              <p:cNvSpPr>
                <a:spLocks noChangeShapeType="1"/>
              </p:cNvSpPr>
              <p:nvPr/>
            </p:nvSpPr>
            <p:spPr bwMode="auto">
              <a:xfrm>
                <a:off x="3080" y="3616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5" name="Line 52"/>
              <p:cNvSpPr>
                <a:spLocks noChangeShapeType="1"/>
              </p:cNvSpPr>
              <p:nvPr/>
            </p:nvSpPr>
            <p:spPr bwMode="auto">
              <a:xfrm>
                <a:off x="3080" y="3472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6" name="Line 53"/>
              <p:cNvSpPr>
                <a:spLocks noChangeShapeType="1"/>
              </p:cNvSpPr>
              <p:nvPr/>
            </p:nvSpPr>
            <p:spPr bwMode="auto">
              <a:xfrm>
                <a:off x="3224" y="3424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7" name="Text Box 54"/>
              <p:cNvSpPr txBox="1">
                <a:spLocks noChangeAspect="1" noChangeArrowheads="1"/>
              </p:cNvSpPr>
              <p:nvPr/>
            </p:nvSpPr>
            <p:spPr bwMode="auto">
              <a:xfrm>
                <a:off x="3851" y="3672"/>
                <a:ext cx="20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600" b="1"/>
                  <a:t>A</a:t>
                </a:r>
                <a:endParaRPr lang="en-US" altLang="hu-HU" sz="1600" b="1"/>
              </a:p>
            </p:txBody>
          </p:sp>
          <p:sp>
            <p:nvSpPr>
              <p:cNvPr id="28" name="Line 55"/>
              <p:cNvSpPr>
                <a:spLocks noChangeAspect="1" noChangeShapeType="1"/>
              </p:cNvSpPr>
              <p:nvPr/>
            </p:nvSpPr>
            <p:spPr bwMode="auto">
              <a:xfrm flipH="1">
                <a:off x="4286" y="3657"/>
                <a:ext cx="8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9" name="Line 56"/>
              <p:cNvSpPr>
                <a:spLocks noChangeShapeType="1"/>
              </p:cNvSpPr>
              <p:nvPr/>
            </p:nvSpPr>
            <p:spPr bwMode="auto">
              <a:xfrm>
                <a:off x="4921" y="3566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0" name="Line 57"/>
              <p:cNvSpPr>
                <a:spLocks noChangeShapeType="1"/>
              </p:cNvSpPr>
              <p:nvPr/>
            </p:nvSpPr>
            <p:spPr bwMode="auto">
              <a:xfrm>
                <a:off x="4740" y="3657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1" name="Text Box 58"/>
              <p:cNvSpPr txBox="1">
                <a:spLocks noChangeAspect="1" noChangeArrowheads="1"/>
              </p:cNvSpPr>
              <p:nvPr/>
            </p:nvSpPr>
            <p:spPr bwMode="auto">
              <a:xfrm>
                <a:off x="5012" y="3853"/>
                <a:ext cx="20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hu-HU" altLang="hu-HU" sz="1600" b="1"/>
                  <a:t>P</a:t>
                </a:r>
                <a:endParaRPr lang="en-US" altLang="hu-HU" sz="1600" b="1"/>
              </a:p>
            </p:txBody>
          </p:sp>
          <p:sp>
            <p:nvSpPr>
              <p:cNvPr id="32" name="Freeform 59"/>
              <p:cNvSpPr>
                <a:spLocks/>
              </p:cNvSpPr>
              <p:nvPr/>
            </p:nvSpPr>
            <p:spPr bwMode="auto">
              <a:xfrm>
                <a:off x="472" y="3264"/>
                <a:ext cx="1560" cy="984"/>
              </a:xfrm>
              <a:custGeom>
                <a:avLst/>
                <a:gdLst>
                  <a:gd name="T0" fmla="*/ 16 w 1560"/>
                  <a:gd name="T1" fmla="*/ 496 h 984"/>
                  <a:gd name="T2" fmla="*/ 16 w 1560"/>
                  <a:gd name="T3" fmla="*/ 640 h 984"/>
                  <a:gd name="T4" fmla="*/ 112 w 1560"/>
                  <a:gd name="T5" fmla="*/ 784 h 984"/>
                  <a:gd name="T6" fmla="*/ 304 w 1560"/>
                  <a:gd name="T7" fmla="*/ 880 h 984"/>
                  <a:gd name="T8" fmla="*/ 544 w 1560"/>
                  <a:gd name="T9" fmla="*/ 976 h 984"/>
                  <a:gd name="T10" fmla="*/ 1072 w 1560"/>
                  <a:gd name="T11" fmla="*/ 928 h 984"/>
                  <a:gd name="T12" fmla="*/ 1312 w 1560"/>
                  <a:gd name="T13" fmla="*/ 880 h 984"/>
                  <a:gd name="T14" fmla="*/ 1456 w 1560"/>
                  <a:gd name="T15" fmla="*/ 736 h 984"/>
                  <a:gd name="T16" fmla="*/ 1552 w 1560"/>
                  <a:gd name="T17" fmla="*/ 544 h 984"/>
                  <a:gd name="T18" fmla="*/ 1504 w 1560"/>
                  <a:gd name="T19" fmla="*/ 352 h 984"/>
                  <a:gd name="T20" fmla="*/ 1408 w 1560"/>
                  <a:gd name="T21" fmla="*/ 208 h 984"/>
                  <a:gd name="T22" fmla="*/ 1264 w 1560"/>
                  <a:gd name="T23" fmla="*/ 112 h 984"/>
                  <a:gd name="T24" fmla="*/ 976 w 1560"/>
                  <a:gd name="T25" fmla="*/ 16 h 984"/>
                  <a:gd name="T26" fmla="*/ 688 w 1560"/>
                  <a:gd name="T27" fmla="*/ 16 h 984"/>
                  <a:gd name="T28" fmla="*/ 448 w 1560"/>
                  <a:gd name="T29" fmla="*/ 64 h 984"/>
                  <a:gd name="T30" fmla="*/ 304 w 1560"/>
                  <a:gd name="T31" fmla="*/ 112 h 984"/>
                  <a:gd name="T32" fmla="*/ 256 w 1560"/>
                  <a:gd name="T33" fmla="*/ 160 h 984"/>
                  <a:gd name="T34" fmla="*/ 304 w 1560"/>
                  <a:gd name="T35" fmla="*/ 208 h 984"/>
                  <a:gd name="T36" fmla="*/ 352 w 1560"/>
                  <a:gd name="T37" fmla="*/ 304 h 984"/>
                  <a:gd name="T38" fmla="*/ 496 w 1560"/>
                  <a:gd name="T39" fmla="*/ 400 h 984"/>
                  <a:gd name="T40" fmla="*/ 736 w 1560"/>
                  <a:gd name="T41" fmla="*/ 400 h 984"/>
                  <a:gd name="T42" fmla="*/ 976 w 1560"/>
                  <a:gd name="T43" fmla="*/ 400 h 984"/>
                  <a:gd name="T44" fmla="*/ 1168 w 1560"/>
                  <a:gd name="T45" fmla="*/ 448 h 984"/>
                  <a:gd name="T46" fmla="*/ 1168 w 1560"/>
                  <a:gd name="T47" fmla="*/ 496 h 984"/>
                  <a:gd name="T48" fmla="*/ 1072 w 1560"/>
                  <a:gd name="T49" fmla="*/ 496 h 984"/>
                  <a:gd name="T50" fmla="*/ 832 w 1560"/>
                  <a:gd name="T51" fmla="*/ 448 h 984"/>
                  <a:gd name="T52" fmla="*/ 688 w 1560"/>
                  <a:gd name="T53" fmla="*/ 448 h 984"/>
                  <a:gd name="T54" fmla="*/ 544 w 1560"/>
                  <a:gd name="T55" fmla="*/ 448 h 984"/>
                  <a:gd name="T56" fmla="*/ 448 w 1560"/>
                  <a:gd name="T57" fmla="*/ 400 h 984"/>
                  <a:gd name="T58" fmla="*/ 352 w 1560"/>
                  <a:gd name="T59" fmla="*/ 352 h 984"/>
                  <a:gd name="T60" fmla="*/ 304 w 1560"/>
                  <a:gd name="T61" fmla="*/ 256 h 984"/>
                  <a:gd name="T62" fmla="*/ 160 w 1560"/>
                  <a:gd name="T63" fmla="*/ 208 h 984"/>
                  <a:gd name="T64" fmla="*/ 112 w 1560"/>
                  <a:gd name="T65" fmla="*/ 304 h 984"/>
                  <a:gd name="T66" fmla="*/ 16 w 1560"/>
                  <a:gd name="T67" fmla="*/ 400 h 984"/>
                  <a:gd name="T68" fmla="*/ 16 w 1560"/>
                  <a:gd name="T69" fmla="*/ 544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60" h="984">
                    <a:moveTo>
                      <a:pt x="16" y="496"/>
                    </a:moveTo>
                    <a:cubicBezTo>
                      <a:pt x="8" y="544"/>
                      <a:pt x="0" y="592"/>
                      <a:pt x="16" y="640"/>
                    </a:cubicBezTo>
                    <a:cubicBezTo>
                      <a:pt x="32" y="688"/>
                      <a:pt x="64" y="744"/>
                      <a:pt x="112" y="784"/>
                    </a:cubicBezTo>
                    <a:cubicBezTo>
                      <a:pt x="160" y="824"/>
                      <a:pt x="232" y="848"/>
                      <a:pt x="304" y="880"/>
                    </a:cubicBezTo>
                    <a:cubicBezTo>
                      <a:pt x="376" y="912"/>
                      <a:pt x="416" y="968"/>
                      <a:pt x="544" y="976"/>
                    </a:cubicBezTo>
                    <a:cubicBezTo>
                      <a:pt x="672" y="984"/>
                      <a:pt x="944" y="944"/>
                      <a:pt x="1072" y="928"/>
                    </a:cubicBezTo>
                    <a:cubicBezTo>
                      <a:pt x="1200" y="912"/>
                      <a:pt x="1248" y="912"/>
                      <a:pt x="1312" y="880"/>
                    </a:cubicBezTo>
                    <a:cubicBezTo>
                      <a:pt x="1376" y="848"/>
                      <a:pt x="1416" y="792"/>
                      <a:pt x="1456" y="736"/>
                    </a:cubicBezTo>
                    <a:cubicBezTo>
                      <a:pt x="1496" y="680"/>
                      <a:pt x="1544" y="608"/>
                      <a:pt x="1552" y="544"/>
                    </a:cubicBezTo>
                    <a:cubicBezTo>
                      <a:pt x="1560" y="480"/>
                      <a:pt x="1528" y="408"/>
                      <a:pt x="1504" y="352"/>
                    </a:cubicBezTo>
                    <a:cubicBezTo>
                      <a:pt x="1480" y="296"/>
                      <a:pt x="1448" y="248"/>
                      <a:pt x="1408" y="208"/>
                    </a:cubicBezTo>
                    <a:cubicBezTo>
                      <a:pt x="1368" y="168"/>
                      <a:pt x="1336" y="144"/>
                      <a:pt x="1264" y="112"/>
                    </a:cubicBezTo>
                    <a:cubicBezTo>
                      <a:pt x="1192" y="80"/>
                      <a:pt x="1072" y="32"/>
                      <a:pt x="976" y="16"/>
                    </a:cubicBezTo>
                    <a:cubicBezTo>
                      <a:pt x="880" y="0"/>
                      <a:pt x="776" y="8"/>
                      <a:pt x="688" y="16"/>
                    </a:cubicBezTo>
                    <a:cubicBezTo>
                      <a:pt x="600" y="24"/>
                      <a:pt x="512" y="48"/>
                      <a:pt x="448" y="64"/>
                    </a:cubicBezTo>
                    <a:cubicBezTo>
                      <a:pt x="384" y="80"/>
                      <a:pt x="336" y="96"/>
                      <a:pt x="304" y="112"/>
                    </a:cubicBezTo>
                    <a:cubicBezTo>
                      <a:pt x="272" y="128"/>
                      <a:pt x="256" y="144"/>
                      <a:pt x="256" y="160"/>
                    </a:cubicBezTo>
                    <a:cubicBezTo>
                      <a:pt x="256" y="176"/>
                      <a:pt x="288" y="184"/>
                      <a:pt x="304" y="208"/>
                    </a:cubicBezTo>
                    <a:cubicBezTo>
                      <a:pt x="320" y="232"/>
                      <a:pt x="320" y="272"/>
                      <a:pt x="352" y="304"/>
                    </a:cubicBezTo>
                    <a:cubicBezTo>
                      <a:pt x="384" y="336"/>
                      <a:pt x="432" y="384"/>
                      <a:pt x="496" y="400"/>
                    </a:cubicBezTo>
                    <a:cubicBezTo>
                      <a:pt x="560" y="416"/>
                      <a:pt x="656" y="400"/>
                      <a:pt x="736" y="400"/>
                    </a:cubicBezTo>
                    <a:cubicBezTo>
                      <a:pt x="816" y="400"/>
                      <a:pt x="904" y="392"/>
                      <a:pt x="976" y="400"/>
                    </a:cubicBezTo>
                    <a:cubicBezTo>
                      <a:pt x="1048" y="408"/>
                      <a:pt x="1136" y="432"/>
                      <a:pt x="1168" y="448"/>
                    </a:cubicBezTo>
                    <a:cubicBezTo>
                      <a:pt x="1200" y="464"/>
                      <a:pt x="1184" y="488"/>
                      <a:pt x="1168" y="496"/>
                    </a:cubicBezTo>
                    <a:cubicBezTo>
                      <a:pt x="1152" y="504"/>
                      <a:pt x="1128" y="504"/>
                      <a:pt x="1072" y="496"/>
                    </a:cubicBezTo>
                    <a:cubicBezTo>
                      <a:pt x="1016" y="488"/>
                      <a:pt x="896" y="456"/>
                      <a:pt x="832" y="448"/>
                    </a:cubicBezTo>
                    <a:cubicBezTo>
                      <a:pt x="768" y="440"/>
                      <a:pt x="736" y="448"/>
                      <a:pt x="688" y="448"/>
                    </a:cubicBezTo>
                    <a:cubicBezTo>
                      <a:pt x="640" y="448"/>
                      <a:pt x="584" y="456"/>
                      <a:pt x="544" y="448"/>
                    </a:cubicBezTo>
                    <a:cubicBezTo>
                      <a:pt x="504" y="440"/>
                      <a:pt x="480" y="416"/>
                      <a:pt x="448" y="400"/>
                    </a:cubicBezTo>
                    <a:cubicBezTo>
                      <a:pt x="416" y="384"/>
                      <a:pt x="376" y="376"/>
                      <a:pt x="352" y="352"/>
                    </a:cubicBezTo>
                    <a:cubicBezTo>
                      <a:pt x="328" y="328"/>
                      <a:pt x="336" y="280"/>
                      <a:pt x="304" y="256"/>
                    </a:cubicBezTo>
                    <a:cubicBezTo>
                      <a:pt x="272" y="232"/>
                      <a:pt x="192" y="200"/>
                      <a:pt x="160" y="208"/>
                    </a:cubicBezTo>
                    <a:cubicBezTo>
                      <a:pt x="128" y="216"/>
                      <a:pt x="136" y="272"/>
                      <a:pt x="112" y="304"/>
                    </a:cubicBezTo>
                    <a:cubicBezTo>
                      <a:pt x="88" y="336"/>
                      <a:pt x="32" y="360"/>
                      <a:pt x="16" y="400"/>
                    </a:cubicBezTo>
                    <a:cubicBezTo>
                      <a:pt x="0" y="440"/>
                      <a:pt x="8" y="492"/>
                      <a:pt x="16" y="544"/>
                    </a:cubicBezTo>
                  </a:path>
                </a:pathLst>
              </a:custGeom>
              <a:noFill/>
              <a:ln w="3175" cap="flat" cmpd="sng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3" name="Text Box 60"/>
              <p:cNvSpPr txBox="1">
                <a:spLocks noChangeAspect="1" noChangeArrowheads="1"/>
              </p:cNvSpPr>
              <p:nvPr/>
            </p:nvSpPr>
            <p:spPr bwMode="auto">
              <a:xfrm>
                <a:off x="3791" y="3051"/>
                <a:ext cx="156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400" b="1" i="1">
                    <a:solidFill>
                      <a:schemeClr val="bg1"/>
                    </a:solidFill>
                  </a:rPr>
                  <a:t>ced-4(n1162); atg-7(tm2976)</a:t>
                </a:r>
                <a:endParaRPr lang="en-US" altLang="hu-HU" sz="1400" b="1" i="1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 Box 61"/>
              <p:cNvSpPr txBox="1">
                <a:spLocks noChangeAspect="1" noChangeArrowheads="1"/>
              </p:cNvSpPr>
              <p:nvPr/>
            </p:nvSpPr>
            <p:spPr bwMode="auto">
              <a:xfrm>
                <a:off x="3198" y="3702"/>
                <a:ext cx="19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600" b="1">
                    <a:solidFill>
                      <a:srgbClr val="4D4D4D"/>
                    </a:solidFill>
                  </a:rPr>
                  <a:t>V</a:t>
                </a:r>
                <a:endParaRPr lang="en-US" altLang="hu-HU" sz="1600" b="1">
                  <a:solidFill>
                    <a:srgbClr val="4D4D4D"/>
                  </a:solidFill>
                </a:endParaRPr>
              </a:p>
            </p:txBody>
          </p:sp>
          <p:sp>
            <p:nvSpPr>
              <p:cNvPr id="35" name="Text Box 62"/>
              <p:cNvSpPr txBox="1">
                <a:spLocks noChangeAspect="1" noChangeArrowheads="1"/>
              </p:cNvSpPr>
              <p:nvPr/>
            </p:nvSpPr>
            <p:spPr bwMode="auto">
              <a:xfrm>
                <a:off x="4992" y="3702"/>
                <a:ext cx="19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600" b="1">
                    <a:solidFill>
                      <a:srgbClr val="4D4D4D"/>
                    </a:solidFill>
                  </a:rPr>
                  <a:t>V</a:t>
                </a:r>
                <a:endParaRPr lang="en-US" altLang="hu-HU" sz="1600" b="1">
                  <a:solidFill>
                    <a:srgbClr val="4D4D4D"/>
                  </a:solidFill>
                </a:endParaRPr>
              </a:p>
            </p:txBody>
          </p:sp>
        </p:grpSp>
        <p:sp>
          <p:nvSpPr>
            <p:cNvPr id="6" name="Text Box 63"/>
            <p:cNvSpPr txBox="1">
              <a:spLocks noChangeArrowheads="1"/>
            </p:cNvSpPr>
            <p:nvPr/>
          </p:nvSpPr>
          <p:spPr bwMode="auto">
            <a:xfrm>
              <a:off x="3424" y="4110"/>
              <a:ext cx="22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600" b="1">
                  <a:solidFill>
                    <a:schemeClr val="bg1"/>
                  </a:solidFill>
                </a:rPr>
                <a:t>A: </a:t>
              </a:r>
              <a:r>
                <a:rPr lang="hu-HU" altLang="hu-HU" sz="1400" b="1">
                  <a:solidFill>
                    <a:schemeClr val="bg1"/>
                  </a:solidFill>
                </a:rPr>
                <a:t>anterior</a:t>
              </a:r>
              <a:r>
                <a:rPr lang="hu-HU" altLang="hu-HU" sz="1600" b="1">
                  <a:solidFill>
                    <a:schemeClr val="bg1"/>
                  </a:solidFill>
                </a:rPr>
                <a:t>, P: poszterior, V: vakuóla</a:t>
              </a:r>
            </a:p>
          </p:txBody>
        </p:sp>
        <p:sp>
          <p:nvSpPr>
            <p:cNvPr id="7" name="Text Box 64"/>
            <p:cNvSpPr txBox="1">
              <a:spLocks noChangeArrowheads="1"/>
            </p:cNvSpPr>
            <p:nvPr/>
          </p:nvSpPr>
          <p:spPr bwMode="auto">
            <a:xfrm>
              <a:off x="645" y="3744"/>
              <a:ext cx="993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600" b="1" i="1" dirty="0" err="1"/>
                <a:t>apoptózis</a:t>
              </a:r>
              <a:r>
                <a:rPr lang="hu-HU" altLang="hu-HU" sz="1600" b="1" i="1" dirty="0"/>
                <a:t>(-) </a:t>
              </a:r>
              <a:r>
                <a:rPr lang="hu-HU" altLang="hu-HU" sz="1600" b="1" dirty="0"/>
                <a:t>vagy</a:t>
              </a:r>
            </a:p>
            <a:p>
              <a:r>
                <a:rPr lang="hu-HU" altLang="hu-HU" sz="1600" b="1" i="1" dirty="0" err="1" smtClean="0"/>
                <a:t>autofágia</a:t>
              </a:r>
              <a:r>
                <a:rPr lang="hu-HU" altLang="hu-HU" sz="1600" b="1" i="1" dirty="0" smtClean="0"/>
                <a:t>(-)</a:t>
              </a:r>
              <a:endParaRPr lang="hu-HU" altLang="hu-HU" sz="1600" b="1" i="1" dirty="0"/>
            </a:p>
          </p:txBody>
        </p:sp>
        <p:sp>
          <p:nvSpPr>
            <p:cNvPr id="8" name="Text Box 65"/>
            <p:cNvSpPr txBox="1">
              <a:spLocks noChangeArrowheads="1"/>
            </p:cNvSpPr>
            <p:nvPr/>
          </p:nvSpPr>
          <p:spPr bwMode="auto">
            <a:xfrm>
              <a:off x="2174" y="3748"/>
              <a:ext cx="1413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600" b="1" i="1" dirty="0" err="1"/>
                <a:t>apoptózis</a:t>
              </a:r>
              <a:r>
                <a:rPr lang="hu-HU" altLang="hu-HU" sz="1600" b="1" i="1" dirty="0"/>
                <a:t>(-); </a:t>
              </a:r>
              <a:r>
                <a:rPr lang="hu-HU" altLang="hu-HU" sz="1600" b="1" i="1" dirty="0" err="1" smtClean="0"/>
                <a:t>autofágia</a:t>
              </a:r>
              <a:r>
                <a:rPr lang="hu-HU" altLang="hu-HU" sz="1600" b="1" i="1" dirty="0" smtClean="0"/>
                <a:t>(-)</a:t>
              </a:r>
              <a:endParaRPr lang="hu-HU" altLang="hu-HU" sz="1600" b="1" i="1" dirty="0"/>
            </a:p>
          </p:txBody>
        </p:sp>
        <p:sp>
          <p:nvSpPr>
            <p:cNvPr id="9" name="Text Box 66"/>
            <p:cNvSpPr txBox="1">
              <a:spLocks noChangeArrowheads="1"/>
            </p:cNvSpPr>
            <p:nvPr/>
          </p:nvSpPr>
          <p:spPr bwMode="auto">
            <a:xfrm>
              <a:off x="3817" y="3748"/>
              <a:ext cx="1413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600" b="1" i="1" dirty="0" err="1"/>
                <a:t>apoptózis</a:t>
              </a:r>
              <a:r>
                <a:rPr lang="hu-HU" altLang="hu-HU" sz="1600" b="1" i="1" dirty="0"/>
                <a:t>(-); </a:t>
              </a:r>
              <a:r>
                <a:rPr lang="hu-HU" altLang="hu-HU" sz="1600" b="1" i="1" dirty="0" err="1" smtClean="0"/>
                <a:t>autofágia</a:t>
              </a:r>
              <a:r>
                <a:rPr lang="hu-HU" altLang="hu-HU" sz="1600" b="1" i="1" dirty="0" smtClean="0"/>
                <a:t>(-)</a:t>
              </a:r>
              <a:endParaRPr lang="hu-HU" altLang="hu-HU" sz="1600" b="1" i="1" dirty="0"/>
            </a:p>
          </p:txBody>
        </p:sp>
      </p:grpSp>
      <p:sp>
        <p:nvSpPr>
          <p:cNvPr id="36" name="Szövegdoboz 35"/>
          <p:cNvSpPr txBox="1"/>
          <p:nvPr/>
        </p:nvSpPr>
        <p:spPr>
          <a:xfrm>
            <a:off x="-16978" y="260648"/>
            <a:ext cx="9125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/>
              <a:t>Apptosis</a:t>
            </a:r>
            <a:r>
              <a:rPr lang="hu-HU" sz="2400" b="1" dirty="0" smtClean="0"/>
              <a:t> and </a:t>
            </a:r>
            <a:r>
              <a:rPr lang="hu-HU" sz="2400" b="1" dirty="0" err="1" smtClean="0"/>
              <a:t>autophagy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are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redundantly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required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for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the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development</a:t>
            </a:r>
            <a:r>
              <a:rPr lang="hu-HU" sz="2400" b="1" dirty="0" smtClean="0"/>
              <a:t> of </a:t>
            </a:r>
            <a:r>
              <a:rPr lang="hu-HU" sz="2400" b="1" i="1" dirty="0" smtClean="0"/>
              <a:t>C. </a:t>
            </a:r>
            <a:r>
              <a:rPr lang="hu-HU" sz="2400" b="1" i="1" dirty="0" err="1" smtClean="0"/>
              <a:t>elegans</a:t>
            </a:r>
            <a:r>
              <a:rPr lang="hu-HU" sz="2400" b="1" i="1" dirty="0" smtClean="0"/>
              <a:t> </a:t>
            </a:r>
            <a:r>
              <a:rPr lang="hu-HU" sz="2400" b="1" dirty="0" err="1" smtClean="0"/>
              <a:t>embryo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66135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664449" cy="514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202948" y="330032"/>
            <a:ext cx="6905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 smtClean="0"/>
              <a:t>Defects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in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autophagy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induces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apoptosis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in</a:t>
            </a:r>
            <a:r>
              <a:rPr lang="hu-HU" sz="2400" b="1" dirty="0" smtClean="0"/>
              <a:t> </a:t>
            </a:r>
            <a:r>
              <a:rPr lang="hu-HU" sz="2400" b="1" i="1" dirty="0" smtClean="0"/>
              <a:t>C. </a:t>
            </a:r>
            <a:r>
              <a:rPr lang="hu-HU" sz="2400" b="1" i="1" dirty="0" err="1" smtClean="0"/>
              <a:t>elegans</a:t>
            </a:r>
            <a:endParaRPr lang="hu-HU" sz="2400" b="1" i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7359625" y="980728"/>
            <a:ext cx="1604863" cy="40011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hu-HU" sz="2000" b="1" i="1" dirty="0"/>
              <a:t>b</a:t>
            </a:r>
            <a:r>
              <a:rPr lang="hu-HU" sz="2000" b="1" i="1" dirty="0" smtClean="0"/>
              <a:t>ec-1:	Atg6</a:t>
            </a:r>
            <a:endParaRPr lang="hu-HU" sz="2000" b="1" i="1" dirty="0"/>
          </a:p>
        </p:txBody>
      </p:sp>
    </p:spTree>
    <p:extLst>
      <p:ext uri="{BB962C8B-B14F-4D97-AF65-F5344CB8AC3E}">
        <p14:creationId xmlns:p14="http://schemas.microsoft.com/office/powerpoint/2010/main" val="212337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"/>
            <a:ext cx="9144000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85800" y="90488"/>
            <a:ext cx="7772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/>
              <a:t>Lysosome-specific activation of apoptosis</a:t>
            </a:r>
            <a:endParaRPr lang="en-US" altLang="hu-HU" sz="2800" b="1"/>
          </a:p>
        </p:txBody>
      </p:sp>
    </p:spTree>
    <p:extLst>
      <p:ext uri="{BB962C8B-B14F-4D97-AF65-F5344CB8AC3E}">
        <p14:creationId xmlns:p14="http://schemas.microsoft.com/office/powerpoint/2010/main" val="93723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11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6400800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4625"/>
            <a:ext cx="7772400" cy="579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0" y="63246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000" b="1"/>
              <a:t>Of the 1090 somatic cells, 131 die by apoptosis during development</a:t>
            </a:r>
            <a:endParaRPr lang="en-US" altLang="hu-HU" sz="2000" b="1"/>
          </a:p>
        </p:txBody>
      </p:sp>
    </p:spTree>
    <p:extLst>
      <p:ext uri="{BB962C8B-B14F-4D97-AF65-F5344CB8AC3E}">
        <p14:creationId xmlns:p14="http://schemas.microsoft.com/office/powerpoint/2010/main" val="424747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6100"/>
            <a:ext cx="7272808" cy="673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9512" y="1844824"/>
            <a:ext cx="1422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apoptosis</a:t>
            </a:r>
            <a:endParaRPr lang="hu-HU" sz="24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7613734" y="1772816"/>
            <a:ext cx="1545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autophagy</a:t>
            </a:r>
            <a:endParaRPr lang="hu-HU" sz="24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6963876" y="96100"/>
            <a:ext cx="1226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necrosis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04440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151478"/>
            <a:ext cx="2279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An </a:t>
            </a:r>
            <a:r>
              <a:rPr lang="hu-HU" sz="2800" b="1" dirty="0" err="1" smtClean="0"/>
              <a:t>example</a:t>
            </a:r>
            <a:r>
              <a:rPr lang="hu-HU" sz="2800" b="1" dirty="0" smtClean="0"/>
              <a:t> …</a:t>
            </a:r>
            <a:endParaRPr lang="hu-HU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1979712" cy="371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zis 2"/>
          <p:cNvSpPr/>
          <p:nvPr/>
        </p:nvSpPr>
        <p:spPr>
          <a:xfrm>
            <a:off x="2321496" y="3933056"/>
            <a:ext cx="372305" cy="792088"/>
          </a:xfrm>
          <a:prstGeom prst="ellipse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" y="791349"/>
            <a:ext cx="1331985" cy="407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3455368" y="84137"/>
            <a:ext cx="5451094" cy="6729239"/>
            <a:chOff x="3455368" y="84137"/>
            <a:chExt cx="5451094" cy="6729239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3455368" y="84137"/>
              <a:ext cx="5451094" cy="6729239"/>
              <a:chOff x="3455368" y="84137"/>
              <a:chExt cx="5451094" cy="6729239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84137"/>
                <a:ext cx="5270566" cy="6729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Jobbra nyíl 3"/>
              <p:cNvSpPr/>
              <p:nvPr/>
            </p:nvSpPr>
            <p:spPr>
              <a:xfrm>
                <a:off x="3455368" y="2911574"/>
                <a:ext cx="468560" cy="80545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0" name="Ellipszis 9"/>
            <p:cNvSpPr/>
            <p:nvPr/>
          </p:nvSpPr>
          <p:spPr>
            <a:xfrm>
              <a:off x="4644008" y="116632"/>
              <a:ext cx="372305" cy="792088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7" name="Ellipszis 6"/>
          <p:cNvSpPr/>
          <p:nvPr/>
        </p:nvSpPr>
        <p:spPr>
          <a:xfrm>
            <a:off x="5436096" y="2911574"/>
            <a:ext cx="2304256" cy="1165498"/>
          </a:xfrm>
          <a:prstGeom prst="ellipse">
            <a:avLst/>
          </a:prstGeom>
          <a:solidFill>
            <a:srgbClr val="00B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11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967</Words>
  <Application>Microsoft Office PowerPoint</Application>
  <PresentationFormat>Diavetítés a képernyőre (4:3 oldalarány)</PresentationFormat>
  <Paragraphs>207</Paragraphs>
  <Slides>80</Slides>
  <Notes>2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80</vt:i4>
      </vt:variant>
    </vt:vector>
  </HeadingPairs>
  <TitlesOfParts>
    <vt:vector size="84" baseType="lpstr">
      <vt:lpstr>Arial</vt:lpstr>
      <vt:lpstr>Calibri</vt:lpstr>
      <vt:lpstr>Office-téma</vt:lpstr>
      <vt:lpstr>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Vellai Tibor</dc:creator>
  <cp:lastModifiedBy>Vellai Tibor</cp:lastModifiedBy>
  <cp:revision>38</cp:revision>
  <dcterms:created xsi:type="dcterms:W3CDTF">2015-03-18T23:01:30Z</dcterms:created>
  <dcterms:modified xsi:type="dcterms:W3CDTF">2018-03-13T18:44:24Z</dcterms:modified>
</cp:coreProperties>
</file>