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56" r:id="rId2"/>
    <p:sldId id="258" r:id="rId3"/>
    <p:sldId id="257" r:id="rId4"/>
    <p:sldId id="259" r:id="rId5"/>
    <p:sldId id="260" r:id="rId6"/>
    <p:sldId id="294" r:id="rId7"/>
    <p:sldId id="293" r:id="rId8"/>
    <p:sldId id="301" r:id="rId9"/>
    <p:sldId id="302" r:id="rId10"/>
    <p:sldId id="261" r:id="rId11"/>
    <p:sldId id="262" r:id="rId12"/>
    <p:sldId id="265" r:id="rId13"/>
    <p:sldId id="263" r:id="rId14"/>
    <p:sldId id="269" r:id="rId15"/>
    <p:sldId id="270" r:id="rId16"/>
    <p:sldId id="271" r:id="rId17"/>
    <p:sldId id="273" r:id="rId18"/>
    <p:sldId id="272" r:id="rId19"/>
    <p:sldId id="274" r:id="rId20"/>
    <p:sldId id="289" r:id="rId21"/>
    <p:sldId id="291" r:id="rId22"/>
    <p:sldId id="290" r:id="rId23"/>
    <p:sldId id="292" r:id="rId24"/>
    <p:sldId id="268" r:id="rId25"/>
    <p:sldId id="275" r:id="rId26"/>
    <p:sldId id="304" r:id="rId27"/>
    <p:sldId id="266" r:id="rId28"/>
    <p:sldId id="285" r:id="rId29"/>
    <p:sldId id="287" r:id="rId30"/>
    <p:sldId id="288" r:id="rId31"/>
    <p:sldId id="303" r:id="rId32"/>
    <p:sldId id="305" r:id="rId33"/>
    <p:sldId id="286" r:id="rId34"/>
    <p:sldId id="276" r:id="rId35"/>
    <p:sldId id="277" r:id="rId36"/>
    <p:sldId id="278" r:id="rId37"/>
    <p:sldId id="280" r:id="rId38"/>
    <p:sldId id="279" r:id="rId39"/>
    <p:sldId id="281" r:id="rId40"/>
    <p:sldId id="282" r:id="rId41"/>
    <p:sldId id="283" r:id="rId42"/>
    <p:sldId id="295" r:id="rId43"/>
    <p:sldId id="298" r:id="rId44"/>
    <p:sldId id="299" r:id="rId45"/>
    <p:sldId id="300" r:id="rId46"/>
    <p:sldId id="306" r:id="rId47"/>
    <p:sldId id="307" r:id="rId48"/>
    <p:sldId id="284" r:id="rId49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7" d="100"/>
          <a:sy n="37" d="100"/>
        </p:scale>
        <p:origin x="-136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57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unkaf&#252;zet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u-HU"/>
  <c:chart>
    <c:title>
      <c:tx>
        <c:rich>
          <a:bodyPr/>
          <a:lstStyle/>
          <a:p>
            <a:pPr>
              <a:defRPr/>
            </a:pPr>
            <a:r>
              <a:rPr lang="hu-HU" dirty="0" smtClean="0"/>
              <a:t>Túlélés </a:t>
            </a:r>
            <a:r>
              <a:rPr lang="hu-HU" dirty="0" err="1"/>
              <a:t>sótűrése</a:t>
            </a:r>
            <a:endParaRPr lang="hu-HU" dirty="0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Munka1!$B$1</c:f>
              <c:strCache>
                <c:ptCount val="1"/>
                <c:pt idx="0">
                  <c:v>európai ht</c:v>
                </c:pt>
              </c:strCache>
            </c:strRef>
          </c:tx>
          <c:cat>
            <c:strRef>
              <c:f>Munka1!$A$2:$A$6</c:f>
              <c:strCache>
                <c:ptCount val="5"/>
                <c:pt idx="0">
                  <c:v>0.02</c:v>
                </c:pt>
                <c:pt idx="1">
                  <c:v>0.13</c:v>
                </c:pt>
                <c:pt idx="2">
                  <c:v>0.22</c:v>
                </c:pt>
                <c:pt idx="3">
                  <c:v>0.32</c:v>
                </c:pt>
                <c:pt idx="4">
                  <c:v>0.40</c:v>
                </c:pt>
              </c:strCache>
            </c:strRef>
          </c:cat>
          <c:val>
            <c:numRef>
              <c:f>Munka1!$B$2:$B$6</c:f>
              <c:numCache>
                <c:formatCode>General</c:formatCode>
                <c:ptCount val="5"/>
                <c:pt idx="0">
                  <c:v>80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</c:numCache>
            </c:numRef>
          </c:val>
        </c:ser>
        <c:ser>
          <c:idx val="1"/>
          <c:order val="1"/>
          <c:tx>
            <c:strRef>
              <c:f>Munka1!$C$1</c:f>
              <c:strCache>
                <c:ptCount val="1"/>
                <c:pt idx="0">
                  <c:v>usa1</c:v>
                </c:pt>
              </c:strCache>
            </c:strRef>
          </c:tx>
          <c:cat>
            <c:strRef>
              <c:f>Munka1!$A$2:$A$6</c:f>
              <c:strCache>
                <c:ptCount val="5"/>
                <c:pt idx="0">
                  <c:v>0.02</c:v>
                </c:pt>
                <c:pt idx="1">
                  <c:v>0.13</c:v>
                </c:pt>
                <c:pt idx="2">
                  <c:v>0.22</c:v>
                </c:pt>
                <c:pt idx="3">
                  <c:v>0.32</c:v>
                </c:pt>
                <c:pt idx="4">
                  <c:v>0.40</c:v>
                </c:pt>
              </c:strCache>
            </c:strRef>
          </c:cat>
          <c:val>
            <c:numRef>
              <c:f>Munka1!$C$2:$C$6</c:f>
              <c:numCache>
                <c:formatCode>General</c:formatCode>
                <c:ptCount val="5"/>
                <c:pt idx="0">
                  <c:v>80</c:v>
                </c:pt>
                <c:pt idx="1">
                  <c:v>20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2"/>
          <c:order val="2"/>
          <c:tx>
            <c:strRef>
              <c:f>Munka1!$D$1</c:f>
              <c:strCache>
                <c:ptCount val="1"/>
                <c:pt idx="0">
                  <c:v>usa2</c:v>
                </c:pt>
              </c:strCache>
            </c:strRef>
          </c:tx>
          <c:cat>
            <c:strRef>
              <c:f>Munka1!$A$2:$A$6</c:f>
              <c:strCache>
                <c:ptCount val="5"/>
                <c:pt idx="0">
                  <c:v>0.02</c:v>
                </c:pt>
                <c:pt idx="1">
                  <c:v>0.13</c:v>
                </c:pt>
                <c:pt idx="2">
                  <c:v>0.22</c:v>
                </c:pt>
                <c:pt idx="3">
                  <c:v>0.32</c:v>
                </c:pt>
                <c:pt idx="4">
                  <c:v>0.40</c:v>
                </c:pt>
              </c:strCache>
            </c:strRef>
          </c:cat>
          <c:val>
            <c:numRef>
              <c:f>Munka1!$D$2:$D$6</c:f>
              <c:numCache>
                <c:formatCode>General</c:formatCode>
                <c:ptCount val="5"/>
                <c:pt idx="0">
                  <c:v>80</c:v>
                </c:pt>
                <c:pt idx="1">
                  <c:v>40</c:v>
                </c:pt>
                <c:pt idx="2">
                  <c:v>20</c:v>
                </c:pt>
                <c:pt idx="3">
                  <c:v>40</c:v>
                </c:pt>
                <c:pt idx="4">
                  <c:v>0</c:v>
                </c:pt>
              </c:numCache>
            </c:numRef>
          </c:val>
        </c:ser>
        <c:axId val="54395648"/>
        <c:axId val="54397568"/>
      </c:barChart>
      <c:catAx>
        <c:axId val="5439564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hu-HU"/>
                  <a:t>sótartalom</a:t>
                </a:r>
              </a:p>
            </c:rich>
          </c:tx>
          <c:layout/>
        </c:title>
        <c:majorTickMark val="none"/>
        <c:tickLblPos val="nextTo"/>
        <c:crossAx val="54397568"/>
        <c:crosses val="autoZero"/>
        <c:auto val="1"/>
        <c:lblAlgn val="ctr"/>
        <c:lblOffset val="100"/>
      </c:catAx>
      <c:valAx>
        <c:axId val="54397568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hu-HU"/>
                  <a:t>túlélés %</a:t>
                </a:r>
              </a:p>
            </c:rich>
          </c:tx>
          <c:layout/>
        </c:title>
        <c:numFmt formatCode="General" sourceLinked="1"/>
        <c:tickLblPos val="nextTo"/>
        <c:crossAx val="54395648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3F751D-8ADA-4557-A833-6E4D55A2B300}" type="datetimeFigureOut">
              <a:rPr lang="hu-HU" smtClean="0"/>
              <a:pPr/>
              <a:t>2010.05.11.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615F32-DBE4-423B-9F18-1BDF48EB036B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15F32-DBE4-423B-9F18-1BDF48EB036B}" type="slidenum">
              <a:rPr lang="hu-HU" smtClean="0"/>
              <a:pPr/>
              <a:t>14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36A08-9F7A-46D4-9D70-C149103E6DB9}" type="datetimeFigureOut">
              <a:rPr lang="hu-HU" smtClean="0"/>
              <a:pPr/>
              <a:t>2010.05.11.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9C095-286A-4089-B21C-1AF7B8D2C99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36A08-9F7A-46D4-9D70-C149103E6DB9}" type="datetimeFigureOut">
              <a:rPr lang="hu-HU" smtClean="0"/>
              <a:pPr/>
              <a:t>2010.05.11.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9C095-286A-4089-B21C-1AF7B8D2C99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36A08-9F7A-46D4-9D70-C149103E6DB9}" type="datetimeFigureOut">
              <a:rPr lang="hu-HU" smtClean="0"/>
              <a:pPr/>
              <a:t>2010.05.11.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9C095-286A-4089-B21C-1AF7B8D2C99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Cím, 1 nagy és 2 kisebb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Tartalom helye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27C8BD-8D9E-4E1A-BA34-CD4EF90788E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Cím, szöveg és 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Tartalom helye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F95BFA-1968-43D1-B8E8-DDCA905B194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36A08-9F7A-46D4-9D70-C149103E6DB9}" type="datetimeFigureOut">
              <a:rPr lang="hu-HU" smtClean="0"/>
              <a:pPr/>
              <a:t>2010.05.11.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9C095-286A-4089-B21C-1AF7B8D2C99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36A08-9F7A-46D4-9D70-C149103E6DB9}" type="datetimeFigureOut">
              <a:rPr lang="hu-HU" smtClean="0"/>
              <a:pPr/>
              <a:t>2010.05.11.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9C095-286A-4089-B21C-1AF7B8D2C99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36A08-9F7A-46D4-9D70-C149103E6DB9}" type="datetimeFigureOut">
              <a:rPr lang="hu-HU" smtClean="0"/>
              <a:pPr/>
              <a:t>2010.05.11.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9C095-286A-4089-B21C-1AF7B8D2C99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36A08-9F7A-46D4-9D70-C149103E6DB9}" type="datetimeFigureOut">
              <a:rPr lang="hu-HU" smtClean="0"/>
              <a:pPr/>
              <a:t>2010.05.11.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9C095-286A-4089-B21C-1AF7B8D2C99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36A08-9F7A-46D4-9D70-C149103E6DB9}" type="datetimeFigureOut">
              <a:rPr lang="hu-HU" smtClean="0"/>
              <a:pPr/>
              <a:t>2010.05.11.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9C095-286A-4089-B21C-1AF7B8D2C99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36A08-9F7A-46D4-9D70-C149103E6DB9}" type="datetimeFigureOut">
              <a:rPr lang="hu-HU" smtClean="0"/>
              <a:pPr/>
              <a:t>2010.05.11.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9C095-286A-4089-B21C-1AF7B8D2C99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36A08-9F7A-46D4-9D70-C149103E6DB9}" type="datetimeFigureOut">
              <a:rPr lang="hu-HU" smtClean="0"/>
              <a:pPr/>
              <a:t>2010.05.11.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9C095-286A-4089-B21C-1AF7B8D2C99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36A08-9F7A-46D4-9D70-C149103E6DB9}" type="datetimeFigureOut">
              <a:rPr lang="hu-HU" smtClean="0"/>
              <a:pPr/>
              <a:t>2010.05.11.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9C095-286A-4089-B21C-1AF7B8D2C99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36A08-9F7A-46D4-9D70-C149103E6DB9}" type="datetimeFigureOut">
              <a:rPr lang="hu-HU" smtClean="0"/>
              <a:pPr/>
              <a:t>2010.05.11.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29C095-286A-4089-B21C-1AF7B8D2C999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4.bin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Természetes szelekció és adaptáció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2010 május 11.</a:t>
            </a:r>
            <a:endParaRPr lang="hu-H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6600" b="1" dirty="0" smtClean="0">
                <a:solidFill>
                  <a:schemeClr val="tx2"/>
                </a:solidFill>
                <a:latin typeface="Comic Sans MS" pitchFamily="66" charset="0"/>
              </a:rPr>
              <a:t>Rátermettség</a:t>
            </a:r>
            <a:endParaRPr lang="hu-HU" sz="6600" b="1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 smtClean="0">
                <a:solidFill>
                  <a:schemeClr val="tx2"/>
                </a:solidFill>
                <a:latin typeface="Century Schoolbook" pitchFamily="18" charset="0"/>
              </a:rPr>
              <a:t>Öröklődő egyedi tulajdonsághoz rendelhető</a:t>
            </a:r>
          </a:p>
          <a:p>
            <a:pPr lvl="1"/>
            <a:r>
              <a:rPr lang="hu-HU" dirty="0">
                <a:solidFill>
                  <a:schemeClr val="tx2"/>
                </a:solidFill>
                <a:latin typeface="Century Schoolbook" pitchFamily="18" charset="0"/>
              </a:rPr>
              <a:t>a</a:t>
            </a:r>
            <a:r>
              <a:rPr lang="hu-HU" dirty="0" smtClean="0">
                <a:solidFill>
                  <a:schemeClr val="tx2"/>
                </a:solidFill>
                <a:latin typeface="Century Schoolbook" pitchFamily="18" charset="0"/>
              </a:rPr>
              <a:t>llél</a:t>
            </a:r>
          </a:p>
          <a:p>
            <a:pPr lvl="1"/>
            <a:r>
              <a:rPr lang="hu-HU" dirty="0" err="1">
                <a:solidFill>
                  <a:schemeClr val="tx2"/>
                </a:solidFill>
                <a:latin typeface="Century Schoolbook" pitchFamily="18" charset="0"/>
              </a:rPr>
              <a:t>f</a:t>
            </a:r>
            <a:r>
              <a:rPr lang="hu-HU" dirty="0" err="1" smtClean="0">
                <a:solidFill>
                  <a:schemeClr val="tx2"/>
                </a:solidFill>
                <a:latin typeface="Century Schoolbook" pitchFamily="18" charset="0"/>
              </a:rPr>
              <a:t>enotípus</a:t>
            </a:r>
            <a:r>
              <a:rPr lang="hu-HU" dirty="0" smtClean="0">
                <a:solidFill>
                  <a:schemeClr val="tx2"/>
                </a:solidFill>
                <a:latin typeface="Century Schoolbook" pitchFamily="18" charset="0"/>
              </a:rPr>
              <a:t>, stratégia, taktika, változat</a:t>
            </a:r>
          </a:p>
          <a:p>
            <a:pPr lvl="1"/>
            <a:r>
              <a:rPr lang="hu-HU" dirty="0" err="1">
                <a:solidFill>
                  <a:schemeClr val="tx2"/>
                </a:solidFill>
                <a:latin typeface="Century Schoolbook" pitchFamily="18" charset="0"/>
              </a:rPr>
              <a:t>f</a:t>
            </a:r>
            <a:r>
              <a:rPr lang="hu-HU" dirty="0" err="1" smtClean="0">
                <a:solidFill>
                  <a:schemeClr val="tx2"/>
                </a:solidFill>
                <a:latin typeface="Century Schoolbook" pitchFamily="18" charset="0"/>
              </a:rPr>
              <a:t>enotípusos</a:t>
            </a:r>
            <a:r>
              <a:rPr lang="hu-HU" dirty="0" smtClean="0">
                <a:solidFill>
                  <a:schemeClr val="tx2"/>
                </a:solidFill>
                <a:latin typeface="Century Schoolbook" pitchFamily="18" charset="0"/>
              </a:rPr>
              <a:t> érték</a:t>
            </a:r>
          </a:p>
          <a:p>
            <a:pPr lvl="1">
              <a:buNone/>
            </a:pPr>
            <a:r>
              <a:rPr lang="hu-HU" sz="9600" b="1" dirty="0" smtClean="0">
                <a:solidFill>
                  <a:srgbClr val="FF0000"/>
                </a:solidFill>
                <a:latin typeface="Comic Sans MS" pitchFamily="66" charset="0"/>
              </a:rPr>
              <a:t>=</a:t>
            </a:r>
            <a:r>
              <a:rPr lang="hu-HU" sz="3600" b="1" dirty="0" smtClean="0">
                <a:solidFill>
                  <a:srgbClr val="FF0000"/>
                </a:solidFill>
                <a:latin typeface="Comic Sans MS" pitchFamily="66" charset="0"/>
              </a:rPr>
              <a:t> azonos öröklődő tulajdonsággal 	  rendelkező egyedekből álló 	    	  populáció növekedési rátája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6600" b="1" dirty="0" smtClean="0">
                <a:solidFill>
                  <a:schemeClr val="tx2"/>
                </a:solidFill>
                <a:latin typeface="Comic Sans MS" pitchFamily="66" charset="0"/>
              </a:rPr>
              <a:t>Rátermettség:</a:t>
            </a:r>
            <a:endParaRPr lang="hu-HU" sz="6600" b="1" dirty="0">
              <a:solidFill>
                <a:schemeClr val="tx2"/>
              </a:solidFill>
            </a:endParaRPr>
          </a:p>
        </p:txBody>
      </p:sp>
      <p:sp>
        <p:nvSpPr>
          <p:cNvPr id="5" name="Szöveg helye 4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u-HU" sz="4800" b="1" dirty="0" smtClean="0">
                <a:solidFill>
                  <a:srgbClr val="FF0000"/>
                </a:solidFill>
                <a:latin typeface="Century Schoolbook" pitchFamily="18" charset="0"/>
              </a:rPr>
              <a:t>Terminus </a:t>
            </a:r>
            <a:r>
              <a:rPr lang="hu-HU" sz="4800" b="1" dirty="0" err="1" smtClean="0">
                <a:solidFill>
                  <a:srgbClr val="FF0000"/>
                </a:solidFill>
                <a:latin typeface="Century Schoolbook" pitchFamily="18" charset="0"/>
              </a:rPr>
              <a:t>technicus</a:t>
            </a:r>
            <a:r>
              <a:rPr lang="hu-HU" sz="4800" b="1" dirty="0" smtClean="0">
                <a:solidFill>
                  <a:srgbClr val="FF0000"/>
                </a:solidFill>
                <a:latin typeface="Century Schoolbook" pitchFamily="18" charset="0"/>
              </a:rPr>
              <a:t>!</a:t>
            </a:r>
          </a:p>
          <a:p>
            <a:endParaRPr lang="hu-HU" sz="4800" b="1" dirty="0" smtClean="0">
              <a:solidFill>
                <a:srgbClr val="FF0000"/>
              </a:solidFill>
              <a:latin typeface="Century Schoolbook" pitchFamily="18" charset="0"/>
            </a:endParaRPr>
          </a:p>
          <a:p>
            <a:r>
              <a:rPr lang="hu-HU" sz="4800" b="1" dirty="0" smtClean="0">
                <a:solidFill>
                  <a:srgbClr val="FF0000"/>
                </a:solidFill>
                <a:latin typeface="Century Schoolbook" pitchFamily="18" charset="0"/>
              </a:rPr>
              <a:t>Jól definiálható, mérhető tulajdonság!</a:t>
            </a:r>
          </a:p>
          <a:p>
            <a:endParaRPr lang="hu-HU" sz="4800" b="1" dirty="0" smtClean="0">
              <a:solidFill>
                <a:srgbClr val="FF0000"/>
              </a:solidFill>
              <a:latin typeface="Century Schoolbook" pitchFamily="18" charset="0"/>
            </a:endParaRPr>
          </a:p>
          <a:p>
            <a:r>
              <a:rPr lang="hu-HU" sz="4800" b="1" dirty="0" smtClean="0">
                <a:solidFill>
                  <a:srgbClr val="FF0000"/>
                </a:solidFill>
                <a:latin typeface="Century Schoolbook" pitchFamily="18" charset="0"/>
              </a:rPr>
              <a:t>Érdekes kérdés, hogy egy tulajdonság rátermettsége mitől függ.</a:t>
            </a:r>
            <a:endParaRPr lang="hu-HU" sz="4800" b="1" dirty="0">
              <a:solidFill>
                <a:srgbClr val="FF0000"/>
              </a:solidFill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6600" b="1" dirty="0" smtClean="0">
                <a:solidFill>
                  <a:schemeClr val="tx2"/>
                </a:solidFill>
                <a:latin typeface="Comic Sans MS" pitchFamily="66" charset="0"/>
              </a:rPr>
              <a:t>Rátermettség=</a:t>
            </a:r>
            <a:r>
              <a:rPr lang="el-GR" sz="6600" dirty="0" smtClean="0">
                <a:solidFill>
                  <a:schemeClr val="tx2"/>
                </a:solidFill>
                <a:latin typeface="Arial"/>
                <a:cs typeface="Arial"/>
              </a:rPr>
              <a:t>λ</a:t>
            </a:r>
            <a:r>
              <a:rPr lang="hu-HU" sz="6600" b="1" dirty="0" smtClean="0">
                <a:solidFill>
                  <a:schemeClr val="tx2"/>
                </a:solidFill>
                <a:latin typeface="Comic Sans MS" pitchFamily="66" charset="0"/>
              </a:rPr>
              <a:t>:</a:t>
            </a:r>
            <a:endParaRPr lang="hu-HU" sz="6600" b="1" dirty="0">
              <a:solidFill>
                <a:schemeClr val="tx2"/>
              </a:solidFill>
            </a:endParaRPr>
          </a:p>
        </p:txBody>
      </p:sp>
      <p:sp>
        <p:nvSpPr>
          <p:cNvPr id="5" name="Szöveg helye 4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4525963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endParaRPr lang="hu-HU" sz="4800" b="1" dirty="0" smtClean="0">
              <a:solidFill>
                <a:srgbClr val="FF0000"/>
              </a:solidFill>
              <a:latin typeface="Century Schoolbook" pitchFamily="18" charset="0"/>
            </a:endParaRPr>
          </a:p>
          <a:p>
            <a:pPr algn="ctr">
              <a:buNone/>
            </a:pPr>
            <a:r>
              <a:rPr lang="hu-HU" sz="4800" b="1" dirty="0" err="1" smtClean="0">
                <a:solidFill>
                  <a:srgbClr val="FF0000"/>
                </a:solidFill>
                <a:latin typeface="Century Schoolbook" pitchFamily="18" charset="0"/>
              </a:rPr>
              <a:t>N</a:t>
            </a:r>
            <a:r>
              <a:rPr lang="hu-HU" sz="4800" b="1" baseline="-25000" dirty="0" err="1" smtClean="0">
                <a:solidFill>
                  <a:srgbClr val="FF0000"/>
                </a:solidFill>
                <a:latin typeface="Century Schoolbook" pitchFamily="18" charset="0"/>
              </a:rPr>
              <a:t>t</a:t>
            </a:r>
            <a:r>
              <a:rPr lang="hu-HU" sz="4800" b="1" baseline="-25000" dirty="0" smtClean="0">
                <a:solidFill>
                  <a:srgbClr val="FF0000"/>
                </a:solidFill>
                <a:latin typeface="Century Schoolbook" pitchFamily="18" charset="0"/>
              </a:rPr>
              <a:t>+1</a:t>
            </a:r>
            <a:r>
              <a:rPr lang="hu-HU" sz="4800" b="1" dirty="0" smtClean="0">
                <a:solidFill>
                  <a:srgbClr val="FF0000"/>
                </a:solidFill>
                <a:latin typeface="Century Schoolbook" pitchFamily="18" charset="0"/>
              </a:rPr>
              <a:t> =</a:t>
            </a:r>
            <a:r>
              <a:rPr lang="el-GR" sz="4800" dirty="0" smtClean="0">
                <a:solidFill>
                  <a:srgbClr val="FF0000"/>
                </a:solidFill>
                <a:latin typeface="Arial"/>
                <a:cs typeface="Arial"/>
              </a:rPr>
              <a:t>λ</a:t>
            </a:r>
            <a:r>
              <a:rPr lang="hu-HU" sz="480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hu-HU" sz="4800" dirty="0" err="1" smtClean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lang="hu-HU" sz="4800" baseline="-25000" dirty="0" err="1" smtClean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endParaRPr lang="hu-HU" sz="4800" baseline="-25000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>
              <a:buNone/>
            </a:pPr>
            <a:endParaRPr lang="hu-HU" sz="4800" baseline="-25000" dirty="0">
              <a:solidFill>
                <a:srgbClr val="FF0000"/>
              </a:solidFill>
              <a:latin typeface="Arial"/>
              <a:cs typeface="Arial"/>
            </a:endParaRPr>
          </a:p>
          <a:p>
            <a:pPr>
              <a:buNone/>
            </a:pPr>
            <a:r>
              <a:rPr lang="hu-HU" sz="4800" dirty="0" smtClean="0">
                <a:solidFill>
                  <a:schemeClr val="tx2"/>
                </a:solidFill>
                <a:latin typeface="Arial"/>
                <a:cs typeface="Arial"/>
              </a:rPr>
              <a:t>	</a:t>
            </a:r>
            <a:r>
              <a:rPr lang="hu-HU" sz="4800" dirty="0">
                <a:solidFill>
                  <a:schemeClr val="tx2"/>
                </a:solidFill>
                <a:latin typeface="Arial"/>
                <a:cs typeface="Arial"/>
              </a:rPr>
              <a:t>	</a:t>
            </a:r>
            <a:endParaRPr lang="hu-HU" sz="4800" dirty="0" smtClean="0">
              <a:solidFill>
                <a:schemeClr val="tx2"/>
              </a:solidFill>
              <a:latin typeface="Arial"/>
              <a:cs typeface="Arial"/>
            </a:endParaRPr>
          </a:p>
          <a:p>
            <a:pPr>
              <a:buNone/>
            </a:pPr>
            <a:r>
              <a:rPr lang="hu-HU" sz="4800" dirty="0">
                <a:solidFill>
                  <a:schemeClr val="tx2"/>
                </a:solidFill>
                <a:latin typeface="Arial"/>
                <a:cs typeface="Arial"/>
              </a:rPr>
              <a:t>	</a:t>
            </a:r>
            <a:r>
              <a:rPr lang="hu-HU" sz="4800" dirty="0" smtClean="0">
                <a:solidFill>
                  <a:schemeClr val="tx2"/>
                </a:solidFill>
                <a:latin typeface="Arial"/>
                <a:cs typeface="Arial"/>
              </a:rPr>
              <a:t>Ökológia, populációdinamika, demográfia</a:t>
            </a:r>
            <a:endParaRPr lang="hu-HU" sz="4800" dirty="0">
              <a:solidFill>
                <a:schemeClr val="tx2"/>
              </a:solidFill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5400" b="1" dirty="0" smtClean="0">
                <a:solidFill>
                  <a:schemeClr val="tx2"/>
                </a:solidFill>
                <a:latin typeface="Comic Sans MS" pitchFamily="66" charset="0"/>
              </a:rPr>
              <a:t>Természetes szelekció:</a:t>
            </a:r>
            <a:endParaRPr lang="hu-HU" sz="5400" b="1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u-HU" dirty="0" smtClean="0"/>
              <a:t>	</a:t>
            </a:r>
            <a:r>
              <a:rPr lang="hu-HU" sz="4000" dirty="0" smtClean="0">
                <a:solidFill>
                  <a:srgbClr val="FF0000"/>
                </a:solidFill>
                <a:latin typeface="Century Schoolbook" pitchFamily="18" charset="0"/>
              </a:rPr>
              <a:t>A populáció genetikai összetételének megváltozása egy generáción belül, vagy generációk között az öröklődő változatok különböző rátermettsége következtében.</a:t>
            </a:r>
            <a:endParaRPr lang="hu-HU" sz="4000" dirty="0">
              <a:solidFill>
                <a:srgbClr val="FF0000"/>
              </a:solidFill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Text Box 2"/>
          <p:cNvSpPr txBox="1">
            <a:spLocks noChangeArrowheads="1"/>
          </p:cNvSpPr>
          <p:nvPr/>
        </p:nvSpPr>
        <p:spPr bwMode="auto">
          <a:xfrm>
            <a:off x="5842000" y="64008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endParaRPr lang="hu-HU" sz="2400"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15363" name="Picture 3" descr="beolvasás002"/>
          <p:cNvPicPr>
            <a:picLocks noChangeAspect="1" noChangeArrowheads="1"/>
          </p:cNvPicPr>
          <p:nvPr/>
        </p:nvPicPr>
        <p:blipFill>
          <a:blip r:embed="rId3" cstate="print"/>
          <a:srcRect t="50736" b="2669"/>
          <a:stretch>
            <a:fillRect/>
          </a:stretch>
        </p:blipFill>
        <p:spPr bwMode="auto">
          <a:xfrm>
            <a:off x="785786" y="1500174"/>
            <a:ext cx="7235825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44" name="Text Box 4"/>
          <p:cNvSpPr txBox="1">
            <a:spLocks noChangeArrowheads="1"/>
          </p:cNvSpPr>
          <p:nvPr/>
        </p:nvSpPr>
        <p:spPr bwMode="auto">
          <a:xfrm>
            <a:off x="0" y="642918"/>
            <a:ext cx="36925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hu-HU" sz="24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galaktóz</a:t>
            </a:r>
            <a:r>
              <a:rPr lang="hu-HU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limitált kultúra, 2 ismétlés</a:t>
            </a:r>
          </a:p>
        </p:txBody>
      </p:sp>
      <p:sp>
        <p:nvSpPr>
          <p:cNvPr id="163845" name="Text Box 5"/>
          <p:cNvSpPr txBox="1">
            <a:spLocks noChangeArrowheads="1"/>
          </p:cNvSpPr>
          <p:nvPr/>
        </p:nvSpPr>
        <p:spPr bwMode="auto">
          <a:xfrm>
            <a:off x="0" y="4500570"/>
            <a:ext cx="33845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hu-HU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laktóz limitált kultúra, 3 ismétlés</a:t>
            </a:r>
          </a:p>
        </p:txBody>
      </p:sp>
      <p:sp>
        <p:nvSpPr>
          <p:cNvPr id="15366" name="Line 6"/>
          <p:cNvSpPr>
            <a:spLocks noChangeShapeType="1"/>
          </p:cNvSpPr>
          <p:nvPr/>
        </p:nvSpPr>
        <p:spPr bwMode="auto">
          <a:xfrm>
            <a:off x="3428992" y="928670"/>
            <a:ext cx="785818" cy="100013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15367" name="Line 7"/>
          <p:cNvSpPr>
            <a:spLocks noChangeShapeType="1"/>
          </p:cNvSpPr>
          <p:nvPr/>
        </p:nvSpPr>
        <p:spPr bwMode="auto">
          <a:xfrm flipV="1">
            <a:off x="3214678" y="3000372"/>
            <a:ext cx="1008062" cy="1439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8" name="Szövegdoboz 7"/>
          <p:cNvSpPr txBox="1"/>
          <p:nvPr/>
        </p:nvSpPr>
        <p:spPr>
          <a:xfrm>
            <a:off x="3882623" y="0"/>
            <a:ext cx="52613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800" b="1" dirty="0" smtClean="0">
                <a:solidFill>
                  <a:srgbClr val="C00000"/>
                </a:solidFill>
                <a:latin typeface="Comic Sans MS" pitchFamily="66" charset="0"/>
              </a:rPr>
              <a:t>E. </a:t>
            </a:r>
            <a:r>
              <a:rPr lang="hu-HU" sz="4800" b="1" dirty="0">
                <a:solidFill>
                  <a:srgbClr val="C00000"/>
                </a:solidFill>
                <a:latin typeface="Comic Sans MS" pitchFamily="66" charset="0"/>
              </a:rPr>
              <a:t>c</a:t>
            </a:r>
            <a:r>
              <a:rPr lang="hu-HU" sz="4800" b="1" dirty="0" smtClean="0">
                <a:solidFill>
                  <a:srgbClr val="C00000"/>
                </a:solidFill>
                <a:latin typeface="Comic Sans MS" pitchFamily="66" charset="0"/>
              </a:rPr>
              <a:t>oli tenyészet</a:t>
            </a:r>
            <a:endParaRPr lang="hu-HU" sz="48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1062942" y="5715016"/>
            <a:ext cx="80810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800" dirty="0" smtClean="0">
                <a:solidFill>
                  <a:schemeClr val="accent1"/>
                </a:solidFill>
                <a:latin typeface="Century Schoolbook" pitchFamily="18" charset="0"/>
              </a:rPr>
              <a:t>Szelekció baci populációban</a:t>
            </a:r>
            <a:endParaRPr lang="hu-HU" sz="4800" dirty="0">
              <a:solidFill>
                <a:schemeClr val="accent1"/>
              </a:solidFill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hu-HU" sz="4000" smtClean="0"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Az exponenciális túlnövés mechanizmusa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36290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hu-HU" sz="2400" smtClean="0">
                <a:latin typeface="Comic Sans MS" pitchFamily="66" charset="0"/>
              </a:rPr>
              <a:t>	Ha két exponenciális ütemben szaporodó</a:t>
            </a:r>
          </a:p>
          <a:p>
            <a:pPr eaLnBrk="1" hangingPunct="1">
              <a:buFontTx/>
              <a:buNone/>
            </a:pPr>
            <a:r>
              <a:rPr lang="hu-HU" sz="2400" smtClean="0">
                <a:latin typeface="Comic Sans MS" pitchFamily="66" charset="0"/>
              </a:rPr>
              <a:t>	öröklődő változat növekedési rátája eltér,</a:t>
            </a:r>
          </a:p>
          <a:p>
            <a:pPr eaLnBrk="1" hangingPunct="1">
              <a:buFontTx/>
              <a:buNone/>
            </a:pPr>
            <a:r>
              <a:rPr lang="hu-HU" sz="2400" smtClean="0">
                <a:latin typeface="Comic Sans MS" pitchFamily="66" charset="0"/>
              </a:rPr>
              <a:t>	akkor a létszámuk aránya exponenciálisan csökken a lassabb ütemben növekvő változat kárára.</a:t>
            </a: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4932363" y="1627188"/>
          <a:ext cx="2497137" cy="1619250"/>
        </p:xfrm>
        <a:graphic>
          <a:graphicData uri="http://schemas.openxmlformats.org/presentationml/2006/ole">
            <p:oleObj spid="_x0000_s1026" name="Egyenlet" r:id="rId3" imgW="1117440" imgH="723600" progId="Equation.3">
              <p:embed/>
            </p:oleObj>
          </a:graphicData>
        </a:graphic>
      </p:graphicFrame>
      <p:graphicFrame>
        <p:nvGraphicFramePr>
          <p:cNvPr id="1027" name="Object 6"/>
          <p:cNvGraphicFramePr>
            <a:graphicFrameLocks noChangeAspect="1"/>
          </p:cNvGraphicFramePr>
          <p:nvPr>
            <p:ph sz="quarter" idx="3"/>
          </p:nvPr>
        </p:nvGraphicFramePr>
        <p:xfrm>
          <a:off x="827088" y="5229225"/>
          <a:ext cx="5657850" cy="1204913"/>
        </p:xfrm>
        <a:graphic>
          <a:graphicData uri="http://schemas.openxmlformats.org/presentationml/2006/ole">
            <p:oleObj spid="_x0000_s1027" name="Egyenlet" r:id="rId4" imgW="2145960" imgH="457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hu-HU" sz="4000" smtClean="0"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Szelekciós koefficiens becslése</a:t>
            </a:r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>
            <p:ph idx="1"/>
          </p:nvPr>
        </p:nvGraphicFramePr>
        <p:xfrm>
          <a:off x="900113" y="2205038"/>
          <a:ext cx="6049962" cy="914400"/>
        </p:xfrm>
        <a:graphic>
          <a:graphicData uri="http://schemas.openxmlformats.org/presentationml/2006/ole">
            <p:oleObj spid="_x0000_s2050" name="Egyenlet" r:id="rId3" imgW="2857320" imgH="431640" progId="Equation.3">
              <p:embed/>
            </p:oleObj>
          </a:graphicData>
        </a:graphic>
      </p:graphicFrame>
      <p:sp>
        <p:nvSpPr>
          <p:cNvPr id="164877" name="Text Box 13"/>
          <p:cNvSpPr txBox="1">
            <a:spLocks noChangeArrowheads="1"/>
          </p:cNvSpPr>
          <p:nvPr/>
        </p:nvSpPr>
        <p:spPr bwMode="auto">
          <a:xfrm>
            <a:off x="4859338" y="4797425"/>
            <a:ext cx="3671887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hu-HU" sz="24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 = szelekciós koefficiens (az egyenes meredeksége)</a:t>
            </a:r>
          </a:p>
        </p:txBody>
      </p:sp>
      <p:pic>
        <p:nvPicPr>
          <p:cNvPr id="2054" name="Picture 14" descr="beolvasás002"/>
          <p:cNvPicPr>
            <a:picLocks noChangeAspect="1" noChangeArrowheads="1"/>
          </p:cNvPicPr>
          <p:nvPr/>
        </p:nvPicPr>
        <p:blipFill>
          <a:blip r:embed="rId4" cstate="print"/>
          <a:srcRect l="51398" b="51237"/>
          <a:stretch>
            <a:fillRect/>
          </a:stretch>
        </p:blipFill>
        <p:spPr bwMode="auto">
          <a:xfrm>
            <a:off x="395288" y="3068638"/>
            <a:ext cx="3529012" cy="337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51" name="Object 15"/>
          <p:cNvGraphicFramePr>
            <a:graphicFrameLocks noChangeAspect="1"/>
          </p:cNvGraphicFramePr>
          <p:nvPr/>
        </p:nvGraphicFramePr>
        <p:xfrm>
          <a:off x="900113" y="1196975"/>
          <a:ext cx="2736850" cy="854075"/>
        </p:xfrm>
        <a:graphic>
          <a:graphicData uri="http://schemas.openxmlformats.org/presentationml/2006/ole">
            <p:oleObj spid="_x0000_s2051" name="Equation" r:id="rId5" imgW="1384200" imgH="431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hu-HU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itchFamily="18" charset="0"/>
              </a:rPr>
              <a:t>Következmény: a legrátermettebb fennmaradása, a kevésbé rátermettek kiszorulása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514600"/>
            <a:ext cx="9144000" cy="3843358"/>
          </a:xfrm>
        </p:spPr>
        <p:txBody>
          <a:bodyPr>
            <a:noAutofit/>
          </a:bodyPr>
          <a:lstStyle/>
          <a:p>
            <a:pPr marL="72000" indent="0" eaLnBrk="1" hangingPunct="1">
              <a:buFontTx/>
              <a:buNone/>
            </a:pPr>
            <a:r>
              <a:rPr lang="hu-HU" sz="4000" dirty="0" smtClean="0">
                <a:solidFill>
                  <a:srgbClr val="C00000"/>
                </a:solidFill>
                <a:latin typeface="Comic Sans MS" pitchFamily="66" charset="0"/>
              </a:rPr>
              <a:t>Az átlagosan legnagyobb növekedési rátájú öröklődő változat kiszorítja az összes többit </a:t>
            </a:r>
            <a:r>
              <a:rPr lang="hu-HU" sz="4000" dirty="0" err="1" smtClean="0">
                <a:solidFill>
                  <a:srgbClr val="C00000"/>
                </a:solidFill>
                <a:latin typeface="Comic Sans MS" pitchFamily="66" charset="0"/>
              </a:rPr>
              <a:t>klonális</a:t>
            </a:r>
            <a:r>
              <a:rPr lang="hu-HU" sz="4000" dirty="0" smtClean="0">
                <a:solidFill>
                  <a:srgbClr val="C00000"/>
                </a:solidFill>
                <a:latin typeface="Comic Sans MS" pitchFamily="66" charset="0"/>
              </a:rPr>
              <a:t> (osztódás, vegetatív szaporodás) </a:t>
            </a:r>
            <a:r>
              <a:rPr lang="hu-HU" sz="4000" dirty="0" err="1" smtClean="0">
                <a:solidFill>
                  <a:srgbClr val="C00000"/>
                </a:solidFill>
                <a:latin typeface="Comic Sans MS" pitchFamily="66" charset="0"/>
              </a:rPr>
              <a:t>szaporodás</a:t>
            </a:r>
            <a:r>
              <a:rPr lang="hu-HU" sz="4000" dirty="0" smtClean="0">
                <a:solidFill>
                  <a:srgbClr val="C00000"/>
                </a:solidFill>
                <a:latin typeface="Comic Sans MS" pitchFamily="66" charset="0"/>
              </a:rPr>
              <a:t> esetén.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6600" b="1" dirty="0" smtClean="0">
                <a:solidFill>
                  <a:srgbClr val="C00000"/>
                </a:solidFill>
                <a:latin typeface="Comic Sans MS" pitchFamily="66" charset="0"/>
              </a:rPr>
              <a:t>Adaptáció</a:t>
            </a:r>
            <a:endParaRPr lang="hu-HU" sz="66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u-HU" sz="4000" dirty="0" smtClean="0">
                <a:solidFill>
                  <a:schemeClr val="tx2"/>
                </a:solidFill>
              </a:rPr>
              <a:t>	Ha glükóz helyett </a:t>
            </a:r>
            <a:r>
              <a:rPr lang="hu-HU" sz="4000" dirty="0" err="1" smtClean="0">
                <a:solidFill>
                  <a:schemeClr val="tx2"/>
                </a:solidFill>
              </a:rPr>
              <a:t>laktózt</a:t>
            </a:r>
            <a:r>
              <a:rPr lang="hu-HU" sz="4000" dirty="0" smtClean="0">
                <a:solidFill>
                  <a:schemeClr val="tx2"/>
                </a:solidFill>
              </a:rPr>
              <a:t> adagolunk, akkor a folyamatos növekedésben lévő  </a:t>
            </a:r>
            <a:r>
              <a:rPr lang="hu-HU" sz="4000" i="1" dirty="0" smtClean="0">
                <a:solidFill>
                  <a:schemeClr val="tx2"/>
                </a:solidFill>
              </a:rPr>
              <a:t>E. coli </a:t>
            </a:r>
            <a:r>
              <a:rPr lang="hu-HU" sz="4000" dirty="0" smtClean="0">
                <a:solidFill>
                  <a:schemeClr val="tx2"/>
                </a:solidFill>
              </a:rPr>
              <a:t>tenyészetben elterjed a B törzs, eltűnik az A törzs. </a:t>
            </a:r>
          </a:p>
          <a:p>
            <a:pPr>
              <a:buNone/>
            </a:pPr>
            <a:r>
              <a:rPr lang="hu-HU" sz="4000" dirty="0">
                <a:solidFill>
                  <a:schemeClr val="tx2"/>
                </a:solidFill>
              </a:rPr>
              <a:t>	</a:t>
            </a:r>
            <a:r>
              <a:rPr lang="hu-HU" sz="4000" dirty="0" smtClean="0">
                <a:solidFill>
                  <a:schemeClr val="tx2"/>
                </a:solidFill>
              </a:rPr>
              <a:t>A tenyészet </a:t>
            </a:r>
            <a:r>
              <a:rPr lang="hu-HU" sz="4000" b="1" dirty="0" smtClean="0">
                <a:solidFill>
                  <a:srgbClr val="FF0000"/>
                </a:solidFill>
              </a:rPr>
              <a:t>adaptálódik</a:t>
            </a:r>
            <a:r>
              <a:rPr lang="hu-HU" sz="4000" dirty="0" smtClean="0">
                <a:solidFill>
                  <a:schemeClr val="tx2"/>
                </a:solidFill>
              </a:rPr>
              <a:t> az új táplálékforráshoz.  A laktóz hasznosítása egy </a:t>
            </a:r>
            <a:r>
              <a:rPr lang="hu-HU" sz="4000" b="1" dirty="0" smtClean="0">
                <a:solidFill>
                  <a:srgbClr val="FF0000"/>
                </a:solidFill>
              </a:rPr>
              <a:t>adaptáció.</a:t>
            </a:r>
            <a:endParaRPr lang="hu-H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6600" b="1" dirty="0" smtClean="0">
                <a:solidFill>
                  <a:srgbClr val="C00000"/>
                </a:solidFill>
                <a:latin typeface="Comic Sans MS" pitchFamily="66" charset="0"/>
              </a:rPr>
              <a:t>Adaptáció</a:t>
            </a:r>
            <a:endParaRPr lang="hu-HU" sz="66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hu-HU" sz="4000" dirty="0" smtClean="0">
                <a:solidFill>
                  <a:schemeClr val="tx2"/>
                </a:solidFill>
              </a:rPr>
              <a:t>	A szelekciós folyamatot magát, illetve a folyamat eredményét egyaránt szokás adaptációnak nevezni!</a:t>
            </a:r>
          </a:p>
          <a:p>
            <a:pPr>
              <a:buNone/>
            </a:pPr>
            <a:endParaRPr lang="hu-HU" sz="4000" b="1" dirty="0">
              <a:solidFill>
                <a:schemeClr val="tx2"/>
              </a:solidFill>
            </a:endParaRPr>
          </a:p>
          <a:p>
            <a:pPr>
              <a:buNone/>
            </a:pPr>
            <a:r>
              <a:rPr lang="hu-HU" sz="4000" b="1" dirty="0" smtClean="0">
                <a:solidFill>
                  <a:schemeClr val="tx2"/>
                </a:solidFill>
              </a:rPr>
              <a:t>Adaptív tulajdonság (változat, stratégia, </a:t>
            </a:r>
            <a:r>
              <a:rPr lang="hu-HU" sz="4000" b="1" dirty="0" err="1" smtClean="0">
                <a:solidFill>
                  <a:schemeClr val="tx2"/>
                </a:solidFill>
              </a:rPr>
              <a:t>fenotípus</a:t>
            </a:r>
            <a:r>
              <a:rPr lang="hu-HU" sz="4000" b="1" dirty="0" smtClean="0">
                <a:solidFill>
                  <a:schemeClr val="tx2"/>
                </a:solidFill>
              </a:rPr>
              <a:t>): </a:t>
            </a:r>
            <a:r>
              <a:rPr lang="hu-HU" sz="4000" dirty="0" smtClean="0">
                <a:solidFill>
                  <a:srgbClr val="FF0000"/>
                </a:solidFill>
              </a:rPr>
              <a:t>az a tulajdonság amelyiknek az adott feltételek között magasabb a rátermettsége.</a:t>
            </a:r>
            <a:endParaRPr lang="hu-HU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hu-HU" sz="7300" b="1" dirty="0" smtClean="0">
                <a:solidFill>
                  <a:srgbClr val="C00000"/>
                </a:solidFill>
                <a:latin typeface="Comic Sans MS" pitchFamily="66" charset="0"/>
              </a:rPr>
              <a:t>Evolúciós változás: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b="1" dirty="0" smtClean="0">
                <a:solidFill>
                  <a:schemeClr val="tx2"/>
                </a:solidFill>
                <a:latin typeface="Century Schoolbook" pitchFamily="18" charset="0"/>
              </a:rPr>
              <a:t>populáció genetikai összetételének megváltozása</a:t>
            </a:r>
            <a:endParaRPr lang="hu-HU" b="1" dirty="0">
              <a:solidFill>
                <a:schemeClr val="tx2"/>
              </a:solidFill>
              <a:latin typeface="Century Schoolbook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Európai nád </a:t>
            </a:r>
            <a:r>
              <a:rPr lang="hu-HU" dirty="0" err="1" smtClean="0"/>
              <a:t>haplotípus</a:t>
            </a:r>
            <a:r>
              <a:rPr lang="hu-HU" dirty="0" smtClean="0"/>
              <a:t> terjedése az USA-ban</a:t>
            </a:r>
            <a:endParaRPr lang="hu-HU" dirty="0"/>
          </a:p>
        </p:txBody>
      </p:sp>
      <p:pic>
        <p:nvPicPr>
          <p:cNvPr id="399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8332" y="1600200"/>
            <a:ext cx="688733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>
                <a:solidFill>
                  <a:srgbClr val="C00000"/>
                </a:solidFill>
                <a:latin typeface="Comic Sans MS" pitchFamily="66" charset="0"/>
              </a:rPr>
              <a:t>Növekedési jellemzők </a:t>
            </a:r>
            <a:r>
              <a:rPr lang="hu-HU" dirty="0" err="1" smtClean="0">
                <a:solidFill>
                  <a:srgbClr val="C00000"/>
                </a:solidFill>
                <a:latin typeface="Comic Sans MS" pitchFamily="66" charset="0"/>
              </a:rPr>
              <a:t>sótűrése</a:t>
            </a:r>
            <a:endParaRPr lang="hu-HU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409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600200"/>
            <a:ext cx="5544783" cy="5073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zövegdoboz 4"/>
          <p:cNvSpPr txBox="1"/>
          <p:nvPr/>
        </p:nvSpPr>
        <p:spPr>
          <a:xfrm>
            <a:off x="6220764" y="2143116"/>
            <a:ext cx="29232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Európai </a:t>
            </a:r>
            <a:r>
              <a:rPr lang="hu-HU" sz="2800" dirty="0" err="1" smtClean="0">
                <a:solidFill>
                  <a:srgbClr val="FF0000"/>
                </a:solidFill>
              </a:rPr>
              <a:t>haplotípus</a:t>
            </a:r>
            <a:endParaRPr lang="hu-HU" sz="2800" dirty="0">
              <a:solidFill>
                <a:srgbClr val="FF0000"/>
              </a:solidFill>
            </a:endParaRPr>
          </a:p>
        </p:txBody>
      </p:sp>
      <p:cxnSp>
        <p:nvCxnSpPr>
          <p:cNvPr id="7" name="Egyenes összekötő nyíllal 6"/>
          <p:cNvCxnSpPr>
            <a:stCxn id="5" idx="1"/>
          </p:cNvCxnSpPr>
          <p:nvPr/>
        </p:nvCxnSpPr>
        <p:spPr>
          <a:xfrm rot="10800000" flipV="1">
            <a:off x="5006318" y="2404726"/>
            <a:ext cx="1214446" cy="4527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Erős szelekció = </a:t>
            </a:r>
            <a:r>
              <a:rPr lang="hu-HU" dirty="0" err="1" smtClean="0"/>
              <a:t>haplotípus</a:t>
            </a:r>
            <a:r>
              <a:rPr lang="hu-HU" dirty="0" smtClean="0"/>
              <a:t> invázió</a:t>
            </a:r>
            <a:endParaRPr lang="hu-HU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6600" b="1" dirty="0" smtClean="0">
                <a:solidFill>
                  <a:srgbClr val="C00000"/>
                </a:solidFill>
                <a:latin typeface="Comic Sans MS" pitchFamily="66" charset="0"/>
              </a:rPr>
              <a:t>Adaptáció</a:t>
            </a:r>
            <a:endParaRPr lang="hu-HU" sz="66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003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sz="4000" dirty="0" smtClean="0">
                <a:solidFill>
                  <a:schemeClr val="tx2"/>
                </a:solidFill>
              </a:rPr>
              <a:t>	</a:t>
            </a:r>
            <a:r>
              <a:rPr lang="hu-HU" sz="4000" dirty="0" smtClean="0">
                <a:solidFill>
                  <a:schemeClr val="tx2"/>
                </a:solidFill>
                <a:latin typeface="Century Schoolbook" pitchFamily="18" charset="0"/>
              </a:rPr>
              <a:t>Az európai M nád </a:t>
            </a:r>
            <a:r>
              <a:rPr lang="hu-HU" sz="4000" dirty="0" err="1" smtClean="0">
                <a:solidFill>
                  <a:schemeClr val="tx2"/>
                </a:solidFill>
                <a:latin typeface="Century Schoolbook" pitchFamily="18" charset="0"/>
              </a:rPr>
              <a:t>haplotípus</a:t>
            </a:r>
            <a:r>
              <a:rPr lang="hu-HU" sz="4000" dirty="0" smtClean="0">
                <a:solidFill>
                  <a:schemeClr val="tx2"/>
                </a:solidFill>
                <a:latin typeface="Century Schoolbook" pitchFamily="18" charset="0"/>
              </a:rPr>
              <a:t> adaptálódott a magasabb sótartalmú </a:t>
            </a:r>
            <a:r>
              <a:rPr lang="hu-HU" sz="4000" dirty="0" err="1" smtClean="0">
                <a:solidFill>
                  <a:schemeClr val="tx2"/>
                </a:solidFill>
                <a:latin typeface="Century Schoolbook" pitchFamily="18" charset="0"/>
              </a:rPr>
              <a:t>vízekhez</a:t>
            </a:r>
            <a:r>
              <a:rPr lang="hu-HU" sz="4000" dirty="0" smtClean="0">
                <a:solidFill>
                  <a:schemeClr val="tx2"/>
                </a:solidFill>
                <a:latin typeface="Century Schoolbook" pitchFamily="18" charset="0"/>
              </a:rPr>
              <a:t>.</a:t>
            </a:r>
            <a:endParaRPr lang="hu-HU" sz="4000" b="1" dirty="0">
              <a:solidFill>
                <a:srgbClr val="FF0000"/>
              </a:solidFill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dirty="0" err="1" smtClean="0">
                <a:solidFill>
                  <a:schemeClr val="tx2"/>
                </a:solidFill>
                <a:latin typeface="Comic Sans MS" pitchFamily="66" charset="0"/>
              </a:rPr>
              <a:t>Diploid</a:t>
            </a:r>
            <a:r>
              <a:rPr lang="hu-HU" dirty="0" smtClean="0">
                <a:solidFill>
                  <a:schemeClr val="tx2"/>
                </a:solidFill>
                <a:latin typeface="Comic Sans MS" pitchFamily="66" charset="0"/>
              </a:rPr>
              <a:t> populációban is kiszorítja a legrátermettebb változat az összes többit?</a:t>
            </a:r>
            <a:endParaRPr lang="hu-HU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158" y="2332037"/>
            <a:ext cx="82296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hu-HU" sz="4000" b="1" dirty="0" smtClean="0">
                <a:solidFill>
                  <a:srgbClr val="FF0000"/>
                </a:solidFill>
              </a:rPr>
              <a:t>	Ha van olyan </a:t>
            </a:r>
            <a:r>
              <a:rPr lang="hu-HU" sz="4000" b="1" dirty="0" smtClean="0">
                <a:solidFill>
                  <a:srgbClr val="002060"/>
                </a:solidFill>
              </a:rPr>
              <a:t>allél</a:t>
            </a:r>
            <a:r>
              <a:rPr lang="hu-HU" sz="4000" b="1" dirty="0" smtClean="0">
                <a:solidFill>
                  <a:srgbClr val="FF0000"/>
                </a:solidFill>
              </a:rPr>
              <a:t>, aminek a rátermettsége magasabb a többi allélnál, az kiszorítja a többi allélt.</a:t>
            </a:r>
          </a:p>
          <a:p>
            <a:pPr>
              <a:buNone/>
            </a:pPr>
            <a:endParaRPr lang="hu-HU" sz="40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hu-HU" sz="4000" dirty="0" smtClean="0">
                <a:solidFill>
                  <a:srgbClr val="FF0000"/>
                </a:solidFill>
              </a:rPr>
              <a:t>	</a:t>
            </a:r>
            <a:r>
              <a:rPr lang="hu-HU" sz="4000" b="1" dirty="0" smtClean="0">
                <a:solidFill>
                  <a:srgbClr val="FF0000"/>
                </a:solidFill>
              </a:rPr>
              <a:t>A legrátermettebb </a:t>
            </a:r>
            <a:r>
              <a:rPr lang="hu-HU" sz="4000" b="1" dirty="0" smtClean="0">
                <a:solidFill>
                  <a:srgbClr val="002060"/>
                </a:solidFill>
              </a:rPr>
              <a:t>genotípus </a:t>
            </a:r>
            <a:r>
              <a:rPr lang="hu-HU" sz="4000" b="1" dirty="0" smtClean="0">
                <a:solidFill>
                  <a:srgbClr val="FF0000"/>
                </a:solidFill>
              </a:rPr>
              <a:t>viszont nem mindig szorítja ki a kevésbé rátermetteket.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Wright tétele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u-HU" dirty="0" smtClean="0"/>
              <a:t>Mindig abban az irányban változik az allélgyakoriság, amerre a populáció átlagos rátermettsége növekszik.</a:t>
            </a:r>
          </a:p>
          <a:p>
            <a:pPr>
              <a:buNone/>
            </a:pP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71472" y="2571744"/>
            <a:ext cx="8229600" cy="1143000"/>
          </a:xfrm>
        </p:spPr>
        <p:txBody>
          <a:bodyPr>
            <a:normAutofit/>
          </a:bodyPr>
          <a:lstStyle/>
          <a:p>
            <a:r>
              <a:rPr lang="hu-HU" sz="6600" b="1" dirty="0" smtClean="0">
                <a:solidFill>
                  <a:srgbClr val="FF0000"/>
                </a:solidFill>
                <a:latin typeface="Comic Sans MS" pitchFamily="66" charset="0"/>
              </a:rPr>
              <a:t>Homozigóta előny</a:t>
            </a:r>
            <a:endParaRPr lang="hu-HU" sz="6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765175"/>
            <a:ext cx="3708400" cy="1012825"/>
          </a:xfrm>
        </p:spPr>
        <p:txBody>
          <a:bodyPr/>
          <a:lstStyle/>
          <a:p>
            <a:pPr algn="l" eaLnBrk="1" hangingPunct="1">
              <a:defRPr/>
            </a:pPr>
            <a:r>
              <a:rPr lang="hu-HU" sz="4000" smtClean="0"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Wright tétele</a:t>
            </a:r>
          </a:p>
        </p:txBody>
      </p:sp>
      <p:pic>
        <p:nvPicPr>
          <p:cNvPr id="2355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6100" y="620713"/>
            <a:ext cx="4375150" cy="176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12" descr="beolvasás00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r="8482"/>
          <a:stretch>
            <a:fillRect/>
          </a:stretch>
        </p:blipFill>
        <p:spPr>
          <a:xfrm>
            <a:off x="1500166" y="2285992"/>
            <a:ext cx="6732588" cy="4051300"/>
          </a:xfrm>
          <a:noFill/>
        </p:spPr>
      </p:pic>
      <p:sp>
        <p:nvSpPr>
          <p:cNvPr id="23557" name="Text Box 14"/>
          <p:cNvSpPr txBox="1">
            <a:spLocks noChangeArrowheads="1"/>
          </p:cNvSpPr>
          <p:nvPr/>
        </p:nvSpPr>
        <p:spPr bwMode="auto">
          <a:xfrm>
            <a:off x="285720" y="285728"/>
            <a:ext cx="30845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hu-HU" sz="2800" dirty="0">
                <a:latin typeface="Comic Sans MS" pitchFamily="66" charset="0"/>
              </a:rPr>
              <a:t>Homozigóta előny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5786446" y="3000372"/>
            <a:ext cx="30219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 smtClean="0">
                <a:solidFill>
                  <a:srgbClr val="FF0000"/>
                </a:solidFill>
                <a:latin typeface="Comic Sans MS" pitchFamily="66" charset="0"/>
              </a:rPr>
              <a:t>Adaptív tájkép</a:t>
            </a:r>
            <a:endParaRPr lang="hu-HU" sz="32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6" name="Tartalom helye 5" descr="adaptivtajkep000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500858" cy="6920706"/>
          </a:xfrm>
        </p:spPr>
      </p:pic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5248308" y="1357298"/>
            <a:ext cx="4038600" cy="2185988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hu-HU" dirty="0" smtClean="0">
                <a:solidFill>
                  <a:srgbClr val="C00000"/>
                </a:solidFill>
              </a:rPr>
              <a:t>Mennyiségi tulajdonság</a:t>
            </a:r>
          </a:p>
          <a:p>
            <a:pPr>
              <a:buNone/>
            </a:pPr>
            <a:r>
              <a:rPr lang="hu-HU" dirty="0" smtClean="0">
                <a:solidFill>
                  <a:srgbClr val="C00000"/>
                </a:solidFill>
              </a:rPr>
              <a:t>2 </a:t>
            </a:r>
            <a:r>
              <a:rPr lang="hu-HU" dirty="0" err="1" smtClean="0">
                <a:solidFill>
                  <a:srgbClr val="C00000"/>
                </a:solidFill>
              </a:rPr>
              <a:t>lokusz</a:t>
            </a:r>
            <a:r>
              <a:rPr lang="hu-HU" dirty="0" smtClean="0">
                <a:solidFill>
                  <a:srgbClr val="C00000"/>
                </a:solidFill>
              </a:rPr>
              <a:t> 2-2 allél</a:t>
            </a:r>
          </a:p>
          <a:p>
            <a:pPr>
              <a:buNone/>
            </a:pPr>
            <a:r>
              <a:rPr lang="hu-HU" dirty="0" smtClean="0">
                <a:solidFill>
                  <a:srgbClr val="C00000"/>
                </a:solidFill>
              </a:rPr>
              <a:t>0,1,2,3,4 </a:t>
            </a:r>
            <a:r>
              <a:rPr lang="hu-HU" dirty="0" err="1" smtClean="0">
                <a:solidFill>
                  <a:srgbClr val="C00000"/>
                </a:solidFill>
              </a:rPr>
              <a:t>fenotípusos</a:t>
            </a:r>
            <a:r>
              <a:rPr lang="hu-HU" dirty="0" smtClean="0">
                <a:solidFill>
                  <a:srgbClr val="C00000"/>
                </a:solidFill>
              </a:rPr>
              <a:t> érték</a:t>
            </a:r>
            <a:endParaRPr lang="hu-HU" dirty="0">
              <a:solidFill>
                <a:srgbClr val="C00000"/>
              </a:solidFill>
            </a:endParaRPr>
          </a:p>
        </p:txBody>
      </p:sp>
      <p:sp>
        <p:nvSpPr>
          <p:cNvPr id="5" name="Tartalom helye 4"/>
          <p:cNvSpPr>
            <a:spLocks noGrp="1"/>
          </p:cNvSpPr>
          <p:nvPr>
            <p:ph sz="quarter" idx="3"/>
          </p:nvPr>
        </p:nvSpPr>
        <p:spPr>
          <a:xfrm>
            <a:off x="5391152" y="4000504"/>
            <a:ext cx="3752848" cy="163355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hu-HU" dirty="0" smtClean="0">
                <a:solidFill>
                  <a:srgbClr val="C00000"/>
                </a:solidFill>
              </a:rPr>
              <a:t>	Optimális </a:t>
            </a:r>
            <a:r>
              <a:rPr lang="hu-HU" dirty="0" err="1" smtClean="0">
                <a:solidFill>
                  <a:srgbClr val="C00000"/>
                </a:solidFill>
              </a:rPr>
              <a:t>fenotípus</a:t>
            </a:r>
            <a:r>
              <a:rPr lang="hu-HU" dirty="0">
                <a:solidFill>
                  <a:srgbClr val="C00000"/>
                </a:solidFill>
              </a:rPr>
              <a:t> </a:t>
            </a:r>
            <a:r>
              <a:rPr lang="hu-HU" dirty="0" smtClean="0">
                <a:solidFill>
                  <a:srgbClr val="C00000"/>
                </a:solidFill>
              </a:rPr>
              <a:t>kétféleképpen is kialakulhat</a:t>
            </a:r>
            <a:endParaRPr lang="hu-HU" dirty="0">
              <a:solidFill>
                <a:srgbClr val="C00000"/>
              </a:solidFill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5060831" y="0"/>
            <a:ext cx="408316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dirty="0" smtClean="0">
                <a:solidFill>
                  <a:srgbClr val="C00000"/>
                </a:solidFill>
                <a:latin typeface="Comic Sans MS" pitchFamily="66" charset="0"/>
              </a:rPr>
              <a:t>Adaptív tájkép</a:t>
            </a:r>
            <a:endParaRPr lang="hu-HU" sz="44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285720" y="0"/>
            <a:ext cx="20755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smtClean="0">
                <a:solidFill>
                  <a:srgbClr val="C00000"/>
                </a:solidFill>
              </a:rPr>
              <a:t>rátermettség</a:t>
            </a:r>
            <a:endParaRPr lang="hu-HU" sz="2800" dirty="0">
              <a:solidFill>
                <a:srgbClr val="C00000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2428860" y="2928934"/>
            <a:ext cx="1863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>
                <a:solidFill>
                  <a:srgbClr val="C00000"/>
                </a:solidFill>
              </a:rPr>
              <a:t>Fenotípusos</a:t>
            </a:r>
            <a:r>
              <a:rPr lang="hu-HU" dirty="0" smtClean="0">
                <a:solidFill>
                  <a:srgbClr val="C00000"/>
                </a:solidFill>
              </a:rPr>
              <a:t> érték</a:t>
            </a:r>
            <a:endParaRPr lang="hu-HU" dirty="0">
              <a:solidFill>
                <a:srgbClr val="C00000"/>
              </a:solidFill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4857752" y="5715016"/>
            <a:ext cx="35469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/>
              <a:t>p</a:t>
            </a:r>
            <a:r>
              <a:rPr lang="hu-HU" sz="3200" baseline="-25000" dirty="0" smtClean="0"/>
              <a:t>1</a:t>
            </a:r>
            <a:r>
              <a:rPr lang="hu-HU" sz="3200" dirty="0" smtClean="0"/>
              <a:t>: 1. </a:t>
            </a:r>
            <a:r>
              <a:rPr lang="hu-HU" sz="3200" dirty="0" err="1" smtClean="0"/>
              <a:t>lokusz</a:t>
            </a:r>
            <a:r>
              <a:rPr lang="hu-HU" sz="3200" dirty="0" smtClean="0"/>
              <a:t> + allélja</a:t>
            </a:r>
            <a:endParaRPr lang="hu-H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hu-HU" dirty="0" smtClean="0">
                <a:solidFill>
                  <a:srgbClr val="FF0000"/>
                </a:solidFill>
                <a:latin typeface="Comic Sans MS" pitchFamily="66" charset="0"/>
              </a:rPr>
              <a:t>Simpson féle adaptív </a:t>
            </a:r>
            <a:br>
              <a:rPr lang="hu-HU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hu-HU" dirty="0" smtClean="0">
                <a:solidFill>
                  <a:srgbClr val="FF0000"/>
                </a:solidFill>
                <a:latin typeface="Comic Sans MS" pitchFamily="66" charset="0"/>
              </a:rPr>
              <a:t>tájkép</a:t>
            </a:r>
            <a:endParaRPr lang="hu-HU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" name="Tartalom helye 7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186370" cy="4525963"/>
          </a:xfrm>
        </p:spPr>
        <p:txBody>
          <a:bodyPr>
            <a:normAutofit/>
          </a:bodyPr>
          <a:lstStyle/>
          <a:p>
            <a:r>
              <a:rPr lang="hu-HU" b="1" dirty="0" smtClean="0">
                <a:solidFill>
                  <a:schemeClr val="tx2"/>
                </a:solidFill>
              </a:rPr>
              <a:t>Két tulajdonság</a:t>
            </a:r>
          </a:p>
          <a:p>
            <a:endParaRPr lang="hu-HU" b="1" dirty="0" smtClean="0">
              <a:solidFill>
                <a:schemeClr val="tx2"/>
              </a:solidFill>
            </a:endParaRPr>
          </a:p>
          <a:p>
            <a:r>
              <a:rPr lang="hu-HU" b="1" dirty="0" smtClean="0">
                <a:solidFill>
                  <a:schemeClr val="tx2"/>
                </a:solidFill>
              </a:rPr>
              <a:t>Környezet függvényében változó rátermettség </a:t>
            </a:r>
          </a:p>
          <a:p>
            <a:r>
              <a:rPr lang="hu-HU" b="1" dirty="0" smtClean="0">
                <a:solidFill>
                  <a:schemeClr val="tx2"/>
                </a:solidFill>
              </a:rPr>
              <a:t>Két csúcs között völgy</a:t>
            </a:r>
          </a:p>
          <a:p>
            <a:endParaRPr lang="hu-HU" b="1" dirty="0" smtClean="0">
              <a:solidFill>
                <a:schemeClr val="tx2"/>
              </a:solidFill>
            </a:endParaRPr>
          </a:p>
          <a:p>
            <a:r>
              <a:rPr lang="hu-HU" b="1" dirty="0" smtClean="0">
                <a:solidFill>
                  <a:schemeClr val="tx2"/>
                </a:solidFill>
              </a:rPr>
              <a:t>Hogyan lehet egyik csúcsról átjutni a másikra, ha mindig csak felfelé lehet menni?</a:t>
            </a:r>
            <a:endParaRPr lang="hu-HU" b="1" dirty="0">
              <a:solidFill>
                <a:schemeClr val="tx2"/>
              </a:solidFill>
            </a:endParaRPr>
          </a:p>
        </p:txBody>
      </p:sp>
      <p:sp>
        <p:nvSpPr>
          <p:cNvPr id="9" name="Tartalom helye 8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pic>
        <p:nvPicPr>
          <p:cNvPr id="7" name="Kép 6" descr="adaptivtajkep00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45224" y="0"/>
            <a:ext cx="349877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l"/>
            <a:r>
              <a:rPr lang="hu-HU" sz="6600" b="1" dirty="0" smtClean="0">
                <a:solidFill>
                  <a:srgbClr val="C00000"/>
                </a:solidFill>
                <a:latin typeface="Comic Sans MS" pitchFamily="66" charset="0"/>
              </a:rPr>
              <a:t>Minden evolúciós változás adaptív?</a:t>
            </a:r>
            <a:endParaRPr lang="hu-HU" sz="66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4" name="Alcím 3"/>
          <p:cNvSpPr>
            <a:spLocks noGrp="1"/>
          </p:cNvSpPr>
          <p:nvPr>
            <p:ph type="subTitle" idx="1"/>
          </p:nvPr>
        </p:nvSpPr>
        <p:spPr>
          <a:xfrm>
            <a:off x="1357290" y="4429132"/>
            <a:ext cx="6400800" cy="1752600"/>
          </a:xfrm>
        </p:spPr>
        <p:txBody>
          <a:bodyPr/>
          <a:lstStyle/>
          <a:p>
            <a:r>
              <a:rPr lang="hu-HU" sz="6000" b="1" dirty="0" smtClean="0">
                <a:solidFill>
                  <a:schemeClr val="tx2"/>
                </a:solidFill>
                <a:latin typeface="Century Schoolbook" pitchFamily="18" charset="0"/>
              </a:rPr>
              <a:t>Nem!</a:t>
            </a:r>
            <a:endParaRPr lang="hu-HU" sz="6000" b="1" dirty="0">
              <a:solidFill>
                <a:schemeClr val="tx2"/>
              </a:solidFill>
              <a:latin typeface="Century Schoolbook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Mai értelmezés: </a:t>
            </a:r>
            <a:r>
              <a:rPr lang="hu-HU" dirty="0" err="1" smtClean="0"/>
              <a:t>Schluter</a:t>
            </a:r>
            <a:endParaRPr lang="hu-HU" dirty="0"/>
          </a:p>
        </p:txBody>
      </p:sp>
      <p:sp>
        <p:nvSpPr>
          <p:cNvPr id="7" name="Szöveg helye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1" name="Tartalom helye 10" descr="adaptivtajkep000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83449" y="2000240"/>
            <a:ext cx="4443575" cy="4286280"/>
          </a:xfrm>
        </p:spPr>
      </p:pic>
      <p:sp>
        <p:nvSpPr>
          <p:cNvPr id="9" name="Szöveg helye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4" name="Tartalom helye 13" descr="adaptivtajkep0005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rcRect l="46943"/>
          <a:stretch>
            <a:fillRect/>
          </a:stretch>
        </p:blipFill>
        <p:spPr>
          <a:xfrm>
            <a:off x="6227134" y="4090493"/>
            <a:ext cx="2916866" cy="2767507"/>
          </a:xfrm>
        </p:spPr>
      </p:pic>
      <p:sp useBgFill="1">
        <p:nvSpPr>
          <p:cNvPr id="12" name="Szövegdoboz 11"/>
          <p:cNvSpPr txBox="1"/>
          <p:nvPr/>
        </p:nvSpPr>
        <p:spPr>
          <a:xfrm>
            <a:off x="1285852" y="5929330"/>
            <a:ext cx="2400594" cy="584775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hu-HU" sz="3200" b="1" dirty="0" err="1" smtClean="0">
                <a:solidFill>
                  <a:schemeClr val="tx2"/>
                </a:solidFill>
              </a:rPr>
              <a:t>Ln</a:t>
            </a:r>
            <a:r>
              <a:rPr lang="hu-HU" sz="3200" b="1" dirty="0" smtClean="0">
                <a:solidFill>
                  <a:schemeClr val="tx2"/>
                </a:solidFill>
              </a:rPr>
              <a:t> csőrméret</a:t>
            </a:r>
            <a:endParaRPr lang="hu-HU" sz="3200" b="1" dirty="0">
              <a:solidFill>
                <a:schemeClr val="tx2"/>
              </a:solidFill>
            </a:endParaRPr>
          </a:p>
        </p:txBody>
      </p:sp>
      <p:sp useBgFill="1">
        <p:nvSpPr>
          <p:cNvPr id="13" name="Szövegdoboz 12"/>
          <p:cNvSpPr txBox="1"/>
          <p:nvPr/>
        </p:nvSpPr>
        <p:spPr>
          <a:xfrm rot="16200000">
            <a:off x="-1419554" y="3848390"/>
            <a:ext cx="4505272" cy="52322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hu-HU" sz="2800" b="1" dirty="0" err="1" smtClean="0">
                <a:solidFill>
                  <a:schemeClr val="tx2"/>
                </a:solidFill>
              </a:rPr>
              <a:t>Ln</a:t>
            </a:r>
            <a:r>
              <a:rPr lang="hu-HU" sz="2800" b="1" dirty="0" smtClean="0">
                <a:solidFill>
                  <a:schemeClr val="tx2"/>
                </a:solidFill>
              </a:rPr>
              <a:t> maximális magkeménység</a:t>
            </a:r>
            <a:endParaRPr lang="hu-HU" sz="2800" b="1" dirty="0">
              <a:solidFill>
                <a:schemeClr val="tx2"/>
              </a:solidFill>
            </a:endParaRPr>
          </a:p>
        </p:txBody>
      </p:sp>
      <p:pic>
        <p:nvPicPr>
          <p:cNvPr id="15" name="Kép 14" descr="adaptivtajkep0005.jpg"/>
          <p:cNvPicPr>
            <a:picLocks noChangeAspect="1"/>
          </p:cNvPicPr>
          <p:nvPr/>
        </p:nvPicPr>
        <p:blipFill>
          <a:blip r:embed="rId3" cstate="print"/>
          <a:srcRect r="46853"/>
          <a:stretch>
            <a:fillRect/>
          </a:stretch>
        </p:blipFill>
        <p:spPr>
          <a:xfrm>
            <a:off x="4071934" y="1142984"/>
            <a:ext cx="3071834" cy="29096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7" name="Tartalom helye 6" descr="adaptivtajkep000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0" y="124439"/>
            <a:ext cx="6695302" cy="6733561"/>
          </a:xfrm>
        </p:spPr>
      </p:pic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3956361" y="0"/>
            <a:ext cx="51876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 smtClean="0">
                <a:solidFill>
                  <a:srgbClr val="FF0000"/>
                </a:solidFill>
                <a:latin typeface="Comic Sans MS" pitchFamily="66" charset="0"/>
              </a:rPr>
              <a:t>Tájkép módosulása térben</a:t>
            </a:r>
            <a:endParaRPr lang="hu-HU" sz="32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0034" y="2714620"/>
            <a:ext cx="8229600" cy="1143000"/>
          </a:xfrm>
        </p:spPr>
        <p:txBody>
          <a:bodyPr/>
          <a:lstStyle/>
          <a:p>
            <a:r>
              <a:rPr lang="hu-HU" sz="6600" b="1" dirty="0" err="1" smtClean="0">
                <a:solidFill>
                  <a:srgbClr val="FF0000"/>
                </a:solidFill>
                <a:latin typeface="Comic Sans MS" pitchFamily="66" charset="0"/>
              </a:rPr>
              <a:t>Heterizogóta</a:t>
            </a:r>
            <a:r>
              <a:rPr lang="hu-HU" sz="6600" b="1" dirty="0" smtClean="0">
                <a:solidFill>
                  <a:srgbClr val="FF0000"/>
                </a:solidFill>
                <a:latin typeface="Comic Sans MS" pitchFamily="66" charset="0"/>
              </a:rPr>
              <a:t> előny</a:t>
            </a:r>
            <a:endParaRPr lang="hu-HU" sz="6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8" descr="beolvasás00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00166" y="1285860"/>
            <a:ext cx="7089276" cy="4203706"/>
          </a:xfrm>
          <a:noFill/>
        </p:spPr>
      </p:pic>
      <p:sp>
        <p:nvSpPr>
          <p:cNvPr id="24579" name="Text Box 11"/>
          <p:cNvSpPr txBox="1">
            <a:spLocks noChangeArrowheads="1"/>
          </p:cNvSpPr>
          <p:nvPr/>
        </p:nvSpPr>
        <p:spPr bwMode="auto">
          <a:xfrm>
            <a:off x="0" y="0"/>
            <a:ext cx="721520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hu-HU" sz="4800" b="1" dirty="0">
                <a:solidFill>
                  <a:srgbClr val="C00000"/>
                </a:solidFill>
                <a:latin typeface="Comic Sans MS" pitchFamily="66" charset="0"/>
              </a:rPr>
              <a:t>Heterozigóta előny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upload.wikimedia.org/wikipedia/commons/2/24/Sickle_cell_distribu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3115"/>
            <a:ext cx="4500562" cy="3077309"/>
          </a:xfrm>
          <a:prstGeom prst="rect">
            <a:avLst/>
          </a:prstGeom>
          <a:noFill/>
        </p:spPr>
      </p:pic>
      <p:pic>
        <p:nvPicPr>
          <p:cNvPr id="3076" name="Picture 4" descr="File:Malaria distribu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06" y="2143116"/>
            <a:ext cx="4500594" cy="3077331"/>
          </a:xfrm>
          <a:prstGeom prst="rect">
            <a:avLst/>
          </a:prstGeom>
          <a:noFill/>
        </p:spPr>
      </p:pic>
      <p:sp>
        <p:nvSpPr>
          <p:cNvPr id="8" name="Cím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hu-HU" b="1" dirty="0" smtClean="0">
                <a:solidFill>
                  <a:srgbClr val="C00000"/>
                </a:solidFill>
                <a:latin typeface="Comic Sans MS" pitchFamily="66" charset="0"/>
              </a:rPr>
              <a:t>Heterozigóta előny:nincs kiszorítás</a:t>
            </a:r>
            <a:endParaRPr lang="hu-HU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9" name="Szöveg helye 8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sz="2800" dirty="0" smtClean="0">
                <a:solidFill>
                  <a:schemeClr val="tx2"/>
                </a:solidFill>
              </a:rPr>
              <a:t>Sarlósejtes vérszegénység</a:t>
            </a:r>
            <a:endParaRPr lang="hu-HU" sz="2800" dirty="0">
              <a:solidFill>
                <a:schemeClr val="tx2"/>
              </a:solidFill>
            </a:endParaRPr>
          </a:p>
        </p:txBody>
      </p:sp>
      <p:sp>
        <p:nvSpPr>
          <p:cNvPr id="10" name="Tartalom helye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11" name="Szöveg helye 10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hu-HU" sz="2800" dirty="0" smtClean="0">
                <a:solidFill>
                  <a:schemeClr val="tx2"/>
                </a:solidFill>
              </a:rPr>
              <a:t>malária</a:t>
            </a:r>
            <a:endParaRPr lang="hu-HU" sz="2800" dirty="0">
              <a:solidFill>
                <a:schemeClr val="tx2"/>
              </a:solidFill>
            </a:endParaRPr>
          </a:p>
        </p:txBody>
      </p:sp>
      <p:sp>
        <p:nvSpPr>
          <p:cNvPr id="12" name="Tartalom helye 11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hu-HU" sz="4000" dirty="0" smtClean="0">
                <a:solidFill>
                  <a:schemeClr val="tx2"/>
                </a:solidFill>
                <a:latin typeface="Comic Sans MS" pitchFamily="66" charset="0"/>
              </a:rPr>
              <a:t>Genotípus és túlélési görbék maláriás területen</a:t>
            </a:r>
          </a:p>
        </p:txBody>
      </p:sp>
      <p:pic>
        <p:nvPicPr>
          <p:cNvPr id="32771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479550"/>
            <a:ext cx="8459788" cy="540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Text Box 8"/>
          <p:cNvSpPr txBox="1">
            <a:spLocks noChangeArrowheads="1"/>
          </p:cNvSpPr>
          <p:nvPr/>
        </p:nvSpPr>
        <p:spPr bwMode="auto">
          <a:xfrm>
            <a:off x="4932363" y="1484313"/>
            <a:ext cx="3887787" cy="28082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hu-HU">
                <a:latin typeface="Comic Sans MS" pitchFamily="66" charset="0"/>
              </a:rPr>
              <a:t>14. ábra Kenyában az Asembo öböl prodzsekt keretében vizsgált, malárián átesett 1022 fős születési kohorszban a hemoglobin lokusz A és S allélja által meghatározott </a:t>
            </a:r>
            <a:r>
              <a:rPr lang="hu-HU" sz="1600" i="1">
                <a:latin typeface="Comic Sans MS" pitchFamily="66" charset="0"/>
              </a:rPr>
              <a:t>HbAA</a:t>
            </a:r>
            <a:r>
              <a:rPr lang="hu-HU" sz="1600">
                <a:latin typeface="Comic Sans MS" pitchFamily="66" charset="0"/>
              </a:rPr>
              <a:t>, </a:t>
            </a:r>
            <a:r>
              <a:rPr lang="hu-HU" sz="1600" i="1">
                <a:latin typeface="Comic Sans MS" pitchFamily="66" charset="0"/>
              </a:rPr>
              <a:t>HbAS</a:t>
            </a:r>
            <a:r>
              <a:rPr lang="hu-HU" sz="1600">
                <a:latin typeface="Comic Sans MS" pitchFamily="66" charset="0"/>
              </a:rPr>
              <a:t> és  </a:t>
            </a:r>
            <a:r>
              <a:rPr lang="hu-HU" sz="1600" i="1">
                <a:latin typeface="Comic Sans MS" pitchFamily="66" charset="0"/>
              </a:rPr>
              <a:t>HbSS </a:t>
            </a:r>
            <a:r>
              <a:rPr lang="hu-HU">
                <a:latin typeface="Comic Sans MS" pitchFamily="66" charset="0"/>
              </a:rPr>
              <a:t>genotípusú egyedek születési súlyra standardizált túlélési görbéi (Aidoo, et. al. 2002 nyomán).</a:t>
            </a:r>
            <a:endParaRPr lang="hu-HU" sz="400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tx2"/>
                </a:solidFill>
              </a:rPr>
              <a:t/>
            </a:r>
            <a:br>
              <a:rPr lang="hu-HU" dirty="0" smtClean="0">
                <a:solidFill>
                  <a:schemeClr val="tx2"/>
                </a:solidFill>
              </a:rPr>
            </a:br>
            <a:r>
              <a:rPr lang="hu-HU" dirty="0" smtClean="0">
                <a:solidFill>
                  <a:schemeClr val="tx2"/>
                </a:solidFill>
              </a:rPr>
              <a:t>A ritka változat előnyével!</a:t>
            </a:r>
            <a:endParaRPr lang="hu-HU" dirty="0">
              <a:solidFill>
                <a:schemeClr val="tx2"/>
              </a:solidFill>
            </a:endParaRPr>
          </a:p>
        </p:txBody>
      </p:sp>
      <p:sp>
        <p:nvSpPr>
          <p:cNvPr id="5" name="Szöveg helye 4"/>
          <p:cNvSpPr>
            <a:spLocks noGrp="1"/>
          </p:cNvSpPr>
          <p:nvPr>
            <p:ph type="body" idx="1"/>
          </p:nvPr>
        </p:nvSpPr>
        <p:spPr>
          <a:xfrm>
            <a:off x="722312" y="2906713"/>
            <a:ext cx="7993091" cy="1500187"/>
          </a:xfrm>
        </p:spPr>
        <p:txBody>
          <a:bodyPr>
            <a:noAutofit/>
          </a:bodyPr>
          <a:lstStyle/>
          <a:p>
            <a:r>
              <a:rPr lang="hu-HU" sz="4800" b="1" dirty="0" smtClean="0">
                <a:solidFill>
                  <a:srgbClr val="FF0000"/>
                </a:solidFill>
                <a:latin typeface="Comic Sans MS" pitchFamily="66" charset="0"/>
              </a:rPr>
              <a:t>Heterozigóta előny = gyakoriságfüggő szelekció!</a:t>
            </a:r>
            <a:endParaRPr lang="hu-HU" sz="4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rgbClr val="C00000"/>
                </a:solidFill>
                <a:latin typeface="Comic Sans MS" pitchFamily="66" charset="0"/>
              </a:rPr>
              <a:t>Gyakoriságfüggő szelekció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420938"/>
            <a:ext cx="8815388" cy="2663825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hu-HU" sz="4400" dirty="0" smtClean="0">
                <a:solidFill>
                  <a:schemeClr val="tx2"/>
                </a:solidFill>
              </a:rPr>
              <a:t>	Az </a:t>
            </a:r>
            <a:r>
              <a:rPr lang="hu-HU" sz="4400" dirty="0">
                <a:solidFill>
                  <a:schemeClr val="tx2"/>
                </a:solidFill>
              </a:rPr>
              <a:t>öröklődő változatok </a:t>
            </a:r>
            <a:r>
              <a:rPr lang="hu-HU" sz="4400" dirty="0" smtClean="0">
                <a:solidFill>
                  <a:schemeClr val="tx2"/>
                </a:solidFill>
              </a:rPr>
              <a:t>(</a:t>
            </a:r>
            <a:r>
              <a:rPr lang="hu-HU" sz="4400" dirty="0" err="1" smtClean="0">
                <a:solidFill>
                  <a:schemeClr val="tx2"/>
                </a:solidFill>
              </a:rPr>
              <a:t>allélek</a:t>
            </a:r>
            <a:r>
              <a:rPr lang="hu-HU" sz="4400" dirty="0" smtClean="0">
                <a:solidFill>
                  <a:schemeClr val="tx2"/>
                </a:solidFill>
              </a:rPr>
              <a:t>, stratégiák..) rátermettsége </a:t>
            </a:r>
            <a:r>
              <a:rPr lang="hu-HU" sz="4400" dirty="0">
                <a:solidFill>
                  <a:schemeClr val="tx2"/>
                </a:solidFill>
              </a:rPr>
              <a:t>függ attól, </a:t>
            </a:r>
            <a:r>
              <a:rPr lang="hu-HU" sz="4400" dirty="0" smtClean="0">
                <a:solidFill>
                  <a:schemeClr val="tx2"/>
                </a:solidFill>
              </a:rPr>
              <a:t>hogy:</a:t>
            </a:r>
            <a:endParaRPr lang="hu-HU" sz="4400" dirty="0">
              <a:solidFill>
                <a:schemeClr val="tx2"/>
              </a:solidFill>
            </a:endParaRPr>
          </a:p>
          <a:p>
            <a:pPr lvl="1"/>
            <a:r>
              <a:rPr lang="hu-HU" sz="4200" b="1" dirty="0">
                <a:solidFill>
                  <a:srgbClr val="FF0000"/>
                </a:solidFill>
                <a:latin typeface="Century Schoolbook" pitchFamily="18" charset="0"/>
              </a:rPr>
              <a:t>Milyen egyéb változatok vannak a populációban jelen</a:t>
            </a:r>
          </a:p>
          <a:p>
            <a:pPr lvl="1"/>
            <a:r>
              <a:rPr lang="hu-HU" sz="4200" b="1" dirty="0">
                <a:solidFill>
                  <a:srgbClr val="FF0000"/>
                </a:solidFill>
                <a:latin typeface="Century Schoolbook" pitchFamily="18" charset="0"/>
              </a:rPr>
              <a:t>Mekkora a relatív gyakoriságuk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4"/>
          <p:cNvGraphicFramePr>
            <a:graphicFrameLocks noChangeAspect="1"/>
          </p:cNvGraphicFramePr>
          <p:nvPr/>
        </p:nvGraphicFramePr>
        <p:xfrm>
          <a:off x="395288" y="3141663"/>
          <a:ext cx="5954712" cy="2365375"/>
        </p:xfrm>
        <a:graphic>
          <a:graphicData uri="http://schemas.openxmlformats.org/presentationml/2006/ole">
            <p:oleObj spid="_x0000_s38914" name="Egyenlet" r:id="rId3" imgW="2171520" imgH="863280" progId="Equation.3">
              <p:embed/>
            </p:oleObj>
          </a:graphicData>
        </a:graphic>
      </p:graphicFrame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1455738" y="1604963"/>
            <a:ext cx="6146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hu-HU" sz="2800">
                <a:latin typeface="Comic Sans MS" pitchFamily="66" charset="0"/>
              </a:rPr>
              <a:t>AA			Aa			aa</a:t>
            </a:r>
          </a:p>
          <a:p>
            <a:pPr eaLnBrk="1" hangingPunct="1"/>
            <a:r>
              <a:rPr lang="hu-HU" sz="2800">
                <a:latin typeface="Comic Sans MS" pitchFamily="66" charset="0"/>
              </a:rPr>
              <a:t>1-s			  1			1-t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2711450" y="2781300"/>
            <a:ext cx="3721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hu-HU" sz="2400">
                <a:latin typeface="Comic Sans MS" pitchFamily="66" charset="0"/>
              </a:rPr>
              <a:t>Szelekciós koefficiensek</a:t>
            </a:r>
          </a:p>
        </p:txBody>
      </p:sp>
      <p:sp>
        <p:nvSpPr>
          <p:cNvPr id="8199" name="Line 7"/>
          <p:cNvSpPr>
            <a:spLocks noChangeShapeType="1"/>
          </p:cNvSpPr>
          <p:nvPr/>
        </p:nvSpPr>
        <p:spPr bwMode="auto">
          <a:xfrm flipV="1">
            <a:off x="6443663" y="2420938"/>
            <a:ext cx="936625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8200" name="Line 8"/>
          <p:cNvSpPr>
            <a:spLocks noChangeShapeType="1"/>
          </p:cNvSpPr>
          <p:nvPr/>
        </p:nvSpPr>
        <p:spPr bwMode="auto">
          <a:xfrm flipH="1" flipV="1">
            <a:off x="2051050" y="2420938"/>
            <a:ext cx="720725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10" name="Tartalom helye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pPr>
              <a:buNone/>
            </a:pP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7975" y="357166"/>
            <a:ext cx="8836025" cy="911225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chemeClr val="tx2"/>
                </a:solidFill>
              </a:rPr>
              <a:t>Maintaining a </a:t>
            </a:r>
            <a:r>
              <a:rPr lang="en-US" sz="3600" b="1" dirty="0" err="1">
                <a:solidFill>
                  <a:schemeClr val="tx2"/>
                </a:solidFill>
              </a:rPr>
              <a:t>behaviour</a:t>
            </a:r>
            <a:r>
              <a:rPr lang="en-US" sz="3600" b="1" dirty="0">
                <a:solidFill>
                  <a:schemeClr val="tx2"/>
                </a:solidFill>
              </a:rPr>
              <a:t> polymorphism by frequency-dependent selection on a single gene</a:t>
            </a:r>
            <a:r>
              <a:rPr lang="hu-HU" sz="1800" dirty="0"/>
              <a:t/>
            </a:r>
            <a:br>
              <a:rPr lang="hu-HU" sz="1800" dirty="0"/>
            </a:br>
            <a:r>
              <a:rPr lang="hu-HU" sz="1800" dirty="0"/>
              <a:t>				   </a:t>
            </a:r>
            <a:r>
              <a:rPr lang="hu-HU" sz="1800" i="1" dirty="0" err="1">
                <a:solidFill>
                  <a:schemeClr val="accent1"/>
                </a:solidFill>
              </a:rPr>
              <a:t>Nature</a:t>
            </a:r>
            <a:r>
              <a:rPr lang="hu-HU" sz="1800" dirty="0">
                <a:solidFill>
                  <a:schemeClr val="accent1"/>
                </a:solidFill>
              </a:rPr>
              <a:t> </a:t>
            </a:r>
            <a:r>
              <a:rPr lang="hu-HU" sz="1800" b="1" dirty="0">
                <a:solidFill>
                  <a:schemeClr val="accent1"/>
                </a:solidFill>
              </a:rPr>
              <a:t>447</a:t>
            </a:r>
            <a:r>
              <a:rPr lang="hu-HU" sz="1800" dirty="0">
                <a:solidFill>
                  <a:schemeClr val="accent1"/>
                </a:solidFill>
              </a:rPr>
              <a:t>, 210-212 (10 May 2007)</a:t>
            </a:r>
            <a:r>
              <a:rPr lang="hu-HU" sz="1800" dirty="0"/>
              <a:t> 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>
                <a:solidFill>
                  <a:srgbClr val="C00000"/>
                </a:solidFill>
              </a:rPr>
              <a:t>Drosophila </a:t>
            </a:r>
            <a:r>
              <a:rPr lang="hu-HU" dirty="0" err="1">
                <a:solidFill>
                  <a:srgbClr val="C00000"/>
                </a:solidFill>
              </a:rPr>
              <a:t>melanogaster</a:t>
            </a:r>
            <a:endParaRPr lang="hu-HU" dirty="0">
              <a:solidFill>
                <a:srgbClr val="C00000"/>
              </a:solidFill>
            </a:endParaRPr>
          </a:p>
          <a:p>
            <a:r>
              <a:rPr lang="hu-HU" dirty="0">
                <a:solidFill>
                  <a:srgbClr val="C00000"/>
                </a:solidFill>
              </a:rPr>
              <a:t>Lárva táplálkozási gén</a:t>
            </a:r>
            <a:r>
              <a:rPr lang="hu-HU" dirty="0" smtClean="0">
                <a:solidFill>
                  <a:srgbClr val="C00000"/>
                </a:solidFill>
              </a:rPr>
              <a:t>:	 </a:t>
            </a:r>
            <a:r>
              <a:rPr lang="hu-HU" i="1" dirty="0" err="1">
                <a:solidFill>
                  <a:schemeClr val="accent1"/>
                </a:solidFill>
              </a:rPr>
              <a:t>for</a:t>
            </a:r>
            <a:r>
              <a:rPr lang="hu-HU" baseline="30000" dirty="0" err="1">
                <a:solidFill>
                  <a:schemeClr val="accent1"/>
                </a:solidFill>
              </a:rPr>
              <a:t>R</a:t>
            </a:r>
            <a:r>
              <a:rPr lang="hu-HU" baseline="30000" dirty="0">
                <a:solidFill>
                  <a:schemeClr val="accent1"/>
                </a:solidFill>
              </a:rPr>
              <a:t> </a:t>
            </a:r>
            <a:r>
              <a:rPr lang="hu-HU" dirty="0">
                <a:solidFill>
                  <a:schemeClr val="accent1"/>
                </a:solidFill>
              </a:rPr>
              <a:t>:”görgő”</a:t>
            </a:r>
          </a:p>
          <a:p>
            <a:pPr lvl="4">
              <a:buFont typeface="Wingdings" pitchFamily="2" charset="2"/>
              <a:buNone/>
            </a:pPr>
            <a:r>
              <a:rPr lang="hu-HU" i="1" dirty="0">
                <a:solidFill>
                  <a:schemeClr val="accent1"/>
                </a:solidFill>
              </a:rPr>
              <a:t>				</a:t>
            </a:r>
            <a:r>
              <a:rPr lang="hu-HU" sz="3200" i="1" dirty="0" err="1">
                <a:solidFill>
                  <a:schemeClr val="accent1"/>
                </a:solidFill>
              </a:rPr>
              <a:t>for</a:t>
            </a:r>
            <a:r>
              <a:rPr lang="hu-HU" sz="3200" baseline="30000" dirty="0" err="1">
                <a:solidFill>
                  <a:schemeClr val="accent1"/>
                </a:solidFill>
              </a:rPr>
              <a:t>S</a:t>
            </a:r>
            <a:r>
              <a:rPr lang="hu-HU" dirty="0"/>
              <a:t> </a:t>
            </a:r>
            <a:r>
              <a:rPr lang="hu-HU" sz="3200" dirty="0">
                <a:solidFill>
                  <a:schemeClr val="accent1"/>
                </a:solidFill>
              </a:rPr>
              <a:t>:”ülő”</a:t>
            </a:r>
          </a:p>
          <a:p>
            <a:pPr lvl="1"/>
            <a:r>
              <a:rPr lang="hu-HU" dirty="0" err="1">
                <a:solidFill>
                  <a:srgbClr val="C00000"/>
                </a:solidFill>
              </a:rPr>
              <a:t>cGMP</a:t>
            </a:r>
            <a:r>
              <a:rPr lang="hu-HU" dirty="0">
                <a:solidFill>
                  <a:srgbClr val="C00000"/>
                </a:solidFill>
              </a:rPr>
              <a:t> függő </a:t>
            </a:r>
            <a:r>
              <a:rPr lang="hu-HU" dirty="0" err="1">
                <a:solidFill>
                  <a:srgbClr val="C00000"/>
                </a:solidFill>
              </a:rPr>
              <a:t>protein-kináz</a:t>
            </a:r>
            <a:r>
              <a:rPr lang="hu-HU" dirty="0">
                <a:solidFill>
                  <a:srgbClr val="C00000"/>
                </a:solidFill>
              </a:rPr>
              <a:t> szintje más</a:t>
            </a:r>
          </a:p>
          <a:p>
            <a:pPr lvl="1"/>
            <a:r>
              <a:rPr lang="hu-HU" dirty="0">
                <a:solidFill>
                  <a:srgbClr val="C00000"/>
                </a:solidFill>
              </a:rPr>
              <a:t>mozgásmennyiség, forma más</a:t>
            </a:r>
          </a:p>
          <a:p>
            <a:r>
              <a:rPr lang="hu-HU" dirty="0">
                <a:solidFill>
                  <a:srgbClr val="C00000"/>
                </a:solidFill>
              </a:rPr>
              <a:t>lárva stádiumban versengés van a táplálékért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6000" b="1" dirty="0" smtClean="0">
                <a:solidFill>
                  <a:schemeClr val="tx2"/>
                </a:solidFill>
                <a:latin typeface="Comic Sans MS" pitchFamily="66" charset="0"/>
              </a:rPr>
              <a:t>mutáns</a:t>
            </a:r>
            <a:endParaRPr lang="hu-HU" sz="6000" b="1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5" name="Szöveg helye 4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hu-HU" sz="4800" dirty="0" smtClean="0">
                <a:solidFill>
                  <a:srgbClr val="C00000"/>
                </a:solidFill>
                <a:latin typeface="Comic Sans MS" pitchFamily="66" charset="0"/>
              </a:rPr>
              <a:t>sodródik</a:t>
            </a:r>
            <a:endParaRPr lang="hu-HU" sz="48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6" name="Tartalom helye 5"/>
          <p:cNvSpPr>
            <a:spLocks noGrp="1"/>
          </p:cNvSpPr>
          <p:nvPr>
            <p:ph sz="half" idx="2"/>
          </p:nvPr>
        </p:nvSpPr>
        <p:spPr>
          <a:xfrm>
            <a:off x="0" y="2174875"/>
            <a:ext cx="4497388" cy="3951288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hu-HU" sz="3200" b="1" dirty="0" smtClean="0">
                <a:solidFill>
                  <a:srgbClr val="FF0000"/>
                </a:solidFill>
              </a:rPr>
              <a:t>Neutrális </a:t>
            </a:r>
            <a:r>
              <a:rPr lang="hu-HU" sz="3200" b="1" dirty="0" smtClean="0">
                <a:solidFill>
                  <a:schemeClr val="tx2"/>
                </a:solidFill>
              </a:rPr>
              <a:t>mutációkra jellemző</a:t>
            </a:r>
          </a:p>
          <a:p>
            <a:pPr marL="514350" indent="-514350">
              <a:buFont typeface="+mj-lt"/>
              <a:buAutoNum type="arabicPeriod"/>
            </a:pPr>
            <a:r>
              <a:rPr lang="hu-HU" sz="3200" b="1" dirty="0" smtClean="0">
                <a:solidFill>
                  <a:srgbClr val="FF0000"/>
                </a:solidFill>
              </a:rPr>
              <a:t>Hosszútávon </a:t>
            </a:r>
            <a:r>
              <a:rPr lang="hu-HU" sz="3200" b="1" dirty="0" smtClean="0">
                <a:solidFill>
                  <a:schemeClr val="tx2"/>
                </a:solidFill>
              </a:rPr>
              <a:t>csíphető fülön</a:t>
            </a:r>
          </a:p>
          <a:p>
            <a:pPr marL="514350" indent="-514350">
              <a:buFont typeface="+mj-lt"/>
              <a:buAutoNum type="arabicPeriod"/>
            </a:pPr>
            <a:r>
              <a:rPr lang="hu-HU" sz="3200" b="1" dirty="0" smtClean="0">
                <a:solidFill>
                  <a:srgbClr val="FF0000"/>
                </a:solidFill>
              </a:rPr>
              <a:t>Nincs</a:t>
            </a:r>
            <a:r>
              <a:rPr lang="hu-HU" sz="3200" b="1" dirty="0" smtClean="0">
                <a:solidFill>
                  <a:schemeClr val="tx2"/>
                </a:solidFill>
              </a:rPr>
              <a:t> iránya</a:t>
            </a:r>
          </a:p>
          <a:p>
            <a:pPr marL="514350" indent="-514350">
              <a:buFont typeface="+mj-lt"/>
              <a:buAutoNum type="arabicPeriod"/>
            </a:pPr>
            <a:r>
              <a:rPr lang="hu-HU" sz="3200" b="1" dirty="0" smtClean="0">
                <a:solidFill>
                  <a:srgbClr val="FF0000"/>
                </a:solidFill>
              </a:rPr>
              <a:t>Nem vezet </a:t>
            </a:r>
            <a:r>
              <a:rPr lang="hu-HU" sz="3200" b="1" dirty="0" smtClean="0">
                <a:solidFill>
                  <a:schemeClr val="tx2"/>
                </a:solidFill>
              </a:rPr>
              <a:t>adaptációhoz</a:t>
            </a:r>
          </a:p>
          <a:p>
            <a:endParaRPr lang="hu-HU" dirty="0"/>
          </a:p>
        </p:txBody>
      </p:sp>
      <p:sp>
        <p:nvSpPr>
          <p:cNvPr id="7" name="Szöveg helye 6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hu-HU" sz="4800" dirty="0" smtClean="0">
                <a:solidFill>
                  <a:srgbClr val="C00000"/>
                </a:solidFill>
                <a:latin typeface="Comic Sans MS" pitchFamily="66" charset="0"/>
              </a:rPr>
              <a:t>szelektálódik</a:t>
            </a:r>
            <a:endParaRPr lang="hu-HU" sz="48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8" name="Tartalom helye 7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498975" cy="395128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hu-HU" sz="3200" b="1" dirty="0" smtClean="0">
                <a:solidFill>
                  <a:srgbClr val="FF0000"/>
                </a:solidFill>
              </a:rPr>
              <a:t>Nem neutrális </a:t>
            </a:r>
            <a:r>
              <a:rPr lang="hu-HU" sz="3200" b="1" dirty="0" smtClean="0">
                <a:solidFill>
                  <a:schemeClr val="tx2"/>
                </a:solidFill>
              </a:rPr>
              <a:t>mutációkra jellemző</a:t>
            </a:r>
          </a:p>
          <a:p>
            <a:pPr marL="514350" indent="-514350">
              <a:buFont typeface="+mj-lt"/>
              <a:buAutoNum type="arabicPeriod"/>
            </a:pPr>
            <a:r>
              <a:rPr lang="hu-HU" sz="3200" b="1" dirty="0" smtClean="0">
                <a:solidFill>
                  <a:srgbClr val="FF0000"/>
                </a:solidFill>
              </a:rPr>
              <a:t>Rövidtávon </a:t>
            </a:r>
            <a:r>
              <a:rPr lang="hu-HU" sz="3200" b="1" dirty="0" smtClean="0">
                <a:solidFill>
                  <a:schemeClr val="tx2"/>
                </a:solidFill>
              </a:rPr>
              <a:t>jelentős hatású</a:t>
            </a:r>
          </a:p>
          <a:p>
            <a:pPr marL="514350" indent="-514350">
              <a:buFont typeface="+mj-lt"/>
              <a:buAutoNum type="arabicPeriod"/>
            </a:pPr>
            <a:r>
              <a:rPr lang="hu-HU" sz="3200" b="1" dirty="0" smtClean="0">
                <a:solidFill>
                  <a:srgbClr val="FF0000"/>
                </a:solidFill>
              </a:rPr>
              <a:t>Van</a:t>
            </a:r>
            <a:r>
              <a:rPr lang="hu-HU" sz="3200" b="1" dirty="0" smtClean="0">
                <a:solidFill>
                  <a:schemeClr val="tx2"/>
                </a:solidFill>
              </a:rPr>
              <a:t> iránya</a:t>
            </a:r>
          </a:p>
          <a:p>
            <a:pPr marL="514350" indent="-514350">
              <a:buFont typeface="+mj-lt"/>
              <a:buAutoNum type="arabicPeriod"/>
            </a:pPr>
            <a:r>
              <a:rPr lang="hu-HU" sz="3200" b="1" dirty="0" smtClean="0">
                <a:solidFill>
                  <a:srgbClr val="FF0000"/>
                </a:solidFill>
              </a:rPr>
              <a:t>Adaptáció</a:t>
            </a:r>
            <a:r>
              <a:rPr lang="hu-HU" sz="3200" b="1" dirty="0" smtClean="0">
                <a:solidFill>
                  <a:schemeClr val="tx2"/>
                </a:solidFill>
              </a:rPr>
              <a:t>hoz vezet</a:t>
            </a:r>
            <a:endParaRPr lang="hu-HU" sz="3200" b="1" dirty="0">
              <a:solidFill>
                <a:schemeClr val="tx2"/>
              </a:solidFill>
            </a:endParaRPr>
          </a:p>
        </p:txBody>
      </p:sp>
      <p:cxnSp>
        <p:nvCxnSpPr>
          <p:cNvPr id="10" name="Egyenes összekötő nyíllal 9"/>
          <p:cNvCxnSpPr/>
          <p:nvPr/>
        </p:nvCxnSpPr>
        <p:spPr>
          <a:xfrm rot="10800000" flipV="1">
            <a:off x="1714480" y="1000108"/>
            <a:ext cx="1643074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nyíllal 11"/>
          <p:cNvCxnSpPr/>
          <p:nvPr/>
        </p:nvCxnSpPr>
        <p:spPr>
          <a:xfrm>
            <a:off x="5857884" y="1000108"/>
            <a:ext cx="1428760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>
                <a:solidFill>
                  <a:schemeClr val="tx2"/>
                </a:solidFill>
              </a:rPr>
              <a:t>Maintaining a </a:t>
            </a:r>
            <a:r>
              <a:rPr lang="en-US" sz="3100" dirty="0" err="1">
                <a:solidFill>
                  <a:schemeClr val="tx2"/>
                </a:solidFill>
              </a:rPr>
              <a:t>behaviour</a:t>
            </a:r>
            <a:r>
              <a:rPr lang="en-US" sz="3100" dirty="0">
                <a:solidFill>
                  <a:schemeClr val="tx2"/>
                </a:solidFill>
              </a:rPr>
              <a:t> polymorphism by frequency-dependent selection on a single gene</a:t>
            </a:r>
            <a:r>
              <a:rPr lang="hu-HU" sz="1800" dirty="0"/>
              <a:t/>
            </a:r>
            <a:br>
              <a:rPr lang="hu-HU" sz="1800" dirty="0"/>
            </a:br>
            <a:r>
              <a:rPr lang="hu-HU" sz="1800" dirty="0"/>
              <a:t>				   </a:t>
            </a:r>
            <a:r>
              <a:rPr lang="hu-HU" sz="1800" i="1" dirty="0" err="1">
                <a:solidFill>
                  <a:schemeClr val="accent1"/>
                </a:solidFill>
              </a:rPr>
              <a:t>Nature</a:t>
            </a:r>
            <a:r>
              <a:rPr lang="hu-HU" sz="1800" dirty="0">
                <a:solidFill>
                  <a:schemeClr val="accent1"/>
                </a:solidFill>
              </a:rPr>
              <a:t> </a:t>
            </a:r>
            <a:r>
              <a:rPr lang="hu-HU" sz="1800" b="1" dirty="0">
                <a:solidFill>
                  <a:schemeClr val="accent1"/>
                </a:solidFill>
              </a:rPr>
              <a:t>447</a:t>
            </a:r>
            <a:r>
              <a:rPr lang="hu-HU" sz="1800" dirty="0">
                <a:solidFill>
                  <a:schemeClr val="accent1"/>
                </a:solidFill>
              </a:rPr>
              <a:t>, 210-212 (10 May 2007)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hu-HU" dirty="0" smtClean="0">
                <a:solidFill>
                  <a:srgbClr val="C00000"/>
                </a:solidFill>
              </a:rPr>
              <a:t>faktorok</a:t>
            </a:r>
            <a:endParaRPr lang="hu-HU" dirty="0">
              <a:solidFill>
                <a:srgbClr val="C00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hu-HU" sz="3200" dirty="0">
                <a:solidFill>
                  <a:srgbClr val="C00000"/>
                </a:solidFill>
              </a:rPr>
              <a:t>Lárva </a:t>
            </a:r>
            <a:r>
              <a:rPr lang="hu-HU" sz="3200" dirty="0" err="1">
                <a:solidFill>
                  <a:srgbClr val="C00000"/>
                </a:solidFill>
              </a:rPr>
              <a:t>denzitás</a:t>
            </a:r>
            <a:r>
              <a:rPr lang="hu-HU" sz="3200" dirty="0">
                <a:solidFill>
                  <a:srgbClr val="C00000"/>
                </a:solidFill>
              </a:rPr>
              <a:t>/forrásmennyiség (20 ill. 40 db)</a:t>
            </a:r>
          </a:p>
          <a:p>
            <a:pPr lvl="1">
              <a:lnSpc>
                <a:spcPct val="90000"/>
              </a:lnSpc>
            </a:pPr>
            <a:r>
              <a:rPr lang="hu-HU" sz="3200" dirty="0">
                <a:solidFill>
                  <a:srgbClr val="C00000"/>
                </a:solidFill>
              </a:rPr>
              <a:t>Relatív gyakoriságok változtatása</a:t>
            </a:r>
          </a:p>
          <a:p>
            <a:pPr>
              <a:lnSpc>
                <a:spcPct val="90000"/>
              </a:lnSpc>
            </a:pPr>
            <a:r>
              <a:rPr lang="hu-HU" dirty="0">
                <a:solidFill>
                  <a:srgbClr val="C00000"/>
                </a:solidFill>
              </a:rPr>
              <a:t>Csak a két homozigóta típus szerepel!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hu-HU" dirty="0">
                <a:solidFill>
                  <a:srgbClr val="C00000"/>
                </a:solidFill>
              </a:rPr>
              <a:t>(III. Kromoszómán lokalizált zöld </a:t>
            </a:r>
            <a:r>
              <a:rPr lang="hu-HU" dirty="0" err="1">
                <a:solidFill>
                  <a:srgbClr val="C00000"/>
                </a:solidFill>
              </a:rPr>
              <a:t>fluorescens</a:t>
            </a:r>
            <a:r>
              <a:rPr lang="hu-HU" dirty="0">
                <a:solidFill>
                  <a:srgbClr val="C00000"/>
                </a:solidFill>
              </a:rPr>
              <a:t> fehérjével jelölték a homozigótákat)</a:t>
            </a:r>
          </a:p>
          <a:p>
            <a:pPr>
              <a:lnSpc>
                <a:spcPct val="90000"/>
              </a:lnSpc>
            </a:pPr>
            <a:r>
              <a:rPr lang="hu-HU" dirty="0">
                <a:solidFill>
                  <a:srgbClr val="C00000"/>
                </a:solidFill>
              </a:rPr>
              <a:t>Rátermettség mértéke: bebábozódó lárvák aránya</a:t>
            </a:r>
          </a:p>
          <a:p>
            <a:pPr>
              <a:lnSpc>
                <a:spcPct val="90000"/>
              </a:lnSpc>
            </a:pPr>
            <a:r>
              <a:rPr lang="hu-HU" dirty="0">
                <a:solidFill>
                  <a:srgbClr val="C00000"/>
                </a:solidFill>
              </a:rPr>
              <a:t>1 ismétlés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5" descr="drosigyakfuggesabra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800100"/>
            <a:ext cx="4413250" cy="5868988"/>
          </a:xfrm>
          <a:prstGeom prst="rect">
            <a:avLst/>
          </a:prstGeom>
          <a:noFill/>
        </p:spPr>
      </p:pic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5867400" y="2781300"/>
            <a:ext cx="2930525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b">
            <a:spAutoFit/>
          </a:bodyPr>
          <a:lstStyle/>
          <a:p>
            <a:r>
              <a:rPr lang="hu-HU" sz="2800">
                <a:solidFill>
                  <a:srgbClr val="FF3300"/>
                </a:solidFill>
              </a:rPr>
              <a:t>alacsony denzitás</a:t>
            </a: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5867400" y="908050"/>
            <a:ext cx="1093788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b">
            <a:spAutoFit/>
          </a:bodyPr>
          <a:lstStyle/>
          <a:p>
            <a:r>
              <a:rPr lang="hu-HU" sz="2800"/>
              <a:t>görgő</a:t>
            </a: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6227763" y="5013325"/>
            <a:ext cx="657225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b">
            <a:spAutoFit/>
          </a:bodyPr>
          <a:lstStyle/>
          <a:p>
            <a:r>
              <a:rPr lang="hu-HU" sz="2800"/>
              <a:t>ülő</a:t>
            </a:r>
          </a:p>
        </p:txBody>
      </p:sp>
      <p:pic>
        <p:nvPicPr>
          <p:cNvPr id="14345" name="Picture 9" descr="drosigyakfuggesabra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1016000"/>
            <a:ext cx="4413250" cy="5868988"/>
          </a:xfrm>
          <a:prstGeom prst="rect">
            <a:avLst/>
          </a:prstGeom>
          <a:noFill/>
        </p:spPr>
      </p:pic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5867400" y="4076700"/>
            <a:ext cx="1093788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b">
            <a:spAutoFit/>
          </a:bodyPr>
          <a:lstStyle/>
          <a:p>
            <a:r>
              <a:rPr lang="hu-HU" sz="2800"/>
              <a:t>görgő</a:t>
            </a:r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6300788" y="1916113"/>
            <a:ext cx="657225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b">
            <a:spAutoFit/>
          </a:bodyPr>
          <a:lstStyle/>
          <a:p>
            <a:r>
              <a:rPr lang="hu-HU" sz="2800"/>
              <a:t>ülő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5795963" y="5805488"/>
            <a:ext cx="2611437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b">
            <a:spAutoFit/>
          </a:bodyPr>
          <a:lstStyle/>
          <a:p>
            <a:r>
              <a:rPr lang="hu-HU" sz="2800">
                <a:solidFill>
                  <a:srgbClr val="FF3300"/>
                </a:solidFill>
              </a:rPr>
              <a:t>magas denzitás</a:t>
            </a:r>
          </a:p>
        </p:txBody>
      </p:sp>
      <p:sp>
        <p:nvSpPr>
          <p:cNvPr id="14349" name="Rectangle 13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7793037" cy="623887"/>
          </a:xfrm>
        </p:spPr>
        <p:txBody>
          <a:bodyPr>
            <a:noAutofit/>
          </a:bodyPr>
          <a:lstStyle/>
          <a:p>
            <a:r>
              <a:rPr lang="hu-HU" sz="3200" dirty="0" err="1">
                <a:solidFill>
                  <a:srgbClr val="FF3300"/>
                </a:solidFill>
              </a:rPr>
              <a:t>frequency</a:t>
            </a:r>
            <a:r>
              <a:rPr lang="hu-HU" sz="3200" dirty="0">
                <a:solidFill>
                  <a:srgbClr val="FF3300"/>
                </a:solidFill>
              </a:rPr>
              <a:t> x </a:t>
            </a:r>
            <a:r>
              <a:rPr lang="hu-HU" sz="3200" dirty="0" err="1">
                <a:solidFill>
                  <a:srgbClr val="FF3300"/>
                </a:solidFill>
              </a:rPr>
              <a:t>genotype</a:t>
            </a:r>
            <a:r>
              <a:rPr lang="hu-HU" sz="3200" dirty="0">
                <a:solidFill>
                  <a:srgbClr val="FF3300"/>
                </a:solidFill>
              </a:rPr>
              <a:t> </a:t>
            </a:r>
            <a:r>
              <a:rPr lang="hu-HU" sz="3200" dirty="0" err="1">
                <a:solidFill>
                  <a:srgbClr val="FF3300"/>
                </a:solidFill>
              </a:rPr>
              <a:t>interaction</a:t>
            </a:r>
            <a:r>
              <a:rPr lang="hu-HU" sz="3200" dirty="0">
                <a:solidFill>
                  <a:srgbClr val="FF3300"/>
                </a:solidFill>
              </a:rPr>
              <a:t> </a:t>
            </a:r>
            <a:r>
              <a:rPr lang="hu-HU" sz="3200" i="1" dirty="0">
                <a:solidFill>
                  <a:srgbClr val="FF3300"/>
                </a:solidFill>
              </a:rPr>
              <a:t>F</a:t>
            </a:r>
            <a:r>
              <a:rPr lang="hu-HU" sz="3200" baseline="-30000" dirty="0">
                <a:solidFill>
                  <a:srgbClr val="FF3300"/>
                </a:solidFill>
              </a:rPr>
              <a:t>2,2</a:t>
            </a:r>
            <a:r>
              <a:rPr lang="hu-HU" sz="3200" dirty="0">
                <a:solidFill>
                  <a:srgbClr val="FF3300"/>
                </a:solidFill>
              </a:rPr>
              <a:t>  =  96.789, </a:t>
            </a:r>
            <a:r>
              <a:rPr lang="hu-HU" sz="3200" i="1" dirty="0">
                <a:solidFill>
                  <a:srgbClr val="FF3300"/>
                </a:solidFill>
              </a:rPr>
              <a:t>p</a:t>
            </a:r>
            <a:r>
              <a:rPr lang="hu-HU" sz="3200" dirty="0">
                <a:solidFill>
                  <a:srgbClr val="FF3300"/>
                </a:solidFill>
              </a:rPr>
              <a:t> =  0.010!</a:t>
            </a:r>
            <a:r>
              <a:rPr lang="hu-HU" sz="3200" dirty="0"/>
              <a:t> 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0034" y="2357430"/>
            <a:ext cx="8229600" cy="1143000"/>
          </a:xfrm>
        </p:spPr>
        <p:txBody>
          <a:bodyPr>
            <a:noAutofit/>
          </a:bodyPr>
          <a:lstStyle/>
          <a:p>
            <a:r>
              <a:rPr lang="hu-HU" sz="5400" dirty="0" smtClean="0">
                <a:solidFill>
                  <a:srgbClr val="FF0000"/>
                </a:solidFill>
                <a:latin typeface="Comic Sans MS" pitchFamily="66" charset="0"/>
              </a:rPr>
              <a:t>Gyakoriságfüggő szelekció és divergencia</a:t>
            </a:r>
            <a:endParaRPr lang="hu-HU" sz="54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188913"/>
            <a:ext cx="7793037" cy="911225"/>
          </a:xfrm>
        </p:spPr>
        <p:txBody>
          <a:bodyPr/>
          <a:lstStyle/>
          <a:p>
            <a:pPr eaLnBrk="1" hangingPunct="1"/>
            <a:r>
              <a:rPr lang="hu-HU" dirty="0" err="1" smtClean="0"/>
              <a:t>Diszruptív</a:t>
            </a:r>
            <a:r>
              <a:rPr lang="hu-HU" dirty="0" smtClean="0"/>
              <a:t> szelekció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 b="25427"/>
          <a:stretch>
            <a:fillRect/>
          </a:stretch>
        </p:blipFill>
        <p:spPr bwMode="auto">
          <a:xfrm>
            <a:off x="0" y="1484313"/>
            <a:ext cx="4903788" cy="4967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/>
          <a:srcRect t="74937"/>
          <a:stretch>
            <a:fillRect/>
          </a:stretch>
        </p:blipFill>
        <p:spPr bwMode="auto">
          <a:xfrm>
            <a:off x="4572000" y="4941888"/>
            <a:ext cx="4572000" cy="1555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738" y="1484313"/>
            <a:ext cx="5148262" cy="1484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1857356" y="6377869"/>
            <a:ext cx="1922321" cy="4801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hu-HU" sz="2800" dirty="0" smtClean="0">
                <a:latin typeface="Comic Sans MS" pitchFamily="66" charset="0"/>
              </a:rPr>
              <a:t>csőrméret</a:t>
            </a:r>
            <a:endParaRPr lang="hu-HU" sz="28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Assortative mating by size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" y="1954213"/>
            <a:ext cx="7913687" cy="4832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Less heterozygotes than expected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33600"/>
            <a:ext cx="9623425" cy="3579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6300788" y="2924175"/>
            <a:ext cx="863600" cy="22336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6948488" y="2997200"/>
            <a:ext cx="863600" cy="2232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>
                <a:solidFill>
                  <a:srgbClr val="FF0000"/>
                </a:solidFill>
              </a:rPr>
              <a:t>Gyakoriságfüggő szelekció: Az adaptációs tájkép időben változik</a:t>
            </a:r>
            <a:endParaRPr lang="hu-HU" dirty="0">
              <a:solidFill>
                <a:srgbClr val="FF0000"/>
              </a:solidFill>
            </a:endParaRPr>
          </a:p>
        </p:txBody>
      </p:sp>
      <p:pic>
        <p:nvPicPr>
          <p:cNvPr id="3" name="Kép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1714488"/>
            <a:ext cx="5072098" cy="4458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800" b="1" dirty="0" smtClean="0">
                <a:solidFill>
                  <a:srgbClr val="FF0000"/>
                </a:solidFill>
                <a:latin typeface="Comic Sans MS" pitchFamily="66" charset="0"/>
              </a:rPr>
              <a:t>Természetes szelekció</a:t>
            </a:r>
            <a:endParaRPr lang="hu-HU" sz="4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28596" y="2571744"/>
            <a:ext cx="8229600" cy="1328734"/>
          </a:xfrm>
        </p:spPr>
        <p:txBody>
          <a:bodyPr>
            <a:noAutofit/>
          </a:bodyPr>
          <a:lstStyle/>
          <a:p>
            <a:r>
              <a:rPr lang="hu-HU" sz="3600" b="1" dirty="0" err="1" smtClean="0">
                <a:solidFill>
                  <a:schemeClr val="tx2"/>
                </a:solidFill>
                <a:latin typeface="Comic Sans MS" pitchFamily="66" charset="0"/>
              </a:rPr>
              <a:t>Biodiverzitás</a:t>
            </a:r>
            <a:r>
              <a:rPr lang="hu-HU" sz="3600" b="1" dirty="0" smtClean="0">
                <a:solidFill>
                  <a:schemeClr val="tx2"/>
                </a:solidFill>
                <a:latin typeface="Comic Sans MS" pitchFamily="66" charset="0"/>
              </a:rPr>
              <a:t> generálása, fenntartása,</a:t>
            </a:r>
          </a:p>
          <a:p>
            <a:endParaRPr lang="hu-HU" sz="3600" b="1" dirty="0" smtClean="0">
              <a:solidFill>
                <a:schemeClr val="tx2"/>
              </a:solidFill>
              <a:latin typeface="Comic Sans MS" pitchFamily="66" charset="0"/>
            </a:endParaRPr>
          </a:p>
          <a:p>
            <a:r>
              <a:rPr lang="hu-HU" sz="3600" b="1" dirty="0" smtClean="0">
                <a:solidFill>
                  <a:schemeClr val="tx2"/>
                </a:solidFill>
                <a:latin typeface="Comic Sans MS" pitchFamily="66" charset="0"/>
              </a:rPr>
              <a:t>Funkciók tökéletesedése, elért szint fenntartása</a:t>
            </a:r>
            <a:endParaRPr lang="hu-HU" sz="3600" b="1" dirty="0">
              <a:solidFill>
                <a:schemeClr val="tx2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Nem kapcsoltság!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2060575"/>
            <a:ext cx="8893175" cy="4114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hu-HU"/>
              <a:t>for</a:t>
            </a:r>
            <a:r>
              <a:rPr lang="hu-HU" baseline="30000"/>
              <a:t>R</a:t>
            </a:r>
            <a:r>
              <a:rPr lang="hu-HU"/>
              <a:t> genomban for</a:t>
            </a:r>
            <a:r>
              <a:rPr lang="hu-HU" baseline="30000"/>
              <a:t>S</a:t>
            </a:r>
            <a:r>
              <a:rPr lang="hu-HU"/>
              <a:t> mutáns ugyanígy viselkedik!</a:t>
            </a:r>
          </a:p>
        </p:txBody>
      </p:sp>
      <p:pic>
        <p:nvPicPr>
          <p:cNvPr id="17412" name="Picture 4" descr="drosigyakfugges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2781300"/>
            <a:ext cx="3841750" cy="2627313"/>
          </a:xfrm>
          <a:prstGeom prst="rect">
            <a:avLst/>
          </a:prstGeom>
          <a:noFill/>
        </p:spPr>
      </p:pic>
      <p:pic>
        <p:nvPicPr>
          <p:cNvPr id="17413" name="Picture 5" descr="drosigyakfuggesabra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6100" y="2565400"/>
            <a:ext cx="4202113" cy="2889250"/>
          </a:xfrm>
          <a:prstGeom prst="rect">
            <a:avLst/>
          </a:prstGeom>
          <a:noFill/>
        </p:spPr>
      </p:pic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250825" y="5684838"/>
            <a:ext cx="6662738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b">
            <a:spAutoFit/>
          </a:bodyPr>
          <a:lstStyle/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hu-HU" sz="3200">
                <a:solidFill>
                  <a:schemeClr val="tx1"/>
                </a:solidFill>
              </a:rPr>
              <a:t>jelölt, jelöletlen ugyanígy viselkedik!</a:t>
            </a:r>
          </a:p>
        </p:txBody>
      </p:sp>
      <p:sp>
        <p:nvSpPr>
          <p:cNvPr id="17415" name="Line 7"/>
          <p:cNvSpPr>
            <a:spLocks noChangeShapeType="1"/>
          </p:cNvSpPr>
          <p:nvPr/>
        </p:nvSpPr>
        <p:spPr bwMode="auto">
          <a:xfrm flipV="1">
            <a:off x="6948488" y="4365625"/>
            <a:ext cx="71437" cy="151130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  <a:effectLst/>
        </p:spPr>
        <p:txBody>
          <a:bodyPr anchor="b"/>
          <a:lstStyle/>
          <a:p>
            <a:endParaRPr lang="hu-HU"/>
          </a:p>
        </p:txBody>
      </p:sp>
      <p:sp>
        <p:nvSpPr>
          <p:cNvPr id="17416" name="Line 8"/>
          <p:cNvSpPr>
            <a:spLocks noChangeShapeType="1"/>
          </p:cNvSpPr>
          <p:nvPr/>
        </p:nvSpPr>
        <p:spPr bwMode="auto">
          <a:xfrm flipV="1">
            <a:off x="7019925" y="4437063"/>
            <a:ext cx="73025" cy="1296987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  <a:effectLst/>
        </p:spPr>
        <p:txBody>
          <a:bodyPr anchor="b"/>
          <a:lstStyle/>
          <a:p>
            <a:endParaRPr lang="hu-HU"/>
          </a:p>
        </p:txBody>
      </p:sp>
      <p:sp>
        <p:nvSpPr>
          <p:cNvPr id="17417" name="Line 9"/>
          <p:cNvSpPr>
            <a:spLocks noChangeShapeType="1"/>
          </p:cNvSpPr>
          <p:nvPr/>
        </p:nvSpPr>
        <p:spPr bwMode="auto">
          <a:xfrm flipV="1">
            <a:off x="6084888" y="4437063"/>
            <a:ext cx="574675" cy="1368425"/>
          </a:xfrm>
          <a:prstGeom prst="line">
            <a:avLst/>
          </a:prstGeom>
          <a:noFill/>
          <a:ln w="508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 anchor="b"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7"/>
          <p:cNvSpPr>
            <a:spLocks noGrp="1"/>
          </p:cNvSpPr>
          <p:nvPr>
            <p:ph type="title"/>
          </p:nvPr>
        </p:nvSpPr>
        <p:spPr>
          <a:xfrm>
            <a:off x="642910" y="3143248"/>
            <a:ext cx="7772400" cy="1362075"/>
          </a:xfrm>
        </p:spPr>
        <p:txBody>
          <a:bodyPr>
            <a:normAutofit/>
          </a:bodyPr>
          <a:lstStyle/>
          <a:p>
            <a:r>
              <a:rPr lang="hu-HU" dirty="0" smtClean="0">
                <a:solidFill>
                  <a:schemeClr val="accent1"/>
                </a:solidFill>
              </a:rPr>
              <a:t>Nincs rátermettségben különbség</a:t>
            </a:r>
            <a:endParaRPr lang="hu-HU" dirty="0">
              <a:solidFill>
                <a:schemeClr val="accent1"/>
              </a:solidFill>
            </a:endParaRPr>
          </a:p>
        </p:txBody>
      </p:sp>
      <p:sp>
        <p:nvSpPr>
          <p:cNvPr id="9" name="Szöveg helye 8"/>
          <p:cNvSpPr>
            <a:spLocks noGrp="1"/>
          </p:cNvSpPr>
          <p:nvPr>
            <p:ph type="body" idx="1"/>
          </p:nvPr>
        </p:nvSpPr>
        <p:spPr>
          <a:xfrm>
            <a:off x="500034" y="1500174"/>
            <a:ext cx="7772400" cy="1500187"/>
          </a:xfrm>
        </p:spPr>
        <p:txBody>
          <a:bodyPr>
            <a:normAutofit/>
          </a:bodyPr>
          <a:lstStyle/>
          <a:p>
            <a:r>
              <a:rPr lang="hu-HU" sz="6600" dirty="0" smtClean="0">
                <a:solidFill>
                  <a:srgbClr val="FF0000"/>
                </a:solidFill>
                <a:latin typeface="Comic Sans MS" pitchFamily="66" charset="0"/>
              </a:rPr>
              <a:t>Neutrális =</a:t>
            </a:r>
            <a:endParaRPr lang="hu-HU" sz="6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785786" y="5500702"/>
            <a:ext cx="79816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 </a:t>
            </a:r>
            <a:r>
              <a:rPr lang="hu-HU" sz="3600" dirty="0" smtClean="0">
                <a:latin typeface="Comic Sans MS" pitchFamily="66" charset="0"/>
              </a:rPr>
              <a:t>rátermettség, alkalmasság, </a:t>
            </a:r>
            <a:r>
              <a:rPr lang="hu-HU" sz="3600" dirty="0" err="1" smtClean="0">
                <a:latin typeface="Comic Sans MS" pitchFamily="66" charset="0"/>
              </a:rPr>
              <a:t>fitness</a:t>
            </a:r>
            <a:r>
              <a:rPr lang="hu-HU" sz="3600" dirty="0" smtClean="0">
                <a:latin typeface="Comic Sans MS" pitchFamily="66" charset="0"/>
              </a:rPr>
              <a:t>, </a:t>
            </a:r>
          </a:p>
          <a:p>
            <a:r>
              <a:rPr lang="hu-HU" sz="3600" dirty="0" smtClean="0">
                <a:latin typeface="Comic Sans MS" pitchFamily="66" charset="0"/>
              </a:rPr>
              <a:t>szelektív érték</a:t>
            </a:r>
            <a:endParaRPr lang="hu-HU" sz="36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Tőkehal populációk genomszűrése szelektált allélokra</a:t>
            </a:r>
            <a:endParaRPr lang="hu-HU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560" y="1562100"/>
            <a:ext cx="6930604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210175" y="2924175"/>
            <a:ext cx="614362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Környezeti változók és szelektált </a:t>
            </a:r>
            <a:r>
              <a:rPr lang="hu-HU" dirty="0" err="1" smtClean="0"/>
              <a:t>lokuszok</a:t>
            </a:r>
            <a:r>
              <a:rPr lang="hu-HU" dirty="0" smtClean="0"/>
              <a:t> </a:t>
            </a:r>
            <a:endParaRPr lang="hu-HU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 b="31422"/>
          <a:stretch>
            <a:fillRect/>
          </a:stretch>
        </p:blipFill>
        <p:spPr bwMode="auto">
          <a:xfrm>
            <a:off x="0" y="1928802"/>
            <a:ext cx="8741703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0"/>
            <a:ext cx="4286513" cy="6761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4756314" cy="2928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zövegdoboz 4"/>
          <p:cNvSpPr txBox="1"/>
          <p:nvPr/>
        </p:nvSpPr>
        <p:spPr>
          <a:xfrm>
            <a:off x="428596" y="4786322"/>
            <a:ext cx="489448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 smtClean="0">
                <a:solidFill>
                  <a:srgbClr val="FF0000"/>
                </a:solidFill>
              </a:rPr>
              <a:t>78 fehérjét kódoló </a:t>
            </a:r>
            <a:r>
              <a:rPr lang="hu-HU" sz="3200" b="1" dirty="0" err="1" smtClean="0">
                <a:solidFill>
                  <a:srgbClr val="FF0000"/>
                </a:solidFill>
              </a:rPr>
              <a:t>lokuszon</a:t>
            </a:r>
            <a:endParaRPr lang="hu-HU" sz="3200" b="1" dirty="0" smtClean="0">
              <a:solidFill>
                <a:srgbClr val="FF0000"/>
              </a:solidFill>
            </a:endParaRPr>
          </a:p>
          <a:p>
            <a:r>
              <a:rPr lang="hu-HU" sz="3200" b="1" dirty="0" smtClean="0">
                <a:solidFill>
                  <a:srgbClr val="FF0000"/>
                </a:solidFill>
              </a:rPr>
              <a:t>pozitív szelekció</a:t>
            </a:r>
            <a:endParaRPr lang="hu-H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3159" y="428605"/>
            <a:ext cx="8687527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</TotalTime>
  <Words>515</Words>
  <Application>Microsoft Office PowerPoint</Application>
  <PresentationFormat>Diavetítés a képernyőre (4:3 oldalarány)</PresentationFormat>
  <Paragraphs>153</Paragraphs>
  <Slides>48</Slides>
  <Notes>1</Notes>
  <HiddenSlides>0</HiddenSlides>
  <MMClips>0</MMClips>
  <ScaleCrop>false</ScaleCrop>
  <HeadingPairs>
    <vt:vector size="6" baseType="variant">
      <vt:variant>
        <vt:lpstr>Téma</vt:lpstr>
      </vt:variant>
      <vt:variant>
        <vt:i4>1</vt:i4>
      </vt:variant>
      <vt:variant>
        <vt:lpstr>Beágyazott OLE kiszolgálók</vt:lpstr>
      </vt:variant>
      <vt:variant>
        <vt:i4>2</vt:i4>
      </vt:variant>
      <vt:variant>
        <vt:lpstr>Diacímek</vt:lpstr>
      </vt:variant>
      <vt:variant>
        <vt:i4>48</vt:i4>
      </vt:variant>
    </vt:vector>
  </HeadingPairs>
  <TitlesOfParts>
    <vt:vector size="51" baseType="lpstr">
      <vt:lpstr>Office-téma</vt:lpstr>
      <vt:lpstr>Egyenlet</vt:lpstr>
      <vt:lpstr>Equation</vt:lpstr>
      <vt:lpstr>Természetes szelekció és adaptáció</vt:lpstr>
      <vt:lpstr>Evolúciós változás:  populáció genetikai összetételének megváltozása</vt:lpstr>
      <vt:lpstr>Minden evolúciós változás adaptív?</vt:lpstr>
      <vt:lpstr>mutáns</vt:lpstr>
      <vt:lpstr>Nincs rátermettségben különbség</vt:lpstr>
      <vt:lpstr>Tőkehal populációk genomszűrése szelektált allélokra</vt:lpstr>
      <vt:lpstr>Környezeti változók és szelektált lokuszok </vt:lpstr>
      <vt:lpstr>8. dia</vt:lpstr>
      <vt:lpstr>9. dia</vt:lpstr>
      <vt:lpstr>Rátermettség</vt:lpstr>
      <vt:lpstr>Rátermettség:</vt:lpstr>
      <vt:lpstr>Rátermettség=λ:</vt:lpstr>
      <vt:lpstr>Természetes szelekció:</vt:lpstr>
      <vt:lpstr>14. dia</vt:lpstr>
      <vt:lpstr>Az exponenciális túlnövés mechanizmusa</vt:lpstr>
      <vt:lpstr>Szelekciós koefficiens becslése</vt:lpstr>
      <vt:lpstr>Következmény: a legrátermettebb fennmaradása, a kevésbé rátermettek kiszorulása</vt:lpstr>
      <vt:lpstr>Adaptáció</vt:lpstr>
      <vt:lpstr>Adaptáció</vt:lpstr>
      <vt:lpstr>Európai nád haplotípus terjedése az USA-ban</vt:lpstr>
      <vt:lpstr>Növekedési jellemzők sótűrése</vt:lpstr>
      <vt:lpstr>Erős szelekció = haplotípus invázió</vt:lpstr>
      <vt:lpstr>Adaptáció</vt:lpstr>
      <vt:lpstr>Diploid populációban is kiszorítja a legrátermettebb változat az összes többit?</vt:lpstr>
      <vt:lpstr>Wright tétele</vt:lpstr>
      <vt:lpstr>Homozigóta előny</vt:lpstr>
      <vt:lpstr>Wright tétele</vt:lpstr>
      <vt:lpstr>28. dia</vt:lpstr>
      <vt:lpstr>Simpson féle adaptív  tájkép</vt:lpstr>
      <vt:lpstr>Mai értelmezés: Schluter</vt:lpstr>
      <vt:lpstr>31. dia</vt:lpstr>
      <vt:lpstr>Heterizogóta előny</vt:lpstr>
      <vt:lpstr>33. dia</vt:lpstr>
      <vt:lpstr>Heterozigóta előny:nincs kiszorítás</vt:lpstr>
      <vt:lpstr>Genotípus és túlélési görbék maláriás területen</vt:lpstr>
      <vt:lpstr> A ritka változat előnyével!</vt:lpstr>
      <vt:lpstr>Gyakoriságfüggő szelekció</vt:lpstr>
      <vt:lpstr>38. dia</vt:lpstr>
      <vt:lpstr>Maintaining a behaviour polymorphism by frequency-dependent selection on a single gene        Nature 447, 210-212 (10 May 2007) </vt:lpstr>
      <vt:lpstr>Maintaining a behaviour polymorphism by frequency-dependent selection on a single gene        Nature 447, 210-212 (10 May 2007)</vt:lpstr>
      <vt:lpstr>frequency x genotype interaction F2,2  =  96.789, p =  0.010! </vt:lpstr>
      <vt:lpstr>Gyakoriságfüggő szelekció és divergencia</vt:lpstr>
      <vt:lpstr>Diszruptív szelekció</vt:lpstr>
      <vt:lpstr>Assortative mating by size</vt:lpstr>
      <vt:lpstr>Less heterozygotes than expected</vt:lpstr>
      <vt:lpstr>Gyakoriságfüggő szelekció: Az adaptációs tájkép időben változik</vt:lpstr>
      <vt:lpstr>Természetes szelekció</vt:lpstr>
      <vt:lpstr>Nem kapcsoltság!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Természetes szelekció és adaptáció</dc:title>
  <dc:creator>Pásztor Erzsébet</dc:creator>
  <cp:lastModifiedBy>Pásztor Erzsébet</cp:lastModifiedBy>
  <cp:revision>16</cp:revision>
  <dcterms:created xsi:type="dcterms:W3CDTF">2010-05-10T17:07:32Z</dcterms:created>
  <dcterms:modified xsi:type="dcterms:W3CDTF">2010-05-11T07:09:17Z</dcterms:modified>
</cp:coreProperties>
</file>