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0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9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2" r:id="rId19"/>
    <p:sldId id="273" r:id="rId20"/>
    <p:sldId id="278" r:id="rId21"/>
    <p:sldId id="279" r:id="rId22"/>
    <p:sldId id="275" r:id="rId23"/>
  </p:sldIdLst>
  <p:sldSz cx="6858000" cy="5143500"/>
  <p:notesSz cx="6858000" cy="9144000"/>
  <p:embeddedFontLst>
    <p:embeddedFont>
      <p:font typeface="Garamond" panose="02020404030301010803" pitchFamily="18" charset="0"/>
      <p:regular r:id="rId25"/>
      <p:bold r:id="rId26"/>
      <p:italic r:id="rId27"/>
    </p:embeddedFont>
    <p:embeddedFont>
      <p:font typeface="Lato" panose="020B0604020202020204" charset="-18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83626" autoAdjust="0"/>
  </p:normalViewPr>
  <p:slideViewPr>
    <p:cSldViewPr snapToGrid="0">
      <p:cViewPr varScale="1">
        <p:scale>
          <a:sx n="126" d="100"/>
          <a:sy n="126" d="100"/>
        </p:scale>
        <p:origin x="1380" y="12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Erd%C5%91s_P%C3%A1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u.wikipedia.org/wiki/Gr%C3%A1f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5a7663dfb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5a7663dfb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egy adott folyóiratnak az előző két évben megjelent publikációira a tárgyévben adott hivatkozások száma</a:t>
            </a:r>
            <a:endParaRPr b="1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5a7663dfb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5a7663dfb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5a7663dfb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5a7663dfb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5a7663dfb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5a7663dfb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5a7663dfb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5a7663dfb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5a7663dfb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5a7663dfb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984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5a7663dfb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5a7663dfb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5a7663dfb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5a7663dfb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/>
              <a:t>Ha tehát egy kutató h-(Hirsch-) indexe 21, akkor huszonegyolyan publikációja van, amelyekre külön-külön legalább huszonegy hivatkozás történt.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/>
              <a:t>Harold Jeffreysgeofizikus körülbelül 35évvel korábban kerékpározásiteljesítményének mérésére hasonló indexet használt(melynek értéke nvolt, ha nszámú naponkülön-külön legalább nmérföldet biciklizett, míg atöbbi napon külön-külön n-nél nem több mérföldet).Jeffreysötletét, Sir Arthur Stanley Eddingtontól, a híres asztrofizikustól kapta, ezért azt Eddington-indexnek is nevez-hetnénk (Edwards[2005],Braun[2009]).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/>
              <a:t>A h-index értéke a publikációk idézettségi rangeloszlásának és egy 45 fokos egyenesnek a metszéspontjaként határozható meg</a:t>
            </a:r>
            <a:endParaRPr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5a7663dfb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5a7663dfb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ahol </a:t>
            </a:r>
            <a:r>
              <a:rPr lang="hu-H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Yiaz</a:t>
            </a: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ipublikáció</a:t>
            </a: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megjelenési évét, Y </a:t>
            </a:r>
            <a:r>
              <a:rPr lang="hu-H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nowaz</a:t>
            </a: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aktuális évet, </a:t>
            </a:r>
            <a:r>
              <a:rPr lang="hu-H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Cipedig</a:t>
            </a: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az </a:t>
            </a:r>
            <a:r>
              <a:rPr lang="hu-H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ipublikációt</a:t>
            </a: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idéző cikkek számát jelöli. Ha 1</a:t>
            </a:r>
            <a:r>
              <a:rPr lang="el-G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δ, </a:t>
            </a: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akkor az </a:t>
            </a:r>
            <a:r>
              <a:rPr lang="hu-H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cSiaz</a:t>
            </a: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 publikációra kapott idézetek számának és a cikk „korának” a hányadosát jelenti. Mivel az idézetek számát a publikáció megjelenése óta eltelt idővel osztjuk, ezért az </a:t>
            </a:r>
            <a:r>
              <a:rPr lang="hu-H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cSitúl</a:t>
            </a: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kicsi értéket vesz fel ahhoz, </a:t>
            </a:r>
            <a:r>
              <a:rPr lang="hu-H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hogyértelmezhető</a:t>
            </a: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h-indexet kapjunk. Ezért jelenik meg a</a:t>
            </a:r>
            <a:r>
              <a:rPr lang="el-G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γ</a:t>
            </a:r>
            <a:r>
              <a:rPr lang="hu-H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koefficiensa</a:t>
            </a: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képletben. </a:t>
            </a:r>
            <a:r>
              <a:rPr lang="hu-H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Sidiropoulos</a:t>
            </a: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hu-H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Katsaros</a:t>
            </a: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hu-H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Manolopoulos</a:t>
            </a: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[2007] számításaik során a 4</a:t>
            </a:r>
            <a:r>
              <a:rPr lang="el-G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γ</a:t>
            </a: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értéket használták. Az adott (számítás évében) megjelenő publikációk idézeteit négyszeres, a négy éve (számítás előtti negyedikévben) megjelenőkétegy-szeres, míg például a hatéve </a:t>
            </a:r>
            <a:r>
              <a:rPr lang="hu-H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megjelenőkétcsak</a:t>
            </a: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4/6-od súllyal vették figyelembe, majd a h-index módjára határozták meg a </a:t>
            </a:r>
            <a:r>
              <a:rPr lang="hu-H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hc</a:t>
            </a:r>
            <a:r>
              <a:rPr lang="hu-H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-index értékét.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5a7663dfb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5a7663dfb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legismertebb példa valószínűleg az a hivatkozási gráf, ahol a tudományos tanulmányok a csúcsok, amint azt a klasszikus 1965-ös cikkben leírták: Derek J. de Solla Price [Tudományos papírok hálózatai] [1]. Egy másik példa a bírósági ítéletek, amelyekben a bírák a korábbi ítéletekre hivatkoznak a döntéseik alátámasztására. A szabadalmak egy másik jól ismert példa, mivel azoknak a korábbi szabadalmakra kell hivatkozniuk, amelyek ismertek.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Elvben minden dokumentum egyedi közzétételi dátummal rendelkezik, és csak a korábbi dokumentumokra hivatkozhat. Ez azt jelenti, hogy a gráf szélei nem csak irányítottak, hanem aciklikusak is, azaz nincsenek hurkok a grafikonban. Tehát egy tökéletes idézeti gráf példája egy irányított aciklikus gráfnak. A gyakorlatban ez nem mindig igaz, például egy publikációs folyamatban több tanulmányon is áthalad egy tudományos tanulmány, és lehet, hogy a bibliográfiákat különböző időpontokban frissíthetjük úgy, hogy olyan szélekhez vezetjenek, amelyek időben láthatók. A gyakorlatban azonban úgy tűnik, hogy ezek az idézetek gyakran kevesebb mint 1% -uk a linkek számának.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5e014415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5e014415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5a7663dfb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5a7663dfb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u-HU" dirty="0"/>
              <a:t>Az </a:t>
            </a:r>
            <a:r>
              <a:rPr lang="hu-HU" b="1" dirty="0"/>
              <a:t>Erdős-szám</a:t>
            </a:r>
            <a:r>
              <a:rPr lang="hu-HU" dirty="0"/>
              <a:t> egy nemnegatív egész, amely azt mutatja, hogy az adott tudós publikálást tekintve milyen messze van </a:t>
            </a:r>
            <a:r>
              <a:rPr lang="hu-HU" dirty="0">
                <a:hlinkClick r:id="rId3" tooltip="Erdős Pál"/>
              </a:rPr>
              <a:t>Erdős Páltól</a:t>
            </a:r>
            <a:r>
              <a:rPr lang="hu-HU" dirty="0"/>
              <a:t>.</a:t>
            </a:r>
          </a:p>
          <a:p>
            <a:r>
              <a:rPr lang="hu-HU" dirty="0"/>
              <a:t>Vagyis Erdős Pál Erdős-száma 0, valakinek az Erdős-száma 1, ha írt Erdőssel közös cikket, valakinek az Erdős-száma 2, ha nem írt Erdőssel közös cikket, de írt egy 1 Erdős-számú szerzővel közösen, valakinek az Erdős-száma 3, ha nem írt közös cikket sem Erdőssel, sem 1 Erdős-számúval, de írt közös cikket valamely 2 Erdős-számúval … és így tovább. </a:t>
            </a:r>
          </a:p>
          <a:p>
            <a:r>
              <a:rPr lang="hu-HU" dirty="0"/>
              <a:t>Más szavakkal: tekintsük a világ összes tudományos cikkeinek szerzőit egy </a:t>
            </a:r>
            <a:r>
              <a:rPr lang="hu-HU" dirty="0">
                <a:hlinkClick r:id="rId4" tooltip="Gráf"/>
              </a:rPr>
              <a:t>gráf</a:t>
            </a:r>
            <a:r>
              <a:rPr lang="hu-HU" dirty="0"/>
              <a:t> csúcsainak, és két szerzőt éllel kötünk össze, ha van olyan cikk, amelynek szerzői között mindketten szerepelnek. Ekkor Erdős-számnak nevezzük az adott személy és Erdős Pál közötti legrövidebb út hosszát ebben a gráfban. </a:t>
            </a:r>
          </a:p>
        </p:txBody>
      </p:sp>
    </p:spTree>
    <p:extLst>
      <p:ext uri="{BB962C8B-B14F-4D97-AF65-F5344CB8AC3E}">
        <p14:creationId xmlns:p14="http://schemas.microsoft.com/office/powerpoint/2010/main" val="851048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5e014415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5e014415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5a7663d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5a7663d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5a7663df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5a7663df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5a7663df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5a7663df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5a7663df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5a7663df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5e014415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5e014415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5a7663dfb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5a7663dfb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5a7663df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5a7663df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Általánosságban a cikk idézettségéről, előnyök, hátrányok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51435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1358898"/>
            <a:ext cx="3981650" cy="1136650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2698746"/>
            <a:ext cx="3981650" cy="1033238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3790952"/>
            <a:ext cx="504957" cy="20955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3790952"/>
            <a:ext cx="3048645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3790952"/>
            <a:ext cx="310112" cy="209550"/>
          </a:xfrm>
        </p:spPr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2603497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92828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3611561"/>
            <a:ext cx="5099051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774700"/>
            <a:ext cx="5318612" cy="252095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036615"/>
            <a:ext cx="5099051" cy="37028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687737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80155"/>
            <a:ext cx="5099051" cy="2323395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206749"/>
            <a:ext cx="5099052" cy="1200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3105149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0086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736599"/>
            <a:ext cx="4800188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2514600"/>
            <a:ext cx="4419599" cy="4889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3257551"/>
            <a:ext cx="5099054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  <p:sp>
        <p:nvSpPr>
          <p:cNvPr id="14" name="TextBox 13"/>
          <p:cNvSpPr txBox="1"/>
          <p:nvPr/>
        </p:nvSpPr>
        <p:spPr>
          <a:xfrm>
            <a:off x="637477" y="679022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2120903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3105149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28509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2481436"/>
            <a:ext cx="5099046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583036"/>
            <a:ext cx="5099048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306007516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736599"/>
            <a:ext cx="4743876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2729484"/>
            <a:ext cx="5099048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397250"/>
            <a:ext cx="5099052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  <p:sp>
        <p:nvSpPr>
          <p:cNvPr id="12" name="TextBox 11"/>
          <p:cNvSpPr txBox="1"/>
          <p:nvPr/>
        </p:nvSpPr>
        <p:spPr>
          <a:xfrm>
            <a:off x="658546" y="672671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1955796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257175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54839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736599"/>
            <a:ext cx="5099051" cy="1720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2674620"/>
            <a:ext cx="5099048" cy="67894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352801"/>
            <a:ext cx="5099051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257175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81421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1867602"/>
            <a:ext cx="5099052" cy="25393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1766002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43132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680155"/>
            <a:ext cx="1214198" cy="3726746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680155"/>
            <a:ext cx="3686632" cy="3726745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680155"/>
            <a:ext cx="0" cy="372674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47082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547088" y="1318650"/>
            <a:ext cx="5766525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547088" y="2078875"/>
            <a:ext cx="5766525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3336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685800" lvl="1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028700" lvl="2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371600" lvl="3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1714500" lvl="4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057400" lvl="5" indent="-223838"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2400300" lvl="6" indent="-223838"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2743200" lvl="7" indent="-223838"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3086100" lvl="8" indent="-223838"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02227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3070365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547088" y="864300"/>
            <a:ext cx="52659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402227" y="4749851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142067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1767195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7865504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1231060"/>
            <a:ext cx="4946651" cy="1366886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2801145"/>
            <a:ext cx="4946651" cy="81751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2699544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79333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1767195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86503"/>
            <a:ext cx="5099051" cy="9779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1865376"/>
            <a:ext cx="2503170" cy="25854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1865376"/>
            <a:ext cx="2503170" cy="25854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395419887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1993900"/>
            <a:ext cx="250317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2432447"/>
            <a:ext cx="2503170" cy="202996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1993900"/>
            <a:ext cx="250317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2432447"/>
            <a:ext cx="2503170" cy="202996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1766002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258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86503"/>
            <a:ext cx="5099051" cy="9779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1766002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25888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33954750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1041401"/>
            <a:ext cx="1902599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736600"/>
            <a:ext cx="2891654" cy="3670301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2273299"/>
            <a:ext cx="1902599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2184400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7604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2874"/>
            <a:ext cx="2724152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774700"/>
            <a:ext cx="2197097" cy="35941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2441574"/>
            <a:ext cx="2724151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40215475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51435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686503"/>
            <a:ext cx="5099051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1867602"/>
            <a:ext cx="5099052" cy="2583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4470400"/>
            <a:ext cx="861212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4470400"/>
            <a:ext cx="382850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4470400"/>
            <a:ext cx="29663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000000-1234-1234-1234-123412341234}" type="slidenum">
              <a:rPr lang="hu" smtClean="0"/>
              <a:pPr/>
              <a:t>‹#›</a:t>
            </a:fld>
            <a:endParaRPr lang="hu"/>
          </a:p>
        </p:txBody>
      </p:sp>
    </p:spTree>
    <p:extLst>
      <p:ext uri="{BB962C8B-B14F-4D97-AF65-F5344CB8AC3E}">
        <p14:creationId xmlns:p14="http://schemas.microsoft.com/office/powerpoint/2010/main" val="61798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hu" sz="3200" b="1" dirty="0"/>
              <a:t>Bevezetés a Bioinformatikába GY</a:t>
            </a:r>
            <a:endParaRPr sz="3200" b="1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hu" dirty="0"/>
              <a:t>2019. 04. 10.</a:t>
            </a:r>
            <a:endParaRPr dirty="0"/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dirty="0"/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hu" b="1" dirty="0"/>
              <a:t>Bohár Balázs</a:t>
            </a:r>
            <a:endParaRPr b="1" dirty="0"/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hu" i="1" dirty="0"/>
              <a:t>bbazsi41@gmail.com</a:t>
            </a:r>
            <a:endParaRPr i="1"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latin typeface="Lato"/>
                <a:ea typeface="Lato"/>
                <a:cs typeface="Lato"/>
                <a:sym typeface="Lato"/>
              </a:rPr>
              <a:pPr/>
              <a:t>1</a:t>
            </a:fld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545738" y="986172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" b="1" dirty="0"/>
              <a:t>Impakt faktor</a:t>
            </a:r>
            <a:endParaRPr b="1" dirty="0"/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10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787656" y="1528598"/>
            <a:ext cx="4444650" cy="91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38125">
              <a:buSzPts val="1400"/>
              <a:buFont typeface="Lato"/>
              <a:buChar char="●"/>
            </a:pPr>
            <a:r>
              <a:rPr lang="hu" sz="1350" dirty="0">
                <a:latin typeface="Lato"/>
                <a:ea typeface="Lato"/>
                <a:cs typeface="Lato"/>
                <a:sym typeface="Lato"/>
              </a:rPr>
              <a:t>Eugene Garfield - (</a:t>
            </a:r>
            <a:r>
              <a:rPr lang="hu" sz="1350" i="1" dirty="0">
                <a:latin typeface="Lato"/>
                <a:ea typeface="Lato"/>
                <a:cs typeface="Lato"/>
                <a:sym typeface="Lato"/>
              </a:rPr>
              <a:t>Institute for Scientific Information</a:t>
            </a:r>
            <a:r>
              <a:rPr lang="hu" sz="1350" dirty="0">
                <a:latin typeface="Lato"/>
                <a:ea typeface="Lato"/>
                <a:cs typeface="Lato"/>
                <a:sym typeface="Lato"/>
              </a:rPr>
              <a:t>)</a:t>
            </a:r>
            <a:endParaRPr sz="1350" dirty="0">
              <a:latin typeface="Lato"/>
              <a:ea typeface="Lato"/>
              <a:cs typeface="Lato"/>
              <a:sym typeface="Lato"/>
            </a:endParaRPr>
          </a:p>
          <a:p>
            <a:pPr marL="342900" indent="-238125">
              <a:buSzPts val="1400"/>
              <a:buFont typeface="Lato"/>
              <a:buChar char="●"/>
            </a:pPr>
            <a:r>
              <a:rPr lang="hu" sz="1350" dirty="0">
                <a:latin typeface="Lato"/>
                <a:ea typeface="Lato"/>
                <a:cs typeface="Lato"/>
                <a:sym typeface="Lato"/>
              </a:rPr>
              <a:t>1975 óta</a:t>
            </a:r>
            <a:endParaRPr sz="1350" dirty="0">
              <a:latin typeface="Lato"/>
              <a:ea typeface="Lato"/>
              <a:cs typeface="Lato"/>
              <a:sym typeface="Lato"/>
            </a:endParaRPr>
          </a:p>
          <a:p>
            <a:pPr marL="342900" indent="-238125">
              <a:buSzPts val="1400"/>
              <a:buFont typeface="Lato"/>
              <a:buChar char="●"/>
            </a:pPr>
            <a:r>
              <a:rPr lang="hu" sz="1350" i="1" dirty="0">
                <a:latin typeface="Lato"/>
                <a:ea typeface="Lato"/>
                <a:cs typeface="Lato"/>
                <a:sym typeface="Lato"/>
              </a:rPr>
              <a:t>Journal Citation Reports</a:t>
            </a:r>
            <a:endParaRPr sz="1350" i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395" y="2542467"/>
            <a:ext cx="4355211" cy="1072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545738" y="996183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" b="1" dirty="0"/>
              <a:t>Impakt faktor II. - egy példa, Nature (2014)</a:t>
            </a:r>
            <a:endParaRPr b="1" dirty="0"/>
          </a:p>
        </p:txBody>
      </p:sp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11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38" y="2186672"/>
            <a:ext cx="5766526" cy="770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501591" y="407080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" b="1" dirty="0"/>
              <a:t>Impakt faktor III. - sorrend (2017)</a:t>
            </a:r>
            <a:endParaRPr b="1" dirty="0"/>
          </a:p>
        </p:txBody>
      </p:sp>
      <p:sp>
        <p:nvSpPr>
          <p:cNvPr id="180" name="Google Shape;18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12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85" y="1057978"/>
            <a:ext cx="5678231" cy="3289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4302614" y="4833251"/>
            <a:ext cx="2642175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u" sz="750" i="1" dirty="0">
                <a:latin typeface="Lato"/>
                <a:ea typeface="Lato"/>
                <a:cs typeface="Lato"/>
                <a:sym typeface="Lato"/>
              </a:rPr>
              <a:t>https://www.scimagojr.com/journalrank.php?country=IL</a:t>
            </a:r>
            <a:endParaRPr sz="750" i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545737" y="598945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-HU" b="1" dirty="0"/>
              <a:t>Matematika</a:t>
            </a:r>
          </a:p>
        </p:txBody>
      </p:sp>
      <p:sp>
        <p:nvSpPr>
          <p:cNvPr id="189" name="Google Shape;189;p25"/>
          <p:cNvSpPr txBox="1">
            <a:spLocks noGrp="1"/>
          </p:cNvSpPr>
          <p:nvPr>
            <p:ph type="sldNum" idx="12"/>
          </p:nvPr>
        </p:nvSpPr>
        <p:spPr>
          <a:xfrm>
            <a:off x="6402227" y="4205326"/>
            <a:ext cx="411525" cy="2952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13</a:t>
            </a:fld>
            <a:endParaRPr lang="hu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0398CF1-6A33-497E-A776-45C65A917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37" y="1405193"/>
            <a:ext cx="5766526" cy="23331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545737" y="711370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-HU" b="1" dirty="0"/>
              <a:t>Computer Science</a:t>
            </a:r>
          </a:p>
        </p:txBody>
      </p:sp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6402227" y="4205326"/>
            <a:ext cx="411525" cy="2952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14</a:t>
            </a:fld>
            <a:endParaRPr lang="hu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F756D9B-441F-49E8-9708-8637BF4FD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82" y="1522023"/>
            <a:ext cx="5655436" cy="20994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545737" y="643914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-HU" b="1" dirty="0"/>
              <a:t>Biokémia, Genetika, Molekuláris Biológia</a:t>
            </a:r>
          </a:p>
        </p:txBody>
      </p:sp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6402227" y="4205326"/>
            <a:ext cx="411525" cy="2952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15</a:t>
            </a:fld>
            <a:endParaRPr lang="hu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306F6BF-E957-4B5A-AFBE-ED5F50FBA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87" y="1327200"/>
            <a:ext cx="5618224" cy="28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1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545738" y="1006350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" b="1" dirty="0"/>
              <a:t>Kumulatív impakt faktor</a:t>
            </a:r>
            <a:endParaRPr b="1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12B249-64FC-4A52-8D74-4187DDB5F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466" y="1804989"/>
            <a:ext cx="5766525" cy="24901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b="1" dirty="0"/>
              <a:t>FONTOS!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Szerzők mérőszáma!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Az elmúlt 5 évet veszi figyelembe</a:t>
            </a:r>
          </a:p>
        </p:txBody>
      </p:sp>
      <p:sp>
        <p:nvSpPr>
          <p:cNvPr id="203" name="Google Shape;203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16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547088" y="579220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" b="1" dirty="0"/>
              <a:t>Hirsch-index</a:t>
            </a:r>
            <a:endParaRPr b="1" dirty="0"/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1"/>
          </p:nvPr>
        </p:nvSpPr>
        <p:spPr>
          <a:xfrm>
            <a:off x="547088" y="1188152"/>
            <a:ext cx="2491457" cy="2767196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h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Jorge E. Hirsch, argentin származású fizikus (2005)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h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„Egy kutató </a:t>
            </a:r>
            <a:r>
              <a:rPr lang="hu" sz="1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h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-indexe </a:t>
            </a:r>
            <a:r>
              <a:rPr lang="hu" sz="1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h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ha </a:t>
            </a:r>
            <a:r>
              <a:rPr lang="hu" sz="1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h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számú publikációja külön-külön legalább </a:t>
            </a:r>
            <a:r>
              <a:rPr lang="hu" sz="1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h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idézetet kapott, a többi publikációja pedig külön-külön </a:t>
            </a:r>
            <a:r>
              <a:rPr lang="hu" sz="1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h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-nál nem több idézetet.”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8">
              <a:buClr>
                <a:srgbClr val="000000"/>
              </a:buClr>
              <a:buSzPts val="1100"/>
            </a:pPr>
            <a:r>
              <a:rPr lang="h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6-7-es érték az átlagos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8">
              <a:buClr>
                <a:srgbClr val="000000"/>
              </a:buClr>
              <a:buSzPts val="1100"/>
            </a:pPr>
            <a:r>
              <a:rPr lang="h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20-as érték már nemzetközileg is elismert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8">
              <a:buClr>
                <a:srgbClr val="000000"/>
              </a:buClr>
              <a:buSzPts val="1100"/>
            </a:pPr>
            <a:r>
              <a:rPr lang="hu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hu" sz="1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Eddington-index)</a:t>
            </a:r>
            <a:endParaRPr sz="1400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17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1" name="Google Shape;2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334" y="1709690"/>
            <a:ext cx="3099112" cy="1724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389263" y="708715"/>
            <a:ext cx="6079471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-HU" b="1" dirty="0"/>
              <a:t>A kor szerint korrigált (</a:t>
            </a:r>
            <a:r>
              <a:rPr lang="hu-HU" b="1" dirty="0" err="1"/>
              <a:t>contemporary</a:t>
            </a:r>
            <a:r>
              <a:rPr lang="hu-HU" b="1" dirty="0"/>
              <a:t>, </a:t>
            </a:r>
            <a:r>
              <a:rPr lang="hu-HU" b="1" dirty="0" err="1"/>
              <a:t>hc</a:t>
            </a:r>
            <a:r>
              <a:rPr lang="hu-HU" b="1" dirty="0"/>
              <a:t>-) Hirsch</a:t>
            </a:r>
            <a:r>
              <a:rPr lang="hu" b="1" dirty="0"/>
              <a:t>-index</a:t>
            </a:r>
            <a:endParaRPr b="1" dirty="0"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>
            <a:off x="545737" y="1619056"/>
            <a:ext cx="5766525" cy="1111317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214313" indent="-214313">
              <a:spcAft>
                <a:spcPts val="1200"/>
              </a:spcAft>
            </a:pPr>
            <a:r>
              <a:rPr lang="hu-HU" dirty="0"/>
              <a:t>2009-ben vezették be</a:t>
            </a:r>
          </a:p>
          <a:p>
            <a:pPr marL="214313" indent="-214313">
              <a:spcAft>
                <a:spcPts val="1200"/>
              </a:spcAft>
            </a:pPr>
            <a:r>
              <a:rPr lang="hu-HU" dirty="0"/>
              <a:t>Egy kutató </a:t>
            </a:r>
            <a:r>
              <a:rPr lang="hu-HU" i="1" dirty="0" err="1"/>
              <a:t>hc</a:t>
            </a:r>
            <a:r>
              <a:rPr lang="hu-HU" dirty="0"/>
              <a:t>-indexe </a:t>
            </a:r>
            <a:r>
              <a:rPr lang="hu-HU" i="1" dirty="0" err="1"/>
              <a:t>hc</a:t>
            </a:r>
            <a:r>
              <a:rPr lang="hu-HU" dirty="0"/>
              <a:t>, ha </a:t>
            </a:r>
            <a:r>
              <a:rPr lang="hu-HU" i="1" dirty="0" err="1"/>
              <a:t>Np</a:t>
            </a:r>
            <a:r>
              <a:rPr lang="hu-HU" dirty="0"/>
              <a:t> számú publikációja közül </a:t>
            </a:r>
            <a:r>
              <a:rPr lang="hu-HU" i="1" dirty="0" err="1"/>
              <a:t>hc</a:t>
            </a:r>
            <a:r>
              <a:rPr lang="hu-HU" dirty="0"/>
              <a:t> számúra igaz, hogy</a:t>
            </a:r>
            <a:br>
              <a:rPr lang="hu-HU" dirty="0"/>
            </a:br>
            <a:r>
              <a:rPr lang="hu-HU" dirty="0" err="1"/>
              <a:t>S</a:t>
            </a:r>
            <a:r>
              <a:rPr lang="hu-HU" baseline="50000" dirty="0" err="1"/>
              <a:t>c</a:t>
            </a:r>
            <a:r>
              <a:rPr lang="hu-HU" dirty="0"/>
              <a:t> (i) nagyobb-egyenlő, mint </a:t>
            </a:r>
            <a:r>
              <a:rPr lang="hu-HU" i="1" dirty="0" err="1"/>
              <a:t>hc</a:t>
            </a:r>
            <a:r>
              <a:rPr lang="hu-HU" dirty="0"/>
              <a:t>, míg a többi (</a:t>
            </a:r>
            <a:r>
              <a:rPr lang="hu-HU" i="1" dirty="0" err="1"/>
              <a:t>Np</a:t>
            </a:r>
            <a:r>
              <a:rPr lang="hu-HU" i="1" dirty="0"/>
              <a:t> </a:t>
            </a:r>
            <a:r>
              <a:rPr lang="hu-HU" dirty="0"/>
              <a:t>– </a:t>
            </a:r>
            <a:r>
              <a:rPr lang="hu-HU" i="1" dirty="0" err="1"/>
              <a:t>hc</a:t>
            </a:r>
            <a:r>
              <a:rPr lang="hu-HU" dirty="0"/>
              <a:t>) számú publikációra az </a:t>
            </a:r>
            <a:r>
              <a:rPr lang="hu-HU" dirty="0" err="1"/>
              <a:t>S</a:t>
            </a:r>
            <a:r>
              <a:rPr lang="hu-HU" baseline="50000" dirty="0" err="1"/>
              <a:t>c</a:t>
            </a:r>
            <a:r>
              <a:rPr lang="hu-HU" dirty="0"/>
              <a:t> (i) kisebb-egyenlő, mint </a:t>
            </a:r>
            <a:r>
              <a:rPr lang="hu-HU" i="1" dirty="0" err="1"/>
              <a:t>hc</a:t>
            </a:r>
            <a:r>
              <a:rPr lang="hu-HU" i="1" dirty="0"/>
              <a:t>!</a:t>
            </a:r>
            <a:endParaRPr dirty="0"/>
          </a:p>
        </p:txBody>
      </p:sp>
      <p:sp>
        <p:nvSpPr>
          <p:cNvPr id="228" name="Google Shape;228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18</a:t>
            </a:fld>
            <a:endParaRPr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6257DB6-5DFA-4E34-9AB0-DF0C1854C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781" y="3753141"/>
            <a:ext cx="2836434" cy="4454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545738" y="606131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" b="1" dirty="0"/>
              <a:t>Citation graph - </a:t>
            </a:r>
            <a:r>
              <a:rPr lang="hu" b="1" i="1" dirty="0"/>
              <a:t>(hivatkozási gráf)</a:t>
            </a:r>
            <a:endParaRPr b="1" i="1" dirty="0"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545738" y="1288765"/>
            <a:ext cx="5766525" cy="527507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hu" dirty="0"/>
              <a:t>Irányított gráf!</a:t>
            </a:r>
            <a:endParaRPr dirty="0"/>
          </a:p>
          <a:p>
            <a:r>
              <a:rPr lang="hu" dirty="0"/>
              <a:t>Csúcs = tudományos cikk, él = hivatkozás</a:t>
            </a:r>
            <a:endParaRPr dirty="0"/>
          </a:p>
        </p:txBody>
      </p:sp>
      <p:sp>
        <p:nvSpPr>
          <p:cNvPr id="235" name="Google Shape;235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19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1748663" y="2627315"/>
            <a:ext cx="169650" cy="174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37" name="Google Shape;237;p30"/>
          <p:cNvSpPr/>
          <p:nvPr/>
        </p:nvSpPr>
        <p:spPr>
          <a:xfrm>
            <a:off x="2489813" y="2475375"/>
            <a:ext cx="169650" cy="174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38" name="Google Shape;238;p30"/>
          <p:cNvSpPr/>
          <p:nvPr/>
        </p:nvSpPr>
        <p:spPr>
          <a:xfrm>
            <a:off x="1667850" y="3144815"/>
            <a:ext cx="169650" cy="174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39" name="Google Shape;239;p30"/>
          <p:cNvSpPr/>
          <p:nvPr/>
        </p:nvSpPr>
        <p:spPr>
          <a:xfrm>
            <a:off x="3344175" y="2801915"/>
            <a:ext cx="169650" cy="174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40" name="Google Shape;240;p30"/>
          <p:cNvSpPr/>
          <p:nvPr/>
        </p:nvSpPr>
        <p:spPr>
          <a:xfrm>
            <a:off x="3344175" y="3427415"/>
            <a:ext cx="169650" cy="174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41" name="Google Shape;241;p30"/>
          <p:cNvSpPr/>
          <p:nvPr/>
        </p:nvSpPr>
        <p:spPr>
          <a:xfrm>
            <a:off x="2080631" y="3541715"/>
            <a:ext cx="169650" cy="174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42" name="Google Shape;242;p30"/>
          <p:cNvSpPr/>
          <p:nvPr/>
        </p:nvSpPr>
        <p:spPr>
          <a:xfrm>
            <a:off x="2584181" y="3008550"/>
            <a:ext cx="169650" cy="174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43" name="Google Shape;243;p30"/>
          <p:cNvSpPr/>
          <p:nvPr/>
        </p:nvSpPr>
        <p:spPr>
          <a:xfrm>
            <a:off x="2468906" y="3695334"/>
            <a:ext cx="169650" cy="174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44" name="Google Shape;244;p30"/>
          <p:cNvSpPr/>
          <p:nvPr/>
        </p:nvSpPr>
        <p:spPr>
          <a:xfrm>
            <a:off x="1420444" y="3602015"/>
            <a:ext cx="169650" cy="174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cxnSp>
        <p:nvCxnSpPr>
          <p:cNvPr id="245" name="Google Shape;245;p30"/>
          <p:cNvCxnSpPr>
            <a:endCxn id="237" idx="4"/>
          </p:cNvCxnSpPr>
          <p:nvPr/>
        </p:nvCxnSpPr>
        <p:spPr>
          <a:xfrm rot="10800000">
            <a:off x="2574638" y="2649975"/>
            <a:ext cx="41850" cy="3903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6" name="Google Shape;246;p30"/>
          <p:cNvCxnSpPr>
            <a:stCxn id="242" idx="2"/>
            <a:endCxn id="236" idx="5"/>
          </p:cNvCxnSpPr>
          <p:nvPr/>
        </p:nvCxnSpPr>
        <p:spPr>
          <a:xfrm rot="10800000">
            <a:off x="1893431" y="2776350"/>
            <a:ext cx="690750" cy="31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7" name="Google Shape;247;p30"/>
          <p:cNvCxnSpPr>
            <a:stCxn id="242" idx="3"/>
            <a:endCxn id="243" idx="0"/>
          </p:cNvCxnSpPr>
          <p:nvPr/>
        </p:nvCxnSpPr>
        <p:spPr>
          <a:xfrm flipH="1">
            <a:off x="2553676" y="3157580"/>
            <a:ext cx="55350" cy="5377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8" name="Google Shape;248;p30"/>
          <p:cNvCxnSpPr>
            <a:stCxn id="242" idx="6"/>
            <a:endCxn id="239" idx="2"/>
          </p:cNvCxnSpPr>
          <p:nvPr/>
        </p:nvCxnSpPr>
        <p:spPr>
          <a:xfrm rot="10800000" flipH="1">
            <a:off x="2753831" y="2889300"/>
            <a:ext cx="590400" cy="2065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9" name="Google Shape;249;p30"/>
          <p:cNvCxnSpPr>
            <a:stCxn id="239" idx="4"/>
            <a:endCxn id="240" idx="0"/>
          </p:cNvCxnSpPr>
          <p:nvPr/>
        </p:nvCxnSpPr>
        <p:spPr>
          <a:xfrm>
            <a:off x="3429000" y="2976515"/>
            <a:ext cx="0" cy="45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0" name="Google Shape;250;p30"/>
          <p:cNvCxnSpPr>
            <a:stCxn id="242" idx="3"/>
            <a:endCxn id="241" idx="7"/>
          </p:cNvCxnSpPr>
          <p:nvPr/>
        </p:nvCxnSpPr>
        <p:spPr>
          <a:xfrm flipH="1">
            <a:off x="2225401" y="3157580"/>
            <a:ext cx="383625" cy="4097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1" name="Google Shape;251;p30"/>
          <p:cNvCxnSpPr>
            <a:stCxn id="241" idx="1"/>
            <a:endCxn id="238" idx="5"/>
          </p:cNvCxnSpPr>
          <p:nvPr/>
        </p:nvCxnSpPr>
        <p:spPr>
          <a:xfrm rot="10800000">
            <a:off x="1812751" y="3293910"/>
            <a:ext cx="292725" cy="2733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2" name="Google Shape;252;p30"/>
          <p:cNvCxnSpPr>
            <a:stCxn id="238" idx="3"/>
            <a:endCxn id="244" idx="7"/>
          </p:cNvCxnSpPr>
          <p:nvPr/>
        </p:nvCxnSpPr>
        <p:spPr>
          <a:xfrm flipH="1">
            <a:off x="1565345" y="3293846"/>
            <a:ext cx="127350" cy="3336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3" name="Google Shape;253;p30"/>
          <p:cNvSpPr/>
          <p:nvPr/>
        </p:nvSpPr>
        <p:spPr>
          <a:xfrm>
            <a:off x="3687075" y="2300784"/>
            <a:ext cx="169650" cy="174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54" name="Google Shape;254;p30"/>
          <p:cNvSpPr/>
          <p:nvPr/>
        </p:nvSpPr>
        <p:spPr>
          <a:xfrm>
            <a:off x="4277775" y="2601759"/>
            <a:ext cx="169650" cy="174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55" name="Google Shape;255;p30"/>
          <p:cNvSpPr/>
          <p:nvPr/>
        </p:nvSpPr>
        <p:spPr>
          <a:xfrm>
            <a:off x="5163375" y="3144815"/>
            <a:ext cx="169650" cy="174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56" name="Google Shape;256;p30"/>
          <p:cNvSpPr/>
          <p:nvPr/>
        </p:nvSpPr>
        <p:spPr>
          <a:xfrm>
            <a:off x="4248975" y="3487490"/>
            <a:ext cx="169650" cy="174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cxnSp>
        <p:nvCxnSpPr>
          <p:cNvPr id="257" name="Google Shape;257;p30"/>
          <p:cNvCxnSpPr>
            <a:stCxn id="239" idx="7"/>
            <a:endCxn id="253" idx="3"/>
          </p:cNvCxnSpPr>
          <p:nvPr/>
        </p:nvCxnSpPr>
        <p:spPr>
          <a:xfrm rot="10800000" flipH="1">
            <a:off x="3488981" y="2449710"/>
            <a:ext cx="222975" cy="3777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8" name="Google Shape;258;p30"/>
          <p:cNvCxnSpPr>
            <a:stCxn id="253" idx="6"/>
            <a:endCxn id="254" idx="1"/>
          </p:cNvCxnSpPr>
          <p:nvPr/>
        </p:nvCxnSpPr>
        <p:spPr>
          <a:xfrm>
            <a:off x="3856725" y="2388084"/>
            <a:ext cx="445950" cy="2391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9" name="Google Shape;259;p30"/>
          <p:cNvCxnSpPr>
            <a:stCxn id="240" idx="6"/>
            <a:endCxn id="256" idx="2"/>
          </p:cNvCxnSpPr>
          <p:nvPr/>
        </p:nvCxnSpPr>
        <p:spPr>
          <a:xfrm>
            <a:off x="3513825" y="3514715"/>
            <a:ext cx="735075" cy="600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0" name="Google Shape;260;p30"/>
          <p:cNvCxnSpPr>
            <a:stCxn id="239" idx="6"/>
            <a:endCxn id="255" idx="2"/>
          </p:cNvCxnSpPr>
          <p:nvPr/>
        </p:nvCxnSpPr>
        <p:spPr>
          <a:xfrm>
            <a:off x="3513825" y="2889215"/>
            <a:ext cx="1649475" cy="34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1" name="Google Shape;261;p30"/>
          <p:cNvCxnSpPr>
            <a:stCxn id="254" idx="5"/>
            <a:endCxn id="255" idx="1"/>
          </p:cNvCxnSpPr>
          <p:nvPr/>
        </p:nvCxnSpPr>
        <p:spPr>
          <a:xfrm>
            <a:off x="4422581" y="2750789"/>
            <a:ext cx="765675" cy="4196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547088" y="998250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" b="1" dirty="0">
                <a:solidFill>
                  <a:schemeClr val="tx1"/>
                </a:solidFill>
              </a:rPr>
              <a:t>Órai tematika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545738" y="1721093"/>
            <a:ext cx="5766525" cy="16958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indent="-238125">
              <a:buSzPts val="1400"/>
              <a:buChar char="-"/>
            </a:pPr>
            <a:r>
              <a:rPr lang="hu" dirty="0"/>
              <a:t>Ismétlés múlt óráról (röviden)</a:t>
            </a:r>
            <a:endParaRPr dirty="0"/>
          </a:p>
          <a:p>
            <a:pPr indent="-238125">
              <a:buSzPts val="1400"/>
              <a:buChar char="-"/>
            </a:pPr>
            <a:r>
              <a:rPr lang="hu" dirty="0"/>
              <a:t>Folyóiratok</a:t>
            </a:r>
            <a:endParaRPr dirty="0"/>
          </a:p>
          <a:p>
            <a:pPr indent="-238125">
              <a:buSzPts val="1400"/>
              <a:buChar char="-"/>
            </a:pPr>
            <a:r>
              <a:rPr lang="hu" dirty="0"/>
              <a:t>Hogyan mérjük a tudományt?</a:t>
            </a:r>
            <a:endParaRPr dirty="0"/>
          </a:p>
          <a:p>
            <a:pPr lvl="1" indent="-238125">
              <a:spcBef>
                <a:spcPts val="0"/>
              </a:spcBef>
              <a:buSzPts val="1400"/>
              <a:buChar char="-"/>
            </a:pPr>
            <a:r>
              <a:rPr lang="hu" sz="1350" dirty="0"/>
              <a:t>Impakt faktor</a:t>
            </a:r>
            <a:endParaRPr sz="1350" dirty="0"/>
          </a:p>
          <a:p>
            <a:pPr lvl="2" indent="-238125">
              <a:spcBef>
                <a:spcPts val="0"/>
              </a:spcBef>
              <a:buSzPts val="1400"/>
              <a:buChar char="-"/>
            </a:pPr>
            <a:r>
              <a:rPr lang="hu" sz="1350" dirty="0"/>
              <a:t>Statisztikák</a:t>
            </a:r>
            <a:endParaRPr sz="1350" dirty="0"/>
          </a:p>
          <a:p>
            <a:pPr lvl="1" indent="-238125">
              <a:spcBef>
                <a:spcPts val="0"/>
              </a:spcBef>
              <a:buSzPts val="1400"/>
              <a:buChar char="-"/>
            </a:pPr>
            <a:r>
              <a:rPr lang="hu" sz="1350" dirty="0"/>
              <a:t>Hirsch-index</a:t>
            </a:r>
            <a:endParaRPr sz="1350" dirty="0"/>
          </a:p>
          <a:p>
            <a:pPr lvl="1" indent="-238125">
              <a:spcBef>
                <a:spcPts val="0"/>
              </a:spcBef>
              <a:buSzPts val="1400"/>
              <a:buChar char="-"/>
            </a:pPr>
            <a:r>
              <a:rPr lang="hu" sz="1350" dirty="0"/>
              <a:t>Kumulatív impakt faktor</a:t>
            </a:r>
            <a:endParaRPr sz="1350" dirty="0"/>
          </a:p>
          <a:p>
            <a:pPr lvl="1" indent="-238125">
              <a:spcBef>
                <a:spcPts val="0"/>
              </a:spcBef>
              <a:buSzPts val="1400"/>
              <a:buChar char="-"/>
            </a:pPr>
            <a:r>
              <a:rPr lang="hu" sz="1350" dirty="0"/>
              <a:t>Citation graph </a:t>
            </a:r>
            <a:r>
              <a:rPr lang="hu" sz="1350" i="1" dirty="0"/>
              <a:t>(hivatkozási gráf)</a:t>
            </a:r>
            <a:endParaRPr sz="1350" i="1" dirty="0"/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2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242" y="1571359"/>
            <a:ext cx="2035106" cy="1853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545738" y="979889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-HU" b="1" dirty="0"/>
              <a:t>Erdős szám </a:t>
            </a:r>
            <a:r>
              <a:rPr lang="hu-HU" b="1" dirty="0">
                <a:sym typeface="Wingdings" panose="05000000000000000000" pitchFamily="2" charset="2"/>
              </a:rPr>
              <a:t></a:t>
            </a:r>
            <a:endParaRPr b="1" i="1" dirty="0"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545738" y="1865118"/>
            <a:ext cx="5766525" cy="527507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lvl="0"/>
            <a:r>
              <a:rPr lang="hu-HU" dirty="0"/>
              <a:t>Egy tudós Erdős-száma </a:t>
            </a:r>
            <a:r>
              <a:rPr lang="hu-HU" i="1" dirty="0"/>
              <a:t>n,</a:t>
            </a:r>
            <a:r>
              <a:rPr lang="hu-HU" dirty="0"/>
              <a:t> ha az általa írt cikkek társszerzői között a legkisebb Erdős-szám </a:t>
            </a:r>
            <a:r>
              <a:rPr lang="hu-HU" i="1" dirty="0"/>
              <a:t>n-1.</a:t>
            </a:r>
          </a:p>
          <a:p>
            <a:pPr marL="109538" indent="0">
              <a:buNone/>
            </a:pPr>
            <a:endParaRPr lang="hu-HU" i="1" dirty="0"/>
          </a:p>
          <a:p>
            <a:r>
              <a:rPr lang="hu-HU" dirty="0"/>
              <a:t>Az 1 Erdős-számú szerzők száma 511.</a:t>
            </a:r>
          </a:p>
          <a:p>
            <a:endParaRPr lang="hu-HU" dirty="0"/>
          </a:p>
          <a:p>
            <a:r>
              <a:rPr lang="hu-HU" b="1" dirty="0"/>
              <a:t>Módosított Erdős szám </a:t>
            </a:r>
            <a:r>
              <a:rPr lang="hu-HU" dirty="0"/>
              <a:t>–szigorúbb!</a:t>
            </a:r>
          </a:p>
          <a:p>
            <a:pPr lvl="0"/>
            <a:endParaRPr dirty="0"/>
          </a:p>
        </p:txBody>
      </p:sp>
      <p:sp>
        <p:nvSpPr>
          <p:cNvPr id="235" name="Google Shape;235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20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47618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E28820A-B0ED-4037-BB5F-C957E3144A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hu" smtClean="0"/>
              <a:pPr/>
              <a:t>21</a:t>
            </a:fld>
            <a:endParaRPr lang="hu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B314AD73-C42D-4C7A-B74C-F5DB298D52CE}"/>
              </a:ext>
            </a:extLst>
          </p:cNvPr>
          <p:cNvSpPr/>
          <p:nvPr/>
        </p:nvSpPr>
        <p:spPr>
          <a:xfrm>
            <a:off x="1341120" y="1104900"/>
            <a:ext cx="289560" cy="2895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5E8A39BD-F841-45FF-B9EE-5040B3CEEDC0}"/>
              </a:ext>
            </a:extLst>
          </p:cNvPr>
          <p:cNvSpPr/>
          <p:nvPr/>
        </p:nvSpPr>
        <p:spPr>
          <a:xfrm>
            <a:off x="3813812" y="647700"/>
            <a:ext cx="289560" cy="2895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0DD58E54-55DD-4F35-A00E-814A3A078928}"/>
              </a:ext>
            </a:extLst>
          </p:cNvPr>
          <p:cNvSpPr/>
          <p:nvPr/>
        </p:nvSpPr>
        <p:spPr>
          <a:xfrm>
            <a:off x="762000" y="3474720"/>
            <a:ext cx="289560" cy="28956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B10A5939-32F4-46E6-B51E-4718FB11303E}"/>
              </a:ext>
            </a:extLst>
          </p:cNvPr>
          <p:cNvSpPr/>
          <p:nvPr/>
        </p:nvSpPr>
        <p:spPr>
          <a:xfrm>
            <a:off x="4754880" y="1539240"/>
            <a:ext cx="289560" cy="2895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E4BA8D56-05DB-4EBB-8F02-DE63D4E71BB0}"/>
              </a:ext>
            </a:extLst>
          </p:cNvPr>
          <p:cNvSpPr/>
          <p:nvPr/>
        </p:nvSpPr>
        <p:spPr>
          <a:xfrm>
            <a:off x="1977390" y="3901440"/>
            <a:ext cx="289560" cy="2895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9A661DDE-ED2E-4C50-8CBC-7DA4D63FFEA7}"/>
              </a:ext>
            </a:extLst>
          </p:cNvPr>
          <p:cNvSpPr/>
          <p:nvPr/>
        </p:nvSpPr>
        <p:spPr>
          <a:xfrm>
            <a:off x="3310889" y="1516380"/>
            <a:ext cx="289560" cy="2895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D8A922AE-F9D0-4842-A25B-6045D5FA16DA}"/>
              </a:ext>
            </a:extLst>
          </p:cNvPr>
          <p:cNvSpPr/>
          <p:nvPr/>
        </p:nvSpPr>
        <p:spPr>
          <a:xfrm>
            <a:off x="3310889" y="3611880"/>
            <a:ext cx="289560" cy="2895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6E74E2EF-0C4A-4BC2-9AE9-2A8BA139A750}"/>
              </a:ext>
            </a:extLst>
          </p:cNvPr>
          <p:cNvSpPr/>
          <p:nvPr/>
        </p:nvSpPr>
        <p:spPr>
          <a:xfrm>
            <a:off x="4038600" y="2385060"/>
            <a:ext cx="289560" cy="2895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FD11B15C-3BF9-43A4-8EE7-2173B3B191B5}"/>
              </a:ext>
            </a:extLst>
          </p:cNvPr>
          <p:cNvSpPr/>
          <p:nvPr/>
        </p:nvSpPr>
        <p:spPr>
          <a:xfrm>
            <a:off x="2205990" y="1684020"/>
            <a:ext cx="289560" cy="2895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1495DE61-5F30-4F1C-A99F-25B0886DD5EA}"/>
              </a:ext>
            </a:extLst>
          </p:cNvPr>
          <p:cNvSpPr/>
          <p:nvPr/>
        </p:nvSpPr>
        <p:spPr>
          <a:xfrm>
            <a:off x="5074920" y="3078480"/>
            <a:ext cx="289560" cy="2895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9F4CE4E6-B17F-4280-9EDF-77B74608C45B}"/>
              </a:ext>
            </a:extLst>
          </p:cNvPr>
          <p:cNvSpPr/>
          <p:nvPr/>
        </p:nvSpPr>
        <p:spPr>
          <a:xfrm>
            <a:off x="2640330" y="2385060"/>
            <a:ext cx="670559" cy="6477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b="1" dirty="0"/>
              <a:t>Erdős Pál</a:t>
            </a:r>
          </a:p>
        </p:txBody>
      </p: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3540C1F1-7412-4D0C-811F-4C97D6FE8789}"/>
              </a:ext>
            </a:extLst>
          </p:cNvPr>
          <p:cNvCxnSpPr>
            <a:cxnSpLocks/>
            <a:stCxn id="15" idx="1"/>
            <a:endCxn id="13" idx="5"/>
          </p:cNvCxnSpPr>
          <p:nvPr/>
        </p:nvCxnSpPr>
        <p:spPr>
          <a:xfrm flipH="1" flipV="1">
            <a:off x="2453145" y="1931175"/>
            <a:ext cx="285386" cy="5487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3E9D0907-F975-4DE5-82CC-B1B5BF6FBAC9}"/>
              </a:ext>
            </a:extLst>
          </p:cNvPr>
          <p:cNvCxnSpPr>
            <a:cxnSpLocks/>
            <a:stCxn id="15" idx="7"/>
          </p:cNvCxnSpPr>
          <p:nvPr/>
        </p:nvCxnSpPr>
        <p:spPr>
          <a:xfrm flipV="1">
            <a:off x="3212688" y="1805941"/>
            <a:ext cx="234503" cy="6739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29627322-297E-48F8-AC09-DE576CC36F50}"/>
              </a:ext>
            </a:extLst>
          </p:cNvPr>
          <p:cNvCxnSpPr>
            <a:cxnSpLocks/>
            <a:stCxn id="10" idx="7"/>
            <a:endCxn id="6" idx="3"/>
          </p:cNvCxnSpPr>
          <p:nvPr/>
        </p:nvCxnSpPr>
        <p:spPr>
          <a:xfrm flipV="1">
            <a:off x="3558044" y="894855"/>
            <a:ext cx="298173" cy="6639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86CC3F03-4399-4A03-8697-4C1C1F9FDD5D}"/>
              </a:ext>
            </a:extLst>
          </p:cNvPr>
          <p:cNvCxnSpPr>
            <a:cxnSpLocks/>
            <a:stCxn id="13" idx="1"/>
            <a:endCxn id="5" idx="5"/>
          </p:cNvCxnSpPr>
          <p:nvPr/>
        </p:nvCxnSpPr>
        <p:spPr>
          <a:xfrm flipH="1" flipV="1">
            <a:off x="1588275" y="1352055"/>
            <a:ext cx="660120" cy="3743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5CA57F58-34C3-45D2-8227-65D36818D7AD}"/>
              </a:ext>
            </a:extLst>
          </p:cNvPr>
          <p:cNvCxnSpPr>
            <a:cxnSpLocks/>
            <a:stCxn id="11" idx="0"/>
            <a:endCxn id="15" idx="5"/>
          </p:cNvCxnSpPr>
          <p:nvPr/>
        </p:nvCxnSpPr>
        <p:spPr>
          <a:xfrm flipH="1" flipV="1">
            <a:off x="3212688" y="2937907"/>
            <a:ext cx="242981" cy="6739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E8DD0ED9-1A90-4C33-AD35-579373C94416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 flipV="1">
            <a:off x="2266950" y="3756660"/>
            <a:ext cx="1043939" cy="2895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>
            <a:extLst>
              <a:ext uri="{FF2B5EF4-FFF2-40B4-BE49-F238E27FC236}">
                <a16:creationId xmlns:a16="http://schemas.microsoft.com/office/drawing/2014/main" id="{D27A94E2-34C2-45F2-A48D-FE7AE4885622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1009155" y="3721875"/>
            <a:ext cx="968235" cy="3243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3EDEB029-BCED-4380-9569-56CCAD4054C0}"/>
              </a:ext>
            </a:extLst>
          </p:cNvPr>
          <p:cNvCxnSpPr>
            <a:cxnSpLocks/>
            <a:stCxn id="15" idx="6"/>
            <a:endCxn id="12" idx="2"/>
          </p:cNvCxnSpPr>
          <p:nvPr/>
        </p:nvCxnSpPr>
        <p:spPr>
          <a:xfrm flipV="1">
            <a:off x="3310889" y="2529840"/>
            <a:ext cx="727711" cy="1790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371D8D50-E919-4430-ACF1-1E955B854ABC}"/>
              </a:ext>
            </a:extLst>
          </p:cNvPr>
          <p:cNvCxnSpPr>
            <a:cxnSpLocks/>
            <a:stCxn id="12" idx="7"/>
            <a:endCxn id="8" idx="3"/>
          </p:cNvCxnSpPr>
          <p:nvPr/>
        </p:nvCxnSpPr>
        <p:spPr>
          <a:xfrm flipV="1">
            <a:off x="4285755" y="1786395"/>
            <a:ext cx="511530" cy="6410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DE859409-A297-47EC-B46C-04C2EEA41617}"/>
              </a:ext>
            </a:extLst>
          </p:cNvPr>
          <p:cNvCxnSpPr>
            <a:cxnSpLocks/>
            <a:stCxn id="15" idx="5"/>
            <a:endCxn id="14" idx="2"/>
          </p:cNvCxnSpPr>
          <p:nvPr/>
        </p:nvCxnSpPr>
        <p:spPr>
          <a:xfrm>
            <a:off x="3212688" y="2937907"/>
            <a:ext cx="1862232" cy="2853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zis 45">
            <a:extLst>
              <a:ext uri="{FF2B5EF4-FFF2-40B4-BE49-F238E27FC236}">
                <a16:creationId xmlns:a16="http://schemas.microsoft.com/office/drawing/2014/main" id="{A13E975F-028E-4B30-BD1F-CB066521C31F}"/>
              </a:ext>
            </a:extLst>
          </p:cNvPr>
          <p:cNvSpPr/>
          <p:nvPr/>
        </p:nvSpPr>
        <p:spPr>
          <a:xfrm>
            <a:off x="1120140" y="2474595"/>
            <a:ext cx="289560" cy="2895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9F524AA1-FD9B-41EE-8A81-4A62619A0E0F}"/>
              </a:ext>
            </a:extLst>
          </p:cNvPr>
          <p:cNvCxnSpPr>
            <a:cxnSpLocks/>
            <a:stCxn id="46" idx="6"/>
            <a:endCxn id="15" idx="2"/>
          </p:cNvCxnSpPr>
          <p:nvPr/>
        </p:nvCxnSpPr>
        <p:spPr>
          <a:xfrm>
            <a:off x="1409700" y="2619375"/>
            <a:ext cx="1230630" cy="895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681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>
            <a:spLocks noGrp="1"/>
          </p:cNvSpPr>
          <p:nvPr>
            <p:ph type="title"/>
          </p:nvPr>
        </p:nvSpPr>
        <p:spPr>
          <a:xfrm>
            <a:off x="545738" y="2371050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hu" b="1" dirty="0"/>
              <a:t>Köszönöm a figyelmet! :)</a:t>
            </a:r>
            <a:endParaRPr b="1" dirty="0"/>
          </a:p>
        </p:txBody>
      </p:sp>
      <p:sp>
        <p:nvSpPr>
          <p:cNvPr id="274" name="Google Shape;274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22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545737" y="595176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" b="1" dirty="0">
                <a:solidFill>
                  <a:schemeClr val="tx1"/>
                </a:solidFill>
              </a:rPr>
              <a:t>Folyóiratok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707583" y="996576"/>
            <a:ext cx="5442832" cy="16958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hu" dirty="0"/>
              <a:t>1665 Journal des sçavans, Philosophical Transactions</a:t>
            </a:r>
            <a:br>
              <a:rPr lang="hu" dirty="0"/>
            </a:br>
            <a:r>
              <a:rPr lang="hu" dirty="0"/>
              <a:t>of the Royal Society</a:t>
            </a:r>
            <a:endParaRPr dirty="0"/>
          </a:p>
          <a:p>
            <a:r>
              <a:rPr lang="hu" dirty="0"/>
              <a:t>~40 ezer folyóirat világszerte</a:t>
            </a:r>
            <a:endParaRPr dirty="0"/>
          </a:p>
          <a:p>
            <a:r>
              <a:rPr lang="hu" dirty="0"/>
              <a:t>kb. 1,4 millió cikk/év</a:t>
            </a:r>
            <a:endParaRPr dirty="0"/>
          </a:p>
          <a:p>
            <a:r>
              <a:rPr lang="hu" dirty="0"/>
              <a:t>legnagyobb mérőszám: Impakt faktor (IF)</a:t>
            </a:r>
            <a:endParaRPr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3</a:t>
            </a:fld>
            <a:endParaRPr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0736" y="2571750"/>
            <a:ext cx="3314700" cy="2066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545738" y="989888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" b="1" dirty="0">
                <a:solidFill>
                  <a:schemeClr val="tx1"/>
                </a:solidFill>
              </a:rPr>
              <a:t>Online könyvtárak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4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098" y="1678479"/>
            <a:ext cx="1707845" cy="60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3765" y="2464896"/>
            <a:ext cx="2064900" cy="1376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102" y="2753487"/>
            <a:ext cx="1342969" cy="79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9450" y="1138447"/>
            <a:ext cx="1885441" cy="114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9360" y="2610790"/>
            <a:ext cx="1149731" cy="1084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545738" y="986171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" b="1" dirty="0"/>
              <a:t>A tudományos cikkekhez való hozzáférés</a:t>
            </a:r>
            <a:endParaRPr b="1" dirty="0"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545737" y="1723838"/>
            <a:ext cx="3261882" cy="2176129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hu" dirty="0"/>
              <a:t>Open access (teljesen ingyenes)</a:t>
            </a:r>
            <a:endParaRPr dirty="0"/>
          </a:p>
          <a:p>
            <a:r>
              <a:rPr lang="hu" dirty="0"/>
              <a:t>Egyetemi/intézeti hozzáférés</a:t>
            </a:r>
            <a:endParaRPr dirty="0"/>
          </a:p>
          <a:p>
            <a:r>
              <a:rPr lang="hu" dirty="0"/>
              <a:t>Google scholar</a:t>
            </a:r>
            <a:endParaRPr dirty="0"/>
          </a:p>
          <a:p>
            <a:pPr lvl="1">
              <a:spcBef>
                <a:spcPts val="0"/>
              </a:spcBef>
            </a:pPr>
            <a:r>
              <a:rPr lang="hu" dirty="0"/>
              <a:t>szerzők saját honlapjain keresztül</a:t>
            </a:r>
            <a:endParaRPr dirty="0"/>
          </a:p>
          <a:p>
            <a:r>
              <a:rPr lang="hu" dirty="0"/>
              <a:t>E-mail a szerző(k)nek</a:t>
            </a:r>
            <a:endParaRPr dirty="0"/>
          </a:p>
          <a:p>
            <a:r>
              <a:rPr lang="hu" dirty="0"/>
              <a:t>(((Sci-Hub)))</a:t>
            </a:r>
            <a:endParaRPr dirty="0"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5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459" y="1580518"/>
            <a:ext cx="2126757" cy="231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pPr/>
              <a:t>6</a:t>
            </a:fld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E68BF72-B80A-4CC5-9965-EAC2BBD75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"/>
            <a:ext cx="6858000" cy="5143451"/>
          </a:xfrm>
          <a:prstGeom prst="rect">
            <a:avLst/>
          </a:prstGeom>
        </p:spPr>
      </p:pic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96974" y="1099843"/>
            <a:ext cx="2071575" cy="683325"/>
          </a:xfrm>
          <a:prstGeom prst="rect">
            <a:avLst/>
          </a:prstGeom>
          <a:solidFill>
            <a:srgbClr val="666666"/>
          </a:solidFill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pPr algn="l"/>
            <a:r>
              <a:rPr lang="hu" b="1" dirty="0"/>
              <a:t>Folyóiratok</a:t>
            </a:r>
            <a:endParaRPr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545738" y="979218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" b="1" dirty="0"/>
              <a:t>Top folyóiratok</a:t>
            </a:r>
            <a:endParaRPr b="1"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7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698" y="3359523"/>
            <a:ext cx="2913602" cy="109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724" y="732471"/>
            <a:ext cx="2592237" cy="101343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/>
          <p:nvPr/>
        </p:nvSpPr>
        <p:spPr>
          <a:xfrm>
            <a:off x="3508274" y="590287"/>
            <a:ext cx="2798100" cy="132097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/>
          </a:p>
        </p:txBody>
      </p:sp>
      <p:sp>
        <p:nvSpPr>
          <p:cNvPr id="141" name="Google Shape;141;p19"/>
          <p:cNvSpPr/>
          <p:nvPr/>
        </p:nvSpPr>
        <p:spPr>
          <a:xfrm>
            <a:off x="3212624" y="3232238"/>
            <a:ext cx="3093750" cy="132097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pic>
        <p:nvPicPr>
          <p:cNvPr id="14" name="Google Shape;137;p19">
            <a:extLst>
              <a:ext uri="{FF2B5EF4-FFF2-40B4-BE49-F238E27FC236}">
                <a16:creationId xmlns:a16="http://schemas.microsoft.com/office/drawing/2014/main" id="{20B6AB18-CA20-4DFD-B64E-A63BCFE673A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316" y="1895766"/>
            <a:ext cx="2586038" cy="99298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40;p19">
            <a:extLst>
              <a:ext uri="{FF2B5EF4-FFF2-40B4-BE49-F238E27FC236}">
                <a16:creationId xmlns:a16="http://schemas.microsoft.com/office/drawing/2014/main" id="{95326616-2B94-4236-AC18-31AC6B822EDB}"/>
              </a:ext>
            </a:extLst>
          </p:cNvPr>
          <p:cNvSpPr/>
          <p:nvPr/>
        </p:nvSpPr>
        <p:spPr>
          <a:xfrm>
            <a:off x="704285" y="1781419"/>
            <a:ext cx="2798100" cy="132097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545737" y="487359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" b="1" dirty="0"/>
              <a:t>Nobel díjas cikkek</a:t>
            </a:r>
            <a:endParaRPr b="1" dirty="0"/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8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4148325" y="4827375"/>
            <a:ext cx="2709675" cy="3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u" sz="825" i="1" dirty="0">
                <a:latin typeface="Lato"/>
                <a:ea typeface="Lato"/>
                <a:cs typeface="Lato"/>
                <a:sym typeface="Lato"/>
              </a:rPr>
              <a:t>http://www.academia.edu/Documents/in/Nobel_Prize</a:t>
            </a:r>
            <a:endParaRPr sz="825" i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ABE04E8-D906-47C2-878F-7754E0F2C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971" y="1461392"/>
            <a:ext cx="2285240" cy="222071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C31CA92-59B3-4721-B888-6C12ADBFE595}"/>
              </a:ext>
            </a:extLst>
          </p:cNvPr>
          <p:cNvSpPr txBox="1"/>
          <p:nvPr/>
        </p:nvSpPr>
        <p:spPr>
          <a:xfrm>
            <a:off x="3139035" y="724952"/>
            <a:ext cx="27881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hu-HU" sz="1350" dirty="0"/>
              <a:t>Közép-felső kategóriás folyóiratban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5549AD6-252D-4720-ADD6-834B53894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89" y="1126352"/>
            <a:ext cx="3017232" cy="3338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545737" y="678944"/>
            <a:ext cx="5766525" cy="4014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hu" b="1" dirty="0"/>
              <a:t>Hogyan mérjük a tudományt?</a:t>
            </a:r>
            <a:endParaRPr b="1" dirty="0"/>
          </a:p>
        </p:txBody>
      </p:sp>
      <p:sp>
        <p:nvSpPr>
          <p:cNvPr id="155" name="Google Shape;155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fld id="{00000000-1234-1234-1234-123412341234}" type="slidenum">
              <a:rPr lang="hu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pPr/>
              <a:t>9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1"/>
          <p:cNvSpPr/>
          <p:nvPr/>
        </p:nvSpPr>
        <p:spPr>
          <a:xfrm flipH="1">
            <a:off x="686610" y="1450905"/>
            <a:ext cx="716900" cy="216848"/>
          </a:xfrm>
          <a:prstGeom prst="leftArrow">
            <a:avLst>
              <a:gd name="adj1" fmla="val 50000"/>
              <a:gd name="adj2" fmla="val 8262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CED3A9F-6865-4290-891A-1B83104E88C5}"/>
              </a:ext>
            </a:extLst>
          </p:cNvPr>
          <p:cNvSpPr txBox="1"/>
          <p:nvPr/>
        </p:nvSpPr>
        <p:spPr>
          <a:xfrm>
            <a:off x="1493520" y="1443911"/>
            <a:ext cx="2451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Idézettség / hivatkozások száma</a:t>
            </a:r>
          </a:p>
        </p:txBody>
      </p:sp>
      <p:sp>
        <p:nvSpPr>
          <p:cNvPr id="9" name="Google Shape;157;p21">
            <a:extLst>
              <a:ext uri="{FF2B5EF4-FFF2-40B4-BE49-F238E27FC236}">
                <a16:creationId xmlns:a16="http://schemas.microsoft.com/office/drawing/2014/main" id="{FA24DF1C-EA56-431F-BDCE-6F6AE873AAFF}"/>
              </a:ext>
            </a:extLst>
          </p:cNvPr>
          <p:cNvSpPr/>
          <p:nvPr/>
        </p:nvSpPr>
        <p:spPr>
          <a:xfrm flipH="1">
            <a:off x="915698" y="1803818"/>
            <a:ext cx="487812" cy="216848"/>
          </a:xfrm>
          <a:prstGeom prst="leftArrow">
            <a:avLst>
              <a:gd name="adj1" fmla="val 50000"/>
              <a:gd name="adj2" fmla="val 8262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FBC5C05-7CBD-4EBD-84D0-0BDF778D3BE6}"/>
              </a:ext>
            </a:extLst>
          </p:cNvPr>
          <p:cNvSpPr txBox="1"/>
          <p:nvPr/>
        </p:nvSpPr>
        <p:spPr>
          <a:xfrm>
            <a:off x="1493519" y="1796825"/>
            <a:ext cx="115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/>
              <a:t>Impakt</a:t>
            </a:r>
            <a:r>
              <a:rPr lang="hu-HU" sz="1400" dirty="0"/>
              <a:t> faktor</a:t>
            </a:r>
            <a:endParaRPr lang="hu-HU" sz="1400" i="1" dirty="0"/>
          </a:p>
        </p:txBody>
      </p:sp>
      <p:sp>
        <p:nvSpPr>
          <p:cNvPr id="11" name="Google Shape;157;p21">
            <a:extLst>
              <a:ext uri="{FF2B5EF4-FFF2-40B4-BE49-F238E27FC236}">
                <a16:creationId xmlns:a16="http://schemas.microsoft.com/office/drawing/2014/main" id="{47B1214E-3B3A-4F5C-86B9-3EBEA8E1D5CD}"/>
              </a:ext>
            </a:extLst>
          </p:cNvPr>
          <p:cNvSpPr/>
          <p:nvPr/>
        </p:nvSpPr>
        <p:spPr>
          <a:xfrm flipH="1">
            <a:off x="915698" y="2156731"/>
            <a:ext cx="487812" cy="216848"/>
          </a:xfrm>
          <a:prstGeom prst="leftArrow">
            <a:avLst>
              <a:gd name="adj1" fmla="val 50000"/>
              <a:gd name="adj2" fmla="val 8262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D0A4F6B-6200-44AD-A74E-7CFEE47B80E1}"/>
              </a:ext>
            </a:extLst>
          </p:cNvPr>
          <p:cNvSpPr txBox="1"/>
          <p:nvPr/>
        </p:nvSpPr>
        <p:spPr>
          <a:xfrm>
            <a:off x="1493519" y="2149738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i="1" dirty="0" err="1"/>
              <a:t>Citaton</a:t>
            </a:r>
            <a:r>
              <a:rPr lang="hu-HU" sz="1400" i="1" dirty="0"/>
              <a:t> </a:t>
            </a:r>
            <a:r>
              <a:rPr lang="hu-HU" sz="1400" i="1" dirty="0" err="1"/>
              <a:t>graph</a:t>
            </a:r>
            <a:endParaRPr lang="hu-HU" sz="1400" i="1" dirty="0"/>
          </a:p>
        </p:txBody>
      </p:sp>
      <p:sp>
        <p:nvSpPr>
          <p:cNvPr id="3" name="Jobb oldali kapcsos zárójel 2">
            <a:extLst>
              <a:ext uri="{FF2B5EF4-FFF2-40B4-BE49-F238E27FC236}">
                <a16:creationId xmlns:a16="http://schemas.microsoft.com/office/drawing/2014/main" id="{C4B1531B-151A-40B5-A5DE-50A4C036B7DF}"/>
              </a:ext>
            </a:extLst>
          </p:cNvPr>
          <p:cNvSpPr/>
          <p:nvPr/>
        </p:nvSpPr>
        <p:spPr>
          <a:xfrm>
            <a:off x="2738011" y="1865445"/>
            <a:ext cx="179941" cy="57675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AEA7638-C40E-4557-BD25-2397DC53218C}"/>
              </a:ext>
            </a:extLst>
          </p:cNvPr>
          <p:cNvSpPr txBox="1"/>
          <p:nvPr/>
        </p:nvSpPr>
        <p:spPr>
          <a:xfrm>
            <a:off x="3004151" y="2015323"/>
            <a:ext cx="9523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Folyóiratok</a:t>
            </a:r>
          </a:p>
        </p:txBody>
      </p:sp>
      <p:sp>
        <p:nvSpPr>
          <p:cNvPr id="15" name="Google Shape;157;p21">
            <a:extLst>
              <a:ext uri="{FF2B5EF4-FFF2-40B4-BE49-F238E27FC236}">
                <a16:creationId xmlns:a16="http://schemas.microsoft.com/office/drawing/2014/main" id="{B78DD0E6-24FD-4B41-AABD-C47CBA394DC4}"/>
              </a:ext>
            </a:extLst>
          </p:cNvPr>
          <p:cNvSpPr/>
          <p:nvPr/>
        </p:nvSpPr>
        <p:spPr>
          <a:xfrm flipH="1">
            <a:off x="915698" y="2652139"/>
            <a:ext cx="487812" cy="216848"/>
          </a:xfrm>
          <a:prstGeom prst="leftArrow">
            <a:avLst>
              <a:gd name="adj1" fmla="val 50000"/>
              <a:gd name="adj2" fmla="val 8262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2257C57-3144-4C4D-BDBE-5DC9D375A1C8}"/>
              </a:ext>
            </a:extLst>
          </p:cNvPr>
          <p:cNvSpPr txBox="1"/>
          <p:nvPr/>
        </p:nvSpPr>
        <p:spPr>
          <a:xfrm>
            <a:off x="1493519" y="2645145"/>
            <a:ext cx="1914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Kumulatív </a:t>
            </a:r>
            <a:r>
              <a:rPr lang="hu-HU" sz="1400" dirty="0" err="1"/>
              <a:t>impakt</a:t>
            </a:r>
            <a:r>
              <a:rPr lang="hu-HU" sz="1400" dirty="0"/>
              <a:t> faktor</a:t>
            </a:r>
            <a:endParaRPr lang="hu-HU" sz="1400" i="1" dirty="0"/>
          </a:p>
        </p:txBody>
      </p:sp>
      <p:sp>
        <p:nvSpPr>
          <p:cNvPr id="17" name="Google Shape;157;p21">
            <a:extLst>
              <a:ext uri="{FF2B5EF4-FFF2-40B4-BE49-F238E27FC236}">
                <a16:creationId xmlns:a16="http://schemas.microsoft.com/office/drawing/2014/main" id="{C9ACB2EF-4DE1-47C4-9E57-282E11F0809B}"/>
              </a:ext>
            </a:extLst>
          </p:cNvPr>
          <p:cNvSpPr/>
          <p:nvPr/>
        </p:nvSpPr>
        <p:spPr>
          <a:xfrm flipH="1">
            <a:off x="915698" y="3005052"/>
            <a:ext cx="487812" cy="216848"/>
          </a:xfrm>
          <a:prstGeom prst="leftArrow">
            <a:avLst>
              <a:gd name="adj1" fmla="val 50000"/>
              <a:gd name="adj2" fmla="val 8262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4F4CDD94-BDB8-4776-BB7E-65DE1981DFAE}"/>
              </a:ext>
            </a:extLst>
          </p:cNvPr>
          <p:cNvSpPr txBox="1"/>
          <p:nvPr/>
        </p:nvSpPr>
        <p:spPr>
          <a:xfrm>
            <a:off x="1493520" y="2998058"/>
            <a:ext cx="2107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Hirsch-index, vagy H-index</a:t>
            </a:r>
            <a:endParaRPr lang="hu-HU" sz="1400" i="1" dirty="0"/>
          </a:p>
        </p:txBody>
      </p:sp>
      <p:sp>
        <p:nvSpPr>
          <p:cNvPr id="19" name="Google Shape;157;p21">
            <a:extLst>
              <a:ext uri="{FF2B5EF4-FFF2-40B4-BE49-F238E27FC236}">
                <a16:creationId xmlns:a16="http://schemas.microsoft.com/office/drawing/2014/main" id="{5A3CEF6A-DBA5-4408-AFCB-50CF10E14C13}"/>
              </a:ext>
            </a:extLst>
          </p:cNvPr>
          <p:cNvSpPr/>
          <p:nvPr/>
        </p:nvSpPr>
        <p:spPr>
          <a:xfrm flipH="1">
            <a:off x="915698" y="3357965"/>
            <a:ext cx="487812" cy="216848"/>
          </a:xfrm>
          <a:prstGeom prst="leftArrow">
            <a:avLst>
              <a:gd name="adj1" fmla="val 50000"/>
              <a:gd name="adj2" fmla="val 8262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9C769ABF-5FED-4C39-9712-C02BB952C9AB}"/>
              </a:ext>
            </a:extLst>
          </p:cNvPr>
          <p:cNvSpPr txBox="1"/>
          <p:nvPr/>
        </p:nvSpPr>
        <p:spPr>
          <a:xfrm>
            <a:off x="1493519" y="3350972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/>
              <a:t>Hc</a:t>
            </a:r>
            <a:r>
              <a:rPr lang="hu-HU" sz="1400" dirty="0"/>
              <a:t>-index</a:t>
            </a:r>
          </a:p>
        </p:txBody>
      </p:sp>
      <p:sp>
        <p:nvSpPr>
          <p:cNvPr id="21" name="Jobb oldali kapcsos zárójel 20">
            <a:extLst>
              <a:ext uri="{FF2B5EF4-FFF2-40B4-BE49-F238E27FC236}">
                <a16:creationId xmlns:a16="http://schemas.microsoft.com/office/drawing/2014/main" id="{8E47BF5D-8E81-470C-BC43-01B35849325C}"/>
              </a:ext>
            </a:extLst>
          </p:cNvPr>
          <p:cNvSpPr/>
          <p:nvPr/>
        </p:nvSpPr>
        <p:spPr>
          <a:xfrm>
            <a:off x="3497898" y="2720244"/>
            <a:ext cx="179941" cy="869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F986CD8-78C9-4794-9EC4-2558C9B6CF82}"/>
              </a:ext>
            </a:extLst>
          </p:cNvPr>
          <p:cNvSpPr txBox="1"/>
          <p:nvPr/>
        </p:nvSpPr>
        <p:spPr>
          <a:xfrm>
            <a:off x="3764038" y="3025435"/>
            <a:ext cx="814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/>
              <a:t>Szerző(k)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8B870CC-5363-4D7E-B66F-8FF6B3169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152" y="1111558"/>
            <a:ext cx="1656150" cy="11041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333</TotalTime>
  <Words>946</Words>
  <Application>Microsoft Office PowerPoint</Application>
  <PresentationFormat>Egyéni</PresentationFormat>
  <Paragraphs>112</Paragraphs>
  <Slides>22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Wingdings</vt:lpstr>
      <vt:lpstr>Garamond</vt:lpstr>
      <vt:lpstr>Lato</vt:lpstr>
      <vt:lpstr>Organikus</vt:lpstr>
      <vt:lpstr>Bevezetés a Bioinformatikába GY</vt:lpstr>
      <vt:lpstr>Órai tematika</vt:lpstr>
      <vt:lpstr>Folyóiratok</vt:lpstr>
      <vt:lpstr>Online könyvtárak</vt:lpstr>
      <vt:lpstr>A tudományos cikkekhez való hozzáférés</vt:lpstr>
      <vt:lpstr>Folyóiratok</vt:lpstr>
      <vt:lpstr>Top folyóiratok</vt:lpstr>
      <vt:lpstr>Nobel díjas cikkek</vt:lpstr>
      <vt:lpstr>Hogyan mérjük a tudományt?</vt:lpstr>
      <vt:lpstr>Impakt faktor</vt:lpstr>
      <vt:lpstr>Impakt faktor II. - egy példa, Nature (2014)</vt:lpstr>
      <vt:lpstr>Impakt faktor III. - sorrend (2017)</vt:lpstr>
      <vt:lpstr>Matematika</vt:lpstr>
      <vt:lpstr>Computer Science</vt:lpstr>
      <vt:lpstr>Biokémia, Genetika, Molekuláris Biológia</vt:lpstr>
      <vt:lpstr>Kumulatív impakt faktor</vt:lpstr>
      <vt:lpstr>Hirsch-index</vt:lpstr>
      <vt:lpstr>A kor szerint korrigált (contemporary, hc-) Hirsch-index</vt:lpstr>
      <vt:lpstr>Citation graph - (hivatkozási gráf)</vt:lpstr>
      <vt:lpstr>Erdős szám </vt:lpstr>
      <vt:lpstr>PowerPoint-bemutató</vt:lpstr>
      <vt:lpstr>Köszönöm a figyelmet!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 a Bioinformatikába GY</dc:title>
  <cp:lastModifiedBy>Blaizen</cp:lastModifiedBy>
  <cp:revision>39</cp:revision>
  <dcterms:modified xsi:type="dcterms:W3CDTF">2019-04-10T07:53:37Z</dcterms:modified>
</cp:coreProperties>
</file>