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60" r:id="rId3"/>
    <p:sldId id="258" r:id="rId4"/>
    <p:sldId id="294" r:id="rId5"/>
    <p:sldId id="295" r:id="rId6"/>
    <p:sldId id="267" r:id="rId7"/>
    <p:sldId id="268" r:id="rId8"/>
    <p:sldId id="296" r:id="rId9"/>
    <p:sldId id="270" r:id="rId10"/>
    <p:sldId id="271" r:id="rId11"/>
    <p:sldId id="272" r:id="rId12"/>
    <p:sldId id="281" r:id="rId13"/>
    <p:sldId id="297" r:id="rId14"/>
    <p:sldId id="293" r:id="rId15"/>
    <p:sldId id="277" r:id="rId16"/>
    <p:sldId id="278" r:id="rId17"/>
    <p:sldId id="298" r:id="rId18"/>
    <p:sldId id="299" r:id="rId19"/>
    <p:sldId id="300" r:id="rId20"/>
    <p:sldId id="302" r:id="rId21"/>
    <p:sldId id="301" r:id="rId22"/>
    <p:sldId id="303" r:id="rId23"/>
    <p:sldId id="304" r:id="rId24"/>
    <p:sldId id="287" r:id="rId25"/>
    <p:sldId id="307" r:id="rId26"/>
    <p:sldId id="259" r:id="rId27"/>
    <p:sldId id="311" r:id="rId28"/>
    <p:sldId id="315" r:id="rId29"/>
    <p:sldId id="312" r:id="rId30"/>
    <p:sldId id="288" r:id="rId31"/>
    <p:sldId id="305" r:id="rId32"/>
    <p:sldId id="306" r:id="rId33"/>
    <p:sldId id="308" r:id="rId34"/>
    <p:sldId id="309" r:id="rId35"/>
    <p:sldId id="310" r:id="rId36"/>
    <p:sldId id="31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126"/>
    <a:srgbClr val="FF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87293" autoAdjust="0"/>
  </p:normalViewPr>
  <p:slideViewPr>
    <p:cSldViewPr snapToGrid="0">
      <p:cViewPr>
        <p:scale>
          <a:sx n="80" d="100"/>
          <a:sy n="80" d="100"/>
        </p:scale>
        <p:origin x="1236" y="-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0037F-64B5-4F21-877F-2D603871605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6F4E-1D76-4A07-9459-97C7A200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6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Genom: Egy szervezet teljes </a:t>
            </a:r>
            <a:r>
              <a:rPr lang="hu-HU" dirty="0" err="1"/>
              <a:t>orokitő</a:t>
            </a:r>
            <a:r>
              <a:rPr lang="hu-HU" dirty="0"/>
              <a:t> </a:t>
            </a:r>
            <a:r>
              <a:rPr lang="hu-HU" dirty="0" err="1"/>
              <a:t>informacioja</a:t>
            </a:r>
            <a:endParaRPr lang="hu-HU" dirty="0"/>
          </a:p>
          <a:p>
            <a:r>
              <a:rPr lang="hu-HU" dirty="0"/>
              <a:t>– DNS </a:t>
            </a:r>
            <a:r>
              <a:rPr lang="hu-HU" dirty="0" err="1"/>
              <a:t>kodolja</a:t>
            </a:r>
            <a:r>
              <a:rPr lang="hu-HU" dirty="0"/>
              <a:t> (egyes </a:t>
            </a:r>
            <a:r>
              <a:rPr lang="hu-HU" dirty="0" err="1"/>
              <a:t>virusokban</a:t>
            </a:r>
            <a:r>
              <a:rPr lang="hu-HU" dirty="0"/>
              <a:t> RNS)</a:t>
            </a:r>
          </a:p>
          <a:p>
            <a:r>
              <a:rPr lang="hu-HU" dirty="0"/>
              <a:t>– </a:t>
            </a:r>
            <a:r>
              <a:rPr lang="hu-HU" dirty="0" err="1"/>
              <a:t>genek</a:t>
            </a:r>
            <a:r>
              <a:rPr lang="hu-HU" dirty="0"/>
              <a:t> es a nem </a:t>
            </a:r>
            <a:r>
              <a:rPr lang="hu-HU" dirty="0" err="1"/>
              <a:t>kodolo</a:t>
            </a:r>
            <a:r>
              <a:rPr lang="hu-HU" dirty="0"/>
              <a:t> </a:t>
            </a:r>
            <a:r>
              <a:rPr lang="hu-HU" dirty="0" err="1"/>
              <a:t>szekvenciak</a:t>
            </a:r>
            <a:endParaRPr lang="hu-HU" dirty="0"/>
          </a:p>
          <a:p>
            <a:r>
              <a:rPr lang="hu-HU" dirty="0"/>
              <a:t>● A genommal </a:t>
            </a:r>
            <a:r>
              <a:rPr lang="hu-HU" dirty="0" err="1"/>
              <a:t>foglalkozo</a:t>
            </a:r>
            <a:r>
              <a:rPr lang="hu-HU" dirty="0"/>
              <a:t> </a:t>
            </a:r>
            <a:r>
              <a:rPr lang="hu-HU" dirty="0" err="1"/>
              <a:t>tudomanyag</a:t>
            </a:r>
            <a:r>
              <a:rPr lang="hu-HU" dirty="0"/>
              <a:t> a </a:t>
            </a:r>
            <a:r>
              <a:rPr lang="hu-HU" dirty="0" err="1"/>
              <a:t>genomika</a:t>
            </a:r>
            <a:r>
              <a:rPr lang="hu-HU" dirty="0"/>
              <a:t>,</a:t>
            </a:r>
          </a:p>
          <a:p>
            <a:r>
              <a:rPr lang="hu-HU" dirty="0"/>
              <a:t>– </a:t>
            </a:r>
            <a:r>
              <a:rPr lang="hu-HU" dirty="0" err="1"/>
              <a:t>elter</a:t>
            </a:r>
            <a:r>
              <a:rPr lang="hu-HU" dirty="0"/>
              <a:t> a </a:t>
            </a:r>
            <a:r>
              <a:rPr lang="hu-HU" dirty="0" err="1"/>
              <a:t>genetikatol</a:t>
            </a:r>
            <a:r>
              <a:rPr lang="hu-HU" dirty="0"/>
              <a:t>, hiszen az </a:t>
            </a:r>
            <a:r>
              <a:rPr lang="hu-HU" dirty="0" err="1"/>
              <a:t>utobbi</a:t>
            </a:r>
            <a:r>
              <a:rPr lang="hu-HU" dirty="0"/>
              <a:t> </a:t>
            </a:r>
            <a:r>
              <a:rPr lang="hu-HU" dirty="0" err="1"/>
              <a:t>altalaban</a:t>
            </a:r>
            <a:r>
              <a:rPr lang="hu-HU" dirty="0"/>
              <a:t> egy adott </a:t>
            </a:r>
            <a:r>
              <a:rPr lang="hu-HU" dirty="0" err="1"/>
              <a:t>gen</a:t>
            </a:r>
            <a:r>
              <a:rPr lang="hu-HU" dirty="0"/>
              <a:t> </a:t>
            </a:r>
            <a:r>
              <a:rPr lang="hu-HU" dirty="0" err="1"/>
              <a:t>funkcioit</a:t>
            </a:r>
            <a:r>
              <a:rPr lang="hu-HU" dirty="0"/>
              <a:t> </a:t>
            </a:r>
            <a:r>
              <a:rPr lang="hu-HU" dirty="0" err="1"/>
              <a:t>vizsgalja</a:t>
            </a:r>
            <a:r>
              <a:rPr lang="hu-HU" dirty="0"/>
              <a:t>.</a:t>
            </a:r>
          </a:p>
          <a:p>
            <a:r>
              <a:rPr lang="hu-HU" dirty="0"/>
              <a:t>● A </a:t>
            </a:r>
            <a:r>
              <a:rPr lang="hu-HU" dirty="0" err="1"/>
              <a:t>genomika</a:t>
            </a:r>
            <a:endParaRPr lang="hu-HU" dirty="0"/>
          </a:p>
          <a:p>
            <a:r>
              <a:rPr lang="hu-HU" dirty="0"/>
              <a:t>– a genomot,</a:t>
            </a:r>
          </a:p>
          <a:p>
            <a:r>
              <a:rPr lang="pt-BR" dirty="0"/>
              <a:t>– a genek es a nem kodolo regiok kolcsonhatasait,</a:t>
            </a:r>
          </a:p>
          <a:p>
            <a:r>
              <a:rPr lang="hu-HU" dirty="0"/>
              <a:t>– a genomok szerkezetet,</a:t>
            </a:r>
          </a:p>
          <a:p>
            <a:r>
              <a:rPr lang="hu-HU" dirty="0"/>
              <a:t>– a </a:t>
            </a:r>
            <a:r>
              <a:rPr lang="hu-HU" dirty="0" err="1"/>
              <a:t>genek</a:t>
            </a:r>
            <a:r>
              <a:rPr lang="hu-HU" dirty="0"/>
              <a:t> </a:t>
            </a:r>
            <a:r>
              <a:rPr lang="hu-HU" dirty="0" err="1"/>
              <a:t>elhelyezkedeset</a:t>
            </a:r>
            <a:r>
              <a:rPr lang="hu-HU" dirty="0"/>
              <a:t> es</a:t>
            </a:r>
          </a:p>
          <a:p>
            <a:r>
              <a:rPr lang="hu-HU" dirty="0"/>
              <a:t>– az egyes </a:t>
            </a:r>
            <a:r>
              <a:rPr lang="hu-HU" dirty="0" err="1"/>
              <a:t>előlenyek</a:t>
            </a:r>
            <a:r>
              <a:rPr lang="hu-HU" dirty="0"/>
              <a:t> genomja </a:t>
            </a:r>
            <a:r>
              <a:rPr lang="hu-HU" dirty="0" err="1"/>
              <a:t>kozotti</a:t>
            </a:r>
            <a:r>
              <a:rPr lang="hu-HU" dirty="0"/>
              <a:t> </a:t>
            </a:r>
            <a:r>
              <a:rPr lang="hu-HU" dirty="0" err="1"/>
              <a:t>kulonbsegeket</a:t>
            </a:r>
            <a:r>
              <a:rPr lang="hu-HU" dirty="0"/>
              <a:t> </a:t>
            </a:r>
            <a:r>
              <a:rPr lang="hu-HU" dirty="0" err="1"/>
              <a:t>vizsgalo</a:t>
            </a:r>
            <a:r>
              <a:rPr lang="hu-HU" dirty="0"/>
              <a:t> </a:t>
            </a:r>
            <a:r>
              <a:rPr lang="hu-HU" dirty="0" err="1"/>
              <a:t>multidiszciplinaris</a:t>
            </a:r>
            <a:endParaRPr lang="hu-HU" dirty="0"/>
          </a:p>
          <a:p>
            <a:r>
              <a:rPr lang="hu-HU" dirty="0" err="1"/>
              <a:t>tudomany</a:t>
            </a:r>
            <a:r>
              <a:rPr lang="hu-HU" dirty="0"/>
              <a:t>.</a:t>
            </a:r>
          </a:p>
          <a:p>
            <a:r>
              <a:rPr lang="hu-HU" dirty="0"/>
              <a:t>● Az </a:t>
            </a:r>
            <a:r>
              <a:rPr lang="hu-HU" dirty="0" err="1"/>
              <a:t>előlenyek</a:t>
            </a:r>
            <a:r>
              <a:rPr lang="hu-HU" dirty="0"/>
              <a:t> </a:t>
            </a:r>
            <a:r>
              <a:rPr lang="hu-HU" dirty="0" err="1"/>
              <a:t>genomjaban</a:t>
            </a:r>
            <a:r>
              <a:rPr lang="hu-HU" dirty="0"/>
              <a:t> rejlő </a:t>
            </a:r>
            <a:r>
              <a:rPr lang="hu-HU" dirty="0" err="1"/>
              <a:t>informaciokat</a:t>
            </a:r>
            <a:r>
              <a:rPr lang="hu-HU" dirty="0"/>
              <a:t> a </a:t>
            </a:r>
            <a:r>
              <a:rPr lang="hu-HU" dirty="0" err="1"/>
              <a:t>bioinformatika</a:t>
            </a:r>
            <a:endParaRPr lang="hu-HU" dirty="0"/>
          </a:p>
          <a:p>
            <a:r>
              <a:rPr lang="hu-HU" dirty="0" err="1"/>
              <a:t>segitsegevel</a:t>
            </a:r>
            <a:r>
              <a:rPr lang="hu-HU" dirty="0"/>
              <a:t> dolgozza fel. </a:t>
            </a:r>
          </a:p>
          <a:p>
            <a:r>
              <a:rPr lang="hu-HU" dirty="0" err="1"/>
              <a:t>Transcriptome</a:t>
            </a:r>
            <a:r>
              <a:rPr lang="hu-HU" dirty="0"/>
              <a:t>, </a:t>
            </a:r>
            <a:r>
              <a:rPr lang="hu-HU" dirty="0" err="1"/>
              <a:t>Transzkriptom</a:t>
            </a:r>
            <a:r>
              <a:rPr lang="hu-HU" dirty="0"/>
              <a:t>:</a:t>
            </a:r>
          </a:p>
          <a:p>
            <a:r>
              <a:rPr lang="hu-HU" dirty="0"/>
              <a:t>– egy faj (sejt, </a:t>
            </a:r>
            <a:r>
              <a:rPr lang="hu-HU" dirty="0" err="1"/>
              <a:t>szovet</a:t>
            </a:r>
            <a:r>
              <a:rPr lang="hu-HU" dirty="0"/>
              <a:t>, szerv, egyed,</a:t>
            </a:r>
          </a:p>
          <a:p>
            <a:r>
              <a:rPr lang="hu-HU" dirty="0" err="1"/>
              <a:t>populacio</a:t>
            </a:r>
            <a:r>
              <a:rPr lang="hu-HU" dirty="0"/>
              <a:t>) </a:t>
            </a:r>
            <a:r>
              <a:rPr lang="hu-HU" dirty="0" err="1"/>
              <a:t>osszes</a:t>
            </a:r>
            <a:r>
              <a:rPr lang="hu-HU" dirty="0"/>
              <a:t> </a:t>
            </a:r>
            <a:r>
              <a:rPr lang="hu-HU" dirty="0" err="1"/>
              <a:t>transzkriptuma</a:t>
            </a:r>
            <a:endParaRPr lang="hu-HU" dirty="0"/>
          </a:p>
          <a:p>
            <a:r>
              <a:rPr lang="hu-HU" dirty="0"/>
              <a:t>– </a:t>
            </a:r>
            <a:r>
              <a:rPr lang="hu-HU" dirty="0" err="1"/>
              <a:t>meghatarozott</a:t>
            </a:r>
            <a:r>
              <a:rPr lang="hu-HU" dirty="0"/>
              <a:t> időben es </a:t>
            </a:r>
            <a:r>
              <a:rPr lang="hu-HU" dirty="0" err="1"/>
              <a:t>kornyezetben</a:t>
            </a:r>
            <a:r>
              <a:rPr lang="hu-HU" dirty="0"/>
              <a:t> a</a:t>
            </a:r>
          </a:p>
          <a:p>
            <a:r>
              <a:rPr lang="hu-HU" dirty="0" err="1"/>
              <a:t>genomrol</a:t>
            </a:r>
            <a:r>
              <a:rPr lang="hu-HU" dirty="0"/>
              <a:t> </a:t>
            </a:r>
            <a:r>
              <a:rPr lang="hu-HU" dirty="0" err="1"/>
              <a:t>atirodo</a:t>
            </a:r>
            <a:r>
              <a:rPr lang="hu-HU" dirty="0"/>
              <a:t> RNS-ek </a:t>
            </a:r>
            <a:r>
              <a:rPr lang="hu-HU" dirty="0" err="1"/>
              <a:t>osszessege</a:t>
            </a:r>
            <a:endParaRPr lang="hu-HU" dirty="0"/>
          </a:p>
          <a:p>
            <a:r>
              <a:rPr lang="hu-HU" dirty="0"/>
              <a:t>● </a:t>
            </a:r>
            <a:r>
              <a:rPr lang="hu-HU" dirty="0" err="1"/>
              <a:t>Transzkriptomika</a:t>
            </a:r>
            <a:endParaRPr lang="hu-HU" dirty="0"/>
          </a:p>
          <a:p>
            <a:r>
              <a:rPr lang="hu-HU" dirty="0"/>
              <a:t>– A </a:t>
            </a:r>
            <a:r>
              <a:rPr lang="hu-HU" dirty="0" err="1"/>
              <a:t>genexpresszio</a:t>
            </a:r>
            <a:r>
              <a:rPr lang="hu-HU" dirty="0"/>
              <a:t> </a:t>
            </a:r>
            <a:r>
              <a:rPr lang="hu-HU" dirty="0" err="1"/>
              <a:t>vizsgalata</a:t>
            </a:r>
            <a:endParaRPr lang="hu-HU" dirty="0"/>
          </a:p>
          <a:p>
            <a:r>
              <a:rPr lang="hu-HU" dirty="0"/>
              <a:t>– A </a:t>
            </a:r>
            <a:r>
              <a:rPr lang="hu-HU" dirty="0" err="1"/>
              <a:t>transzkripcios</a:t>
            </a:r>
            <a:r>
              <a:rPr lang="hu-HU" dirty="0"/>
              <a:t> </a:t>
            </a:r>
            <a:r>
              <a:rPr lang="hu-HU" dirty="0" err="1"/>
              <a:t>kulonbsegek</a:t>
            </a:r>
            <a:r>
              <a:rPr lang="hu-HU" dirty="0"/>
              <a:t> </a:t>
            </a:r>
            <a:r>
              <a:rPr lang="hu-HU" dirty="0" err="1"/>
              <a:t>feltarasa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6161D-6905-4F85-AC0B-CF4617FF3DFE}" type="slidenum">
              <a:rPr lang="hu-HU" smtClean="0"/>
              <a:pPr/>
              <a:t>2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Illumina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során a teljes genomi DNS-t 200-500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-os darabokra törik szét. A dupla szálú DNS két végét úgy javítják ki, hogy a ragadós végek eltűnjenek. A 3’ végekhez egy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adenint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kapcsolnak, amihez ezután egy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túlnyúló véggel rendelkező adapter DNS-t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ligálnak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majd a DNS-t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NaOH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kezelésssel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egyszálúsítják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Az egyszálú DNS-ket egy „flow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”-re vagyis szekvenáló lemezre viszik fel. Minden flow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8 cső, vagyis „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fut végig. A csövekben a DNS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mindkét végén lévő adapterrel komplementer szekvenciák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horgonyozódnak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ki. Ezekhez hibridizáltatják a DNS szálakat. Itt történik az első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reakció, aminek a végén a kapott dupla szálú DNS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szálát (amit eredetileg a horgonyra hibridizáltak)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formamiddal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leválasztják és lemossák. Az egyszálú DNS elhajlik, és a szabad végével egy másik lehorgonyzott primerrel hibridizál és végbemegy az úgynevezett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hídamplifikáció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bridge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amplification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Ilyenkor az átírt szálak egymással vagy másik primerrel hibridizálhatnak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folyamat révén duplikálódnak. A keletkező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termékek klaszterekbe rendeződnek.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állandó hőmérsékleten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60°C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megy végbe a megfelelő puffer és denaturálószer jelenlétében. A reagenseket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mindenegyes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ciklus végén lemossák. Az utolsó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végső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denaturáció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után jön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 szintén szintézissel történik.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során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templáthoz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primert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ligálnak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majd a reakcióhoz egyszerre adják hozzá a különböző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fluorescens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jelölésekkel ellátott 4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nukleotidot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Amikor a szintézis során egy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beépül a keletkező DNS szálba, akkor a rá jellemző, felvillanó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fluorescens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fényt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kamera észleli. A szabadon maradt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nukleotidokat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kémiai úton eltávolított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fluorofórt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3' blokkolót lemossák.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folyamat során először az első primertől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szekvencia felé történik meg a 100 bázispáros leolvasás, így keletkezik az első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Ezt követi az első index szekvencia, a második index szekvencia és második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szintézis. A megszintetizálódott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termék lemosása után, az első index szekvenciát is megszintetizálják, leolvassák, lemossák, majd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szál lehajlik a kihorgonyzott komplementer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oligóhoz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így lehetővé teszi a második index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megszekvenálását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ezután következik a keletkezett rövid termék eltávolítása és azt követően hídban lévő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fragmenthez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komplementer szál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szintetizálódik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Utána szét választják szálakat, az eredeti szálat lemossák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szálról a második primerrel kezdődően elkészül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párja. A több milliónyi, 100 bázispáros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jellemző az adott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az egyedi index szekvenciák segítségével azonosítható. Az azonos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-ek klaszterekbe rendezhetők. A klasztereket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forward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readek-et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alkotják. Az előbbiekben vázolt folyamatban úgynevezett paired-end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szekvenciák jöttek létre. A mate pair szekvenciák sokkal nagyobb közbenső részt, vagyis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insert-et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határolnak, mint a pair end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így a későbbiekben sokat segíthetnek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kontigok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összeillesztésénél,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generálásánál. A mate pair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szekvenálásnál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2-5 Kbp nagyságú DNS fragmentumokat hoznak létre, amelyek végét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biotinilálják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majd a szálat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cirkularizálják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végül kisebb darabokra tördelik. Az új fragmentumok közül néhány tartalmazza mindkét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biotinilált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 pair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szegmenst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szekvencia nélkül. A további lépések a paired-end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szekvenáláshoz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hasonlók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58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oligonukleotid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ligálással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detektálással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Sequencing by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Oligonucleotid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Ligation and Detection)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technika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2006-ban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született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Előnye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nagyságrendekkel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alacsonyabb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költségekkel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mint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korábbi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módszerek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viszont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hátránya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rövid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leolvasott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szekvenciákat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eredményez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ezért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projektekhez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igazán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Az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eljárás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esetben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azzal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kezdődik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feldarabolják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genomot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35-50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bázis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hosszú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fragmentumok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fragmentum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könyvtár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hoznak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létre.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Először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fragmentumok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végére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különböző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adaptereket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(pl. A1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ligálnak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Második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lépésként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szálakat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mágneses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gyöngyökhöz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kapcsolják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1µm-es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gyöngyökhöz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kapcsolt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P2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hibridizálnak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komplementer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A1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végekkel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Minden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gyöngyhöz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egyféle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kapcsolódik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követően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emulziós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PCR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felszaporítják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szálakat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gyöngyök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felszínén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denaturálják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templátot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gyöngyöket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kovalensen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szekvenáló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lemezre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kötik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 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szekvencia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meghatározás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ligálással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történik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oligonukleotidok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segítségével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melyek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oktamerek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vagyis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nukleotidból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állnak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négyféle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fluorofórral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jelölik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őket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szekvenáláshoz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használt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próbák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nukleotidból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épülnek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1.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specifikusak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(X;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komplementerek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szekvenálandó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templáttal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 3.,4.,5.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nukleotidok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degeneráltak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képesek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bármilyen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nukleotiddal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párosodni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végül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6.,7.,8.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nukleotidok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univerzálisak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próbák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rendelkeznek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3'-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hidroxil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csoporttal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5'-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fluoreszcens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valamint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közötti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hasítóhellyel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ahonnan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fluoreszcens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jelölés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próba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beépülését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követően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lehasad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próbáknak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specifikus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nukleotidot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figyelembe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tehát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16-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4x4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kombinációja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lehetséges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ligálásáshoz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ciklus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ilyenkor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5'-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végtől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számított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2., a 6.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7.,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valamint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hasonlóan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további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pozíciók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párosodnak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Ahhoz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bázis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elhelyezkedését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lehessen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ismerni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ötször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megismételni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hétciklusos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reakciót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Minden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ismétlésnél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adnak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reakcióhoz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3'-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egy-egy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bázissal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elcsúszva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(n-1, n-2,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anellál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templáthoz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végezetül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bázist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kétszer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olvas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rendszer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90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piroszekvenál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ást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1996-ban dolgozták ki, és néhány éve már teljesen automatizálttá vált. A módszer alapelve teljes mértékben eltér a Sanger-féle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szekvenálástól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piroszekvenálás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„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szintézissel”' elvén alapul, vagyis egy egyszálú DNS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templátról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enzimatikusan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komplementer szálat szintetizálnak.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Valós időben a DNS-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polimeráz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aktivitását detektálják egy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kemilumineszcens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enzim segítségével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Amikor egy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beépül a DNS szálba, 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pirofoszfát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keletkezik, és ennek a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mennyiségét mérjük egy kapcsolt reakcióval,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ami végső soron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luciferáz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enzim felvillanással jelez. Egyszerre csak egyféle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nukleotidot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adnak a rendszerhez, így biztos, hogy csak egy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fog beépülni növekvő szálba. Ha több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épül be, akkor arra a fényintenzitás növekedéséből lehet következtetni. Kemilumineszcencia csak a megfelelő, komplementer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esetében következik be, hiszen csak akkor szabadulhat fel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pirofoszfát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nem komplementer, felhasználatlan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még a következő bázis beépülése előtt degradálódik. Alapvetően azt kell detektálni, hogy éppen milyen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nukleozid-trifoszfátot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adtak a rendszerhez, és az beépült-e az egyszálú DNS-láncba vagy sem.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eljárás egy ún.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emulziós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segítségével párhuzamosítható, aminek a segítségével már nincs szükség arra, hogy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szekvenálandó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DNS darabokat klónozzák.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piroszekvenálásnak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két típusa van, a szilárdfázisú és a folyadék fázisú eljárás. Az első esetben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templátokat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szilárdfázisú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polisztirén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gyöngyökre rögzítik, míg a második esetben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enzimatikusan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exonukleáz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kezeléssel készítik elő. Rögzített DNS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esetében a vizsgálandó DNS szálat először feldarabolják,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PCR-rel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felszaporítják miközben a primerrel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biotinálják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Majd a szálakat aprócska méretű,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sztreptavidint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tartalmazó műgyanta (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polisztirén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gyöngyökhöz kötik. Egy gyöngyhöz mindig csak 1-1 DNS darabot kapcsolnak. Ezt követően a gyöngyöket egy olaj/víz emulzióhoz adják. A vízcseppek - melyek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PCR-hez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szükséges anyagokat tartalmazzák - mérete pontosan akkora, hogy mindegyikbe 1 db gyöngy férjen el. A gyöngyöket egy olyan száloptikából készített lemezre viszik fel, ami néhány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hu-HU" sz="1200" b="0" i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ugyan, de kb. másfél millió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nanomélyedést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tartalmaz. Egy ilyen mélyedés kb. 15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pikoliteres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térfogatú, és csak egy gyöngy fér bele. Ezekbe centrifugálással juttatják be a DNS-t, majd hozzáadják a reakcióhoz a többi szükséges összetevőt. A vízcseppekben egymástól elválasztva, külön-külön zajlanak le a reakciók. Minden gyöngyön 100-500 bázis hosszúságú DNS szakasz szaporítható fel. A másfél millió miniatűr csőben egyszerre zajlanak le a reakciók, és ez által nagyon gyorsan, nagyszámú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nukleotidot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szekvenálni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egyszálú DNS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templátot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először egy primerrel hibridizáltatják, majd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DNS-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polimeráz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ATP-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szulfuriláz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luciferáz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adenozin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-5’-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foszfoszulfát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mint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szubsztrát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és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luciferin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(szintén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szubsztrát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jelenlétében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inkubálják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reakció első lépése, hogy valamilyen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dNTP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 adnak a rendszerhez. Ha az komplementer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templáttal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beépül a szálba, leválik róla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pirofoszfát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melyet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szulfuriláz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megköt és az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APS-ből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ATP-t állít elő. Az ATP-ből luciferin jelenlétében,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luciferáz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oxiluciferint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hoz létre, amely egy fényvillanással járó folyamat (kemilumineszcencia). Fontos megjegyezni, hogy az ATP-nek egy módosított változatát, (ATP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S) alkalmazzák, melyet a DNS-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polimeráz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igen, de az ATP-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szulfuriláz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 tud hasznosítani. Ennek köszönhetően a keletkező ATP biztosan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pirofoszfátból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származik, és nem a mesterségesen hozzáadott ATP-t használja fel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szulfuriláz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Minden egyes felvillanást a száloptika egy kamerához vezet, ami detektálja és rögzíti a képet. Ismétlődő bázisok esetében (pl.: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TTTTT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öt darab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dATP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fog beépülni a szintéziskor, és öt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luciferint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fog felhasználni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luciferáz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kamera képes arra, hogy ezt pontosan érzékelje, hiszen a keletkezett fénymennyiség arányos a beépülő bázisok számával, tehát ötször erősebb lesz.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be nem épült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dNTP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-ket és felesleges ATP-t, rögzített DNS-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esetében lemossák, szabad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esetében pedig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enzimmel lebontják, még a következő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hozzáadása előtt, és kezdődhet újra a ciklus. Egy reakció kb. 10 mp alatt megy végbe, így egy lapocskán kb. 20 millió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nukleotidot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 meghatározni. A módszerhez elengedhetetlen volt a megfelelő informatikai szoftver(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kifejlesztése, ami pontosan értelmezni tudja a kapott jeleket, melyeket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sorrendre fordít, majd a rövid szekvenciák átfedései által, összerakja a teljes DNS molekula pontos szekvenciáját. Amellett, hogy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piroszekvenálás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rendkívül költséges módszer, további hátránya, hogy mivel nagyon kis térfogatban zajlanak a reakciók, teljesen egyedi DNS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templátokkal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reakcióban 300-500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hosszabb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templát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DNS-t nem lehet alkalmazni, ami jóval rövidebb a Sanger-féle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láncterminációs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módszernél szintetizált új szálhoz képest (800-1200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Azonban a legújabb technikákkal 5-10 óra leforgása alatt meghatározható akár 400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Mbp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hosszúságú szekvencia is egyetlen készülékkel (egy ilyen futtatás kb. 5-7 ezer dollárba kerül). Baktériumok esetében 4-5 óra,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eukarióták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esetében pár hét alatt meg lehet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szekvenálni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teljes genomot.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08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rendszer félvezető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technikát ötvöz természetes biokémiai folyamatokkal, amely során a kémiai jel digitális információvá fordítódik át.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módszer alapja a következő biokémiai folyamat: ha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polimeráz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enzim hatására a DNS láncba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nukleotid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épül be, akkor hidrogénion lép ki. Ezeket a hidrogéneket apró pH-mérők érzékelik, amik nagy sűrűségben fordulnak elő egy kicsi félvezető chip felszínén. A több millió ilyen apró rektorcella lehetőséget biztosít különböző DNS darabok együttes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szekvenálására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86F4E-1D76-4A07-9459-97C7A20002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329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 nincs szükség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valós időben történik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A DNS lánc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elektroforézis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hatására 1 nanométer átmérőjű membránpóruson megy át, ezzel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bázisonként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megváltoztatja a membrán elektromos potenciálját. A változást nagy érzékenységű detektor észleli és egy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szekvenátor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készülék ez alapján adja meg a DNS szekvenciáját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86F4E-1D76-4A07-9459-97C7A20002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91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genomika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legnagyszabásúbb programja az emberi teljes genom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1986-ban kezdődött az amerikai Energiaiügyi Minisztérium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DOE) és a NIH-el (National Institute of Health) társulásával. Az DOE az atombomba projekt fő irányítója, érdekelt volt a nukleáris sugárzás genom károsító hatásának a megismerésében. A szervezőmunka után hivatalosan 1990-ben indult el a program. A legfontosabb célkitűzések az alábbiak voltak: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Körülbelül 100.000 humán gén azonosítása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 humán genomot létrehozó 3 milliárd bázispár leírása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-Nyilvános adatbázisok és szoftverek kifejlesztése a szekvencia adatok tárolására és kezelésére -Modell szervezetek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Mivel a projekt rendkívül lassan haladt, ezért Craig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kilépett a HGP-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saját céget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alapított jelentős magántőke bevonásával.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szekvenáláshoz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továbbiakban a „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shotgun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sequencing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módszert használta, ami felgyorsította a folyamatot. További fejlődést eredményezett a Sanger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négyféle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fluorescens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festékkel jelölték meg a termékeket és emiatt egyszerre tudták őket futtatni kapilláris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elektroforézissel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Biosystem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96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kapillárisos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automatát fejlesztett ki erre a célra. A bakteriális mesterséges kromoszóma vektor használata nagyobb genom darabok (200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Kbp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klónozását tette lehetővé és nem utolsósorban az informatikai szektor hatalmas fejlődésének köszönhetően még inkább felgyorsultak az események.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bioinformatika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tudományág nélkülözhetetlenné vált a humán genomszekvenciák értelmezésében és használatában.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HGP 2001-ben szövetségre lépett egymással, amelynek eredményeképpen megszületett a humán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draft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(sok hibát és ismeretlen bázist tartalmazó) genom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2001). A HGP 2003-ban közölte az első, jó minőségű 8-9-szeres lefedettségű humán genom szekvenciát. A teljes munka összesen több mint 3 milliárd dollárba került. A humán genom program robbanásszerű fejlődést hozott az új generációs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módszerekben. Napjainkban elegendő nyolc munkaóra egy ember teljes genomjának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szekvenálásához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3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17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Magyarországon az 1980-90-es évek fordulóján a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Rhizobium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meliloti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16-3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volt, genomja 60198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100 gént hordoz (önállóan nem publikálták, hanem az NCBI genomtárban tették szabadon hozzáférhetővé.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3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Minden genom projekt mellé kéne egy transzkriptom projekt is (RNA-Seq)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731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Kiindulás: fel szeretnék tárni egy feltételezhetően genetikai eredetű fenotípus (betegség) hátterét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Egyszerű eset: egy allél változat (SNP) okozza a fenotípust minden egyedben (Pl. vérzékenység)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Általában több gén bizonyos alléljei együtt okozzák a betegséget, nem mindig könnyű a különböző allélváltozatok okozta fenotípusok elkülönítése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Ezért gyengébb összefüggéseket tudnak kimutatni: pl. ez az allél 6%-ban járul hozzá ahhoz, hogy valaki magasnövésű legyen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Általában 2 csoport genomját hasonlítanak össze: 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beteg emberekét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 az egészséges, kontroll csopportét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Minden résztvevőtől DNS mintát vesznek, melyek között sok eltérés lehet. 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Olyan alléleket (variánsokat) keresnek, melyekből szignifikánsan több van a beteg, mint az egészséges emberekben. 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Ezek az SNP-k a betegséghez “asszociáltak”.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Humán genom projekt: 1990 - 2006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Dr. Francis Collins &amp; Sir John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Sulston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International Human Genome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Sequencing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Consortium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IHGSC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)‏ (NCBI)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draft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2001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Nature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Whole</a:t>
            </a:r>
            <a:r>
              <a:rPr lang="hu-H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genome </a:t>
            </a:r>
            <a:r>
              <a:rPr lang="hu-H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shotgun</a:t>
            </a:r>
            <a:r>
              <a:rPr lang="hu-H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Dr. Craig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Venter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Celera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Genomics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draft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2001 Science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</a:t>
            </a:r>
            <a:r>
              <a:rPr lang="hu-H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Egy nyers fizikai térkép az egész genomról, még a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szekvenálás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előtt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Kromoszómáka felvágása → megtalálni, hogy honnan jöttek a db-ok (pl.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Fluorescent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situ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Hybridization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FISH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Sok genom kópia, kb.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150.000bp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hosszú db-okra vágva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1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IGV</a:t>
            </a:r>
            <a:r>
              <a:rPr lang="hu-HU" dirty="0"/>
              <a:t> </a:t>
            </a:r>
            <a:r>
              <a:rPr lang="hu-HU" dirty="0" err="1"/>
              <a:t>Integrative</a:t>
            </a:r>
            <a:r>
              <a:rPr lang="hu-HU" dirty="0"/>
              <a:t> </a:t>
            </a:r>
            <a:r>
              <a:rPr lang="hu-HU" dirty="0" err="1"/>
              <a:t>Genomic</a:t>
            </a:r>
            <a:r>
              <a:rPr lang="hu-HU" dirty="0"/>
              <a:t> </a:t>
            </a:r>
            <a:r>
              <a:rPr lang="hu-HU" dirty="0" err="1"/>
              <a:t>Viewer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7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Sequence-Tagged</a:t>
            </a:r>
            <a:r>
              <a:rPr lang="hu-H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</a:t>
            </a:r>
            <a:r>
              <a:rPr lang="hu-H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STSs</a:t>
            </a:r>
            <a:r>
              <a:rPr lang="hu-H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hu-H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(~200-500bps), known sequence and</a:t>
            </a:r>
          </a:p>
          <a:p>
            <a:r>
              <a:rPr lang="hu-H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genomic local</a:t>
            </a:r>
            <a:r>
              <a:rPr lang="hu-H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sation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used for map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50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Phred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minőségi pontszám az automatizált DNS-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szekvenálás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során leolvasott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nukleobázisok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azonosításának minőségét adja meg. A logaritmikusan kapcsolódik a bázis-hívó hiba valószínűségekhez Például, ha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Phred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minőségi pontszámot rendel a bázishoz, az esélye annak, hogy ezt a bázist helytelenül határoztuk meg az 1 az 1000-hez.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0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6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két módszer hibridét is lehet használni, pl: egér, patkány, zebradánió genom esetében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BAC: Min 8-10-szeres (fold) leledettség - redundancia - kell a megbízható genom assemblyhez</a:t>
            </a:r>
            <a:endParaRPr lang="en-GB" sz="29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Maxam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-Gilbert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hu-HU" sz="2000" dirty="0"/>
              <a:t>DNS szálak 5’-végét radioaktív </a:t>
            </a:r>
            <a:r>
              <a:rPr lang="hu-HU" sz="2000" dirty="0" err="1"/>
              <a:t>32P-tal</a:t>
            </a:r>
            <a:r>
              <a:rPr lang="hu-HU" sz="2000" dirty="0"/>
              <a:t> jelölik meg, </a:t>
            </a:r>
            <a:r>
              <a:rPr lang="hu-HU" sz="2000" dirty="0" err="1"/>
              <a:t>egyszálúsítják</a:t>
            </a:r>
            <a:r>
              <a:rPr lang="hu-HU" sz="2000" dirty="0"/>
              <a:t>, majd négyféle kémiai kezelésnek vetik alá. Emiatt a meghatározandó </a:t>
            </a:r>
            <a:r>
              <a:rPr lang="hu-HU" sz="2000" dirty="0" err="1"/>
              <a:t>nukleotidok</a:t>
            </a:r>
            <a:r>
              <a:rPr lang="hu-HU" sz="2000" dirty="0"/>
              <a:t> vagy </a:t>
            </a:r>
            <a:r>
              <a:rPr lang="hu-HU" sz="2000" dirty="0" err="1"/>
              <a:t>nukleotid</a:t>
            </a:r>
            <a:r>
              <a:rPr lang="hu-HU" sz="2000" dirty="0"/>
              <a:t> párok mentén (</a:t>
            </a:r>
            <a:r>
              <a:rPr lang="hu-HU" sz="2000" dirty="0" err="1"/>
              <a:t>A+G</a:t>
            </a:r>
            <a:r>
              <a:rPr lang="hu-HU" sz="2000" dirty="0"/>
              <a:t>, G, </a:t>
            </a:r>
            <a:r>
              <a:rPr lang="hu-HU" sz="2000" dirty="0" err="1"/>
              <a:t>C+T</a:t>
            </a:r>
            <a:r>
              <a:rPr lang="hu-HU" sz="2000" dirty="0"/>
              <a:t>, C) a DNS eltörik. Ezt követően forró piperidinnel hasítják a cukor-foszfát gerincet. A különböző méretű DNS fragmentumokat denaturáló </a:t>
            </a:r>
            <a:r>
              <a:rPr lang="hu-HU" sz="2000" dirty="0" err="1"/>
              <a:t>poliakrilamid</a:t>
            </a:r>
            <a:r>
              <a:rPr lang="hu-HU" sz="2000" dirty="0"/>
              <a:t> </a:t>
            </a:r>
            <a:r>
              <a:rPr lang="hu-HU" sz="2000" dirty="0" err="1"/>
              <a:t>gélelektroforézissel</a:t>
            </a:r>
            <a:r>
              <a:rPr lang="hu-HU" sz="2000" dirty="0"/>
              <a:t> választják el egymástól, és </a:t>
            </a:r>
            <a:r>
              <a:rPr lang="hu-HU" sz="2000" dirty="0" err="1"/>
              <a:t>autoradiográfiával</a:t>
            </a:r>
            <a:r>
              <a:rPr lang="hu-HU" sz="2000" dirty="0"/>
              <a:t> azonosítják őket. 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Láncterminációs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módszerek – Sanger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</a:pPr>
            <a:r>
              <a:rPr lang="hu-HU" dirty="0"/>
              <a:t>DNS szál hő </a:t>
            </a:r>
            <a:r>
              <a:rPr lang="hu-HU" dirty="0" err="1"/>
              <a:t>denaturációja</a:t>
            </a:r>
            <a:endParaRPr lang="hu-HU" dirty="0"/>
          </a:p>
          <a:p>
            <a:pPr lvl="2">
              <a:lnSpc>
                <a:spcPct val="150000"/>
              </a:lnSpc>
            </a:pPr>
            <a:r>
              <a:rPr lang="hu-HU" dirty="0"/>
              <a:t>a </a:t>
            </a:r>
            <a:r>
              <a:rPr lang="hu-HU" dirty="0" err="1"/>
              <a:t>templát</a:t>
            </a:r>
            <a:r>
              <a:rPr lang="hu-HU" dirty="0"/>
              <a:t> szálhoz szekvenáló primereket hibridizálnak. Következőleg négy egymással párhuzamosan futó </a:t>
            </a:r>
            <a:r>
              <a:rPr lang="hu-HU" dirty="0" err="1"/>
              <a:t>szekvenálási</a:t>
            </a:r>
            <a:r>
              <a:rPr lang="hu-HU" dirty="0"/>
              <a:t> reakció közeget állítanak be, amelyek mindegyikébe kerül </a:t>
            </a:r>
            <a:r>
              <a:rPr lang="hu-HU" dirty="0" err="1"/>
              <a:t>templát</a:t>
            </a:r>
            <a:r>
              <a:rPr lang="hu-HU" dirty="0"/>
              <a:t> DNS szál, primer, DNS </a:t>
            </a:r>
            <a:r>
              <a:rPr lang="hu-HU" dirty="0" err="1"/>
              <a:t>polimeráz</a:t>
            </a:r>
            <a:r>
              <a:rPr lang="hu-HU" dirty="0"/>
              <a:t> és azonos mennyiségű azonos mennyiségben négyféle </a:t>
            </a:r>
            <a:r>
              <a:rPr lang="hu-HU" dirty="0" err="1"/>
              <a:t>dezoxinukleotid-trifoszfát</a:t>
            </a:r>
            <a:r>
              <a:rPr lang="hu-HU" dirty="0"/>
              <a:t> (</a:t>
            </a:r>
            <a:r>
              <a:rPr lang="hu-HU" dirty="0" err="1"/>
              <a:t>dNTP</a:t>
            </a:r>
            <a:r>
              <a:rPr lang="hu-HU" dirty="0"/>
              <a:t>). Mind a négy reakcióhoz egyszerre csak egyféle </a:t>
            </a:r>
            <a:r>
              <a:rPr lang="hu-HU" dirty="0" err="1"/>
              <a:t>didezoxinukleotid-trifoszfát</a:t>
            </a:r>
            <a:r>
              <a:rPr lang="hu-HU" dirty="0"/>
              <a:t> (</a:t>
            </a:r>
            <a:r>
              <a:rPr lang="hu-HU" dirty="0" err="1"/>
              <a:t>ddNTP</a:t>
            </a:r>
            <a:r>
              <a:rPr lang="hu-HU" dirty="0"/>
              <a:t>) molekulát kevernek hozzá. A DNS polimerizáció során komplementer </a:t>
            </a:r>
            <a:r>
              <a:rPr lang="hu-HU" dirty="0" err="1"/>
              <a:t>dNTP</a:t>
            </a:r>
            <a:r>
              <a:rPr lang="hu-HU" dirty="0"/>
              <a:t> vagy </a:t>
            </a:r>
            <a:r>
              <a:rPr lang="hu-HU" dirty="0" err="1"/>
              <a:t>ddNTP</a:t>
            </a:r>
            <a:r>
              <a:rPr lang="hu-HU" dirty="0"/>
              <a:t> épülhet be az új szálba, a </a:t>
            </a:r>
            <a:r>
              <a:rPr lang="hu-HU" dirty="0" err="1"/>
              <a:t>nukleotidok</a:t>
            </a:r>
            <a:r>
              <a:rPr lang="hu-HU" dirty="0"/>
              <a:t> koncentrációjának arányától függően. Amennyiben </a:t>
            </a:r>
            <a:r>
              <a:rPr lang="hu-HU" dirty="0" err="1"/>
              <a:t>dNTP</a:t>
            </a:r>
            <a:r>
              <a:rPr lang="hu-HU" dirty="0"/>
              <a:t> épül be a szálba a szintézis tovább folytatódik, mert a </a:t>
            </a:r>
            <a:r>
              <a:rPr lang="hu-HU" dirty="0" err="1"/>
              <a:t>dNTP</a:t>
            </a:r>
            <a:r>
              <a:rPr lang="hu-HU" dirty="0"/>
              <a:t> 3’ végén -H csoport található. Amikor </a:t>
            </a:r>
            <a:r>
              <a:rPr lang="hu-HU" dirty="0" err="1"/>
              <a:t>ddNTP</a:t>
            </a:r>
            <a:r>
              <a:rPr lang="hu-HU" dirty="0"/>
              <a:t> </a:t>
            </a:r>
            <a:r>
              <a:rPr lang="hu-HU" dirty="0" err="1"/>
              <a:t>illesztődik</a:t>
            </a:r>
            <a:r>
              <a:rPr lang="hu-HU" dirty="0"/>
              <a:t> be akkor a </a:t>
            </a:r>
            <a:r>
              <a:rPr lang="hu-HU" dirty="0" err="1"/>
              <a:t>dNTP</a:t>
            </a:r>
            <a:r>
              <a:rPr lang="hu-HU" dirty="0"/>
              <a:t> 3’ végén lévő reaktív -OH csoport miatt a szintézis leáll. Ezt nevezik a </a:t>
            </a:r>
            <a:r>
              <a:rPr lang="hu-HU" dirty="0" err="1"/>
              <a:t>láncterminációs</a:t>
            </a:r>
            <a:r>
              <a:rPr lang="hu-HU" dirty="0"/>
              <a:t> reakciónak. Az újonnan keletkezett, különböző hosszúságú DNS szálak szétválasztása régen </a:t>
            </a:r>
            <a:r>
              <a:rPr lang="hu-HU" dirty="0" err="1"/>
              <a:t>poliakrilamid</a:t>
            </a:r>
            <a:r>
              <a:rPr lang="hu-HU" dirty="0"/>
              <a:t> gélen történt, ma azonban kapilláris gél </a:t>
            </a:r>
            <a:r>
              <a:rPr lang="hu-HU" dirty="0" err="1"/>
              <a:t>elektroforézissel</a:t>
            </a:r>
            <a:r>
              <a:rPr lang="hu-HU" dirty="0"/>
              <a:t> zajlik. Az automata fluoreszcens </a:t>
            </a:r>
            <a:r>
              <a:rPr lang="hu-HU" dirty="0" err="1"/>
              <a:t>szekvenálásnak</a:t>
            </a:r>
            <a:r>
              <a:rPr lang="hu-HU" dirty="0"/>
              <a:t> köszönhetően a láncszintézis csupán egy </a:t>
            </a:r>
            <a:r>
              <a:rPr lang="hu-HU" dirty="0" err="1"/>
              <a:t>PCR</a:t>
            </a:r>
            <a:r>
              <a:rPr lang="hu-HU" dirty="0"/>
              <a:t> készülékben megy végbe. A DNS fragmentumok detektálására pedig négyféle fluoreszcens festéket, </a:t>
            </a:r>
            <a:r>
              <a:rPr lang="hu-HU" dirty="0" err="1"/>
              <a:t>fluoroflórt</a:t>
            </a:r>
            <a:r>
              <a:rPr lang="hu-HU" dirty="0"/>
              <a:t> használnak.</a:t>
            </a:r>
            <a:endParaRPr lang="en-GB" dirty="0"/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6F4E-1D76-4A07-9459-97C7A20002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3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4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5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1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172" y="-103201"/>
            <a:ext cx="8229090" cy="151307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25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172" y="1654482"/>
            <a:ext cx="822909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87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33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172" y="-103201"/>
            <a:ext cx="8229090" cy="151307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25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172" y="1654482"/>
            <a:ext cx="401560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87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3927" y="1654482"/>
            <a:ext cx="401560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87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96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172" y="-103201"/>
            <a:ext cx="8229090" cy="151307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25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172" y="1654482"/>
            <a:ext cx="822909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87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172" y="3732219"/>
            <a:ext cx="822909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87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99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3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1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8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9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6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1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10B4-3B9C-4182-B440-EF21BC7E34F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0475-6B88-4775-9251-0C9EB1F19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3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mina.com/documents/products/illumina_sequencing_introduction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s://www.yourgenome.org/facts/timeline-organisms-that-have-had-their-genomes-sequenced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F267D3C1-5738-418F-BBA4-23AAE950EB5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05243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68AAB9-F556-4C74-8A80-11CC57BD9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875"/>
            <a:ext cx="9144000" cy="9825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6600" b="1" dirty="0">
                <a:solidFill>
                  <a:schemeClr val="bg1"/>
                </a:solidFill>
              </a:rPr>
              <a:t>Genom összerakások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75D23C-487C-48A4-9F8D-81754685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352" y="4938191"/>
            <a:ext cx="7867650" cy="1849934"/>
          </a:xfrm>
          <a:effectLst/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Előadó: Bana Nóra,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Genetikai Intézet (ELTE)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Készült: Ari Eszter diái felhasználásával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15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20000"/>
              </a:lnSpc>
            </a:pPr>
            <a:r>
              <a:rPr lang="hu-H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2019.03.27.</a:t>
            </a:r>
          </a:p>
          <a:p>
            <a:pPr algn="r"/>
            <a:endParaRPr lang="hu-HU" sz="2025" dirty="0"/>
          </a:p>
        </p:txBody>
      </p:sp>
      <p:pic>
        <p:nvPicPr>
          <p:cNvPr id="15" name="Picture 4" descr="Képtalálat a következőre: „elte genetika logo”">
            <a:extLst>
              <a:ext uri="{FF2B5EF4-FFF2-40B4-BE49-F238E27FC236}">
                <a16:creationId xmlns:a16="http://schemas.microsoft.com/office/drawing/2014/main" id="{ACBFC097-CCAD-4BD0-B8F6-E4AA8B64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9280" y="1053433"/>
            <a:ext cx="1432316" cy="1432316"/>
          </a:xfrm>
          <a:prstGeom prst="rect">
            <a:avLst/>
          </a:prstGeom>
          <a:noFill/>
        </p:spPr>
      </p:pic>
      <p:pic>
        <p:nvPicPr>
          <p:cNvPr id="1026" name="Picture 2" descr="Nem Ã©rhetÅ el leÃ­rÃ¡s a fÃ©nykÃ©phez.">
            <a:extLst>
              <a:ext uri="{FF2B5EF4-FFF2-40B4-BE49-F238E27FC236}">
                <a16:creationId xmlns:a16="http://schemas.microsoft.com/office/drawing/2014/main" id="{4E6BAEA7-F25F-46F2-B0B5-6A182A077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68" y="1631135"/>
            <a:ext cx="5699464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A55B836D-5C64-46B1-AF03-C68830585B9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22626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171" name="TextShape 1"/>
          <p:cNvSpPr txBox="1"/>
          <p:nvPr/>
        </p:nvSpPr>
        <p:spPr>
          <a:xfrm>
            <a:off x="330091" y="479083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4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Összehasonlítás</a:t>
            </a:r>
            <a:endParaRPr lang="en-GB" sz="44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581408" y="1654669"/>
            <a:ext cx="4218802" cy="39770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Klón alapú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kevesebb hibalehetőség az összeszerelés (assembly) során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időigényes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drága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kisebb számításigény: egyszerre csak 100-200 Kb-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nyi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adatot kell kezelni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kontigok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helyét biztosan tudjuk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4800210" y="1654668"/>
            <a:ext cx="4015600" cy="39770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Whole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genom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shotgun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több hibalehetőség az összeszerelés (assembly) során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gyors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kevésbé drága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nagy számításigény: egyszerre kell több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Gb-nyi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adatot kezelni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nem tudjuk biztosan a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kontigok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helyét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DF4FE1A8-DE10-4F47-9779-1637053621B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22626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175" name="TextShape 1"/>
          <p:cNvSpPr txBox="1"/>
          <p:nvPr/>
        </p:nvSpPr>
        <p:spPr>
          <a:xfrm>
            <a:off x="780729" y="221269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algn="ctr">
              <a:defRPr sz="5325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Lefedettség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6" name="Kép 175"/>
          <p:cNvPicPr/>
          <p:nvPr/>
        </p:nvPicPr>
        <p:blipFill>
          <a:blip r:embed="rId3"/>
          <a:stretch/>
        </p:blipFill>
        <p:spPr>
          <a:xfrm>
            <a:off x="780729" y="1226261"/>
            <a:ext cx="7631751" cy="56317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19.26. ábra: Automata láncterminációs szekvenálás eredménye (szekvenáló kromatogram)">
            <a:extLst>
              <a:ext uri="{FF2B5EF4-FFF2-40B4-BE49-F238E27FC236}">
                <a16:creationId xmlns:a16="http://schemas.microsoft.com/office/drawing/2014/main" id="{BF3C7B32-31E6-4D8C-A3E2-8BEC5087A9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" y="5634897"/>
            <a:ext cx="5920625" cy="914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9872E8B-02F3-4F51-9633-E5254D8AD67E}"/>
              </a:ext>
            </a:extLst>
          </p:cNvPr>
          <p:cNvSpPr txBox="1"/>
          <p:nvPr/>
        </p:nvSpPr>
        <p:spPr>
          <a:xfrm>
            <a:off x="103689" y="655721"/>
            <a:ext cx="8642943" cy="589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Maxam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-Gilbert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DNS szálak 5’-végét radioaktív 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32P-tal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jelölik meg,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egyszálúsítják</a:t>
            </a:r>
            <a:endParaRPr lang="hu-H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négyféle kémiai kezelés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meghatározandó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vagy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pároknál törik(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A+G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G,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C+T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C) 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forró piperidinnel hasítják a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-Pát gerincet.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különböző méretű DNS fragmentumokat denaturáló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poliakrilamid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gélelektroforézissel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választják el 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autoradiográfiával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azonosítják őket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hu-H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Láncterminációs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módszerek – Sanger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DNS szál hő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denaturációja</a:t>
            </a:r>
            <a:endParaRPr lang="hu-H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templát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szál + szekvenáló primerek.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szekvenálási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reakció közegbe&lt;-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templát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DNS szál, primer, DNS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és azonos menny.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4féle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dNTP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2"/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+ mind a 4 reakcióhoz egyszerre csak egyféle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ddNTP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1257300" lvl="2" indent="-342900">
              <a:buFont typeface="+mj-lt"/>
              <a:buAutoNum type="arabicPeriod" startAt="4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DNS polimerizációkor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dNTP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vagy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ddNTP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épülhet be az új szálba</a:t>
            </a:r>
          </a:p>
          <a:p>
            <a:pPr marL="1257300" lvl="2" indent="-342900">
              <a:buFont typeface="+mj-lt"/>
              <a:buAutoNum type="arabicPeriod" startAt="4"/>
            </a:pP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dNTP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épül be a szálba a szintézis tovább folytatódik, mert a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dNTP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3’ végén -H csoport </a:t>
            </a:r>
          </a:p>
          <a:p>
            <a:pPr marL="1257300" lvl="2" indent="-342900">
              <a:buFont typeface="+mj-lt"/>
              <a:buAutoNum type="arabicPeriod" startAt="4"/>
            </a:pP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ddNTP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illesztődik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akkor a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dNTP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3’ végén lévő reaktív -OH csoport miatt a szintézis leáll. </a:t>
            </a:r>
          </a:p>
          <a:p>
            <a:pPr marL="1257300" lvl="2" indent="-342900">
              <a:buFont typeface="+mj-lt"/>
              <a:buAutoNum type="arabicPeriod" startAt="4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</a:t>
            </a:r>
            <a:r>
              <a:rPr lang="hu-H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láncterminációs</a:t>
            </a:r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reakció </a:t>
            </a:r>
          </a:p>
          <a:p>
            <a:pPr marL="1257300" lvl="2" indent="-342900">
              <a:buFont typeface="+mj-lt"/>
              <a:buAutoNum type="arabicPeriod" startAt="4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különböző hosszúságú DNS szálak szétválasztása régen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poliakrilamid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gélen vagy </a:t>
            </a:r>
          </a:p>
          <a:p>
            <a:pPr lvl="2"/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kapilláris gél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elektroforézissel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257300" lvl="2" indent="-342900">
              <a:buFont typeface="+mj-lt"/>
              <a:buAutoNum type="arabicPeriod" startAt="10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automata fluoreszcens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-láncszintézis csupán egy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készülékben </a:t>
            </a:r>
          </a:p>
          <a:p>
            <a:pPr marL="1257300" lvl="2" indent="-342900">
              <a:buFont typeface="+mj-lt"/>
              <a:buAutoNum type="arabicPeriod" startAt="10"/>
            </a:pP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DNS fragmentumok detektálására -négyféle fluoreszcens festék,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fluoroflór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-1 </a:t>
            </a:r>
            <a:r>
              <a:rPr 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reakcó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közeg ma már</a:t>
            </a:r>
          </a:p>
          <a:p>
            <a:pPr>
              <a:lnSpc>
                <a:spcPct val="150000"/>
              </a:lnSpc>
            </a:pPr>
            <a:endParaRPr lang="hu-HU" altLang="hu-H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655720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-107141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generációs </a:t>
            </a:r>
            <a:r>
              <a:rPr lang="hu-HU" sz="4800" b="1" dirty="0">
                <a:solidFill>
                  <a:prstClr val="white"/>
                </a:solidFill>
                <a:latin typeface="Calibri" panose="020F0502020204030204"/>
              </a:rPr>
              <a:t>s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zekvenálások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DCE57E2-431F-4AF5-98D5-16541FC33C69}"/>
              </a:ext>
            </a:extLst>
          </p:cNvPr>
          <p:cNvSpPr/>
          <p:nvPr/>
        </p:nvSpPr>
        <p:spPr>
          <a:xfrm>
            <a:off x="5997499" y="5903311"/>
            <a:ext cx="3502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Szekvenáló </a:t>
            </a:r>
            <a:r>
              <a:rPr lang="hu-HU" sz="120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kromatogram</a:t>
            </a:r>
            <a:r>
              <a:rPr lang="hu-HU" sz="12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hu-HU" sz="120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szekvenogram</a:t>
            </a:r>
            <a:r>
              <a:rPr lang="hu-HU" sz="12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</a:p>
          <a:p>
            <a:r>
              <a:rPr lang="hu-HU" sz="12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adott időpillanatban mely </a:t>
            </a:r>
            <a:r>
              <a:rPr lang="hu-HU" sz="120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fluorofór</a:t>
            </a:r>
            <a:r>
              <a:rPr lang="hu-HU" sz="12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haladt át a detektor előtt.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0802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117058" y="1"/>
            <a:ext cx="8405446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hu-HU" sz="4800" b="1" dirty="0">
                <a:solidFill>
                  <a:prstClr val="white"/>
                </a:solidFill>
              </a:rPr>
              <a:t>Új generációs </a:t>
            </a:r>
            <a:r>
              <a:rPr lang="hu-HU" sz="4800" b="1" dirty="0" err="1">
                <a:solidFill>
                  <a:prstClr val="white"/>
                </a:solidFill>
              </a:rPr>
              <a:t>szekvenálások</a:t>
            </a:r>
            <a:endParaRPr lang="hu-HU" sz="4800" b="1" dirty="0">
              <a:solidFill>
                <a:prstClr val="white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1A793F9-6103-4538-9FBF-5A367B116CB9}"/>
              </a:ext>
            </a:extLst>
          </p:cNvPr>
          <p:cNvSpPr txBox="1"/>
          <p:nvPr/>
        </p:nvSpPr>
        <p:spPr>
          <a:xfrm>
            <a:off x="287601" y="702469"/>
            <a:ext cx="8856399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millió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szekvenálási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reakció zajlik egyidőben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áteresztőképességű módszerek, „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→ gyors, olcsó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shotgun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darabok elejének (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 lvl="1"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vagy az elejének és végének (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paired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sorrendjét olvassák le.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ezt egy nagy felbontású kamera rögzíti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gyors, egy emlős teljes genom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szekvenáltatása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csak pár órát vesz igénybe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-ek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hossza:50-700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gyors (egyre olcsóbb, ma egy teljes emlős genom kb 300.000 Ft)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készítés számítás igényes</a:t>
            </a:r>
          </a:p>
          <a:p>
            <a:pPr lvl="1" fontAlgn="auto">
              <a:spcAft>
                <a:spcPts val="0"/>
              </a:spcAft>
              <a:defRPr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Szekvenálási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eljárások</a:t>
            </a:r>
          </a:p>
          <a:p>
            <a:pPr marL="825750" lvl="1" indent="-285750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 (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Solexa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5750" lvl="1" indent="-285750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5750" lvl="1" indent="-285750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Pyrosequencing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(454)</a:t>
            </a:r>
          </a:p>
          <a:p>
            <a:pPr marL="825750" lvl="1" indent="-285750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Torrent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5750" lvl="1" indent="-285750"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33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39270DD-F702-4A6F-A03A-B34605E871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79" y="739814"/>
            <a:ext cx="5853365" cy="59389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ím 15">
            <a:extLst>
              <a:ext uri="{FF2B5EF4-FFF2-40B4-BE49-F238E27FC236}">
                <a16:creationId xmlns:a16="http://schemas.microsoft.com/office/drawing/2014/main" id="{8136FE1C-BF56-4561-9BCB-FE8FB0309D4E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9144000" cy="635940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6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24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25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253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4737AA4-C3EB-497E-ABF5-84A92D95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92"/>
            <a:ext cx="9144000" cy="830997"/>
          </a:xfrm>
        </p:spPr>
        <p:txBody>
          <a:bodyPr/>
          <a:lstStyle/>
          <a:p>
            <a:pPr algn="ctr"/>
            <a:r>
              <a:rPr lang="hu-HU" sz="43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Illumina </a:t>
            </a:r>
            <a:r>
              <a:rPr lang="hu-HU" sz="4300" b="1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Hiseq</a:t>
            </a:r>
            <a:r>
              <a:rPr lang="hu-HU" sz="43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u-HU" sz="4300" b="1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szekvenálás</a:t>
            </a:r>
            <a:endParaRPr lang="hu-HU" sz="430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4660858-D483-4D6A-9596-539C6FF1D815}"/>
              </a:ext>
            </a:extLst>
          </p:cNvPr>
          <p:cNvSpPr txBox="1"/>
          <p:nvPr/>
        </p:nvSpPr>
        <p:spPr>
          <a:xfrm>
            <a:off x="3584320" y="6574853"/>
            <a:ext cx="5638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u="sng" dirty="0">
                <a:hlinkClick r:id="rId4"/>
              </a:rPr>
              <a:t>https://</a:t>
            </a:r>
            <a:r>
              <a:rPr lang="hu-HU" sz="1200" u="sng" dirty="0" err="1">
                <a:hlinkClick r:id="rId4"/>
              </a:rPr>
              <a:t>www.illumina.com</a:t>
            </a:r>
            <a:r>
              <a:rPr lang="hu-HU" sz="1200" u="sng" dirty="0">
                <a:hlinkClick r:id="rId4"/>
              </a:rPr>
              <a:t>/</a:t>
            </a:r>
            <a:r>
              <a:rPr lang="hu-HU" sz="1200" u="sng" dirty="0" err="1">
                <a:hlinkClick r:id="rId4"/>
              </a:rPr>
              <a:t>documents</a:t>
            </a:r>
            <a:r>
              <a:rPr lang="hu-HU" sz="1200" u="sng" dirty="0">
                <a:hlinkClick r:id="rId4"/>
              </a:rPr>
              <a:t>/</a:t>
            </a:r>
            <a:r>
              <a:rPr lang="hu-HU" sz="1200" u="sng" dirty="0" err="1">
                <a:hlinkClick r:id="rId4"/>
              </a:rPr>
              <a:t>products</a:t>
            </a:r>
            <a:r>
              <a:rPr lang="hu-HU" sz="1200" u="sng" dirty="0">
                <a:hlinkClick r:id="rId4"/>
              </a:rPr>
              <a:t>/</a:t>
            </a:r>
            <a:r>
              <a:rPr lang="hu-HU" sz="1200" u="sng" dirty="0" err="1">
                <a:hlinkClick r:id="rId4"/>
              </a:rPr>
              <a:t>illumina_sequencing_introduction.pdf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8110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artalom helye 7"/>
          <p:cNvSpPr>
            <a:spLocks noGrp="1"/>
          </p:cNvSpPr>
          <p:nvPr>
            <p:ph idx="1"/>
          </p:nvPr>
        </p:nvSpPr>
        <p:spPr>
          <a:xfrm>
            <a:off x="846685" y="703178"/>
            <a:ext cx="8297315" cy="60158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Sequencing by </a:t>
            </a:r>
            <a:r>
              <a:rPr lang="en-GB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Oligonucleotid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Ligation and Detection</a:t>
            </a:r>
            <a:endParaRPr lang="cs-CZ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cs-C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szekvenálni kívánt DNS szakaszok felsokszorozására emulziós PCR technikán alapul</a:t>
            </a:r>
          </a:p>
          <a:p>
            <a:pPr>
              <a:buFont typeface="Wingdings" pitchFamily="2" charset="2"/>
              <a:buChar char="ü"/>
            </a:pPr>
            <a:r>
              <a:rPr lang="cs-C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Emulziós PCR –polisztirén gyöngy</a:t>
            </a:r>
          </a:p>
          <a:p>
            <a:pPr>
              <a:buFont typeface="Wingdings" pitchFamily="2" charset="2"/>
              <a:buChar char="ü"/>
            </a:pPr>
            <a:r>
              <a:rPr lang="cs-C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Specifikus oligonukleotid próbák előállítása 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próbaspecifikus bázis (2</a:t>
            </a:r>
            <a:r>
              <a:rPr lang="cs-CZ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,16 féle)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degenerált bázis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univerzális bázis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Négyféle fuorescens jelölés közül az egyik az 5‘ végen</a:t>
            </a:r>
          </a:p>
          <a:p>
            <a:pPr>
              <a:buFont typeface="Wingdings" pitchFamily="2" charset="2"/>
              <a:buChar char="ü"/>
            </a:pPr>
            <a:r>
              <a:rPr lang="cs-C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primer egy 5’-foszfát csoportot biztosít a próbák ligálásához az első szekvenálási lépésben</a:t>
            </a:r>
          </a:p>
          <a:p>
            <a:pPr>
              <a:buFont typeface="Wingdings" pitchFamily="2" charset="2"/>
              <a:buChar char="ü"/>
            </a:pPr>
            <a:r>
              <a:rPr lang="cs-C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láncépülés a ligázoknak köszönhető</a:t>
            </a:r>
          </a:p>
          <a:p>
            <a:pPr>
              <a:buFont typeface="Wingdings" pitchFamily="2" charset="2"/>
              <a:buChar char="ü"/>
            </a:pPr>
            <a:r>
              <a:rPr lang="cs-C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próbák beépülését fényreakció jelzi</a:t>
            </a:r>
          </a:p>
          <a:p>
            <a:pPr>
              <a:buFont typeface="Wingdings" pitchFamily="2" charset="2"/>
              <a:buChar char="ü"/>
            </a:pPr>
            <a:r>
              <a:rPr lang="cs-C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fluoreszcens jelölést tartalmazó vég lehasítása</a:t>
            </a:r>
          </a:p>
          <a:p>
            <a:pPr>
              <a:buFont typeface="Wingdings" pitchFamily="2" charset="2"/>
              <a:buChar char="ü"/>
            </a:pPr>
            <a:r>
              <a:rPr lang="cs-C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ciklus, n-1, n-2… irányba eltolódó primerek</a:t>
            </a:r>
          </a:p>
          <a:p>
            <a:pPr>
              <a:buFont typeface="Wingdings" pitchFamily="2" charset="2"/>
              <a:buChar char="ü"/>
            </a:pPr>
            <a:r>
              <a:rPr lang="cs-C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Szekvenciameghatározás az átfedő bázispárok alapján</a:t>
            </a:r>
          </a:p>
          <a:p>
            <a:pPr marL="0" indent="0">
              <a:buNone/>
            </a:pPr>
            <a:endParaRPr lang="hu-H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ím 15">
            <a:extLst>
              <a:ext uri="{FF2B5EF4-FFF2-40B4-BE49-F238E27FC236}">
                <a16:creationId xmlns:a16="http://schemas.microsoft.com/office/drawing/2014/main" id="{B3874170-DF79-4DE0-955B-FD98EFBB9AD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9808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8885"/>
            <a:ext cx="9144000" cy="541749"/>
          </a:xfrm>
        </p:spPr>
        <p:txBody>
          <a:bodyPr rtlCol="0">
            <a:normAutofit fontScale="90000"/>
          </a:bodyPr>
          <a:lstStyle/>
          <a:p>
            <a:pPr lvl="2" algn="ctr" fontAlgn="auto">
              <a:spcAft>
                <a:spcPts val="0"/>
              </a:spcAft>
              <a:defRPr/>
            </a:pPr>
            <a:r>
              <a:rPr lang="cs-CZ" sz="4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SOLiD szekvenálás</a:t>
            </a:r>
            <a:endParaRPr lang="hu-HU" sz="4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BE8FDC7-642C-49C5-BBE5-40E515D790CE}"/>
              </a:ext>
            </a:extLst>
          </p:cNvPr>
          <p:cNvSpPr txBox="1"/>
          <p:nvPr/>
        </p:nvSpPr>
        <p:spPr>
          <a:xfrm>
            <a:off x="3719373" y="6581001"/>
            <a:ext cx="5424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http://</a:t>
            </a:r>
            <a:r>
              <a:rPr lang="en-GB" sz="1200" dirty="0" err="1">
                <a:solidFill>
                  <a:srgbClr val="0070C0"/>
                </a:solidFill>
              </a:rPr>
              <a:t>elte.prompt.hu</a:t>
            </a:r>
            <a:r>
              <a:rPr lang="en-GB" sz="1200" dirty="0">
                <a:solidFill>
                  <a:srgbClr val="0070C0"/>
                </a:solidFill>
              </a:rPr>
              <a:t>/sites/default/files/</a:t>
            </a:r>
            <a:r>
              <a:rPr lang="en-GB" sz="1200" dirty="0" err="1">
                <a:solidFill>
                  <a:srgbClr val="0070C0"/>
                </a:solidFill>
              </a:rPr>
              <a:t>tananyagok</a:t>
            </a:r>
            <a:r>
              <a:rPr lang="en-GB" sz="1200" dirty="0">
                <a:solidFill>
                  <a:srgbClr val="0070C0"/>
                </a:solidFill>
              </a:rPr>
              <a:t>/</a:t>
            </a:r>
            <a:r>
              <a:rPr lang="en-GB" sz="1200" dirty="0" err="1">
                <a:solidFill>
                  <a:srgbClr val="0070C0"/>
                </a:solidFill>
              </a:rPr>
              <a:t>Gentechnologia</a:t>
            </a:r>
            <a:r>
              <a:rPr lang="en-GB" sz="1200" dirty="0">
                <a:solidFill>
                  <a:srgbClr val="0070C0"/>
                </a:solidFill>
              </a:rPr>
              <a:t>/</a:t>
            </a:r>
            <a:r>
              <a:rPr lang="en-GB" sz="1200" dirty="0" err="1">
                <a:solidFill>
                  <a:srgbClr val="0070C0"/>
                </a:solidFill>
              </a:rPr>
              <a:t>ch05s03.html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05" b="38075"/>
          <a:stretch>
            <a:fillRect/>
          </a:stretch>
        </p:blipFill>
        <p:spPr>
          <a:xfrm>
            <a:off x="373604" y="2967136"/>
            <a:ext cx="8634026" cy="3036231"/>
          </a:xfrm>
        </p:spPr>
      </p:pic>
      <p:sp>
        <p:nvSpPr>
          <p:cNvPr id="6" name="Cím 15">
            <a:extLst>
              <a:ext uri="{FF2B5EF4-FFF2-40B4-BE49-F238E27FC236}">
                <a16:creationId xmlns:a16="http://schemas.microsoft.com/office/drawing/2014/main" id="{C8CB5D57-E6E3-4614-B0F7-50F3DC2490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0" y="144646"/>
            <a:ext cx="9144000" cy="830997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prstClr val="white"/>
                </a:solidFill>
                <a:latin typeface="Calibri" panose="020F0502020204030204"/>
              </a:rPr>
              <a:t>SOLiD szekvenálás</a:t>
            </a:r>
            <a:r>
              <a:rPr lang="hu-HU" sz="3600" b="1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lang="hu-HU" sz="3600" b="1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ligálási</a:t>
            </a:r>
            <a:r>
              <a:rPr lang="hu-HU" sz="36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ciklusok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EC54FB0-D6C0-4F54-A32F-61142A6E8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6" y="830997"/>
            <a:ext cx="4104554" cy="21125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C8CB5D57-E6E3-4614-B0F7-50F3DC2490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0" y="144646"/>
            <a:ext cx="9144000" cy="830997"/>
          </a:xfrm>
        </p:spPr>
        <p:txBody>
          <a:bodyPr/>
          <a:lstStyle/>
          <a:p>
            <a:pPr algn="ctr"/>
            <a:r>
              <a:rPr lang="hu-HU" sz="4300" b="1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Pyroszekvenálás</a:t>
            </a:r>
            <a:endParaRPr lang="hu-HU" sz="430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33707B-EA07-4AFA-8CE6-EC879F79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73" y="975643"/>
            <a:ext cx="7311778" cy="562387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B6DE78A-A17B-45E2-84A9-ECD05E4CD11A}"/>
              </a:ext>
            </a:extLst>
          </p:cNvPr>
          <p:cNvSpPr txBox="1"/>
          <p:nvPr/>
        </p:nvSpPr>
        <p:spPr>
          <a:xfrm>
            <a:off x="3719373" y="6525779"/>
            <a:ext cx="5424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http://</a:t>
            </a:r>
            <a:r>
              <a:rPr lang="en-GB" sz="1200" dirty="0" err="1">
                <a:solidFill>
                  <a:srgbClr val="0070C0"/>
                </a:solidFill>
              </a:rPr>
              <a:t>elte.prompt.hu</a:t>
            </a:r>
            <a:r>
              <a:rPr lang="en-GB" sz="1200" dirty="0">
                <a:solidFill>
                  <a:srgbClr val="0070C0"/>
                </a:solidFill>
              </a:rPr>
              <a:t>/sites/default/files/</a:t>
            </a:r>
            <a:r>
              <a:rPr lang="en-GB" sz="1200" dirty="0" err="1">
                <a:solidFill>
                  <a:srgbClr val="0070C0"/>
                </a:solidFill>
              </a:rPr>
              <a:t>tananyagok</a:t>
            </a:r>
            <a:r>
              <a:rPr lang="en-GB" sz="1200" dirty="0">
                <a:solidFill>
                  <a:srgbClr val="0070C0"/>
                </a:solidFill>
              </a:rPr>
              <a:t>/</a:t>
            </a:r>
            <a:r>
              <a:rPr lang="en-GB" sz="1200" dirty="0" err="1">
                <a:solidFill>
                  <a:srgbClr val="0070C0"/>
                </a:solidFill>
              </a:rPr>
              <a:t>Gentechnologia</a:t>
            </a:r>
            <a:r>
              <a:rPr lang="en-GB" sz="1200" dirty="0">
                <a:solidFill>
                  <a:srgbClr val="0070C0"/>
                </a:solidFill>
              </a:rPr>
              <a:t>/</a:t>
            </a:r>
            <a:r>
              <a:rPr lang="en-GB" sz="1200" dirty="0" err="1">
                <a:solidFill>
                  <a:srgbClr val="0070C0"/>
                </a:solidFill>
              </a:rPr>
              <a:t>ch05s03.html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C496107-EE36-42E7-A1E0-7B5E6E2069EB}"/>
              </a:ext>
            </a:extLst>
          </p:cNvPr>
          <p:cNvSpPr txBox="1"/>
          <p:nvPr/>
        </p:nvSpPr>
        <p:spPr>
          <a:xfrm>
            <a:off x="403123" y="975643"/>
            <a:ext cx="1484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Emulziós PCR 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–polisztirén 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gyöngy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841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C8CB5D57-E6E3-4614-B0F7-50F3DC2490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0" y="144646"/>
            <a:ext cx="9144000" cy="830997"/>
          </a:xfrm>
        </p:spPr>
        <p:txBody>
          <a:bodyPr/>
          <a:lstStyle/>
          <a:p>
            <a:pPr algn="ctr"/>
            <a:r>
              <a:rPr lang="hu-HU" sz="43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Iontorrent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21EDAD3-CD91-451E-B84C-78EAB97A5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393" y="2317531"/>
            <a:ext cx="6617207" cy="379909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9D728FB-18AF-4ED6-8D22-F0D9B564608F}"/>
              </a:ext>
            </a:extLst>
          </p:cNvPr>
          <p:cNvSpPr txBox="1"/>
          <p:nvPr/>
        </p:nvSpPr>
        <p:spPr>
          <a:xfrm>
            <a:off x="2055393" y="6436355"/>
            <a:ext cx="7088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https://</a:t>
            </a:r>
            <a:r>
              <a:rPr lang="en-GB" sz="1200" dirty="0" err="1">
                <a:solidFill>
                  <a:srgbClr val="0070C0"/>
                </a:solidFill>
              </a:rPr>
              <a:t>labmedicineblog.com</a:t>
            </a:r>
            <a:r>
              <a:rPr lang="en-GB" sz="1200" dirty="0">
                <a:solidFill>
                  <a:srgbClr val="0070C0"/>
                </a:solidFill>
              </a:rPr>
              <a:t>/2018/07/05/next-generation-sequencing-ion-torrent-semiconductor-sequencing</a:t>
            </a:r>
            <a:endParaRPr lang="en-GB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8C3C466-DFD5-486D-BDE4-8296C3630065}"/>
              </a:ext>
            </a:extLst>
          </p:cNvPr>
          <p:cNvSpPr txBox="1"/>
          <p:nvPr/>
        </p:nvSpPr>
        <p:spPr>
          <a:xfrm>
            <a:off x="558332" y="975643"/>
            <a:ext cx="8680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Félvezető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szekvenálási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technika&amp; természetes biokémiai folyamat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Kémiai jel-&gt;digitális jel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DNS+DNS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(új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)-&gt;H</a:t>
            </a:r>
            <a:r>
              <a:rPr lang="hu-H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lép 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Félvezető chip-en sok, apró pH mérők mérik a [H</a:t>
            </a:r>
            <a:r>
              <a:rPr lang="hu-H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405003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C8CB5D57-E6E3-4614-B0F7-50F3DC2490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0" y="317771"/>
            <a:ext cx="9144000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prstClr val="white"/>
                </a:solidFill>
                <a:latin typeface="Calibri" panose="020F0502020204030204"/>
              </a:rPr>
              <a:t>3. generációs </a:t>
            </a:r>
            <a:r>
              <a:rPr lang="hu-HU" b="1" dirty="0" err="1">
                <a:solidFill>
                  <a:prstClr val="white"/>
                </a:solidFill>
                <a:latin typeface="Calibri" panose="020F0502020204030204"/>
              </a:rPr>
              <a:t>szekvenálások</a:t>
            </a:r>
            <a:br>
              <a:rPr lang="hu-HU" b="1" dirty="0">
                <a:solidFill>
                  <a:prstClr val="white"/>
                </a:solidFill>
                <a:latin typeface="Calibri" panose="020F0502020204030204"/>
              </a:rPr>
            </a:br>
            <a:endParaRPr lang="hu-HU" sz="430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8C3C466-DFD5-486D-BDE4-8296C3630065}"/>
              </a:ext>
            </a:extLst>
          </p:cNvPr>
          <p:cNvSpPr txBox="1"/>
          <p:nvPr/>
        </p:nvSpPr>
        <p:spPr>
          <a:xfrm>
            <a:off x="896237" y="830997"/>
            <a:ext cx="7953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Nanoporus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szekvenálás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Real-</a:t>
            </a:r>
            <a:r>
              <a:rPr lang="hu-HU" sz="2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time</a:t>
            </a:r>
            <a:r>
              <a:rPr lang="hu-H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nincs PCR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DNS lánc </a:t>
            </a:r>
            <a:r>
              <a:rPr lang="hu-HU" sz="2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elektroforézis</a:t>
            </a:r>
            <a:r>
              <a:rPr lang="hu-H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hatására 1 nm </a:t>
            </a:r>
            <a:r>
              <a:rPr lang="hu-HU" sz="2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átm</a:t>
            </a:r>
            <a:r>
              <a:rPr lang="hu-H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membránpóruson megy át -&gt;</a:t>
            </a:r>
            <a:r>
              <a:rPr lang="hu-HU" sz="2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bázisonként</a:t>
            </a:r>
            <a:r>
              <a:rPr lang="hu-H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megváltoztatja a membrán elektromos potenciálját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nagy érzékenységű detektor észleli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szekvenátor</a:t>
            </a:r>
            <a:r>
              <a:rPr lang="hu-H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készülék megadja DNS </a:t>
            </a:r>
            <a:r>
              <a:rPr lang="hu-HU" sz="2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szekv</a:t>
            </a:r>
            <a:r>
              <a:rPr lang="hu-H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.-át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862FB78-51B9-4AE6-946F-BDE236178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2930254"/>
            <a:ext cx="6315075" cy="360997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2417F07-A134-4934-B0A1-E4433F3DC49D}"/>
              </a:ext>
            </a:extLst>
          </p:cNvPr>
          <p:cNvSpPr txBox="1"/>
          <p:nvPr/>
        </p:nvSpPr>
        <p:spPr>
          <a:xfrm>
            <a:off x="1414462" y="6581001"/>
            <a:ext cx="435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https://</a:t>
            </a:r>
            <a:r>
              <a:rPr lang="en-GB" sz="1200" dirty="0" err="1">
                <a:solidFill>
                  <a:srgbClr val="0070C0"/>
                </a:solidFill>
              </a:rPr>
              <a:t>nanoporetech.com</a:t>
            </a:r>
            <a:r>
              <a:rPr lang="en-GB" sz="1200" dirty="0">
                <a:solidFill>
                  <a:srgbClr val="0070C0"/>
                </a:solidFill>
              </a:rPr>
              <a:t>/applications/</a:t>
            </a:r>
            <a:r>
              <a:rPr lang="en-GB" sz="1200" dirty="0" err="1">
                <a:solidFill>
                  <a:srgbClr val="0070C0"/>
                </a:solidFill>
              </a:rPr>
              <a:t>dna</a:t>
            </a:r>
            <a:r>
              <a:rPr lang="en-GB" sz="1200" dirty="0">
                <a:solidFill>
                  <a:srgbClr val="0070C0"/>
                </a:solidFill>
              </a:rPr>
              <a:t>-nanopore-sequencing</a:t>
            </a:r>
          </a:p>
        </p:txBody>
      </p:sp>
    </p:spTree>
    <p:extLst>
      <p:ext uri="{BB962C8B-B14F-4D97-AF65-F5344CB8AC3E}">
        <p14:creationId xmlns:p14="http://schemas.microsoft.com/office/powerpoint/2010/main" val="274943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5">
            <a:extLst>
              <a:ext uri="{FF2B5EF4-FFF2-40B4-BE49-F238E27FC236}">
                <a16:creationId xmlns:a16="http://schemas.microsoft.com/office/drawing/2014/main" id="{0BED38AF-C4BC-4291-BD1C-C1DC60342C2E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69269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24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25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253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43955"/>
            <a:ext cx="9144000" cy="620688"/>
          </a:xfrm>
        </p:spPr>
        <p:txBody>
          <a:bodyPr>
            <a:noAutofit/>
          </a:bodyPr>
          <a:lstStyle/>
          <a:p>
            <a:r>
              <a:rPr lang="hu-HU" b="1" dirty="0" err="1">
                <a:solidFill>
                  <a:schemeClr val="bg1"/>
                </a:solidFill>
              </a:rPr>
              <a:t>Omikák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32046" y="3852000"/>
            <a:ext cx="16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Genomika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szervezet </a:t>
            </a: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 örökítő</a:t>
            </a: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információja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2256990" y="3822465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faj (sejt, szövet, szerv, </a:t>
            </a: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egyed, populáció) összes </a:t>
            </a:r>
            <a:r>
              <a:rPr lang="hu-H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transzkriptuma</a:t>
            </a:r>
            <a:endParaRPr lang="hu-H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meghatározott időben és környezetben. A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genomr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endParaRPr lang="hu-H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RNS-ek 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sszessege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r>
              <a:rPr lang="hu-H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Transzkriptomika</a:t>
            </a:r>
            <a:r>
              <a:rPr lang="hu-H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génexpresszió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vizsgálata</a:t>
            </a:r>
          </a:p>
          <a:p>
            <a:pPr lvl="0">
              <a:buFont typeface="Arial" pitchFamily="34" charset="0"/>
              <a:buChar char="•"/>
            </a:pP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transzkripciós különbségek </a:t>
            </a:r>
          </a:p>
          <a:p>
            <a:pPr lvl="0"/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feltárása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28" y="870869"/>
            <a:ext cx="9013371" cy="298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zövegdoboz 18"/>
          <p:cNvSpPr txBox="1"/>
          <p:nvPr/>
        </p:nvSpPr>
        <p:spPr>
          <a:xfrm rot="10800000" flipV="1">
            <a:off x="5010741" y="3810013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Proteomika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Fehérjék és </a:t>
            </a:r>
          </a:p>
          <a:p>
            <a:r>
              <a:rPr lang="hu-HU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peptidek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összessége.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568344" y="3768025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Metabolika</a:t>
            </a:r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Anyagcsere-termékek</a:t>
            </a:r>
          </a:p>
          <a:p>
            <a:r>
              <a:rPr lang="hu-H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összessége</a:t>
            </a:r>
            <a:r>
              <a:rPr lang="hu-HU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616854C6-EE92-4D6B-933F-683D874A3672}"/>
              </a:ext>
            </a:extLst>
          </p:cNvPr>
          <p:cNvSpPr/>
          <p:nvPr/>
        </p:nvSpPr>
        <p:spPr>
          <a:xfrm>
            <a:off x="0" y="870869"/>
            <a:ext cx="233772" cy="48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F45DE825-0D93-4F58-93D0-43E76CADDA99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TextShape 1"/>
          <p:cNvSpPr txBox="1"/>
          <p:nvPr/>
        </p:nvSpPr>
        <p:spPr>
          <a:xfrm>
            <a:off x="457172" y="20364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+mn-ea"/>
                <a:cs typeface="+mn-cs"/>
              </a:rPr>
              <a:t>Szekvenálás</a:t>
            </a:r>
            <a:r>
              <a:rPr kumimoji="0" lang="hu-HU" sz="4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+mn-ea"/>
                <a:cs typeface="+mn-cs"/>
              </a:rPr>
              <a:t> eredménye: </a:t>
            </a:r>
            <a:r>
              <a:rPr kumimoji="0" lang="hu-HU" sz="4000" b="1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+mn-ea"/>
                <a:cs typeface="+mn-cs"/>
              </a:rPr>
              <a:t>read</a:t>
            </a:r>
            <a:r>
              <a:rPr kumimoji="0" lang="hu-HU" sz="4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+mn-ea"/>
                <a:cs typeface="+mn-cs"/>
              </a:rPr>
              <a:t>-ek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>
                <a:solidFill>
                  <a:srgbClr val="FFFFFF"/>
                </a:solidFill>
              </a:u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813633" y="1255363"/>
            <a:ext cx="7756930" cy="3592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formátum: .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 ellenőrzés -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FastQC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trimming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rossz minőségű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readek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vagy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részletek kiszűrése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1867ADA-AAEA-4936-BA91-97259C27AA5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73437" y="3208409"/>
            <a:ext cx="8570563" cy="2090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22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F45DE825-0D93-4F58-93D0-43E76CADDA99}"/>
              </a:ext>
            </a:extLst>
          </p:cNvPr>
          <p:cNvSpPr txBox="1">
            <a:spLocks/>
          </p:cNvSpPr>
          <p:nvPr/>
        </p:nvSpPr>
        <p:spPr>
          <a:xfrm>
            <a:off x="0" y="-46496"/>
            <a:ext cx="9144000" cy="1053885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TextShape 1"/>
          <p:cNvSpPr txBox="1"/>
          <p:nvPr/>
        </p:nvSpPr>
        <p:spPr>
          <a:xfrm>
            <a:off x="457455" y="223666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genom analízis lépései</a:t>
            </a:r>
            <a:endParaRPr lang="en-GB" sz="40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813633" y="1440466"/>
            <a:ext cx="7756930" cy="39770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Minőség ellenőrzés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Trimming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rossz minőségű </a:t>
            </a:r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readek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vagy 		</a:t>
            </a:r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részletek kiszűrése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3a.Új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genom: de novo assembly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3b.Ismert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genom: </a:t>
            </a:r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A genetikai változatosság feltárása: 				statisztikai elemzés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87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GB" sz="387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F45DE825-0D93-4F58-93D0-43E76CADDA99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TextShape 1"/>
          <p:cNvSpPr txBox="1"/>
          <p:nvPr/>
        </p:nvSpPr>
        <p:spPr>
          <a:xfrm>
            <a:off x="0" y="20364"/>
            <a:ext cx="914400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De-novo genomszekvenciák (assembly)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>
                <a:solidFill>
                  <a:srgbClr val="FFFFFF"/>
                </a:solidFill>
              </a:u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813633" y="870946"/>
            <a:ext cx="7756930" cy="3592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-ek alapján az egész genom összeállítása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mohó (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gready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algoritmus: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lvl="1">
              <a:buClr>
                <a:srgbClr val="000000"/>
              </a:buClr>
              <a:buFont typeface="StarSymbol"/>
              <a:buAutoNum type="arabicPlain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lehetséges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páronkénti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illesztése - szekvencia egyezés 	alapján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lvl="1">
              <a:buClr>
                <a:srgbClr val="000000"/>
              </a:buClr>
              <a:buFont typeface="StarSymbol"/>
              <a:buAutoNum type="arabicPlain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2 legjobban átfedő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readek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kiválasztása és összevonása (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lvl="1">
              <a:buClr>
                <a:srgbClr val="000000"/>
              </a:buClr>
              <a:buFont typeface="StarSymbol"/>
              <a:buAutoNum type="arabicPlain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2. lépés ismétlése, amíg a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readek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nem fogynak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Assembler szoftverek: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ABySS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Celera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Edna, Euler,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Newbler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SOAPdenovo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ALLPATH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-LG,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Probléma: egy újonnan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megszekvenált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genomnál nem tudjuk ellenőrizni, hogy helyes-e az assembly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okok lehetnek: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ismétlődő szakaszokat tartalmazó régiók - az innen származó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readek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kizárása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rossz helyre és/vagy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orinentációban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beillesztett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readek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525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F45DE825-0D93-4F58-93D0-43E76CADDA99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TextShape 1"/>
          <p:cNvSpPr txBox="1"/>
          <p:nvPr/>
        </p:nvSpPr>
        <p:spPr>
          <a:xfrm>
            <a:off x="0" y="20364"/>
            <a:ext cx="914400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+mn-ea"/>
                <a:cs typeface="+mn-cs"/>
              </a:rPr>
              <a:t>Genom összeszerelés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>
                <a:solidFill>
                  <a:srgbClr val="FFFFFF"/>
                </a:solidFill>
              </a:u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1957390-201C-4482-9438-44B805A4649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681" y="804087"/>
            <a:ext cx="6028841" cy="38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3C7D278-5989-4721-8C4D-067EC13BC3C4}"/>
              </a:ext>
            </a:extLst>
          </p:cNvPr>
          <p:cNvSpPr txBox="1"/>
          <p:nvPr/>
        </p:nvSpPr>
        <p:spPr>
          <a:xfrm>
            <a:off x="1891485" y="990266"/>
            <a:ext cx="1224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err="1">
                <a:solidFill>
                  <a:srgbClr val="FFC000"/>
                </a:solidFill>
              </a:rPr>
              <a:t>ACGTTTTGTT</a:t>
            </a:r>
            <a:r>
              <a:rPr lang="hu-HU" sz="1400" b="1" dirty="0">
                <a:solidFill>
                  <a:srgbClr val="FFC000"/>
                </a:solidFill>
              </a:rPr>
              <a:t>..</a:t>
            </a:r>
            <a:endParaRPr lang="en-GB" sz="1400" b="1" dirty="0">
              <a:solidFill>
                <a:srgbClr val="FFC000"/>
              </a:solidFill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7621E25-28DA-4E0A-95A1-A696921216E8}"/>
              </a:ext>
            </a:extLst>
          </p:cNvPr>
          <p:cNvCxnSpPr>
            <a:cxnSpLocks/>
          </p:cNvCxnSpPr>
          <p:nvPr/>
        </p:nvCxnSpPr>
        <p:spPr>
          <a:xfrm>
            <a:off x="976393" y="5610386"/>
            <a:ext cx="7947856" cy="1329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2F92CC28-75DA-4899-88AB-E07E207BDDD9}"/>
              </a:ext>
            </a:extLst>
          </p:cNvPr>
          <p:cNvSpPr txBox="1"/>
          <p:nvPr/>
        </p:nvSpPr>
        <p:spPr>
          <a:xfrm>
            <a:off x="6509288" y="43160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5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24D745AF-F5B2-40F6-8F6D-0B27D3C5E80E}"/>
              </a:ext>
            </a:extLst>
          </p:cNvPr>
          <p:cNvCxnSpPr/>
          <p:nvPr/>
        </p:nvCxnSpPr>
        <p:spPr>
          <a:xfrm>
            <a:off x="976393" y="5191932"/>
            <a:ext cx="7904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50F7D85D-55DC-41EE-A11D-A0EBA19A0197}"/>
              </a:ext>
            </a:extLst>
          </p:cNvPr>
          <p:cNvCxnSpPr/>
          <p:nvPr/>
        </p:nvCxnSpPr>
        <p:spPr>
          <a:xfrm>
            <a:off x="3050582" y="5186766"/>
            <a:ext cx="7904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F2629A07-762E-4B79-A9D6-691F4EF4067C}"/>
              </a:ext>
            </a:extLst>
          </p:cNvPr>
          <p:cNvCxnSpPr/>
          <p:nvPr/>
        </p:nvCxnSpPr>
        <p:spPr>
          <a:xfrm>
            <a:off x="1983284" y="5186766"/>
            <a:ext cx="7904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EF6978EF-4922-4D18-9675-977D20EB275C}"/>
              </a:ext>
            </a:extLst>
          </p:cNvPr>
          <p:cNvCxnSpPr/>
          <p:nvPr/>
        </p:nvCxnSpPr>
        <p:spPr>
          <a:xfrm>
            <a:off x="3995980" y="5186766"/>
            <a:ext cx="7904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D47BB670-65E1-4544-80BB-7D0410270E4F}"/>
              </a:ext>
            </a:extLst>
          </p:cNvPr>
          <p:cNvCxnSpPr/>
          <p:nvPr/>
        </p:nvCxnSpPr>
        <p:spPr>
          <a:xfrm>
            <a:off x="5297837" y="5186766"/>
            <a:ext cx="7904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16553515-133E-426E-B08B-C0ADBB86FBE3}"/>
              </a:ext>
            </a:extLst>
          </p:cNvPr>
          <p:cNvCxnSpPr/>
          <p:nvPr/>
        </p:nvCxnSpPr>
        <p:spPr>
          <a:xfrm>
            <a:off x="6323433" y="5184183"/>
            <a:ext cx="7904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5192BEFC-02F4-4B74-98F6-50B9A5B83BEA}"/>
              </a:ext>
            </a:extLst>
          </p:cNvPr>
          <p:cNvCxnSpPr/>
          <p:nvPr/>
        </p:nvCxnSpPr>
        <p:spPr>
          <a:xfrm>
            <a:off x="7113847" y="5184183"/>
            <a:ext cx="7904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CE20E9A0-75DE-4DD8-9F4F-754B18457BFF}"/>
              </a:ext>
            </a:extLst>
          </p:cNvPr>
          <p:cNvCxnSpPr/>
          <p:nvPr/>
        </p:nvCxnSpPr>
        <p:spPr>
          <a:xfrm>
            <a:off x="8041037" y="5181599"/>
            <a:ext cx="7904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1068C071-1A4B-451C-A3A3-8CDE1978A265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4309962" y="4016477"/>
            <a:ext cx="1111937" cy="10999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D3605A79-CE80-44AF-8BFC-EB76379BE75C}"/>
              </a:ext>
            </a:extLst>
          </p:cNvPr>
          <p:cNvCxnSpPr>
            <a:cxnSpLocks/>
            <a:stCxn id="59" idx="3"/>
          </p:cNvCxnSpPr>
          <p:nvPr/>
        </p:nvCxnSpPr>
        <p:spPr>
          <a:xfrm flipH="1">
            <a:off x="5712650" y="4054523"/>
            <a:ext cx="1112766" cy="11127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3CCA8DC-08D2-4DCD-A026-8744319A797B}"/>
              </a:ext>
            </a:extLst>
          </p:cNvPr>
          <p:cNvSpPr txBox="1"/>
          <p:nvPr/>
        </p:nvSpPr>
        <p:spPr>
          <a:xfrm>
            <a:off x="1146875" y="485096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Sc1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869039C6-F7F0-4FDB-AEE5-C3528E9C7055}"/>
              </a:ext>
            </a:extLst>
          </p:cNvPr>
          <p:cNvSpPr txBox="1"/>
          <p:nvPr/>
        </p:nvSpPr>
        <p:spPr>
          <a:xfrm>
            <a:off x="2074065" y="48419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Sc2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495DE19B-A5A3-49D1-8CE6-252DF92B7DB0}"/>
              </a:ext>
            </a:extLst>
          </p:cNvPr>
          <p:cNvSpPr txBox="1"/>
          <p:nvPr/>
        </p:nvSpPr>
        <p:spPr>
          <a:xfrm>
            <a:off x="3158097" y="482391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Sc3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2CB46EF3-CB35-4F0B-890C-400587FB6EB7}"/>
              </a:ext>
            </a:extLst>
          </p:cNvPr>
          <p:cNvSpPr txBox="1"/>
          <p:nvPr/>
        </p:nvSpPr>
        <p:spPr>
          <a:xfrm>
            <a:off x="4031355" y="480257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Sc4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FFE9D106-55A3-4681-94C6-EBB0C4D5BA2C}"/>
              </a:ext>
            </a:extLst>
          </p:cNvPr>
          <p:cNvSpPr txBox="1"/>
          <p:nvPr/>
        </p:nvSpPr>
        <p:spPr>
          <a:xfrm>
            <a:off x="5401664" y="478770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Sc5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D0498260-593A-49FA-B474-5C0D4BAE207B}"/>
              </a:ext>
            </a:extLst>
          </p:cNvPr>
          <p:cNvSpPr txBox="1"/>
          <p:nvPr/>
        </p:nvSpPr>
        <p:spPr>
          <a:xfrm>
            <a:off x="6718640" y="475490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Sc6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50237883-46E3-4042-BA91-452DDA5CFD6A}"/>
              </a:ext>
            </a:extLst>
          </p:cNvPr>
          <p:cNvSpPr txBox="1"/>
          <p:nvPr/>
        </p:nvSpPr>
        <p:spPr>
          <a:xfrm>
            <a:off x="7324560" y="47445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Sc7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71CF31CD-E8DC-42B7-BC35-D733B0FB6E60}"/>
              </a:ext>
            </a:extLst>
          </p:cNvPr>
          <p:cNvSpPr txBox="1"/>
          <p:nvPr/>
        </p:nvSpPr>
        <p:spPr>
          <a:xfrm>
            <a:off x="8297580" y="4754909"/>
            <a:ext cx="53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Sc8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CB3C5B2D-463D-476B-98D9-7EAAAE837241}"/>
              </a:ext>
            </a:extLst>
          </p:cNvPr>
          <p:cNvSpPr txBox="1"/>
          <p:nvPr/>
        </p:nvSpPr>
        <p:spPr>
          <a:xfrm>
            <a:off x="854941" y="4578481"/>
            <a:ext cx="184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Mapped</a:t>
            </a:r>
            <a:r>
              <a:rPr lang="hu-HU" dirty="0"/>
              <a:t> </a:t>
            </a:r>
            <a:r>
              <a:rPr lang="hu-HU" dirty="0" err="1"/>
              <a:t>scaffolds</a:t>
            </a:r>
            <a:endParaRPr lang="en-GB" dirty="0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3FB97B18-7363-4BA7-A128-105BC2F46A77}"/>
              </a:ext>
            </a:extLst>
          </p:cNvPr>
          <p:cNvCxnSpPr>
            <a:cxnSpLocks/>
          </p:cNvCxnSpPr>
          <p:nvPr/>
        </p:nvCxnSpPr>
        <p:spPr>
          <a:xfrm>
            <a:off x="1324070" y="5215083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3F2EDCE-0904-41B2-BAFD-BFBE58B28167}"/>
              </a:ext>
            </a:extLst>
          </p:cNvPr>
          <p:cNvCxnSpPr>
            <a:cxnSpLocks/>
          </p:cNvCxnSpPr>
          <p:nvPr/>
        </p:nvCxnSpPr>
        <p:spPr>
          <a:xfrm>
            <a:off x="1590919" y="5167282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4A26D9F-3168-454C-9973-155A3A2FD7EF}"/>
              </a:ext>
            </a:extLst>
          </p:cNvPr>
          <p:cNvCxnSpPr>
            <a:cxnSpLocks/>
          </p:cNvCxnSpPr>
          <p:nvPr/>
        </p:nvCxnSpPr>
        <p:spPr>
          <a:xfrm>
            <a:off x="2260642" y="5205984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2A5F473F-3D49-4077-BE3A-D1837497FE92}"/>
              </a:ext>
            </a:extLst>
          </p:cNvPr>
          <p:cNvCxnSpPr>
            <a:cxnSpLocks/>
          </p:cNvCxnSpPr>
          <p:nvPr/>
        </p:nvCxnSpPr>
        <p:spPr>
          <a:xfrm>
            <a:off x="2567784" y="5202173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C091573F-3534-488A-B9BD-E08F391D4F7E}"/>
              </a:ext>
            </a:extLst>
          </p:cNvPr>
          <p:cNvCxnSpPr>
            <a:cxnSpLocks/>
          </p:cNvCxnSpPr>
          <p:nvPr/>
        </p:nvCxnSpPr>
        <p:spPr>
          <a:xfrm>
            <a:off x="3703663" y="5228093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DC3C7086-8CE3-4C8E-A7C2-AB62CDD51748}"/>
              </a:ext>
            </a:extLst>
          </p:cNvPr>
          <p:cNvCxnSpPr>
            <a:cxnSpLocks/>
          </p:cNvCxnSpPr>
          <p:nvPr/>
        </p:nvCxnSpPr>
        <p:spPr>
          <a:xfrm>
            <a:off x="3265151" y="5202173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8E0908C9-794E-4B72-882A-AA3EB135268F}"/>
              </a:ext>
            </a:extLst>
          </p:cNvPr>
          <p:cNvCxnSpPr>
            <a:cxnSpLocks/>
          </p:cNvCxnSpPr>
          <p:nvPr/>
        </p:nvCxnSpPr>
        <p:spPr>
          <a:xfrm>
            <a:off x="4280479" y="5205984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04CD85DD-D435-411C-89E4-9BB5E19E1539}"/>
              </a:ext>
            </a:extLst>
          </p:cNvPr>
          <p:cNvCxnSpPr>
            <a:cxnSpLocks/>
          </p:cNvCxnSpPr>
          <p:nvPr/>
        </p:nvCxnSpPr>
        <p:spPr>
          <a:xfrm>
            <a:off x="5421899" y="5233901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373E3EF7-9777-4486-86AA-1FBE4D99E320}"/>
              </a:ext>
            </a:extLst>
          </p:cNvPr>
          <p:cNvCxnSpPr>
            <a:cxnSpLocks/>
          </p:cNvCxnSpPr>
          <p:nvPr/>
        </p:nvCxnSpPr>
        <p:spPr>
          <a:xfrm>
            <a:off x="5959710" y="5220301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87583575-3C18-40FE-AC54-D8DCA074072A}"/>
              </a:ext>
            </a:extLst>
          </p:cNvPr>
          <p:cNvCxnSpPr>
            <a:cxnSpLocks/>
          </p:cNvCxnSpPr>
          <p:nvPr/>
        </p:nvCxnSpPr>
        <p:spPr>
          <a:xfrm>
            <a:off x="6660131" y="5234530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CC00E84B-BEAC-46E3-A1FF-E475D3D88235}"/>
              </a:ext>
            </a:extLst>
          </p:cNvPr>
          <p:cNvCxnSpPr>
            <a:cxnSpLocks/>
          </p:cNvCxnSpPr>
          <p:nvPr/>
        </p:nvCxnSpPr>
        <p:spPr>
          <a:xfrm>
            <a:off x="7780478" y="5211326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37C866FA-EBA4-4B9C-966B-AB386D3A5BFD}"/>
              </a:ext>
            </a:extLst>
          </p:cNvPr>
          <p:cNvCxnSpPr>
            <a:cxnSpLocks/>
          </p:cNvCxnSpPr>
          <p:nvPr/>
        </p:nvCxnSpPr>
        <p:spPr>
          <a:xfrm>
            <a:off x="7434508" y="5167282"/>
            <a:ext cx="6817" cy="446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F695AD57-C3E4-4772-AEE4-6FC48551FC5B}"/>
              </a:ext>
            </a:extLst>
          </p:cNvPr>
          <p:cNvCxnSpPr>
            <a:cxnSpLocks/>
          </p:cNvCxnSpPr>
          <p:nvPr/>
        </p:nvCxnSpPr>
        <p:spPr>
          <a:xfrm>
            <a:off x="8530935" y="5157039"/>
            <a:ext cx="0" cy="4082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F8805774-1CA4-4702-B5D9-3490FE268F1B}"/>
              </a:ext>
            </a:extLst>
          </p:cNvPr>
          <p:cNvSpPr txBox="1"/>
          <p:nvPr/>
        </p:nvSpPr>
        <p:spPr>
          <a:xfrm>
            <a:off x="4162477" y="396649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M1</a:t>
            </a:r>
            <a:endParaRPr lang="en-GB" dirty="0"/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28E6CA4A-5FC9-4915-8DCC-872E3B17681A}"/>
              </a:ext>
            </a:extLst>
          </p:cNvPr>
          <p:cNvSpPr txBox="1"/>
          <p:nvPr/>
        </p:nvSpPr>
        <p:spPr>
          <a:xfrm>
            <a:off x="6643020" y="395678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M2</a:t>
            </a:r>
            <a:endParaRPr lang="en-GB" dirty="0"/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EDEC5FBD-26A5-4DCA-AF06-AF0B0DEF54CC}"/>
              </a:ext>
            </a:extLst>
          </p:cNvPr>
          <p:cNvSpPr txBox="1"/>
          <p:nvPr/>
        </p:nvSpPr>
        <p:spPr>
          <a:xfrm>
            <a:off x="7496958" y="395937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M3</a:t>
            </a:r>
            <a:endParaRPr lang="en-GB" dirty="0"/>
          </a:p>
        </p:txBody>
      </p:sp>
      <p:sp>
        <p:nvSpPr>
          <p:cNvPr id="52" name="Ellipszis 51">
            <a:extLst>
              <a:ext uri="{FF2B5EF4-FFF2-40B4-BE49-F238E27FC236}">
                <a16:creationId xmlns:a16="http://schemas.microsoft.com/office/drawing/2014/main" id="{0C025F0E-71CB-4608-8677-3A41FDD05F72}"/>
              </a:ext>
            </a:extLst>
          </p:cNvPr>
          <p:cNvSpPr/>
          <p:nvPr/>
        </p:nvSpPr>
        <p:spPr>
          <a:xfrm>
            <a:off x="7641879" y="3889516"/>
            <a:ext cx="185980" cy="158014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9" name="Ellipszis 58">
            <a:extLst>
              <a:ext uri="{FF2B5EF4-FFF2-40B4-BE49-F238E27FC236}">
                <a16:creationId xmlns:a16="http://schemas.microsoft.com/office/drawing/2014/main" id="{395CEF76-C720-4F71-9A3E-15102A95695C}"/>
              </a:ext>
            </a:extLst>
          </p:cNvPr>
          <p:cNvSpPr/>
          <p:nvPr/>
        </p:nvSpPr>
        <p:spPr>
          <a:xfrm>
            <a:off x="6798180" y="3919650"/>
            <a:ext cx="185980" cy="158014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0" name="Ellipszis 59">
            <a:extLst>
              <a:ext uri="{FF2B5EF4-FFF2-40B4-BE49-F238E27FC236}">
                <a16:creationId xmlns:a16="http://schemas.microsoft.com/office/drawing/2014/main" id="{E399283F-E6F9-4E4C-ACD7-BDAFADD5C1B0}"/>
              </a:ext>
            </a:extLst>
          </p:cNvPr>
          <p:cNvSpPr/>
          <p:nvPr/>
        </p:nvSpPr>
        <p:spPr>
          <a:xfrm>
            <a:off x="4267563" y="3914691"/>
            <a:ext cx="185980" cy="158014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1" name="Ellipszis 60">
            <a:extLst>
              <a:ext uri="{FF2B5EF4-FFF2-40B4-BE49-F238E27FC236}">
                <a16:creationId xmlns:a16="http://schemas.microsoft.com/office/drawing/2014/main" id="{03770B9A-2041-4DEB-8AB0-6ABCB679085D}"/>
              </a:ext>
            </a:extLst>
          </p:cNvPr>
          <p:cNvSpPr/>
          <p:nvPr/>
        </p:nvSpPr>
        <p:spPr>
          <a:xfrm>
            <a:off x="5407877" y="5098608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3" name="Ellipszis 62">
            <a:extLst>
              <a:ext uri="{FF2B5EF4-FFF2-40B4-BE49-F238E27FC236}">
                <a16:creationId xmlns:a16="http://schemas.microsoft.com/office/drawing/2014/main" id="{3A2F7D56-B4F1-4C94-A666-C4DDA6EE68E8}"/>
              </a:ext>
            </a:extLst>
          </p:cNvPr>
          <p:cNvSpPr/>
          <p:nvPr/>
        </p:nvSpPr>
        <p:spPr>
          <a:xfrm>
            <a:off x="5710244" y="5096304"/>
            <a:ext cx="130408" cy="123997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5" name="Ellipszis 64">
            <a:extLst>
              <a:ext uri="{FF2B5EF4-FFF2-40B4-BE49-F238E27FC236}">
                <a16:creationId xmlns:a16="http://schemas.microsoft.com/office/drawing/2014/main" id="{2C430F4F-0F3B-4686-B9E0-6AF090A193C8}"/>
              </a:ext>
            </a:extLst>
          </p:cNvPr>
          <p:cNvSpPr/>
          <p:nvPr/>
        </p:nvSpPr>
        <p:spPr>
          <a:xfrm>
            <a:off x="5862882" y="5078176"/>
            <a:ext cx="130408" cy="123997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0AB2743E-FE2E-4CBF-A159-D597A2C2B45C}"/>
              </a:ext>
            </a:extLst>
          </p:cNvPr>
          <p:cNvCxnSpPr>
            <a:cxnSpLocks/>
            <a:endCxn id="65" idx="7"/>
          </p:cNvCxnSpPr>
          <p:nvPr/>
        </p:nvCxnSpPr>
        <p:spPr>
          <a:xfrm flipH="1">
            <a:off x="5974192" y="4231327"/>
            <a:ext cx="1639052" cy="865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zis 68">
            <a:extLst>
              <a:ext uri="{FF2B5EF4-FFF2-40B4-BE49-F238E27FC236}">
                <a16:creationId xmlns:a16="http://schemas.microsoft.com/office/drawing/2014/main" id="{B037E4FE-0E29-4A87-A3E5-D284854B9EA1}"/>
              </a:ext>
            </a:extLst>
          </p:cNvPr>
          <p:cNvSpPr/>
          <p:nvPr/>
        </p:nvSpPr>
        <p:spPr>
          <a:xfrm>
            <a:off x="5374026" y="5549537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0" name="Ellipszis 69">
            <a:extLst>
              <a:ext uri="{FF2B5EF4-FFF2-40B4-BE49-F238E27FC236}">
                <a16:creationId xmlns:a16="http://schemas.microsoft.com/office/drawing/2014/main" id="{C47BE934-8160-488B-9CC3-5685FF7B2ED5}"/>
              </a:ext>
            </a:extLst>
          </p:cNvPr>
          <p:cNvSpPr/>
          <p:nvPr/>
        </p:nvSpPr>
        <p:spPr>
          <a:xfrm>
            <a:off x="5709807" y="5543266"/>
            <a:ext cx="130408" cy="123997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1" name="Ellipszis 70">
            <a:extLst>
              <a:ext uri="{FF2B5EF4-FFF2-40B4-BE49-F238E27FC236}">
                <a16:creationId xmlns:a16="http://schemas.microsoft.com/office/drawing/2014/main" id="{E2AB69AD-C401-4D86-8792-444B4AEDEDA7}"/>
              </a:ext>
            </a:extLst>
          </p:cNvPr>
          <p:cNvSpPr/>
          <p:nvPr/>
        </p:nvSpPr>
        <p:spPr>
          <a:xfrm>
            <a:off x="5847171" y="5518115"/>
            <a:ext cx="130408" cy="123997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C0DCD701-285D-447F-B275-FD6696261D44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775011" y="5202219"/>
            <a:ext cx="5778" cy="3410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zis 73">
            <a:extLst>
              <a:ext uri="{FF2B5EF4-FFF2-40B4-BE49-F238E27FC236}">
                <a16:creationId xmlns:a16="http://schemas.microsoft.com/office/drawing/2014/main" id="{4C9DE2C9-E42B-417A-A136-7B62A8974C10}"/>
              </a:ext>
            </a:extLst>
          </p:cNvPr>
          <p:cNvSpPr/>
          <p:nvPr/>
        </p:nvSpPr>
        <p:spPr>
          <a:xfrm>
            <a:off x="4224991" y="5528963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5" name="Ellipszis 74">
            <a:extLst>
              <a:ext uri="{FF2B5EF4-FFF2-40B4-BE49-F238E27FC236}">
                <a16:creationId xmlns:a16="http://schemas.microsoft.com/office/drawing/2014/main" id="{E3972CCD-819E-4857-B59F-68DF8085068A}"/>
              </a:ext>
            </a:extLst>
          </p:cNvPr>
          <p:cNvSpPr/>
          <p:nvPr/>
        </p:nvSpPr>
        <p:spPr>
          <a:xfrm>
            <a:off x="1276197" y="5501610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6" name="Ellipszis 75">
            <a:extLst>
              <a:ext uri="{FF2B5EF4-FFF2-40B4-BE49-F238E27FC236}">
                <a16:creationId xmlns:a16="http://schemas.microsoft.com/office/drawing/2014/main" id="{1013BD73-A1F2-417D-822C-BEF7C0684472}"/>
              </a:ext>
            </a:extLst>
          </p:cNvPr>
          <p:cNvSpPr/>
          <p:nvPr/>
        </p:nvSpPr>
        <p:spPr>
          <a:xfrm>
            <a:off x="1543046" y="5501602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7" name="Ellipszis 76">
            <a:extLst>
              <a:ext uri="{FF2B5EF4-FFF2-40B4-BE49-F238E27FC236}">
                <a16:creationId xmlns:a16="http://schemas.microsoft.com/office/drawing/2014/main" id="{F068C460-CBEC-43FF-83D5-F396314ED325}"/>
              </a:ext>
            </a:extLst>
          </p:cNvPr>
          <p:cNvSpPr/>
          <p:nvPr/>
        </p:nvSpPr>
        <p:spPr>
          <a:xfrm>
            <a:off x="2224187" y="5515529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8" name="Ellipszis 77">
            <a:extLst>
              <a:ext uri="{FF2B5EF4-FFF2-40B4-BE49-F238E27FC236}">
                <a16:creationId xmlns:a16="http://schemas.microsoft.com/office/drawing/2014/main" id="{0DCBABA5-139B-4E07-A8F3-33C8E59637D0}"/>
              </a:ext>
            </a:extLst>
          </p:cNvPr>
          <p:cNvSpPr/>
          <p:nvPr/>
        </p:nvSpPr>
        <p:spPr>
          <a:xfrm>
            <a:off x="2519911" y="5528963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9" name="Ellipszis 78">
            <a:extLst>
              <a:ext uri="{FF2B5EF4-FFF2-40B4-BE49-F238E27FC236}">
                <a16:creationId xmlns:a16="http://schemas.microsoft.com/office/drawing/2014/main" id="{0580D012-42AF-416C-8470-2F3FB70CD910}"/>
              </a:ext>
            </a:extLst>
          </p:cNvPr>
          <p:cNvSpPr/>
          <p:nvPr/>
        </p:nvSpPr>
        <p:spPr>
          <a:xfrm>
            <a:off x="3217278" y="5545570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0" name="Ellipszis 79">
            <a:extLst>
              <a:ext uri="{FF2B5EF4-FFF2-40B4-BE49-F238E27FC236}">
                <a16:creationId xmlns:a16="http://schemas.microsoft.com/office/drawing/2014/main" id="{B54B06D4-4E95-4472-8A14-45945157604A}"/>
              </a:ext>
            </a:extLst>
          </p:cNvPr>
          <p:cNvSpPr/>
          <p:nvPr/>
        </p:nvSpPr>
        <p:spPr>
          <a:xfrm>
            <a:off x="6624133" y="5576375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1" name="Ellipszis 80">
            <a:extLst>
              <a:ext uri="{FF2B5EF4-FFF2-40B4-BE49-F238E27FC236}">
                <a16:creationId xmlns:a16="http://schemas.microsoft.com/office/drawing/2014/main" id="{2E5707ED-0C11-41CE-971C-6F11339554E4}"/>
              </a:ext>
            </a:extLst>
          </p:cNvPr>
          <p:cNvSpPr/>
          <p:nvPr/>
        </p:nvSpPr>
        <p:spPr>
          <a:xfrm>
            <a:off x="7386343" y="5546951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2" name="Ellipszis 81">
            <a:extLst>
              <a:ext uri="{FF2B5EF4-FFF2-40B4-BE49-F238E27FC236}">
                <a16:creationId xmlns:a16="http://schemas.microsoft.com/office/drawing/2014/main" id="{00A6A412-0C62-4765-84DE-6E4CEB8F144E}"/>
              </a:ext>
            </a:extLst>
          </p:cNvPr>
          <p:cNvSpPr/>
          <p:nvPr/>
        </p:nvSpPr>
        <p:spPr>
          <a:xfrm>
            <a:off x="7740127" y="5562448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3" name="Ellipszis 82">
            <a:extLst>
              <a:ext uri="{FF2B5EF4-FFF2-40B4-BE49-F238E27FC236}">
                <a16:creationId xmlns:a16="http://schemas.microsoft.com/office/drawing/2014/main" id="{6B734A46-644E-40A8-BEE4-E9F7FAB432BF}"/>
              </a:ext>
            </a:extLst>
          </p:cNvPr>
          <p:cNvSpPr/>
          <p:nvPr/>
        </p:nvSpPr>
        <p:spPr>
          <a:xfrm>
            <a:off x="8483452" y="5546950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4" name="Ellipszis 83">
            <a:extLst>
              <a:ext uri="{FF2B5EF4-FFF2-40B4-BE49-F238E27FC236}">
                <a16:creationId xmlns:a16="http://schemas.microsoft.com/office/drawing/2014/main" id="{2BE331E5-4FC9-433F-80AB-E2CAA8FAAD5A}"/>
              </a:ext>
            </a:extLst>
          </p:cNvPr>
          <p:cNvSpPr/>
          <p:nvPr/>
        </p:nvSpPr>
        <p:spPr>
          <a:xfrm>
            <a:off x="3655790" y="5528962"/>
            <a:ext cx="95746" cy="121693"/>
          </a:xfrm>
          <a:prstGeom prst="ellipse">
            <a:avLst/>
          </a:prstGeom>
          <a:solidFill>
            <a:srgbClr val="E5E126"/>
          </a:solidFill>
          <a:ln>
            <a:solidFill>
              <a:srgbClr val="E5E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6D58605A-88E8-4501-9ECE-DE4481CDF983}"/>
              </a:ext>
            </a:extLst>
          </p:cNvPr>
          <p:cNvSpPr txBox="1"/>
          <p:nvPr/>
        </p:nvSpPr>
        <p:spPr>
          <a:xfrm>
            <a:off x="873174" y="575177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Genom </a:t>
            </a:r>
            <a:r>
              <a:rPr lang="hu-HU" dirty="0" err="1"/>
              <a:t>mapping</a:t>
            </a:r>
            <a:endParaRPr lang="en-GB" dirty="0"/>
          </a:p>
        </p:txBody>
      </p:sp>
      <p:cxnSp>
        <p:nvCxnSpPr>
          <p:cNvPr id="87" name="Egyenes összekötő 86">
            <a:extLst>
              <a:ext uri="{FF2B5EF4-FFF2-40B4-BE49-F238E27FC236}">
                <a16:creationId xmlns:a16="http://schemas.microsoft.com/office/drawing/2014/main" id="{ED8AF017-BD95-4DF7-8544-2AD39C4DBFB4}"/>
              </a:ext>
            </a:extLst>
          </p:cNvPr>
          <p:cNvCxnSpPr>
            <a:cxnSpLocks/>
          </p:cNvCxnSpPr>
          <p:nvPr/>
        </p:nvCxnSpPr>
        <p:spPr>
          <a:xfrm>
            <a:off x="2074065" y="1260902"/>
            <a:ext cx="976517" cy="89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>
            <a:extLst>
              <a:ext uri="{FF2B5EF4-FFF2-40B4-BE49-F238E27FC236}">
                <a16:creationId xmlns:a16="http://schemas.microsoft.com/office/drawing/2014/main" id="{EE3AE391-4D26-49A1-9A05-1673D8F07850}"/>
              </a:ext>
            </a:extLst>
          </p:cNvPr>
          <p:cNvCxnSpPr>
            <a:cxnSpLocks/>
          </p:cNvCxnSpPr>
          <p:nvPr/>
        </p:nvCxnSpPr>
        <p:spPr>
          <a:xfrm>
            <a:off x="3000208" y="1203146"/>
            <a:ext cx="192129" cy="1504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Szövegdoboz 98">
            <a:extLst>
              <a:ext uri="{FF2B5EF4-FFF2-40B4-BE49-F238E27FC236}">
                <a16:creationId xmlns:a16="http://schemas.microsoft.com/office/drawing/2014/main" id="{BDAD2880-4A7E-480F-B17A-AC398EE2E74A}"/>
              </a:ext>
            </a:extLst>
          </p:cNvPr>
          <p:cNvSpPr txBox="1"/>
          <p:nvPr/>
        </p:nvSpPr>
        <p:spPr>
          <a:xfrm>
            <a:off x="3122806" y="920900"/>
            <a:ext cx="125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err="1">
                <a:solidFill>
                  <a:srgbClr val="0070C0"/>
                </a:solidFill>
              </a:rPr>
              <a:t>GCCCTTAGTA</a:t>
            </a:r>
            <a:r>
              <a:rPr lang="hu-HU" sz="1400" b="1" dirty="0">
                <a:solidFill>
                  <a:srgbClr val="0070C0"/>
                </a:solidFill>
              </a:rPr>
              <a:t>.</a:t>
            </a:r>
            <a:r>
              <a:rPr lang="hu-HU" dirty="0"/>
              <a:t>.</a:t>
            </a:r>
            <a:endParaRPr lang="en-GB" dirty="0"/>
          </a:p>
        </p:txBody>
      </p:sp>
      <p:cxnSp>
        <p:nvCxnSpPr>
          <p:cNvPr id="105" name="Egyenes összekötő 104">
            <a:extLst>
              <a:ext uri="{FF2B5EF4-FFF2-40B4-BE49-F238E27FC236}">
                <a16:creationId xmlns:a16="http://schemas.microsoft.com/office/drawing/2014/main" id="{983C3B9C-787D-4296-B815-69CD1C804AE4}"/>
              </a:ext>
            </a:extLst>
          </p:cNvPr>
          <p:cNvCxnSpPr>
            <a:cxnSpLocks/>
          </p:cNvCxnSpPr>
          <p:nvPr/>
        </p:nvCxnSpPr>
        <p:spPr>
          <a:xfrm>
            <a:off x="3279954" y="1204699"/>
            <a:ext cx="192129" cy="1504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105">
            <a:extLst>
              <a:ext uri="{FF2B5EF4-FFF2-40B4-BE49-F238E27FC236}">
                <a16:creationId xmlns:a16="http://schemas.microsoft.com/office/drawing/2014/main" id="{68951F71-DEA6-4B76-AC35-328258BF72BE}"/>
              </a:ext>
            </a:extLst>
          </p:cNvPr>
          <p:cNvCxnSpPr>
            <a:cxnSpLocks/>
          </p:cNvCxnSpPr>
          <p:nvPr/>
        </p:nvCxnSpPr>
        <p:spPr>
          <a:xfrm flipH="1">
            <a:off x="3681208" y="1147581"/>
            <a:ext cx="490290" cy="1944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106">
            <a:extLst>
              <a:ext uri="{FF2B5EF4-FFF2-40B4-BE49-F238E27FC236}">
                <a16:creationId xmlns:a16="http://schemas.microsoft.com/office/drawing/2014/main" id="{DD66D264-16AF-4606-B96F-DAF1566D8DA5}"/>
              </a:ext>
            </a:extLst>
          </p:cNvPr>
          <p:cNvCxnSpPr/>
          <p:nvPr/>
        </p:nvCxnSpPr>
        <p:spPr>
          <a:xfrm flipV="1">
            <a:off x="854941" y="5501602"/>
            <a:ext cx="209930" cy="2501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109">
            <a:extLst>
              <a:ext uri="{FF2B5EF4-FFF2-40B4-BE49-F238E27FC236}">
                <a16:creationId xmlns:a16="http://schemas.microsoft.com/office/drawing/2014/main" id="{2403BB35-1A51-470B-A450-91107CA29714}"/>
              </a:ext>
            </a:extLst>
          </p:cNvPr>
          <p:cNvCxnSpPr/>
          <p:nvPr/>
        </p:nvCxnSpPr>
        <p:spPr>
          <a:xfrm flipV="1">
            <a:off x="740715" y="5550433"/>
            <a:ext cx="209930" cy="2501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110">
            <a:extLst>
              <a:ext uri="{FF2B5EF4-FFF2-40B4-BE49-F238E27FC236}">
                <a16:creationId xmlns:a16="http://schemas.microsoft.com/office/drawing/2014/main" id="{C47D6F34-6757-4668-A7C6-38B1E6544207}"/>
              </a:ext>
            </a:extLst>
          </p:cNvPr>
          <p:cNvCxnSpPr/>
          <p:nvPr/>
        </p:nvCxnSpPr>
        <p:spPr>
          <a:xfrm flipV="1">
            <a:off x="8879031" y="5515529"/>
            <a:ext cx="209930" cy="2501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111">
            <a:extLst>
              <a:ext uri="{FF2B5EF4-FFF2-40B4-BE49-F238E27FC236}">
                <a16:creationId xmlns:a16="http://schemas.microsoft.com/office/drawing/2014/main" id="{89A1EEA3-0623-4A40-8F9F-FD90C1F38707}"/>
              </a:ext>
            </a:extLst>
          </p:cNvPr>
          <p:cNvCxnSpPr/>
          <p:nvPr/>
        </p:nvCxnSpPr>
        <p:spPr>
          <a:xfrm flipV="1">
            <a:off x="8819284" y="5501602"/>
            <a:ext cx="209930" cy="2501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896CA8D5-86B4-4CE4-8907-7F5E5DE63445}"/>
              </a:ext>
            </a:extLst>
          </p:cNvPr>
          <p:cNvSpPr txBox="1"/>
          <p:nvPr/>
        </p:nvSpPr>
        <p:spPr>
          <a:xfrm>
            <a:off x="201478" y="2556404"/>
            <a:ext cx="18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M=marker pl. </a:t>
            </a:r>
            <a:r>
              <a:rPr lang="hu-HU" dirty="0" err="1"/>
              <a:t>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01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Kép 216"/>
          <p:cNvPicPr/>
          <p:nvPr/>
        </p:nvPicPr>
        <p:blipFill>
          <a:blip r:embed="rId2"/>
          <a:stretch/>
        </p:blipFill>
        <p:spPr>
          <a:xfrm>
            <a:off x="740979" y="737229"/>
            <a:ext cx="8402453" cy="5269434"/>
          </a:xfrm>
          <a:prstGeom prst="rect">
            <a:avLst/>
          </a:prstGeom>
          <a:ln>
            <a:noFill/>
          </a:ln>
        </p:spPr>
      </p:pic>
      <p:sp>
        <p:nvSpPr>
          <p:cNvPr id="5" name="Cím 15">
            <a:extLst>
              <a:ext uri="{FF2B5EF4-FFF2-40B4-BE49-F238E27FC236}">
                <a16:creationId xmlns:a16="http://schemas.microsoft.com/office/drawing/2014/main" id="{CEAE58EF-D039-4248-AE29-ED23F097060A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TextShape 1"/>
          <p:cNvSpPr txBox="1"/>
          <p:nvPr/>
        </p:nvSpPr>
        <p:spPr>
          <a:xfrm>
            <a:off x="457171" y="126767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0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Genom összeszerelés</a:t>
            </a:r>
            <a:endParaRPr lang="en-GB" sz="4000" b="1" spc="-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E9E15F0-CDE5-49FB-99D0-6207D807D416}"/>
              </a:ext>
            </a:extLst>
          </p:cNvPr>
          <p:cNvSpPr/>
          <p:nvPr/>
        </p:nvSpPr>
        <p:spPr>
          <a:xfrm>
            <a:off x="5299587" y="2340077"/>
            <a:ext cx="3386674" cy="11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F45DE825-0D93-4F58-93D0-43E76CADDA99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TextShape 1"/>
          <p:cNvSpPr txBox="1"/>
          <p:nvPr/>
        </p:nvSpPr>
        <p:spPr>
          <a:xfrm>
            <a:off x="-62144" y="-49825"/>
            <a:ext cx="9206144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spc="-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Contig</a:t>
            </a:r>
            <a:r>
              <a:rPr lang="hu-HU" sz="40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, </a:t>
            </a:r>
            <a:r>
              <a:rPr lang="hu-HU" sz="4000" b="1" spc="-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scaffold</a:t>
            </a:r>
            <a:r>
              <a:rPr lang="hu-HU" sz="40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, referencia genom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>
                <a:solidFill>
                  <a:srgbClr val="FFFFFF"/>
                </a:solidFill>
              </a:u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AA5E2F4-295E-4ACB-83B4-12A5FB81FA6A}"/>
              </a:ext>
            </a:extLst>
          </p:cNvPr>
          <p:cNvSpPr txBox="1"/>
          <p:nvPr/>
        </p:nvSpPr>
        <p:spPr>
          <a:xfrm>
            <a:off x="950620" y="740559"/>
            <a:ext cx="75304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Contig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readek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átfedéseik révén összefüggő, kontinuus szekvenciákat képeznek. Readekből létrehozott konszenzus szekvenciája.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Scaffold: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Ahol nincsenek átfedő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readek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-&gt;mate pair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párok tagjai, (melyek az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szekvenálásnál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egymástól 2-5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kbp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távolságra találhatók) összekötik az azonos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scaffoldra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eső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contigokat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Több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contig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Scaffold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ismeretlen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-&gt; N-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jelöljük. (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referencia genom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mindig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haploid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úgynevezett konszenzus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pszeudoszekvenciákból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épül fel, vagyis több szekvencia közös, összeilleszkedő részei alapján in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létrehozott, a valóságban nem létező, mesterséges genom szekvencia.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referencia genomok a jelentősebb bioinformatikai,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genomikai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portálokon elérhetők, letölthetők.  </a:t>
            </a:r>
          </a:p>
        </p:txBody>
      </p:sp>
    </p:spTree>
    <p:extLst>
      <p:ext uri="{BB962C8B-B14F-4D97-AF65-F5344CB8AC3E}">
        <p14:creationId xmlns:p14="http://schemas.microsoft.com/office/powerpoint/2010/main" val="390241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F98D1EDE-BA75-4035-8985-FD3361C085AD}"/>
              </a:ext>
            </a:extLst>
          </p:cNvPr>
          <p:cNvSpPr txBox="1"/>
          <p:nvPr/>
        </p:nvSpPr>
        <p:spPr>
          <a:xfrm>
            <a:off x="853006" y="746578"/>
            <a:ext cx="794079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1976 MS2,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Escherichia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coli bakteriofág, 3569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 sz. RNS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1977 PhiX174, bakteriofág, 5386 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 sz., cirkuláris DNS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Haemophilus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influenza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1,8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Mbp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Saccharomyces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cerevisiae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12,1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Caenorhabditis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elegans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100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Drosophila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melanogaster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120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Arabidopsis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thaliana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125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krom.5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 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 sapiens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3,2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musculus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3,4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Anopheles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gambiae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278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2004,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Gallus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gallus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78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Danio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rerio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1,5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068" name="Picture 20" descr="Mouse">
            <a:extLst>
              <a:ext uri="{FF2B5EF4-FFF2-40B4-BE49-F238E27FC236}">
                <a16:creationId xmlns:a16="http://schemas.microsoft.com/office/drawing/2014/main" id="{1A09C61B-2B1A-43BB-B0F2-44343420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90" y="4269389"/>
            <a:ext cx="1021967" cy="9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ím 15">
            <a:extLst>
              <a:ext uri="{FF2B5EF4-FFF2-40B4-BE49-F238E27FC236}">
                <a16:creationId xmlns:a16="http://schemas.microsoft.com/office/drawing/2014/main" id="{F267D3C1-5738-418F-BBA4-23AAE950EB52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774440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8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24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25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253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68AAB9-F556-4C74-8A80-11CC57BD9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587"/>
            <a:ext cx="9144000" cy="503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Teljes genom </a:t>
            </a:r>
            <a:r>
              <a:rPr lang="hu-HU" sz="4400" b="1" dirty="0" err="1">
                <a:solidFill>
                  <a:schemeClr val="bg1"/>
                </a:solidFill>
              </a:rPr>
              <a:t>szekvenálások</a:t>
            </a:r>
            <a:r>
              <a:rPr lang="hu-HU" sz="4400" b="1" dirty="0">
                <a:solidFill>
                  <a:schemeClr val="bg1"/>
                </a:solidFill>
              </a:rPr>
              <a:t>, élőlények</a:t>
            </a:r>
          </a:p>
        </p:txBody>
      </p:sp>
      <p:pic>
        <p:nvPicPr>
          <p:cNvPr id="1028" name="Picture 4" descr="Bacteriophage MS2">
            <a:extLst>
              <a:ext uri="{FF2B5EF4-FFF2-40B4-BE49-F238E27FC236}">
                <a16:creationId xmlns:a16="http://schemas.microsoft.com/office/drawing/2014/main" id="{0EBF2803-D1D3-430D-8F09-E025C464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08" y="774439"/>
            <a:ext cx="674807" cy="67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4E69F2F-9F5F-43AD-AFE4-C556150DD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755" y="1320895"/>
            <a:ext cx="642800" cy="571377"/>
          </a:xfrm>
          <a:prstGeom prst="rect">
            <a:avLst/>
          </a:prstGeom>
        </p:spPr>
      </p:pic>
      <p:pic>
        <p:nvPicPr>
          <p:cNvPr id="2052" name="Picture 4" descr="Haemophilus influenza">
            <a:extLst>
              <a:ext uri="{FF2B5EF4-FFF2-40B4-BE49-F238E27FC236}">
                <a16:creationId xmlns:a16="http://schemas.microsoft.com/office/drawing/2014/main" id="{3DF99DB6-A85F-418B-9C85-24E4C5E6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21" y="1747355"/>
            <a:ext cx="529512" cy="4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late of Saccharomyces cerevisiae">
            <a:extLst>
              <a:ext uri="{FF2B5EF4-FFF2-40B4-BE49-F238E27FC236}">
                <a16:creationId xmlns:a16="http://schemas.microsoft.com/office/drawing/2014/main" id="{A957667E-4D21-4BA5-913E-F273E939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36" y="1923414"/>
            <a:ext cx="833548" cy="8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rabidopsis thaliana">
            <a:extLst>
              <a:ext uri="{FF2B5EF4-FFF2-40B4-BE49-F238E27FC236}">
                <a16:creationId xmlns:a16="http://schemas.microsoft.com/office/drawing/2014/main" id="{C935EA0D-1A80-4C76-913C-75C69FBE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3681700"/>
            <a:ext cx="724751" cy="8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rosophila melanogaster">
            <a:extLst>
              <a:ext uri="{FF2B5EF4-FFF2-40B4-BE49-F238E27FC236}">
                <a16:creationId xmlns:a16="http://schemas.microsoft.com/office/drawing/2014/main" id="{946C9EA4-829E-4F33-9FFD-EEAA22D1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16" y="3345926"/>
            <a:ext cx="977389" cy="9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. elegans">
            <a:extLst>
              <a:ext uri="{FF2B5EF4-FFF2-40B4-BE49-F238E27FC236}">
                <a16:creationId xmlns:a16="http://schemas.microsoft.com/office/drawing/2014/main" id="{91B9993C-24BB-47DF-91AD-16A375BF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70" y="2671121"/>
            <a:ext cx="1067330" cy="7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Mosquito">
            <a:extLst>
              <a:ext uri="{FF2B5EF4-FFF2-40B4-BE49-F238E27FC236}">
                <a16:creationId xmlns:a16="http://schemas.microsoft.com/office/drawing/2014/main" id="{9FDBDDF9-A28B-4352-9405-162ABE86F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2" y="4930748"/>
            <a:ext cx="1184795" cy="7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ed jungle fowl">
            <a:extLst>
              <a:ext uri="{FF2B5EF4-FFF2-40B4-BE49-F238E27FC236}">
                <a16:creationId xmlns:a16="http://schemas.microsoft.com/office/drawing/2014/main" id="{620F4952-83B3-4EBF-B44C-F16397C8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35" y="5148919"/>
            <a:ext cx="1897355" cy="12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Zebrafish">
            <a:extLst>
              <a:ext uri="{FF2B5EF4-FFF2-40B4-BE49-F238E27FC236}">
                <a16:creationId xmlns:a16="http://schemas.microsoft.com/office/drawing/2014/main" id="{C03E4E16-527F-4444-95E7-1CAE41E9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12" y="5476786"/>
            <a:ext cx="1482453" cy="10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9C439AD-B34A-4B3B-AE05-10B87474EF48}"/>
              </a:ext>
            </a:extLst>
          </p:cNvPr>
          <p:cNvSpPr txBox="1"/>
          <p:nvPr/>
        </p:nvSpPr>
        <p:spPr>
          <a:xfrm>
            <a:off x="135253" y="6465966"/>
            <a:ext cx="627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hlinkClick r:id="rId13"/>
              </a:rPr>
              <a:t>https://www.yourgenome.org/facts/timeline-organisms-that-have-had-their-genomes-sequenced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996500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F91116F7-19E7-4D37-954F-375A7E0771EF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59124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65D55987-A909-4C69-812E-6B5CB6D1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0206"/>
            <a:ext cx="9144000" cy="1107542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Humán Genom projekt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DB727A0-A81F-45DA-8A8A-F8D1B4D16501}"/>
              </a:ext>
            </a:extLst>
          </p:cNvPr>
          <p:cNvSpPr txBox="1"/>
          <p:nvPr/>
        </p:nvSpPr>
        <p:spPr>
          <a:xfrm>
            <a:off x="1126688" y="496111"/>
            <a:ext cx="7878107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HGP: 1986-ban kezdődött az amerikai Energiaiügyi Minisztérium (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DOE) és a NIH-el (National Institute of Health) 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nukleáris sugárzás genom károsító hatásának a megismerése</a:t>
            </a:r>
          </a:p>
          <a:p>
            <a:pPr lvl="1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Körülbelül 100.000 humán gén azonosítása</a:t>
            </a:r>
          </a:p>
          <a:p>
            <a:pPr lvl="1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 humán genomot létrehozó 3 milliárd bázispár leírása </a:t>
            </a:r>
          </a:p>
          <a:p>
            <a:pPr lvl="1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-Nyilvános adatbázisok és szoftverek kifejlesztése a szekvencia adatok tárolására és kezelésére -modell szervezetek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Craig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Venter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kilépett a HGP-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ből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saját céget (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Celera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shotgun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-Sanger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szekvenálásban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hogy négyféle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festék</a:t>
            </a:r>
          </a:p>
          <a:p>
            <a:pPr lvl="1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Biosystem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96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kapillárisos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szekvenáló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automata</a:t>
            </a:r>
          </a:p>
          <a:p>
            <a:pPr lvl="1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-bakteriális mesterséges kromoszóma vektor (200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kbp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bioinformatika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gyors fejlődés</a:t>
            </a:r>
          </a:p>
          <a:p>
            <a:pPr lvl="1"/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Celera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a HGP szövetségre lépett =&gt;1. humán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 8-9-szeres lefedettségű, jó minőségű humán genom szekvencia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Eddig a projekt került: 3 milliárd US$,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1 teljes genom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óra 1030 US$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Emberi genom, kromoszómába rendezett (22+XY+MT)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GRCh38.p12 (2017), 3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protein kódoló gének száma:20203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GRCh38.p13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5803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F91116F7-19E7-4D37-954F-375A7E0771EF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59124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65D55987-A909-4C69-812E-6B5CB6D1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0206"/>
            <a:ext cx="9144000" cy="1107542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Egyik humán assembly a valóságban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34A1227-C6F6-4716-9116-DC105E0A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0" y="797629"/>
            <a:ext cx="8521430" cy="52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31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5">
            <a:extLst>
              <a:ext uri="{FF2B5EF4-FFF2-40B4-BE49-F238E27FC236}">
                <a16:creationId xmlns:a16="http://schemas.microsoft.com/office/drawing/2014/main" id="{F554AC93-A317-42C2-BB8A-8BAF8A8C0F0A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69982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70D98F-8A09-456C-90F7-ADDFE7C6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3115"/>
            <a:ext cx="9144000" cy="1513070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Gímszarvas genom projekt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798851F-5B2E-4E3D-8A5E-E3450E9D8DBD}"/>
              </a:ext>
            </a:extLst>
          </p:cNvPr>
          <p:cNvSpPr txBox="1"/>
          <p:nvPr/>
        </p:nvSpPr>
        <p:spPr>
          <a:xfrm>
            <a:off x="634432" y="699436"/>
            <a:ext cx="7684411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Magyarország első, publikált, online elérhető (NCBI) genom projektje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kapitális bőszénfai gímszarvas bika véréből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teljes genom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Hiseq2000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Readekből-&gt;de-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assembly (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scaffoldok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Kettős referencia vezérelt illesztés: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de-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scaffoldok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illesztése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-&gt; szarvasmarha referencia genomra (Btau_5.0.1)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-&gt; gímszarvas markertérképpontokból felépülő genetikai térképre 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(621 jó markerpont)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Gímszarvas genom (CerEla1.0) 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kromoszómába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rendezett: 33+XY (MT)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CerEla1.0 assembly: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3,4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Gbp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19368 protein-kódoló gén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8D962B6-409E-40B1-9D63-DD8762AA22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09" y="3346315"/>
            <a:ext cx="4815191" cy="358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18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F267D3C1-5738-418F-BBA4-23AAE950EB52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788541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8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68AAB9-F556-4C74-8A80-11CC57BD9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875"/>
            <a:ext cx="9144000" cy="7885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4000" b="1" dirty="0" err="1">
                <a:solidFill>
                  <a:schemeClr val="bg1"/>
                </a:solidFill>
              </a:rPr>
              <a:t>Genomika</a:t>
            </a:r>
            <a:endParaRPr lang="hu-HU" sz="4000" b="1" dirty="0">
              <a:solidFill>
                <a:schemeClr val="bg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75D23C-487C-48A4-9F8D-81754685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4" y="4640280"/>
            <a:ext cx="7867650" cy="1849934"/>
          </a:xfrm>
          <a:effectLst/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15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hu-HU" sz="2025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6F11C70-463F-4DA7-BE69-7B835E19B16C}"/>
              </a:ext>
            </a:extLst>
          </p:cNvPr>
          <p:cNvSpPr txBox="1"/>
          <p:nvPr/>
        </p:nvSpPr>
        <p:spPr>
          <a:xfrm>
            <a:off x="729246" y="1052439"/>
            <a:ext cx="718664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Genom: Egy szervezet teljes örökítő információja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DNS kódolja (egyes vírusokban RNS)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gének és a nem kódoló szekvenciák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genommal foglalkozó tudományág a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genomika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eltér a genetikától, hiszen az utóbbi általában </a:t>
            </a:r>
          </a:p>
          <a:p>
            <a:pPr marL="540000" lvl="1">
              <a:buClr>
                <a:srgbClr val="000000"/>
              </a:buClr>
              <a:buSzPct val="75000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egy adott gén funkcióit vizsgálja.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genomika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genomot,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gének és a nem kódoló régiók kölcsönhatásait,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genomok szerkezetét,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gének elhelyezkedését és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az egyes élőlények genomja közötti különbségeket vizsgáló </a:t>
            </a:r>
          </a:p>
          <a:p>
            <a:pPr marL="540000" lvl="1">
              <a:buClr>
                <a:srgbClr val="000000"/>
              </a:buClr>
              <a:buSzPct val="75000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multidiszciplináris tudomány.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Az élőlények genomjában rejlő információkat 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a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bioinformatika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segítségével dolgozza fel</a:t>
            </a:r>
            <a:r>
              <a:rPr lang="hu-H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108000">
              <a:buClr>
                <a:srgbClr val="000000"/>
              </a:buClr>
              <a:buSzPct val="45000"/>
            </a:pPr>
            <a:endParaRPr lang="hu-H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69534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5">
            <a:extLst>
              <a:ext uri="{FF2B5EF4-FFF2-40B4-BE49-F238E27FC236}">
                <a16:creationId xmlns:a16="http://schemas.microsoft.com/office/drawing/2014/main" id="{28E2C8C7-937C-43C6-A803-C3FD8BB980EF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TextShape 1"/>
          <p:cNvSpPr txBox="1"/>
          <p:nvPr/>
        </p:nvSpPr>
        <p:spPr>
          <a:xfrm>
            <a:off x="457172" y="20364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0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Genom annotáció</a:t>
            </a:r>
            <a:endParaRPr lang="en-GB" sz="4000" b="1" spc="-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914910" y="1050987"/>
            <a:ext cx="8229090" cy="45557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Biológiai információ rendelése a genom szekvenciához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Gének, egyéb funkcióval bíró helyek megtalálása a genomban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Struktúrális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annotáció: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ORF-ek beazonosítása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gén struktúra (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UTF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exon,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intron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...)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promóter szakaszok megtalálása: közös motívumok alapján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Funkcionális annotáció: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biológiai funkció,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pl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: BLAST keresés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expressziós</a:t>
            </a:r>
            <a:r>
              <a:rPr lang="hu-HU" sz="20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adatok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regulációs hálózatok …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Annotációs projektek: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ENCyclopedia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Of DNA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Elements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(ENCODE), </a:t>
            </a:r>
            <a:r>
              <a:rPr lang="hu-HU" sz="20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Entrez</a:t>
            </a:r>
            <a:r>
              <a:rPr lang="hu-HU" sz="20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Gene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hu-HU" sz="20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Ensembl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GENCODE,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Gene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Ontology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Consortium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GeneRIF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hu-HU" sz="20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Uniprot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Vertebrate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and Genome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Annotation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Project (Vega)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AFBD647E-0207-4450-9068-0C63DC9B5BE6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TextShape 1"/>
          <p:cNvSpPr txBox="1"/>
          <p:nvPr/>
        </p:nvSpPr>
        <p:spPr>
          <a:xfrm>
            <a:off x="457455" y="7219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0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Re-</a:t>
            </a:r>
            <a:r>
              <a:rPr lang="hu-HU" sz="4000" b="1" spc="-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szekvenálás</a:t>
            </a:r>
            <a:endParaRPr lang="en-GB" sz="4000" b="1" spc="-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696869" y="1468238"/>
            <a:ext cx="8229090" cy="45988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Létező referencia-genomhoz illesztjük a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readeket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lvl="1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kisebb - de még mindig jelentős - számításigény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lvl="2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genom variabilitás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lvl="1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viszont néhány variáció rejtve maradhat (pl. kromoszóma átrendeződések)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lvl="1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az illesztéshez használt genom szekvenciában is lehetnek hibák, hiányosságok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Cél lehet pl. a genetikai változatosság feltárása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Illesztő (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mapping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 szoftverek: BWA (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Burrow's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Wheeler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Transform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Algorithm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),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Bowtie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GSNAP, SOAP2, …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0546D446-56C2-499C-A9DB-6EB85566CB0E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TextShape 1"/>
          <p:cNvSpPr txBox="1"/>
          <p:nvPr/>
        </p:nvSpPr>
        <p:spPr>
          <a:xfrm>
            <a:off x="616971" y="0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506815" indent="-506815" algn="ctr"/>
            <a:r>
              <a:rPr lang="hu-HU" sz="40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A genetikai változatosság feltárása</a:t>
            </a:r>
            <a:endParaRPr lang="en-GB" sz="4000" b="1" spc="-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616971" y="1202851"/>
            <a:ext cx="8229090" cy="5075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2 egyed genomja sokféleképpen különbözhet: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SNPk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 in/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del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-ek, kópia szám különbségek, kromoszóma átrendeződések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lvl="1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ezek közül bármelyek felelősek lehetnek egy adott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fenotípus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vagy betegség kialakulásáért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SNP analízis  / GWAS: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genome-wide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association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study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/ Genetikus asszociáció kutatás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lvl="1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kapcsolat keresése egy tulajdonság (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trait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 és az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egyedek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genom-variabilitása között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lvl="1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többnyire SNP különbségeken alapszik → allélfrekvenciák feltárása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lvl="1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tulajdonság lehet egy betegség vagy pl. az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egyedek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mérete, hőtűrése, szemszíne, etc.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172" y="1327138"/>
            <a:ext cx="3020272" cy="5075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genetikai változatosság feltárása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SNP analízis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GWAS: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genome-wide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association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study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
Genetikus asszociáció kutatás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34" name="Kép 233"/>
          <p:cNvPicPr/>
          <p:nvPr/>
        </p:nvPicPr>
        <p:blipFill>
          <a:blip r:embed="rId3"/>
          <a:stretch/>
        </p:blipFill>
        <p:spPr>
          <a:xfrm>
            <a:off x="3994951" y="79159"/>
            <a:ext cx="4802253" cy="64991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3004AD13-9224-42AF-A6A6-B181E63C1F74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TextShape 1"/>
          <p:cNvSpPr txBox="1"/>
          <p:nvPr/>
        </p:nvSpPr>
        <p:spPr>
          <a:xfrm>
            <a:off x="457172" y="0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506815" indent="-506815" algn="ctr"/>
            <a:r>
              <a:rPr lang="hu-HU" sz="40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A genetikai változatosság feltárása</a:t>
            </a:r>
            <a:endParaRPr lang="en-GB" sz="4000" b="1" spc="-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457172" y="1367304"/>
            <a:ext cx="8229090" cy="2886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 a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fenotípus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öröklésmenete egyetlen SNP-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hez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köthető, könnyű kimutatni.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 több SNP is közrejátszik, akkor csak sok egyed vizsgálata adhat szignifikáns eredményt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Gondosan kell összeválogatni az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egyedek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csoportját, hogy ki tudjunk zárni minden egyéb, a vizsgálatot befolyásoló tényezőt (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confounding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factors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):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lvl="1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pl. az </a:t>
            </a:r>
            <a:r>
              <a:rPr lang="hu-HU" sz="24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egyedek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nemét, korát, etnikai hovatartozását, a populációjuk történetét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94C85098-3A56-4F65-8637-696C46B91FD5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TextShape 1"/>
          <p:cNvSpPr txBox="1"/>
          <p:nvPr/>
        </p:nvSpPr>
        <p:spPr>
          <a:xfrm>
            <a:off x="368395" y="20364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0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Replikátok</a:t>
            </a:r>
            <a:endParaRPr lang="en-GB" sz="4000" b="1" spc="-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457172" y="1654669"/>
            <a:ext cx="8229090" cy="3011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Ahhoz, hogy statisztikai tesztelést végezzünk megfelelő mennyiségű mintára van szükségünk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replikátok: azonos “kezelést” kapott minták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vizsgálattól függően 2-3-100 replikát / kezelés szükséges</a:t>
            </a:r>
            <a:endParaRPr lang="en-GB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9689DAD2-BC7A-443D-8E94-FA99DC8ECA02}"/>
              </a:ext>
            </a:extLst>
          </p:cNvPr>
          <p:cNvSpPr txBox="1">
            <a:spLocks/>
          </p:cNvSpPr>
          <p:nvPr/>
        </p:nvSpPr>
        <p:spPr>
          <a:xfrm>
            <a:off x="0" y="-46495"/>
            <a:ext cx="9144000" cy="78372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6" name="Kép 245"/>
          <p:cNvPicPr/>
          <p:nvPr/>
        </p:nvPicPr>
        <p:blipFill>
          <a:blip r:embed="rId3"/>
          <a:stretch/>
        </p:blipFill>
        <p:spPr>
          <a:xfrm>
            <a:off x="567" y="1033824"/>
            <a:ext cx="9143433" cy="5508918"/>
          </a:xfrm>
          <a:prstGeom prst="rect">
            <a:avLst/>
          </a:prstGeom>
          <a:ln>
            <a:noFill/>
          </a:ln>
        </p:spPr>
      </p:pic>
      <p:sp>
        <p:nvSpPr>
          <p:cNvPr id="247" name="TextShape 1"/>
          <p:cNvSpPr txBox="1"/>
          <p:nvPr/>
        </p:nvSpPr>
        <p:spPr>
          <a:xfrm>
            <a:off x="457171" y="101803"/>
            <a:ext cx="8229090" cy="7837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800" b="1" dirty="0">
                <a:solidFill>
                  <a:prstClr val="white"/>
                </a:solidFill>
                <a:latin typeface="Calibri" panose="020F0502020204030204"/>
              </a:rPr>
              <a:t>Offline genom böngésző pl. IGV</a:t>
            </a:r>
            <a:endParaRPr lang="en-GB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F267D3C1-5738-418F-BBA4-23AAE950EB52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760550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8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68AAB9-F556-4C74-8A80-11CC57BD9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875"/>
            <a:ext cx="9144000" cy="760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4000" b="1" dirty="0" err="1">
                <a:solidFill>
                  <a:schemeClr val="bg1"/>
                </a:solidFill>
              </a:rPr>
              <a:t>Genomika</a:t>
            </a:r>
            <a:r>
              <a:rPr lang="hu-HU" sz="4000" b="1" dirty="0">
                <a:solidFill>
                  <a:schemeClr val="bg1"/>
                </a:solidFill>
              </a:rPr>
              <a:t> felhasználási területe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75D23C-487C-48A4-9F8D-81754685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4" y="4640280"/>
            <a:ext cx="7867650" cy="1849934"/>
          </a:xfrm>
          <a:effectLst/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15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hu-HU" sz="2025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6F11C70-463F-4DA7-BE69-7B835E19B16C}"/>
              </a:ext>
            </a:extLst>
          </p:cNvPr>
          <p:cNvSpPr txBox="1"/>
          <p:nvPr/>
        </p:nvSpPr>
        <p:spPr>
          <a:xfrm>
            <a:off x="752474" y="900298"/>
            <a:ext cx="7315208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Genetika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pl</a:t>
            </a: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: gének helye, környezete, szabályozása; 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rekombinációs hot-spotok feltárása</a:t>
            </a:r>
            <a:endParaRPr lang="en-GB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Populációgenetika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pl</a:t>
            </a: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: a populáció múltjának feltárása SNP-k segítségével</a:t>
            </a:r>
            <a:endParaRPr lang="en-GB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Evolúciógenetika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pl</a:t>
            </a: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: szelekció alatt álló genomrészek feltérképezése; filogenetika</a:t>
            </a:r>
            <a:endParaRPr lang="en-GB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Paleontológia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Orvostudmány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diagnosztika</a:t>
            </a:r>
            <a:endParaRPr lang="en-GB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egyénre szabott terápia, </a:t>
            </a:r>
            <a:r>
              <a:rPr lang="hu-HU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pl</a:t>
            </a: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: génterápia</a:t>
            </a:r>
            <a:endParaRPr lang="en-GB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Gyógyászat: 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pl. rákkutatás</a:t>
            </a:r>
            <a:endParaRPr lang="en-GB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Gyógyszerfejlesztés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Mezőgazdaság (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GMO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Környezetvédelem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Élelmiszeripar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Kriminalisztika, igazságügy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hu-HU" sz="20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genom </a:t>
            </a:r>
            <a:r>
              <a:rPr lang="hu-HU" sz="2000" b="1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</a:t>
            </a:r>
            <a:r>
              <a:rPr lang="hu-HU" sz="20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célja az adatok kinyerése múltban és most is</a:t>
            </a:r>
          </a:p>
          <a:p>
            <a:pPr marL="432000" lvl="1" indent="-324000">
              <a:buClr>
                <a:srgbClr val="000000"/>
              </a:buClr>
              <a:buSzPct val="75000"/>
              <a:buFont typeface="Wingdings" charset="2"/>
              <a:buChar char=""/>
            </a:pPr>
            <a:endParaRPr lang="en-GB" sz="2000" b="1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9633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6D3B3DA-FD95-4E0D-9C3A-01CB7A9A079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52940" y="1147666"/>
            <a:ext cx="6522098" cy="5710334"/>
          </a:xfrm>
          <a:prstGeom prst="rect">
            <a:avLst/>
          </a:prstGeom>
          <a:ln>
            <a:noFill/>
          </a:ln>
        </p:spPr>
      </p:pic>
      <p:sp>
        <p:nvSpPr>
          <p:cNvPr id="13" name="Cím 15">
            <a:extLst>
              <a:ext uri="{FF2B5EF4-FFF2-40B4-BE49-F238E27FC236}">
                <a16:creationId xmlns:a16="http://schemas.microsoft.com/office/drawing/2014/main" id="{F267D3C1-5738-418F-BBA4-23AAE950EB52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68465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68AAB9-F556-4C74-8A80-11CC57BD9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356"/>
            <a:ext cx="9144000" cy="6846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Genom </a:t>
            </a:r>
            <a:r>
              <a:rPr lang="hu-HU" sz="4000" b="1" dirty="0" err="1">
                <a:solidFill>
                  <a:schemeClr val="bg1"/>
                </a:solidFill>
              </a:rPr>
              <a:t>szekvenálás</a:t>
            </a:r>
            <a:r>
              <a:rPr lang="hu-HU" sz="4000" b="1" dirty="0">
                <a:solidFill>
                  <a:schemeClr val="bg1"/>
                </a:solidFill>
              </a:rPr>
              <a:t>: múltban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75D23C-487C-48A4-9F8D-81754685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4" y="4640280"/>
            <a:ext cx="7867650" cy="1849934"/>
          </a:xfrm>
          <a:effectLst/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15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hu-HU" sz="2025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6F11C70-463F-4DA7-BE69-7B835E19B16C}"/>
              </a:ext>
            </a:extLst>
          </p:cNvPr>
          <p:cNvSpPr txBox="1"/>
          <p:nvPr/>
        </p:nvSpPr>
        <p:spPr>
          <a:xfrm>
            <a:off x="1" y="672593"/>
            <a:ext cx="489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00">
              <a:buClr>
                <a:srgbClr val="000000"/>
              </a:buClr>
              <a:buSzPct val="45000"/>
            </a:pP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Klón alapú, hierarchikus </a:t>
            </a:r>
            <a:r>
              <a:rPr lang="hu-HU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</a:t>
            </a: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93600">
              <a:buClr>
                <a:srgbClr val="000000"/>
              </a:buClr>
              <a:buSzPct val="45000"/>
            </a:pP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	(</a:t>
            </a:r>
            <a:r>
              <a:rPr lang="hu-HU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BAC</a:t>
            </a: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könyvtárakkal)</a:t>
            </a:r>
            <a:endParaRPr lang="en-GB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7D19648-A501-432D-A1E6-105CD73BCD29}"/>
              </a:ext>
            </a:extLst>
          </p:cNvPr>
          <p:cNvSpPr txBox="1"/>
          <p:nvPr/>
        </p:nvSpPr>
        <p:spPr>
          <a:xfrm>
            <a:off x="4879773" y="616128"/>
            <a:ext cx="3892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Whole</a:t>
            </a: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genom </a:t>
            </a:r>
            <a:r>
              <a:rPr lang="hu-HU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shotgun</a:t>
            </a:r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r>
              <a:rPr lang="hu-HU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(“genom-robbantás”) alapú </a:t>
            </a:r>
            <a:r>
              <a:rPr lang="hu-HU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</a:t>
            </a:r>
            <a:endParaRPr lang="en-GB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8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Kép 156"/>
          <p:cNvPicPr/>
          <p:nvPr/>
        </p:nvPicPr>
        <p:blipFill>
          <a:blip r:embed="rId3"/>
          <a:stretch/>
        </p:blipFill>
        <p:spPr>
          <a:xfrm>
            <a:off x="2588986" y="1251268"/>
            <a:ext cx="5877921" cy="2775685"/>
          </a:xfrm>
          <a:prstGeom prst="rect">
            <a:avLst/>
          </a:prstGeom>
          <a:ln>
            <a:noFill/>
          </a:ln>
        </p:spPr>
      </p:pic>
      <p:sp>
        <p:nvSpPr>
          <p:cNvPr id="5" name="Cím 15">
            <a:extLst>
              <a:ext uri="{FF2B5EF4-FFF2-40B4-BE49-F238E27FC236}">
                <a16:creationId xmlns:a16="http://schemas.microsoft.com/office/drawing/2014/main" id="{BD720CB4-3FA6-47DD-AB05-21606A2120F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141421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158" name="TextShape 1"/>
          <p:cNvSpPr txBox="1"/>
          <p:nvPr/>
        </p:nvSpPr>
        <p:spPr>
          <a:xfrm>
            <a:off x="457172" y="109847"/>
            <a:ext cx="8229090" cy="1031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000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Klón alapú, hierarchikus </a:t>
            </a:r>
            <a:r>
              <a:rPr lang="hu-HU" sz="4000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</a:t>
            </a:r>
            <a:r>
              <a:rPr lang="hu-HU" sz="4000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hu-HU" sz="4000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BAC</a:t>
            </a:r>
            <a:r>
              <a:rPr lang="hu-HU" sz="4000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4000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to</a:t>
            </a:r>
            <a:r>
              <a:rPr lang="hu-HU" sz="4000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4000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BAC</a:t>
            </a:r>
            <a:r>
              <a:rPr lang="hu-HU" sz="4000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</a:t>
            </a:r>
            <a:endParaRPr lang="en-GB" sz="4000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677093" y="3291935"/>
            <a:ext cx="8229090" cy="34562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vírusok és baktériumok
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szekvenálása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a klón alapú
módszerrel kezdődött el. 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teljes genomokat feldarabolták (~40 - 150 kb átfedő darabokra)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megállapították a darabok helyét a genomban (pl. egyedi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STS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-ek segítségével, vagy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FISH-sel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klónozták - felszaporították (E.coli, </a:t>
            </a:r>
            <a:r>
              <a:rPr lang="hu-HU" sz="2000" u="sng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BAC</a:t>
            </a:r>
            <a:r>
              <a:rPr lang="hu-HU" sz="2000" u="sng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- </a:t>
            </a:r>
            <a:r>
              <a:rPr lang="hu-HU" sz="2000" u="sng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Bacterial</a:t>
            </a:r>
            <a:r>
              <a:rPr lang="hu-HU" sz="2000" u="sng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u="sng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Artificial</a:t>
            </a:r>
            <a:r>
              <a:rPr lang="hu-HU" sz="2000" u="sng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u="sng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Chromosome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-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kontigok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BAC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könyvtár = egy faj teljes genomját tartalmazó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BAC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gyűjtemény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5">
            <a:extLst>
              <a:ext uri="{FF2B5EF4-FFF2-40B4-BE49-F238E27FC236}">
                <a16:creationId xmlns:a16="http://schemas.microsoft.com/office/drawing/2014/main" id="{6F704012-406F-45DD-B414-E72CBB73FD77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3900195" cy="1558211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pic>
        <p:nvPicPr>
          <p:cNvPr id="160" name="Kép 159"/>
          <p:cNvPicPr/>
          <p:nvPr/>
        </p:nvPicPr>
        <p:blipFill>
          <a:blip r:embed="rId2"/>
          <a:stretch/>
        </p:blipFill>
        <p:spPr>
          <a:xfrm>
            <a:off x="3981879" y="376"/>
            <a:ext cx="5162121" cy="6857248"/>
          </a:xfrm>
          <a:prstGeom prst="rect">
            <a:avLst/>
          </a:prstGeom>
          <a:ln>
            <a:noFill/>
          </a:ln>
        </p:spPr>
      </p:pic>
      <p:sp>
        <p:nvSpPr>
          <p:cNvPr id="161" name="TextShape 1"/>
          <p:cNvSpPr txBox="1"/>
          <p:nvPr/>
        </p:nvSpPr>
        <p:spPr>
          <a:xfrm>
            <a:off x="0" y="302273"/>
            <a:ext cx="3900196" cy="10828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Klón alapú, hierarchikus  </a:t>
            </a:r>
            <a:r>
              <a:rPr lang="hu-HU" sz="3600" b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</a:t>
            </a:r>
            <a:endParaRPr lang="en-GB" sz="36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755755" y="2444621"/>
            <a:ext cx="4973243" cy="39770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darabokat rövid szakaszokra tördelték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újból felszaporították (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subclone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library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 darabok első 500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nukleotidját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     	leolvasták 
→ </a:t>
            </a:r>
            <a:r>
              <a:rPr lang="hu-HU" sz="20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read</a:t>
            </a:r>
            <a:r>
              <a:rPr lang="hu-HU" sz="20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hu-HU" sz="20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leolvasottt</a:t>
            </a:r>
            <a:r>
              <a:rPr lang="hu-HU" sz="20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szekvencia)</a:t>
            </a:r>
          </a:p>
          <a:p>
            <a:pPr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E003971-6AE5-419B-A2E6-8D1A1A8DFBE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83999" y="1589400"/>
            <a:ext cx="5760000" cy="3679200"/>
          </a:xfrm>
          <a:prstGeom prst="rect">
            <a:avLst/>
          </a:prstGeom>
          <a:ln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6570BC4-1880-49BD-A85C-0662F22ABE74}"/>
              </a:ext>
            </a:extLst>
          </p:cNvPr>
          <p:cNvSpPr txBox="1"/>
          <p:nvPr/>
        </p:nvSpPr>
        <p:spPr>
          <a:xfrm>
            <a:off x="256493" y="1548501"/>
            <a:ext cx="45710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700" indent="-34290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Sanger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25700" indent="-34290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Base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calling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: 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93700" lvl="1" indent="-34290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minőségi mutatók </a:t>
            </a:r>
          </a:p>
          <a:p>
            <a:pPr marL="550800" lvl="1">
              <a:buClr>
                <a:srgbClr val="000000"/>
              </a:buClr>
              <a:buSzPct val="45000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quality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score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):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PHRED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25700" indent="-34290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Bioinformatika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: assembly </a:t>
            </a:r>
          </a:p>
          <a:p>
            <a:pPr marL="82800">
              <a:buClr>
                <a:srgbClr val="000000"/>
              </a:buClr>
              <a:buSzPct val="75000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- genom összeszerelés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93700" lvl="1" indent="-34290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PHARP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szoftver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93700" lvl="1" indent="-34290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összállították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a </a:t>
            </a:r>
          </a:p>
          <a:p>
            <a:pPr marL="550800" lvl="1">
              <a:buClr>
                <a:srgbClr val="000000"/>
              </a:buClr>
              <a:buSzPct val="45000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BAC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kontigok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550800" lvl="1">
              <a:buClr>
                <a:srgbClr val="000000"/>
              </a:buClr>
              <a:buSzPct val="45000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nukleotid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sorrendjét </a:t>
            </a:r>
          </a:p>
          <a:p>
            <a:pPr marL="550800" lvl="1">
              <a:buClr>
                <a:srgbClr val="000000"/>
              </a:buClr>
              <a:buSzPct val="45000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a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read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-ek alapján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93700" lvl="1" indent="-34290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összeállították </a:t>
            </a:r>
          </a:p>
          <a:p>
            <a:pPr marL="550800" lvl="1">
              <a:buClr>
                <a:srgbClr val="000000"/>
              </a:buClr>
              <a:buSzPct val="45000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	a genomot a BAC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kontigok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	alapján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endParaRPr lang="en-GB" dirty="0"/>
          </a:p>
        </p:txBody>
      </p:sp>
      <p:sp>
        <p:nvSpPr>
          <p:cNvPr id="7" name="Cím 15">
            <a:extLst>
              <a:ext uri="{FF2B5EF4-FFF2-40B4-BE49-F238E27FC236}">
                <a16:creationId xmlns:a16="http://schemas.microsoft.com/office/drawing/2014/main" id="{698BE816-8327-42C5-888B-A1B5ED4B149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01287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8" name="TextShape 1">
            <a:extLst>
              <a:ext uri="{FF2B5EF4-FFF2-40B4-BE49-F238E27FC236}">
                <a16:creationId xmlns:a16="http://schemas.microsoft.com/office/drawing/2014/main" id="{7CA467E0-854A-45B0-91EF-568BF9E11FE4}"/>
              </a:ext>
            </a:extLst>
          </p:cNvPr>
          <p:cNvSpPr txBox="1"/>
          <p:nvPr/>
        </p:nvSpPr>
        <p:spPr>
          <a:xfrm>
            <a:off x="0" y="302273"/>
            <a:ext cx="9143999" cy="8372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Klón alapú, hierarchikus  </a:t>
            </a:r>
            <a:r>
              <a:rPr lang="hu-HU" sz="4000" b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</a:t>
            </a:r>
            <a:endParaRPr lang="en-GB" sz="40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1698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5F20485A-6FFB-4B18-8E8F-05E66844BD71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876082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167" name="TextShape 1"/>
          <p:cNvSpPr txBox="1"/>
          <p:nvPr/>
        </p:nvSpPr>
        <p:spPr>
          <a:xfrm>
            <a:off x="457172" y="48928"/>
            <a:ext cx="8475813" cy="8271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000" b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Whole</a:t>
            </a:r>
            <a:r>
              <a:rPr lang="hu-HU" sz="4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genome </a:t>
            </a:r>
            <a:r>
              <a:rPr lang="hu-HU" sz="4000" b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shotgun</a:t>
            </a:r>
            <a:r>
              <a:rPr lang="hu-HU" sz="4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4000" b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szekvenálás</a:t>
            </a:r>
            <a:endParaRPr lang="en-GB" sz="40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57172" y="925009"/>
            <a:ext cx="8686828" cy="12039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25700" indent="-34290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Az egész genom „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shotgun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” feldarabolása (pl. a DNS-t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átpaszírozzák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egy vékony csövön), 2 - 10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kilo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bázis, a darabokat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megszekvenálták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25700" indent="-34290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számítógépes összeszerelése (assembly), a </a:t>
            </a:r>
            <a:r>
              <a:rPr lang="hu-HU" sz="200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TIGR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Assembler első ilyen szoftver</a:t>
            </a:r>
            <a:endParaRPr lang="en-GB" sz="20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9" name="TextShape 3"/>
          <p:cNvSpPr txBox="1"/>
          <p:nvPr/>
        </p:nvSpPr>
        <p:spPr>
          <a:xfrm>
            <a:off x="7997511" y="5330994"/>
            <a:ext cx="1314042" cy="120399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hu-HU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Celera</a:t>
            </a:r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Craig </a:t>
            </a:r>
            <a:r>
              <a:rPr lang="hu-HU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Venter</a:t>
            </a:r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1996</a:t>
            </a:r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3D120A7-902A-4314-9B50-56FD3B5FF8F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70377" y="1977718"/>
            <a:ext cx="7237192" cy="483135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2766</Words>
  <Application>Microsoft Office PowerPoint</Application>
  <PresentationFormat>Diavetítés a képernyőre (4:3 oldalarány)</PresentationFormat>
  <Paragraphs>459</Paragraphs>
  <Slides>36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StarSymbol</vt:lpstr>
      <vt:lpstr>Symbol</vt:lpstr>
      <vt:lpstr>Times New Roman</vt:lpstr>
      <vt:lpstr>Wingdings</vt:lpstr>
      <vt:lpstr>Office-téma</vt:lpstr>
      <vt:lpstr>Genom összerakások</vt:lpstr>
      <vt:lpstr>Omikák</vt:lpstr>
      <vt:lpstr>Genomika</vt:lpstr>
      <vt:lpstr>Genomika felhasználási területe</vt:lpstr>
      <vt:lpstr>Genom szekvenálás: múltban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Illumina Hiseq szekvenálás</vt:lpstr>
      <vt:lpstr>SOLiD szekvenálás</vt:lpstr>
      <vt:lpstr>SOLiD szekvenálás: ligálási ciklusok</vt:lpstr>
      <vt:lpstr>Pyroszekvenálás</vt:lpstr>
      <vt:lpstr>Iontorrent</vt:lpstr>
      <vt:lpstr>3. generációs szekvenálások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Teljes genom szekvenálások, élőlények</vt:lpstr>
      <vt:lpstr>Humán Genom projekt</vt:lpstr>
      <vt:lpstr>Egyik humán assembly a valóságban </vt:lpstr>
      <vt:lpstr>Gímszarvas genom projekt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 összerakások</dc:title>
  <dc:creator>Nori</dc:creator>
  <cp:lastModifiedBy>Nori</cp:lastModifiedBy>
  <cp:revision>62</cp:revision>
  <dcterms:created xsi:type="dcterms:W3CDTF">2019-03-25T12:40:26Z</dcterms:created>
  <dcterms:modified xsi:type="dcterms:W3CDTF">2019-03-27T11:32:34Z</dcterms:modified>
</cp:coreProperties>
</file>