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57" r:id="rId2"/>
    <p:sldId id="261" r:id="rId3"/>
    <p:sldId id="262" r:id="rId4"/>
    <p:sldId id="263" r:id="rId5"/>
    <p:sldId id="313" r:id="rId6"/>
    <p:sldId id="330" r:id="rId7"/>
    <p:sldId id="315" r:id="rId8"/>
    <p:sldId id="264" r:id="rId9"/>
    <p:sldId id="277" r:id="rId10"/>
    <p:sldId id="280" r:id="rId11"/>
    <p:sldId id="282" r:id="rId12"/>
    <p:sldId id="290" r:id="rId13"/>
    <p:sldId id="293" r:id="rId14"/>
    <p:sldId id="294" r:id="rId15"/>
    <p:sldId id="301" r:id="rId16"/>
    <p:sldId id="295" r:id="rId17"/>
    <p:sldId id="296" r:id="rId18"/>
    <p:sldId id="269" r:id="rId19"/>
    <p:sldId id="316" r:id="rId20"/>
    <p:sldId id="333" r:id="rId21"/>
    <p:sldId id="272" r:id="rId22"/>
    <p:sldId id="273" r:id="rId23"/>
    <p:sldId id="274" r:id="rId24"/>
    <p:sldId id="298" r:id="rId25"/>
    <p:sldId id="347" r:id="rId26"/>
    <p:sldId id="271" r:id="rId27"/>
    <p:sldId id="334" r:id="rId28"/>
    <p:sldId id="281" r:id="rId29"/>
    <p:sldId id="335" r:id="rId30"/>
    <p:sldId id="283" r:id="rId31"/>
    <p:sldId id="284" r:id="rId32"/>
    <p:sldId id="314" r:id="rId33"/>
    <p:sldId id="286" r:id="rId34"/>
    <p:sldId id="287" r:id="rId35"/>
    <p:sldId id="288" r:id="rId36"/>
    <p:sldId id="289" r:id="rId37"/>
    <p:sldId id="339" r:id="rId38"/>
    <p:sldId id="341" r:id="rId39"/>
    <p:sldId id="297" r:id="rId40"/>
    <p:sldId id="342" r:id="rId41"/>
    <p:sldId id="337" r:id="rId42"/>
    <p:sldId id="299" r:id="rId43"/>
    <p:sldId id="300" r:id="rId44"/>
    <p:sldId id="304" r:id="rId45"/>
    <p:sldId id="306" r:id="rId46"/>
    <p:sldId id="307" r:id="rId47"/>
    <p:sldId id="318" r:id="rId48"/>
    <p:sldId id="310" r:id="rId49"/>
    <p:sldId id="33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66376" autoAdjust="0"/>
  </p:normalViewPr>
  <p:slideViewPr>
    <p:cSldViewPr snapToGrid="0">
      <p:cViewPr varScale="1">
        <p:scale>
          <a:sx n="56" d="100"/>
          <a:sy n="56" d="100"/>
        </p:scale>
        <p:origin x="18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61368-2D10-4402-BEFC-4003F28C6E01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DFDE-BCA0-442E-A314-F02D77E4E3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96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yhits.isb-sib.ch/cgi-bin/dotlet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grc.ipk-gatersleben.de/jdotter/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70-es években dolgozták ki Margaret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Dayhoff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
és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mtsai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.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PAM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=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APM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=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Accepted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Point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Mutation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: 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	a szelekció által jóváhagyott mutáció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PAM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: az evolúciós távolság mértékegysége is: </a:t>
            </a:r>
          </a:p>
          <a:p>
            <a:pPr marL="196260" lvl="2" indent="-195934">
              <a:spcBef>
                <a:spcPts val="544"/>
              </a:spcBef>
              <a:buClr>
                <a:srgbClr val="0066CC"/>
              </a:buClr>
              <a:buSzPct val="100000"/>
            </a:pPr>
            <a:r>
              <a:rPr lang="hu-HU" sz="1814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		1 </a:t>
            </a:r>
            <a:r>
              <a:rPr lang="hu-HU" sz="1814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PAM</a:t>
            </a:r>
            <a:r>
              <a:rPr lang="hu-HU" sz="1814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az az evolúciós távolság (tkp. időtartam), amely két, kezdetben 	azonos szekvencia között 1% eltérést hoz létre pontmutációkkal. </a:t>
            </a:r>
          </a:p>
          <a:p>
            <a:pPr marL="196260" lvl="2" indent="-195934">
              <a:spcBef>
                <a:spcPts val="544"/>
              </a:spcBef>
              <a:buClr>
                <a:srgbClr val="0066CC"/>
              </a:buClr>
              <a:buSzPct val="100000"/>
            </a:pPr>
            <a:r>
              <a:rPr lang="hu-HU" sz="1814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		Vagyis az az időtartam, ami alatt az aminosavak 1 %-a kicserélődik</a:t>
            </a:r>
          </a:p>
          <a:p>
            <a:pPr marL="196260" lvl="2" indent="-195934">
              <a:spcBef>
                <a:spcPts val="544"/>
              </a:spcBef>
              <a:buClr>
                <a:srgbClr val="0066CC"/>
              </a:buClr>
              <a:buSzPct val="100000"/>
            </a:pPr>
            <a:r>
              <a:rPr lang="hu-HU" sz="1814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		250 </a:t>
            </a:r>
            <a:r>
              <a:rPr lang="hu-HU" sz="1814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PAM</a:t>
            </a:r>
            <a:r>
              <a:rPr lang="hu-HU" sz="1814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: ~20 % azonosság (a többszörös mutációk miatt)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Az akkor ismert manuálisan összerendezett (illesztett), &gt;85% azonosságú (közeli rokon) szekvenciák összehasonlításából számították ki az aminosavcserék valószínűségét.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endParaRPr lang="hu-HU" sz="2540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808239" lvl="1" indent="-285750">
              <a:spcBef>
                <a:spcPts val="544"/>
              </a:spcBef>
              <a:buClr>
                <a:srgbClr val="0066CC"/>
              </a:buClr>
              <a:buSzPct val="45000"/>
              <a:buFont typeface="Wingdings" panose="05000000000000000000" pitchFamily="2" charset="2"/>
              <a:buChar char="ü"/>
            </a:pP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1992-ben, A </a:t>
            </a:r>
            <a:r>
              <a:rPr lang="hu-HU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BLOCKS</a:t>
            </a: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adatbázison alapul: ebben fehérjecsaládok többszörösen összerendezett szekvenciablokkjai vannak 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
</a:t>
            </a: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Távolabbi rokon szekvenciák </a:t>
            </a:r>
            <a:r>
              <a:rPr lang="hu-HU" i="1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gap</a:t>
            </a:r>
            <a:r>
              <a:rPr lang="hu-HU" i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nélküli</a:t>
            </a: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blokkjainak többszörös illesztése</a:t>
            </a:r>
          </a:p>
          <a:p>
            <a:pPr marL="391867" indent="-293900">
              <a:buClr>
                <a:srgbClr val="0066CC"/>
              </a:buClr>
              <a:buSzPct val="100000"/>
              <a:buFont typeface="Wingdings" panose="05000000000000000000" pitchFamily="2" charset="2"/>
              <a:buChar char="ü"/>
            </a:pP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Szekvenciákból csoportokat, klasztereket képeznek a szekvencia hasonlóság alapján pl. az egymással 62%-</a:t>
            </a:r>
            <a:r>
              <a:rPr lang="hu-HU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nál</a:t>
            </a: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nagyobb azonosságot mutató szekvenciák egy klaszterbe kerülnek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Az azonosság mértéke alapján sokféle klaszter képezhető 
(80%, 60%, 40%, stb.)</a:t>
            </a:r>
          </a:p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Aminosav-helyettesítési mátrixokat számolnak a klaszterekben lévő szekvenciák alapján 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→ </a:t>
            </a:r>
            <a:r>
              <a:rPr lang="hu-HU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BLOSUM</a:t>
            </a: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80, </a:t>
            </a:r>
            <a:r>
              <a:rPr lang="hu-HU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BLOSUM</a:t>
            </a: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60, </a:t>
            </a:r>
            <a:r>
              <a:rPr lang="hu-HU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BLOSUM</a:t>
            </a: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40, stb. mátrixok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Gyakran használt: </a:t>
            </a:r>
            <a:r>
              <a:rPr lang="hu-HU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BLOSUM</a:t>
            </a: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62.</a:t>
            </a:r>
          </a:p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Általánosságban biológiailag helyesebb illesztéseket ad, mint a 
</a:t>
            </a:r>
            <a:r>
              <a:rPr lang="hu-HU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PAM</a:t>
            </a: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mátrixok (ismert szerkezetű fehérjéknél ez ellenőrizhető). 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endParaRPr lang="hu-HU" sz="2540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11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12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13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Needleman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és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Wunsch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1970, később finomítások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két szekvencia maximális egyezését – optimális illesztését – keressük lehetséges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deléciókkal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hézagbüntetéssel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i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Dinamikus programozás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: egy komplex feladatot kisebb alfeladatokra bontva jut el a végeredményhez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endParaRPr lang="hu-HU" sz="2540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endParaRPr lang="hu-HU" sz="2540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endParaRPr lang="hu-HU" sz="2540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903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Smith - </a:t>
            </a:r>
            <a:r>
              <a:rPr lang="hu-HU" sz="2903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Waterman</a:t>
            </a:r>
            <a:r>
              <a:rPr lang="hu-HU" sz="2903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algoritmus</a:t>
            </a:r>
            <a:endParaRPr lang="hu-HU" sz="290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Smith és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Waterman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1981, később finomítások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Hasonló a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Needleman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-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Wunsch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algoritmushoz, de rövid, lokálisan hasonló régiókat is megtalál.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dinamikus programozási mátrix mindegyik cellája egy lehetséges lokális összerendezés végpontja (jobb szélső eleme), az ehhez tartozó maximális hasonlósági pontszámot írjuk a cellába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endParaRPr lang="hu-HU" sz="2540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14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15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1.-</a:t>
            </a:r>
            <a:r>
              <a:rPr lang="hu-HU" dirty="0" err="1"/>
              <a:t>nek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17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Két szekvencia összehasonlításának legegyszerűbb eszköze</a:t>
            </a: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Téglalap alakú mátrix két tengelye a két szekvencia</a:t>
            </a: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Aminosavak/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nukleotidok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egyezése/hasonlósága esetén a megfelelő helyre egy pontot teszünk </a:t>
            </a: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Diagonális vonalak hosszabb egyező szakaszokat jelentenek</a:t>
            </a: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Cél: Az illeszkedés vizualizálása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18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3577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19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266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20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565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21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707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22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374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EMBOSS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dottup</a:t>
            </a:r>
            <a:endParaRPr lang="hu-HU" sz="254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dotpath</a:t>
            </a:r>
            <a:endParaRPr lang="hu-HU" sz="254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polydot</a:t>
            </a:r>
            <a:endParaRPr lang="hu-HU" sz="254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dotmatcher</a:t>
            </a:r>
            <a:endParaRPr lang="hu-HU" sz="254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WWW, Java: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540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3"/>
              </a:rPr>
              <a:t>http://</a:t>
            </a:r>
            <a:r>
              <a:rPr lang="hu-HU" sz="2540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3"/>
              </a:rPr>
              <a:t>myhits.isb-sib.ch</a:t>
            </a:r>
            <a:r>
              <a:rPr lang="hu-HU" sz="2540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3"/>
              </a:rPr>
              <a:t>/</a:t>
            </a:r>
            <a:r>
              <a:rPr lang="hu-HU" sz="2540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3"/>
              </a:rPr>
              <a:t>cgi-bin</a:t>
            </a:r>
            <a:r>
              <a:rPr lang="hu-HU" sz="2540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3"/>
              </a:rPr>
              <a:t>/</a:t>
            </a:r>
            <a:r>
              <a:rPr lang="hu-HU" sz="2540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3"/>
              </a:rPr>
              <a:t>dotlet</a:t>
            </a:r>
            <a:endParaRPr lang="hu-HU" sz="254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540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/>
              </a:rPr>
              <a:t>http://</a:t>
            </a:r>
            <a:r>
              <a:rPr lang="hu-HU" sz="2540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/>
              </a:rPr>
              <a:t>pgrc.ipk-gatersleben.de</a:t>
            </a:r>
            <a:r>
              <a:rPr lang="hu-HU" sz="2540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/>
              </a:rPr>
              <a:t>/</a:t>
            </a:r>
            <a:r>
              <a:rPr lang="hu-HU" sz="2540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/>
              </a:rPr>
              <a:t>jdotter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23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1525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72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Mivel az összes lehetséges illesztés száma igen nagy, ezért ezzel az algoritmussal le tudjuk szűkíteni azokra az illesztésekre, amiket egyáltalán érdemes vizsgálni.</a:t>
            </a:r>
          </a:p>
          <a:p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Pirossal: az optimális illesztés</a:t>
            </a:r>
          </a:p>
          <a:p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</a:t>
            </a:r>
            <a:r>
              <a:rPr lang="hu-H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gtuckerkellogg.github.io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hu-H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pairwise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hu-H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demo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32387-D42E-4004-8EF3-9C05DE79CACB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3397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44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dirty="0"/>
              <a:t>Egyszerű vagy bonyolult</a:t>
            </a:r>
          </a:p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Egyszerű ha nagyon hasonló szekvenciákról van szó</a:t>
            </a:r>
          </a:p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endParaRPr lang="hu-HU" sz="2903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Bonyolult</a:t>
            </a:r>
          </a:p>
          <a:p>
            <a:pPr marL="783734" lvl="1" indent="-261245">
              <a:buClr>
                <a:srgbClr val="0066CC"/>
              </a:buClr>
              <a:buSzPct val="100000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az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inszerciók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és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deléciók</a:t>
            </a:r>
            <a:endParaRPr lang="hu-HU" sz="2540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buClr>
                <a:srgbClr val="0066CC"/>
              </a:buClr>
              <a:buSzPct val="100000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(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indel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-ek) miatt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1" spc="-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Automatikus módszerek</a:t>
            </a:r>
          </a:p>
          <a:p>
            <a:endParaRPr lang="hu-HU" dirty="0"/>
          </a:p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903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Dinamikus programozási</a:t>
            </a:r>
            <a:r>
              <a:rPr lang="hu-HU" sz="290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algoritmusok általánosítása többszörös illesztésre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óriási számítási igény</a:t>
            </a:r>
          </a:p>
          <a:p>
            <a:endParaRPr lang="hu-HU" dirty="0"/>
          </a:p>
          <a:p>
            <a:endParaRPr lang="hu-HU" dirty="0"/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177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L</a:t>
            </a:r>
            <a:r>
              <a:rPr lang="hu-HU" sz="2177" spc="-1" baseline="30000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N</a:t>
            </a: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-el arányos, ahol </a:t>
            </a:r>
            <a:r>
              <a:rPr lang="hu-HU" sz="2177" i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L</a:t>
            </a: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a hosszúság, </a:t>
            </a:r>
            <a:r>
              <a:rPr lang="hu-HU" sz="2177" i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N</a:t>
            </a: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a szekvenciák száma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→ maximum 10 átlagos méretű fehérjeszekvenciára használható</a:t>
            </a:r>
          </a:p>
          <a:p>
            <a:pPr lvl="2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1996" i="1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MSA</a:t>
            </a:r>
            <a:r>
              <a:rPr lang="hu-HU" sz="1996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(</a:t>
            </a:r>
            <a:r>
              <a:rPr lang="hu-HU" sz="1996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Lipman</a:t>
            </a:r>
            <a:r>
              <a:rPr lang="hu-HU" sz="1996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és </a:t>
            </a:r>
            <a:r>
              <a:rPr lang="hu-HU" sz="1996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mti</a:t>
            </a:r>
            <a:r>
              <a:rPr lang="hu-HU" sz="1996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., 1989) Global </a:t>
            </a:r>
            <a:r>
              <a:rPr lang="hu-HU" sz="1996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Optimal</a:t>
            </a:r>
            <a:r>
              <a:rPr lang="hu-HU" sz="1996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1996" b="1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</a:t>
            </a:r>
            <a:r>
              <a:rPr lang="hu-HU" sz="1996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ultiple</a:t>
            </a:r>
            <a:r>
              <a:rPr lang="hu-HU" sz="1996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1996" b="1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</a:t>
            </a:r>
            <a:r>
              <a:rPr lang="hu-HU" sz="1996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equence</a:t>
            </a:r>
            <a:r>
              <a:rPr lang="hu-HU" sz="1996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1996" b="1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</a:t>
            </a:r>
            <a:r>
              <a:rPr lang="hu-HU" sz="1996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lignment</a:t>
            </a:r>
            <a:r>
              <a:rPr lang="hu-HU" sz="1996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Program</a:t>
            </a:r>
            <a:endParaRPr lang="hu-HU" sz="2177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lvl="2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1996" i="1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DCA</a:t>
            </a:r>
            <a:r>
              <a:rPr lang="hu-HU" sz="1996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(</a:t>
            </a:r>
            <a:r>
              <a:rPr lang="hu-HU" sz="1996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Stoye</a:t>
            </a:r>
            <a:r>
              <a:rPr lang="hu-HU" sz="1996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és </a:t>
            </a:r>
            <a:r>
              <a:rPr lang="hu-HU" sz="1996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mti</a:t>
            </a:r>
            <a:r>
              <a:rPr lang="hu-HU" sz="1996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., 1997) </a:t>
            </a:r>
            <a:r>
              <a:rPr lang="hu-HU" sz="1996" b="1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</a:t>
            </a:r>
            <a:r>
              <a:rPr lang="hu-HU" sz="1996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ivide</a:t>
            </a:r>
            <a:r>
              <a:rPr lang="hu-HU" sz="1996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-and-</a:t>
            </a:r>
            <a:r>
              <a:rPr lang="hu-HU" sz="1996" b="1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C</a:t>
            </a:r>
            <a:r>
              <a:rPr lang="hu-HU" sz="1996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onquer</a:t>
            </a:r>
            <a:r>
              <a:rPr lang="hu-HU" sz="1996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1996" b="1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</a:t>
            </a:r>
            <a:r>
              <a:rPr lang="hu-HU" sz="1996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lignment</a:t>
            </a:r>
            <a:endParaRPr lang="hu-HU" sz="2177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903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Stochasztikus</a:t>
            </a:r>
            <a:r>
              <a:rPr lang="hu-HU" sz="2903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módszerek</a:t>
            </a: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iteratív stratégiák, progresszív illesztés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robosztus, kevésbé érzékeny a szekvenciák számára, de nem garantálja az optimális illesztést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45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46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47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48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CustomShape 1"/>
          <p:cNvSpPr/>
          <p:nvPr/>
        </p:nvSpPr>
        <p:spPr>
          <a:xfrm>
            <a:off x="1106640" y="812880"/>
            <a:ext cx="5344920" cy="4008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 a </a:t>
            </a:r>
            <a:r>
              <a:rPr lang="hu-H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homológia</a:t>
            </a: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definíciója?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</a:t>
            </a: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.: Két szekvencia homológ, ha közös őstől származnak.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</a:t>
            </a:r>
            <a:r>
              <a:rPr lang="hu-HU" sz="1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homológia</a:t>
            </a:r>
            <a:r>
              <a:rPr lang="hu-HU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nem a hasonlóság mértéke!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lvl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Az olyan kifejezések, mint „a szekvenciák 50 %-ban homológok” vagy „a szekvenciák nagyfokú
homológiát mutatnak”, </a:t>
            </a:r>
            <a:r>
              <a:rPr lang="hu-H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értelmetlenek</a:t>
            </a: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Két szekvencia vagy homológ vagy nem.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hasonlóság egy mérhető tény, a 
</a:t>
            </a:r>
            <a:r>
              <a:rPr lang="hu-H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homológia</a:t>
            </a: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egy hipotézis ill. következtetés.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hasonlóság kvantitatív, a </a:t>
            </a:r>
            <a:r>
              <a:rPr lang="hu-H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homológia</a:t>
            </a: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kvalitatív.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Az illesztést gyakran mátrix formában reprezentálják, a szekvenciák a sorokban vannak, az egymásnak megfeleltetett aminosavak vagy </a:t>
            </a:r>
            <a:r>
              <a:rPr lang="hu-H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nukleotidok</a:t>
            </a: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az oszlopokban.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nem megfeleltethető helyeket „–”-</a:t>
            </a:r>
            <a:r>
              <a:rPr lang="hu-H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lal</a:t>
            </a: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hu-HU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gappel</a:t>
            </a: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réssel) jelöljük.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32387-D42E-4004-8EF3-9C05DE79CAC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6014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Mit illesztünk és miért?</a:t>
            </a:r>
            <a:endParaRPr lang="hu-H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Ősi szekvencia → kettéválik - fajkeletkezés vagy 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génduplikáció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hu-H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2 szekvencia egymástól független mutációkat szerez be</a:t>
            </a:r>
            <a:endParaRPr lang="hu-H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→ különbözni fognak.</a:t>
            </a:r>
            <a:endParaRPr lang="hu-H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mi szeretnénk tudni, hogy mely részeik hasonlóak, melyek különböznek, mi történhetett velük a különválás óta.</a:t>
            </a:r>
            <a:endParaRPr lang="hu-H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Vagyis az illesztéssel próbáljuk rekonstruálni az evolúciót.</a:t>
            </a:r>
            <a:endParaRPr lang="hu-HU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Ilyen 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génduplikációk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sora történt a gerincesek</a:t>
            </a:r>
            <a:r>
              <a:rPr lang="hu-H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hu-HU" sz="1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globin</a:t>
            </a:r>
            <a:r>
              <a:rPr lang="hu-H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génjeinek keletkezése közben.</a:t>
            </a:r>
            <a:endParaRPr lang="hu-H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Az emberi hemoglobin egy 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heterotetramer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ami – felnőtt emberben – 2 alfa (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HBA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és 2 béta (</a:t>
            </a:r>
            <a:r>
              <a:rPr lang="hu-HU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HBB</a:t>
            </a:r>
            <a:r>
              <a:rPr lang="hu-HU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alegységből áll.</a:t>
            </a:r>
            <a:endParaRPr lang="hu-H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32387-D42E-4004-8EF3-9C05DE79CAC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506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721040"/>
          </a:xfrm>
          <a:prstGeom prst="rect">
            <a:avLst/>
          </a:prstGeom>
        </p:spPr>
        <p:txBody>
          <a:bodyPr lIns="0" tIns="0" rIns="0" bIns="0"/>
          <a:lstStyle/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Az illesztés a mintázat egyeztetés / megfeleltetés menete.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Általában azokat az illesztéseket tekintjük jónak, ahol sok egyező és kevés eltérő oszlop, pozíció, site van.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Minél jobban eltér egymástól a két szekvencia, annál nehezebb őket illeszteni.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távoli szekvenciáknak több különböző, egyformán jónak kinéző illesztése is lehet.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közeli szekvenciáknak többnyire csak egy vagy pár.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Problémák: A hosszabb szekvenciák illesztése időigényesebb, mint a rövideké.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Több szekvenciát tovább tart illeszteni, mint kevesebbet.</a:t>
            </a: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szekvenciákban található ismétlődő szakaszok gondot okozhatnak.</a:t>
            </a:r>
          </a:p>
          <a:p>
            <a:pPr marL="432000" indent="-3240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1800" b="0" strike="noStrike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Ideális esetben az illesztés az evolúciós történetet reprezentálja.</a:t>
            </a:r>
          </a:p>
          <a:p>
            <a:pPr marL="432000" indent="-3240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1800" b="0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Gap</a:t>
            </a:r>
            <a:r>
              <a:rPr lang="hu-HU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csak az </a:t>
            </a:r>
            <a:r>
              <a:rPr lang="hu-HU" sz="1800" b="0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in/</a:t>
            </a:r>
            <a:r>
              <a:rPr lang="hu-HU" sz="1800" b="0" i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del</a:t>
            </a:r>
            <a:r>
              <a:rPr lang="hu-HU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-ek helyén van</a:t>
            </a:r>
          </a:p>
          <a:p>
            <a:pPr marL="432000" indent="-3240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1800" b="0" strike="noStrike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Az oszlopokban található nem egyező aminosavak, </a:t>
            </a:r>
            <a:r>
              <a:rPr lang="hu-HU" sz="1800" b="0" strike="noStrike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nukleotidok</a:t>
            </a:r>
            <a:r>
              <a:rPr lang="hu-HU" sz="1800" b="0" strike="noStrike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a szubsztitúciók eredményei.</a:t>
            </a: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hu-H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72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 db 5 </a:t>
            </a:r>
            <a:r>
              <a:rPr lang="hu-H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nt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hu-H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hosszú szekvenciának már 10^18-on különböző illesztése létezik!</a:t>
            </a:r>
          </a:p>
          <a:p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→ nem jó ötlet az összes lehetséges közül választani.</a:t>
            </a:r>
          </a:p>
          <a:p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Olyan megoldást kell választani, amihez nem szükséges az összes lehetséges illesztést kiszámolni: dinamikus programozás, </a:t>
            </a:r>
          </a:p>
          <a:p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heurisztikus illesztő algoritmusok.</a:t>
            </a:r>
          </a:p>
          <a:p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Számszerűsíteni kell az illesztések „jóságát”.</a:t>
            </a:r>
          </a:p>
          <a:p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Pontozni kell a különböző illesztéseket, hogy dönteni tudjunk közöttük.</a:t>
            </a:r>
          </a:p>
          <a:p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a szekvenciák hossza (3 db szekvenciával számolva)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a szekvenciák száma (3 </a:t>
            </a:r>
            <a:r>
              <a:rPr lang="hu-H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as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/</a:t>
            </a:r>
            <a:r>
              <a:rPr lang="hu-H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nt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 hosszú szekvenciákkal számolva)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Minél hosszabbak a szekvenciák és minél több van belőlük annál több! </a:t>
            </a:r>
            <a:endParaRPr lang="hu-H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endParaRPr lang="hu-H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91867" indent="-293900">
              <a:buClr>
                <a:srgbClr val="0066CC"/>
              </a:buClr>
              <a:buSzPct val="45000"/>
            </a:pPr>
            <a:r>
              <a:rPr lang="hu-HU" dirty="0"/>
              <a:t>Azonossági mátrix: </a:t>
            </a:r>
            <a:r>
              <a:rPr lang="hu-HU" sz="120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Csak a teljes egyezést veszik</a:t>
            </a:r>
          </a:p>
          <a:p>
            <a:pPr marL="391867" indent="-293900">
              <a:buClr>
                <a:srgbClr val="0066CC"/>
              </a:buClr>
              <a:buSzPct val="45000"/>
            </a:pPr>
            <a:r>
              <a:rPr lang="hu-HU" sz="120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figyelembe, azokat is egyenlő</a:t>
            </a:r>
          </a:p>
          <a:p>
            <a:pPr marL="391867" indent="-293900">
              <a:buClr>
                <a:srgbClr val="0066CC"/>
              </a:buClr>
              <a:buSzPct val="45000"/>
            </a:pPr>
            <a:r>
              <a:rPr lang="hu-HU" sz="120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Súllyal</a:t>
            </a: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Szükség van "engedékenyebb" hasonlósági mátrixokra, amelyek a </a:t>
            </a:r>
            <a:r>
              <a:rPr lang="hu-HU" sz="2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hasonló</a:t>
            </a: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aminosavakat is pozitívan pontozzák. </a:t>
            </a:r>
          </a:p>
          <a:p>
            <a:pPr marL="216000" lvl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Hátrány: növekszik a "zaj" is: hasonlósági keresésnél több találat adódik, nem rokon fehérjékkel is.</a:t>
            </a:r>
          </a:p>
          <a:p>
            <a:pPr marL="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jel/zaj arány a mátrixtól függ.</a:t>
            </a:r>
          </a:p>
          <a:p>
            <a:pPr marL="216000" lvl="1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Külön kutatási ág a jó aminosav-hasonlósági mátrixok megalkotása.</a:t>
            </a:r>
          </a:p>
          <a:p>
            <a:pPr marL="391867" indent="-293900">
              <a:buClr>
                <a:srgbClr val="0066CC"/>
              </a:buClr>
              <a:buSzPct val="45000"/>
            </a:pPr>
            <a:endParaRPr lang="hu-HU" sz="1200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FAFC42E-EED4-4FAC-8504-0E821BFEC8C5}" type="slidenum">
              <a:rPr lang="hu-H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10</a:t>
            </a:fld>
            <a:endParaRPr lang="hu-H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2794-C001-4FAB-9EEA-87BDD42130A0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337F-4821-4EC6-B412-18A7946086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00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2794-C001-4FAB-9EEA-87BDD42130A0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337F-4821-4EC6-B412-18A7946086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92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2794-C001-4FAB-9EEA-87BDD42130A0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337F-4821-4EC6-B412-18A7946086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834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24843" y="0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991" b="1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8228763" cy="4526148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51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24843" y="0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991" b="1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172" y="1604841"/>
            <a:ext cx="4015600" cy="4526148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927" y="1604841"/>
            <a:ext cx="4015600" cy="4526148"/>
          </a:xfrm>
          <a:prstGeom prst="rect">
            <a:avLst/>
          </a:prstGeom>
        </p:spPr>
        <p:txBody>
          <a:bodyPr lIns="0" tIns="0" rIns="0" bIns="0"/>
          <a:lstStyle/>
          <a:p>
            <a:endParaRPr lang="hu-HU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754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4843" y="0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991" b="1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2" y="1604841"/>
            <a:ext cx="8228763" cy="452614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27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2794-C001-4FAB-9EEA-87BDD42130A0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337F-4821-4EC6-B412-18A7946086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158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2794-C001-4FAB-9EEA-87BDD42130A0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337F-4821-4EC6-B412-18A7946086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28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2794-C001-4FAB-9EEA-87BDD42130A0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337F-4821-4EC6-B412-18A7946086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907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2794-C001-4FAB-9EEA-87BDD42130A0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337F-4821-4EC6-B412-18A7946086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399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2794-C001-4FAB-9EEA-87BDD42130A0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337F-4821-4EC6-B412-18A7946086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90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2794-C001-4FAB-9EEA-87BDD42130A0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337F-4821-4EC6-B412-18A7946086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47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2794-C001-4FAB-9EEA-87BDD42130A0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337F-4821-4EC6-B412-18A7946086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913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2794-C001-4FAB-9EEA-87BDD42130A0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337F-4821-4EC6-B412-18A7946086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94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2794-C001-4FAB-9EEA-87BDD42130A0}" type="datetimeFigureOut">
              <a:rPr lang="hu-HU" smtClean="0"/>
              <a:t>2019.03.13.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4337F-4821-4EC6-B412-18A7946086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401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yhits.isb-sib.ch/cgi-bin/dotle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grc.ipk-gatersleben.de/jdotte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tuckerkellogg.github.io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Education/BLASTinfo/BLAST_algorithm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Education/BLASTinfo/BLAST_algorithm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Tools/sss/ncbiblast/" TargetMode="External"/><Relationship Id="rId2" Type="http://schemas.openxmlformats.org/officeDocument/2006/relationships/hyperlink" Target="http://blast.ncbi.nlm.nih.gov/Blast.cg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bi.ac.uk/Tools/sss/wublast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/NBK1734/" TargetMode="External"/><Relationship Id="rId2" Type="http://schemas.openxmlformats.org/officeDocument/2006/relationships/hyperlink" Target="http://www.ncbi.nlm.nih.gov/staff/ta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BLAST" TargetMode="External"/><Relationship Id="rId4" Type="http://schemas.openxmlformats.org/officeDocument/2006/relationships/hyperlink" Target="http://blast.ncbi.nlm.nih.gov/Blast.cgi?CMD=Web&amp;amp;PAGE_TYPE=BlastDoc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.clustal.org/" TargetMode="External"/><Relationship Id="rId7" Type="http://schemas.openxmlformats.org/officeDocument/2006/relationships/hyperlink" Target="http://en.wikipedia.org/wiki/List_of_sequence_alignment_software" TargetMode="Externa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tcoffee.org/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://bioinfo.genotoul.fr/multalin/multalin.html" TargetMode="External"/><Relationship Id="rId10" Type="http://schemas.openxmlformats.org/officeDocument/2006/relationships/image" Target="../media/image31.png"/><Relationship Id="rId4" Type="http://schemas.openxmlformats.org/officeDocument/2006/relationships/hyperlink" Target="http://www.ebi.ac.uk/Tools/msa/clustalo/" TargetMode="External"/><Relationship Id="rId9" Type="http://schemas.openxmlformats.org/officeDocument/2006/relationships/image" Target="../media/image30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5">
            <a:extLst>
              <a:ext uri="{FF2B5EF4-FFF2-40B4-BE49-F238E27FC236}">
                <a16:creationId xmlns:a16="http://schemas.microsoft.com/office/drawing/2014/main" id="{F267D3C1-5738-418F-BBA4-23AAE950EB52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1052439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2475" b="1" dirty="0">
                <a:solidFill>
                  <a:schemeClr val="bg1"/>
                </a:solidFill>
              </a:rPr>
            </a:br>
            <a:br>
              <a:rPr lang="hu-HU" sz="2531" dirty="0"/>
            </a:br>
            <a:endParaRPr lang="hu-HU" sz="2531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568AAB9-F556-4C74-8A80-11CC57BD9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9875"/>
            <a:ext cx="9144000" cy="9825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4400" b="1" dirty="0">
                <a:solidFill>
                  <a:schemeClr val="bg1"/>
                </a:solidFill>
              </a:rPr>
              <a:t>Szekvencia összehasonlítások, illesztések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075D23C-487C-48A4-9F8D-81754685E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74" y="4640280"/>
            <a:ext cx="7867650" cy="1849934"/>
          </a:xfrm>
          <a:effectLst/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Előadó: Bana Nóra,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Genetikai Intézet (ELTE)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hu-HU" sz="15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Készült: Ari Eszter diái alapján</a:t>
            </a:r>
            <a:endParaRPr lang="hu-HU" sz="15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20000"/>
              </a:lnSpc>
            </a:pPr>
            <a:r>
              <a:rPr lang="hu-HU" sz="15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2019.03.13</a:t>
            </a:r>
            <a:r>
              <a:rPr lang="hu-HU" sz="20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/>
            <a:endParaRPr lang="hu-HU" sz="2025" dirty="0"/>
          </a:p>
        </p:txBody>
      </p:sp>
      <p:pic>
        <p:nvPicPr>
          <p:cNvPr id="15" name="Picture 4" descr="Képtalálat a következőre: „elte genetika logo”">
            <a:extLst>
              <a:ext uri="{FF2B5EF4-FFF2-40B4-BE49-F238E27FC236}">
                <a16:creationId xmlns:a16="http://schemas.microsoft.com/office/drawing/2014/main" id="{ACBFC097-CCAD-4BD0-B8F6-E4AA8B647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8871" y="1239356"/>
            <a:ext cx="1607003" cy="1607003"/>
          </a:xfrm>
          <a:prstGeom prst="rect">
            <a:avLst/>
          </a:prstGeom>
          <a:noFill/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8E13541-2D37-4609-8408-FCCFF3C4D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2565462"/>
            <a:ext cx="6260647" cy="17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49E049A3-1A8D-456F-935B-319880E53E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TextShape 1"/>
          <p:cNvSpPr txBox="1"/>
          <p:nvPr/>
        </p:nvSpPr>
        <p:spPr>
          <a:xfrm>
            <a:off x="567" y="30403"/>
            <a:ext cx="9143433" cy="8159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3628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Az illesztés helyessége, helyettesítési mátrixok</a:t>
            </a:r>
          </a:p>
        </p:txBody>
      </p:sp>
      <p:sp>
        <p:nvSpPr>
          <p:cNvPr id="330" name="TextShape 2"/>
          <p:cNvSpPr txBox="1"/>
          <p:nvPr/>
        </p:nvSpPr>
        <p:spPr>
          <a:xfrm>
            <a:off x="424339" y="846343"/>
            <a:ext cx="8295322" cy="517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66CC"/>
              </a:buClr>
              <a:buSzPct val="100000"/>
              <a:buFont typeface="Wingdings" pitchFamily="2" charset="2"/>
              <a:buChar char="q"/>
            </a:pP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Két szekvencia közötti hasonlóság mértékének számszerűsítésére</a:t>
            </a:r>
          </a:p>
          <a:p>
            <a:pPr marL="391867" indent="-293900">
              <a:buClr>
                <a:srgbClr val="0066CC"/>
              </a:buClr>
              <a:buSzPct val="100000"/>
              <a:buFont typeface="Wingdings" pitchFamily="2" charset="2"/>
              <a:buChar char="q"/>
            </a:pP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	Főbb típusok: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54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Azonossági v. egység mátrix</a:t>
            </a:r>
            <a:endParaRPr lang="hu-HU" sz="254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653460" lvl="3" indent="-195934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Egyezés: 1, eltérés: 0 (vagy egyezés: 5, eltérés: -4).</a:t>
            </a:r>
          </a:p>
          <a:p>
            <a:pPr marL="653460" lvl="3" indent="-195934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Csak nukleinsav-szekvenciákra alkalmazzák</a:t>
            </a:r>
          </a:p>
          <a:p>
            <a:pPr marL="457526" lvl="3">
              <a:buClr>
                <a:srgbClr val="0066CC"/>
              </a:buClr>
              <a:buSzPct val="100000"/>
            </a:pP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(esetleg </a:t>
            </a:r>
            <a:r>
              <a:rPr lang="hu-HU" sz="20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tranzíció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és transzverzió különbözőképpen súlyozva)</a:t>
            </a:r>
          </a:p>
          <a:p>
            <a:pPr marL="457526" lvl="3">
              <a:buClr>
                <a:srgbClr val="0066CC"/>
              </a:buClr>
              <a:buSzPct val="100000"/>
            </a:pPr>
            <a:endParaRPr lang="hu-HU" sz="200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54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Kémiai hasonlóság</a:t>
            </a:r>
            <a:r>
              <a:rPr lang="hu-HU" sz="254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alapján történő pontozás</a:t>
            </a:r>
          </a:p>
          <a:p>
            <a:pPr marL="653460" lvl="3" indent="-195934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hasonló </a:t>
            </a:r>
            <a:r>
              <a:rPr lang="hu-HU" sz="20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fiziko-kémiai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tulajdonságokkal rendelkező aminosavak illeszkedését nagyobb súllyal veszi figyelembe</a:t>
            </a:r>
          </a:p>
          <a:p>
            <a:pPr marL="653460" lvl="3" indent="-195934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osztályozás alapja: poláros vagy apoláros, méret, alak, töltés</a:t>
            </a:r>
          </a:p>
          <a:p>
            <a:pPr marL="653460" lvl="3" indent="-195934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endParaRPr lang="hu-HU" sz="200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Az</a:t>
            </a:r>
            <a:r>
              <a:rPr lang="hu-HU" sz="254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54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észlelt 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helyettesítéseken alapuló mátrixok</a:t>
            </a:r>
          </a:p>
          <a:p>
            <a:pPr marL="653460" lvl="3" indent="-195934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Az illesztett szekvenciákban megfigyelt aminosav-helyettesítési gyakoriságokon alapulnak</a:t>
            </a:r>
          </a:p>
          <a:p>
            <a:pPr marL="653460" lvl="3" indent="-195934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Fehérjeszekvenciák illesztésénél ma már szinte csak ilyeneket használnak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DCC98EA-91D2-47BC-BF2B-AE0AA516C631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6557963" y="1283806"/>
            <a:ext cx="2373867" cy="1802296"/>
          </a:xfrm>
          <a:prstGeom prst="rect">
            <a:avLst/>
          </a:prstGeom>
          <a:ln>
            <a:noFill/>
          </a:ln>
          <a:effectLst>
            <a:outerShdw dist="152735" dir="2700000">
              <a:srgbClr val="808080"/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823B4342-CFB8-4422-BF8C-0B0D8C14A426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4700587" y="6072188"/>
            <a:ext cx="4442845" cy="657223"/>
          </a:xfrm>
          <a:prstGeom prst="rect">
            <a:avLst/>
          </a:prstGeom>
          <a:ln>
            <a:noFill/>
          </a:ln>
        </p:spPr>
      </p:pic>
      <p:sp>
        <p:nvSpPr>
          <p:cNvPr id="9" name="Cím 15">
            <a:extLst>
              <a:ext uri="{FF2B5EF4-FFF2-40B4-BE49-F238E27FC236}">
                <a16:creationId xmlns:a16="http://schemas.microsoft.com/office/drawing/2014/main" id="{4113B528-FA2C-4683-AD95-29E1018F4BB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36686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TextShape 1"/>
          <p:cNvSpPr txBox="1"/>
          <p:nvPr/>
        </p:nvSpPr>
        <p:spPr>
          <a:xfrm>
            <a:off x="128870" y="30979"/>
            <a:ext cx="9143433" cy="6363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3628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Az észlelt helyettesítéseken alapuló mátrixok </a:t>
            </a:r>
          </a:p>
        </p:txBody>
      </p:sp>
      <p:sp>
        <p:nvSpPr>
          <p:cNvPr id="336" name="TextShape 2"/>
          <p:cNvSpPr txBox="1"/>
          <p:nvPr/>
        </p:nvSpPr>
        <p:spPr>
          <a:xfrm>
            <a:off x="714374" y="667304"/>
            <a:ext cx="8429058" cy="57334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8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Dayhoff</a:t>
            </a:r>
            <a:r>
              <a:rPr lang="hu-HU" sz="28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-féle mutációs/</a:t>
            </a:r>
            <a:r>
              <a:rPr lang="hu-HU" sz="2800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PAM</a:t>
            </a:r>
            <a:r>
              <a:rPr lang="hu-HU" sz="280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mátrixok </a:t>
            </a:r>
            <a:r>
              <a:rPr lang="hu-HU" sz="28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pl. </a:t>
            </a:r>
            <a:r>
              <a:rPr lang="hu-HU" sz="28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PAM</a:t>
            </a:r>
            <a:r>
              <a:rPr lang="hu-HU" sz="28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250</a:t>
            </a:r>
          </a:p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Wingdings" panose="05000000000000000000" pitchFamily="2" charset="2"/>
              <a:buChar char="ü"/>
            </a:pP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1970-es években ismert manuálisan összerendezett (illesztett),</a:t>
            </a:r>
          </a:p>
          <a:p>
            <a:pPr marL="97967">
              <a:spcBef>
                <a:spcPts val="544"/>
              </a:spcBef>
              <a:buClr>
                <a:srgbClr val="0066CC"/>
              </a:buClr>
              <a:buSzPct val="100000"/>
            </a:pP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	</a:t>
            </a:r>
            <a:r>
              <a:rPr lang="hu-HU" sz="2000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&gt;85% azonosságú 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(</a:t>
            </a:r>
            <a:r>
              <a:rPr lang="hu-HU" sz="2000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közeli rokon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) szekvenciák összehasonlításából számították 	ki az aminosavcserék valószínűségét.</a:t>
            </a:r>
          </a:p>
          <a:p>
            <a:pPr marL="326534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0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PAM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= </a:t>
            </a:r>
            <a:r>
              <a:rPr lang="hu-HU" sz="20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APM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= </a:t>
            </a:r>
            <a:r>
              <a:rPr lang="hu-HU" sz="20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Accepted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0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Point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0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Mutation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:  a szelekció által jóváhagyott mutáció</a:t>
            </a:r>
          </a:p>
          <a:p>
            <a:pPr marL="326534" indent="-261245">
              <a:spcBef>
                <a:spcPts val="544"/>
              </a:spcBef>
              <a:buClr>
                <a:srgbClr val="0066CC"/>
              </a:buClr>
              <a:buSzPct val="100000"/>
            </a:pP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	Az az időtartam, ami alatt az aminosavak 1 %-a kicserélődik</a:t>
            </a:r>
          </a:p>
          <a:p>
            <a:pPr marL="196260" lvl="2" indent="-195934">
              <a:spcBef>
                <a:spcPts val="544"/>
              </a:spcBef>
              <a:buClr>
                <a:srgbClr val="0066CC"/>
              </a:buClr>
              <a:buSzPct val="100000"/>
            </a:pPr>
            <a:r>
              <a:rPr lang="hu-HU" sz="1814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			</a:t>
            </a:r>
            <a:endParaRPr lang="hu-HU" sz="254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540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BLOSUM</a:t>
            </a:r>
            <a:r>
              <a:rPr lang="hu-HU" sz="254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mátrixok</a:t>
            </a:r>
            <a:r>
              <a:rPr lang="hu-HU" sz="254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: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BLOcks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SUbstitution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Matrix pl.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BLOSUM62</a:t>
            </a:r>
            <a:endParaRPr lang="hu-HU" sz="254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Wingdings" panose="05000000000000000000" pitchFamily="2" charset="2"/>
              <a:buChar char="ü"/>
            </a:pP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1992-ben, A </a:t>
            </a:r>
            <a:r>
              <a:rPr lang="hu-HU" sz="20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BLOCKS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adatbázison alapul: ebben </a:t>
            </a:r>
            <a:r>
              <a:rPr lang="hu-HU" sz="2000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távolabbi rokon fehérjecsaládok többszörösen összerendezett, </a:t>
            </a:r>
            <a:r>
              <a:rPr lang="hu-HU" sz="2000" b="1" i="1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gap</a:t>
            </a:r>
            <a:r>
              <a:rPr lang="hu-HU" sz="2000" b="1" i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nélküli</a:t>
            </a:r>
            <a:r>
              <a:rPr lang="hu-HU" sz="2000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szekvenciablokkjai vannak 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
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Szekvenciákból csoportokat</a:t>
            </a:r>
            <a:r>
              <a:rPr lang="hu-HU" sz="2000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klasztereket 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képeznek a szekvencia </a:t>
            </a:r>
            <a:r>
              <a:rPr lang="hu-HU" sz="2000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hasonlóság alapján 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pl. az egymással 62%-</a:t>
            </a:r>
            <a:r>
              <a:rPr lang="hu-HU" sz="20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nál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nagyobb azonosságot mutató szekvenciák egy klaszterbe kerülnek Az azonosság mértéke alapján (80%, 60%, 40%, stb.)</a:t>
            </a:r>
          </a:p>
          <a:p>
            <a:pPr marL="391867" indent="-293900">
              <a:buClr>
                <a:srgbClr val="0066CC"/>
              </a:buClr>
              <a:buSzPct val="100000"/>
              <a:buFont typeface="Wingdings" panose="05000000000000000000" pitchFamily="2" charset="2"/>
              <a:buChar char="ü"/>
            </a:pP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Aminosav-helyettesítési mátrixokat számolnak a klaszterekben lévő szekvenciák alapján.</a:t>
            </a:r>
          </a:p>
          <a:p>
            <a:pPr marL="391867" indent="-293900">
              <a:buClr>
                <a:srgbClr val="0066CC"/>
              </a:buClr>
              <a:buSzPct val="100000"/>
              <a:buFont typeface="Wingdings" panose="05000000000000000000" pitchFamily="2" charset="2"/>
              <a:buChar char="ü"/>
            </a:pPr>
            <a:r>
              <a:rPr lang="hu-HU" sz="20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Biológilag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helyesebb illesztést ad, </a:t>
            </a:r>
          </a:p>
          <a:p>
            <a:pPr marL="97967">
              <a:buClr>
                <a:srgbClr val="0066CC"/>
              </a:buClr>
              <a:buSzPct val="100000"/>
            </a:pP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	mint a </a:t>
            </a:r>
            <a:r>
              <a:rPr lang="hu-HU" sz="20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PAM</a:t>
            </a:r>
            <a:endParaRPr lang="hu-HU" sz="200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lvl="2">
              <a:spcBef>
                <a:spcPts val="544"/>
              </a:spcBef>
              <a:buClr>
                <a:srgbClr val="0066CC"/>
              </a:buClr>
              <a:buSzPct val="45000"/>
            </a:pPr>
            <a:endParaRPr lang="hu-HU" sz="254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979689" lvl="1" indent="-457200">
              <a:spcBef>
                <a:spcPts val="544"/>
              </a:spcBef>
              <a:buClr>
                <a:srgbClr val="0066CC"/>
              </a:buClr>
              <a:buSzPct val="100000"/>
              <a:buFont typeface="Wingdings" panose="05000000000000000000" pitchFamily="2" charset="2"/>
              <a:buChar char="ü"/>
            </a:pPr>
            <a:endParaRPr lang="hu-HU" sz="2400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</a:pPr>
            <a:endParaRPr lang="hu-HU" sz="2540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5">
            <a:extLst>
              <a:ext uri="{FF2B5EF4-FFF2-40B4-BE49-F238E27FC236}">
                <a16:creationId xmlns:a16="http://schemas.microsoft.com/office/drawing/2014/main" id="{37F8D9E9-BCEA-4C0D-8DFC-0CBF98796DB4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36686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1" name="TextShape 1"/>
          <p:cNvSpPr txBox="1"/>
          <p:nvPr/>
        </p:nvSpPr>
        <p:spPr>
          <a:xfrm>
            <a:off x="424844" y="360"/>
            <a:ext cx="8228763" cy="8283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3991" b="1" spc="-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BLOSUM62</a:t>
            </a:r>
            <a:r>
              <a:rPr lang="hu-HU" sz="3991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pontozómátrix</a:t>
            </a:r>
          </a:p>
        </p:txBody>
      </p:sp>
      <p:pic>
        <p:nvPicPr>
          <p:cNvPr id="362" name="Object 2"/>
          <p:cNvPicPr/>
          <p:nvPr/>
        </p:nvPicPr>
        <p:blipFill>
          <a:blip r:embed="rId3" cstate="print"/>
          <a:stretch/>
        </p:blipFill>
        <p:spPr>
          <a:xfrm>
            <a:off x="490394" y="800100"/>
            <a:ext cx="8228762" cy="5715771"/>
          </a:xfrm>
          <a:prstGeom prst="rect">
            <a:avLst/>
          </a:prstGeom>
          <a:ln>
            <a:noFill/>
          </a:ln>
        </p:spPr>
      </p:pic>
      <p:sp>
        <p:nvSpPr>
          <p:cNvPr id="364" name="TextShape 3"/>
          <p:cNvSpPr txBox="1"/>
          <p:nvPr/>
        </p:nvSpPr>
        <p:spPr>
          <a:xfrm>
            <a:off x="7543800" y="971550"/>
            <a:ext cx="1436358" cy="441755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Ala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Cys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Asp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E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Glu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F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Phe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G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Gly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H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His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I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Ile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K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Lys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L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Leu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M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Met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Asn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P   Pro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Q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Gln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Arg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   Ser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Thr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Y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Tyr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V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Val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W  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Trp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5">
            <a:extLst>
              <a:ext uri="{FF2B5EF4-FFF2-40B4-BE49-F238E27FC236}">
                <a16:creationId xmlns:a16="http://schemas.microsoft.com/office/drawing/2014/main" id="{E98F2B0D-BD1E-49CD-9162-D7AF4D1F493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" name="TextShape 1"/>
          <p:cNvSpPr txBox="1"/>
          <p:nvPr/>
        </p:nvSpPr>
        <p:spPr>
          <a:xfrm>
            <a:off x="424844" y="41179"/>
            <a:ext cx="8228763" cy="10632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354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„Optimális” illesztések</a:t>
            </a:r>
          </a:p>
        </p:txBody>
      </p:sp>
      <p:sp>
        <p:nvSpPr>
          <p:cNvPr id="378" name="TextShape 2"/>
          <p:cNvSpPr txBox="1"/>
          <p:nvPr/>
        </p:nvSpPr>
        <p:spPr>
          <a:xfrm>
            <a:off x="456998" y="1338840"/>
            <a:ext cx="8228763" cy="51506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54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Szekvencia-illesztés</a:t>
            </a:r>
            <a:r>
              <a:rPr lang="hu-HU" sz="254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(„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alignment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”): két szekvencia olyan elrendezése, amely megmutatja, hogy a két szekvencia hol hasonlít, illetve hol különbözik egymástól</a:t>
            </a:r>
          </a:p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54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Matematikailag optimális illesztés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: adott pontozómátrix szerint a legnagyobb pontértéket adó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szekvenciaillesztés</a:t>
            </a:r>
            <a:endParaRPr lang="hu-HU" sz="254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Hogy egy adott esetben a nagyszámú lehetséges illesztés közül melyik lesz optimális, az nagymértékben függ az alkalmazott </a:t>
            </a:r>
            <a:r>
              <a:rPr lang="hu-HU" sz="2540" i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pontozási módszer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től és az alkalmazott </a:t>
            </a:r>
            <a:r>
              <a:rPr lang="hu-HU" sz="2540" i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illesztési módszertől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!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	Ha tehetjük, érdemes az illesztéseket átnézni, ahol kell esetleg „felülbírálni”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ím 15">
            <a:extLst>
              <a:ext uri="{FF2B5EF4-FFF2-40B4-BE49-F238E27FC236}">
                <a16:creationId xmlns:a16="http://schemas.microsoft.com/office/drawing/2014/main" id="{3FE72933-B17D-4980-9A1E-0C7A9EAA213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" name="TextShape 1"/>
          <p:cNvSpPr txBox="1"/>
          <p:nvPr/>
        </p:nvSpPr>
        <p:spPr>
          <a:xfrm>
            <a:off x="48527" y="-5029"/>
            <a:ext cx="9143433" cy="11452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000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Páronkénti illesztések: globális vagy lokális</a:t>
            </a:r>
          </a:p>
        </p:txBody>
      </p:sp>
      <p:sp>
        <p:nvSpPr>
          <p:cNvPr id="380" name="CustomShape 2"/>
          <p:cNvSpPr/>
          <p:nvPr/>
        </p:nvSpPr>
        <p:spPr>
          <a:xfrm>
            <a:off x="4281413" y="5985064"/>
            <a:ext cx="1022432" cy="112007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3"/>
          <p:cNvSpPr/>
          <p:nvPr/>
        </p:nvSpPr>
        <p:spPr>
          <a:xfrm>
            <a:off x="4281413" y="6211037"/>
            <a:ext cx="1022432" cy="113313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CustomShape 4"/>
          <p:cNvSpPr/>
          <p:nvPr/>
        </p:nvSpPr>
        <p:spPr>
          <a:xfrm>
            <a:off x="1930898" y="6211037"/>
            <a:ext cx="1328410" cy="113313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5"/>
          <p:cNvSpPr/>
          <p:nvPr/>
        </p:nvSpPr>
        <p:spPr>
          <a:xfrm>
            <a:off x="1930898" y="5985064"/>
            <a:ext cx="1328410" cy="112007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6"/>
          <p:cNvSpPr/>
          <p:nvPr/>
        </p:nvSpPr>
        <p:spPr>
          <a:xfrm>
            <a:off x="1154033" y="3317467"/>
            <a:ext cx="4679478" cy="112007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7"/>
          <p:cNvSpPr/>
          <p:nvPr/>
        </p:nvSpPr>
        <p:spPr>
          <a:xfrm>
            <a:off x="1154033" y="3091821"/>
            <a:ext cx="4679478" cy="112007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8"/>
          <p:cNvSpPr/>
          <p:nvPr/>
        </p:nvSpPr>
        <p:spPr>
          <a:xfrm>
            <a:off x="1458378" y="1624952"/>
            <a:ext cx="4272922" cy="113640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9"/>
          <p:cNvSpPr/>
          <p:nvPr/>
        </p:nvSpPr>
        <p:spPr>
          <a:xfrm>
            <a:off x="1864934" y="2189886"/>
            <a:ext cx="3562020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Line 10"/>
          <p:cNvSpPr/>
          <p:nvPr/>
        </p:nvSpPr>
        <p:spPr>
          <a:xfrm>
            <a:off x="1458378" y="1738592"/>
            <a:ext cx="406883" cy="450967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Line 11"/>
          <p:cNvSpPr/>
          <p:nvPr/>
        </p:nvSpPr>
        <p:spPr>
          <a:xfrm flipV="1">
            <a:off x="5426954" y="1738592"/>
            <a:ext cx="304346" cy="450967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12"/>
          <p:cNvSpPr/>
          <p:nvPr/>
        </p:nvSpPr>
        <p:spPr>
          <a:xfrm>
            <a:off x="1154032" y="3091821"/>
            <a:ext cx="1117785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3"/>
          <p:cNvSpPr/>
          <p:nvPr/>
        </p:nvSpPr>
        <p:spPr>
          <a:xfrm>
            <a:off x="5731300" y="3091821"/>
            <a:ext cx="102211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4"/>
          <p:cNvSpPr/>
          <p:nvPr/>
        </p:nvSpPr>
        <p:spPr>
          <a:xfrm>
            <a:off x="2680332" y="3091821"/>
            <a:ext cx="813766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15"/>
          <p:cNvSpPr/>
          <p:nvPr/>
        </p:nvSpPr>
        <p:spPr>
          <a:xfrm>
            <a:off x="3594676" y="3091821"/>
            <a:ext cx="1323185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16"/>
          <p:cNvSpPr/>
          <p:nvPr/>
        </p:nvSpPr>
        <p:spPr>
          <a:xfrm>
            <a:off x="5020072" y="3091821"/>
            <a:ext cx="610324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17"/>
          <p:cNvSpPr/>
          <p:nvPr/>
        </p:nvSpPr>
        <p:spPr>
          <a:xfrm>
            <a:off x="2374681" y="3091821"/>
            <a:ext cx="203115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18"/>
          <p:cNvSpPr/>
          <p:nvPr/>
        </p:nvSpPr>
        <p:spPr>
          <a:xfrm>
            <a:off x="1154032" y="3317467"/>
            <a:ext cx="710902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19"/>
          <p:cNvSpPr/>
          <p:nvPr/>
        </p:nvSpPr>
        <p:spPr>
          <a:xfrm>
            <a:off x="2068376" y="3317467"/>
            <a:ext cx="712861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20"/>
          <p:cNvSpPr/>
          <p:nvPr/>
        </p:nvSpPr>
        <p:spPr>
          <a:xfrm>
            <a:off x="2984352" y="3317467"/>
            <a:ext cx="1017207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21"/>
          <p:cNvSpPr/>
          <p:nvPr/>
        </p:nvSpPr>
        <p:spPr>
          <a:xfrm>
            <a:off x="4816631" y="3317467"/>
            <a:ext cx="1016880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22"/>
          <p:cNvSpPr/>
          <p:nvPr/>
        </p:nvSpPr>
        <p:spPr>
          <a:xfrm>
            <a:off x="4307211" y="3317467"/>
            <a:ext cx="306305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3"/>
          <p:cNvSpPr/>
          <p:nvPr/>
        </p:nvSpPr>
        <p:spPr>
          <a:xfrm>
            <a:off x="866994" y="1420858"/>
            <a:ext cx="296508" cy="3059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451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endParaRPr lang="hu-HU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24"/>
          <p:cNvSpPr/>
          <p:nvPr/>
        </p:nvSpPr>
        <p:spPr>
          <a:xfrm>
            <a:off x="866994" y="2097146"/>
            <a:ext cx="296508" cy="3059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451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endParaRPr lang="hu-HU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25"/>
          <p:cNvSpPr/>
          <p:nvPr/>
        </p:nvSpPr>
        <p:spPr>
          <a:xfrm>
            <a:off x="3391235" y="2415533"/>
            <a:ext cx="203441" cy="450641"/>
          </a:xfrm>
          <a:custGeom>
            <a:avLst/>
            <a:gdLst/>
            <a:ahLst/>
            <a:cxnLst/>
            <a:rect l="0" t="0" r="r" b="b"/>
            <a:pathLst>
              <a:path w="625" h="1382">
                <a:moveTo>
                  <a:pt x="156" y="0"/>
                </a:moveTo>
                <a:lnTo>
                  <a:pt x="156" y="1035"/>
                </a:lnTo>
                <a:lnTo>
                  <a:pt x="0" y="1035"/>
                </a:lnTo>
                <a:lnTo>
                  <a:pt x="312" y="1381"/>
                </a:lnTo>
                <a:lnTo>
                  <a:pt x="624" y="1035"/>
                </a:lnTo>
                <a:lnTo>
                  <a:pt x="468" y="1035"/>
                </a:lnTo>
                <a:lnTo>
                  <a:pt x="468" y="0"/>
                </a:lnTo>
                <a:lnTo>
                  <a:pt x="156" y="0"/>
                </a:lnTo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26"/>
          <p:cNvSpPr/>
          <p:nvPr/>
        </p:nvSpPr>
        <p:spPr>
          <a:xfrm>
            <a:off x="1077619" y="2554645"/>
            <a:ext cx="1706556" cy="3059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814" b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Globális illesztés </a:t>
            </a:r>
            <a:endParaRPr lang="hu-HU" sz="1814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405" name="Line 27"/>
          <p:cNvSpPr/>
          <p:nvPr/>
        </p:nvSpPr>
        <p:spPr>
          <a:xfrm>
            <a:off x="1865261" y="2076246"/>
            <a:ext cx="0" cy="339287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Line 28"/>
          <p:cNvSpPr/>
          <p:nvPr/>
        </p:nvSpPr>
        <p:spPr>
          <a:xfrm>
            <a:off x="5426955" y="2076246"/>
            <a:ext cx="0" cy="339287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Line 29"/>
          <p:cNvSpPr/>
          <p:nvPr/>
        </p:nvSpPr>
        <p:spPr>
          <a:xfrm>
            <a:off x="1458378" y="1512946"/>
            <a:ext cx="0" cy="337327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Line 30"/>
          <p:cNvSpPr/>
          <p:nvPr/>
        </p:nvSpPr>
        <p:spPr>
          <a:xfrm>
            <a:off x="5731300" y="1512946"/>
            <a:ext cx="0" cy="337327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31"/>
          <p:cNvSpPr/>
          <p:nvPr/>
        </p:nvSpPr>
        <p:spPr>
          <a:xfrm>
            <a:off x="1625246" y="4285038"/>
            <a:ext cx="4292189" cy="111681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32"/>
          <p:cNvSpPr/>
          <p:nvPr/>
        </p:nvSpPr>
        <p:spPr>
          <a:xfrm>
            <a:off x="1828687" y="5077578"/>
            <a:ext cx="3577368" cy="113640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Line 33"/>
          <p:cNvSpPr/>
          <p:nvPr/>
        </p:nvSpPr>
        <p:spPr>
          <a:xfrm>
            <a:off x="2033435" y="4510359"/>
            <a:ext cx="613916" cy="453253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Line 34"/>
          <p:cNvSpPr/>
          <p:nvPr/>
        </p:nvSpPr>
        <p:spPr>
          <a:xfrm>
            <a:off x="2953330" y="4510359"/>
            <a:ext cx="305978" cy="453253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Line 35"/>
          <p:cNvSpPr/>
          <p:nvPr/>
        </p:nvSpPr>
        <p:spPr>
          <a:xfrm flipH="1">
            <a:off x="5200981" y="4510359"/>
            <a:ext cx="307611" cy="453253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Line 36"/>
          <p:cNvSpPr/>
          <p:nvPr/>
        </p:nvSpPr>
        <p:spPr>
          <a:xfrm flipH="1">
            <a:off x="4485834" y="4510359"/>
            <a:ext cx="408842" cy="453253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Line 37"/>
          <p:cNvSpPr/>
          <p:nvPr/>
        </p:nvSpPr>
        <p:spPr>
          <a:xfrm>
            <a:off x="2033435" y="4171072"/>
            <a:ext cx="0" cy="339287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Line 38"/>
          <p:cNvSpPr/>
          <p:nvPr/>
        </p:nvSpPr>
        <p:spPr>
          <a:xfrm>
            <a:off x="2953329" y="4171072"/>
            <a:ext cx="0" cy="339287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Line 39"/>
          <p:cNvSpPr/>
          <p:nvPr/>
        </p:nvSpPr>
        <p:spPr>
          <a:xfrm>
            <a:off x="4895329" y="4171072"/>
            <a:ext cx="0" cy="339287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Line 40"/>
          <p:cNvSpPr/>
          <p:nvPr/>
        </p:nvSpPr>
        <p:spPr>
          <a:xfrm>
            <a:off x="5508592" y="4171072"/>
            <a:ext cx="0" cy="339287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Line 41"/>
          <p:cNvSpPr/>
          <p:nvPr/>
        </p:nvSpPr>
        <p:spPr>
          <a:xfrm>
            <a:off x="4486487" y="4963612"/>
            <a:ext cx="0" cy="340919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Line 42"/>
          <p:cNvSpPr/>
          <p:nvPr/>
        </p:nvSpPr>
        <p:spPr>
          <a:xfrm>
            <a:off x="5200981" y="4963612"/>
            <a:ext cx="0" cy="340919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Line 43"/>
          <p:cNvSpPr/>
          <p:nvPr/>
        </p:nvSpPr>
        <p:spPr>
          <a:xfrm>
            <a:off x="3259308" y="4963612"/>
            <a:ext cx="0" cy="340919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Line 44"/>
          <p:cNvSpPr/>
          <p:nvPr/>
        </p:nvSpPr>
        <p:spPr>
          <a:xfrm>
            <a:off x="2647351" y="4963612"/>
            <a:ext cx="0" cy="340919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45"/>
          <p:cNvSpPr/>
          <p:nvPr/>
        </p:nvSpPr>
        <p:spPr>
          <a:xfrm>
            <a:off x="3567246" y="5418171"/>
            <a:ext cx="203441" cy="453580"/>
          </a:xfrm>
          <a:custGeom>
            <a:avLst/>
            <a:gdLst/>
            <a:ahLst/>
            <a:cxnLst/>
            <a:rect l="0" t="0" r="r" b="b"/>
            <a:pathLst>
              <a:path w="625" h="1391">
                <a:moveTo>
                  <a:pt x="156" y="0"/>
                </a:moveTo>
                <a:lnTo>
                  <a:pt x="156" y="1042"/>
                </a:lnTo>
                <a:lnTo>
                  <a:pt x="0" y="1042"/>
                </a:lnTo>
                <a:lnTo>
                  <a:pt x="312" y="1390"/>
                </a:lnTo>
                <a:lnTo>
                  <a:pt x="624" y="1042"/>
                </a:lnTo>
                <a:lnTo>
                  <a:pt x="468" y="1042"/>
                </a:lnTo>
                <a:lnTo>
                  <a:pt x="468" y="0"/>
                </a:lnTo>
                <a:lnTo>
                  <a:pt x="156" y="0"/>
                </a:lnTo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46"/>
          <p:cNvSpPr/>
          <p:nvPr/>
        </p:nvSpPr>
        <p:spPr>
          <a:xfrm>
            <a:off x="1329187" y="5451480"/>
            <a:ext cx="1615449" cy="3059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814" b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Lokális illesztés </a:t>
            </a:r>
            <a:endParaRPr lang="hu-HU" sz="1814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425" name="CustomShape 47"/>
          <p:cNvSpPr/>
          <p:nvPr/>
        </p:nvSpPr>
        <p:spPr>
          <a:xfrm>
            <a:off x="2442277" y="5985064"/>
            <a:ext cx="613263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48"/>
          <p:cNvSpPr/>
          <p:nvPr/>
        </p:nvSpPr>
        <p:spPr>
          <a:xfrm>
            <a:off x="1930897" y="5985064"/>
            <a:ext cx="408516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49"/>
          <p:cNvSpPr/>
          <p:nvPr/>
        </p:nvSpPr>
        <p:spPr>
          <a:xfrm>
            <a:off x="3158404" y="5985064"/>
            <a:ext cx="100904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50"/>
          <p:cNvSpPr/>
          <p:nvPr/>
        </p:nvSpPr>
        <p:spPr>
          <a:xfrm>
            <a:off x="2850792" y="6211037"/>
            <a:ext cx="408516" cy="113313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51"/>
          <p:cNvSpPr/>
          <p:nvPr/>
        </p:nvSpPr>
        <p:spPr>
          <a:xfrm>
            <a:off x="1930897" y="6211037"/>
            <a:ext cx="307938" cy="113313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CustomShape 52"/>
          <p:cNvSpPr/>
          <p:nvPr/>
        </p:nvSpPr>
        <p:spPr>
          <a:xfrm>
            <a:off x="2339413" y="6211037"/>
            <a:ext cx="408842" cy="113313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CustomShape 53"/>
          <p:cNvSpPr/>
          <p:nvPr/>
        </p:nvSpPr>
        <p:spPr>
          <a:xfrm>
            <a:off x="4691888" y="5985064"/>
            <a:ext cx="611957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54"/>
          <p:cNvSpPr/>
          <p:nvPr/>
        </p:nvSpPr>
        <p:spPr>
          <a:xfrm>
            <a:off x="4281413" y="5985064"/>
            <a:ext cx="307611" cy="112007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55"/>
          <p:cNvSpPr/>
          <p:nvPr/>
        </p:nvSpPr>
        <p:spPr>
          <a:xfrm>
            <a:off x="4281413" y="6211037"/>
            <a:ext cx="511379" cy="113313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56"/>
          <p:cNvSpPr/>
          <p:nvPr/>
        </p:nvSpPr>
        <p:spPr>
          <a:xfrm>
            <a:off x="4895329" y="6211037"/>
            <a:ext cx="408516" cy="113313"/>
          </a:xfrm>
          <a:prstGeom prst="rect">
            <a:avLst/>
          </a:prstGeom>
          <a:solidFill>
            <a:srgbClr val="0066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57"/>
          <p:cNvSpPr/>
          <p:nvPr/>
        </p:nvSpPr>
        <p:spPr>
          <a:xfrm>
            <a:off x="1029943" y="4057433"/>
            <a:ext cx="296508" cy="3059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451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endParaRPr lang="hu-HU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58"/>
          <p:cNvSpPr/>
          <p:nvPr/>
        </p:nvSpPr>
        <p:spPr>
          <a:xfrm>
            <a:off x="1029943" y="4897975"/>
            <a:ext cx="296508" cy="3059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451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endParaRPr lang="hu-HU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7" name="CustomShape 59"/>
          <p:cNvSpPr/>
          <p:nvPr/>
        </p:nvSpPr>
        <p:spPr>
          <a:xfrm>
            <a:off x="326551" y="1143290"/>
            <a:ext cx="7593295" cy="5551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60"/>
          <p:cNvSpPr/>
          <p:nvPr/>
        </p:nvSpPr>
        <p:spPr>
          <a:xfrm>
            <a:off x="881625" y="892826"/>
            <a:ext cx="7907633" cy="11262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2452" rIns="81638" bIns="42452"/>
          <a:lstStyle/>
          <a:p>
            <a:r>
              <a:rPr lang="fr-FR" sz="1814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Needleman </a:t>
            </a:r>
            <a:r>
              <a:rPr lang="fr-FR" sz="1814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</a:rPr>
              <a:t>−</a:t>
            </a:r>
            <a:r>
              <a:rPr lang="fr-FR" sz="1814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Wunsch</a:t>
            </a:r>
            <a:r>
              <a:rPr lang="hu-HU" sz="1814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fr-FR" sz="1814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algoritmus</a:t>
            </a:r>
            <a:r>
              <a:rPr lang="hu-HU" sz="1814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fr-FR" sz="1814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szekvencia teljes</a:t>
            </a:r>
            <a:r>
              <a:rPr lang="hu-HU" sz="1814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fr-FR" sz="1814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hosszában illeszt</a:t>
            </a:r>
            <a:endParaRPr lang="hu-HU" sz="1814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439" name="Line 61"/>
          <p:cNvSpPr/>
          <p:nvPr/>
        </p:nvSpPr>
        <p:spPr>
          <a:xfrm>
            <a:off x="326552" y="3826234"/>
            <a:ext cx="7593621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62"/>
          <p:cNvSpPr/>
          <p:nvPr/>
        </p:nvSpPr>
        <p:spPr>
          <a:xfrm>
            <a:off x="689124" y="3787702"/>
            <a:ext cx="8617483" cy="9492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2452" rIns="81638" bIns="42452"/>
          <a:lstStyle/>
          <a:p>
            <a:r>
              <a:rPr lang="fr-FR" sz="1814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Smith − Waterman</a:t>
            </a:r>
            <a:r>
              <a:rPr lang="hu-HU" sz="1814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fr-FR" sz="1814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algoritmus</a:t>
            </a:r>
            <a:r>
              <a:rPr lang="hu-HU" sz="1633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1814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Csak a hasonló régiókat illeszti</a:t>
            </a:r>
            <a:endParaRPr lang="hu-HU" sz="1814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E057091-2B34-45EC-8CDC-34603AEDB3B0}"/>
              </a:ext>
            </a:extLst>
          </p:cNvPr>
          <p:cNvSpPr txBox="1"/>
          <p:nvPr/>
        </p:nvSpPr>
        <p:spPr>
          <a:xfrm>
            <a:off x="5304446" y="1427831"/>
            <a:ext cx="5084106" cy="1488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489" lvl="1">
              <a:buClr>
                <a:srgbClr val="0066CC"/>
              </a:buClr>
              <a:buSzPct val="100000"/>
            </a:pPr>
            <a:r>
              <a:rPr lang="hu-HU" sz="1814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két szekvencia maximális </a:t>
            </a:r>
          </a:p>
          <a:p>
            <a:pPr marL="522489" lvl="1">
              <a:buClr>
                <a:srgbClr val="0066CC"/>
              </a:buClr>
              <a:buSzPct val="100000"/>
            </a:pPr>
            <a:r>
              <a:rPr lang="hu-HU" sz="1814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egyezését, optimális illesztését</a:t>
            </a:r>
          </a:p>
          <a:p>
            <a:pPr marL="522489" lvl="1">
              <a:buClr>
                <a:srgbClr val="0066CC"/>
              </a:buClr>
              <a:buSzPct val="100000"/>
            </a:pPr>
            <a:r>
              <a:rPr lang="hu-HU" sz="1814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keressük lehetséges </a:t>
            </a:r>
            <a:r>
              <a:rPr lang="hu-HU" sz="1814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deléciókkal</a:t>
            </a:r>
            <a:r>
              <a:rPr lang="hu-HU" sz="1814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hézagbüntetéssel</a:t>
            </a:r>
          </a:p>
          <a:p>
            <a:pPr marL="522489" lvl="1">
              <a:buClr>
                <a:srgbClr val="0066CC"/>
              </a:buClr>
              <a:buSzPct val="100000"/>
            </a:pPr>
            <a:r>
              <a:rPr lang="hu-HU" sz="1814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Dinamikus programozás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B0A487C-368B-4F0D-9B32-2E18F4293C03}"/>
              </a:ext>
            </a:extLst>
          </p:cNvPr>
          <p:cNvSpPr txBox="1"/>
          <p:nvPr/>
        </p:nvSpPr>
        <p:spPr>
          <a:xfrm>
            <a:off x="5138323" y="4212529"/>
            <a:ext cx="40198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489" lvl="1">
              <a:buClr>
                <a:srgbClr val="0066CC"/>
              </a:buClr>
              <a:buSzPct val="100000"/>
            </a:pPr>
            <a:r>
              <a:rPr lang="hu-HU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	</a:t>
            </a:r>
            <a:r>
              <a:rPr lang="hu-HU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rövid, lokálisan hasonló régiókat is megtalál.</a:t>
            </a:r>
          </a:p>
          <a:p>
            <a:pPr marL="522489" lvl="1">
              <a:buClr>
                <a:srgbClr val="0066CC"/>
              </a:buClr>
              <a:buSzPct val="100000"/>
            </a:pPr>
            <a:r>
              <a:rPr lang="hu-HU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dinamikus programozási mátrix mindegyik cellája egy lehetséges lokális összerendezés végpontja (jobb szélső eleme), az ehhez tartozó maximális hasonlósági pontszámot írjuk a cellába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1731C723-161C-47A2-A92F-7B9E2AABBF7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" name="TextShape 1"/>
          <p:cNvSpPr txBox="1"/>
          <p:nvPr/>
        </p:nvSpPr>
        <p:spPr>
          <a:xfrm>
            <a:off x="424844" y="41179"/>
            <a:ext cx="8228763" cy="10632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354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Páros illesztések</a:t>
            </a:r>
          </a:p>
        </p:txBody>
      </p:sp>
      <p:sp>
        <p:nvSpPr>
          <p:cNvPr id="513" name="TextShape 2"/>
          <p:cNvSpPr txBox="1"/>
          <p:nvPr/>
        </p:nvSpPr>
        <p:spPr>
          <a:xfrm>
            <a:off x="621015" y="1142888"/>
            <a:ext cx="8522986" cy="50615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66CC"/>
              </a:buClr>
              <a:buSzPct val="45000"/>
            </a:pPr>
            <a:r>
              <a:rPr lang="hu-HU" sz="2903" b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Globális és lokális illesztési példa: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Globális illesztés</a:t>
            </a:r>
          </a:p>
          <a:p>
            <a:pPr marL="1175602" lvl="2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163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seq1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</a:t>
            </a:r>
            <a:r>
              <a:rPr lang="hu-HU" sz="1633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M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-  N  A  L  S  D  R  </a:t>
            </a:r>
            <a:r>
              <a:rPr lang="hu-HU" sz="1633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</a:t>
            </a:r>
            <a:endParaRPr lang="hu-H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75602" lvl="2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163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seq2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</a:t>
            </a:r>
            <a:r>
              <a:rPr lang="hu-HU" sz="1633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M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G  S  D  R  T  </a:t>
            </a:r>
            <a:r>
              <a:rPr lang="hu-HU" sz="163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E  </a:t>
            </a:r>
            <a:r>
              <a:rPr lang="hu-HU" sz="1633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</a:t>
            </a:r>
            <a:endParaRPr lang="hu-H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75602" lvl="2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163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score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6 -12 1  0 -3  1  0 -1  3  =  </a:t>
            </a:r>
            <a:r>
              <a:rPr lang="hu-HU" sz="1633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-5</a:t>
            </a:r>
            <a:endParaRPr lang="hu-H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Arial" pitchFamily="34" charset="0"/>
              <a:buChar char="•"/>
            </a:pPr>
            <a:endParaRPr lang="hu-HU" sz="254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Globális illesztés, de nincs hézagbüntetés a végeken </a:t>
            </a:r>
          </a:p>
          <a:p>
            <a:pPr marL="1175602" lvl="2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163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seq1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M  N  A  L  </a:t>
            </a:r>
            <a:r>
              <a:rPr lang="hu-HU" sz="1633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  D  R  T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-  -  -</a:t>
            </a:r>
            <a:endParaRPr lang="hu-H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75602" lvl="2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163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seq2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-  -  M  G  </a:t>
            </a:r>
            <a:r>
              <a:rPr lang="hu-HU" sz="1633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  D  R  T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</a:t>
            </a:r>
            <a:r>
              <a:rPr lang="hu-HU" sz="163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E  T</a:t>
            </a:r>
            <a:endParaRPr lang="hu-H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75602" lvl="2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163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score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0  </a:t>
            </a:r>
            <a:r>
              <a:rPr lang="hu-HU" sz="163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0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-1 -4  2  4  6  3  0  </a:t>
            </a:r>
            <a:r>
              <a:rPr lang="hu-HU" sz="163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0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</a:t>
            </a:r>
            <a:r>
              <a:rPr lang="hu-HU" sz="163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0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=  </a:t>
            </a:r>
            <a:r>
              <a:rPr lang="hu-HU" sz="1633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10</a:t>
            </a:r>
            <a:endParaRPr lang="hu-H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Arial" pitchFamily="34" charset="0"/>
              <a:buChar char="•"/>
            </a:pPr>
            <a:endParaRPr lang="hu-HU" sz="2540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Lokális illesztés</a:t>
            </a:r>
          </a:p>
          <a:p>
            <a:pPr marL="1175602" lvl="2">
              <a:buClr>
                <a:srgbClr val="0066CC"/>
              </a:buClr>
              <a:buSzPct val="45000"/>
              <a:buFont typeface="Wingdings" charset="2"/>
              <a:buChar char=""/>
            </a:pPr>
            <a:r>
              <a:rPr lang="hu-HU" sz="163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seq1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   </a:t>
            </a:r>
            <a:r>
              <a:rPr lang="hu-HU" sz="1633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  D  R  T</a:t>
            </a:r>
            <a:endParaRPr lang="hu-H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75602" lvl="2">
              <a:buClr>
                <a:srgbClr val="0066CC"/>
              </a:buClr>
              <a:buSzPct val="45000"/>
              <a:buFont typeface="Wingdings" charset="2"/>
              <a:buChar char=""/>
            </a:pPr>
            <a:r>
              <a:rPr lang="hu-HU" sz="163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seq2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   </a:t>
            </a:r>
            <a:r>
              <a:rPr lang="hu-HU" sz="1633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  D  R  T</a:t>
            </a:r>
            <a:endParaRPr lang="hu-H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75602" lvl="2">
              <a:buClr>
                <a:srgbClr val="0066CC"/>
              </a:buClr>
              <a:buSzPct val="45000"/>
              <a:buFont typeface="Wingdings" charset="2"/>
              <a:buChar char=""/>
            </a:pPr>
            <a:r>
              <a:rPr lang="hu-HU" sz="163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score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      2  4  6  3  =  </a:t>
            </a:r>
            <a:r>
              <a:rPr lang="hu-HU" sz="1633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15</a:t>
            </a:r>
            <a:endParaRPr lang="hu-H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5">
            <a:extLst>
              <a:ext uri="{FF2B5EF4-FFF2-40B4-BE49-F238E27FC236}">
                <a16:creationId xmlns:a16="http://schemas.microsoft.com/office/drawing/2014/main" id="{3886F9BD-FA8D-44CC-B198-B4C2C852300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1" name="TextShape 1"/>
          <p:cNvSpPr txBox="1"/>
          <p:nvPr/>
        </p:nvSpPr>
        <p:spPr>
          <a:xfrm>
            <a:off x="424844" y="41179"/>
            <a:ext cx="8228763" cy="10632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354" b="1" spc="-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Gapek</a:t>
            </a:r>
            <a:r>
              <a:rPr lang="hu-HU" sz="4354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pontozása (büntetése)</a:t>
            </a:r>
          </a:p>
        </p:txBody>
      </p:sp>
      <p:pic>
        <p:nvPicPr>
          <p:cNvPr id="444" name="Kép 443"/>
          <p:cNvPicPr/>
          <p:nvPr/>
        </p:nvPicPr>
        <p:blipFill>
          <a:blip r:embed="rId3" cstate="print"/>
          <a:stretch/>
        </p:blipFill>
        <p:spPr>
          <a:xfrm>
            <a:off x="6857575" y="1241255"/>
            <a:ext cx="2122583" cy="1698066"/>
          </a:xfrm>
          <a:prstGeom prst="rect">
            <a:avLst/>
          </a:prstGeom>
          <a:ln>
            <a:noFill/>
          </a:ln>
        </p:spPr>
      </p:pic>
      <p:sp>
        <p:nvSpPr>
          <p:cNvPr id="6" name="Szövegdoboz 5"/>
          <p:cNvSpPr txBox="1"/>
          <p:nvPr/>
        </p:nvSpPr>
        <p:spPr>
          <a:xfrm>
            <a:off x="0" y="1077571"/>
            <a:ext cx="975908" cy="734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endParaRPr lang="hu-HU" sz="2540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endParaRPr lang="hu-HU" sz="1633" dirty="0"/>
          </a:p>
        </p:txBody>
      </p:sp>
      <p:sp>
        <p:nvSpPr>
          <p:cNvPr id="9" name="Szövegdoboz 8"/>
          <p:cNvSpPr txBox="1"/>
          <p:nvPr/>
        </p:nvSpPr>
        <p:spPr>
          <a:xfrm>
            <a:off x="621280" y="1241255"/>
            <a:ext cx="6214843" cy="3386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„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Gap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penalty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”</a:t>
            </a:r>
          </a:p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Lehet fix, de általában függ a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gap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hosszától</a:t>
            </a:r>
          </a:p>
          <a:p>
            <a:pPr marL="391867" indent="-293900">
              <a:buClr>
                <a:srgbClr val="0066CC"/>
              </a:buClr>
              <a:buSzPct val="100000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→ „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Affin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”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gap-büntetés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(</a:t>
            </a:r>
            <a:r>
              <a:rPr lang="hu-HU" sz="2540" i="1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w</a:t>
            </a:r>
            <a:r>
              <a:rPr lang="hu-HU" sz="2540" i="1" spc="-1" baseline="-1010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x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két részből áll):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Gap-nyitási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büntetés (nagy): </a:t>
            </a:r>
            <a:r>
              <a:rPr lang="hu-HU" sz="2540" i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</a:t>
            </a:r>
            <a:endParaRPr lang="hu-HU" sz="254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Gap-kiterjesztési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büntetés (kisebb): </a:t>
            </a:r>
            <a:r>
              <a:rPr lang="hu-HU" sz="2540" i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r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ahol </a:t>
            </a:r>
            <a:r>
              <a:rPr lang="hu-HU" sz="2540" i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x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a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gap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hosszúsága</a:t>
            </a:r>
          </a:p>
          <a:p>
            <a:pPr marL="783734" lvl="1" indent="-261245">
              <a:buClr>
                <a:srgbClr val="0066CC"/>
              </a:buClr>
              <a:buSzPct val="100000"/>
            </a:pPr>
            <a:endParaRPr lang="hu-HU" sz="254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3266" i="1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w</a:t>
            </a:r>
            <a:r>
              <a:rPr lang="hu-HU" sz="4504" i="1" spc="-1" baseline="-1010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x</a:t>
            </a:r>
            <a:r>
              <a:rPr lang="hu-HU" sz="3266" i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= g + </a:t>
            </a:r>
            <a:r>
              <a:rPr lang="hu-HU" sz="3266" i="1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r×x</a:t>
            </a:r>
            <a:endParaRPr lang="hu-HU" sz="3266" i="1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19FFCF15-82FC-4845-9D0B-3DD8E993E5A1}"/>
              </a:ext>
            </a:extLst>
          </p:cNvPr>
          <p:cNvSpPr/>
          <p:nvPr/>
        </p:nvSpPr>
        <p:spPr>
          <a:xfrm>
            <a:off x="1653821" y="4547463"/>
            <a:ext cx="971550" cy="504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88884" y="4628144"/>
            <a:ext cx="8491274" cy="168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pontozási mátrixtól függetlenül is módosíthatók, de a pontozási mátrix korlátozza, hogy milyen határok között</a:t>
            </a:r>
          </a:p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Az alapértelmezett értékek általában tapasztalati úton lettek beállítva, és tipikus feladatokra jól használhatók</a:t>
            </a:r>
          </a:p>
          <a:p>
            <a:endParaRPr lang="hu-HU" sz="163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6A939B5B-520B-45FB-AF0F-27766B4476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TextShape 1"/>
          <p:cNvSpPr txBox="1"/>
          <p:nvPr/>
        </p:nvSpPr>
        <p:spPr>
          <a:xfrm>
            <a:off x="424844" y="41179"/>
            <a:ext cx="8228763" cy="10632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354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Hézagok pontozása (büntetése)</a:t>
            </a:r>
          </a:p>
        </p:txBody>
      </p:sp>
      <p:sp>
        <p:nvSpPr>
          <p:cNvPr id="446" name="TextShape 2"/>
          <p:cNvSpPr txBox="1"/>
          <p:nvPr/>
        </p:nvSpPr>
        <p:spPr>
          <a:xfrm>
            <a:off x="456998" y="1469475"/>
            <a:ext cx="8228763" cy="45256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Illesztés </a:t>
            </a:r>
            <a:r>
              <a:rPr lang="hu-HU" sz="2903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affin</a:t>
            </a: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résbüntetéssel:</a:t>
            </a:r>
          </a:p>
          <a:p>
            <a:pPr marL="391867" indent="-293900">
              <a:buClr>
                <a:srgbClr val="0066CC"/>
              </a:buClr>
              <a:buSzPct val="100000"/>
            </a:pP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A T G T A G T G T A T A G T A C A T G C A
 A T G T A G - - - - - - - T A C A T G C A
+5+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+5-5-1-1-1-1-1-1+5+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endParaRPr lang="hu-HU" sz="2903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endParaRPr lang="hu-HU" sz="2903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Illesztés </a:t>
            </a:r>
            <a:r>
              <a:rPr lang="hu-HU" sz="2903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affin</a:t>
            </a: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résbüntetés nélkül:</a:t>
            </a:r>
          </a:p>
          <a:p>
            <a:pPr marL="391867" indent="-293900">
              <a:buClr>
                <a:srgbClr val="0066CC"/>
              </a:buClr>
              <a:buSzPct val="100000"/>
            </a:pP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A T G T A G T G T A T A G T A C A T G C A
 A T G T A - - G - - T A - - - C A T G C A
+5+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+5-5-5+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5-5-5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+5+5-5-5-5+5+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r>
              <a:rPr lang="hu-HU" sz="2358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+</a:t>
            </a:r>
            <a:r>
              <a:rPr lang="hu-HU" sz="2358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5</a:t>
            </a:r>
            <a:endParaRPr lang="hu-HU" sz="2903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endParaRPr lang="hu-HU" sz="2903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Melyiknek van több biológiai relevanciája?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D74D2CF4-AF33-4B0C-95E2-A372509BD7E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980" y="796535"/>
            <a:ext cx="9169981" cy="60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TextShape 1"/>
          <p:cNvSpPr txBox="1"/>
          <p:nvPr/>
        </p:nvSpPr>
        <p:spPr>
          <a:xfrm>
            <a:off x="0" y="41180"/>
            <a:ext cx="9143433" cy="7751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3991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Páros szekvencia illesztések: „</a:t>
            </a:r>
            <a:r>
              <a:rPr lang="hu-HU" sz="3991" b="1" spc="-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Dot-plot</a:t>
            </a:r>
            <a:r>
              <a:rPr lang="hu-HU" sz="3991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1408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5">
            <a:extLst>
              <a:ext uri="{FF2B5EF4-FFF2-40B4-BE49-F238E27FC236}">
                <a16:creationId xmlns:a16="http://schemas.microsoft.com/office/drawing/2014/main" id="{FDA18F18-2F49-4822-9F18-90AAF2CB524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77570"/>
            <a:ext cx="9144000" cy="542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hu-HU" sz="4354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„</a:t>
            </a:r>
            <a:r>
              <a:rPr lang="hu-HU" sz="4354" b="1" spc="-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dot-plot</a:t>
            </a:r>
            <a:r>
              <a:rPr lang="hu-HU" sz="4354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”</a:t>
            </a:r>
          </a:p>
        </p:txBody>
      </p:sp>
      <p:sp>
        <p:nvSpPr>
          <p:cNvPr id="5" name="Téglalap 4"/>
          <p:cNvSpPr/>
          <p:nvPr/>
        </p:nvSpPr>
        <p:spPr>
          <a:xfrm>
            <a:off x="8425732" y="6172335"/>
            <a:ext cx="326587" cy="326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33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A89B2DEF-815F-4AE2-8C8F-C313A764E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058" y="1150518"/>
            <a:ext cx="3271835" cy="447675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7661CFDD-C156-44F5-A2BA-187B85B13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4" y="1063283"/>
            <a:ext cx="4057650" cy="447675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3066B51B-4522-40A1-AC0B-B2C4B0B42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323" y="1119793"/>
            <a:ext cx="1519092" cy="4476750"/>
          </a:xfrm>
          <a:prstGeom prst="rect">
            <a:avLst/>
          </a:prstGeom>
        </p:spPr>
      </p:pic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BA0484F8-6AA9-4229-8931-51A91B076F28}"/>
              </a:ext>
            </a:extLst>
          </p:cNvPr>
          <p:cNvCxnSpPr/>
          <p:nvPr/>
        </p:nvCxnSpPr>
        <p:spPr>
          <a:xfrm flipV="1">
            <a:off x="5143500" y="5059782"/>
            <a:ext cx="0" cy="6123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317DD89D-00A2-4414-831A-5D2055AD562E}"/>
              </a:ext>
            </a:extLst>
          </p:cNvPr>
          <p:cNvCxnSpPr/>
          <p:nvPr/>
        </p:nvCxnSpPr>
        <p:spPr>
          <a:xfrm flipV="1">
            <a:off x="6357938" y="5059782"/>
            <a:ext cx="0" cy="6123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C75F2556-1A2A-4B97-8B2C-C3903B7AD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425443"/>
              </p:ext>
            </p:extLst>
          </p:nvPr>
        </p:nvGraphicFramePr>
        <p:xfrm>
          <a:off x="5086349" y="3914773"/>
          <a:ext cx="1271589" cy="1145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863">
                  <a:extLst>
                    <a:ext uri="{9D8B030D-6E8A-4147-A177-3AD203B41FA5}">
                      <a16:colId xmlns:a16="http://schemas.microsoft.com/office/drawing/2014/main" val="3526445924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4146223051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591806969"/>
                    </a:ext>
                  </a:extLst>
                </a:gridCol>
              </a:tblGrid>
              <a:tr h="38167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27147"/>
                  </a:ext>
                </a:extLst>
              </a:tr>
              <a:tr h="38167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989587"/>
                  </a:ext>
                </a:extLst>
              </a:tr>
              <a:tr h="38167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812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6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5">
            <a:extLst>
              <a:ext uri="{FF2B5EF4-FFF2-40B4-BE49-F238E27FC236}">
                <a16:creationId xmlns:a16="http://schemas.microsoft.com/office/drawing/2014/main" id="{E9B18EF1-3C1F-4F93-920A-8A2E315F4645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1052439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2475" b="1" dirty="0">
                <a:solidFill>
                  <a:schemeClr val="bg1"/>
                </a:solidFill>
              </a:rPr>
            </a:br>
            <a:br>
              <a:rPr lang="hu-HU" sz="2531" dirty="0"/>
            </a:br>
            <a:endParaRPr lang="hu-HU" sz="2531" dirty="0"/>
          </a:p>
        </p:txBody>
      </p:sp>
      <p:sp>
        <p:nvSpPr>
          <p:cNvPr id="57" name="TextShape 1"/>
          <p:cNvSpPr txBox="1"/>
          <p:nvPr/>
        </p:nvSpPr>
        <p:spPr>
          <a:xfrm>
            <a:off x="0" y="361"/>
            <a:ext cx="9143433" cy="946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3628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szekvencia-összehasonlítás, </a:t>
            </a:r>
            <a:r>
              <a:rPr lang="hu-HU" sz="3628" b="1" spc="-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-illesztés</a:t>
            </a:r>
            <a:r>
              <a:rPr lang="hu-HU" sz="3628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célja</a:t>
            </a:r>
          </a:p>
        </p:txBody>
      </p:sp>
      <p:sp>
        <p:nvSpPr>
          <p:cNvPr id="58" name="TextShape 2"/>
          <p:cNvSpPr txBox="1"/>
          <p:nvPr/>
        </p:nvSpPr>
        <p:spPr>
          <a:xfrm>
            <a:off x="424844" y="1469841"/>
            <a:ext cx="8228763" cy="50615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66CC"/>
              </a:buClr>
              <a:buSzPct val="45000"/>
              <a:buFont typeface="Wingdings" charset="2"/>
              <a:buChar char=""/>
            </a:pP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Közvetlen cél: </a:t>
            </a:r>
          </a:p>
          <a:p>
            <a:pPr marL="783734" lvl="1" indent="-261245">
              <a:buClr>
                <a:srgbClr val="0066CC"/>
              </a:buClr>
              <a:buSzPct val="45000"/>
              <a:buFont typeface="Wingdings" charset="2"/>
              <a:buChar char="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2 vagy több szekvencia leginkább hasonló pozícióinak összerendezése</a:t>
            </a:r>
          </a:p>
        </p:txBody>
      </p:sp>
      <p:sp>
        <p:nvSpPr>
          <p:cNvPr id="60" name="CustomShape 3"/>
          <p:cNvSpPr/>
          <p:nvPr/>
        </p:nvSpPr>
        <p:spPr>
          <a:xfrm>
            <a:off x="4376048" y="4082175"/>
            <a:ext cx="326551" cy="489827"/>
          </a:xfrm>
          <a:custGeom>
            <a:avLst/>
            <a:gdLst/>
            <a:ahLst/>
            <a:cxnLst/>
            <a:rect l="0" t="0" r="r" b="b"/>
            <a:pathLst>
              <a:path w="1002" h="1502">
                <a:moveTo>
                  <a:pt x="250" y="0"/>
                </a:moveTo>
                <a:lnTo>
                  <a:pt x="250" y="1125"/>
                </a:lnTo>
                <a:lnTo>
                  <a:pt x="0" y="1125"/>
                </a:lnTo>
                <a:lnTo>
                  <a:pt x="500" y="1501"/>
                </a:lnTo>
                <a:lnTo>
                  <a:pt x="1001" y="1125"/>
                </a:lnTo>
                <a:lnTo>
                  <a:pt x="750" y="1125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FF0000"/>
          </a:solidFill>
          <a:ln>
            <a:solidFill>
              <a:srgbClr val="000000"/>
            </a:solidFill>
          </a:ln>
          <a:effectLst>
            <a:outerShdw dist="152735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21" y="3048841"/>
            <a:ext cx="4440960" cy="7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888" y="4931302"/>
            <a:ext cx="4440960" cy="7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5">
            <a:extLst>
              <a:ext uri="{FF2B5EF4-FFF2-40B4-BE49-F238E27FC236}">
                <a16:creationId xmlns:a16="http://schemas.microsoft.com/office/drawing/2014/main" id="{FDA18F18-2F49-4822-9F18-90AAF2CB524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77570"/>
            <a:ext cx="9144000" cy="542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hu-HU" sz="4354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„</a:t>
            </a:r>
            <a:r>
              <a:rPr lang="hu-HU" sz="4354" b="1" spc="-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dot-plot</a:t>
            </a:r>
            <a:r>
              <a:rPr lang="hu-HU" sz="4354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”</a:t>
            </a:r>
          </a:p>
        </p:txBody>
      </p:sp>
      <p:sp>
        <p:nvSpPr>
          <p:cNvPr id="5" name="Téglalap 4"/>
          <p:cNvSpPr/>
          <p:nvPr/>
        </p:nvSpPr>
        <p:spPr>
          <a:xfrm>
            <a:off x="8425732" y="6172335"/>
            <a:ext cx="326587" cy="326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33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08528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ím 15">
            <a:extLst>
              <a:ext uri="{FF2B5EF4-FFF2-40B4-BE49-F238E27FC236}">
                <a16:creationId xmlns:a16="http://schemas.microsoft.com/office/drawing/2014/main" id="{E08E9F29-FAEB-4FAD-B1BF-84A96BBAF4E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TextShape 1"/>
          <p:cNvSpPr txBox="1"/>
          <p:nvPr/>
        </p:nvSpPr>
        <p:spPr>
          <a:xfrm>
            <a:off x="424844" y="360"/>
            <a:ext cx="8228763" cy="11452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3628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Hogyan kell értelmezni a </a:t>
            </a:r>
            <a:r>
              <a:rPr lang="hu-HU" sz="3628" b="1" spc="-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dot-plot-okat</a:t>
            </a:r>
            <a:r>
              <a:rPr lang="hu-HU" sz="3628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?</a:t>
            </a:r>
          </a:p>
        </p:txBody>
      </p:sp>
      <p:sp>
        <p:nvSpPr>
          <p:cNvPr id="167" name="CustomShape 2"/>
          <p:cNvSpPr/>
          <p:nvPr/>
        </p:nvSpPr>
        <p:spPr>
          <a:xfrm>
            <a:off x="718268" y="898408"/>
            <a:ext cx="7762448" cy="59592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3"/>
          <p:cNvSpPr/>
          <p:nvPr/>
        </p:nvSpPr>
        <p:spPr>
          <a:xfrm>
            <a:off x="753681" y="1275216"/>
            <a:ext cx="807561" cy="9688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4"/>
          <p:cNvSpPr/>
          <p:nvPr/>
        </p:nvSpPr>
        <p:spPr>
          <a:xfrm>
            <a:off x="1231752" y="1050222"/>
            <a:ext cx="2989576" cy="41700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Két azonos szekvencia</a:t>
            </a:r>
            <a:endParaRPr lang="hu-HU" sz="254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170" name="TextShape 5"/>
          <p:cNvSpPr txBox="1"/>
          <p:nvPr/>
        </p:nvSpPr>
        <p:spPr>
          <a:xfrm>
            <a:off x="6107814" y="1633116"/>
            <a:ext cx="2709069" cy="45256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spcBef>
                <a:spcPts val="544"/>
              </a:spcBef>
              <a:buClr>
                <a:srgbClr val="0066CC"/>
              </a:buClr>
              <a:buSzPct val="45000"/>
              <a:buFont typeface="Wingdings" charset="2"/>
              <a:buChar char=""/>
            </a:pPr>
            <a:r>
              <a:rPr lang="hu-HU" sz="2903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illeszkedés</a:t>
            </a:r>
            <a:endParaRPr lang="hu-HU" sz="290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91867" indent="-293900">
              <a:spcBef>
                <a:spcPts val="544"/>
              </a:spcBef>
              <a:buClr>
                <a:srgbClr val="0066CC"/>
              </a:buClr>
              <a:buSzPct val="45000"/>
              <a:buFont typeface="Wingdings" charset="2"/>
              <a:buChar char=""/>
            </a:pPr>
            <a:r>
              <a:rPr lang="hu-HU" sz="2903" spc="-1" dirty="0">
                <a:solidFill>
                  <a:srgbClr val="80008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duplikált szakasz</a:t>
            </a:r>
            <a:endParaRPr lang="hu-HU" sz="290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91867" indent="-293900">
              <a:spcBef>
                <a:spcPts val="544"/>
              </a:spcBef>
              <a:buClr>
                <a:srgbClr val="0066CC"/>
              </a:buClr>
              <a:buSzPct val="45000"/>
              <a:buFont typeface="Wingdings" charset="2"/>
              <a:buChar char=""/>
            </a:pPr>
            <a:r>
              <a:rPr lang="hu-HU" sz="2903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inverz-duplikált szakasz</a:t>
            </a:r>
            <a:endParaRPr lang="hu-HU" sz="290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1089375" y="1796392"/>
            <a:ext cx="4200754" cy="4201407"/>
          </a:xfrm>
          <a:prstGeom prst="rect">
            <a:avLst/>
          </a:prstGeom>
          <a:noFill/>
          <a:ln w="2844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7"/>
          <p:cNvSpPr/>
          <p:nvPr/>
        </p:nvSpPr>
        <p:spPr>
          <a:xfrm rot="16200000">
            <a:off x="166542" y="3057533"/>
            <a:ext cx="1372168" cy="33406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szekvencia</a:t>
            </a:r>
            <a:endParaRPr lang="hu-HU" sz="254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173" name="CustomShape 8"/>
          <p:cNvSpPr/>
          <p:nvPr/>
        </p:nvSpPr>
        <p:spPr>
          <a:xfrm>
            <a:off x="2425296" y="6052660"/>
            <a:ext cx="2401457" cy="33406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2452" rIns="81638" bIns="42452"/>
          <a:lstStyle/>
          <a:p>
            <a:r>
              <a:rPr lang="fr-FR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szekvencia</a:t>
            </a:r>
            <a:endParaRPr lang="hu-HU" sz="254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174" name="Line 9"/>
          <p:cNvSpPr/>
          <p:nvPr/>
        </p:nvSpPr>
        <p:spPr>
          <a:xfrm flipV="1">
            <a:off x="1089375" y="1796392"/>
            <a:ext cx="4200754" cy="4201081"/>
          </a:xfrm>
          <a:prstGeom prst="line">
            <a:avLst/>
          </a:prstGeom>
          <a:ln w="38100">
            <a:solidFill>
              <a:srgbClr val="339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Line 10"/>
          <p:cNvSpPr/>
          <p:nvPr/>
        </p:nvSpPr>
        <p:spPr>
          <a:xfrm flipV="1">
            <a:off x="1426049" y="3811866"/>
            <a:ext cx="724291" cy="724944"/>
          </a:xfrm>
          <a:prstGeom prst="line">
            <a:avLst/>
          </a:prstGeom>
          <a:ln w="38100">
            <a:solidFill>
              <a:srgbClr val="A6328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Line 11"/>
          <p:cNvSpPr/>
          <p:nvPr/>
        </p:nvSpPr>
        <p:spPr>
          <a:xfrm flipV="1">
            <a:off x="2559508" y="4935855"/>
            <a:ext cx="724944" cy="724944"/>
          </a:xfrm>
          <a:prstGeom prst="line">
            <a:avLst/>
          </a:prstGeom>
          <a:ln w="38100">
            <a:solidFill>
              <a:srgbClr val="A6328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Line 12"/>
          <p:cNvSpPr/>
          <p:nvPr/>
        </p:nvSpPr>
        <p:spPr>
          <a:xfrm flipH="1">
            <a:off x="1426049" y="4537789"/>
            <a:ext cx="3592" cy="146001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Line 13"/>
          <p:cNvSpPr/>
          <p:nvPr/>
        </p:nvSpPr>
        <p:spPr>
          <a:xfrm flipH="1">
            <a:off x="2148707" y="3812519"/>
            <a:ext cx="4245" cy="2184954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Line 14"/>
          <p:cNvSpPr/>
          <p:nvPr/>
        </p:nvSpPr>
        <p:spPr>
          <a:xfrm>
            <a:off x="1089375" y="3812519"/>
            <a:ext cx="2233610" cy="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Line 15"/>
          <p:cNvSpPr/>
          <p:nvPr/>
        </p:nvSpPr>
        <p:spPr>
          <a:xfrm flipH="1">
            <a:off x="3293596" y="3834398"/>
            <a:ext cx="4245" cy="2184301"/>
          </a:xfrm>
          <a:prstGeom prst="line">
            <a:avLst/>
          </a:prstGeom>
          <a:ln w="936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Line 16"/>
          <p:cNvSpPr/>
          <p:nvPr/>
        </p:nvSpPr>
        <p:spPr>
          <a:xfrm>
            <a:off x="2573550" y="4537789"/>
            <a:ext cx="0" cy="1442377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Line 17"/>
          <p:cNvSpPr/>
          <p:nvPr/>
        </p:nvSpPr>
        <p:spPr>
          <a:xfrm>
            <a:off x="1075987" y="4926712"/>
            <a:ext cx="2218915" cy="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Line 18"/>
          <p:cNvSpPr/>
          <p:nvPr/>
        </p:nvSpPr>
        <p:spPr>
          <a:xfrm>
            <a:off x="1075986" y="5661778"/>
            <a:ext cx="1512259" cy="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Line 19"/>
          <p:cNvSpPr/>
          <p:nvPr/>
        </p:nvSpPr>
        <p:spPr>
          <a:xfrm>
            <a:off x="1075987" y="4537789"/>
            <a:ext cx="1525647" cy="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Line 20"/>
          <p:cNvSpPr/>
          <p:nvPr/>
        </p:nvSpPr>
        <p:spPr>
          <a:xfrm>
            <a:off x="3518916" y="2423370"/>
            <a:ext cx="395453" cy="398066"/>
          </a:xfrm>
          <a:prstGeom prst="line">
            <a:avLst/>
          </a:prstGeom>
          <a:ln w="381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Line 21"/>
          <p:cNvSpPr/>
          <p:nvPr/>
        </p:nvSpPr>
        <p:spPr>
          <a:xfrm>
            <a:off x="4250391" y="3168886"/>
            <a:ext cx="395453" cy="399699"/>
          </a:xfrm>
          <a:prstGeom prst="line">
            <a:avLst/>
          </a:prstGeom>
          <a:ln w="381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Line 22"/>
          <p:cNvSpPr/>
          <p:nvPr/>
        </p:nvSpPr>
        <p:spPr>
          <a:xfrm>
            <a:off x="1138358" y="2423370"/>
            <a:ext cx="3493445" cy="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Line 23"/>
          <p:cNvSpPr/>
          <p:nvPr/>
        </p:nvSpPr>
        <p:spPr>
          <a:xfrm>
            <a:off x="4659559" y="2419125"/>
            <a:ext cx="0" cy="3539162"/>
          </a:xfrm>
          <a:prstGeom prst="line">
            <a:avLst/>
          </a:prstGeom>
          <a:ln w="936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Line 24"/>
          <p:cNvSpPr/>
          <p:nvPr/>
        </p:nvSpPr>
        <p:spPr>
          <a:xfrm>
            <a:off x="1127908" y="2818824"/>
            <a:ext cx="3129340" cy="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Line 25"/>
          <p:cNvSpPr/>
          <p:nvPr/>
        </p:nvSpPr>
        <p:spPr>
          <a:xfrm>
            <a:off x="4257248" y="2801517"/>
            <a:ext cx="0" cy="3147300"/>
          </a:xfrm>
          <a:prstGeom prst="line">
            <a:avLst/>
          </a:prstGeom>
          <a:ln w="936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Line 26"/>
          <p:cNvSpPr/>
          <p:nvPr/>
        </p:nvSpPr>
        <p:spPr>
          <a:xfrm>
            <a:off x="1127908" y="3154845"/>
            <a:ext cx="3129340" cy="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Line 27"/>
          <p:cNvSpPr/>
          <p:nvPr/>
        </p:nvSpPr>
        <p:spPr>
          <a:xfrm>
            <a:off x="1127908" y="3560748"/>
            <a:ext cx="3493445" cy="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Line 28"/>
          <p:cNvSpPr/>
          <p:nvPr/>
        </p:nvSpPr>
        <p:spPr>
          <a:xfrm>
            <a:off x="3921227" y="2829274"/>
            <a:ext cx="0" cy="3147953"/>
          </a:xfrm>
          <a:prstGeom prst="line">
            <a:avLst/>
          </a:prstGeom>
          <a:ln w="936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Line 29"/>
          <p:cNvSpPr/>
          <p:nvPr/>
        </p:nvSpPr>
        <p:spPr>
          <a:xfrm>
            <a:off x="3514671" y="2423370"/>
            <a:ext cx="0" cy="3539162"/>
          </a:xfrm>
          <a:prstGeom prst="line">
            <a:avLst/>
          </a:prstGeom>
          <a:ln w="936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Line 30"/>
          <p:cNvSpPr/>
          <p:nvPr/>
        </p:nvSpPr>
        <p:spPr>
          <a:xfrm flipV="1">
            <a:off x="2549059" y="3801416"/>
            <a:ext cx="724944" cy="724944"/>
          </a:xfrm>
          <a:prstGeom prst="line">
            <a:avLst/>
          </a:prstGeom>
          <a:ln w="38100">
            <a:solidFill>
              <a:srgbClr val="A63288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Line 31"/>
          <p:cNvSpPr/>
          <p:nvPr/>
        </p:nvSpPr>
        <p:spPr>
          <a:xfrm flipV="1">
            <a:off x="1432254" y="4926711"/>
            <a:ext cx="724944" cy="724291"/>
          </a:xfrm>
          <a:prstGeom prst="line">
            <a:avLst/>
          </a:prstGeom>
          <a:ln w="38100">
            <a:solidFill>
              <a:srgbClr val="A63288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Line 32"/>
          <p:cNvSpPr/>
          <p:nvPr/>
        </p:nvSpPr>
        <p:spPr>
          <a:xfrm flipV="1">
            <a:off x="4237002" y="2432513"/>
            <a:ext cx="408516" cy="399699"/>
          </a:xfrm>
          <a:prstGeom prst="line">
            <a:avLst/>
          </a:prstGeom>
          <a:ln w="38100">
            <a:solidFill>
              <a:srgbClr val="FF0000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Line 33"/>
          <p:cNvSpPr/>
          <p:nvPr/>
        </p:nvSpPr>
        <p:spPr>
          <a:xfrm flipV="1">
            <a:off x="3512058" y="3165294"/>
            <a:ext cx="409495" cy="398066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96091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ím 15">
            <a:extLst>
              <a:ext uri="{FF2B5EF4-FFF2-40B4-BE49-F238E27FC236}">
                <a16:creationId xmlns:a16="http://schemas.microsoft.com/office/drawing/2014/main" id="{296B48F9-3580-4699-9666-2B6FBE00BB3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TextShape 1"/>
          <p:cNvSpPr txBox="1"/>
          <p:nvPr/>
        </p:nvSpPr>
        <p:spPr>
          <a:xfrm>
            <a:off x="8385" y="-52541"/>
            <a:ext cx="9143433" cy="11452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3991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Hogyan kell értelmezni a </a:t>
            </a:r>
            <a:r>
              <a:rPr lang="hu-HU" sz="3991" b="1" spc="-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dot-plot-okat</a:t>
            </a:r>
            <a:r>
              <a:rPr lang="hu-HU" sz="3991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?</a:t>
            </a:r>
          </a:p>
        </p:txBody>
      </p:sp>
      <p:sp>
        <p:nvSpPr>
          <p:cNvPr id="200" name="CustomShape 2"/>
          <p:cNvSpPr/>
          <p:nvPr/>
        </p:nvSpPr>
        <p:spPr>
          <a:xfrm>
            <a:off x="597263" y="907846"/>
            <a:ext cx="7762448" cy="59592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3"/>
          <p:cNvSpPr/>
          <p:nvPr/>
        </p:nvSpPr>
        <p:spPr>
          <a:xfrm>
            <a:off x="1749008" y="4467254"/>
            <a:ext cx="1960287" cy="1959960"/>
          </a:xfrm>
          <a:prstGeom prst="rect">
            <a:avLst/>
          </a:prstGeom>
          <a:noFill/>
          <a:ln w="2844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4"/>
          <p:cNvSpPr/>
          <p:nvPr/>
        </p:nvSpPr>
        <p:spPr>
          <a:xfrm>
            <a:off x="5380258" y="1535151"/>
            <a:ext cx="1960287" cy="1960287"/>
          </a:xfrm>
          <a:prstGeom prst="rect">
            <a:avLst/>
          </a:prstGeom>
          <a:noFill/>
          <a:ln w="2844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5"/>
          <p:cNvSpPr/>
          <p:nvPr/>
        </p:nvSpPr>
        <p:spPr>
          <a:xfrm>
            <a:off x="5380258" y="4467254"/>
            <a:ext cx="1960287" cy="1959960"/>
          </a:xfrm>
          <a:prstGeom prst="rect">
            <a:avLst/>
          </a:prstGeom>
          <a:noFill/>
          <a:ln w="2844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6"/>
          <p:cNvSpPr/>
          <p:nvPr/>
        </p:nvSpPr>
        <p:spPr>
          <a:xfrm>
            <a:off x="983246" y="1275216"/>
            <a:ext cx="347777" cy="41700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2177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endParaRPr lang="hu-HU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7"/>
          <p:cNvSpPr/>
          <p:nvPr/>
        </p:nvSpPr>
        <p:spPr>
          <a:xfrm>
            <a:off x="999900" y="4308877"/>
            <a:ext cx="363125" cy="41700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2177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endParaRPr lang="hu-HU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8"/>
          <p:cNvSpPr/>
          <p:nvPr/>
        </p:nvSpPr>
        <p:spPr>
          <a:xfrm>
            <a:off x="4684377" y="1275216"/>
            <a:ext cx="347777" cy="41700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2177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endParaRPr lang="hu-HU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9"/>
          <p:cNvSpPr/>
          <p:nvPr/>
        </p:nvSpPr>
        <p:spPr>
          <a:xfrm>
            <a:off x="4702337" y="4308877"/>
            <a:ext cx="363125" cy="41700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2177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endParaRPr lang="hu-HU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10"/>
          <p:cNvSpPr/>
          <p:nvPr/>
        </p:nvSpPr>
        <p:spPr>
          <a:xfrm rot="16200000">
            <a:off x="4666417" y="2312670"/>
            <a:ext cx="972796" cy="25079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szekvencia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209" name="CustomShape 11"/>
          <p:cNvSpPr/>
          <p:nvPr/>
        </p:nvSpPr>
        <p:spPr>
          <a:xfrm rot="16200000">
            <a:off x="1029943" y="5279387"/>
            <a:ext cx="972796" cy="25079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szekvencia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210" name="CustomShape 12"/>
          <p:cNvSpPr/>
          <p:nvPr/>
        </p:nvSpPr>
        <p:spPr>
          <a:xfrm rot="16200000">
            <a:off x="4648457" y="5253263"/>
            <a:ext cx="972796" cy="25079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szekvencia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211" name="CustomShape 13"/>
          <p:cNvSpPr/>
          <p:nvPr/>
        </p:nvSpPr>
        <p:spPr>
          <a:xfrm>
            <a:off x="5763955" y="3537889"/>
            <a:ext cx="1877967" cy="28301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2452" rIns="81638" bIns="42452"/>
          <a:lstStyle/>
          <a:p>
            <a:r>
              <a:rPr lang="fr-FR" sz="108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 </a:t>
            </a:r>
            <a:r>
              <a:rPr lang="fr-FR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szekvencia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212" name="Line 14"/>
          <p:cNvSpPr/>
          <p:nvPr/>
        </p:nvSpPr>
        <p:spPr>
          <a:xfrm>
            <a:off x="4517836" y="907846"/>
            <a:ext cx="0" cy="5959233"/>
          </a:xfrm>
          <a:prstGeom prst="line">
            <a:avLst/>
          </a:prstGeom>
          <a:ln w="3816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Line 15"/>
          <p:cNvSpPr/>
          <p:nvPr/>
        </p:nvSpPr>
        <p:spPr>
          <a:xfrm>
            <a:off x="597263" y="3887299"/>
            <a:ext cx="7762448" cy="0"/>
          </a:xfrm>
          <a:prstGeom prst="line">
            <a:avLst/>
          </a:prstGeom>
          <a:ln w="3816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6"/>
          <p:cNvSpPr/>
          <p:nvPr/>
        </p:nvSpPr>
        <p:spPr>
          <a:xfrm>
            <a:off x="5908944" y="6481422"/>
            <a:ext cx="980960" cy="25079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B szekvencia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215" name="CustomShape 17"/>
          <p:cNvSpPr/>
          <p:nvPr/>
        </p:nvSpPr>
        <p:spPr>
          <a:xfrm>
            <a:off x="2221855" y="6489586"/>
            <a:ext cx="980960" cy="25079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B szekvencia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216" name="Line 18"/>
          <p:cNvSpPr/>
          <p:nvPr/>
        </p:nvSpPr>
        <p:spPr>
          <a:xfrm flipV="1">
            <a:off x="5380257" y="2397572"/>
            <a:ext cx="1097539" cy="1097539"/>
          </a:xfrm>
          <a:prstGeom prst="line">
            <a:avLst/>
          </a:prstGeom>
          <a:ln w="28440">
            <a:solidFill>
              <a:srgbClr val="0066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Line 19"/>
          <p:cNvSpPr/>
          <p:nvPr/>
        </p:nvSpPr>
        <p:spPr>
          <a:xfrm flipV="1">
            <a:off x="6948356" y="1534824"/>
            <a:ext cx="392188" cy="392188"/>
          </a:xfrm>
          <a:prstGeom prst="line">
            <a:avLst/>
          </a:prstGeom>
          <a:ln w="28440">
            <a:solidFill>
              <a:srgbClr val="0066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Line 20"/>
          <p:cNvSpPr/>
          <p:nvPr/>
        </p:nvSpPr>
        <p:spPr>
          <a:xfrm flipV="1">
            <a:off x="6477796" y="1993956"/>
            <a:ext cx="392188" cy="403617"/>
          </a:xfrm>
          <a:prstGeom prst="line">
            <a:avLst/>
          </a:prstGeom>
          <a:ln w="28440">
            <a:solidFill>
              <a:srgbClr val="006600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Line 21"/>
          <p:cNvSpPr/>
          <p:nvPr/>
        </p:nvSpPr>
        <p:spPr>
          <a:xfrm flipV="1">
            <a:off x="6360564" y="2979160"/>
            <a:ext cx="195931" cy="195931"/>
          </a:xfrm>
          <a:prstGeom prst="line">
            <a:avLst/>
          </a:prstGeom>
          <a:ln w="28440">
            <a:solidFill>
              <a:srgbClr val="0066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Line 22"/>
          <p:cNvSpPr/>
          <p:nvPr/>
        </p:nvSpPr>
        <p:spPr>
          <a:xfrm flipV="1">
            <a:off x="6687115" y="1902521"/>
            <a:ext cx="55514" cy="55187"/>
          </a:xfrm>
          <a:prstGeom prst="line">
            <a:avLst/>
          </a:prstGeom>
          <a:ln w="28440">
            <a:solidFill>
              <a:srgbClr val="0066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Line 23"/>
          <p:cNvSpPr/>
          <p:nvPr/>
        </p:nvSpPr>
        <p:spPr>
          <a:xfrm flipV="1">
            <a:off x="1907386" y="5461602"/>
            <a:ext cx="806908" cy="807235"/>
          </a:xfrm>
          <a:prstGeom prst="line">
            <a:avLst/>
          </a:prstGeom>
          <a:ln w="28440">
            <a:solidFill>
              <a:srgbClr val="006600"/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Line 24"/>
          <p:cNvSpPr/>
          <p:nvPr/>
        </p:nvSpPr>
        <p:spPr>
          <a:xfrm flipV="1">
            <a:off x="3317434" y="4467254"/>
            <a:ext cx="391861" cy="391861"/>
          </a:xfrm>
          <a:prstGeom prst="line">
            <a:avLst/>
          </a:prstGeom>
          <a:ln w="28440">
            <a:solidFill>
              <a:srgbClr val="006600"/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Line 25"/>
          <p:cNvSpPr/>
          <p:nvPr/>
        </p:nvSpPr>
        <p:spPr>
          <a:xfrm flipV="1">
            <a:off x="2949411" y="4973735"/>
            <a:ext cx="240342" cy="246546"/>
          </a:xfrm>
          <a:prstGeom prst="line">
            <a:avLst/>
          </a:prstGeom>
          <a:ln w="28440">
            <a:solidFill>
              <a:srgbClr val="006600"/>
            </a:solidFill>
            <a:custDash>
              <a:ds d="100000" sp="1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Line 26"/>
          <p:cNvSpPr/>
          <p:nvPr/>
        </p:nvSpPr>
        <p:spPr>
          <a:xfrm flipV="1">
            <a:off x="2827281" y="5775418"/>
            <a:ext cx="122130" cy="122457"/>
          </a:xfrm>
          <a:prstGeom prst="line">
            <a:avLst/>
          </a:prstGeom>
          <a:ln w="28440">
            <a:solidFill>
              <a:srgbClr val="0066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Line 27"/>
          <p:cNvSpPr/>
          <p:nvPr/>
        </p:nvSpPr>
        <p:spPr>
          <a:xfrm flipV="1">
            <a:off x="2533058" y="5130153"/>
            <a:ext cx="55514" cy="42452"/>
          </a:xfrm>
          <a:prstGeom prst="line">
            <a:avLst/>
          </a:prstGeom>
          <a:ln w="28440">
            <a:solidFill>
              <a:srgbClr val="006600"/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Line 28"/>
          <p:cNvSpPr/>
          <p:nvPr/>
        </p:nvSpPr>
        <p:spPr>
          <a:xfrm flipV="1">
            <a:off x="3135871" y="5721537"/>
            <a:ext cx="127355" cy="135519"/>
          </a:xfrm>
          <a:prstGeom prst="line">
            <a:avLst/>
          </a:prstGeom>
          <a:ln w="28440">
            <a:solidFill>
              <a:srgbClr val="006600"/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Line 29"/>
          <p:cNvSpPr/>
          <p:nvPr/>
        </p:nvSpPr>
        <p:spPr>
          <a:xfrm flipV="1">
            <a:off x="5811632" y="4816337"/>
            <a:ext cx="55514" cy="42452"/>
          </a:xfrm>
          <a:prstGeom prst="line">
            <a:avLst/>
          </a:prstGeom>
          <a:ln w="28440">
            <a:solidFill>
              <a:srgbClr val="006600"/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Line 30"/>
          <p:cNvSpPr/>
          <p:nvPr/>
        </p:nvSpPr>
        <p:spPr>
          <a:xfrm flipV="1">
            <a:off x="6429140" y="4954142"/>
            <a:ext cx="127355" cy="135519"/>
          </a:xfrm>
          <a:prstGeom prst="line">
            <a:avLst/>
          </a:prstGeom>
          <a:ln w="28440">
            <a:solidFill>
              <a:srgbClr val="006600"/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31"/>
          <p:cNvSpPr/>
          <p:nvPr/>
        </p:nvSpPr>
        <p:spPr>
          <a:xfrm flipV="1">
            <a:off x="5925925" y="5252609"/>
            <a:ext cx="55514" cy="42452"/>
          </a:xfrm>
          <a:prstGeom prst="line">
            <a:avLst/>
          </a:prstGeom>
          <a:ln w="28440">
            <a:solidFill>
              <a:srgbClr val="006600"/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32"/>
          <p:cNvSpPr/>
          <p:nvPr/>
        </p:nvSpPr>
        <p:spPr>
          <a:xfrm flipV="1">
            <a:off x="6528738" y="5844320"/>
            <a:ext cx="127355" cy="135519"/>
          </a:xfrm>
          <a:prstGeom prst="line">
            <a:avLst/>
          </a:prstGeom>
          <a:ln w="28440">
            <a:solidFill>
              <a:srgbClr val="006600"/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Line 33"/>
          <p:cNvSpPr/>
          <p:nvPr/>
        </p:nvSpPr>
        <p:spPr>
          <a:xfrm flipV="1">
            <a:off x="5811632" y="5906692"/>
            <a:ext cx="55514" cy="42125"/>
          </a:xfrm>
          <a:prstGeom prst="line">
            <a:avLst/>
          </a:prstGeom>
          <a:ln w="28440">
            <a:solidFill>
              <a:srgbClr val="006600"/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Line 34"/>
          <p:cNvSpPr/>
          <p:nvPr/>
        </p:nvSpPr>
        <p:spPr>
          <a:xfrm flipV="1">
            <a:off x="6945418" y="6136910"/>
            <a:ext cx="127028" cy="135519"/>
          </a:xfrm>
          <a:prstGeom prst="line">
            <a:avLst/>
          </a:prstGeom>
          <a:ln w="28440">
            <a:solidFill>
              <a:srgbClr val="006600"/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Line 35"/>
          <p:cNvSpPr/>
          <p:nvPr/>
        </p:nvSpPr>
        <p:spPr>
          <a:xfrm flipV="1">
            <a:off x="6657726" y="5367556"/>
            <a:ext cx="55514" cy="42125"/>
          </a:xfrm>
          <a:prstGeom prst="line">
            <a:avLst/>
          </a:prstGeom>
          <a:ln w="28440">
            <a:solidFill>
              <a:srgbClr val="006600"/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Line 36"/>
          <p:cNvSpPr/>
          <p:nvPr/>
        </p:nvSpPr>
        <p:spPr>
          <a:xfrm flipV="1">
            <a:off x="6814470" y="4702698"/>
            <a:ext cx="55514" cy="42125"/>
          </a:xfrm>
          <a:prstGeom prst="line">
            <a:avLst/>
          </a:prstGeom>
          <a:ln w="28440">
            <a:solidFill>
              <a:srgbClr val="006600"/>
            </a:solidFill>
            <a:custDash>
              <a:ds d="400000" sp="300000"/>
              <a:ds d="1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37"/>
          <p:cNvSpPr/>
          <p:nvPr/>
        </p:nvSpPr>
        <p:spPr>
          <a:xfrm>
            <a:off x="4863654" y="4014654"/>
            <a:ext cx="2989576" cy="27854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Nincs hasonlóság a szekvenciák között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236" name="CustomShape 38"/>
          <p:cNvSpPr/>
          <p:nvPr/>
        </p:nvSpPr>
        <p:spPr>
          <a:xfrm>
            <a:off x="391680" y="4016858"/>
            <a:ext cx="3499649" cy="27854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Két közepes mértékben különböző szekvencia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237" name="CustomShape 39"/>
          <p:cNvSpPr/>
          <p:nvPr/>
        </p:nvSpPr>
        <p:spPr>
          <a:xfrm>
            <a:off x="5135997" y="1050223"/>
            <a:ext cx="2444889" cy="27854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Két nagyon hasonló szekvencia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238" name="CustomShape 40"/>
          <p:cNvSpPr/>
          <p:nvPr/>
        </p:nvSpPr>
        <p:spPr>
          <a:xfrm>
            <a:off x="1776765" y="1050223"/>
            <a:ext cx="705075" cy="15798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Két azonos szekvencia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239" name="Line 41"/>
          <p:cNvSpPr/>
          <p:nvPr/>
        </p:nvSpPr>
        <p:spPr>
          <a:xfrm flipV="1">
            <a:off x="5698972" y="2346631"/>
            <a:ext cx="195931" cy="195931"/>
          </a:xfrm>
          <a:prstGeom prst="line">
            <a:avLst/>
          </a:prstGeom>
          <a:ln w="28440">
            <a:solidFill>
              <a:srgbClr val="0066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42"/>
          <p:cNvSpPr/>
          <p:nvPr/>
        </p:nvSpPr>
        <p:spPr>
          <a:xfrm>
            <a:off x="1749008" y="1535151"/>
            <a:ext cx="1960287" cy="1960287"/>
          </a:xfrm>
          <a:prstGeom prst="rect">
            <a:avLst/>
          </a:prstGeom>
          <a:noFill/>
          <a:ln w="2844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43"/>
          <p:cNvSpPr/>
          <p:nvPr/>
        </p:nvSpPr>
        <p:spPr>
          <a:xfrm rot="16200000">
            <a:off x="1031902" y="2304506"/>
            <a:ext cx="972796" cy="25079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szekvencia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242" name="CustomShape 44"/>
          <p:cNvSpPr/>
          <p:nvPr/>
        </p:nvSpPr>
        <p:spPr>
          <a:xfrm>
            <a:off x="2159157" y="3536257"/>
            <a:ext cx="1498398" cy="21933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2452" rIns="81638" bIns="42452"/>
          <a:lstStyle/>
          <a:p>
            <a:r>
              <a:rPr lang="fr-FR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szekvencia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243" name="Line 45"/>
          <p:cNvSpPr/>
          <p:nvPr/>
        </p:nvSpPr>
        <p:spPr>
          <a:xfrm flipV="1">
            <a:off x="1749008" y="1535151"/>
            <a:ext cx="1960287" cy="1960287"/>
          </a:xfrm>
          <a:prstGeom prst="line">
            <a:avLst/>
          </a:prstGeom>
          <a:ln w="28440">
            <a:solidFill>
              <a:srgbClr val="3399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Line 46"/>
          <p:cNvSpPr/>
          <p:nvPr/>
        </p:nvSpPr>
        <p:spPr>
          <a:xfrm flipV="1">
            <a:off x="1906080" y="2475618"/>
            <a:ext cx="337980" cy="338307"/>
          </a:xfrm>
          <a:prstGeom prst="line">
            <a:avLst/>
          </a:prstGeom>
          <a:ln w="19080">
            <a:solidFill>
              <a:srgbClr val="A6328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Line 47"/>
          <p:cNvSpPr/>
          <p:nvPr/>
        </p:nvSpPr>
        <p:spPr>
          <a:xfrm flipV="1">
            <a:off x="2435093" y="3000060"/>
            <a:ext cx="338307" cy="338307"/>
          </a:xfrm>
          <a:prstGeom prst="line">
            <a:avLst/>
          </a:prstGeom>
          <a:ln w="19080">
            <a:solidFill>
              <a:srgbClr val="A6328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Line 48"/>
          <p:cNvSpPr/>
          <p:nvPr/>
        </p:nvSpPr>
        <p:spPr>
          <a:xfrm flipH="1">
            <a:off x="1906080" y="2814252"/>
            <a:ext cx="1633" cy="681186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Line 49"/>
          <p:cNvSpPr/>
          <p:nvPr/>
        </p:nvSpPr>
        <p:spPr>
          <a:xfrm flipH="1">
            <a:off x="2243407" y="2475945"/>
            <a:ext cx="1959" cy="1019493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Line 50"/>
          <p:cNvSpPr/>
          <p:nvPr/>
        </p:nvSpPr>
        <p:spPr>
          <a:xfrm>
            <a:off x="1749009" y="2475945"/>
            <a:ext cx="1042351" cy="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Line 51"/>
          <p:cNvSpPr/>
          <p:nvPr/>
        </p:nvSpPr>
        <p:spPr>
          <a:xfrm flipH="1">
            <a:off x="2777645" y="2486068"/>
            <a:ext cx="1959" cy="1019166"/>
          </a:xfrm>
          <a:prstGeom prst="line">
            <a:avLst/>
          </a:prstGeom>
          <a:ln w="936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Line 52"/>
          <p:cNvSpPr/>
          <p:nvPr/>
        </p:nvSpPr>
        <p:spPr>
          <a:xfrm>
            <a:off x="2441624" y="2814252"/>
            <a:ext cx="0" cy="673022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Line 53"/>
          <p:cNvSpPr/>
          <p:nvPr/>
        </p:nvSpPr>
        <p:spPr>
          <a:xfrm>
            <a:off x="1742804" y="2995814"/>
            <a:ext cx="1035494" cy="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Line 54"/>
          <p:cNvSpPr/>
          <p:nvPr/>
        </p:nvSpPr>
        <p:spPr>
          <a:xfrm>
            <a:off x="1742804" y="3338693"/>
            <a:ext cx="705677" cy="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Line 55"/>
          <p:cNvSpPr/>
          <p:nvPr/>
        </p:nvSpPr>
        <p:spPr>
          <a:xfrm>
            <a:off x="1742804" y="2814252"/>
            <a:ext cx="711882" cy="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Line 56"/>
          <p:cNvSpPr/>
          <p:nvPr/>
        </p:nvSpPr>
        <p:spPr>
          <a:xfrm>
            <a:off x="2882794" y="1827741"/>
            <a:ext cx="184501" cy="185808"/>
          </a:xfrm>
          <a:prstGeom prst="line">
            <a:avLst/>
          </a:prstGeom>
          <a:ln w="190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Line 57"/>
          <p:cNvSpPr/>
          <p:nvPr/>
        </p:nvSpPr>
        <p:spPr>
          <a:xfrm>
            <a:off x="3224040" y="2175518"/>
            <a:ext cx="184501" cy="186461"/>
          </a:xfrm>
          <a:prstGeom prst="line">
            <a:avLst/>
          </a:prstGeom>
          <a:ln w="190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Line 58"/>
          <p:cNvSpPr/>
          <p:nvPr/>
        </p:nvSpPr>
        <p:spPr>
          <a:xfrm>
            <a:off x="1771867" y="1827741"/>
            <a:ext cx="1630143" cy="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Line 59"/>
          <p:cNvSpPr/>
          <p:nvPr/>
        </p:nvSpPr>
        <p:spPr>
          <a:xfrm>
            <a:off x="3415073" y="1825782"/>
            <a:ext cx="0" cy="1651369"/>
          </a:xfrm>
          <a:prstGeom prst="line">
            <a:avLst/>
          </a:prstGeom>
          <a:ln w="936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Line 60"/>
          <p:cNvSpPr/>
          <p:nvPr/>
        </p:nvSpPr>
        <p:spPr>
          <a:xfrm>
            <a:off x="1766969" y="2012242"/>
            <a:ext cx="1460337" cy="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Line 61"/>
          <p:cNvSpPr/>
          <p:nvPr/>
        </p:nvSpPr>
        <p:spPr>
          <a:xfrm>
            <a:off x="3227306" y="2004078"/>
            <a:ext cx="0" cy="1468501"/>
          </a:xfrm>
          <a:prstGeom prst="line">
            <a:avLst/>
          </a:prstGeom>
          <a:ln w="936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Line 62"/>
          <p:cNvSpPr/>
          <p:nvPr/>
        </p:nvSpPr>
        <p:spPr>
          <a:xfrm>
            <a:off x="1766969" y="2168987"/>
            <a:ext cx="1460337" cy="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Line 63"/>
          <p:cNvSpPr/>
          <p:nvPr/>
        </p:nvSpPr>
        <p:spPr>
          <a:xfrm>
            <a:off x="1766969" y="2358387"/>
            <a:ext cx="1630143" cy="0"/>
          </a:xfrm>
          <a:prstGeom prst="line">
            <a:avLst/>
          </a:prstGeom>
          <a:ln w="648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Line 64"/>
          <p:cNvSpPr/>
          <p:nvPr/>
        </p:nvSpPr>
        <p:spPr>
          <a:xfrm>
            <a:off x="3070561" y="2017141"/>
            <a:ext cx="0" cy="1468827"/>
          </a:xfrm>
          <a:prstGeom prst="line">
            <a:avLst/>
          </a:prstGeom>
          <a:ln w="936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Line 65"/>
          <p:cNvSpPr/>
          <p:nvPr/>
        </p:nvSpPr>
        <p:spPr>
          <a:xfrm>
            <a:off x="2880835" y="1827741"/>
            <a:ext cx="0" cy="1651369"/>
          </a:xfrm>
          <a:prstGeom prst="line">
            <a:avLst/>
          </a:prstGeom>
          <a:ln w="936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Line 66"/>
          <p:cNvSpPr/>
          <p:nvPr/>
        </p:nvSpPr>
        <p:spPr>
          <a:xfrm flipV="1">
            <a:off x="2430194" y="2470720"/>
            <a:ext cx="338307" cy="338307"/>
          </a:xfrm>
          <a:prstGeom prst="line">
            <a:avLst/>
          </a:prstGeom>
          <a:ln w="19080">
            <a:solidFill>
              <a:srgbClr val="A63288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Line 67"/>
          <p:cNvSpPr/>
          <p:nvPr/>
        </p:nvSpPr>
        <p:spPr>
          <a:xfrm flipV="1">
            <a:off x="1909019" y="2995815"/>
            <a:ext cx="338307" cy="337980"/>
          </a:xfrm>
          <a:prstGeom prst="line">
            <a:avLst/>
          </a:prstGeom>
          <a:ln w="19080">
            <a:solidFill>
              <a:srgbClr val="A63288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Line 68"/>
          <p:cNvSpPr/>
          <p:nvPr/>
        </p:nvSpPr>
        <p:spPr>
          <a:xfrm flipV="1">
            <a:off x="3217836" y="1831986"/>
            <a:ext cx="190706" cy="186461"/>
          </a:xfrm>
          <a:prstGeom prst="line">
            <a:avLst/>
          </a:prstGeom>
          <a:ln w="19080">
            <a:solidFill>
              <a:srgbClr val="FF0000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Line 69"/>
          <p:cNvSpPr/>
          <p:nvPr/>
        </p:nvSpPr>
        <p:spPr>
          <a:xfrm flipV="1">
            <a:off x="2879529" y="2173885"/>
            <a:ext cx="191032" cy="185808"/>
          </a:xfrm>
          <a:prstGeom prst="line">
            <a:avLst/>
          </a:prstGeom>
          <a:ln w="19080">
            <a:solidFill>
              <a:srgbClr val="FF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45914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ím 15">
            <a:extLst>
              <a:ext uri="{FF2B5EF4-FFF2-40B4-BE49-F238E27FC236}">
                <a16:creationId xmlns:a16="http://schemas.microsoft.com/office/drawing/2014/main" id="{3F3C9A43-6D56-4971-AA32-224C2955524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TextShape 1"/>
          <p:cNvSpPr txBox="1"/>
          <p:nvPr/>
        </p:nvSpPr>
        <p:spPr>
          <a:xfrm>
            <a:off x="424844" y="41179"/>
            <a:ext cx="8228763" cy="10632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354" b="1" spc="-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Gap-ek</a:t>
            </a:r>
            <a:r>
              <a:rPr lang="hu-HU" sz="4354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helye</a:t>
            </a:r>
          </a:p>
        </p:txBody>
      </p:sp>
      <p:sp>
        <p:nvSpPr>
          <p:cNvPr id="269" name="CustomShape 2"/>
          <p:cNvSpPr/>
          <p:nvPr/>
        </p:nvSpPr>
        <p:spPr>
          <a:xfrm>
            <a:off x="670135" y="925759"/>
            <a:ext cx="2938962" cy="2833085"/>
          </a:xfrm>
          <a:prstGeom prst="rect">
            <a:avLst/>
          </a:prstGeom>
          <a:noFill/>
          <a:ln w="28440">
            <a:solidFill>
              <a:srgbClr val="6666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3"/>
          <p:cNvSpPr/>
          <p:nvPr/>
        </p:nvSpPr>
        <p:spPr>
          <a:xfrm rot="16200000">
            <a:off x="-297592" y="2031836"/>
            <a:ext cx="1513238" cy="3618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szekvencia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1228591" y="3855100"/>
            <a:ext cx="1526953" cy="3618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r>
              <a:rPr lang="fr-FR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 szekvencia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Line 5"/>
          <p:cNvSpPr/>
          <p:nvPr/>
        </p:nvSpPr>
        <p:spPr>
          <a:xfrm flipV="1">
            <a:off x="2878929" y="947248"/>
            <a:ext cx="730168" cy="730168"/>
          </a:xfrm>
          <a:prstGeom prst="line">
            <a:avLst/>
          </a:prstGeom>
          <a:ln w="28440">
            <a:solidFill>
              <a:srgbClr val="0066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Line 6"/>
          <p:cNvSpPr/>
          <p:nvPr/>
        </p:nvSpPr>
        <p:spPr>
          <a:xfrm flipV="1">
            <a:off x="2273885" y="1999893"/>
            <a:ext cx="904490" cy="928262"/>
          </a:xfrm>
          <a:prstGeom prst="line">
            <a:avLst/>
          </a:prstGeom>
          <a:ln w="28440">
            <a:solidFill>
              <a:srgbClr val="0066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Line 7"/>
          <p:cNvSpPr/>
          <p:nvPr/>
        </p:nvSpPr>
        <p:spPr>
          <a:xfrm flipV="1">
            <a:off x="681497" y="2892804"/>
            <a:ext cx="904490" cy="837871"/>
          </a:xfrm>
          <a:prstGeom prst="line">
            <a:avLst/>
          </a:prstGeom>
          <a:ln w="28440">
            <a:solidFill>
              <a:srgbClr val="0066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TextShape 8"/>
          <p:cNvSpPr txBox="1"/>
          <p:nvPr/>
        </p:nvSpPr>
        <p:spPr>
          <a:xfrm>
            <a:off x="885931" y="3465790"/>
            <a:ext cx="3298496" cy="33079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hu-HU" sz="163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gap</a:t>
            </a:r>
            <a:r>
              <a:rPr lang="hu-HU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az 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lang="hu-HU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szekvenciában</a:t>
            </a:r>
          </a:p>
        </p:txBody>
      </p:sp>
      <p:sp>
        <p:nvSpPr>
          <p:cNvPr id="276" name="TextShape 9"/>
          <p:cNvSpPr txBox="1"/>
          <p:nvPr/>
        </p:nvSpPr>
        <p:spPr>
          <a:xfrm>
            <a:off x="718910" y="1705553"/>
            <a:ext cx="2313615" cy="33079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hu-HU" sz="163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gap</a:t>
            </a:r>
            <a:r>
              <a:rPr lang="hu-HU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</a:t>
            </a: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</a:t>
            </a:r>
            <a:r>
              <a:rPr lang="hu-HU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szekvenciában</a:t>
            </a:r>
          </a:p>
        </p:txBody>
      </p:sp>
      <p:sp>
        <p:nvSpPr>
          <p:cNvPr id="277" name="CustomShape 10"/>
          <p:cNvSpPr/>
          <p:nvPr/>
        </p:nvSpPr>
        <p:spPr>
          <a:xfrm>
            <a:off x="1840370" y="2945198"/>
            <a:ext cx="163276" cy="489827"/>
          </a:xfrm>
          <a:custGeom>
            <a:avLst/>
            <a:gdLst/>
            <a:ahLst/>
            <a:cxnLst/>
            <a:rect l="0" t="0" r="r" b="b"/>
            <a:pathLst>
              <a:path w="502" h="1502">
                <a:moveTo>
                  <a:pt x="125" y="1501"/>
                </a:moveTo>
                <a:lnTo>
                  <a:pt x="125" y="375"/>
                </a:lnTo>
                <a:lnTo>
                  <a:pt x="0" y="375"/>
                </a:lnTo>
                <a:lnTo>
                  <a:pt x="250" y="0"/>
                </a:lnTo>
                <a:lnTo>
                  <a:pt x="501" y="375"/>
                </a:lnTo>
                <a:lnTo>
                  <a:pt x="375" y="375"/>
                </a:lnTo>
                <a:lnTo>
                  <a:pt x="375" y="1501"/>
                </a:lnTo>
                <a:lnTo>
                  <a:pt x="125" y="1501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11"/>
          <p:cNvSpPr/>
          <p:nvPr/>
        </p:nvSpPr>
        <p:spPr>
          <a:xfrm>
            <a:off x="2510631" y="1812767"/>
            <a:ext cx="489827" cy="163276"/>
          </a:xfrm>
          <a:custGeom>
            <a:avLst/>
            <a:gdLst/>
            <a:ahLst/>
            <a:cxnLst/>
            <a:rect l="0" t="0" r="r" b="b"/>
            <a:pathLst>
              <a:path w="1502" h="502">
                <a:moveTo>
                  <a:pt x="0" y="125"/>
                </a:moveTo>
                <a:lnTo>
                  <a:pt x="1125" y="125"/>
                </a:lnTo>
                <a:lnTo>
                  <a:pt x="1125" y="0"/>
                </a:lnTo>
                <a:lnTo>
                  <a:pt x="1501" y="250"/>
                </a:lnTo>
                <a:lnTo>
                  <a:pt x="1125" y="501"/>
                </a:lnTo>
                <a:lnTo>
                  <a:pt x="1125" y="375"/>
                </a:lnTo>
                <a:lnTo>
                  <a:pt x="0" y="375"/>
                </a:lnTo>
                <a:lnTo>
                  <a:pt x="0" y="125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Line 12"/>
          <p:cNvSpPr/>
          <p:nvPr/>
        </p:nvSpPr>
        <p:spPr>
          <a:xfrm flipV="1">
            <a:off x="7486839" y="2182049"/>
            <a:ext cx="475459" cy="4754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Line 13"/>
          <p:cNvSpPr/>
          <p:nvPr/>
        </p:nvSpPr>
        <p:spPr>
          <a:xfrm flipV="1">
            <a:off x="5999072" y="3990816"/>
            <a:ext cx="1064557" cy="10645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14"/>
          <p:cNvSpPr/>
          <p:nvPr/>
        </p:nvSpPr>
        <p:spPr>
          <a:xfrm>
            <a:off x="6126754" y="4937814"/>
            <a:ext cx="1909671" cy="47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3597" tIns="41799" rIns="83597" bIns="41799"/>
          <a:lstStyle/>
          <a:p>
            <a:pPr>
              <a:lnSpc>
                <a:spcPct val="100000"/>
              </a:lnSpc>
            </a:pPr>
            <a:r>
              <a:rPr lang="en-GB" sz="254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 C A C A</a:t>
            </a:r>
            <a:endParaRPr lang="hu-HU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Line 15"/>
          <p:cNvSpPr/>
          <p:nvPr/>
        </p:nvSpPr>
        <p:spPr>
          <a:xfrm>
            <a:off x="6001685" y="1796065"/>
            <a:ext cx="0" cy="3542754"/>
          </a:xfrm>
          <a:prstGeom prst="line">
            <a:avLst/>
          </a:prstGeom>
          <a:ln w="25560">
            <a:solidFill>
              <a:srgbClr val="666699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16"/>
          <p:cNvSpPr/>
          <p:nvPr/>
        </p:nvSpPr>
        <p:spPr>
          <a:xfrm>
            <a:off x="5665664" y="4495011"/>
            <a:ext cx="361492" cy="47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3597" tIns="41799" rIns="83597" bIns="41799"/>
          <a:lstStyle/>
          <a:p>
            <a:pPr>
              <a:lnSpc>
                <a:spcPct val="100000"/>
              </a:lnSpc>
            </a:pPr>
            <a:r>
              <a:rPr lang="en-GB" sz="254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17"/>
          <p:cNvSpPr/>
          <p:nvPr/>
        </p:nvSpPr>
        <p:spPr>
          <a:xfrm>
            <a:off x="5665664" y="3632916"/>
            <a:ext cx="361492" cy="47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3597" tIns="41799" rIns="83597" bIns="41799"/>
          <a:lstStyle/>
          <a:p>
            <a:pPr>
              <a:lnSpc>
                <a:spcPct val="100000"/>
              </a:lnSpc>
            </a:pPr>
            <a:r>
              <a:rPr lang="en-GB" sz="254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</a:t>
            </a:r>
            <a:endParaRPr lang="hu-HU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18"/>
          <p:cNvSpPr/>
          <p:nvPr/>
        </p:nvSpPr>
        <p:spPr>
          <a:xfrm>
            <a:off x="5665664" y="2309404"/>
            <a:ext cx="361492" cy="47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3597" tIns="41799" rIns="83597" bIns="41799"/>
          <a:lstStyle/>
          <a:p>
            <a:pPr>
              <a:lnSpc>
                <a:spcPct val="100000"/>
              </a:lnSpc>
            </a:pPr>
            <a:r>
              <a:rPr lang="en-GB" sz="254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</a:t>
            </a:r>
            <a:endParaRPr lang="hu-HU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19"/>
          <p:cNvSpPr/>
          <p:nvPr/>
        </p:nvSpPr>
        <p:spPr>
          <a:xfrm>
            <a:off x="5665664" y="2766575"/>
            <a:ext cx="361492" cy="47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3597" tIns="41799" rIns="83597" bIns="41799"/>
          <a:lstStyle/>
          <a:p>
            <a:pPr>
              <a:lnSpc>
                <a:spcPct val="100000"/>
              </a:lnSpc>
            </a:pPr>
            <a:r>
              <a:rPr lang="en-GB" sz="254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</a:t>
            </a:r>
            <a:endParaRPr lang="hu-HU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20"/>
          <p:cNvSpPr/>
          <p:nvPr/>
        </p:nvSpPr>
        <p:spPr>
          <a:xfrm>
            <a:off x="5665664" y="3190112"/>
            <a:ext cx="361492" cy="47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3597" tIns="41799" rIns="83597" bIns="41799"/>
          <a:lstStyle/>
          <a:p>
            <a:pPr>
              <a:lnSpc>
                <a:spcPct val="100000"/>
              </a:lnSpc>
            </a:pPr>
            <a:r>
              <a:rPr lang="en-GB" sz="254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G</a:t>
            </a:r>
            <a:endParaRPr lang="hu-HU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CustomShape 21"/>
          <p:cNvSpPr/>
          <p:nvPr/>
        </p:nvSpPr>
        <p:spPr>
          <a:xfrm>
            <a:off x="5665664" y="4058412"/>
            <a:ext cx="361492" cy="47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3597" tIns="41799" rIns="83597" bIns="41799"/>
          <a:lstStyle/>
          <a:p>
            <a:pPr>
              <a:lnSpc>
                <a:spcPct val="100000"/>
              </a:lnSpc>
            </a:pPr>
            <a:r>
              <a:rPr lang="en-GB" sz="254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C</a:t>
            </a:r>
            <a:endParaRPr lang="hu-HU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22"/>
          <p:cNvSpPr/>
          <p:nvPr/>
        </p:nvSpPr>
        <p:spPr>
          <a:xfrm>
            <a:off x="5665664" y="1893378"/>
            <a:ext cx="361492" cy="470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3597" tIns="41799" rIns="83597" bIns="41799"/>
          <a:lstStyle/>
          <a:p>
            <a:pPr>
              <a:lnSpc>
                <a:spcPct val="100000"/>
              </a:lnSpc>
            </a:pPr>
            <a:r>
              <a:rPr lang="en-GB" sz="254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</a:t>
            </a:r>
            <a:endParaRPr lang="hu-HU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23"/>
          <p:cNvSpPr/>
          <p:nvPr/>
        </p:nvSpPr>
        <p:spPr>
          <a:xfrm>
            <a:off x="7451572" y="2603953"/>
            <a:ext cx="112007" cy="111354"/>
          </a:xfrm>
          <a:prstGeom prst="ellipse">
            <a:avLst/>
          </a:prstGeom>
          <a:solidFill>
            <a:srgbClr val="009999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24"/>
          <p:cNvSpPr/>
          <p:nvPr/>
        </p:nvSpPr>
        <p:spPr>
          <a:xfrm>
            <a:off x="6573149" y="4356226"/>
            <a:ext cx="112334" cy="111681"/>
          </a:xfrm>
          <a:prstGeom prst="ellipse">
            <a:avLst/>
          </a:prstGeom>
          <a:solidFill>
            <a:srgbClr val="009999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25"/>
          <p:cNvSpPr/>
          <p:nvPr/>
        </p:nvSpPr>
        <p:spPr>
          <a:xfrm>
            <a:off x="6212310" y="4719678"/>
            <a:ext cx="112334" cy="111354"/>
          </a:xfrm>
          <a:prstGeom prst="ellipse">
            <a:avLst/>
          </a:prstGeom>
          <a:solidFill>
            <a:srgbClr val="009999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26"/>
          <p:cNvSpPr/>
          <p:nvPr/>
        </p:nvSpPr>
        <p:spPr>
          <a:xfrm>
            <a:off x="6960112" y="3995714"/>
            <a:ext cx="112334" cy="111354"/>
          </a:xfrm>
          <a:prstGeom prst="ellipse">
            <a:avLst/>
          </a:prstGeom>
          <a:solidFill>
            <a:srgbClr val="009999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27"/>
          <p:cNvSpPr/>
          <p:nvPr/>
        </p:nvSpPr>
        <p:spPr>
          <a:xfrm>
            <a:off x="7911682" y="2101391"/>
            <a:ext cx="112007" cy="111354"/>
          </a:xfrm>
          <a:prstGeom prst="ellipse">
            <a:avLst/>
          </a:prstGeom>
          <a:solidFill>
            <a:srgbClr val="009999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Line 28"/>
          <p:cNvSpPr/>
          <p:nvPr/>
        </p:nvSpPr>
        <p:spPr>
          <a:xfrm flipH="1">
            <a:off x="5656847" y="5048189"/>
            <a:ext cx="2605225" cy="0"/>
          </a:xfrm>
          <a:prstGeom prst="line">
            <a:avLst/>
          </a:prstGeom>
          <a:ln w="12600">
            <a:solidFill>
              <a:srgbClr val="666699"/>
            </a:solidFill>
            <a:miter/>
            <a:head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TextShape 29"/>
          <p:cNvSpPr txBox="1"/>
          <p:nvPr/>
        </p:nvSpPr>
        <p:spPr>
          <a:xfrm>
            <a:off x="6022928" y="5437587"/>
            <a:ext cx="2718323" cy="72200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hu-HU" sz="2177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 C A G T C A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2177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 C A - - C A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18CF4E4-B112-451A-ABFE-B951760BFC18}"/>
              </a:ext>
            </a:extLst>
          </p:cNvPr>
          <p:cNvSpPr txBox="1"/>
          <p:nvPr/>
        </p:nvSpPr>
        <p:spPr>
          <a:xfrm>
            <a:off x="415552" y="4565109"/>
            <a:ext cx="5394532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16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EMBOSS: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1600" spc="-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Dottup</a:t>
            </a:r>
            <a:r>
              <a:rPr lang="hu-HU" sz="16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</a:t>
            </a:r>
            <a:r>
              <a:rPr lang="hu-HU" sz="1600" spc="-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dotpath</a:t>
            </a:r>
            <a:r>
              <a:rPr lang="hu-HU" sz="16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</a:t>
            </a:r>
            <a:r>
              <a:rPr lang="hu-HU" sz="1600" spc="-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polydot</a:t>
            </a:r>
            <a:r>
              <a:rPr lang="hu-HU" sz="16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</a:t>
            </a:r>
            <a:r>
              <a:rPr lang="hu-HU" sz="1600" spc="-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dotmatcher</a:t>
            </a:r>
            <a:endParaRPr lang="hu-HU" sz="16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16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WWW, Java: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1600" spc="-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hu-HU" sz="1600" spc="-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myhits.isb-sib.ch</a:t>
            </a:r>
            <a:r>
              <a:rPr lang="hu-HU" sz="1600" spc="-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hu-HU" sz="1600" spc="-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cgi-bin</a:t>
            </a:r>
            <a:r>
              <a:rPr lang="hu-HU" sz="1600" spc="-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hu-HU" sz="1600" spc="-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dotlet</a:t>
            </a:r>
            <a:endParaRPr lang="hu-HU" sz="16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1600" spc="-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hu-HU" sz="1600" spc="-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pgrc.ipk-gatersleben.de</a:t>
            </a:r>
            <a:r>
              <a:rPr lang="hu-HU" sz="1600" spc="-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hu-HU" sz="1600" spc="-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jdotter</a:t>
            </a:r>
            <a:endParaRPr lang="hu-H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8141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 txBox="1"/>
          <p:nvPr/>
        </p:nvSpPr>
        <p:spPr>
          <a:xfrm>
            <a:off x="489827" y="1617491"/>
            <a:ext cx="2122583" cy="40459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hu-HU" sz="2540" b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Dinamikus programozási példa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
pontozás:
egyezés
(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match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): +5
különbség (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mismatch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): -2
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in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/del (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gap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): -6</a:t>
            </a:r>
            <a:endParaRPr lang="hu-HU" sz="2540" b="1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pic>
        <p:nvPicPr>
          <p:cNvPr id="475" name="Kép 474"/>
          <p:cNvPicPr/>
          <p:nvPr/>
        </p:nvPicPr>
        <p:blipFill>
          <a:blip r:embed="rId3" cstate="print"/>
          <a:stretch/>
        </p:blipFill>
        <p:spPr>
          <a:xfrm>
            <a:off x="2449134" y="16361"/>
            <a:ext cx="6694299" cy="6841574"/>
          </a:xfrm>
          <a:prstGeom prst="rect">
            <a:avLst/>
          </a:prstGeom>
          <a:ln>
            <a:noFill/>
          </a:ln>
        </p:spPr>
      </p:pic>
      <p:sp>
        <p:nvSpPr>
          <p:cNvPr id="476" name="TextShape 2"/>
          <p:cNvSpPr txBox="1"/>
          <p:nvPr/>
        </p:nvSpPr>
        <p:spPr>
          <a:xfrm>
            <a:off x="1" y="6223151"/>
            <a:ext cx="2612409" cy="634489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Eddy</a:t>
            </a:r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SR</a:t>
            </a:r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(2004) 
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</a:t>
            </a:r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is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dynamic</a:t>
            </a:r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programming</a:t>
            </a:r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
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</a:t>
            </a:r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hu-HU" sz="12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Biotechnol</a:t>
            </a:r>
            <a:r>
              <a:rPr lang="hu-HU" sz="12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22(7):909-10.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6B1AF02-660E-4850-9221-D66011AD051F}"/>
              </a:ext>
            </a:extLst>
          </p:cNvPr>
          <p:cNvSpPr txBox="1"/>
          <p:nvPr/>
        </p:nvSpPr>
        <p:spPr>
          <a:xfrm>
            <a:off x="243958" y="344083"/>
            <a:ext cx="3360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https://gtuckerkellogg.github.io/</a:t>
            </a:r>
            <a:endParaRPr lang="hu-H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pairwise</a:t>
            </a:r>
            <a:r>
              <a:rPr lang="hu-H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/demo/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ím 15">
            <a:extLst>
              <a:ext uri="{FF2B5EF4-FFF2-40B4-BE49-F238E27FC236}">
                <a16:creationId xmlns:a16="http://schemas.microsoft.com/office/drawing/2014/main" id="{916F134A-7F64-4F58-A75E-30995313F1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4837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3849" y="235934"/>
            <a:ext cx="5063173" cy="625643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Hasonlósági keresés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12"/>
          </p:nvPr>
        </p:nvSpPr>
        <p:spPr>
          <a:xfrm>
            <a:off x="5856076" y="5839911"/>
            <a:ext cx="1865652" cy="184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3033">
              <a:lnSpc>
                <a:spcPts val="1478"/>
              </a:lnSpc>
            </a:pPr>
            <a:fld id="{81D60167-4931-47E6-BA6A-407CBD079E47}" type="slidenum">
              <a:rPr dirty="0"/>
              <a:pPr marL="23033">
                <a:lnSpc>
                  <a:spcPts val="1478"/>
                </a:lnSpc>
              </a:pPr>
              <a:t>25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622293" y="2828996"/>
            <a:ext cx="305184" cy="1152"/>
          </a:xfrm>
          <a:custGeom>
            <a:avLst/>
            <a:gdLst/>
            <a:ahLst/>
            <a:cxnLst/>
            <a:rect l="l" t="t" r="r" b="b"/>
            <a:pathLst>
              <a:path w="336550" h="1269">
                <a:moveTo>
                  <a:pt x="-28573" y="635"/>
                </a:moveTo>
                <a:lnTo>
                  <a:pt x="365123" y="635"/>
                </a:lnTo>
              </a:path>
            </a:pathLst>
          </a:custGeom>
          <a:ln w="58416">
            <a:solidFill>
              <a:srgbClr val="C4000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5132847" y="3320746"/>
            <a:ext cx="304032" cy="1152"/>
          </a:xfrm>
          <a:custGeom>
            <a:avLst/>
            <a:gdLst/>
            <a:ahLst/>
            <a:cxnLst/>
            <a:rect l="l" t="t" r="r" b="b"/>
            <a:pathLst>
              <a:path w="335279" h="1270">
                <a:moveTo>
                  <a:pt x="-28573" y="634"/>
                </a:moveTo>
                <a:lnTo>
                  <a:pt x="363853" y="634"/>
                </a:lnTo>
              </a:path>
            </a:pathLst>
          </a:custGeom>
          <a:ln w="58416">
            <a:solidFill>
              <a:srgbClr val="FF940D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6928249" y="3483127"/>
            <a:ext cx="304032" cy="1152"/>
          </a:xfrm>
          <a:custGeom>
            <a:avLst/>
            <a:gdLst/>
            <a:ahLst/>
            <a:cxnLst/>
            <a:rect l="l" t="t" r="r" b="b"/>
            <a:pathLst>
              <a:path w="335279" h="1270">
                <a:moveTo>
                  <a:pt x="-28573" y="635"/>
                </a:moveTo>
                <a:lnTo>
                  <a:pt x="363853" y="635"/>
                </a:lnTo>
              </a:path>
            </a:pathLst>
          </a:custGeom>
          <a:ln w="5841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4969315" y="3810192"/>
            <a:ext cx="305184" cy="1152"/>
          </a:xfrm>
          <a:custGeom>
            <a:avLst/>
            <a:gdLst/>
            <a:ahLst/>
            <a:cxnLst/>
            <a:rect l="l" t="t" r="r" b="b"/>
            <a:pathLst>
              <a:path w="336550" h="1270">
                <a:moveTo>
                  <a:pt x="-28573" y="634"/>
                </a:moveTo>
                <a:lnTo>
                  <a:pt x="365123" y="634"/>
                </a:lnTo>
              </a:path>
            </a:pathLst>
          </a:custGeom>
          <a:ln w="584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5480641" y="4299638"/>
            <a:ext cx="305184" cy="1152"/>
          </a:xfrm>
          <a:custGeom>
            <a:avLst/>
            <a:gdLst/>
            <a:ahLst/>
            <a:cxnLst/>
            <a:rect l="l" t="t" r="r" b="b"/>
            <a:pathLst>
              <a:path w="336550" h="1270">
                <a:moveTo>
                  <a:pt x="-28573" y="634"/>
                </a:moveTo>
                <a:lnTo>
                  <a:pt x="365123" y="634"/>
                </a:lnTo>
              </a:path>
            </a:pathLst>
          </a:custGeom>
          <a:ln w="584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4568545" y="4318064"/>
            <a:ext cx="304032" cy="2303"/>
          </a:xfrm>
          <a:custGeom>
            <a:avLst/>
            <a:gdLst/>
            <a:ahLst/>
            <a:cxnLst/>
            <a:rect l="l" t="t" r="r" b="b"/>
            <a:pathLst>
              <a:path w="335279" h="2539">
                <a:moveTo>
                  <a:pt x="-28573" y="1270"/>
                </a:moveTo>
                <a:lnTo>
                  <a:pt x="363853" y="1270"/>
                </a:lnTo>
              </a:path>
            </a:pathLst>
          </a:custGeom>
          <a:ln w="59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5132847" y="4625550"/>
            <a:ext cx="304032" cy="2303"/>
          </a:xfrm>
          <a:custGeom>
            <a:avLst/>
            <a:gdLst/>
            <a:ahLst/>
            <a:cxnLst/>
            <a:rect l="l" t="t" r="r" b="b"/>
            <a:pathLst>
              <a:path w="335279" h="2539">
                <a:moveTo>
                  <a:pt x="-28573" y="1270"/>
                </a:moveTo>
                <a:lnTo>
                  <a:pt x="363853" y="1270"/>
                </a:lnTo>
              </a:path>
            </a:pathLst>
          </a:custGeom>
          <a:ln w="59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5807706" y="3972573"/>
            <a:ext cx="304032" cy="2303"/>
          </a:xfrm>
          <a:custGeom>
            <a:avLst/>
            <a:gdLst/>
            <a:ahLst/>
            <a:cxnLst/>
            <a:rect l="l" t="t" r="r" b="b"/>
            <a:pathLst>
              <a:path w="335279" h="2539">
                <a:moveTo>
                  <a:pt x="-28573" y="1270"/>
                </a:moveTo>
                <a:lnTo>
                  <a:pt x="363853" y="1270"/>
                </a:lnTo>
              </a:path>
            </a:pathLst>
          </a:custGeom>
          <a:ln w="59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4805781" y="3157213"/>
            <a:ext cx="305184" cy="1152"/>
          </a:xfrm>
          <a:custGeom>
            <a:avLst/>
            <a:gdLst/>
            <a:ahLst/>
            <a:cxnLst/>
            <a:rect l="l" t="t" r="r" b="b"/>
            <a:pathLst>
              <a:path w="336550" h="1270">
                <a:moveTo>
                  <a:pt x="-28573" y="635"/>
                </a:moveTo>
                <a:lnTo>
                  <a:pt x="365123" y="635"/>
                </a:lnTo>
              </a:path>
            </a:pathLst>
          </a:custGeom>
          <a:ln w="584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5807706" y="3481975"/>
            <a:ext cx="304032" cy="1152"/>
          </a:xfrm>
          <a:custGeom>
            <a:avLst/>
            <a:gdLst/>
            <a:ahLst/>
            <a:cxnLst/>
            <a:rect l="l" t="t" r="r" b="b"/>
            <a:pathLst>
              <a:path w="335279" h="1270">
                <a:moveTo>
                  <a:pt x="-28573" y="634"/>
                </a:moveTo>
                <a:lnTo>
                  <a:pt x="363853" y="634"/>
                </a:lnTo>
              </a:path>
            </a:pathLst>
          </a:custGeom>
          <a:ln w="584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6459533" y="3810192"/>
            <a:ext cx="305184" cy="1152"/>
          </a:xfrm>
          <a:custGeom>
            <a:avLst/>
            <a:gdLst/>
            <a:ahLst/>
            <a:cxnLst/>
            <a:rect l="l" t="t" r="r" b="b"/>
            <a:pathLst>
              <a:path w="336550" h="1270">
                <a:moveTo>
                  <a:pt x="-28573" y="634"/>
                </a:moveTo>
                <a:lnTo>
                  <a:pt x="365123" y="634"/>
                </a:lnTo>
              </a:path>
            </a:pathLst>
          </a:custGeom>
          <a:ln w="584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5644174" y="4787932"/>
            <a:ext cx="304032" cy="1152"/>
          </a:xfrm>
          <a:custGeom>
            <a:avLst/>
            <a:gdLst/>
            <a:ahLst/>
            <a:cxnLst/>
            <a:rect l="l" t="t" r="r" b="b"/>
            <a:pathLst>
              <a:path w="335279" h="1270">
                <a:moveTo>
                  <a:pt x="-28573" y="635"/>
                </a:moveTo>
                <a:lnTo>
                  <a:pt x="363853" y="635"/>
                </a:lnTo>
              </a:path>
            </a:pathLst>
          </a:custGeom>
          <a:ln w="584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6437652" y="4463169"/>
            <a:ext cx="305184" cy="1152"/>
          </a:xfrm>
          <a:custGeom>
            <a:avLst/>
            <a:gdLst/>
            <a:ahLst/>
            <a:cxnLst/>
            <a:rect l="l" t="t" r="r" b="b"/>
            <a:pathLst>
              <a:path w="336550" h="1270">
                <a:moveTo>
                  <a:pt x="-28573" y="635"/>
                </a:moveTo>
                <a:lnTo>
                  <a:pt x="365123" y="635"/>
                </a:lnTo>
              </a:path>
            </a:pathLst>
          </a:custGeom>
          <a:ln w="584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6459533" y="3320746"/>
            <a:ext cx="305184" cy="1152"/>
          </a:xfrm>
          <a:custGeom>
            <a:avLst/>
            <a:gdLst/>
            <a:ahLst/>
            <a:cxnLst/>
            <a:rect l="l" t="t" r="r" b="b"/>
            <a:pathLst>
              <a:path w="336550" h="1270">
                <a:moveTo>
                  <a:pt x="-28573" y="634"/>
                </a:moveTo>
                <a:lnTo>
                  <a:pt x="365123" y="634"/>
                </a:lnTo>
              </a:path>
            </a:pathLst>
          </a:custGeom>
          <a:ln w="584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6437652" y="2830149"/>
            <a:ext cx="305184" cy="2303"/>
          </a:xfrm>
          <a:custGeom>
            <a:avLst/>
            <a:gdLst/>
            <a:ahLst/>
            <a:cxnLst/>
            <a:rect l="l" t="t" r="r" b="b"/>
            <a:pathLst>
              <a:path w="336550" h="2539">
                <a:moveTo>
                  <a:pt x="-28573" y="1270"/>
                </a:moveTo>
                <a:lnTo>
                  <a:pt x="365123" y="1270"/>
                </a:lnTo>
              </a:path>
            </a:pathLst>
          </a:custGeom>
          <a:ln w="59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5622293" y="2339550"/>
            <a:ext cx="304032" cy="1152"/>
          </a:xfrm>
          <a:custGeom>
            <a:avLst/>
            <a:gdLst/>
            <a:ahLst/>
            <a:cxnLst/>
            <a:rect l="l" t="t" r="r" b="b"/>
            <a:pathLst>
              <a:path w="335279" h="1269">
                <a:moveTo>
                  <a:pt x="-28573" y="635"/>
                </a:moveTo>
                <a:lnTo>
                  <a:pt x="363853" y="635"/>
                </a:lnTo>
              </a:path>
            </a:pathLst>
          </a:custGeom>
          <a:ln w="584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4664131" y="2665464"/>
            <a:ext cx="305184" cy="2303"/>
          </a:xfrm>
          <a:custGeom>
            <a:avLst/>
            <a:gdLst/>
            <a:ahLst/>
            <a:cxnLst/>
            <a:rect l="l" t="t" r="r" b="b"/>
            <a:pathLst>
              <a:path w="336550" h="2539">
                <a:moveTo>
                  <a:pt x="-28573" y="1269"/>
                </a:moveTo>
                <a:lnTo>
                  <a:pt x="365123" y="1269"/>
                </a:lnTo>
              </a:path>
            </a:pathLst>
          </a:custGeom>
          <a:ln w="59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4338218" y="3318442"/>
            <a:ext cx="304032" cy="2303"/>
          </a:xfrm>
          <a:custGeom>
            <a:avLst/>
            <a:gdLst/>
            <a:ahLst/>
            <a:cxnLst/>
            <a:rect l="l" t="t" r="r" b="b"/>
            <a:pathLst>
              <a:path w="335279" h="2539">
                <a:moveTo>
                  <a:pt x="-28573" y="1270"/>
                </a:moveTo>
                <a:lnTo>
                  <a:pt x="363853" y="1270"/>
                </a:lnTo>
              </a:path>
            </a:pathLst>
          </a:custGeom>
          <a:ln w="596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4324398" y="3912687"/>
            <a:ext cx="305184" cy="1152"/>
          </a:xfrm>
          <a:custGeom>
            <a:avLst/>
            <a:gdLst/>
            <a:ahLst/>
            <a:cxnLst/>
            <a:rect l="l" t="t" r="r" b="b"/>
            <a:pathLst>
              <a:path w="336550" h="1270">
                <a:moveTo>
                  <a:pt x="-28573" y="635"/>
                </a:moveTo>
                <a:lnTo>
                  <a:pt x="365123" y="635"/>
                </a:lnTo>
              </a:path>
            </a:pathLst>
          </a:custGeom>
          <a:ln w="584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6275272" y="2503083"/>
            <a:ext cx="304032" cy="1152"/>
          </a:xfrm>
          <a:custGeom>
            <a:avLst/>
            <a:gdLst/>
            <a:ahLst/>
            <a:cxnLst/>
            <a:rect l="l" t="t" r="r" b="b"/>
            <a:pathLst>
              <a:path w="335279" h="1269">
                <a:moveTo>
                  <a:pt x="-28573" y="634"/>
                </a:moveTo>
                <a:lnTo>
                  <a:pt x="363853" y="634"/>
                </a:lnTo>
              </a:path>
            </a:pathLst>
          </a:custGeom>
          <a:ln w="584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4080250" y="2014789"/>
            <a:ext cx="3337445" cy="2951646"/>
          </a:xfrm>
          <a:custGeom>
            <a:avLst/>
            <a:gdLst/>
            <a:ahLst/>
            <a:cxnLst/>
            <a:rect l="l" t="t" r="r" b="b"/>
            <a:pathLst>
              <a:path w="3680459" h="3255010">
                <a:moveTo>
                  <a:pt x="1840229" y="0"/>
                </a:moveTo>
                <a:lnTo>
                  <a:pt x="1892218" y="585"/>
                </a:lnTo>
                <a:lnTo>
                  <a:pt x="1943778" y="2331"/>
                </a:lnTo>
                <a:lnTo>
                  <a:pt x="1994895" y="5225"/>
                </a:lnTo>
                <a:lnTo>
                  <a:pt x="2045553" y="9253"/>
                </a:lnTo>
                <a:lnTo>
                  <a:pt x="2095738" y="14402"/>
                </a:lnTo>
                <a:lnTo>
                  <a:pt x="2145433" y="20657"/>
                </a:lnTo>
                <a:lnTo>
                  <a:pt x="2194625" y="28006"/>
                </a:lnTo>
                <a:lnTo>
                  <a:pt x="2243297" y="36436"/>
                </a:lnTo>
                <a:lnTo>
                  <a:pt x="2291434" y="45931"/>
                </a:lnTo>
                <a:lnTo>
                  <a:pt x="2339022" y="56479"/>
                </a:lnTo>
                <a:lnTo>
                  <a:pt x="2386044" y="68067"/>
                </a:lnTo>
                <a:lnTo>
                  <a:pt x="2432486" y="80680"/>
                </a:lnTo>
                <a:lnTo>
                  <a:pt x="2478333" y="94306"/>
                </a:lnTo>
                <a:lnTo>
                  <a:pt x="2523568" y="108930"/>
                </a:lnTo>
                <a:lnTo>
                  <a:pt x="2568178" y="124539"/>
                </a:lnTo>
                <a:lnTo>
                  <a:pt x="2612146" y="141120"/>
                </a:lnTo>
                <a:lnTo>
                  <a:pt x="2655457" y="158658"/>
                </a:lnTo>
                <a:lnTo>
                  <a:pt x="2698097" y="177142"/>
                </a:lnTo>
                <a:lnTo>
                  <a:pt x="2740049" y="196556"/>
                </a:lnTo>
                <a:lnTo>
                  <a:pt x="2781299" y="216887"/>
                </a:lnTo>
                <a:lnTo>
                  <a:pt x="2821832" y="238123"/>
                </a:lnTo>
                <a:lnTo>
                  <a:pt x="2861632" y="260248"/>
                </a:lnTo>
                <a:lnTo>
                  <a:pt x="2900684" y="283250"/>
                </a:lnTo>
                <a:lnTo>
                  <a:pt x="2938973" y="307116"/>
                </a:lnTo>
                <a:lnTo>
                  <a:pt x="2976483" y="331831"/>
                </a:lnTo>
                <a:lnTo>
                  <a:pt x="3013199" y="357382"/>
                </a:lnTo>
                <a:lnTo>
                  <a:pt x="3049106" y="383756"/>
                </a:lnTo>
                <a:lnTo>
                  <a:pt x="3084189" y="410939"/>
                </a:lnTo>
                <a:lnTo>
                  <a:pt x="3118433" y="438917"/>
                </a:lnTo>
                <a:lnTo>
                  <a:pt x="3151822" y="467677"/>
                </a:lnTo>
                <a:lnTo>
                  <a:pt x="3184341" y="497205"/>
                </a:lnTo>
                <a:lnTo>
                  <a:pt x="3215975" y="527489"/>
                </a:lnTo>
                <a:lnTo>
                  <a:pt x="3246708" y="558513"/>
                </a:lnTo>
                <a:lnTo>
                  <a:pt x="3276526" y="590265"/>
                </a:lnTo>
                <a:lnTo>
                  <a:pt x="3305413" y="622732"/>
                </a:lnTo>
                <a:lnTo>
                  <a:pt x="3333353" y="655899"/>
                </a:lnTo>
                <a:lnTo>
                  <a:pt x="3360333" y="689753"/>
                </a:lnTo>
                <a:lnTo>
                  <a:pt x="3386335" y="724280"/>
                </a:lnTo>
                <a:lnTo>
                  <a:pt x="3411346" y="759468"/>
                </a:lnTo>
                <a:lnTo>
                  <a:pt x="3435350" y="795302"/>
                </a:lnTo>
                <a:lnTo>
                  <a:pt x="3458331" y="831769"/>
                </a:lnTo>
                <a:lnTo>
                  <a:pt x="3480274" y="868855"/>
                </a:lnTo>
                <a:lnTo>
                  <a:pt x="3501165" y="906547"/>
                </a:lnTo>
                <a:lnTo>
                  <a:pt x="3520988" y="944831"/>
                </a:lnTo>
                <a:lnTo>
                  <a:pt x="3539728" y="983694"/>
                </a:lnTo>
                <a:lnTo>
                  <a:pt x="3557369" y="1023122"/>
                </a:lnTo>
                <a:lnTo>
                  <a:pt x="3573896" y="1063102"/>
                </a:lnTo>
                <a:lnTo>
                  <a:pt x="3589294" y="1103619"/>
                </a:lnTo>
                <a:lnTo>
                  <a:pt x="3603548" y="1144662"/>
                </a:lnTo>
                <a:lnTo>
                  <a:pt x="3616642" y="1186215"/>
                </a:lnTo>
                <a:lnTo>
                  <a:pt x="3628562" y="1228265"/>
                </a:lnTo>
                <a:lnTo>
                  <a:pt x="3639291" y="1270800"/>
                </a:lnTo>
                <a:lnTo>
                  <a:pt x="3648816" y="1313805"/>
                </a:lnTo>
                <a:lnTo>
                  <a:pt x="3657119" y="1357266"/>
                </a:lnTo>
                <a:lnTo>
                  <a:pt x="3664188" y="1401171"/>
                </a:lnTo>
                <a:lnTo>
                  <a:pt x="3670005" y="1445506"/>
                </a:lnTo>
                <a:lnTo>
                  <a:pt x="3674556" y="1490256"/>
                </a:lnTo>
                <a:lnTo>
                  <a:pt x="3677826" y="1535409"/>
                </a:lnTo>
                <a:lnTo>
                  <a:pt x="3679798" y="1580952"/>
                </a:lnTo>
                <a:lnTo>
                  <a:pt x="3680460" y="1626870"/>
                </a:lnTo>
                <a:lnTo>
                  <a:pt x="3679798" y="1672850"/>
                </a:lnTo>
                <a:lnTo>
                  <a:pt x="3677826" y="1718452"/>
                </a:lnTo>
                <a:lnTo>
                  <a:pt x="3674556" y="1763664"/>
                </a:lnTo>
                <a:lnTo>
                  <a:pt x="3670005" y="1808471"/>
                </a:lnTo>
                <a:lnTo>
                  <a:pt x="3664188" y="1852860"/>
                </a:lnTo>
                <a:lnTo>
                  <a:pt x="3657119" y="1896817"/>
                </a:lnTo>
                <a:lnTo>
                  <a:pt x="3648816" y="1940329"/>
                </a:lnTo>
                <a:lnTo>
                  <a:pt x="3639291" y="1983382"/>
                </a:lnTo>
                <a:lnTo>
                  <a:pt x="3628562" y="2025964"/>
                </a:lnTo>
                <a:lnTo>
                  <a:pt x="3616642" y="2068059"/>
                </a:lnTo>
                <a:lnTo>
                  <a:pt x="3603548" y="2109656"/>
                </a:lnTo>
                <a:lnTo>
                  <a:pt x="3589294" y="2150739"/>
                </a:lnTo>
                <a:lnTo>
                  <a:pt x="3573896" y="2191297"/>
                </a:lnTo>
                <a:lnTo>
                  <a:pt x="3557369" y="2231315"/>
                </a:lnTo>
                <a:lnTo>
                  <a:pt x="3539728" y="2270779"/>
                </a:lnTo>
                <a:lnTo>
                  <a:pt x="3520988" y="2309677"/>
                </a:lnTo>
                <a:lnTo>
                  <a:pt x="3501165" y="2347995"/>
                </a:lnTo>
                <a:lnTo>
                  <a:pt x="3480274" y="2385719"/>
                </a:lnTo>
                <a:lnTo>
                  <a:pt x="3458331" y="2422835"/>
                </a:lnTo>
                <a:lnTo>
                  <a:pt x="3435350" y="2459331"/>
                </a:lnTo>
                <a:lnTo>
                  <a:pt x="3411346" y="2495192"/>
                </a:lnTo>
                <a:lnTo>
                  <a:pt x="3386335" y="2530406"/>
                </a:lnTo>
                <a:lnTo>
                  <a:pt x="3360333" y="2564959"/>
                </a:lnTo>
                <a:lnTo>
                  <a:pt x="3333353" y="2598836"/>
                </a:lnTo>
                <a:lnTo>
                  <a:pt x="3305413" y="2632025"/>
                </a:lnTo>
                <a:lnTo>
                  <a:pt x="3276526" y="2664513"/>
                </a:lnTo>
                <a:lnTo>
                  <a:pt x="3246708" y="2696285"/>
                </a:lnTo>
                <a:lnTo>
                  <a:pt x="3215975" y="2727328"/>
                </a:lnTo>
                <a:lnTo>
                  <a:pt x="3184341" y="2757628"/>
                </a:lnTo>
                <a:lnTo>
                  <a:pt x="3151822" y="2787173"/>
                </a:lnTo>
                <a:lnTo>
                  <a:pt x="3118433" y="2815949"/>
                </a:lnTo>
                <a:lnTo>
                  <a:pt x="3084189" y="2843941"/>
                </a:lnTo>
                <a:lnTo>
                  <a:pt x="3049106" y="2871137"/>
                </a:lnTo>
                <a:lnTo>
                  <a:pt x="3013199" y="2897523"/>
                </a:lnTo>
                <a:lnTo>
                  <a:pt x="2976483" y="2923086"/>
                </a:lnTo>
                <a:lnTo>
                  <a:pt x="2938973" y="2947812"/>
                </a:lnTo>
                <a:lnTo>
                  <a:pt x="2900684" y="2971687"/>
                </a:lnTo>
                <a:lnTo>
                  <a:pt x="2861632" y="2994698"/>
                </a:lnTo>
                <a:lnTo>
                  <a:pt x="2821832" y="3016832"/>
                </a:lnTo>
                <a:lnTo>
                  <a:pt x="2781300" y="3038075"/>
                </a:lnTo>
                <a:lnTo>
                  <a:pt x="2740049" y="3058413"/>
                </a:lnTo>
                <a:lnTo>
                  <a:pt x="2698097" y="3077833"/>
                </a:lnTo>
                <a:lnTo>
                  <a:pt x="2655457" y="3096322"/>
                </a:lnTo>
                <a:lnTo>
                  <a:pt x="2612146" y="3113865"/>
                </a:lnTo>
                <a:lnTo>
                  <a:pt x="2568178" y="3130450"/>
                </a:lnTo>
                <a:lnTo>
                  <a:pt x="2523568" y="3146063"/>
                </a:lnTo>
                <a:lnTo>
                  <a:pt x="2478333" y="3160691"/>
                </a:lnTo>
                <a:lnTo>
                  <a:pt x="2432486" y="3174319"/>
                </a:lnTo>
                <a:lnTo>
                  <a:pt x="2386044" y="3186934"/>
                </a:lnTo>
                <a:lnTo>
                  <a:pt x="2339022" y="3198524"/>
                </a:lnTo>
                <a:lnTo>
                  <a:pt x="2291434" y="3209074"/>
                </a:lnTo>
                <a:lnTo>
                  <a:pt x="2243297" y="3218570"/>
                </a:lnTo>
                <a:lnTo>
                  <a:pt x="2194625" y="3227001"/>
                </a:lnTo>
                <a:lnTo>
                  <a:pt x="2145433" y="3234350"/>
                </a:lnTo>
                <a:lnTo>
                  <a:pt x="2095738" y="3240607"/>
                </a:lnTo>
                <a:lnTo>
                  <a:pt x="2045553" y="3245756"/>
                </a:lnTo>
                <a:lnTo>
                  <a:pt x="1994895" y="3249784"/>
                </a:lnTo>
                <a:lnTo>
                  <a:pt x="1943778" y="3252678"/>
                </a:lnTo>
                <a:lnTo>
                  <a:pt x="1892218" y="3254424"/>
                </a:lnTo>
                <a:lnTo>
                  <a:pt x="1840229" y="3255010"/>
                </a:lnTo>
                <a:lnTo>
                  <a:pt x="1788303" y="3254424"/>
                </a:lnTo>
                <a:lnTo>
                  <a:pt x="1736800" y="3252678"/>
                </a:lnTo>
                <a:lnTo>
                  <a:pt x="1685736" y="3249784"/>
                </a:lnTo>
                <a:lnTo>
                  <a:pt x="1635127" y="3245756"/>
                </a:lnTo>
                <a:lnTo>
                  <a:pt x="1584988" y="3240607"/>
                </a:lnTo>
                <a:lnTo>
                  <a:pt x="1535334" y="3234350"/>
                </a:lnTo>
                <a:lnTo>
                  <a:pt x="1486181" y="3227001"/>
                </a:lnTo>
                <a:lnTo>
                  <a:pt x="1437544" y="3218570"/>
                </a:lnTo>
                <a:lnTo>
                  <a:pt x="1389437" y="3209074"/>
                </a:lnTo>
                <a:lnTo>
                  <a:pt x="1341878" y="3198524"/>
                </a:lnTo>
                <a:lnTo>
                  <a:pt x="1294880" y="3186934"/>
                </a:lnTo>
                <a:lnTo>
                  <a:pt x="1248460" y="3174319"/>
                </a:lnTo>
                <a:lnTo>
                  <a:pt x="1202633" y="3160691"/>
                </a:lnTo>
                <a:lnTo>
                  <a:pt x="1157413" y="3146063"/>
                </a:lnTo>
                <a:lnTo>
                  <a:pt x="1112817" y="3130450"/>
                </a:lnTo>
                <a:lnTo>
                  <a:pt x="1068860" y="3113865"/>
                </a:lnTo>
                <a:lnTo>
                  <a:pt x="1025556" y="3096322"/>
                </a:lnTo>
                <a:lnTo>
                  <a:pt x="982922" y="3077833"/>
                </a:lnTo>
                <a:lnTo>
                  <a:pt x="940973" y="3058413"/>
                </a:lnTo>
                <a:lnTo>
                  <a:pt x="899724" y="3038075"/>
                </a:lnTo>
                <a:lnTo>
                  <a:pt x="859190" y="3016832"/>
                </a:lnTo>
                <a:lnTo>
                  <a:pt x="819387" y="2994698"/>
                </a:lnTo>
                <a:lnTo>
                  <a:pt x="780330" y="2971687"/>
                </a:lnTo>
                <a:lnTo>
                  <a:pt x="742035" y="2947812"/>
                </a:lnTo>
                <a:lnTo>
                  <a:pt x="704517" y="2923086"/>
                </a:lnTo>
                <a:lnTo>
                  <a:pt x="667790" y="2897523"/>
                </a:lnTo>
                <a:lnTo>
                  <a:pt x="631871" y="2871137"/>
                </a:lnTo>
                <a:lnTo>
                  <a:pt x="596775" y="2843941"/>
                </a:lnTo>
                <a:lnTo>
                  <a:pt x="562518" y="2815949"/>
                </a:lnTo>
                <a:lnTo>
                  <a:pt x="529113" y="2787173"/>
                </a:lnTo>
                <a:lnTo>
                  <a:pt x="496578" y="2757628"/>
                </a:lnTo>
                <a:lnTo>
                  <a:pt x="464927" y="2727328"/>
                </a:lnTo>
                <a:lnTo>
                  <a:pt x="434175" y="2696285"/>
                </a:lnTo>
                <a:lnTo>
                  <a:pt x="404339" y="2664513"/>
                </a:lnTo>
                <a:lnTo>
                  <a:pt x="375432" y="2632025"/>
                </a:lnTo>
                <a:lnTo>
                  <a:pt x="347471" y="2598836"/>
                </a:lnTo>
                <a:lnTo>
                  <a:pt x="320472" y="2564959"/>
                </a:lnTo>
                <a:lnTo>
                  <a:pt x="294448" y="2530406"/>
                </a:lnTo>
                <a:lnTo>
                  <a:pt x="269417" y="2495192"/>
                </a:lnTo>
                <a:lnTo>
                  <a:pt x="245392" y="2459331"/>
                </a:lnTo>
                <a:lnTo>
                  <a:pt x="222389" y="2422835"/>
                </a:lnTo>
                <a:lnTo>
                  <a:pt x="200425" y="2385719"/>
                </a:lnTo>
                <a:lnTo>
                  <a:pt x="179513" y="2347995"/>
                </a:lnTo>
                <a:lnTo>
                  <a:pt x="159670" y="2309677"/>
                </a:lnTo>
                <a:lnTo>
                  <a:pt x="140910" y="2270779"/>
                </a:lnTo>
                <a:lnTo>
                  <a:pt x="123249" y="2231315"/>
                </a:lnTo>
                <a:lnTo>
                  <a:pt x="106703" y="2191297"/>
                </a:lnTo>
                <a:lnTo>
                  <a:pt x="91287" y="2150739"/>
                </a:lnTo>
                <a:lnTo>
                  <a:pt x="77016" y="2109656"/>
                </a:lnTo>
                <a:lnTo>
                  <a:pt x="63905" y="2068059"/>
                </a:lnTo>
                <a:lnTo>
                  <a:pt x="51970" y="2025964"/>
                </a:lnTo>
                <a:lnTo>
                  <a:pt x="41227" y="1983382"/>
                </a:lnTo>
                <a:lnTo>
                  <a:pt x="31689" y="1940329"/>
                </a:lnTo>
                <a:lnTo>
                  <a:pt x="23374" y="1896817"/>
                </a:lnTo>
                <a:lnTo>
                  <a:pt x="16296" y="1852860"/>
                </a:lnTo>
                <a:lnTo>
                  <a:pt x="10470" y="1808471"/>
                </a:lnTo>
                <a:lnTo>
                  <a:pt x="5912" y="1763664"/>
                </a:lnTo>
                <a:lnTo>
                  <a:pt x="2638" y="1718452"/>
                </a:lnTo>
                <a:lnTo>
                  <a:pt x="662" y="1672850"/>
                </a:lnTo>
                <a:lnTo>
                  <a:pt x="0" y="1626870"/>
                </a:lnTo>
                <a:lnTo>
                  <a:pt x="662" y="1580952"/>
                </a:lnTo>
                <a:lnTo>
                  <a:pt x="2638" y="1535409"/>
                </a:lnTo>
                <a:lnTo>
                  <a:pt x="5912" y="1490256"/>
                </a:lnTo>
                <a:lnTo>
                  <a:pt x="10470" y="1445506"/>
                </a:lnTo>
                <a:lnTo>
                  <a:pt x="16296" y="1401171"/>
                </a:lnTo>
                <a:lnTo>
                  <a:pt x="23374" y="1357266"/>
                </a:lnTo>
                <a:lnTo>
                  <a:pt x="31689" y="1313805"/>
                </a:lnTo>
                <a:lnTo>
                  <a:pt x="41227" y="1270800"/>
                </a:lnTo>
                <a:lnTo>
                  <a:pt x="51970" y="1228265"/>
                </a:lnTo>
                <a:lnTo>
                  <a:pt x="63905" y="1186215"/>
                </a:lnTo>
                <a:lnTo>
                  <a:pt x="77016" y="1144662"/>
                </a:lnTo>
                <a:lnTo>
                  <a:pt x="91287" y="1103619"/>
                </a:lnTo>
                <a:lnTo>
                  <a:pt x="106703" y="1063102"/>
                </a:lnTo>
                <a:lnTo>
                  <a:pt x="123249" y="1023122"/>
                </a:lnTo>
                <a:lnTo>
                  <a:pt x="140910" y="983694"/>
                </a:lnTo>
                <a:lnTo>
                  <a:pt x="159670" y="944831"/>
                </a:lnTo>
                <a:lnTo>
                  <a:pt x="179513" y="906547"/>
                </a:lnTo>
                <a:lnTo>
                  <a:pt x="200425" y="868855"/>
                </a:lnTo>
                <a:lnTo>
                  <a:pt x="222389" y="831769"/>
                </a:lnTo>
                <a:lnTo>
                  <a:pt x="245392" y="795302"/>
                </a:lnTo>
                <a:lnTo>
                  <a:pt x="269417" y="759468"/>
                </a:lnTo>
                <a:lnTo>
                  <a:pt x="294448" y="724280"/>
                </a:lnTo>
                <a:lnTo>
                  <a:pt x="320472" y="689753"/>
                </a:lnTo>
                <a:lnTo>
                  <a:pt x="347472" y="655899"/>
                </a:lnTo>
                <a:lnTo>
                  <a:pt x="375432" y="622732"/>
                </a:lnTo>
                <a:lnTo>
                  <a:pt x="404339" y="590265"/>
                </a:lnTo>
                <a:lnTo>
                  <a:pt x="434175" y="558513"/>
                </a:lnTo>
                <a:lnTo>
                  <a:pt x="464927" y="527489"/>
                </a:lnTo>
                <a:lnTo>
                  <a:pt x="496578" y="497205"/>
                </a:lnTo>
                <a:lnTo>
                  <a:pt x="529113" y="467677"/>
                </a:lnTo>
                <a:lnTo>
                  <a:pt x="562518" y="438917"/>
                </a:lnTo>
                <a:lnTo>
                  <a:pt x="596775" y="410939"/>
                </a:lnTo>
                <a:lnTo>
                  <a:pt x="631871" y="383756"/>
                </a:lnTo>
                <a:lnTo>
                  <a:pt x="667790" y="357382"/>
                </a:lnTo>
                <a:lnTo>
                  <a:pt x="704517" y="331831"/>
                </a:lnTo>
                <a:lnTo>
                  <a:pt x="742035" y="307116"/>
                </a:lnTo>
                <a:lnTo>
                  <a:pt x="780330" y="283250"/>
                </a:lnTo>
                <a:lnTo>
                  <a:pt x="819387" y="260248"/>
                </a:lnTo>
                <a:lnTo>
                  <a:pt x="859190" y="238123"/>
                </a:lnTo>
                <a:lnTo>
                  <a:pt x="899724" y="216887"/>
                </a:lnTo>
                <a:lnTo>
                  <a:pt x="940973" y="196556"/>
                </a:lnTo>
                <a:lnTo>
                  <a:pt x="982922" y="177142"/>
                </a:lnTo>
                <a:lnTo>
                  <a:pt x="1025556" y="158658"/>
                </a:lnTo>
                <a:lnTo>
                  <a:pt x="1068860" y="141120"/>
                </a:lnTo>
                <a:lnTo>
                  <a:pt x="1112817" y="124539"/>
                </a:lnTo>
                <a:lnTo>
                  <a:pt x="1157413" y="108930"/>
                </a:lnTo>
                <a:lnTo>
                  <a:pt x="1202633" y="94306"/>
                </a:lnTo>
                <a:lnTo>
                  <a:pt x="1248460" y="80680"/>
                </a:lnTo>
                <a:lnTo>
                  <a:pt x="1294880" y="68067"/>
                </a:lnTo>
                <a:lnTo>
                  <a:pt x="1341878" y="56479"/>
                </a:lnTo>
                <a:lnTo>
                  <a:pt x="1389437" y="45931"/>
                </a:lnTo>
                <a:lnTo>
                  <a:pt x="1437544" y="36436"/>
                </a:lnTo>
                <a:lnTo>
                  <a:pt x="1486181" y="28006"/>
                </a:lnTo>
                <a:lnTo>
                  <a:pt x="1535334" y="20657"/>
                </a:lnTo>
                <a:lnTo>
                  <a:pt x="1584988" y="14402"/>
                </a:lnTo>
                <a:lnTo>
                  <a:pt x="1635127" y="9253"/>
                </a:lnTo>
                <a:lnTo>
                  <a:pt x="1685736" y="5225"/>
                </a:lnTo>
                <a:lnTo>
                  <a:pt x="1736800" y="2331"/>
                </a:lnTo>
                <a:lnTo>
                  <a:pt x="1788303" y="585"/>
                </a:lnTo>
                <a:lnTo>
                  <a:pt x="1840229" y="0"/>
                </a:lnTo>
                <a:close/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 txBox="1"/>
          <p:nvPr/>
        </p:nvSpPr>
        <p:spPr>
          <a:xfrm>
            <a:off x="3811919" y="5156456"/>
            <a:ext cx="4353189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97889" marR="4607" indent="-86373" algn="ctr">
              <a:spcBef>
                <a:spcPts val="91"/>
              </a:spcBef>
            </a:pPr>
            <a:r>
              <a:rPr lang="hu-HU" sz="2176" spc="-5" dirty="0" err="1">
                <a:solidFill>
                  <a:schemeClr val="tx2">
                    <a:lumMod val="50000"/>
                  </a:schemeClr>
                </a:solidFill>
                <a:cs typeface="Arial"/>
              </a:rPr>
              <a:t>Céls</a:t>
            </a:r>
            <a:r>
              <a:rPr sz="2176" spc="-5" dirty="0" err="1">
                <a:solidFill>
                  <a:schemeClr val="tx2">
                    <a:lumMod val="50000"/>
                  </a:schemeClr>
                </a:solidFill>
                <a:cs typeface="Arial"/>
              </a:rPr>
              <a:t>z</a:t>
            </a:r>
            <a:r>
              <a:rPr sz="2176" spc="-14" dirty="0" err="1">
                <a:solidFill>
                  <a:schemeClr val="tx2">
                    <a:lumMod val="50000"/>
                  </a:schemeClr>
                </a:solidFill>
                <a:cs typeface="Arial"/>
              </a:rPr>
              <a:t>e</a:t>
            </a:r>
            <a:r>
              <a:rPr sz="2176" spc="5" dirty="0" err="1">
                <a:solidFill>
                  <a:schemeClr val="tx2">
                    <a:lumMod val="50000"/>
                  </a:schemeClr>
                </a:solidFill>
                <a:cs typeface="Arial"/>
              </a:rPr>
              <a:t>k</a:t>
            </a:r>
            <a:r>
              <a:rPr sz="2176" spc="-14" dirty="0" err="1">
                <a:solidFill>
                  <a:schemeClr val="tx2">
                    <a:lumMod val="50000"/>
                  </a:schemeClr>
                </a:solidFill>
                <a:cs typeface="Arial"/>
              </a:rPr>
              <a:t>v</a:t>
            </a:r>
            <a:r>
              <a:rPr sz="2176" spc="-5" dirty="0" err="1">
                <a:solidFill>
                  <a:schemeClr val="tx2">
                    <a:lumMod val="50000"/>
                  </a:schemeClr>
                </a:solidFill>
                <a:cs typeface="Arial"/>
              </a:rPr>
              <a:t>enc</a:t>
            </a:r>
            <a:r>
              <a:rPr sz="2176" spc="-9" dirty="0" err="1">
                <a:solidFill>
                  <a:schemeClr val="tx2">
                    <a:lumMod val="50000"/>
                  </a:schemeClr>
                </a:solidFill>
                <a:cs typeface="Arial"/>
              </a:rPr>
              <a:t>i</a:t>
            </a:r>
            <a:r>
              <a:rPr sz="2176" dirty="0" err="1">
                <a:solidFill>
                  <a:schemeClr val="tx2">
                    <a:lumMod val="50000"/>
                  </a:schemeClr>
                </a:solidFill>
                <a:cs typeface="Arial"/>
              </a:rPr>
              <a:t>a</a:t>
            </a:r>
            <a:r>
              <a:rPr sz="2176" dirty="0">
                <a:solidFill>
                  <a:schemeClr val="tx2">
                    <a:lumMod val="50000"/>
                  </a:schemeClr>
                </a:solidFill>
                <a:cs typeface="Arial"/>
              </a:rPr>
              <a:t>  </a:t>
            </a:r>
            <a:r>
              <a:rPr sz="2176" spc="-9" dirty="0" err="1">
                <a:solidFill>
                  <a:schemeClr val="tx2">
                    <a:lumMod val="50000"/>
                  </a:schemeClr>
                </a:solidFill>
                <a:cs typeface="Arial"/>
              </a:rPr>
              <a:t>adatbázis</a:t>
            </a:r>
            <a:r>
              <a:rPr lang="hu-HU" sz="2176" spc="-9" dirty="0">
                <a:solidFill>
                  <a:schemeClr val="tx2">
                    <a:lumMod val="50000"/>
                  </a:schemeClr>
                </a:solidFill>
                <a:cs typeface="Arial"/>
              </a:rPr>
              <a:t> (</a:t>
            </a:r>
            <a:r>
              <a:rPr lang="hu-HU" sz="2176" spc="-9" dirty="0" err="1">
                <a:solidFill>
                  <a:schemeClr val="tx2">
                    <a:lumMod val="50000"/>
                  </a:schemeClr>
                </a:solidFill>
                <a:cs typeface="Arial"/>
              </a:rPr>
              <a:t>subject</a:t>
            </a:r>
            <a:r>
              <a:rPr lang="hu-HU" sz="2176" spc="-9" dirty="0">
                <a:solidFill>
                  <a:schemeClr val="tx2">
                    <a:lumMod val="50000"/>
                  </a:schemeClr>
                </a:solidFill>
                <a:cs typeface="Arial"/>
              </a:rPr>
              <a:t>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62580" y="3843590"/>
            <a:ext cx="2327460" cy="68129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552785" marR="4607" indent="-541269">
              <a:spcBef>
                <a:spcPts val="91"/>
              </a:spcBef>
            </a:pPr>
            <a:r>
              <a:rPr sz="2176" spc="-5" dirty="0">
                <a:solidFill>
                  <a:schemeClr val="tx2">
                    <a:lumMod val="50000"/>
                  </a:schemeClr>
                </a:solidFill>
                <a:cs typeface="Arial"/>
              </a:rPr>
              <a:t>Kereső</a:t>
            </a:r>
            <a:r>
              <a:rPr sz="2176" spc="-59" dirty="0">
                <a:solidFill>
                  <a:schemeClr val="tx2">
                    <a:lumMod val="50000"/>
                  </a:schemeClr>
                </a:solidFill>
                <a:cs typeface="Arial"/>
              </a:rPr>
              <a:t> </a:t>
            </a:r>
            <a:r>
              <a:rPr sz="2176" spc="-9" dirty="0">
                <a:solidFill>
                  <a:schemeClr val="tx2">
                    <a:lumMod val="50000"/>
                  </a:schemeClr>
                </a:solidFill>
                <a:cs typeface="Arial"/>
              </a:rPr>
              <a:t>szekvencia  </a:t>
            </a:r>
            <a:r>
              <a:rPr sz="2176" spc="-5" dirty="0">
                <a:solidFill>
                  <a:schemeClr val="tx2">
                    <a:lumMod val="50000"/>
                  </a:schemeClr>
                </a:solidFill>
                <a:cs typeface="Arial"/>
              </a:rPr>
              <a:t>(query)</a:t>
            </a:r>
            <a:endParaRPr sz="2176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27459" y="3757217"/>
            <a:ext cx="304032" cy="2303"/>
          </a:xfrm>
          <a:custGeom>
            <a:avLst/>
            <a:gdLst/>
            <a:ahLst/>
            <a:cxnLst/>
            <a:rect l="l" t="t" r="r" b="b"/>
            <a:pathLst>
              <a:path w="335280" h="2539">
                <a:moveTo>
                  <a:pt x="-28573" y="1270"/>
                </a:moveTo>
                <a:lnTo>
                  <a:pt x="363853" y="1270"/>
                </a:lnTo>
              </a:path>
            </a:pathLst>
          </a:custGeom>
          <a:ln w="5968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5146666" y="3429000"/>
            <a:ext cx="305184" cy="1152"/>
          </a:xfrm>
          <a:custGeom>
            <a:avLst/>
            <a:gdLst/>
            <a:ahLst/>
            <a:cxnLst/>
            <a:rect l="l" t="t" r="r" b="b"/>
            <a:pathLst>
              <a:path w="336550" h="1270">
                <a:moveTo>
                  <a:pt x="-28573" y="635"/>
                </a:moveTo>
                <a:lnTo>
                  <a:pt x="365123" y="635"/>
                </a:lnTo>
              </a:path>
            </a:pathLst>
          </a:custGeom>
          <a:ln w="5841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5615383" y="2940706"/>
            <a:ext cx="304032" cy="2303"/>
          </a:xfrm>
          <a:custGeom>
            <a:avLst/>
            <a:gdLst/>
            <a:ahLst/>
            <a:cxnLst/>
            <a:rect l="l" t="t" r="r" b="b"/>
            <a:pathLst>
              <a:path w="335279" h="2539">
                <a:moveTo>
                  <a:pt x="-28573" y="1270"/>
                </a:moveTo>
                <a:lnTo>
                  <a:pt x="363853" y="1270"/>
                </a:lnTo>
              </a:path>
            </a:pathLst>
          </a:custGeom>
          <a:ln w="5968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6942069" y="3593683"/>
            <a:ext cx="305184" cy="2303"/>
          </a:xfrm>
          <a:custGeom>
            <a:avLst/>
            <a:gdLst/>
            <a:ahLst/>
            <a:cxnLst/>
            <a:rect l="l" t="t" r="r" b="b"/>
            <a:pathLst>
              <a:path w="336550" h="2539">
                <a:moveTo>
                  <a:pt x="-28573" y="1269"/>
                </a:moveTo>
                <a:lnTo>
                  <a:pt x="365123" y="1269"/>
                </a:lnTo>
              </a:path>
            </a:pathLst>
          </a:custGeom>
          <a:ln w="5968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 txBox="1"/>
          <p:nvPr/>
        </p:nvSpPr>
        <p:spPr>
          <a:xfrm>
            <a:off x="1691755" y="5091964"/>
            <a:ext cx="1429183" cy="4023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539" spc="-27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Találatok:</a:t>
            </a:r>
            <a:endParaRPr sz="2539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37" name="Egyenes összekötő nyíllal 36"/>
          <p:cNvCxnSpPr/>
          <p:nvPr/>
        </p:nvCxnSpPr>
        <p:spPr>
          <a:xfrm flipV="1">
            <a:off x="7128635" y="1977937"/>
            <a:ext cx="207295" cy="145106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flipH="1" flipV="1">
            <a:off x="4710197" y="1977937"/>
            <a:ext cx="898277" cy="89827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 flipH="1" flipV="1">
            <a:off x="4710196" y="1977937"/>
            <a:ext cx="552786" cy="13128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bject 25"/>
          <p:cNvSpPr txBox="1"/>
          <p:nvPr/>
        </p:nvSpPr>
        <p:spPr>
          <a:xfrm>
            <a:off x="3259134" y="1701544"/>
            <a:ext cx="2349340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552785" marR="4607" indent="-541269">
              <a:spcBef>
                <a:spcPts val="91"/>
              </a:spcBef>
            </a:pPr>
            <a:r>
              <a:rPr lang="hu-HU" sz="2176" dirty="0">
                <a:solidFill>
                  <a:schemeClr val="tx2">
                    <a:lumMod val="50000"/>
                  </a:schemeClr>
                </a:solidFill>
                <a:cs typeface="Arial"/>
              </a:rPr>
              <a:t>Hasonló szekvenciák</a:t>
            </a:r>
            <a:endParaRPr sz="2176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  <p:sp>
        <p:nvSpPr>
          <p:cNvPr id="52" name="object 25"/>
          <p:cNvSpPr txBox="1"/>
          <p:nvPr/>
        </p:nvSpPr>
        <p:spPr>
          <a:xfrm>
            <a:off x="6299456" y="1701544"/>
            <a:ext cx="2694831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552785" marR="4607" indent="-541269">
              <a:spcBef>
                <a:spcPts val="91"/>
              </a:spcBef>
            </a:pPr>
            <a:r>
              <a:rPr lang="hu-HU" sz="2176" dirty="0">
                <a:solidFill>
                  <a:schemeClr val="tx2">
                    <a:lumMod val="50000"/>
                  </a:schemeClr>
                </a:solidFill>
                <a:cs typeface="Arial"/>
              </a:rPr>
              <a:t>Megegyező szekvencia</a:t>
            </a:r>
            <a:endParaRPr sz="2176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578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5">
            <a:extLst>
              <a:ext uri="{FF2B5EF4-FFF2-40B4-BE49-F238E27FC236}">
                <a16:creationId xmlns:a16="http://schemas.microsoft.com/office/drawing/2014/main" id="{680EC617-1F20-4A86-997C-09839164FE5D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499220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40138"/>
            <a:ext cx="9143999" cy="49922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  <a:ea typeface="+mn-ea"/>
                <a:cs typeface="+mn-cs"/>
              </a:rPr>
              <a:t>BLAST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CF42F-E737-479F-9354-EBDC0BF117C6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A7072DE-6192-4479-897C-DAEE4FE8A646}"/>
              </a:ext>
            </a:extLst>
          </p:cNvPr>
          <p:cNvSpPr txBox="1"/>
          <p:nvPr/>
        </p:nvSpPr>
        <p:spPr>
          <a:xfrm>
            <a:off x="481165" y="456809"/>
            <a:ext cx="8662834" cy="8389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BLAST (Basic Local </a:t>
            </a:r>
            <a:r>
              <a:rPr lang="hu-HU" sz="20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Alignment</a:t>
            </a:r>
            <a:r>
              <a:rPr lang="hu-HU"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hu-HU" sz="20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Search</a:t>
            </a:r>
            <a:r>
              <a:rPr lang="hu-HU"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hu-HU" sz="20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Tool</a:t>
            </a:r>
            <a:r>
              <a:rPr lang="hu-HU"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Páros illesztés. Hasonló szekvencia részeket ( hasonló </a:t>
            </a:r>
            <a:r>
              <a:rPr lang="hu-HU" sz="20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Ns</a:t>
            </a:r>
            <a:r>
              <a:rPr lang="hu-HU"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/</a:t>
            </a:r>
            <a:r>
              <a:rPr lang="hu-HU" sz="20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As</a:t>
            </a:r>
            <a:r>
              <a:rPr lang="hu-HU"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 keres a két szekvenciában.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Nagy gyorsasággal vet össze úgynevezett kereső „</a:t>
            </a:r>
            <a:r>
              <a:rPr lang="hu-HU" sz="20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query</a:t>
            </a:r>
            <a:r>
              <a:rPr lang="hu-HU"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” szekvenciákat céladatbázisokkal „</a:t>
            </a:r>
            <a:r>
              <a:rPr lang="hu-HU" sz="2000" spc="-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subject</a:t>
            </a:r>
            <a:r>
              <a:rPr lang="hu-HU"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”.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nem garantálja az optimális illesztést,  de jól megtalálja a hasonló szekvenciákat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heurisztikus” algoritmus</a:t>
            </a:r>
          </a:p>
          <a:p>
            <a:pPr marL="354416" marR="4607" indent="-342900">
              <a:lnSpc>
                <a:spcPts val="2321"/>
              </a:lnSpc>
              <a:spcBef>
                <a:spcPts val="889"/>
              </a:spcBef>
              <a:buFont typeface="Arial" panose="020B0604020202020204" pitchFamily="34" charset="0"/>
              <a:buChar char="•"/>
            </a:pPr>
            <a:r>
              <a:rPr lang="hu-HU"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Bizonyos elhanyagolásokkal, gyakran tapasztalati úton beállított                                                                                 algoritmusokkal, paraméterekkel</a:t>
            </a:r>
          </a:p>
          <a:p>
            <a:pPr marL="354416" indent="-342900">
              <a:spcBef>
                <a:spcPts val="644"/>
              </a:spcBef>
              <a:buFont typeface="Arial" panose="020B0604020202020204" pitchFamily="34" charset="0"/>
              <a:buChar char="•"/>
            </a:pPr>
            <a:r>
              <a:rPr lang="hu-HU"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Sebességnövekedés bizonyos fokú érzékenységvesztés árán</a:t>
            </a:r>
          </a:p>
          <a:p>
            <a:pPr marL="354416" indent="-342900">
              <a:spcBef>
                <a:spcPts val="644"/>
              </a:spcBef>
              <a:buFont typeface="Arial" panose="020B0604020202020204" pitchFamily="34" charset="0"/>
              <a:buChar char="•"/>
            </a:pPr>
            <a:r>
              <a:rPr lang="hu-HU" sz="2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Statisztikai módszerek alkalmazásával becsüli  a találatok szignifikanciáját</a:t>
            </a:r>
          </a:p>
          <a:p>
            <a:pPr marL="354416" marR="4607" indent="-342900">
              <a:spcBef>
                <a:spcPts val="367"/>
              </a:spcBef>
              <a:buFont typeface="Arial" panose="020B0604020202020204" pitchFamily="34" charset="0"/>
              <a:buChar char="•"/>
            </a:pPr>
            <a:r>
              <a:rPr lang="hu-HU" sz="2000" spc="-5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Mikor használjuk? </a:t>
            </a:r>
            <a:r>
              <a:rPr lang="hu-HU" sz="2000" b="1" spc="-5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 a kereső szekvencia biz. tulajdonságait nem  ismerjük </a:t>
            </a:r>
          </a:p>
          <a:p>
            <a:pPr marL="11516" marR="4607">
              <a:spcBef>
                <a:spcPts val="367"/>
              </a:spcBef>
            </a:pPr>
            <a:r>
              <a:rPr lang="hu-HU" sz="2000" b="1" spc="-5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	→ hasonló szekvencia keresése  amely alapján:</a:t>
            </a:r>
          </a:p>
          <a:p>
            <a:pPr marL="811616" marR="4607" lvl="1" indent="-342900">
              <a:spcBef>
                <a:spcPts val="367"/>
              </a:spcBef>
              <a:buFont typeface="Wingdings" panose="05000000000000000000" pitchFamily="2" charset="2"/>
              <a:buChar char="ü"/>
            </a:pPr>
            <a:r>
              <a:rPr lang="hu-HU" sz="2000" spc="-5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Funkcionális és szerkezeti </a:t>
            </a:r>
            <a:r>
              <a:rPr lang="hu-HU" sz="2000" spc="-5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predikciók</a:t>
            </a:r>
            <a:endParaRPr lang="hu-HU" sz="2000" spc="-5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811616" marR="4607" lvl="1" indent="-342900">
              <a:spcBef>
                <a:spcPts val="367"/>
              </a:spcBef>
              <a:buFont typeface="Wingdings" panose="05000000000000000000" pitchFamily="2" charset="2"/>
              <a:buChar char="ü"/>
            </a:pPr>
            <a:r>
              <a:rPr lang="hu-HU" sz="2000" spc="-5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Genomi elhelyezkedés</a:t>
            </a:r>
          </a:p>
          <a:p>
            <a:pPr marL="811616" marR="4607" lvl="1" indent="-342900">
              <a:spcBef>
                <a:spcPts val="367"/>
              </a:spcBef>
              <a:buFont typeface="Wingdings" panose="05000000000000000000" pitchFamily="2" charset="2"/>
              <a:buChar char="ü"/>
            </a:pPr>
            <a:r>
              <a:rPr lang="hu-HU" sz="2000" spc="-5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Mely fajokban található meg  → a szekvencia leszármazása</a:t>
            </a:r>
          </a:p>
          <a:p>
            <a:pPr marL="811616" marR="4607" lvl="1" indent="-342900">
              <a:spcBef>
                <a:spcPts val="367"/>
              </a:spcBef>
              <a:buFont typeface="Wingdings" panose="05000000000000000000" pitchFamily="2" charset="2"/>
              <a:buChar char="ü"/>
            </a:pPr>
            <a:r>
              <a:rPr lang="hu-HU" sz="2000" spc="-5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Besorolás géncsaládba</a:t>
            </a:r>
          </a:p>
          <a:p>
            <a:pPr marL="811616" marR="4607" lvl="1" indent="-342900">
              <a:spcBef>
                <a:spcPts val="367"/>
              </a:spcBef>
              <a:buFont typeface="Wingdings" panose="05000000000000000000" pitchFamily="2" charset="2"/>
              <a:buChar char="ü"/>
            </a:pPr>
            <a:r>
              <a:rPr lang="hu-HU" sz="2000" spc="-5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Szekvenciaillesztés  etc...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127428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15">
            <a:extLst>
              <a:ext uri="{FF2B5EF4-FFF2-40B4-BE49-F238E27FC236}">
                <a16:creationId xmlns:a16="http://schemas.microsoft.com/office/drawing/2014/main" id="{7DD72F66-F484-4037-9717-2206E80D81C1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1272" y="235934"/>
            <a:ext cx="6780264" cy="625643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BLAST algoritmus lépései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302" y="1286955"/>
            <a:ext cx="7588138" cy="627699"/>
          </a:xfrm>
          <a:prstGeom prst="rect">
            <a:avLst/>
          </a:prstGeom>
        </p:spPr>
        <p:txBody>
          <a:bodyPr vert="horz" wrap="square" lIns="0" tIns="37428" rIns="0" bIns="0" rtlCol="0">
            <a:spAutoFit/>
          </a:bodyPr>
          <a:lstStyle/>
          <a:p>
            <a:pPr marL="223416" marR="4607" indent="-211900">
              <a:lnSpc>
                <a:spcPts val="2349"/>
              </a:lnSpc>
              <a:spcBef>
                <a:spcPts val="295"/>
              </a:spcBef>
            </a:pPr>
            <a:r>
              <a:rPr sz="2176" dirty="0">
                <a:solidFill>
                  <a:schemeClr val="tx2">
                    <a:lumMod val="75000"/>
                  </a:schemeClr>
                </a:solidFill>
                <a:cs typeface="Arial"/>
              </a:rPr>
              <a:t>0. </a:t>
            </a:r>
            <a:r>
              <a:rPr sz="2000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Az </a:t>
            </a:r>
            <a:r>
              <a:rPr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alacsony </a:t>
            </a:r>
            <a:r>
              <a:rPr sz="2000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komplexitású*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vagy ismétlődő szekvencia részek  eltávolítása a kereső szekvenciából</a:t>
            </a:r>
            <a:r>
              <a:rPr sz="2000" spc="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</a:t>
            </a:r>
            <a:r>
              <a:rPr sz="2000" i="1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masking</a:t>
            </a:r>
            <a:r>
              <a:rPr sz="2000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endParaRPr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7990" y="1977937"/>
            <a:ext cx="7222493" cy="1342937"/>
          </a:xfrm>
          <a:prstGeom prst="rect">
            <a:avLst/>
          </a:prstGeom>
        </p:spPr>
        <p:txBody>
          <a:bodyPr vert="horz" wrap="square" lIns="0" tIns="34549" rIns="0" bIns="0" rtlCol="0">
            <a:spAutoFit/>
          </a:bodyPr>
          <a:lstStyle/>
          <a:p>
            <a:pPr marL="11516" marR="4607">
              <a:lnSpc>
                <a:spcPts val="2058"/>
              </a:lnSpc>
              <a:spcBef>
                <a:spcPts val="272"/>
              </a:spcBef>
            </a:pPr>
            <a:r>
              <a:rPr sz="18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*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hosszabb </a:t>
            </a:r>
            <a:r>
              <a:rPr sz="2000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szakasz,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melyet kevésféle aminosav (X) </a:t>
            </a:r>
            <a:r>
              <a:rPr sz="2000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vagy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nukleotid (N)  alkot, 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pl.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prolin </a:t>
            </a:r>
            <a:r>
              <a:rPr sz="2000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gazdag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protein</a:t>
            </a:r>
          </a:p>
          <a:p>
            <a:pPr marL="11516">
              <a:spcBef>
                <a:spcPts val="571"/>
              </a:spcBef>
            </a:pPr>
            <a:r>
              <a:rPr sz="2000" spc="18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→ </a:t>
            </a:r>
            <a:r>
              <a:rPr sz="2000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sok </a:t>
            </a:r>
            <a:r>
              <a:rPr sz="2000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fals pozitív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eredményt</a:t>
            </a:r>
            <a:r>
              <a:rPr sz="2000" spc="-23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szolgáltatnának</a:t>
            </a:r>
          </a:p>
          <a:p>
            <a:pPr marL="11516">
              <a:spcBef>
                <a:spcPts val="617"/>
              </a:spcBef>
            </a:pPr>
            <a:r>
              <a:rPr sz="2000" i="1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SEG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program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(fehérjékre)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19205" y="3458943"/>
            <a:ext cx="4187929" cy="110019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086" b="1" spc="5" dirty="0">
                <a:latin typeface="Courier New"/>
                <a:cs typeface="Courier New"/>
              </a:rPr>
              <a:t>...HILC</a:t>
            </a:r>
            <a:r>
              <a:rPr sz="2086" b="1" spc="5" dirty="0">
                <a:solidFill>
                  <a:srgbClr val="00007F"/>
                </a:solidFill>
                <a:latin typeface="Courier New"/>
                <a:cs typeface="Courier New"/>
              </a:rPr>
              <a:t>DEENEEDEENED</a:t>
            </a:r>
            <a:r>
              <a:rPr sz="2086" b="1" spc="5" dirty="0">
                <a:latin typeface="Courier New"/>
                <a:cs typeface="Courier New"/>
              </a:rPr>
              <a:t>FLPS...</a:t>
            </a:r>
            <a:endParaRPr sz="2086" dirty="0">
              <a:latin typeface="Courier New"/>
              <a:cs typeface="Courier New"/>
            </a:endParaRPr>
          </a:p>
          <a:p>
            <a:pPr>
              <a:spcBef>
                <a:spcPts val="45"/>
              </a:spcBef>
            </a:pPr>
            <a:endParaRPr sz="2902" dirty="0">
              <a:latin typeface="Times New Roman"/>
              <a:cs typeface="Times New Roman"/>
            </a:endParaRPr>
          </a:p>
          <a:p>
            <a:pPr marL="11516"/>
            <a:r>
              <a:rPr sz="2086" b="1" spc="5" dirty="0">
                <a:latin typeface="Courier New"/>
                <a:cs typeface="Courier New"/>
              </a:rPr>
              <a:t>...HILC</a:t>
            </a:r>
            <a:r>
              <a:rPr sz="2086" b="1" spc="5" dirty="0">
                <a:solidFill>
                  <a:srgbClr val="FF0000"/>
                </a:solidFill>
                <a:latin typeface="Courier New"/>
                <a:cs typeface="Courier New"/>
              </a:rPr>
              <a:t>XXXXXXXXXXXX</a:t>
            </a:r>
            <a:r>
              <a:rPr sz="2086" b="1" spc="5" dirty="0">
                <a:latin typeface="Courier New"/>
                <a:cs typeface="Courier New"/>
              </a:rPr>
              <a:t>FLPS...</a:t>
            </a:r>
            <a:endParaRPr sz="2086" dirty="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1753" y="4907927"/>
            <a:ext cx="5315382" cy="769331"/>
          </a:xfrm>
          <a:prstGeom prst="rect">
            <a:avLst/>
          </a:prstGeom>
        </p:spPr>
        <p:txBody>
          <a:bodyPr vert="horz" wrap="square" lIns="0" tIns="61613" rIns="0" bIns="0" rtlCol="0">
            <a:spAutoFit/>
          </a:bodyPr>
          <a:lstStyle/>
          <a:p>
            <a:pPr marL="11516">
              <a:spcBef>
                <a:spcPts val="617"/>
              </a:spcBef>
            </a:pPr>
            <a:r>
              <a:rPr sz="2000" i="1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DUST program (nukleinsavakra)</a:t>
            </a:r>
          </a:p>
          <a:p>
            <a:pPr marL="1138392">
              <a:spcBef>
                <a:spcPts val="435"/>
              </a:spcBef>
            </a:pPr>
            <a:r>
              <a:rPr sz="2086" b="1" spc="5" dirty="0">
                <a:latin typeface="Courier New"/>
                <a:cs typeface="Courier New"/>
              </a:rPr>
              <a:t>...GCTC</a:t>
            </a:r>
            <a:r>
              <a:rPr sz="2086" b="1" spc="5" dirty="0">
                <a:solidFill>
                  <a:srgbClr val="00007F"/>
                </a:solidFill>
                <a:latin typeface="Courier New"/>
                <a:cs typeface="Courier New"/>
              </a:rPr>
              <a:t>AAAAAATAAAAA</a:t>
            </a:r>
            <a:r>
              <a:rPr sz="2086" b="1" spc="5" dirty="0">
                <a:latin typeface="Courier New"/>
                <a:cs typeface="Courier New"/>
              </a:rPr>
              <a:t>CACG...</a:t>
            </a:r>
            <a:endParaRPr sz="2086" dirty="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9205" y="6037459"/>
            <a:ext cx="4187929" cy="33261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086" b="1" spc="5" dirty="0">
                <a:latin typeface="Courier New"/>
                <a:cs typeface="Courier New"/>
              </a:rPr>
              <a:t>...GCTC</a:t>
            </a:r>
            <a:r>
              <a:rPr sz="2086" b="1" spc="5" dirty="0">
                <a:solidFill>
                  <a:srgbClr val="FF0000"/>
                </a:solidFill>
                <a:latin typeface="Courier New"/>
                <a:cs typeface="Courier New"/>
              </a:rPr>
              <a:t>NNNNNNNNNNNN</a:t>
            </a:r>
            <a:r>
              <a:rPr sz="2086" b="1" spc="5" dirty="0">
                <a:latin typeface="Courier New"/>
                <a:cs typeface="Courier New"/>
              </a:rPr>
              <a:t>CACG...</a:t>
            </a:r>
            <a:endParaRPr sz="2086">
              <a:latin typeface="Courier New"/>
              <a:cs typeface="Courier Ne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59905" y="3855106"/>
            <a:ext cx="0" cy="185414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4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4211538" y="4034761"/>
            <a:ext cx="97889" cy="146258"/>
          </a:xfrm>
          <a:custGeom>
            <a:avLst/>
            <a:gdLst/>
            <a:ahLst/>
            <a:cxnLst/>
            <a:rect l="l" t="t" r="r" b="b"/>
            <a:pathLst>
              <a:path w="107950" h="161289">
                <a:moveTo>
                  <a:pt x="107950" y="0"/>
                </a:moveTo>
                <a:lnTo>
                  <a:pt x="0" y="0"/>
                </a:lnTo>
                <a:lnTo>
                  <a:pt x="53339" y="161289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4259905" y="5650508"/>
            <a:ext cx="0" cy="186565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4211538" y="5830164"/>
            <a:ext cx="97889" cy="146258"/>
          </a:xfrm>
          <a:custGeom>
            <a:avLst/>
            <a:gdLst/>
            <a:ahLst/>
            <a:cxnLst/>
            <a:rect l="l" t="t" r="r" b="b"/>
            <a:pathLst>
              <a:path w="107950" h="161290">
                <a:moveTo>
                  <a:pt x="107950" y="0"/>
                </a:moveTo>
                <a:lnTo>
                  <a:pt x="0" y="0"/>
                </a:lnTo>
                <a:lnTo>
                  <a:pt x="53339" y="161290"/>
                </a:lnTo>
                <a:lnTo>
                  <a:pt x="107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6598882" y="3628232"/>
            <a:ext cx="2313639" cy="2185808"/>
          </a:xfrm>
          <a:custGeom>
            <a:avLst/>
            <a:gdLst/>
            <a:ahLst/>
            <a:cxnLst/>
            <a:rect l="l" t="t" r="r" b="b"/>
            <a:pathLst>
              <a:path w="2551429" h="2410460">
                <a:moveTo>
                  <a:pt x="0" y="0"/>
                </a:moveTo>
                <a:lnTo>
                  <a:pt x="2551429" y="0"/>
                </a:lnTo>
                <a:lnTo>
                  <a:pt x="2551429" y="2410460"/>
                </a:lnTo>
                <a:lnTo>
                  <a:pt x="0" y="241046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6500993" y="3529192"/>
            <a:ext cx="2313638" cy="218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Dia számának hely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4799">
              <a:lnSpc>
                <a:spcPts val="1478"/>
              </a:lnSpc>
            </a:pPr>
            <a:fld id="{81D60167-4931-47E6-BA6A-407CBD079E47}" type="slidenum">
              <a:rPr lang="hu-HU" smtClean="0"/>
              <a:pPr marL="104799">
                <a:lnSpc>
                  <a:spcPts val="1478"/>
                </a:lnSpc>
              </a:pPr>
              <a:t>27</a:t>
            </a:fld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5">
            <a:extLst>
              <a:ext uri="{FF2B5EF4-FFF2-40B4-BE49-F238E27FC236}">
                <a16:creationId xmlns:a16="http://schemas.microsoft.com/office/drawing/2014/main" id="{A4C8DBB6-CD29-4B75-A64A-C3ED2DFC40D4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1272" y="235934"/>
            <a:ext cx="6780264" cy="625643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BLAST algoritmus lépései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3573" y="1561044"/>
            <a:ext cx="7970482" cy="84236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3369"/>
              </a:lnSpc>
              <a:spcBef>
                <a:spcPts val="91"/>
              </a:spcBef>
            </a:pPr>
            <a:r>
              <a:rPr sz="2000" dirty="0">
                <a:solidFill>
                  <a:schemeClr val="tx2">
                    <a:lumMod val="75000"/>
                  </a:schemeClr>
                </a:solidFill>
                <a:cs typeface="Arial"/>
              </a:rPr>
              <a:t>1. A kereső szekvencia </a:t>
            </a:r>
            <a:r>
              <a:rPr sz="2000" i="1" dirty="0">
                <a:solidFill>
                  <a:srgbClr val="FF0000"/>
                </a:solidFill>
                <a:cs typeface="Arial"/>
              </a:rPr>
              <a:t>W</a:t>
            </a:r>
            <a:r>
              <a:rPr sz="2000" i="1" dirty="0">
                <a:solidFill>
                  <a:schemeClr val="tx2">
                    <a:lumMod val="75000"/>
                  </a:schemeClr>
                </a:solidFill>
                <a:cs typeface="Arial"/>
              </a:rPr>
              <a:t>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cs typeface="Arial"/>
              </a:rPr>
              <a:t>hosszúságú</a:t>
            </a:r>
            <a:r>
              <a:rPr sz="2000" spc="-141" dirty="0">
                <a:solidFill>
                  <a:schemeClr val="tx2">
                    <a:lumMod val="75000"/>
                  </a:schemeClr>
                </a:solidFill>
                <a:cs typeface="Arial"/>
              </a:rPr>
              <a:t>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cs typeface="Arial"/>
              </a:rPr>
              <a:t>szavaiból</a:t>
            </a:r>
          </a:p>
          <a:p>
            <a:pPr marL="305184">
              <a:lnSpc>
                <a:spcPts val="3369"/>
              </a:lnSpc>
            </a:pPr>
            <a:r>
              <a:rPr sz="2000" dirty="0">
                <a:solidFill>
                  <a:schemeClr val="tx2">
                    <a:lumMod val="75000"/>
                  </a:schemeClr>
                </a:solidFill>
                <a:cs typeface="Arial"/>
              </a:rPr>
              <a:t>„</a:t>
            </a:r>
            <a:r>
              <a:rPr sz="2000" dirty="0">
                <a:solidFill>
                  <a:srgbClr val="FF0000"/>
                </a:solidFill>
                <a:cs typeface="Arial"/>
              </a:rPr>
              <a:t>szomszédos </a:t>
            </a:r>
            <a:r>
              <a:rPr sz="2000" spc="14" dirty="0">
                <a:solidFill>
                  <a:srgbClr val="FF0000"/>
                </a:solidFill>
                <a:cs typeface="Arial"/>
              </a:rPr>
              <a:t>szó</a:t>
            </a:r>
            <a:r>
              <a:rPr sz="2000" spc="14" dirty="0">
                <a:solidFill>
                  <a:schemeClr val="tx2">
                    <a:lumMod val="75000"/>
                  </a:schemeClr>
                </a:solidFill>
                <a:cs typeface="Arial"/>
              </a:rPr>
              <a:t>” 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cs typeface="Arial"/>
              </a:rPr>
              <a:t>listák</a:t>
            </a:r>
            <a:r>
              <a:rPr sz="2000" spc="-36" dirty="0">
                <a:solidFill>
                  <a:schemeClr val="tx2">
                    <a:lumMod val="75000"/>
                  </a:schemeClr>
                </a:solidFill>
                <a:cs typeface="Arial"/>
              </a:rPr>
              <a:t>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cs typeface="Arial"/>
              </a:rPr>
              <a:t>generálása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4244" y="2445741"/>
            <a:ext cx="7350902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000" spc="-5" dirty="0">
                <a:solidFill>
                  <a:schemeClr val="tx2">
                    <a:lumMod val="75000"/>
                  </a:schemeClr>
                </a:solidFill>
                <a:cs typeface="Arial"/>
              </a:rPr>
              <a:t>fehérjékre: </a:t>
            </a:r>
            <a:r>
              <a:rPr sz="2000" i="1" spc="-5" dirty="0">
                <a:solidFill>
                  <a:schemeClr val="tx2">
                    <a:lumMod val="75000"/>
                  </a:schemeClr>
                </a:solidFill>
                <a:cs typeface="Arial"/>
              </a:rPr>
              <a:t>W≈3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cs typeface="Arial"/>
              </a:rPr>
              <a:t>, DNS-ekre: </a:t>
            </a:r>
            <a:r>
              <a:rPr sz="2000" i="1" spc="-32" dirty="0" err="1">
                <a:solidFill>
                  <a:schemeClr val="tx2">
                    <a:lumMod val="75000"/>
                  </a:schemeClr>
                </a:solidFill>
                <a:cs typeface="Arial"/>
              </a:rPr>
              <a:t>W≈11</a:t>
            </a:r>
            <a:endParaRPr sz="2000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9340" y="3691572"/>
            <a:ext cx="4638795" cy="2463352"/>
          </a:xfrm>
          <a:custGeom>
            <a:avLst/>
            <a:gdLst/>
            <a:ahLst/>
            <a:cxnLst/>
            <a:rect l="l" t="t" r="r" b="b"/>
            <a:pathLst>
              <a:path w="5115559" h="2716529">
                <a:moveTo>
                  <a:pt x="0" y="0"/>
                </a:moveTo>
                <a:lnTo>
                  <a:pt x="5115559" y="0"/>
                </a:lnTo>
                <a:lnTo>
                  <a:pt x="5115559" y="2716529"/>
                </a:lnTo>
                <a:lnTo>
                  <a:pt x="0" y="2716529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2250298" y="3593684"/>
            <a:ext cx="4638795" cy="2463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4799">
              <a:lnSpc>
                <a:spcPts val="1478"/>
              </a:lnSpc>
            </a:pPr>
            <a:fld id="{81D60167-4931-47E6-BA6A-407CBD079E47}" type="slidenum">
              <a:rPr lang="hu-HU" smtClean="0"/>
              <a:pPr marL="104799">
                <a:lnSpc>
                  <a:spcPts val="1478"/>
                </a:lnSpc>
              </a:pPr>
              <a:t>28</a:t>
            </a:fld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5">
            <a:extLst>
              <a:ext uri="{FF2B5EF4-FFF2-40B4-BE49-F238E27FC236}">
                <a16:creationId xmlns:a16="http://schemas.microsoft.com/office/drawing/2014/main" id="{3118370E-38CA-40CD-B1F6-7EEC5D6D4CB1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00776" y="5985635"/>
            <a:ext cx="6571243" cy="20398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1546"/>
              </a:lnSpc>
            </a:pPr>
            <a:r>
              <a:rPr sz="1451" spc="-9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http://www.ncbi.nlm.nih.gov/Education/BLASTinfo/BLAST_algorithm.html</a:t>
            </a:r>
            <a:endParaRPr sz="145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90035" y="2668920"/>
            <a:ext cx="644917" cy="253283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315548" algn="just">
              <a:lnSpc>
                <a:spcPct val="99900"/>
              </a:lnSpc>
              <a:spcBef>
                <a:spcPts val="91"/>
              </a:spcBef>
            </a:pPr>
            <a:r>
              <a:rPr lang="hu-HU" sz="1360" b="1" spc="-5" dirty="0" err="1">
                <a:latin typeface="Courier New"/>
                <a:cs typeface="Courier New"/>
              </a:rPr>
              <a:t>PQG</a:t>
            </a:r>
            <a:endParaRPr lang="hu-HU" sz="1360" b="1" spc="-5" dirty="0">
              <a:latin typeface="Courier New"/>
              <a:cs typeface="Courier New"/>
            </a:endParaRPr>
          </a:p>
          <a:p>
            <a:pPr marL="11516" marR="315548" algn="just">
              <a:lnSpc>
                <a:spcPct val="99900"/>
              </a:lnSpc>
              <a:spcBef>
                <a:spcPts val="91"/>
              </a:spcBef>
            </a:pPr>
            <a:r>
              <a:rPr sz="1360" b="1" spc="-5" dirty="0">
                <a:latin typeface="Courier New"/>
                <a:cs typeface="Courier New"/>
              </a:rPr>
              <a:t>PEG  PRG  PKG  PNG  PDG  PHG  PMG  PSG  PQA  PQN</a:t>
            </a:r>
            <a:endParaRPr sz="1360" b="1" dirty="0">
              <a:latin typeface="Courier New"/>
              <a:cs typeface="Courier New"/>
            </a:endParaRPr>
          </a:p>
          <a:p>
            <a:pPr marL="11516" algn="just">
              <a:lnSpc>
                <a:spcPts val="1622"/>
              </a:lnSpc>
            </a:pPr>
            <a:r>
              <a:rPr sz="1360" b="1" i="1" spc="-5" dirty="0">
                <a:latin typeface="Courier New"/>
                <a:cs typeface="Courier New"/>
              </a:rPr>
              <a:t>etc...</a:t>
            </a:r>
            <a:endParaRPr sz="1360" b="1" dirty="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1839" y="2738017"/>
            <a:ext cx="2303" cy="1468338"/>
          </a:xfrm>
          <a:custGeom>
            <a:avLst/>
            <a:gdLst/>
            <a:ahLst/>
            <a:cxnLst/>
            <a:rect l="l" t="t" r="r" b="b"/>
            <a:pathLst>
              <a:path w="2539" h="1619250">
                <a:moveTo>
                  <a:pt x="0" y="0"/>
                </a:moveTo>
                <a:lnTo>
                  <a:pt x="2540" y="161925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2291758" y="3359902"/>
            <a:ext cx="779658" cy="2303"/>
          </a:xfrm>
          <a:custGeom>
            <a:avLst/>
            <a:gdLst/>
            <a:ahLst/>
            <a:cxnLst/>
            <a:rect l="l" t="t" r="r" b="b"/>
            <a:pathLst>
              <a:path w="859789" h="2539">
                <a:moveTo>
                  <a:pt x="859789" y="0"/>
                </a:moveTo>
                <a:lnTo>
                  <a:pt x="0" y="254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/>
          <p:nvPr/>
        </p:nvSpPr>
        <p:spPr>
          <a:xfrm>
            <a:off x="426106" y="3083509"/>
            <a:ext cx="2517479" cy="56998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814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szomszédos</a:t>
            </a:r>
            <a:r>
              <a:rPr sz="1814" b="1" spc="-36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 </a:t>
            </a:r>
            <a:r>
              <a:rPr sz="1814" b="1" spc="-9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szavak</a:t>
            </a:r>
            <a:endParaRPr sz="1814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 marL="31094"/>
            <a:r>
              <a:rPr sz="1814" spc="-9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neighbourhood</a:t>
            </a:r>
            <a:r>
              <a:rPr sz="1814" spc="-45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 </a:t>
            </a:r>
            <a:r>
              <a:rPr sz="1814" spc="-5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words</a:t>
            </a:r>
            <a:endParaRPr sz="1814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5819" y="1286955"/>
            <a:ext cx="8568181" cy="1416552"/>
          </a:xfrm>
          <a:prstGeom prst="rect">
            <a:avLst/>
          </a:prstGeom>
        </p:spPr>
        <p:txBody>
          <a:bodyPr vert="horz" wrap="square" lIns="0" tIns="69098" rIns="0" bIns="0" rtlCol="0">
            <a:spAutoFit/>
          </a:bodyPr>
          <a:lstStyle/>
          <a:p>
            <a:pPr marR="1283498" algn="ctr">
              <a:spcBef>
                <a:spcPts val="544"/>
              </a:spcBef>
            </a:pPr>
            <a:endParaRPr lang="hu-HU" sz="1814" b="1" spc="-9" dirty="0">
              <a:solidFill>
                <a:schemeClr val="tx2">
                  <a:lumMod val="75000"/>
                </a:schemeClr>
              </a:solidFill>
              <a:cs typeface="Arial"/>
            </a:endParaRPr>
          </a:p>
          <a:p>
            <a:pPr marR="1283498" algn="ctr">
              <a:spcBef>
                <a:spcPts val="544"/>
              </a:spcBef>
            </a:pPr>
            <a:r>
              <a:rPr lang="hu-HU" sz="1814" b="1" spc="-9" dirty="0">
                <a:solidFill>
                  <a:schemeClr val="tx2">
                    <a:lumMod val="75000"/>
                  </a:schemeClr>
                </a:solidFill>
                <a:cs typeface="Arial"/>
              </a:rPr>
              <a:t>  </a:t>
            </a:r>
            <a:r>
              <a:rPr sz="1814" b="1" spc="-9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kereső</a:t>
            </a:r>
            <a:r>
              <a:rPr sz="1814" b="1" spc="-9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 </a:t>
            </a:r>
            <a:r>
              <a:rPr sz="1814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szó, </a:t>
            </a:r>
            <a:r>
              <a:rPr sz="1814" spc="-5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query word</a:t>
            </a:r>
            <a:r>
              <a:rPr sz="1814" spc="-14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 </a:t>
            </a:r>
            <a:r>
              <a:rPr sz="1814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(W)</a:t>
            </a:r>
          </a:p>
          <a:p>
            <a:pPr marL="11516">
              <a:spcBef>
                <a:spcPts val="354"/>
              </a:spcBef>
            </a:pPr>
            <a:r>
              <a:rPr lang="hu-HU" sz="1632" b="1" spc="-5" dirty="0">
                <a:latin typeface="Courier New"/>
                <a:cs typeface="Courier New"/>
              </a:rPr>
              <a:t>		      </a:t>
            </a:r>
            <a:r>
              <a:rPr sz="1632" b="1" spc="-5" dirty="0" err="1">
                <a:latin typeface="Courier New"/>
                <a:cs typeface="Courier New"/>
              </a:rPr>
              <a:t>kereső</a:t>
            </a:r>
            <a:r>
              <a:rPr sz="1632" b="1" spc="-18" dirty="0">
                <a:latin typeface="Courier New"/>
                <a:cs typeface="Courier New"/>
              </a:rPr>
              <a:t> </a:t>
            </a:r>
            <a:r>
              <a:rPr sz="1632" b="1" spc="-5" dirty="0" err="1">
                <a:latin typeface="Courier New"/>
                <a:cs typeface="Courier New"/>
              </a:rPr>
              <a:t>szekvencia</a:t>
            </a:r>
            <a:endParaRPr sz="1632" dirty="0">
              <a:latin typeface="Courier New"/>
              <a:cs typeface="Courier New"/>
            </a:endParaRPr>
          </a:p>
          <a:p>
            <a:pPr marL="11516">
              <a:lnSpc>
                <a:spcPts val="1596"/>
              </a:lnSpc>
            </a:pPr>
            <a:r>
              <a:rPr sz="1632" spc="-5" dirty="0">
                <a:latin typeface="Courier New"/>
                <a:cs typeface="Courier New"/>
              </a:rPr>
              <a:t>query:</a:t>
            </a:r>
            <a:r>
              <a:rPr sz="1632" spc="-63" dirty="0">
                <a:latin typeface="Courier New"/>
                <a:cs typeface="Courier New"/>
              </a:rPr>
              <a:t> </a:t>
            </a:r>
            <a:r>
              <a:rPr sz="1632" spc="-5" dirty="0">
                <a:latin typeface="Courier New"/>
                <a:cs typeface="Courier New"/>
              </a:rPr>
              <a:t>GSVEDTTGSQSLAALLNKCKT</a:t>
            </a:r>
            <a:r>
              <a:rPr sz="1632" b="1" spc="-5" dirty="0">
                <a:solidFill>
                  <a:srgbClr val="FF0000"/>
                </a:solidFill>
                <a:latin typeface="Courier New"/>
                <a:cs typeface="Courier New"/>
              </a:rPr>
              <a:t>PQG</a:t>
            </a:r>
            <a:r>
              <a:rPr sz="1632" spc="-5" dirty="0">
                <a:latin typeface="Courier New"/>
                <a:cs typeface="Courier New"/>
              </a:rPr>
              <a:t>QRLVNQWIKQPLMDKNRIEERLNLVEAFVEDAELRQTLQEDL</a:t>
            </a:r>
            <a:endParaRPr sz="1632" dirty="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73519" y="235934"/>
            <a:ext cx="6786598" cy="625643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BLAST algoritmus lépései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3201682" y="2323429"/>
            <a:ext cx="320601" cy="130711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516">
              <a:lnSpc>
                <a:spcPts val="2498"/>
              </a:lnSpc>
            </a:pPr>
            <a:r>
              <a:rPr sz="2176" b="1" dirty="0">
                <a:latin typeface="Arial"/>
                <a:cs typeface="Arial"/>
              </a:rPr>
              <a:t>{</a:t>
            </a:r>
            <a:endParaRPr sz="2176" dirty="0">
              <a:latin typeface="Arial"/>
              <a:cs typeface="Arial"/>
            </a:endParaRPr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4799">
              <a:lnSpc>
                <a:spcPts val="1478"/>
              </a:lnSpc>
            </a:pPr>
            <a:fld id="{81D60167-4931-47E6-BA6A-407CBD079E47}" type="slidenum">
              <a:rPr lang="hu-HU" smtClean="0"/>
              <a:pPr marL="104799">
                <a:lnSpc>
                  <a:spcPts val="1478"/>
                </a:lnSpc>
              </a:pPr>
              <a:t>29</a:t>
            </a:fld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F55C1DBF-F344-49AA-8F6D-C0737D8AA376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1052439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2475" b="1" dirty="0">
                <a:solidFill>
                  <a:schemeClr val="bg1"/>
                </a:solidFill>
              </a:rPr>
            </a:br>
            <a:br>
              <a:rPr lang="hu-HU" sz="2531" dirty="0"/>
            </a:br>
            <a:endParaRPr lang="hu-HU" sz="2531" dirty="0"/>
          </a:p>
        </p:txBody>
      </p:sp>
      <p:sp>
        <p:nvSpPr>
          <p:cNvPr id="62" name="TextShape 1"/>
          <p:cNvSpPr txBox="1"/>
          <p:nvPr/>
        </p:nvSpPr>
        <p:spPr>
          <a:xfrm>
            <a:off x="244914" y="214313"/>
            <a:ext cx="8653606" cy="6673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3628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szekvencia-összehasonlítás, </a:t>
            </a:r>
            <a:r>
              <a:rPr lang="hu-HU" sz="3628" b="1" spc="-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-illesztés</a:t>
            </a:r>
            <a:r>
              <a:rPr lang="hu-HU" sz="3628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célja</a:t>
            </a:r>
          </a:p>
        </p:txBody>
      </p:sp>
      <p:sp>
        <p:nvSpPr>
          <p:cNvPr id="63" name="TextShape 2"/>
          <p:cNvSpPr txBox="1"/>
          <p:nvPr/>
        </p:nvSpPr>
        <p:spPr>
          <a:xfrm>
            <a:off x="326363" y="1012253"/>
            <a:ext cx="8359572" cy="55191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Majdnem az összes klasszikus bioinformatikai feladat illesztett szekvenciákból indul ki → </a:t>
            </a:r>
            <a:r>
              <a:rPr lang="hu-HU" sz="2903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az eredmények függenek az illesztés minőségétől</a:t>
            </a:r>
          </a:p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Közvetett célok: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45000"/>
              <a:buFont typeface="Courier New" pitchFamily="49" charset="0"/>
              <a:buChar char="o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Adatbázisban való keresés: Van-e hasonló szekvencia?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45000"/>
              <a:buFont typeface="Courier New" pitchFamily="49" charset="0"/>
              <a:buChar char="o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Filogenetikai, populációgenetikai elemzés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45000"/>
              <a:buFont typeface="Courier New" pitchFamily="49" charset="0"/>
              <a:buChar char="o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Szerkezet és funkció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predikció</a:t>
            </a:r>
            <a:endParaRPr lang="hu-HU" sz="254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45000"/>
              <a:buFont typeface="Courier New" pitchFamily="49" charset="0"/>
              <a:buChar char="o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Génkeresés,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génpredikció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: Teljes genomszekvenciák összehasonlítása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45000"/>
              <a:buFont typeface="Courier New" pitchFamily="49" charset="0"/>
              <a:buChar char="o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Mintázat keresés: pl.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promóterek</a:t>
            </a:r>
            <a:endParaRPr lang="hu-HU" sz="254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45000"/>
              <a:buFont typeface="Courier New" pitchFamily="49" charset="0"/>
              <a:buChar char="o"/>
            </a:pP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Genomszekvenálás</a:t>
            </a: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: Szekvencia-összerakás	(„assembly”), </a:t>
            </a:r>
            <a:r>
              <a:rPr lang="hu-HU" sz="254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újraszekvenálás</a:t>
            </a:r>
            <a:endParaRPr lang="hu-HU" sz="254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5">
            <a:extLst>
              <a:ext uri="{FF2B5EF4-FFF2-40B4-BE49-F238E27FC236}">
                <a16:creationId xmlns:a16="http://schemas.microsoft.com/office/drawing/2014/main" id="{80A8C7FE-A9CB-4852-954F-592599E49A44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1272" y="266648"/>
            <a:ext cx="6780264" cy="564216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spcBef>
                <a:spcPts val="9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BLAST algoritmus lépései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449" y="1567953"/>
            <a:ext cx="7952055" cy="1087684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>
              <a:lnSpc>
                <a:spcPts val="2838"/>
              </a:lnSpc>
              <a:spcBef>
                <a:spcPts val="82"/>
              </a:spcBef>
            </a:pP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2. </a:t>
            </a:r>
            <a:r>
              <a:rPr sz="2539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 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legenerált „szomszédos szó” listából </a:t>
            </a:r>
            <a:r>
              <a:rPr sz="2539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 </a:t>
            </a:r>
            <a:r>
              <a:rPr sz="2539" i="1" spc="-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sz="2539" i="1" spc="-82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539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küszöbérték</a:t>
            </a:r>
            <a:endParaRPr sz="2539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259118" marR="399618">
              <a:lnSpc>
                <a:spcPts val="2748"/>
              </a:lnSpc>
              <a:spcBef>
                <a:spcPts val="150"/>
              </a:spcBef>
            </a:pPr>
            <a:r>
              <a:rPr sz="2539" spc="-5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v. </a:t>
            </a:r>
            <a:r>
              <a:rPr sz="2539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threshold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szerint meghatározott </a:t>
            </a:r>
            <a:r>
              <a:rPr sz="2539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magas 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pontszámú  szavak</a:t>
            </a:r>
            <a:r>
              <a:rPr sz="2539" spc="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megtartása</a:t>
            </a:r>
            <a:endParaRPr sz="2539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3269" y="2754140"/>
            <a:ext cx="7514433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176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 </a:t>
            </a:r>
            <a:r>
              <a:rPr sz="2176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pontszámok meghatározáshoz pontozómátrixot</a:t>
            </a:r>
            <a:r>
              <a:rPr sz="2176" spc="5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176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használnak:</a:t>
            </a:r>
            <a:endParaRPr sz="2176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1272" y="3077525"/>
            <a:ext cx="6218841" cy="39865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>
              <a:lnSpc>
                <a:spcPct val="124600"/>
              </a:lnSpc>
              <a:spcBef>
                <a:spcPts val="86"/>
              </a:spcBef>
            </a:pPr>
            <a:r>
              <a:rPr sz="2176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fehérje: </a:t>
            </a:r>
            <a:r>
              <a:rPr sz="2176" spc="-27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PAM, </a:t>
            </a:r>
            <a:r>
              <a:rPr sz="2176" spc="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BLOSUM  </a:t>
            </a:r>
            <a:r>
              <a:rPr sz="2176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DNS: </a:t>
            </a:r>
            <a:r>
              <a:rPr sz="2176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5,-4-es</a:t>
            </a:r>
            <a:r>
              <a:rPr sz="2176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176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egységmátrix</a:t>
            </a:r>
            <a:endParaRPr sz="2176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06348" y="3705393"/>
            <a:ext cx="3886776" cy="2591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4799">
              <a:lnSpc>
                <a:spcPts val="1478"/>
              </a:lnSpc>
            </a:pPr>
            <a:fld id="{81D60167-4931-47E6-BA6A-407CBD079E47}" type="slidenum">
              <a:rPr lang="hu-HU" smtClean="0"/>
              <a:pPr marL="104799">
                <a:lnSpc>
                  <a:spcPts val="1478"/>
                </a:lnSpc>
              </a:pPr>
              <a:t>30</a:t>
            </a:fld>
            <a:endParaRPr lang="hu-H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5">
            <a:extLst>
              <a:ext uri="{FF2B5EF4-FFF2-40B4-BE49-F238E27FC236}">
                <a16:creationId xmlns:a16="http://schemas.microsoft.com/office/drawing/2014/main" id="{B7D25F62-31D6-401C-AFEF-18655847F31C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35934"/>
            <a:ext cx="9144000" cy="625643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9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szomszédos szavak pontértéke</a:t>
            </a:r>
          </a:p>
        </p:txBody>
      </p:sp>
      <p:sp>
        <p:nvSpPr>
          <p:cNvPr id="4" name="object 4"/>
          <p:cNvSpPr/>
          <p:nvPr/>
        </p:nvSpPr>
        <p:spPr>
          <a:xfrm>
            <a:off x="1047990" y="2392527"/>
            <a:ext cx="7508675" cy="4212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1322080" y="1419209"/>
            <a:ext cx="675436" cy="495388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11516" marR="4607">
              <a:lnSpc>
                <a:spcPts val="1823"/>
              </a:lnSpc>
              <a:spcBef>
                <a:spcPts val="263"/>
              </a:spcBef>
            </a:pPr>
            <a:r>
              <a:rPr sz="1632" dirty="0">
                <a:solidFill>
                  <a:srgbClr val="7F7F7F"/>
                </a:solidFill>
                <a:latin typeface="DejaVu Sans Mono"/>
                <a:cs typeface="DejaVu Sans Mono"/>
              </a:rPr>
              <a:t>P Q</a:t>
            </a:r>
            <a:r>
              <a:rPr sz="1632" spc="-109" dirty="0">
                <a:solidFill>
                  <a:srgbClr val="7F7F7F"/>
                </a:solidFill>
                <a:latin typeface="DejaVu Sans Mono"/>
                <a:cs typeface="DejaVu Sans Mono"/>
              </a:rPr>
              <a:t> </a:t>
            </a:r>
            <a:r>
              <a:rPr sz="1632" dirty="0">
                <a:solidFill>
                  <a:srgbClr val="7F7F7F"/>
                </a:solidFill>
                <a:latin typeface="DejaVu Sans Mono"/>
                <a:cs typeface="DejaVu Sans Mono"/>
              </a:rPr>
              <a:t>G </a:t>
            </a:r>
            <a:r>
              <a:rPr sz="1632" dirty="0">
                <a:latin typeface="DejaVu Sans Mono"/>
                <a:cs typeface="DejaVu Sans Mono"/>
              </a:rPr>
              <a:t> P Q</a:t>
            </a:r>
            <a:r>
              <a:rPr sz="1632" spc="-10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05577" y="1452790"/>
            <a:ext cx="6251088" cy="495388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11516" marR="4607">
              <a:lnSpc>
                <a:spcPts val="1823"/>
              </a:lnSpc>
              <a:spcBef>
                <a:spcPts val="263"/>
              </a:spcBef>
              <a:tabLst>
                <a:tab pos="1005954" algn="l"/>
                <a:tab pos="2000968" algn="l"/>
                <a:tab pos="2995980" algn="l"/>
                <a:tab pos="3990995" algn="l"/>
                <a:tab pos="4986008" algn="l"/>
                <a:tab pos="5856645" algn="l"/>
              </a:tabLst>
            </a:pPr>
            <a:r>
              <a:rPr sz="1632" dirty="0">
                <a:solidFill>
                  <a:srgbClr val="7F7F7F"/>
                </a:solidFill>
                <a:latin typeface="DejaVu Sans Mono"/>
                <a:cs typeface="DejaVu Sans Mono"/>
              </a:rPr>
              <a:t>P</a:t>
            </a:r>
            <a:r>
              <a:rPr sz="1632" spc="-9" dirty="0">
                <a:solidFill>
                  <a:srgbClr val="7F7F7F"/>
                </a:solidFill>
                <a:latin typeface="DejaVu Sans Mono"/>
                <a:cs typeface="DejaVu Sans Mono"/>
              </a:rPr>
              <a:t> </a:t>
            </a:r>
            <a:r>
              <a:rPr sz="1632" dirty="0">
                <a:solidFill>
                  <a:srgbClr val="7F7F7F"/>
                </a:solidFill>
                <a:latin typeface="DejaVu Sans Mono"/>
                <a:cs typeface="DejaVu Sans Mono"/>
              </a:rPr>
              <a:t>Q</a:t>
            </a:r>
            <a:r>
              <a:rPr sz="1632" spc="-9" dirty="0">
                <a:solidFill>
                  <a:srgbClr val="7F7F7F"/>
                </a:solidFill>
                <a:latin typeface="DejaVu Sans Mono"/>
                <a:cs typeface="DejaVu Sans Mono"/>
              </a:rPr>
              <a:t> </a:t>
            </a:r>
            <a:r>
              <a:rPr sz="1632" dirty="0">
                <a:solidFill>
                  <a:srgbClr val="7F7F7F"/>
                </a:solidFill>
                <a:latin typeface="DejaVu Sans Mono"/>
                <a:cs typeface="DejaVu Sans Mono"/>
              </a:rPr>
              <a:t>G	P</a:t>
            </a:r>
            <a:r>
              <a:rPr sz="1632" spc="-9" dirty="0">
                <a:solidFill>
                  <a:srgbClr val="7F7F7F"/>
                </a:solidFill>
                <a:latin typeface="DejaVu Sans Mono"/>
                <a:cs typeface="DejaVu Sans Mono"/>
              </a:rPr>
              <a:t> </a:t>
            </a:r>
            <a:r>
              <a:rPr sz="1632" dirty="0">
                <a:solidFill>
                  <a:srgbClr val="7F7F7F"/>
                </a:solidFill>
                <a:latin typeface="DejaVu Sans Mono"/>
                <a:cs typeface="DejaVu Sans Mono"/>
              </a:rPr>
              <a:t>Q</a:t>
            </a:r>
            <a:r>
              <a:rPr sz="1632" spc="-9" dirty="0">
                <a:solidFill>
                  <a:srgbClr val="7F7F7F"/>
                </a:solidFill>
                <a:latin typeface="DejaVu Sans Mono"/>
                <a:cs typeface="DejaVu Sans Mono"/>
              </a:rPr>
              <a:t> </a:t>
            </a:r>
            <a:r>
              <a:rPr sz="1632" dirty="0">
                <a:solidFill>
                  <a:srgbClr val="7F7F7F"/>
                </a:solidFill>
                <a:latin typeface="DejaVu Sans Mono"/>
                <a:cs typeface="DejaVu Sans Mono"/>
              </a:rPr>
              <a:t>G	P</a:t>
            </a:r>
            <a:r>
              <a:rPr sz="1632" spc="-9" dirty="0">
                <a:solidFill>
                  <a:srgbClr val="7F7F7F"/>
                </a:solidFill>
                <a:latin typeface="DejaVu Sans Mono"/>
                <a:cs typeface="DejaVu Sans Mono"/>
              </a:rPr>
              <a:t> </a:t>
            </a:r>
            <a:r>
              <a:rPr sz="1632" dirty="0">
                <a:solidFill>
                  <a:srgbClr val="7F7F7F"/>
                </a:solidFill>
                <a:latin typeface="DejaVu Sans Mono"/>
                <a:cs typeface="DejaVu Sans Mono"/>
              </a:rPr>
              <a:t>Q</a:t>
            </a:r>
            <a:r>
              <a:rPr sz="1632" spc="-9" dirty="0">
                <a:solidFill>
                  <a:srgbClr val="7F7F7F"/>
                </a:solidFill>
                <a:latin typeface="DejaVu Sans Mono"/>
                <a:cs typeface="DejaVu Sans Mono"/>
              </a:rPr>
              <a:t> </a:t>
            </a:r>
            <a:r>
              <a:rPr sz="1632" dirty="0">
                <a:solidFill>
                  <a:srgbClr val="7F7F7F"/>
                </a:solidFill>
                <a:latin typeface="DejaVu Sans Mono"/>
                <a:cs typeface="DejaVu Sans Mono"/>
              </a:rPr>
              <a:t>G	P</a:t>
            </a:r>
            <a:r>
              <a:rPr sz="1632" spc="-9" dirty="0">
                <a:solidFill>
                  <a:srgbClr val="7F7F7F"/>
                </a:solidFill>
                <a:latin typeface="DejaVu Sans Mono"/>
                <a:cs typeface="DejaVu Sans Mono"/>
              </a:rPr>
              <a:t> </a:t>
            </a:r>
            <a:r>
              <a:rPr sz="1632" dirty="0">
                <a:solidFill>
                  <a:srgbClr val="7F7F7F"/>
                </a:solidFill>
                <a:latin typeface="DejaVu Sans Mono"/>
                <a:cs typeface="DejaVu Sans Mono"/>
              </a:rPr>
              <a:t>Q</a:t>
            </a:r>
            <a:r>
              <a:rPr sz="1632" spc="-9" dirty="0">
                <a:solidFill>
                  <a:srgbClr val="7F7F7F"/>
                </a:solidFill>
                <a:latin typeface="DejaVu Sans Mono"/>
                <a:cs typeface="DejaVu Sans Mono"/>
              </a:rPr>
              <a:t> </a:t>
            </a:r>
            <a:r>
              <a:rPr sz="1632" dirty="0">
                <a:solidFill>
                  <a:srgbClr val="7F7F7F"/>
                </a:solidFill>
                <a:latin typeface="DejaVu Sans Mono"/>
                <a:cs typeface="DejaVu Sans Mono"/>
              </a:rPr>
              <a:t>G	P</a:t>
            </a:r>
            <a:r>
              <a:rPr sz="1632" spc="-9" dirty="0">
                <a:solidFill>
                  <a:srgbClr val="7F7F7F"/>
                </a:solidFill>
                <a:latin typeface="DejaVu Sans Mono"/>
                <a:cs typeface="DejaVu Sans Mono"/>
              </a:rPr>
              <a:t> </a:t>
            </a:r>
            <a:r>
              <a:rPr sz="1632" dirty="0">
                <a:solidFill>
                  <a:srgbClr val="7F7F7F"/>
                </a:solidFill>
                <a:latin typeface="DejaVu Sans Mono"/>
                <a:cs typeface="DejaVu Sans Mono"/>
              </a:rPr>
              <a:t>Q</a:t>
            </a:r>
            <a:r>
              <a:rPr sz="1632" spc="-9" dirty="0">
                <a:solidFill>
                  <a:srgbClr val="7F7F7F"/>
                </a:solidFill>
                <a:latin typeface="DejaVu Sans Mono"/>
                <a:cs typeface="DejaVu Sans Mono"/>
              </a:rPr>
              <a:t> </a:t>
            </a:r>
            <a:r>
              <a:rPr sz="1632" dirty="0">
                <a:solidFill>
                  <a:srgbClr val="7F7F7F"/>
                </a:solidFill>
                <a:latin typeface="DejaVu Sans Mono"/>
                <a:cs typeface="DejaVu Sans Mono"/>
              </a:rPr>
              <a:t>G	P</a:t>
            </a:r>
            <a:r>
              <a:rPr sz="1632" spc="-9" dirty="0">
                <a:solidFill>
                  <a:srgbClr val="7F7F7F"/>
                </a:solidFill>
                <a:latin typeface="DejaVu Sans Mono"/>
                <a:cs typeface="DejaVu Sans Mono"/>
              </a:rPr>
              <a:t> </a:t>
            </a:r>
            <a:r>
              <a:rPr sz="1632" dirty="0">
                <a:solidFill>
                  <a:srgbClr val="7F7F7F"/>
                </a:solidFill>
                <a:latin typeface="DejaVu Sans Mono"/>
                <a:cs typeface="DejaVu Sans Mono"/>
              </a:rPr>
              <a:t>Q</a:t>
            </a:r>
            <a:r>
              <a:rPr sz="1632" spc="-9" dirty="0">
                <a:solidFill>
                  <a:srgbClr val="7F7F7F"/>
                </a:solidFill>
                <a:latin typeface="DejaVu Sans Mono"/>
                <a:cs typeface="DejaVu Sans Mono"/>
              </a:rPr>
              <a:t> </a:t>
            </a:r>
            <a:r>
              <a:rPr sz="1632" dirty="0">
                <a:solidFill>
                  <a:srgbClr val="7F7F7F"/>
                </a:solidFill>
                <a:latin typeface="DejaVu Sans Mono"/>
                <a:cs typeface="DejaVu Sans Mono"/>
              </a:rPr>
              <a:t>G	…  </a:t>
            </a:r>
            <a:r>
              <a:rPr sz="1632" dirty="0">
                <a:latin typeface="DejaVu Sans Mono"/>
                <a:cs typeface="DejaVu Sans Mono"/>
              </a:rPr>
              <a:t>P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E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G	P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R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G	P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K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G	P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N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G	P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Q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A	P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Q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N	…</a:t>
            </a:r>
          </a:p>
        </p:txBody>
      </p:sp>
      <p:sp>
        <p:nvSpPr>
          <p:cNvPr id="7" name="object 7"/>
          <p:cNvSpPr/>
          <p:nvPr/>
        </p:nvSpPr>
        <p:spPr>
          <a:xfrm>
            <a:off x="1322080" y="1922658"/>
            <a:ext cx="6965101" cy="0"/>
          </a:xfrm>
          <a:custGeom>
            <a:avLst/>
            <a:gdLst/>
            <a:ahLst/>
            <a:cxnLst/>
            <a:rect l="l" t="t" r="r" b="b"/>
            <a:pathLst>
              <a:path w="7680959">
                <a:moveTo>
                  <a:pt x="0" y="0"/>
                </a:moveTo>
                <a:lnTo>
                  <a:pt x="768095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 txBox="1"/>
          <p:nvPr/>
        </p:nvSpPr>
        <p:spPr>
          <a:xfrm>
            <a:off x="81766" y="1914597"/>
            <a:ext cx="8433584" cy="439449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40312">
              <a:lnSpc>
                <a:spcPts val="1891"/>
              </a:lnSpc>
              <a:spcBef>
                <a:spcPts val="91"/>
              </a:spcBef>
              <a:tabLst>
                <a:tab pos="2234750" algn="l"/>
                <a:tab pos="3229763" algn="l"/>
                <a:tab pos="4224777" algn="l"/>
                <a:tab pos="5219790" algn="l"/>
                <a:tab pos="6214804" algn="l"/>
                <a:tab pos="7209816" algn="l"/>
              </a:tabLst>
            </a:pPr>
            <a:r>
              <a:rPr sz="1632" dirty="0">
                <a:latin typeface="DejaVu Sans Mono"/>
                <a:cs typeface="DejaVu Sans Mono"/>
              </a:rPr>
              <a:t>7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5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6	7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2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6	7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1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6	7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1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6	7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0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6	7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5</a:t>
            </a:r>
            <a:r>
              <a:rPr sz="1632" spc="-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0	7 5</a:t>
            </a:r>
            <a:r>
              <a:rPr sz="1632" spc="-109" dirty="0">
                <a:latin typeface="DejaVu Sans Mono"/>
                <a:cs typeface="DejaVu Sans Mono"/>
              </a:rPr>
              <a:t> </a:t>
            </a:r>
            <a:r>
              <a:rPr sz="1632" dirty="0">
                <a:latin typeface="DejaVu Sans Mono"/>
                <a:cs typeface="DejaVu Sans Mono"/>
              </a:rPr>
              <a:t>0</a:t>
            </a:r>
          </a:p>
          <a:p>
            <a:pPr marL="1489065">
              <a:lnSpc>
                <a:spcPts val="1891"/>
              </a:lnSpc>
              <a:tabLst>
                <a:tab pos="2483503" algn="l"/>
                <a:tab pos="3478517" algn="l"/>
                <a:tab pos="4473530" algn="l"/>
                <a:tab pos="5468544" algn="l"/>
                <a:tab pos="6463557" algn="l"/>
                <a:tab pos="7458571" algn="l"/>
              </a:tabLst>
            </a:pPr>
            <a:r>
              <a:rPr sz="1632" spc="-5" dirty="0">
                <a:latin typeface="DejaVu Sans Mono"/>
                <a:cs typeface="DejaVu Sans Mono"/>
              </a:rPr>
              <a:t>=1</a:t>
            </a:r>
            <a:r>
              <a:rPr sz="1632" dirty="0">
                <a:latin typeface="DejaVu Sans Mono"/>
                <a:cs typeface="DejaVu Sans Mono"/>
              </a:rPr>
              <a:t>8	</a:t>
            </a:r>
            <a:r>
              <a:rPr sz="1632" spc="-5" dirty="0">
                <a:latin typeface="DejaVu Sans Mono"/>
                <a:cs typeface="DejaVu Sans Mono"/>
              </a:rPr>
              <a:t>=1</a:t>
            </a:r>
            <a:r>
              <a:rPr sz="1632" dirty="0">
                <a:latin typeface="DejaVu Sans Mono"/>
                <a:cs typeface="DejaVu Sans Mono"/>
              </a:rPr>
              <a:t>5	</a:t>
            </a:r>
            <a:r>
              <a:rPr sz="1632" spc="-5" dirty="0">
                <a:latin typeface="DejaVu Sans Mono"/>
                <a:cs typeface="DejaVu Sans Mono"/>
              </a:rPr>
              <a:t>=1</a:t>
            </a:r>
            <a:r>
              <a:rPr sz="1632" dirty="0">
                <a:latin typeface="DejaVu Sans Mono"/>
                <a:cs typeface="DejaVu Sans Mono"/>
              </a:rPr>
              <a:t>4	</a:t>
            </a:r>
            <a:r>
              <a:rPr sz="1632" spc="-5" dirty="0">
                <a:latin typeface="DejaVu Sans Mono"/>
                <a:cs typeface="DejaVu Sans Mono"/>
              </a:rPr>
              <a:t>=1</a:t>
            </a:r>
            <a:r>
              <a:rPr sz="1632" dirty="0">
                <a:latin typeface="DejaVu Sans Mono"/>
                <a:cs typeface="DejaVu Sans Mono"/>
              </a:rPr>
              <a:t>4	</a:t>
            </a:r>
            <a:r>
              <a:rPr sz="1632" spc="-5" dirty="0">
                <a:latin typeface="DejaVu Sans Mono"/>
                <a:cs typeface="DejaVu Sans Mono"/>
              </a:rPr>
              <a:t>=1</a:t>
            </a:r>
            <a:r>
              <a:rPr sz="1632" dirty="0">
                <a:latin typeface="DejaVu Sans Mono"/>
                <a:cs typeface="DejaVu Sans Mono"/>
              </a:rPr>
              <a:t>3	</a:t>
            </a:r>
            <a:r>
              <a:rPr sz="1632" spc="-5" dirty="0">
                <a:latin typeface="DejaVu Sans Mono"/>
                <a:cs typeface="DejaVu Sans Mono"/>
              </a:rPr>
              <a:t>=1</a:t>
            </a:r>
            <a:r>
              <a:rPr sz="1632" dirty="0">
                <a:latin typeface="DejaVu Sans Mono"/>
                <a:cs typeface="DejaVu Sans Mono"/>
              </a:rPr>
              <a:t>2	</a:t>
            </a:r>
            <a:r>
              <a:rPr sz="1632" spc="-5" dirty="0">
                <a:latin typeface="DejaVu Sans Mono"/>
                <a:cs typeface="DejaVu Sans Mono"/>
              </a:rPr>
              <a:t>=1</a:t>
            </a:r>
            <a:r>
              <a:rPr sz="1632" dirty="0">
                <a:latin typeface="DejaVu Sans Mono"/>
                <a:cs typeface="DejaVu Sans Mono"/>
              </a:rPr>
              <a:t>2</a:t>
            </a:r>
          </a:p>
          <a:p>
            <a:pPr>
              <a:spcBef>
                <a:spcPts val="27"/>
              </a:spcBef>
            </a:pPr>
            <a:endParaRPr sz="1814" dirty="0">
              <a:latin typeface="Times New Roman"/>
              <a:cs typeface="Times New Roman"/>
            </a:endParaRPr>
          </a:p>
          <a:p>
            <a:pPr marL="11516">
              <a:lnSpc>
                <a:spcPts val="1469"/>
              </a:lnSpc>
              <a:tabLst>
                <a:tab pos="397889" algn="l"/>
              </a:tabLst>
            </a:pPr>
            <a:r>
              <a:rPr sz="1270" dirty="0">
                <a:latin typeface="DejaVu Sans Mono"/>
                <a:cs typeface="DejaVu Sans Mono"/>
              </a:rPr>
              <a:t>A	</a:t>
            </a:r>
            <a:r>
              <a:rPr sz="1270" spc="-5" dirty="0">
                <a:latin typeface="DejaVu Sans Mono"/>
                <a:cs typeface="DejaVu Sans Mono"/>
              </a:rPr>
              <a:t>Ala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5"/>
              </a:lnSpc>
              <a:buAutoNum type="alphaUcPeriod" startAt="3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Cys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5"/>
              </a:lnSpc>
              <a:buAutoNum type="alphaUcPeriod" startAt="3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Asp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5"/>
              </a:lnSpc>
              <a:buAutoNum type="alphaUcPeriod" startAt="3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Glu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0"/>
              </a:lnSpc>
              <a:buAutoNum type="alphaUcPeriod" startAt="3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Phe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0"/>
              </a:lnSpc>
              <a:buAutoNum type="alphaUcPeriod" startAt="3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Gly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5"/>
              </a:lnSpc>
              <a:buAutoNum type="alphaUcPeriod" startAt="3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His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5"/>
              </a:lnSpc>
              <a:buAutoNum type="alphaUcPeriod" startAt="3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Ile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5"/>
              </a:lnSpc>
              <a:buAutoNum type="alphaUcPeriod" startAt="11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Lys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5"/>
              </a:lnSpc>
              <a:buAutoNum type="alphaUcPeriod" startAt="11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Leu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5"/>
              </a:lnSpc>
              <a:buAutoNum type="alphaUcPeriod" startAt="11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Met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5"/>
              </a:lnSpc>
              <a:buAutoNum type="alphaUcPeriod" startAt="11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Asn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5"/>
              </a:lnSpc>
              <a:buAutoNum type="alphaUcPeriod" startAt="16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Pro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5"/>
              </a:lnSpc>
              <a:buAutoNum type="alphaUcPeriod" startAt="16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Gln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0"/>
              </a:lnSpc>
              <a:buAutoNum type="alphaUcPeriod" startAt="16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Arg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0"/>
              </a:lnSpc>
              <a:buAutoNum type="alphaUcPeriod" startAt="16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Ser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5"/>
              </a:lnSpc>
              <a:buAutoNum type="alphaUcPeriod" startAt="16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Thr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5"/>
              </a:lnSpc>
              <a:buAutoNum type="alphaUcPeriod" startAt="22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Val</a:t>
            </a:r>
            <a:endParaRPr sz="1270" dirty="0">
              <a:latin typeface="DejaVu Sans Mono"/>
              <a:cs typeface="DejaVu Sans Mono"/>
            </a:endParaRPr>
          </a:p>
          <a:p>
            <a:pPr marL="398466" indent="-386950">
              <a:lnSpc>
                <a:spcPts val="1415"/>
              </a:lnSpc>
              <a:buAutoNum type="alphaUcPeriod" startAt="22"/>
              <a:tabLst>
                <a:tab pos="397889" algn="l"/>
                <a:tab pos="398466" algn="l"/>
              </a:tabLst>
            </a:pPr>
            <a:r>
              <a:rPr sz="1270" spc="-5" dirty="0">
                <a:latin typeface="DejaVu Sans Mono"/>
                <a:cs typeface="DejaVu Sans Mono"/>
              </a:rPr>
              <a:t>Trp</a:t>
            </a:r>
            <a:endParaRPr sz="1270" dirty="0">
              <a:latin typeface="DejaVu Sans Mono"/>
              <a:cs typeface="DejaVu Sans Mono"/>
            </a:endParaRPr>
          </a:p>
          <a:p>
            <a:pPr marL="11516">
              <a:lnSpc>
                <a:spcPts val="1469"/>
              </a:lnSpc>
              <a:tabLst>
                <a:tab pos="397889" algn="l"/>
              </a:tabLst>
            </a:pPr>
            <a:r>
              <a:rPr sz="1270" dirty="0">
                <a:latin typeface="DejaVu Sans Mono"/>
                <a:cs typeface="DejaVu Sans Mono"/>
              </a:rPr>
              <a:t>Y	</a:t>
            </a:r>
            <a:r>
              <a:rPr sz="1270" spc="-5" dirty="0">
                <a:latin typeface="DejaVu Sans Mono"/>
                <a:cs typeface="DejaVu Sans Mono"/>
              </a:rPr>
              <a:t>Tyr</a:t>
            </a:r>
            <a:endParaRPr sz="1270" dirty="0">
              <a:latin typeface="DejaVu Sans Mono"/>
              <a:cs typeface="DejaVu Sans Mono"/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4799">
              <a:lnSpc>
                <a:spcPts val="1478"/>
              </a:lnSpc>
            </a:pPr>
            <a:fld id="{81D60167-4931-47E6-BA6A-407CBD079E47}" type="slidenum">
              <a:rPr lang="hu-HU" smtClean="0"/>
              <a:pPr marL="104799">
                <a:lnSpc>
                  <a:spcPts val="1478"/>
                </a:lnSpc>
              </a:pPr>
              <a:t>31</a:t>
            </a:fld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5">
            <a:extLst>
              <a:ext uri="{FF2B5EF4-FFF2-40B4-BE49-F238E27FC236}">
                <a16:creationId xmlns:a16="http://schemas.microsoft.com/office/drawing/2014/main" id="{F6C5C6E8-0154-4D71-A9C9-F4616CC30096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32062" y="6220569"/>
            <a:ext cx="6961647" cy="20398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1546"/>
              </a:lnSpc>
            </a:pPr>
            <a:r>
              <a:rPr sz="1451" spc="-9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http://www.ncbi.nlm.nih.gov/Education/BLASTinfo/BLAST_algorithm.html</a:t>
            </a:r>
            <a:endParaRPr sz="145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1839" y="2738017"/>
            <a:ext cx="2303" cy="1468338"/>
          </a:xfrm>
          <a:custGeom>
            <a:avLst/>
            <a:gdLst/>
            <a:ahLst/>
            <a:cxnLst/>
            <a:rect l="l" t="t" r="r" b="b"/>
            <a:pathLst>
              <a:path w="2539" h="1619250">
                <a:moveTo>
                  <a:pt x="0" y="0"/>
                </a:moveTo>
                <a:lnTo>
                  <a:pt x="2540" y="161925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2291758" y="3359902"/>
            <a:ext cx="779658" cy="2303"/>
          </a:xfrm>
          <a:custGeom>
            <a:avLst/>
            <a:gdLst/>
            <a:ahLst/>
            <a:cxnLst/>
            <a:rect l="l" t="t" r="r" b="b"/>
            <a:pathLst>
              <a:path w="859789" h="2539">
                <a:moveTo>
                  <a:pt x="859789" y="0"/>
                </a:moveTo>
                <a:lnTo>
                  <a:pt x="0" y="254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/>
          <p:nvPr/>
        </p:nvSpPr>
        <p:spPr>
          <a:xfrm>
            <a:off x="426106" y="3083509"/>
            <a:ext cx="2517479" cy="56998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814" b="1" spc="-5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szomszédos</a:t>
            </a:r>
            <a:r>
              <a:rPr sz="1814" b="1" spc="-36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 </a:t>
            </a:r>
            <a:r>
              <a:rPr sz="1814" b="1" spc="-9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szavak</a:t>
            </a:r>
            <a:endParaRPr sz="1814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 marL="31094"/>
            <a:r>
              <a:rPr sz="1814" spc="-9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neighbourhood</a:t>
            </a:r>
            <a:r>
              <a:rPr sz="1814" spc="-45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 </a:t>
            </a:r>
            <a:r>
              <a:rPr sz="1814" spc="-5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words</a:t>
            </a:r>
            <a:endParaRPr sz="1814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5819" y="1286955"/>
            <a:ext cx="8568181" cy="1416552"/>
          </a:xfrm>
          <a:prstGeom prst="rect">
            <a:avLst/>
          </a:prstGeom>
        </p:spPr>
        <p:txBody>
          <a:bodyPr vert="horz" wrap="square" lIns="0" tIns="69098" rIns="0" bIns="0" rtlCol="0">
            <a:spAutoFit/>
          </a:bodyPr>
          <a:lstStyle/>
          <a:p>
            <a:pPr marR="1283498" algn="ctr">
              <a:spcBef>
                <a:spcPts val="544"/>
              </a:spcBef>
            </a:pPr>
            <a:endParaRPr lang="hu-HU" sz="1814" b="1" spc="-9" dirty="0">
              <a:solidFill>
                <a:schemeClr val="tx2">
                  <a:lumMod val="75000"/>
                </a:schemeClr>
              </a:solidFill>
              <a:cs typeface="Arial"/>
            </a:endParaRPr>
          </a:p>
          <a:p>
            <a:pPr marR="1283498" algn="ctr">
              <a:spcBef>
                <a:spcPts val="544"/>
              </a:spcBef>
            </a:pPr>
            <a:r>
              <a:rPr lang="hu-HU" sz="1814" b="1" spc="-9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kereső </a:t>
            </a:r>
            <a:r>
              <a:rPr lang="hu-HU" sz="1814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szó, </a:t>
            </a:r>
            <a:r>
              <a:rPr lang="hu-HU" sz="1814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query</a:t>
            </a:r>
            <a:r>
              <a:rPr lang="hu-HU" sz="1814" spc="-5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 </a:t>
            </a:r>
            <a:r>
              <a:rPr lang="hu-HU" sz="1814" spc="-5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word</a:t>
            </a:r>
            <a:r>
              <a:rPr lang="hu-HU" sz="1814" spc="-14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 </a:t>
            </a:r>
            <a:r>
              <a:rPr lang="hu-HU" sz="1814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(W)</a:t>
            </a:r>
          </a:p>
          <a:p>
            <a:pPr marL="11516">
              <a:spcBef>
                <a:spcPts val="354"/>
              </a:spcBef>
            </a:pPr>
            <a:r>
              <a:rPr lang="hu-HU" sz="1632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			kereső</a:t>
            </a:r>
            <a:r>
              <a:rPr lang="hu-HU" sz="1632" b="1" spc="-18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hu-HU" sz="1632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/>
                <a:cs typeface="Courier New"/>
              </a:rPr>
              <a:t>szekvencia</a:t>
            </a:r>
            <a:endParaRPr lang="hu-HU" sz="1632" dirty="0">
              <a:solidFill>
                <a:schemeClr val="tx1">
                  <a:lumMod val="95000"/>
                  <a:lumOff val="5000"/>
                </a:schemeClr>
              </a:solidFill>
              <a:latin typeface="Courier New"/>
              <a:cs typeface="Courier New"/>
            </a:endParaRPr>
          </a:p>
          <a:p>
            <a:pPr marL="11516">
              <a:lnSpc>
                <a:spcPts val="1596"/>
              </a:lnSpc>
            </a:pPr>
            <a:r>
              <a:rPr sz="1632" spc="-5" dirty="0">
                <a:latin typeface="Courier New"/>
                <a:cs typeface="Courier New"/>
              </a:rPr>
              <a:t>query:</a:t>
            </a:r>
            <a:r>
              <a:rPr sz="1632" spc="-63" dirty="0">
                <a:latin typeface="Courier New"/>
                <a:cs typeface="Courier New"/>
              </a:rPr>
              <a:t> </a:t>
            </a:r>
            <a:r>
              <a:rPr sz="1632" spc="-5" dirty="0">
                <a:latin typeface="Courier New"/>
                <a:cs typeface="Courier New"/>
              </a:rPr>
              <a:t>GSVEDTTGSQSLAALLNKCKT</a:t>
            </a:r>
            <a:r>
              <a:rPr sz="1632" b="1" spc="-5" dirty="0">
                <a:solidFill>
                  <a:srgbClr val="FF0000"/>
                </a:solidFill>
                <a:latin typeface="Courier New"/>
                <a:cs typeface="Courier New"/>
              </a:rPr>
              <a:t>PQG</a:t>
            </a:r>
            <a:r>
              <a:rPr sz="1632" spc="-5" dirty="0">
                <a:latin typeface="Courier New"/>
                <a:cs typeface="Courier New"/>
              </a:rPr>
              <a:t>QRLVNQWIKQPLMDKNRIEERLNLVEAFVEDAELRQTLQEDL</a:t>
            </a:r>
            <a:endParaRPr sz="1632" dirty="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73519" y="235934"/>
            <a:ext cx="6786598" cy="625643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BLAST algoritmus lépései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3201682" y="2323429"/>
            <a:ext cx="320601" cy="130711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516">
              <a:lnSpc>
                <a:spcPts val="2498"/>
              </a:lnSpc>
            </a:pPr>
            <a:r>
              <a:rPr sz="2176" b="1" dirty="0">
                <a:latin typeface="Arial"/>
                <a:cs typeface="Arial"/>
              </a:rPr>
              <a:t>{</a:t>
            </a:r>
            <a:endParaRPr sz="2176" dirty="0">
              <a:latin typeface="Arial"/>
              <a:cs typeface="Arial"/>
            </a:endParaRPr>
          </a:p>
        </p:txBody>
      </p:sp>
      <p:sp>
        <p:nvSpPr>
          <p:cNvPr id="12" name="object 21"/>
          <p:cNvSpPr txBox="1"/>
          <p:nvPr/>
        </p:nvSpPr>
        <p:spPr>
          <a:xfrm>
            <a:off x="3120937" y="2668919"/>
            <a:ext cx="1314018" cy="236355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3801">
              <a:spcBef>
                <a:spcPts val="91"/>
              </a:spcBef>
            </a:pPr>
            <a:r>
              <a:rPr sz="1451" spc="-5" dirty="0">
                <a:solidFill>
                  <a:srgbClr val="0000FF"/>
                </a:solidFill>
                <a:latin typeface="Courier New"/>
                <a:cs typeface="Courier New"/>
              </a:rPr>
              <a:t>PEG</a:t>
            </a:r>
            <a:r>
              <a:rPr sz="1451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451" spc="-5" dirty="0">
                <a:latin typeface="Courier New"/>
                <a:cs typeface="Courier New"/>
              </a:rPr>
              <a:t>15</a:t>
            </a:r>
            <a:endParaRPr sz="1451" dirty="0">
              <a:latin typeface="Courier New"/>
              <a:cs typeface="Courier New"/>
            </a:endParaRPr>
          </a:p>
          <a:p>
            <a:pPr marL="123801"/>
            <a:r>
              <a:rPr sz="1451" spc="-5" dirty="0">
                <a:solidFill>
                  <a:srgbClr val="0000FF"/>
                </a:solidFill>
                <a:latin typeface="Courier New"/>
                <a:cs typeface="Courier New"/>
              </a:rPr>
              <a:t>PRG</a:t>
            </a:r>
            <a:r>
              <a:rPr sz="1451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451" spc="-5" dirty="0">
                <a:latin typeface="Courier New"/>
                <a:cs typeface="Courier New"/>
              </a:rPr>
              <a:t>14</a:t>
            </a:r>
            <a:endParaRPr sz="1451" dirty="0">
              <a:latin typeface="Courier New"/>
              <a:cs typeface="Courier New"/>
            </a:endParaRPr>
          </a:p>
          <a:p>
            <a:pPr marL="123801">
              <a:lnSpc>
                <a:spcPts val="1628"/>
              </a:lnSpc>
            </a:pPr>
            <a:r>
              <a:rPr sz="1451" spc="-5" dirty="0">
                <a:solidFill>
                  <a:srgbClr val="0000FF"/>
                </a:solidFill>
                <a:latin typeface="Courier New"/>
                <a:cs typeface="Courier New"/>
              </a:rPr>
              <a:t>PKG</a:t>
            </a:r>
            <a:r>
              <a:rPr sz="1451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451" spc="-5" dirty="0">
                <a:latin typeface="Courier New"/>
                <a:cs typeface="Courier New"/>
              </a:rPr>
              <a:t>14</a:t>
            </a:r>
            <a:endParaRPr sz="1451" dirty="0">
              <a:latin typeface="Courier New"/>
              <a:cs typeface="Courier New"/>
            </a:endParaRPr>
          </a:p>
          <a:p>
            <a:pPr marL="123801">
              <a:lnSpc>
                <a:spcPts val="1628"/>
              </a:lnSpc>
            </a:pPr>
            <a:r>
              <a:rPr sz="1451" spc="-5" dirty="0">
                <a:solidFill>
                  <a:srgbClr val="0000FF"/>
                </a:solidFill>
                <a:latin typeface="Courier New"/>
                <a:cs typeface="Courier New"/>
              </a:rPr>
              <a:t>PNG</a:t>
            </a:r>
            <a:r>
              <a:rPr sz="1451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451" spc="-5" dirty="0">
                <a:latin typeface="Courier New"/>
                <a:cs typeface="Courier New"/>
              </a:rPr>
              <a:t>13</a:t>
            </a:r>
            <a:endParaRPr sz="1451" dirty="0">
              <a:latin typeface="Courier New"/>
              <a:cs typeface="Courier New"/>
            </a:endParaRPr>
          </a:p>
          <a:p>
            <a:pPr marL="123801"/>
            <a:r>
              <a:rPr sz="1451" spc="-5" dirty="0">
                <a:solidFill>
                  <a:srgbClr val="0000FF"/>
                </a:solidFill>
                <a:latin typeface="Courier New"/>
                <a:cs typeface="Courier New"/>
              </a:rPr>
              <a:t>PDG</a:t>
            </a:r>
            <a:r>
              <a:rPr sz="1451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451" spc="-5" dirty="0">
                <a:latin typeface="Courier New"/>
                <a:cs typeface="Courier New"/>
              </a:rPr>
              <a:t>13</a:t>
            </a:r>
            <a:endParaRPr sz="1451" dirty="0">
              <a:latin typeface="Courier New"/>
              <a:cs typeface="Courier New"/>
            </a:endParaRPr>
          </a:p>
          <a:p>
            <a:pPr marL="123801"/>
            <a:r>
              <a:rPr sz="1451" spc="-5" dirty="0">
                <a:solidFill>
                  <a:srgbClr val="0000FF"/>
                </a:solidFill>
                <a:latin typeface="Courier New"/>
                <a:cs typeface="Courier New"/>
              </a:rPr>
              <a:t>PHG</a:t>
            </a:r>
            <a:r>
              <a:rPr sz="1451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451" spc="-5" dirty="0">
                <a:latin typeface="Courier New"/>
                <a:cs typeface="Courier New"/>
              </a:rPr>
              <a:t>13</a:t>
            </a:r>
            <a:endParaRPr sz="1451" dirty="0">
              <a:latin typeface="Courier New"/>
              <a:cs typeface="Courier New"/>
            </a:endParaRPr>
          </a:p>
          <a:p>
            <a:pPr marL="123801">
              <a:lnSpc>
                <a:spcPts val="1628"/>
              </a:lnSpc>
            </a:pPr>
            <a:r>
              <a:rPr sz="1451" spc="-5" dirty="0">
                <a:solidFill>
                  <a:srgbClr val="0000FF"/>
                </a:solidFill>
                <a:latin typeface="Courier New"/>
                <a:cs typeface="Courier New"/>
              </a:rPr>
              <a:t>PMG</a:t>
            </a:r>
            <a:r>
              <a:rPr sz="1451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451" spc="-5" dirty="0">
                <a:latin typeface="Courier New"/>
                <a:cs typeface="Courier New"/>
              </a:rPr>
              <a:t>13</a:t>
            </a:r>
            <a:endParaRPr sz="1451" dirty="0">
              <a:latin typeface="Courier New"/>
              <a:cs typeface="Courier New"/>
            </a:endParaRPr>
          </a:p>
          <a:p>
            <a:pPr marL="11516">
              <a:lnSpc>
                <a:spcPts val="1628"/>
              </a:lnSpc>
              <a:tabLst>
                <a:tab pos="1301924" algn="l"/>
              </a:tabLst>
            </a:pPr>
            <a:r>
              <a:rPr sz="1451" u="heavy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451" u="heavy" spc="-13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51" u="heavy" spc="-5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PSG</a:t>
            </a:r>
            <a:r>
              <a:rPr sz="1451" spc="-8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451" spc="-5" dirty="0">
                <a:latin typeface="Courier New"/>
                <a:cs typeface="Courier New"/>
              </a:rPr>
              <a:t>1</a:t>
            </a:r>
            <a:r>
              <a:rPr sz="1451" u="heavy" spc="-5" dirty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3	</a:t>
            </a:r>
            <a:endParaRPr sz="1451" dirty="0">
              <a:latin typeface="Courier New"/>
              <a:cs typeface="Courier New"/>
            </a:endParaRPr>
          </a:p>
          <a:p>
            <a:pPr marL="123801"/>
            <a:r>
              <a:rPr sz="1451" spc="-5" dirty="0">
                <a:latin typeface="Courier New"/>
                <a:cs typeface="Courier New"/>
              </a:rPr>
              <a:t>PQA</a:t>
            </a:r>
            <a:r>
              <a:rPr sz="1451" spc="-91" dirty="0">
                <a:latin typeface="Courier New"/>
                <a:cs typeface="Courier New"/>
              </a:rPr>
              <a:t> </a:t>
            </a:r>
            <a:r>
              <a:rPr sz="1451" spc="-5" dirty="0">
                <a:latin typeface="Courier New"/>
                <a:cs typeface="Courier New"/>
              </a:rPr>
              <a:t>12</a:t>
            </a:r>
            <a:endParaRPr sz="1451" dirty="0">
              <a:latin typeface="Courier New"/>
              <a:cs typeface="Courier New"/>
            </a:endParaRPr>
          </a:p>
          <a:p>
            <a:pPr marL="123801">
              <a:lnSpc>
                <a:spcPts val="1628"/>
              </a:lnSpc>
            </a:pPr>
            <a:r>
              <a:rPr sz="1451" spc="-5" dirty="0">
                <a:latin typeface="Courier New"/>
                <a:cs typeface="Courier New"/>
              </a:rPr>
              <a:t>PQN</a:t>
            </a:r>
            <a:r>
              <a:rPr sz="1451" spc="-91" dirty="0">
                <a:latin typeface="Courier New"/>
                <a:cs typeface="Courier New"/>
              </a:rPr>
              <a:t> </a:t>
            </a:r>
            <a:r>
              <a:rPr sz="1451" spc="-5" dirty="0">
                <a:latin typeface="Courier New"/>
                <a:cs typeface="Courier New"/>
              </a:rPr>
              <a:t>12</a:t>
            </a:r>
            <a:endParaRPr sz="1451" dirty="0">
              <a:latin typeface="Courier New"/>
              <a:cs typeface="Courier New"/>
            </a:endParaRPr>
          </a:p>
          <a:p>
            <a:pPr marL="123801">
              <a:lnSpc>
                <a:spcPts val="1628"/>
              </a:lnSpc>
            </a:pPr>
            <a:r>
              <a:rPr sz="1451" spc="-5" dirty="0">
                <a:latin typeface="Courier New"/>
                <a:cs typeface="Courier New"/>
              </a:rPr>
              <a:t>etc...</a:t>
            </a:r>
            <a:endParaRPr sz="1451" dirty="0">
              <a:latin typeface="Courier New"/>
              <a:cs typeface="Courier New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4502902" y="4119983"/>
            <a:ext cx="196296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1334170" algn="l"/>
              </a:tabLst>
            </a:pPr>
            <a:r>
              <a:rPr sz="1814" b="1" spc="-9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küszöbérték	(T=13)</a:t>
            </a:r>
          </a:p>
        </p:txBody>
      </p:sp>
      <p:sp>
        <p:nvSpPr>
          <p:cNvPr id="14" name="object 11"/>
          <p:cNvSpPr txBox="1"/>
          <p:nvPr/>
        </p:nvSpPr>
        <p:spPr>
          <a:xfrm>
            <a:off x="4502902" y="4396376"/>
            <a:ext cx="1934751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814" spc="-5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score</a:t>
            </a:r>
            <a:r>
              <a:rPr sz="1814" spc="-68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 </a:t>
            </a:r>
            <a:r>
              <a:rPr sz="1814" spc="-5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threshold</a:t>
            </a:r>
            <a:endParaRPr sz="1814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4799">
              <a:lnSpc>
                <a:spcPts val="1478"/>
              </a:lnSpc>
            </a:pPr>
            <a:fld id="{81D60167-4931-47E6-BA6A-407CBD079E47}" type="slidenum">
              <a:rPr lang="hu-HU" smtClean="0"/>
              <a:pPr marL="104799">
                <a:lnSpc>
                  <a:spcPts val="1478"/>
                </a:lnSpc>
              </a:pPr>
              <a:t>32</a:t>
            </a:fld>
            <a:endParaRPr lang="hu-H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272" y="233207"/>
            <a:ext cx="6780264" cy="6256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99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990" b="1" spc="-5" dirty="0">
                <a:solidFill>
                  <a:srgbClr val="FFFFFF"/>
                </a:solidFill>
                <a:latin typeface="Arial"/>
                <a:cs typeface="Arial"/>
              </a:rPr>
              <a:t>BLAST </a:t>
            </a:r>
            <a:r>
              <a:rPr sz="3990" b="1" spc="-9" dirty="0">
                <a:solidFill>
                  <a:srgbClr val="FFFFFF"/>
                </a:solidFill>
                <a:latin typeface="Arial"/>
                <a:cs typeface="Arial"/>
              </a:rPr>
              <a:t>algoritmus</a:t>
            </a:r>
            <a:r>
              <a:rPr sz="3990" b="1" spc="-21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90" b="1" spc="-5" dirty="0">
                <a:solidFill>
                  <a:srgbClr val="FFFFFF"/>
                </a:solidFill>
                <a:latin typeface="Arial"/>
                <a:cs typeface="Arial"/>
              </a:rPr>
              <a:t>lépései</a:t>
            </a:r>
            <a:endParaRPr sz="399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573" y="1563347"/>
            <a:ext cx="7915203" cy="1323101"/>
          </a:xfrm>
          <a:prstGeom prst="rect">
            <a:avLst/>
          </a:prstGeom>
        </p:spPr>
        <p:txBody>
          <a:bodyPr vert="horz" wrap="square" lIns="0" tIns="48369" rIns="0" bIns="0" rtlCol="0">
            <a:spAutoFit/>
          </a:bodyPr>
          <a:lstStyle/>
          <a:p>
            <a:pPr marL="305184" marR="4607" indent="-293667">
              <a:lnSpc>
                <a:spcPts val="3264"/>
              </a:lnSpc>
              <a:spcBef>
                <a:spcPts val="381"/>
              </a:spcBef>
            </a:pPr>
            <a:r>
              <a:rPr sz="3264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3. Tökéletes </a:t>
            </a:r>
            <a:r>
              <a:rPr sz="326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egyezések keresése </a:t>
            </a:r>
            <a:r>
              <a:rPr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 </a:t>
            </a:r>
            <a:r>
              <a:rPr sz="3264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küszöbérték</a:t>
            </a:r>
            <a:r>
              <a:rPr sz="3264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 </a:t>
            </a:r>
            <a:r>
              <a:rPr sz="3264" spc="-5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feletti</a:t>
            </a:r>
            <a:r>
              <a:rPr sz="3264" spc="-5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3264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szomszédos szavak </a:t>
            </a:r>
            <a:r>
              <a:rPr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és </a:t>
            </a:r>
            <a:r>
              <a:rPr sz="3264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az </a:t>
            </a:r>
            <a:r>
              <a:rPr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adatbázis  szekvenciái</a:t>
            </a:r>
            <a:r>
              <a:rPr sz="3264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között</a:t>
            </a:r>
          </a:p>
        </p:txBody>
      </p:sp>
      <p:sp>
        <p:nvSpPr>
          <p:cNvPr id="4" name="object 4"/>
          <p:cNvSpPr/>
          <p:nvPr/>
        </p:nvSpPr>
        <p:spPr>
          <a:xfrm>
            <a:off x="262572" y="3726122"/>
            <a:ext cx="8810025" cy="1597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164684" y="3628233"/>
            <a:ext cx="8810025" cy="1597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5856076" y="5839911"/>
            <a:ext cx="1865652" cy="184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3033">
              <a:lnSpc>
                <a:spcPts val="1478"/>
              </a:lnSpc>
            </a:pPr>
            <a:fld id="{81D60167-4931-47E6-BA6A-407CBD079E47}" type="slidenum">
              <a:rPr dirty="0"/>
              <a:pPr marL="23033">
                <a:lnSpc>
                  <a:spcPts val="1478"/>
                </a:lnSpc>
              </a:pPr>
              <a:t>33</a:t>
            </a:fld>
            <a:endParaRPr dirty="0"/>
          </a:p>
        </p:txBody>
      </p:sp>
      <p:sp>
        <p:nvSpPr>
          <p:cNvPr id="8" name="Cím 15">
            <a:extLst>
              <a:ext uri="{FF2B5EF4-FFF2-40B4-BE49-F238E27FC236}">
                <a16:creationId xmlns:a16="http://schemas.microsoft.com/office/drawing/2014/main" id="{4A980A11-8DB0-4B52-9CE6-BC94E6D1C89E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ím 15">
            <a:extLst>
              <a:ext uri="{FF2B5EF4-FFF2-40B4-BE49-F238E27FC236}">
                <a16:creationId xmlns:a16="http://schemas.microsoft.com/office/drawing/2014/main" id="{EEBDD077-3883-47B0-95EF-29A83741CA3E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778522" y="2030913"/>
            <a:ext cx="1314018" cy="229020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3801">
              <a:spcBef>
                <a:spcPts val="91"/>
              </a:spcBef>
            </a:pPr>
            <a:r>
              <a:rPr sz="1360" spc="-5" dirty="0">
                <a:solidFill>
                  <a:srgbClr val="0000FF"/>
                </a:solidFill>
                <a:latin typeface="Courier New"/>
                <a:cs typeface="Courier New"/>
              </a:rPr>
              <a:t>PEG</a:t>
            </a:r>
            <a:r>
              <a:rPr sz="1360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15</a:t>
            </a:r>
            <a:endParaRPr sz="1360">
              <a:latin typeface="Courier New"/>
              <a:cs typeface="Courier New"/>
            </a:endParaRPr>
          </a:p>
          <a:p>
            <a:pPr marL="123801"/>
            <a:r>
              <a:rPr sz="1360" spc="-5" dirty="0">
                <a:solidFill>
                  <a:srgbClr val="0000FF"/>
                </a:solidFill>
                <a:latin typeface="Courier New"/>
                <a:cs typeface="Courier New"/>
              </a:rPr>
              <a:t>PRG</a:t>
            </a:r>
            <a:r>
              <a:rPr sz="1360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14</a:t>
            </a:r>
            <a:endParaRPr sz="1360">
              <a:latin typeface="Courier New"/>
              <a:cs typeface="Courier New"/>
            </a:endParaRPr>
          </a:p>
          <a:p>
            <a:pPr marL="123801">
              <a:lnSpc>
                <a:spcPts val="1628"/>
              </a:lnSpc>
            </a:pPr>
            <a:r>
              <a:rPr sz="1360" spc="-5" dirty="0">
                <a:solidFill>
                  <a:srgbClr val="0000FF"/>
                </a:solidFill>
                <a:latin typeface="Courier New"/>
                <a:cs typeface="Courier New"/>
              </a:rPr>
              <a:t>PKG</a:t>
            </a:r>
            <a:r>
              <a:rPr sz="1360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14</a:t>
            </a:r>
            <a:endParaRPr sz="1360">
              <a:latin typeface="Courier New"/>
              <a:cs typeface="Courier New"/>
            </a:endParaRPr>
          </a:p>
          <a:p>
            <a:pPr marL="123801">
              <a:lnSpc>
                <a:spcPts val="1628"/>
              </a:lnSpc>
            </a:pPr>
            <a:r>
              <a:rPr sz="1360" spc="-5" dirty="0">
                <a:solidFill>
                  <a:srgbClr val="0000FF"/>
                </a:solidFill>
                <a:latin typeface="Courier New"/>
                <a:cs typeface="Courier New"/>
              </a:rPr>
              <a:t>PNG</a:t>
            </a:r>
            <a:r>
              <a:rPr sz="1360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13</a:t>
            </a:r>
            <a:endParaRPr sz="1360">
              <a:latin typeface="Courier New"/>
              <a:cs typeface="Courier New"/>
            </a:endParaRPr>
          </a:p>
          <a:p>
            <a:pPr marL="123801"/>
            <a:r>
              <a:rPr sz="1360" spc="-5" dirty="0">
                <a:solidFill>
                  <a:srgbClr val="0000FF"/>
                </a:solidFill>
                <a:latin typeface="Courier New"/>
                <a:cs typeface="Courier New"/>
              </a:rPr>
              <a:t>PDG</a:t>
            </a:r>
            <a:r>
              <a:rPr sz="1360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13</a:t>
            </a:r>
            <a:endParaRPr sz="1360">
              <a:latin typeface="Courier New"/>
              <a:cs typeface="Courier New"/>
            </a:endParaRPr>
          </a:p>
          <a:p>
            <a:pPr marL="123801"/>
            <a:r>
              <a:rPr sz="1360" spc="-5" dirty="0">
                <a:solidFill>
                  <a:srgbClr val="0000FF"/>
                </a:solidFill>
                <a:latin typeface="Courier New"/>
                <a:cs typeface="Courier New"/>
              </a:rPr>
              <a:t>PHG</a:t>
            </a:r>
            <a:r>
              <a:rPr sz="1360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13</a:t>
            </a:r>
            <a:endParaRPr sz="1360">
              <a:latin typeface="Courier New"/>
              <a:cs typeface="Courier New"/>
            </a:endParaRPr>
          </a:p>
          <a:p>
            <a:pPr marL="123801">
              <a:lnSpc>
                <a:spcPts val="1628"/>
              </a:lnSpc>
            </a:pPr>
            <a:r>
              <a:rPr sz="1360" b="1" spc="-5" dirty="0">
                <a:solidFill>
                  <a:srgbClr val="0000FF"/>
                </a:solidFill>
                <a:latin typeface="Courier New"/>
                <a:cs typeface="Courier New"/>
              </a:rPr>
              <a:t>PMG</a:t>
            </a:r>
            <a:r>
              <a:rPr sz="1360" b="1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13</a:t>
            </a:r>
            <a:endParaRPr sz="1360">
              <a:latin typeface="Courier New"/>
              <a:cs typeface="Courier New"/>
            </a:endParaRPr>
          </a:p>
          <a:p>
            <a:pPr marL="11516">
              <a:lnSpc>
                <a:spcPts val="1628"/>
              </a:lnSpc>
              <a:tabLst>
                <a:tab pos="1301924" algn="l"/>
              </a:tabLst>
            </a:pPr>
            <a:r>
              <a:rPr sz="1360" u="heavy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360" u="heavy" spc="-13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60" u="heavy" spc="-5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PSG</a:t>
            </a:r>
            <a:r>
              <a:rPr sz="1360" spc="-8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</a:t>
            </a:r>
            <a:r>
              <a:rPr sz="1360" u="heavy" spc="-5" dirty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3	</a:t>
            </a:r>
            <a:endParaRPr sz="1360">
              <a:latin typeface="Courier New"/>
              <a:cs typeface="Courier New"/>
            </a:endParaRPr>
          </a:p>
          <a:p>
            <a:pPr marL="123801"/>
            <a:r>
              <a:rPr sz="1360" spc="-5" dirty="0">
                <a:latin typeface="Courier New"/>
                <a:cs typeface="Courier New"/>
              </a:rPr>
              <a:t>PQA</a:t>
            </a:r>
            <a:r>
              <a:rPr sz="1360" spc="-91" dirty="0"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12</a:t>
            </a:r>
            <a:endParaRPr sz="1360">
              <a:latin typeface="Courier New"/>
              <a:cs typeface="Courier New"/>
            </a:endParaRPr>
          </a:p>
          <a:p>
            <a:pPr marL="123801">
              <a:lnSpc>
                <a:spcPts val="1628"/>
              </a:lnSpc>
            </a:pPr>
            <a:r>
              <a:rPr sz="1360" spc="-5" dirty="0">
                <a:latin typeface="Courier New"/>
                <a:cs typeface="Courier New"/>
              </a:rPr>
              <a:t>PQN</a:t>
            </a:r>
            <a:r>
              <a:rPr sz="1360" spc="-91" dirty="0"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12</a:t>
            </a:r>
            <a:endParaRPr sz="1360">
              <a:latin typeface="Courier New"/>
              <a:cs typeface="Courier New"/>
            </a:endParaRPr>
          </a:p>
          <a:p>
            <a:pPr marL="123801">
              <a:lnSpc>
                <a:spcPts val="1628"/>
              </a:lnSpc>
            </a:pPr>
            <a:r>
              <a:rPr sz="1360" spc="-5" dirty="0">
                <a:latin typeface="Courier New"/>
                <a:cs typeface="Courier New"/>
              </a:rPr>
              <a:t>etc...</a:t>
            </a:r>
            <a:endParaRPr sz="136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862" y="4827087"/>
            <a:ext cx="2510569" cy="848585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>
              <a:lnSpc>
                <a:spcPct val="100200"/>
              </a:lnSpc>
              <a:spcBef>
                <a:spcPts val="86"/>
              </a:spcBef>
            </a:pPr>
            <a:r>
              <a:rPr sz="1814" spc="-5" dirty="0">
                <a:latin typeface="Courier New"/>
                <a:cs typeface="Courier New"/>
              </a:rPr>
              <a:t>kereső</a:t>
            </a:r>
            <a:r>
              <a:rPr sz="1814" spc="-86" dirty="0">
                <a:latin typeface="Courier New"/>
                <a:cs typeface="Courier New"/>
              </a:rPr>
              <a:t> </a:t>
            </a:r>
            <a:r>
              <a:rPr sz="1814" spc="-5" dirty="0">
                <a:latin typeface="Courier New"/>
                <a:cs typeface="Courier New"/>
              </a:rPr>
              <a:t>szekvencia:  szomszédos szó:  találat:</a:t>
            </a:r>
            <a:endParaRPr sz="1814" dirty="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9409" y="4827087"/>
            <a:ext cx="1267377" cy="84916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spcBef>
                <a:spcPts val="91"/>
              </a:spcBef>
            </a:pPr>
            <a:r>
              <a:rPr sz="1814" spc="-5" dirty="0">
                <a:latin typeface="Courier New"/>
                <a:cs typeface="Courier New"/>
              </a:rPr>
              <a:t>..</a:t>
            </a:r>
            <a:r>
              <a:rPr sz="1814" dirty="0">
                <a:latin typeface="Courier New"/>
                <a:cs typeface="Courier New"/>
              </a:rPr>
              <a:t>.</a:t>
            </a:r>
            <a:r>
              <a:rPr sz="1814" b="1" spc="-5" dirty="0">
                <a:solidFill>
                  <a:srgbClr val="FF0000"/>
                </a:solidFill>
                <a:latin typeface="Courier New"/>
                <a:cs typeface="Courier New"/>
              </a:rPr>
              <a:t>PQG</a:t>
            </a:r>
            <a:r>
              <a:rPr sz="1814" spc="-5" dirty="0">
                <a:latin typeface="Courier New"/>
                <a:cs typeface="Courier New"/>
              </a:rPr>
              <a:t>...</a:t>
            </a:r>
            <a:endParaRPr sz="1814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</a:pPr>
            <a:r>
              <a:rPr sz="1814" spc="-5" dirty="0">
                <a:solidFill>
                  <a:srgbClr val="0000FF"/>
                </a:solidFill>
                <a:latin typeface="Courier New"/>
                <a:cs typeface="Courier New"/>
              </a:rPr>
              <a:t>PMG</a:t>
            </a:r>
            <a:endParaRPr sz="1814">
              <a:latin typeface="Courier New"/>
              <a:cs typeface="Courier New"/>
            </a:endParaRPr>
          </a:p>
          <a:p>
            <a:pPr algn="ctr">
              <a:spcBef>
                <a:spcPts val="9"/>
              </a:spcBef>
            </a:pPr>
            <a:r>
              <a:rPr sz="1814" spc="-5" dirty="0">
                <a:latin typeface="Courier New"/>
                <a:cs typeface="Courier New"/>
              </a:rPr>
              <a:t>..</a:t>
            </a:r>
            <a:r>
              <a:rPr sz="1814" dirty="0">
                <a:latin typeface="Courier New"/>
                <a:cs typeface="Courier New"/>
              </a:rPr>
              <a:t>.</a:t>
            </a:r>
            <a:r>
              <a:rPr sz="1814" b="1" spc="-5" dirty="0">
                <a:solidFill>
                  <a:srgbClr val="00AD00"/>
                </a:solidFill>
                <a:latin typeface="Courier New"/>
                <a:cs typeface="Courier New"/>
              </a:rPr>
              <a:t>PMG</a:t>
            </a:r>
            <a:r>
              <a:rPr sz="1814" b="1" spc="-5" dirty="0">
                <a:latin typeface="Courier New"/>
                <a:cs typeface="Courier New"/>
              </a:rPr>
              <a:t>...</a:t>
            </a:r>
            <a:endParaRPr sz="1814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8641" y="1520737"/>
            <a:ext cx="320601" cy="130711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516">
              <a:lnSpc>
                <a:spcPts val="2498"/>
              </a:lnSpc>
            </a:pPr>
            <a:r>
              <a:rPr sz="2176" b="1" dirty="0">
                <a:latin typeface="Arial"/>
                <a:cs typeface="Arial"/>
              </a:rPr>
              <a:t>{</a:t>
            </a:r>
            <a:endParaRPr sz="2176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86198" y="2250874"/>
            <a:ext cx="2303" cy="1468338"/>
          </a:xfrm>
          <a:custGeom>
            <a:avLst/>
            <a:gdLst/>
            <a:ahLst/>
            <a:cxnLst/>
            <a:rect l="l" t="t" r="r" b="b"/>
            <a:pathLst>
              <a:path w="2539" h="1619250">
                <a:moveTo>
                  <a:pt x="0" y="0"/>
                </a:moveTo>
                <a:lnTo>
                  <a:pt x="2540" y="161925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2809995" y="2984467"/>
            <a:ext cx="779658" cy="2303"/>
          </a:xfrm>
          <a:custGeom>
            <a:avLst/>
            <a:gdLst/>
            <a:ahLst/>
            <a:cxnLst/>
            <a:rect l="l" t="t" r="r" b="b"/>
            <a:pathLst>
              <a:path w="859789" h="2539">
                <a:moveTo>
                  <a:pt x="859789" y="0"/>
                </a:moveTo>
                <a:lnTo>
                  <a:pt x="0" y="254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 txBox="1"/>
          <p:nvPr/>
        </p:nvSpPr>
        <p:spPr>
          <a:xfrm>
            <a:off x="672556" y="2705772"/>
            <a:ext cx="2379283" cy="56998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814" b="1" spc="-5" dirty="0">
                <a:cs typeface="Arial"/>
              </a:rPr>
              <a:t>szomszédos</a:t>
            </a:r>
            <a:r>
              <a:rPr sz="1814" b="1" spc="-36" dirty="0">
                <a:cs typeface="Arial"/>
              </a:rPr>
              <a:t> </a:t>
            </a:r>
            <a:r>
              <a:rPr sz="1814" b="1" spc="-9" dirty="0">
                <a:cs typeface="Arial"/>
              </a:rPr>
              <a:t>szavak</a:t>
            </a:r>
            <a:endParaRPr sz="1814" dirty="0">
              <a:cs typeface="Arial"/>
            </a:endParaRPr>
          </a:p>
          <a:p>
            <a:pPr marL="31094"/>
            <a:r>
              <a:rPr sz="1814" spc="-9" dirty="0">
                <a:cs typeface="Arial"/>
              </a:rPr>
              <a:t>neighbourhood</a:t>
            </a:r>
            <a:r>
              <a:rPr sz="1814" spc="-45" dirty="0">
                <a:cs typeface="Arial"/>
              </a:rPr>
              <a:t> </a:t>
            </a:r>
            <a:r>
              <a:rPr sz="1814" spc="-5" dirty="0">
                <a:cs typeface="Arial"/>
              </a:rPr>
              <a:t>words</a:t>
            </a:r>
            <a:endParaRPr sz="1814" dirty="0"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6337" y="1081798"/>
            <a:ext cx="7589290" cy="1007081"/>
          </a:xfrm>
          <a:prstGeom prst="rect">
            <a:avLst/>
          </a:prstGeom>
        </p:spPr>
        <p:txBody>
          <a:bodyPr vert="horz" wrap="square" lIns="0" tIns="69098" rIns="0" bIns="0" rtlCol="0">
            <a:spAutoFit/>
          </a:bodyPr>
          <a:lstStyle/>
          <a:p>
            <a:pPr marL="1849527">
              <a:spcBef>
                <a:spcPts val="544"/>
              </a:spcBef>
            </a:pPr>
            <a:r>
              <a:rPr sz="1814" b="1" spc="-9" dirty="0">
                <a:cs typeface="Arial"/>
              </a:rPr>
              <a:t>kereső </a:t>
            </a:r>
            <a:r>
              <a:rPr sz="1814" b="1" dirty="0">
                <a:cs typeface="Arial"/>
              </a:rPr>
              <a:t>szó, </a:t>
            </a:r>
            <a:r>
              <a:rPr sz="1814" spc="-5" dirty="0">
                <a:cs typeface="Arial"/>
              </a:rPr>
              <a:t>query word</a:t>
            </a:r>
            <a:r>
              <a:rPr sz="1814" spc="-14" dirty="0">
                <a:cs typeface="Arial"/>
              </a:rPr>
              <a:t> </a:t>
            </a:r>
            <a:r>
              <a:rPr sz="1814" dirty="0">
                <a:cs typeface="Arial"/>
              </a:rPr>
              <a:t>(W)</a:t>
            </a:r>
          </a:p>
          <a:p>
            <a:pPr marL="11516">
              <a:spcBef>
                <a:spcPts val="354"/>
              </a:spcBef>
            </a:pPr>
            <a:r>
              <a:rPr sz="1270" b="1" spc="-5" dirty="0">
                <a:latin typeface="Courier New"/>
                <a:cs typeface="Courier New"/>
              </a:rPr>
              <a:t>kereső</a:t>
            </a:r>
            <a:r>
              <a:rPr sz="1270" b="1" spc="-18" dirty="0">
                <a:latin typeface="Courier New"/>
                <a:cs typeface="Courier New"/>
              </a:rPr>
              <a:t> </a:t>
            </a:r>
            <a:r>
              <a:rPr sz="1270" b="1" spc="-5" dirty="0">
                <a:latin typeface="Courier New"/>
                <a:cs typeface="Courier New"/>
              </a:rPr>
              <a:t>szekvencia</a:t>
            </a:r>
            <a:endParaRPr sz="1270" dirty="0">
              <a:latin typeface="Courier New"/>
              <a:cs typeface="Courier New"/>
            </a:endParaRPr>
          </a:p>
          <a:p>
            <a:pPr marL="11516">
              <a:lnSpc>
                <a:spcPts val="1596"/>
              </a:lnSpc>
            </a:pPr>
            <a:r>
              <a:rPr sz="1360" spc="-5" dirty="0">
                <a:latin typeface="Courier New"/>
                <a:cs typeface="Courier New"/>
              </a:rPr>
              <a:t>query:</a:t>
            </a:r>
            <a:r>
              <a:rPr sz="1360" spc="-63" dirty="0"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GSVEDTTGSQSLAALLNKCKT</a:t>
            </a:r>
            <a:r>
              <a:rPr sz="1360" b="1" spc="-5" dirty="0">
                <a:solidFill>
                  <a:srgbClr val="FF0000"/>
                </a:solidFill>
                <a:latin typeface="Courier New"/>
                <a:cs typeface="Courier New"/>
              </a:rPr>
              <a:t>PQG</a:t>
            </a:r>
            <a:r>
              <a:rPr sz="1360" spc="-5" dirty="0">
                <a:latin typeface="Courier New"/>
                <a:cs typeface="Courier New"/>
              </a:rPr>
              <a:t>QRLVNQWIKQPLMDKNRIEERLNLVEAFVEDAELRQTLQEDL</a:t>
            </a:r>
            <a:endParaRPr sz="1360" dirty="0">
              <a:latin typeface="Courier New"/>
              <a:cs typeface="Courier New"/>
            </a:endParaRPr>
          </a:p>
          <a:p>
            <a:pPr marR="967374" algn="ctr">
              <a:lnSpc>
                <a:spcPts val="1596"/>
              </a:lnSpc>
            </a:pPr>
            <a:r>
              <a:rPr sz="1360" spc="-5" dirty="0">
                <a:solidFill>
                  <a:srgbClr val="0000FF"/>
                </a:solidFill>
                <a:latin typeface="Courier New"/>
                <a:cs typeface="Courier New"/>
              </a:rPr>
              <a:t>PQG</a:t>
            </a:r>
            <a:r>
              <a:rPr sz="1360" spc="-9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18</a:t>
            </a:r>
            <a:endParaRPr sz="1360" dirty="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266648"/>
            <a:ext cx="9143999" cy="564216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algn="ctr">
              <a:spcBef>
                <a:spcPts val="9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BLAST algoritmus lépései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xfrm>
            <a:off x="5856076" y="5839911"/>
            <a:ext cx="1865652" cy="184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3033">
              <a:lnSpc>
                <a:spcPts val="1478"/>
              </a:lnSpc>
            </a:pPr>
            <a:fld id="{81D60167-4931-47E6-BA6A-407CBD079E47}" type="slidenum">
              <a:rPr dirty="0"/>
              <a:pPr marL="23033">
                <a:lnSpc>
                  <a:spcPts val="1478"/>
                </a:lnSpc>
              </a:pPr>
              <a:t>34</a:t>
            </a:fld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651842" y="3726122"/>
            <a:ext cx="3454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3720940" y="3726121"/>
            <a:ext cx="34549" cy="1152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0"/>
                </a:moveTo>
                <a:lnTo>
                  <a:pt x="38100" y="1269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4343976" y="3727273"/>
            <a:ext cx="34549" cy="1152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0"/>
                </a:moveTo>
                <a:lnTo>
                  <a:pt x="38100" y="127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 txBox="1"/>
          <p:nvPr/>
        </p:nvSpPr>
        <p:spPr>
          <a:xfrm>
            <a:off x="5619990" y="3455487"/>
            <a:ext cx="196296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1334170" algn="l"/>
              </a:tabLst>
            </a:pPr>
            <a:r>
              <a:rPr sz="1814" b="1" spc="-14" dirty="0">
                <a:cs typeface="Arial"/>
              </a:rPr>
              <a:t>k</a:t>
            </a:r>
            <a:r>
              <a:rPr sz="1814" b="1" spc="5" dirty="0">
                <a:cs typeface="Arial"/>
              </a:rPr>
              <a:t>ü</a:t>
            </a:r>
            <a:r>
              <a:rPr sz="1814" b="1" spc="-14" dirty="0">
                <a:cs typeface="Arial"/>
              </a:rPr>
              <a:t>s</a:t>
            </a:r>
            <a:r>
              <a:rPr sz="1814" b="1" dirty="0">
                <a:cs typeface="Arial"/>
              </a:rPr>
              <a:t>z</a:t>
            </a:r>
            <a:r>
              <a:rPr sz="1814" b="1" spc="9" dirty="0">
                <a:cs typeface="Arial"/>
              </a:rPr>
              <a:t>ö</a:t>
            </a:r>
            <a:r>
              <a:rPr sz="1814" b="1" spc="-5" dirty="0">
                <a:cs typeface="Arial"/>
              </a:rPr>
              <a:t>bé</a:t>
            </a:r>
            <a:r>
              <a:rPr sz="1814" b="1" spc="-14" dirty="0">
                <a:cs typeface="Arial"/>
              </a:rPr>
              <a:t>r</a:t>
            </a:r>
            <a:r>
              <a:rPr sz="1814" b="1" dirty="0">
                <a:cs typeface="Arial"/>
              </a:rPr>
              <a:t>ték	</a:t>
            </a:r>
            <a:r>
              <a:rPr sz="1814" b="1" spc="5" dirty="0">
                <a:cs typeface="Arial"/>
              </a:rPr>
              <a:t>(</a:t>
            </a:r>
            <a:r>
              <a:rPr sz="1814" b="1" spc="-5" dirty="0">
                <a:cs typeface="Arial"/>
              </a:rPr>
              <a:t>T</a:t>
            </a:r>
            <a:r>
              <a:rPr sz="1814" b="1" spc="5" dirty="0">
                <a:cs typeface="Arial"/>
              </a:rPr>
              <a:t>=</a:t>
            </a:r>
            <a:r>
              <a:rPr sz="1814" b="1" spc="-14" dirty="0">
                <a:cs typeface="Arial"/>
              </a:rPr>
              <a:t>1</a:t>
            </a:r>
            <a:r>
              <a:rPr sz="1814" b="1" spc="-5" dirty="0">
                <a:cs typeface="Arial"/>
              </a:rPr>
              <a:t>3)</a:t>
            </a:r>
            <a:endParaRPr sz="1814" dirty="0"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83715" y="3704241"/>
            <a:ext cx="2005001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814" spc="-5" dirty="0">
                <a:cs typeface="Arial"/>
              </a:rPr>
              <a:t>score</a:t>
            </a:r>
            <a:r>
              <a:rPr sz="1814" spc="-68" dirty="0">
                <a:cs typeface="Arial"/>
              </a:rPr>
              <a:t> </a:t>
            </a:r>
            <a:r>
              <a:rPr sz="1814" spc="-5" dirty="0">
                <a:cs typeface="Arial"/>
              </a:rPr>
              <a:t>threshold</a:t>
            </a:r>
            <a:endParaRPr sz="1814" dirty="0"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15573" y="3727273"/>
            <a:ext cx="34549" cy="1152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0"/>
                </a:moveTo>
                <a:lnTo>
                  <a:pt x="38100" y="127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5184671" y="3728426"/>
            <a:ext cx="3454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5253769" y="3728426"/>
            <a:ext cx="3454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5322867" y="3728426"/>
            <a:ext cx="35701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37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5393117" y="3728426"/>
            <a:ext cx="3454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5462215" y="3728426"/>
            <a:ext cx="3454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5531313" y="3728426"/>
            <a:ext cx="3454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5600411" y="3728426"/>
            <a:ext cx="3454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5">
            <a:extLst>
              <a:ext uri="{FF2B5EF4-FFF2-40B4-BE49-F238E27FC236}">
                <a16:creationId xmlns:a16="http://schemas.microsoft.com/office/drawing/2014/main" id="{BEFA711E-5D1C-4524-A75F-EF44DA4252A9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35934"/>
            <a:ext cx="9144000" cy="625643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9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BLAST algoritmus lépései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5856076" y="5839911"/>
            <a:ext cx="1865652" cy="184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3033">
              <a:lnSpc>
                <a:spcPts val="1478"/>
              </a:lnSpc>
            </a:pPr>
            <a:fld id="{81D60167-4931-47E6-BA6A-407CBD079E47}" type="slidenum">
              <a:rPr dirty="0"/>
              <a:pPr marL="23033">
                <a:lnSpc>
                  <a:spcPts val="1478"/>
                </a:lnSpc>
              </a:pPr>
              <a:t>35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3573" y="1274286"/>
            <a:ext cx="7967027" cy="12812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lnSpc>
                <a:spcPts val="2739"/>
              </a:lnSpc>
              <a:spcBef>
                <a:spcPts val="91"/>
              </a:spcBef>
            </a:pPr>
            <a:r>
              <a:rPr sz="2358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</a:t>
            </a:r>
            <a:r>
              <a:rPr sz="2358" spc="-5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</a:t>
            </a:r>
            <a:r>
              <a:rPr sz="2539" spc="-32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Találatok 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kiterjesztése 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up- és</a:t>
            </a:r>
            <a:r>
              <a:rPr sz="2539" spc="-268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downstream</a:t>
            </a:r>
          </a:p>
          <a:p>
            <a:pPr marL="305184">
              <a:lnSpc>
                <a:spcPts val="2739"/>
              </a:lnSpc>
            </a:pP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→ </a:t>
            </a:r>
            <a:r>
              <a:rPr sz="2539" b="1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igh-scoring </a:t>
            </a:r>
            <a:r>
              <a:rPr sz="2539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egment </a:t>
            </a:r>
            <a:r>
              <a:rPr sz="2539" b="1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airs</a:t>
            </a:r>
            <a:r>
              <a:rPr sz="2539" spc="23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</a:t>
            </a:r>
            <a:r>
              <a:rPr sz="2539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HSP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-k</a:t>
            </a:r>
            <a:r>
              <a:rPr sz="235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)</a:t>
            </a:r>
            <a:endParaRPr lang="hu-HU" sz="235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163224">
              <a:lnSpc>
                <a:spcPts val="1814"/>
              </a:lnSpc>
            </a:pPr>
            <a:r>
              <a:rPr lang="hu-HU" sz="1632" spc="-1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hu-HU" sz="2358" dirty="0">
              <a:latin typeface="Arial"/>
              <a:cs typeface="Arial"/>
            </a:endParaRPr>
          </a:p>
          <a:p>
            <a:pPr marL="305184">
              <a:lnSpc>
                <a:spcPts val="2739"/>
              </a:lnSpc>
            </a:pPr>
            <a:endParaRPr sz="2358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954" y="4344552"/>
            <a:ext cx="8519813" cy="2448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325912" y="4246662"/>
            <a:ext cx="8519813" cy="2448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5" name="object 5"/>
          <p:cNvSpPr txBox="1"/>
          <p:nvPr/>
        </p:nvSpPr>
        <p:spPr>
          <a:xfrm>
            <a:off x="543573" y="2018068"/>
            <a:ext cx="7834013" cy="1799059"/>
          </a:xfrm>
          <a:prstGeom prst="rect">
            <a:avLst/>
          </a:prstGeom>
        </p:spPr>
        <p:txBody>
          <a:bodyPr vert="horz" wrap="square" lIns="0" tIns="39156" rIns="0" bIns="0" rtlCol="0">
            <a:spAutoFit/>
          </a:bodyPr>
          <a:lstStyle/>
          <a:p>
            <a:pPr marL="696740" marR="4607">
              <a:lnSpc>
                <a:spcPts val="2448"/>
              </a:lnSpc>
              <a:spcBef>
                <a:spcPts val="308"/>
              </a:spcBef>
            </a:pPr>
            <a:r>
              <a:rPr sz="20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Addig 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halad az illesztés kiterjesztése, amíg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 </a:t>
            </a:r>
            <a:r>
              <a:rPr sz="20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HSP  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halmozódott össz-score értéke </a:t>
            </a:r>
            <a:r>
              <a:rPr sz="2000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(X) </a:t>
            </a:r>
            <a:r>
              <a:rPr sz="20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nő, 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illetve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 </a:t>
            </a:r>
            <a:r>
              <a:rPr sz="2000" spc="-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szekvencia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spc="-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végéig</a:t>
            </a:r>
            <a:endParaRPr lang="hu-HU" sz="2539" dirty="0">
              <a:solidFill>
                <a:schemeClr val="tx2">
                  <a:lumMod val="75000"/>
                </a:schemeClr>
              </a:solidFill>
              <a:cs typeface="Arial"/>
            </a:endParaRPr>
          </a:p>
          <a:p>
            <a:pPr marL="696740" marR="4607">
              <a:lnSpc>
                <a:spcPts val="2448"/>
              </a:lnSpc>
              <a:spcBef>
                <a:spcPts val="308"/>
              </a:spcBef>
            </a:pPr>
            <a:endParaRPr sz="2539" dirty="0">
              <a:solidFill>
                <a:schemeClr val="tx2">
                  <a:lumMod val="75000"/>
                </a:schemeClr>
              </a:solidFill>
              <a:cs typeface="Arial"/>
            </a:endParaRPr>
          </a:p>
          <a:p>
            <a:pPr marL="305184" marR="2001543" indent="-293667">
              <a:lnSpc>
                <a:spcPts val="2648"/>
              </a:lnSpc>
              <a:spcBef>
                <a:spcPts val="1034"/>
              </a:spcBef>
              <a:tabLst>
                <a:tab pos="387526" algn="l"/>
              </a:tabLst>
            </a:pP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5.		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 legjobb 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lokális illesztés 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megkeresése</a:t>
            </a:r>
            <a:r>
              <a:rPr sz="2539" spc="-122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  </a:t>
            </a:r>
            <a:r>
              <a:rPr sz="2539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keresőszekvencia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és a 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találat</a:t>
            </a:r>
            <a:r>
              <a:rPr sz="2539" spc="-23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között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26106" y="5916537"/>
            <a:ext cx="3270126" cy="594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32" dirty="0">
                <a:solidFill>
                  <a:schemeClr val="tx2">
                    <a:lumMod val="50000"/>
                  </a:schemeClr>
                </a:solidFill>
              </a:rPr>
              <a:t>Azonosság: (</a:t>
            </a:r>
            <a:r>
              <a:rPr lang="hu-HU" sz="1632" dirty="0" err="1">
                <a:solidFill>
                  <a:schemeClr val="tx2">
                    <a:lumMod val="50000"/>
                  </a:schemeClr>
                </a:solidFill>
              </a:rPr>
              <a:t>identity</a:t>
            </a:r>
            <a:r>
              <a:rPr lang="hu-HU" sz="1632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hu-HU" sz="1632" dirty="0">
                <a:solidFill>
                  <a:schemeClr val="tx2">
                    <a:lumMod val="50000"/>
                  </a:schemeClr>
                </a:solidFill>
              </a:rPr>
              <a:t>Hasonlóság (</a:t>
            </a:r>
            <a:r>
              <a:rPr lang="hu-HU" sz="1632" dirty="0" err="1">
                <a:solidFill>
                  <a:schemeClr val="tx2">
                    <a:lumMod val="50000"/>
                  </a:schemeClr>
                </a:solidFill>
              </a:rPr>
              <a:t>similarity</a:t>
            </a:r>
            <a:r>
              <a:rPr lang="hu-HU" sz="1632" dirty="0">
                <a:solidFill>
                  <a:schemeClr val="tx2">
                    <a:lumMod val="50000"/>
                  </a:schemeClr>
                </a:solidFill>
              </a:rPr>
              <a:t>): +</a:t>
            </a:r>
            <a:r>
              <a:rPr lang="hu-HU" sz="1632" dirty="0" err="1">
                <a:solidFill>
                  <a:schemeClr val="tx2">
                    <a:lumMod val="50000"/>
                  </a:schemeClr>
                </a:solidFill>
              </a:rPr>
              <a:t>score</a:t>
            </a:r>
            <a:r>
              <a:rPr lang="hu-HU" sz="1632" dirty="0">
                <a:solidFill>
                  <a:schemeClr val="tx2">
                    <a:lumMod val="50000"/>
                  </a:schemeClr>
                </a:solidFill>
              </a:rPr>
              <a:t> érték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2844544" y="5363751"/>
            <a:ext cx="414589" cy="898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2222660" y="5363751"/>
            <a:ext cx="414589" cy="621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ím 15">
            <a:extLst>
              <a:ext uri="{FF2B5EF4-FFF2-40B4-BE49-F238E27FC236}">
                <a16:creationId xmlns:a16="http://schemas.microsoft.com/office/drawing/2014/main" id="{4B621973-35F8-4064-A8E3-DC86EC8B6B25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22272" y="4550694"/>
            <a:ext cx="5930932" cy="41635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270" b="1" spc="-5" dirty="0">
                <a:latin typeface="Courier New"/>
                <a:cs typeface="Courier New"/>
              </a:rPr>
              <a:t>kereső</a:t>
            </a:r>
            <a:r>
              <a:rPr sz="1270" b="1" spc="-9" dirty="0">
                <a:latin typeface="Courier New"/>
                <a:cs typeface="Courier New"/>
              </a:rPr>
              <a:t> </a:t>
            </a:r>
            <a:r>
              <a:rPr sz="1270" b="1" spc="-5" dirty="0">
                <a:latin typeface="Courier New"/>
                <a:cs typeface="Courier New"/>
              </a:rPr>
              <a:t>szekvencia</a:t>
            </a:r>
            <a:endParaRPr sz="1270">
              <a:latin typeface="Courier New"/>
              <a:cs typeface="Courier New"/>
            </a:endParaRPr>
          </a:p>
          <a:p>
            <a:pPr marL="11516">
              <a:tabLst>
                <a:tab pos="840118" algn="l"/>
              </a:tabLst>
            </a:pPr>
            <a:r>
              <a:rPr sz="1360" spc="-5" dirty="0">
                <a:latin typeface="Courier New"/>
                <a:cs typeface="Courier New"/>
              </a:rPr>
              <a:t>query:	325 SLAALLNKCKT</a:t>
            </a:r>
            <a:r>
              <a:rPr sz="1360" b="1" spc="-5" dirty="0">
                <a:solidFill>
                  <a:srgbClr val="FF0000"/>
                </a:solidFill>
                <a:latin typeface="Courier New"/>
                <a:cs typeface="Courier New"/>
              </a:rPr>
              <a:t>PQG</a:t>
            </a:r>
            <a:r>
              <a:rPr sz="1360" spc="-5" dirty="0">
                <a:latin typeface="Courier New"/>
                <a:cs typeface="Courier New"/>
              </a:rPr>
              <a:t>QRLVNQWIKQPLMDKNRIEERLNLVEA</a:t>
            </a:r>
            <a:r>
              <a:rPr sz="1360" spc="-73" dirty="0"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365</a:t>
            </a:r>
            <a:endParaRPr sz="136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6040" y="4951465"/>
            <a:ext cx="4272574" cy="2209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1047413" algn="l"/>
                <a:tab pos="2498474" algn="l"/>
                <a:tab pos="3224005" algn="l"/>
                <a:tab pos="3949536" algn="l"/>
              </a:tabLst>
            </a:pPr>
            <a:r>
              <a:rPr sz="1360" spc="-5" dirty="0">
                <a:latin typeface="Courier New"/>
                <a:cs typeface="Courier New"/>
              </a:rPr>
              <a:t>+LA++L+	TP </a:t>
            </a:r>
            <a:r>
              <a:rPr sz="1360" dirty="0">
                <a:latin typeface="Courier New"/>
                <a:cs typeface="Courier New"/>
              </a:rPr>
              <a:t>G </a:t>
            </a:r>
            <a:r>
              <a:rPr sz="1360" spc="-5" dirty="0">
                <a:latin typeface="Courier New"/>
                <a:cs typeface="Courier New"/>
              </a:rPr>
              <a:t>R++</a:t>
            </a:r>
            <a:r>
              <a:rPr sz="1360" dirty="0"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+W+	P+ </a:t>
            </a:r>
            <a:r>
              <a:rPr sz="1360" dirty="0">
                <a:latin typeface="Courier New"/>
                <a:cs typeface="Courier New"/>
              </a:rPr>
              <a:t>D	+ </a:t>
            </a:r>
            <a:r>
              <a:rPr sz="1360" spc="-5" dirty="0">
                <a:latin typeface="Courier New"/>
                <a:cs typeface="Courier New"/>
              </a:rPr>
              <a:t>ER	</a:t>
            </a:r>
            <a:r>
              <a:rPr sz="1360" dirty="0">
                <a:latin typeface="Courier New"/>
                <a:cs typeface="Courier New"/>
              </a:rPr>
              <a:t>+</a:t>
            </a:r>
            <a:r>
              <a:rPr sz="1360" spc="-86" dirty="0">
                <a:latin typeface="Courier New"/>
                <a:cs typeface="Courier New"/>
              </a:rPr>
              <a:t> </a:t>
            </a:r>
            <a:r>
              <a:rPr sz="1360" dirty="0">
                <a:latin typeface="Courier New"/>
                <a:cs typeface="Courier New"/>
              </a:rPr>
              <a:t>A</a:t>
            </a:r>
            <a:endParaRPr sz="136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2272" y="5157607"/>
            <a:ext cx="700195" cy="41635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360" spc="-5" dirty="0">
                <a:latin typeface="Courier New"/>
                <a:cs typeface="Courier New"/>
              </a:rPr>
              <a:t>sbjct:</a:t>
            </a:r>
            <a:endParaRPr sz="1360">
              <a:latin typeface="Courier New"/>
              <a:cs typeface="Courier New"/>
            </a:endParaRPr>
          </a:p>
          <a:p>
            <a:pPr marL="11516"/>
            <a:r>
              <a:rPr sz="1270" b="1" spc="-5" dirty="0">
                <a:latin typeface="Courier New"/>
                <a:cs typeface="Courier New"/>
              </a:rPr>
              <a:t>találat</a:t>
            </a:r>
            <a:endParaRPr sz="127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23436" y="4357220"/>
            <a:ext cx="343188" cy="162381"/>
          </a:xfrm>
          <a:custGeom>
            <a:avLst/>
            <a:gdLst/>
            <a:ahLst/>
            <a:cxnLst/>
            <a:rect l="l" t="t" r="r" b="b"/>
            <a:pathLst>
              <a:path w="378460" h="179070">
                <a:moveTo>
                  <a:pt x="378460" y="0"/>
                </a:moveTo>
                <a:lnTo>
                  <a:pt x="0" y="0"/>
                </a:lnTo>
                <a:lnTo>
                  <a:pt x="0" y="179069"/>
                </a:lnTo>
                <a:lnTo>
                  <a:pt x="378460" y="179069"/>
                </a:lnTo>
                <a:lnTo>
                  <a:pt x="3784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3823436" y="4357220"/>
            <a:ext cx="343188" cy="162381"/>
          </a:xfrm>
          <a:custGeom>
            <a:avLst/>
            <a:gdLst/>
            <a:ahLst/>
            <a:cxnLst/>
            <a:rect l="l" t="t" r="r" b="b"/>
            <a:pathLst>
              <a:path w="378460" h="179070">
                <a:moveTo>
                  <a:pt x="189229" y="179069"/>
                </a:moveTo>
                <a:lnTo>
                  <a:pt x="0" y="179069"/>
                </a:lnTo>
                <a:lnTo>
                  <a:pt x="0" y="0"/>
                </a:lnTo>
                <a:lnTo>
                  <a:pt x="378460" y="0"/>
                </a:lnTo>
                <a:lnTo>
                  <a:pt x="378460" y="179069"/>
                </a:lnTo>
                <a:lnTo>
                  <a:pt x="189229" y="179069"/>
                </a:lnTo>
                <a:close/>
              </a:path>
            </a:pathLst>
          </a:custGeom>
          <a:ln w="93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2629188" y="4438986"/>
            <a:ext cx="1369297" cy="1152"/>
          </a:xfrm>
          <a:custGeom>
            <a:avLst/>
            <a:gdLst/>
            <a:ahLst/>
            <a:cxnLst/>
            <a:rect l="l" t="t" r="r" b="b"/>
            <a:pathLst>
              <a:path w="1510029" h="1270">
                <a:moveTo>
                  <a:pt x="1510029" y="0"/>
                </a:moveTo>
                <a:lnTo>
                  <a:pt x="0" y="127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2532450" y="4388313"/>
            <a:ext cx="103647" cy="103647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3995029" y="4438986"/>
            <a:ext cx="3251072" cy="1152"/>
          </a:xfrm>
          <a:custGeom>
            <a:avLst/>
            <a:gdLst/>
            <a:ahLst/>
            <a:cxnLst/>
            <a:rect l="l" t="t" r="r" b="b"/>
            <a:pathLst>
              <a:path w="3585209" h="1270">
                <a:moveTo>
                  <a:pt x="0" y="0"/>
                </a:moveTo>
                <a:lnTo>
                  <a:pt x="3585210" y="127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7239191" y="4388313"/>
            <a:ext cx="103647" cy="103647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/>
          <p:nvPr/>
        </p:nvSpPr>
        <p:spPr>
          <a:xfrm>
            <a:off x="3868641" y="1520737"/>
            <a:ext cx="320601" cy="130711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516">
              <a:lnSpc>
                <a:spcPts val="2498"/>
              </a:lnSpc>
            </a:pPr>
            <a:r>
              <a:rPr sz="2176" b="1" dirty="0">
                <a:latin typeface="Arial"/>
                <a:cs typeface="Arial"/>
              </a:rPr>
              <a:t>{</a:t>
            </a:r>
            <a:endParaRPr sz="2176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86198" y="2250874"/>
            <a:ext cx="2303" cy="1468338"/>
          </a:xfrm>
          <a:custGeom>
            <a:avLst/>
            <a:gdLst/>
            <a:ahLst/>
            <a:cxnLst/>
            <a:rect l="l" t="t" r="r" b="b"/>
            <a:pathLst>
              <a:path w="2539" h="1619250">
                <a:moveTo>
                  <a:pt x="0" y="0"/>
                </a:moveTo>
                <a:lnTo>
                  <a:pt x="2540" y="161925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2809995" y="2984467"/>
            <a:ext cx="779658" cy="2303"/>
          </a:xfrm>
          <a:custGeom>
            <a:avLst/>
            <a:gdLst/>
            <a:ahLst/>
            <a:cxnLst/>
            <a:rect l="l" t="t" r="r" b="b"/>
            <a:pathLst>
              <a:path w="859789" h="2539">
                <a:moveTo>
                  <a:pt x="859789" y="0"/>
                </a:moveTo>
                <a:lnTo>
                  <a:pt x="0" y="254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 txBox="1"/>
          <p:nvPr/>
        </p:nvSpPr>
        <p:spPr>
          <a:xfrm>
            <a:off x="672556" y="2705772"/>
            <a:ext cx="2310184" cy="56998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814" b="1" spc="-5" dirty="0">
                <a:cs typeface="Arial"/>
              </a:rPr>
              <a:t>szomszédos</a:t>
            </a:r>
            <a:r>
              <a:rPr sz="1814" b="1" spc="-36" dirty="0">
                <a:cs typeface="Arial"/>
              </a:rPr>
              <a:t> </a:t>
            </a:r>
            <a:r>
              <a:rPr sz="1814" b="1" spc="-9" dirty="0">
                <a:cs typeface="Arial"/>
              </a:rPr>
              <a:t>szavak</a:t>
            </a:r>
            <a:endParaRPr sz="1814" dirty="0">
              <a:cs typeface="Arial"/>
            </a:endParaRPr>
          </a:p>
          <a:p>
            <a:pPr marL="31094"/>
            <a:r>
              <a:rPr sz="1814" spc="-9" dirty="0">
                <a:cs typeface="Arial"/>
              </a:rPr>
              <a:t>neighbourhood</a:t>
            </a:r>
            <a:r>
              <a:rPr sz="1814" spc="-45" dirty="0">
                <a:cs typeface="Arial"/>
              </a:rPr>
              <a:t> </a:t>
            </a:r>
            <a:r>
              <a:rPr sz="1814" spc="-5" dirty="0">
                <a:cs typeface="Arial"/>
              </a:rPr>
              <a:t>words</a:t>
            </a:r>
            <a:endParaRPr sz="1814" dirty="0"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53365" y="5741487"/>
            <a:ext cx="3187733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814" spc="-9" dirty="0">
                <a:cs typeface="Arial"/>
              </a:rPr>
              <a:t>nagy pontértékű</a:t>
            </a:r>
            <a:r>
              <a:rPr sz="1814" spc="5" dirty="0">
                <a:cs typeface="Arial"/>
              </a:rPr>
              <a:t> </a:t>
            </a:r>
            <a:r>
              <a:rPr sz="1814" spc="-9" dirty="0">
                <a:cs typeface="Arial"/>
              </a:rPr>
              <a:t>találatok</a:t>
            </a:r>
            <a:endParaRPr sz="1814" dirty="0"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0" y="235934"/>
            <a:ext cx="9143999" cy="625643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9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BLAST algoritmus lépései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12"/>
          </p:nvPr>
        </p:nvSpPr>
        <p:spPr>
          <a:xfrm>
            <a:off x="5856076" y="5839911"/>
            <a:ext cx="1865652" cy="184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3033">
              <a:lnSpc>
                <a:spcPts val="1478"/>
              </a:lnSpc>
            </a:pPr>
            <a:fld id="{81D60167-4931-47E6-BA6A-407CBD079E47}" type="slidenum">
              <a:rPr dirty="0"/>
              <a:pPr marL="23033">
                <a:lnSpc>
                  <a:spcPts val="1478"/>
                </a:lnSpc>
              </a:pPr>
              <a:t>36</a:t>
            </a:fld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651842" y="3726122"/>
            <a:ext cx="3454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3720940" y="3726121"/>
            <a:ext cx="34549" cy="1152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0"/>
                </a:moveTo>
                <a:lnTo>
                  <a:pt x="38100" y="1269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4343976" y="3727273"/>
            <a:ext cx="34549" cy="1152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0"/>
                </a:moveTo>
                <a:lnTo>
                  <a:pt x="38100" y="127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 txBox="1"/>
          <p:nvPr/>
        </p:nvSpPr>
        <p:spPr>
          <a:xfrm>
            <a:off x="5619990" y="3455487"/>
            <a:ext cx="1962966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1334170" algn="l"/>
              </a:tabLst>
            </a:pPr>
            <a:r>
              <a:rPr sz="1814" b="1" spc="-14" dirty="0">
                <a:cs typeface="Arial"/>
              </a:rPr>
              <a:t>k</a:t>
            </a:r>
            <a:r>
              <a:rPr sz="1814" b="1" spc="5" dirty="0">
                <a:cs typeface="Arial"/>
              </a:rPr>
              <a:t>ü</a:t>
            </a:r>
            <a:r>
              <a:rPr sz="1814" b="1" spc="-14" dirty="0">
                <a:cs typeface="Arial"/>
              </a:rPr>
              <a:t>s</a:t>
            </a:r>
            <a:r>
              <a:rPr sz="1814" b="1" dirty="0">
                <a:cs typeface="Arial"/>
              </a:rPr>
              <a:t>z</a:t>
            </a:r>
            <a:r>
              <a:rPr sz="1814" b="1" spc="9" dirty="0">
                <a:cs typeface="Arial"/>
              </a:rPr>
              <a:t>ö</a:t>
            </a:r>
            <a:r>
              <a:rPr sz="1814" b="1" spc="-5" dirty="0">
                <a:cs typeface="Arial"/>
              </a:rPr>
              <a:t>bé</a:t>
            </a:r>
            <a:r>
              <a:rPr sz="1814" b="1" spc="-14" dirty="0">
                <a:cs typeface="Arial"/>
              </a:rPr>
              <a:t>r</a:t>
            </a:r>
            <a:r>
              <a:rPr sz="1814" b="1" dirty="0">
                <a:cs typeface="Arial"/>
              </a:rPr>
              <a:t>ték	</a:t>
            </a:r>
            <a:r>
              <a:rPr sz="1814" b="1" spc="5" dirty="0">
                <a:cs typeface="Arial"/>
              </a:rPr>
              <a:t>(</a:t>
            </a:r>
            <a:r>
              <a:rPr sz="1814" b="1" spc="-5" dirty="0">
                <a:cs typeface="Arial"/>
              </a:rPr>
              <a:t>T</a:t>
            </a:r>
            <a:r>
              <a:rPr sz="1814" b="1" spc="5" dirty="0">
                <a:cs typeface="Arial"/>
              </a:rPr>
              <a:t>=</a:t>
            </a:r>
            <a:r>
              <a:rPr sz="1814" b="1" spc="-14" dirty="0">
                <a:cs typeface="Arial"/>
              </a:rPr>
              <a:t>1</a:t>
            </a:r>
            <a:r>
              <a:rPr sz="1814" b="1" spc="-5" dirty="0">
                <a:cs typeface="Arial"/>
              </a:rPr>
              <a:t>3)</a:t>
            </a:r>
            <a:endParaRPr sz="1814" dirty="0"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83714" y="3704241"/>
            <a:ext cx="1935903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814" spc="-5" dirty="0">
                <a:cs typeface="Arial"/>
              </a:rPr>
              <a:t>score</a:t>
            </a:r>
            <a:r>
              <a:rPr sz="1814" spc="-68" dirty="0">
                <a:cs typeface="Arial"/>
              </a:rPr>
              <a:t> </a:t>
            </a:r>
            <a:r>
              <a:rPr sz="1814" spc="-5" dirty="0">
                <a:cs typeface="Arial"/>
              </a:rPr>
              <a:t>threshold</a:t>
            </a:r>
            <a:endParaRPr sz="1814" dirty="0"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15573" y="3727273"/>
            <a:ext cx="34549" cy="1152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0"/>
                </a:moveTo>
                <a:lnTo>
                  <a:pt x="38100" y="127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5184671" y="3728426"/>
            <a:ext cx="3454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5253769" y="3728426"/>
            <a:ext cx="3454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5322867" y="3728426"/>
            <a:ext cx="35701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937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5393117" y="3728426"/>
            <a:ext cx="3454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5462215" y="3728426"/>
            <a:ext cx="3454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5531313" y="3728426"/>
            <a:ext cx="3454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5600411" y="3728426"/>
            <a:ext cx="34549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 txBox="1"/>
          <p:nvPr/>
        </p:nvSpPr>
        <p:spPr>
          <a:xfrm>
            <a:off x="2251350" y="5061639"/>
            <a:ext cx="5133423" cy="712031"/>
          </a:xfrm>
          <a:prstGeom prst="rect">
            <a:avLst/>
          </a:prstGeom>
        </p:spPr>
        <p:txBody>
          <a:bodyPr vert="horz" wrap="square" lIns="0" tIns="107102" rIns="0" bIns="0" rtlCol="0">
            <a:spAutoFit/>
          </a:bodyPr>
          <a:lstStyle/>
          <a:p>
            <a:pPr marR="36277" algn="r">
              <a:spcBef>
                <a:spcPts val="843"/>
              </a:spcBef>
            </a:pPr>
            <a:r>
              <a:rPr sz="1360" spc="-5" dirty="0">
                <a:latin typeface="Courier New"/>
                <a:cs typeface="Courier New"/>
              </a:rPr>
              <a:t>290 TLASVLDCTVT</a:t>
            </a:r>
            <a:r>
              <a:rPr sz="1360" b="1" spc="-5" dirty="0">
                <a:solidFill>
                  <a:srgbClr val="00AD00"/>
                </a:solidFill>
                <a:latin typeface="Courier New"/>
                <a:cs typeface="Courier New"/>
              </a:rPr>
              <a:t>PMG</a:t>
            </a:r>
            <a:r>
              <a:rPr sz="1360" spc="-5" dirty="0">
                <a:latin typeface="Courier New"/>
                <a:cs typeface="Courier New"/>
              </a:rPr>
              <a:t>SRMLKRWLHMPVRDTRVLLERQQTIGA</a:t>
            </a:r>
            <a:r>
              <a:rPr sz="1360" spc="-82" dirty="0"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330</a:t>
            </a:r>
            <a:endParaRPr sz="1360" dirty="0">
              <a:latin typeface="Courier New"/>
              <a:cs typeface="Courier New"/>
            </a:endParaRPr>
          </a:p>
          <a:p>
            <a:pPr marR="4607" algn="r">
              <a:spcBef>
                <a:spcPts val="907"/>
              </a:spcBef>
            </a:pPr>
            <a:r>
              <a:rPr sz="1814" dirty="0">
                <a:cs typeface="Arial"/>
              </a:rPr>
              <a:t>kiter</a:t>
            </a:r>
            <a:r>
              <a:rPr sz="1814" spc="-9" dirty="0">
                <a:cs typeface="Arial"/>
              </a:rPr>
              <a:t>j</a:t>
            </a:r>
            <a:r>
              <a:rPr sz="1814" spc="-5" dirty="0">
                <a:cs typeface="Arial"/>
              </a:rPr>
              <a:t>esztés</a:t>
            </a:r>
            <a:r>
              <a:rPr sz="1814" spc="-14" dirty="0">
                <a:cs typeface="Arial"/>
              </a:rPr>
              <a:t>e</a:t>
            </a:r>
            <a:r>
              <a:rPr sz="1814" dirty="0">
                <a:cs typeface="Arial"/>
              </a:rPr>
              <a:t>: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145515" y="5728820"/>
            <a:ext cx="3302320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814" b="1" spc="-5" dirty="0">
                <a:cs typeface="Arial"/>
              </a:rPr>
              <a:t>High-scoring </a:t>
            </a:r>
            <a:r>
              <a:rPr sz="1814" b="1" spc="-9" dirty="0">
                <a:cs typeface="Arial"/>
              </a:rPr>
              <a:t>Segment </a:t>
            </a:r>
            <a:r>
              <a:rPr sz="1814" b="1" spc="-5" dirty="0">
                <a:cs typeface="Arial"/>
              </a:rPr>
              <a:t>Pair</a:t>
            </a:r>
            <a:r>
              <a:rPr lang="hu-HU" sz="1814" b="1" spc="-14" dirty="0">
                <a:cs typeface="Arial"/>
              </a:rPr>
              <a:t> </a:t>
            </a:r>
            <a:r>
              <a:rPr sz="1814" b="1" spc="-5" dirty="0">
                <a:cs typeface="Arial"/>
              </a:rPr>
              <a:t>(HSP)</a:t>
            </a:r>
            <a:endParaRPr sz="1814" dirty="0"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41673" y="5878532"/>
            <a:ext cx="348946" cy="0"/>
          </a:xfrm>
          <a:custGeom>
            <a:avLst/>
            <a:gdLst/>
            <a:ahLst/>
            <a:cxnLst/>
            <a:rect l="l" t="t" r="r" b="b"/>
            <a:pathLst>
              <a:path w="384810">
                <a:moveTo>
                  <a:pt x="0" y="0"/>
                </a:moveTo>
                <a:lnTo>
                  <a:pt x="3848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/>
          <p:nvPr/>
        </p:nvSpPr>
        <p:spPr>
          <a:xfrm>
            <a:off x="4684860" y="5830164"/>
            <a:ext cx="146258" cy="97889"/>
          </a:xfrm>
          <a:custGeom>
            <a:avLst/>
            <a:gdLst/>
            <a:ahLst/>
            <a:cxnLst/>
            <a:rect l="l" t="t" r="r" b="b"/>
            <a:pathLst>
              <a:path w="161289" h="107950">
                <a:moveTo>
                  <a:pt x="0" y="0"/>
                </a:moveTo>
                <a:lnTo>
                  <a:pt x="0" y="107950"/>
                </a:lnTo>
                <a:lnTo>
                  <a:pt x="161289" y="533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/>
          <p:nvPr/>
        </p:nvSpPr>
        <p:spPr>
          <a:xfrm>
            <a:off x="3625353" y="5389086"/>
            <a:ext cx="226873" cy="226873"/>
          </a:xfrm>
          <a:custGeom>
            <a:avLst/>
            <a:gdLst/>
            <a:ahLst/>
            <a:cxnLst/>
            <a:rect l="l" t="t" r="r" b="b"/>
            <a:pathLst>
              <a:path w="250189" h="250189">
                <a:moveTo>
                  <a:pt x="250189" y="0"/>
                </a:moveTo>
                <a:lnTo>
                  <a:pt x="0" y="2501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3525162" y="5576804"/>
            <a:ext cx="139348" cy="139348"/>
          </a:xfrm>
          <a:custGeom>
            <a:avLst/>
            <a:gdLst/>
            <a:ahLst/>
            <a:cxnLst/>
            <a:rect l="l" t="t" r="r" b="b"/>
            <a:pathLst>
              <a:path w="153670" h="153670">
                <a:moveTo>
                  <a:pt x="77469" y="0"/>
                </a:moveTo>
                <a:lnTo>
                  <a:pt x="0" y="153669"/>
                </a:lnTo>
                <a:lnTo>
                  <a:pt x="153669" y="77469"/>
                </a:lnTo>
                <a:lnTo>
                  <a:pt x="774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 txBox="1"/>
          <p:nvPr/>
        </p:nvSpPr>
        <p:spPr>
          <a:xfrm>
            <a:off x="906337" y="1081798"/>
            <a:ext cx="7589290" cy="1007081"/>
          </a:xfrm>
          <a:prstGeom prst="rect">
            <a:avLst/>
          </a:prstGeom>
        </p:spPr>
        <p:txBody>
          <a:bodyPr vert="horz" wrap="square" lIns="0" tIns="69098" rIns="0" bIns="0" rtlCol="0">
            <a:spAutoFit/>
          </a:bodyPr>
          <a:lstStyle/>
          <a:p>
            <a:pPr marL="1849527">
              <a:spcBef>
                <a:spcPts val="544"/>
              </a:spcBef>
            </a:pPr>
            <a:r>
              <a:rPr sz="1814" b="1" spc="-9" dirty="0">
                <a:cs typeface="Arial"/>
              </a:rPr>
              <a:t>kereső </a:t>
            </a:r>
            <a:r>
              <a:rPr sz="1814" b="1" dirty="0">
                <a:cs typeface="Arial"/>
              </a:rPr>
              <a:t>szó, </a:t>
            </a:r>
            <a:r>
              <a:rPr sz="1814" spc="-5" dirty="0">
                <a:cs typeface="Arial"/>
              </a:rPr>
              <a:t>query word</a:t>
            </a:r>
            <a:r>
              <a:rPr sz="1814" spc="-14" dirty="0">
                <a:cs typeface="Arial"/>
              </a:rPr>
              <a:t> </a:t>
            </a:r>
            <a:r>
              <a:rPr sz="1814" dirty="0">
                <a:cs typeface="Arial"/>
              </a:rPr>
              <a:t>(W)</a:t>
            </a:r>
          </a:p>
          <a:p>
            <a:pPr marL="11516">
              <a:spcBef>
                <a:spcPts val="354"/>
              </a:spcBef>
            </a:pPr>
            <a:r>
              <a:rPr sz="1270" b="1" spc="-5" dirty="0">
                <a:latin typeface="Courier New"/>
                <a:cs typeface="Courier New"/>
              </a:rPr>
              <a:t>kereső</a:t>
            </a:r>
            <a:r>
              <a:rPr sz="1270" b="1" spc="-18" dirty="0">
                <a:latin typeface="Courier New"/>
                <a:cs typeface="Courier New"/>
              </a:rPr>
              <a:t> </a:t>
            </a:r>
            <a:r>
              <a:rPr sz="1270" b="1" spc="-5" dirty="0">
                <a:latin typeface="Courier New"/>
                <a:cs typeface="Courier New"/>
              </a:rPr>
              <a:t>szekvencia</a:t>
            </a:r>
            <a:endParaRPr sz="1270" dirty="0">
              <a:latin typeface="Courier New"/>
              <a:cs typeface="Courier New"/>
            </a:endParaRPr>
          </a:p>
          <a:p>
            <a:pPr marL="11516">
              <a:lnSpc>
                <a:spcPts val="1596"/>
              </a:lnSpc>
            </a:pPr>
            <a:r>
              <a:rPr sz="1360" spc="-5" dirty="0">
                <a:latin typeface="Courier New"/>
                <a:cs typeface="Courier New"/>
              </a:rPr>
              <a:t>query:</a:t>
            </a:r>
            <a:r>
              <a:rPr sz="1360" spc="-63" dirty="0"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GSVEDTTGSQSLAALLNKCKT</a:t>
            </a:r>
            <a:r>
              <a:rPr sz="1360" b="1" spc="-5" dirty="0">
                <a:solidFill>
                  <a:srgbClr val="FF0000"/>
                </a:solidFill>
                <a:latin typeface="Courier New"/>
                <a:cs typeface="Courier New"/>
              </a:rPr>
              <a:t>PQG</a:t>
            </a:r>
            <a:r>
              <a:rPr sz="1360" spc="-5" dirty="0">
                <a:latin typeface="Courier New"/>
                <a:cs typeface="Courier New"/>
              </a:rPr>
              <a:t>QRLVNQWIKQPLMDKNRIEERLNLVEAFVEDAELRQTLQEDL</a:t>
            </a:r>
            <a:endParaRPr sz="1360" dirty="0">
              <a:latin typeface="Courier New"/>
              <a:cs typeface="Courier New"/>
            </a:endParaRPr>
          </a:p>
          <a:p>
            <a:pPr marR="967374" algn="ctr">
              <a:lnSpc>
                <a:spcPts val="1596"/>
              </a:lnSpc>
            </a:pPr>
            <a:r>
              <a:rPr sz="1360" spc="-5" dirty="0">
                <a:solidFill>
                  <a:srgbClr val="0000FF"/>
                </a:solidFill>
                <a:latin typeface="Courier New"/>
                <a:cs typeface="Courier New"/>
              </a:rPr>
              <a:t>PQG</a:t>
            </a:r>
            <a:r>
              <a:rPr sz="1360" spc="-9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18</a:t>
            </a:r>
            <a:endParaRPr sz="1360" dirty="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78522" y="2030913"/>
            <a:ext cx="1314018" cy="229020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3801">
              <a:spcBef>
                <a:spcPts val="91"/>
              </a:spcBef>
            </a:pPr>
            <a:r>
              <a:rPr sz="1360" spc="-5" dirty="0">
                <a:solidFill>
                  <a:srgbClr val="0000FF"/>
                </a:solidFill>
                <a:latin typeface="Courier New"/>
                <a:cs typeface="Courier New"/>
              </a:rPr>
              <a:t>PEG</a:t>
            </a:r>
            <a:r>
              <a:rPr sz="1360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15</a:t>
            </a:r>
            <a:endParaRPr sz="1360">
              <a:latin typeface="Courier New"/>
              <a:cs typeface="Courier New"/>
            </a:endParaRPr>
          </a:p>
          <a:p>
            <a:pPr marL="123801"/>
            <a:r>
              <a:rPr sz="1360" spc="-5" dirty="0">
                <a:solidFill>
                  <a:srgbClr val="0000FF"/>
                </a:solidFill>
                <a:latin typeface="Courier New"/>
                <a:cs typeface="Courier New"/>
              </a:rPr>
              <a:t>PRG</a:t>
            </a:r>
            <a:r>
              <a:rPr sz="1360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14</a:t>
            </a:r>
            <a:endParaRPr sz="1360">
              <a:latin typeface="Courier New"/>
              <a:cs typeface="Courier New"/>
            </a:endParaRPr>
          </a:p>
          <a:p>
            <a:pPr marL="123801">
              <a:lnSpc>
                <a:spcPts val="1628"/>
              </a:lnSpc>
            </a:pPr>
            <a:r>
              <a:rPr sz="1360" spc="-5" dirty="0">
                <a:solidFill>
                  <a:srgbClr val="0000FF"/>
                </a:solidFill>
                <a:latin typeface="Courier New"/>
                <a:cs typeface="Courier New"/>
              </a:rPr>
              <a:t>PKG</a:t>
            </a:r>
            <a:r>
              <a:rPr sz="1360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14</a:t>
            </a:r>
            <a:endParaRPr sz="1360">
              <a:latin typeface="Courier New"/>
              <a:cs typeface="Courier New"/>
            </a:endParaRPr>
          </a:p>
          <a:p>
            <a:pPr marL="123801">
              <a:lnSpc>
                <a:spcPts val="1628"/>
              </a:lnSpc>
            </a:pPr>
            <a:r>
              <a:rPr sz="1360" spc="-5" dirty="0">
                <a:solidFill>
                  <a:srgbClr val="0000FF"/>
                </a:solidFill>
                <a:latin typeface="Courier New"/>
                <a:cs typeface="Courier New"/>
              </a:rPr>
              <a:t>PNG</a:t>
            </a:r>
            <a:r>
              <a:rPr sz="1360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13</a:t>
            </a:r>
            <a:endParaRPr sz="1360">
              <a:latin typeface="Courier New"/>
              <a:cs typeface="Courier New"/>
            </a:endParaRPr>
          </a:p>
          <a:p>
            <a:pPr marL="123801"/>
            <a:r>
              <a:rPr sz="1360" spc="-5" dirty="0">
                <a:solidFill>
                  <a:srgbClr val="0000FF"/>
                </a:solidFill>
                <a:latin typeface="Courier New"/>
                <a:cs typeface="Courier New"/>
              </a:rPr>
              <a:t>PDG</a:t>
            </a:r>
            <a:r>
              <a:rPr sz="1360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13</a:t>
            </a:r>
            <a:endParaRPr sz="1360">
              <a:latin typeface="Courier New"/>
              <a:cs typeface="Courier New"/>
            </a:endParaRPr>
          </a:p>
          <a:p>
            <a:pPr marL="123801"/>
            <a:r>
              <a:rPr sz="1360" spc="-5" dirty="0">
                <a:solidFill>
                  <a:srgbClr val="0000FF"/>
                </a:solidFill>
                <a:latin typeface="Courier New"/>
                <a:cs typeface="Courier New"/>
              </a:rPr>
              <a:t>PHG</a:t>
            </a:r>
            <a:r>
              <a:rPr sz="1360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13</a:t>
            </a:r>
            <a:endParaRPr sz="1360">
              <a:latin typeface="Courier New"/>
              <a:cs typeface="Courier New"/>
            </a:endParaRPr>
          </a:p>
          <a:p>
            <a:pPr marL="123801">
              <a:lnSpc>
                <a:spcPts val="1628"/>
              </a:lnSpc>
            </a:pPr>
            <a:r>
              <a:rPr sz="1360" b="1" spc="-5" dirty="0">
                <a:solidFill>
                  <a:srgbClr val="0000FF"/>
                </a:solidFill>
                <a:latin typeface="Courier New"/>
                <a:cs typeface="Courier New"/>
              </a:rPr>
              <a:t>PMG</a:t>
            </a:r>
            <a:r>
              <a:rPr sz="1360" b="1" spc="-9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13</a:t>
            </a:r>
            <a:endParaRPr sz="1360">
              <a:latin typeface="Courier New"/>
              <a:cs typeface="Courier New"/>
            </a:endParaRPr>
          </a:p>
          <a:p>
            <a:pPr marL="11516">
              <a:lnSpc>
                <a:spcPts val="1628"/>
              </a:lnSpc>
              <a:tabLst>
                <a:tab pos="1301924" algn="l"/>
              </a:tabLst>
            </a:pPr>
            <a:r>
              <a:rPr sz="1360" u="heavy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360" u="heavy" spc="-131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60" u="heavy" spc="-5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PSG</a:t>
            </a:r>
            <a:r>
              <a:rPr sz="1360" spc="-86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</a:t>
            </a:r>
            <a:r>
              <a:rPr sz="1360" u="heavy" spc="-5" dirty="0">
                <a:uFill>
                  <a:solidFill>
                    <a:srgbClr val="FF0000"/>
                  </a:solidFill>
                </a:uFill>
                <a:latin typeface="Courier New"/>
                <a:cs typeface="Courier New"/>
              </a:rPr>
              <a:t>3	</a:t>
            </a:r>
            <a:endParaRPr sz="1360">
              <a:latin typeface="Courier New"/>
              <a:cs typeface="Courier New"/>
            </a:endParaRPr>
          </a:p>
          <a:p>
            <a:pPr marL="123801"/>
            <a:r>
              <a:rPr sz="1360" spc="-5" dirty="0">
                <a:latin typeface="Courier New"/>
                <a:cs typeface="Courier New"/>
              </a:rPr>
              <a:t>PQA</a:t>
            </a:r>
            <a:r>
              <a:rPr sz="1360" spc="-91" dirty="0"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12</a:t>
            </a:r>
            <a:endParaRPr sz="1360">
              <a:latin typeface="Courier New"/>
              <a:cs typeface="Courier New"/>
            </a:endParaRPr>
          </a:p>
          <a:p>
            <a:pPr marL="123801">
              <a:lnSpc>
                <a:spcPts val="1628"/>
              </a:lnSpc>
            </a:pPr>
            <a:r>
              <a:rPr sz="1360" spc="-5" dirty="0">
                <a:latin typeface="Courier New"/>
                <a:cs typeface="Courier New"/>
              </a:rPr>
              <a:t>PQN</a:t>
            </a:r>
            <a:r>
              <a:rPr sz="1360" spc="-91" dirty="0">
                <a:latin typeface="Courier New"/>
                <a:cs typeface="Courier New"/>
              </a:rPr>
              <a:t> </a:t>
            </a:r>
            <a:r>
              <a:rPr sz="1360" spc="-5" dirty="0">
                <a:latin typeface="Courier New"/>
                <a:cs typeface="Courier New"/>
              </a:rPr>
              <a:t>12</a:t>
            </a:r>
            <a:endParaRPr sz="1360">
              <a:latin typeface="Courier New"/>
              <a:cs typeface="Courier New"/>
            </a:endParaRPr>
          </a:p>
          <a:p>
            <a:pPr marL="123801">
              <a:lnSpc>
                <a:spcPts val="1628"/>
              </a:lnSpc>
            </a:pPr>
            <a:r>
              <a:rPr sz="1360" spc="-5" dirty="0">
                <a:latin typeface="Courier New"/>
                <a:cs typeface="Courier New"/>
              </a:rPr>
              <a:t>etc...</a:t>
            </a:r>
            <a:endParaRPr sz="136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5">
            <a:extLst>
              <a:ext uri="{FF2B5EF4-FFF2-40B4-BE49-F238E27FC236}">
                <a16:creationId xmlns:a16="http://schemas.microsoft.com/office/drawing/2014/main" id="{1C7A064E-2BA8-4E2B-8416-79A55B74403B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03796" y="182071"/>
            <a:ext cx="9143999" cy="1020694"/>
          </a:xfrm>
          <a:prstGeom prst="rect">
            <a:avLst/>
          </a:prstGeom>
        </p:spPr>
        <p:txBody>
          <a:bodyPr vert="horz" wrap="square" lIns="0" tIns="54703" rIns="0" bIns="0" rtlCol="0" anchor="ctr">
            <a:spAutoFit/>
          </a:bodyPr>
          <a:lstStyle/>
          <a:p>
            <a:pPr marL="11516" marR="4607" indent="304032" algn="ctr">
              <a:lnSpc>
                <a:spcPts val="3653"/>
              </a:lnSpc>
              <a:spcBef>
                <a:spcPts val="43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keresés eredménye –  a találatok 	szignifikanciája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1597" y="1425151"/>
            <a:ext cx="7880078" cy="740859"/>
          </a:xfrm>
          <a:prstGeom prst="rect">
            <a:avLst/>
          </a:prstGeom>
        </p:spPr>
        <p:txBody>
          <a:bodyPr vert="horz" wrap="square" lIns="0" tIns="44338" rIns="0" bIns="0" rtlCol="0">
            <a:spAutoFit/>
          </a:bodyPr>
          <a:lstStyle/>
          <a:p>
            <a:pPr marL="11516" marR="4607">
              <a:lnSpc>
                <a:spcPts val="2838"/>
              </a:lnSpc>
              <a:spcBef>
                <a:spcPts val="349"/>
              </a:spcBef>
            </a:pPr>
            <a:r>
              <a:rPr sz="20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E-érték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: hasonló vagy S-nél nagyobb pontértékű találat  véletlen előfordulásának várható</a:t>
            </a:r>
            <a:r>
              <a:rPr sz="2000" spc="18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száma</a:t>
            </a:r>
            <a:endParaRPr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1597" y="2104240"/>
            <a:ext cx="7743753" cy="2741112"/>
          </a:xfrm>
          <a:prstGeom prst="rect">
            <a:avLst/>
          </a:prstGeom>
        </p:spPr>
        <p:txBody>
          <a:bodyPr vert="horz" wrap="square" lIns="0" tIns="39156" rIns="0" bIns="0" rtlCol="0">
            <a:spAutoFit/>
          </a:bodyPr>
          <a:lstStyle/>
          <a:p>
            <a:pPr marL="11516" marR="4607">
              <a:lnSpc>
                <a:spcPts val="2494"/>
              </a:lnSpc>
              <a:spcBef>
                <a:spcPts val="308"/>
              </a:spcBef>
            </a:pPr>
            <a:r>
              <a:rPr sz="20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vagyis </a:t>
            </a:r>
            <a:r>
              <a:rPr sz="2000" spc="-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annak </a:t>
            </a:r>
            <a:r>
              <a:rPr sz="20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valószínűsége, </a:t>
            </a:r>
            <a:r>
              <a:rPr sz="2000" spc="-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hogy </a:t>
            </a:r>
            <a:r>
              <a:rPr sz="20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az adott adatbázisban a  találat </a:t>
            </a:r>
            <a:r>
              <a:rPr sz="2000" spc="-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hasonlóság </a:t>
            </a:r>
            <a:r>
              <a:rPr sz="20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 </a:t>
            </a:r>
            <a:r>
              <a:rPr sz="2000" i="1" spc="-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véletlen </a:t>
            </a:r>
            <a:r>
              <a:rPr sz="2000" i="1" spc="-9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műve</a:t>
            </a:r>
            <a:r>
              <a:rPr sz="2000" i="1" spc="8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spc="-14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legyen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, </a:t>
            </a:r>
            <a:r>
              <a:rPr sz="2000" spc="-9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minél</a:t>
            </a:r>
            <a:r>
              <a:rPr sz="20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kisebb, </a:t>
            </a:r>
            <a:r>
              <a:rPr sz="2000" spc="-14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annál</a:t>
            </a:r>
            <a:r>
              <a:rPr sz="2000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spc="-14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jobb</a:t>
            </a:r>
            <a:endParaRPr lang="hu-HU" sz="2539" spc="-14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11516">
              <a:spcBef>
                <a:spcPts val="662"/>
              </a:spcBef>
            </a:pPr>
            <a:r>
              <a:rPr lang="hu-HU" sz="2000" spc="-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000" b="1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Score</a:t>
            </a:r>
            <a:r>
              <a:rPr lang="hu-HU" sz="200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értékek </a:t>
            </a:r>
            <a:r>
              <a:rPr lang="hu-HU" sz="2000" spc="-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azt jelzik, hogy a két szekvencia között hány azonos és hány "hasonló" aminosav/</a:t>
            </a:r>
            <a:r>
              <a:rPr lang="hu-HU" sz="2000" spc="-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nukleotid</a:t>
            </a:r>
            <a:r>
              <a:rPr lang="hu-HU" sz="2000" spc="-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van. A pontozást a program egy választható ún. helyettesítési táblázat alapján végzi ("</a:t>
            </a:r>
            <a:r>
              <a:rPr lang="hu-HU" sz="2000" spc="-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scoring</a:t>
            </a:r>
            <a:r>
              <a:rPr lang="hu-HU" sz="2000" spc="-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spc="-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matrix</a:t>
            </a:r>
            <a:r>
              <a:rPr lang="hu-HU" sz="2000" spc="-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) melyben a különböző aminosav/</a:t>
            </a:r>
            <a:r>
              <a:rPr lang="hu-HU" sz="2000" spc="-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nukleotid</a:t>
            </a:r>
            <a:r>
              <a:rPr lang="hu-HU" sz="2000" spc="-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-párok eltérő értékekkel rendelkeznek.</a:t>
            </a:r>
          </a:p>
          <a:p>
            <a:pPr marL="11516">
              <a:spcBef>
                <a:spcPts val="662"/>
              </a:spcBef>
            </a:pPr>
            <a:endParaRPr sz="2222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8008" y="4510316"/>
            <a:ext cx="7713667" cy="155897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47216" marR="4607">
              <a:lnSpc>
                <a:spcPct val="123000"/>
              </a:lnSpc>
              <a:spcBef>
                <a:spcPts val="91"/>
              </a:spcBef>
            </a:pPr>
            <a:r>
              <a:rPr lang="hu-HU" sz="16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Milyen pontértékű illesztés várható </a:t>
            </a:r>
            <a:r>
              <a:rPr lang="hu-HU" sz="16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 </a:t>
            </a:r>
            <a:r>
              <a:rPr lang="hu-HU" sz="16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véletlen</a:t>
            </a:r>
            <a:r>
              <a:rPr lang="hu-HU" sz="1600" spc="177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hu-HU" sz="16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folytán?</a:t>
            </a:r>
            <a:endParaRPr lang="hu-HU" sz="1600" spc="-9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47216" marR="4607">
              <a:lnSpc>
                <a:spcPct val="123000"/>
              </a:lnSpc>
              <a:spcBef>
                <a:spcPts val="91"/>
              </a:spcBef>
            </a:pPr>
            <a:r>
              <a:rPr lang="hu-HU" sz="16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Véletlen” szekvenciák lehetnek </a:t>
            </a:r>
            <a:r>
              <a:rPr lang="hu-HU" sz="16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- </a:t>
            </a:r>
            <a:r>
              <a:rPr lang="hu-HU" sz="16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amikhez a találat  E-értékét hasonlítjuk:</a:t>
            </a:r>
            <a:endParaRPr lang="hu-HU" sz="1600" spc="-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47216" marR="4607">
              <a:lnSpc>
                <a:spcPct val="123000"/>
              </a:lnSpc>
              <a:spcBef>
                <a:spcPts val="91"/>
              </a:spcBef>
            </a:pPr>
            <a:r>
              <a:rPr sz="16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Az adatbázisban lévő valódi, </a:t>
            </a:r>
            <a:r>
              <a:rPr sz="16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de nem </a:t>
            </a:r>
            <a:r>
              <a:rPr sz="16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homológ szekvenciák  Megkevert pozíciójú </a:t>
            </a:r>
            <a:r>
              <a:rPr sz="16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valódi </a:t>
            </a:r>
            <a:r>
              <a:rPr sz="16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szekvenciák, </a:t>
            </a:r>
            <a:r>
              <a:rPr sz="16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ahol </a:t>
            </a:r>
            <a:r>
              <a:rPr sz="1600" spc="-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az</a:t>
            </a:r>
            <a:r>
              <a:rPr sz="16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16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as</a:t>
            </a:r>
            <a:r>
              <a:rPr sz="16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/</a:t>
            </a:r>
            <a:r>
              <a:rPr sz="1600" spc="-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nt</a:t>
            </a:r>
            <a:r>
              <a:rPr sz="1600" spc="13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1600" spc="-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összetételi</a:t>
            </a:r>
            <a:r>
              <a:rPr lang="hu-H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1600" spc="-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tulajdonságok</a:t>
            </a:r>
            <a:r>
              <a:rPr sz="1600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16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megőrződnek</a:t>
            </a:r>
            <a:endParaRPr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11516">
              <a:spcBef>
                <a:spcPts val="526"/>
              </a:spcBef>
            </a:pPr>
            <a:r>
              <a:rPr sz="16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DNS-vagy </a:t>
            </a:r>
            <a:r>
              <a:rPr sz="16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fehérjeszekvencia modell </a:t>
            </a:r>
            <a:r>
              <a:rPr sz="1600" spc="-9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alapján</a:t>
            </a:r>
            <a:r>
              <a:rPr sz="1600" spc="18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1600" spc="-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véletlenszerűen</a:t>
            </a:r>
            <a:r>
              <a:rPr lang="hu-HU" sz="16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előállított szekvenciák</a:t>
            </a:r>
            <a:endParaRPr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19" name="Dia számának hely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4799">
              <a:lnSpc>
                <a:spcPts val="1478"/>
              </a:lnSpc>
            </a:pPr>
            <a:fld id="{81D60167-4931-47E6-BA6A-407CBD079E47}" type="slidenum">
              <a:rPr lang="hu-HU" smtClean="0"/>
              <a:pPr marL="104799">
                <a:lnSpc>
                  <a:spcPts val="1478"/>
                </a:lnSpc>
              </a:pPr>
              <a:t>37</a:t>
            </a:fld>
            <a:endParaRPr lang="hu-H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5">
            <a:extLst>
              <a:ext uri="{FF2B5EF4-FFF2-40B4-BE49-F238E27FC236}">
                <a16:creationId xmlns:a16="http://schemas.microsoft.com/office/drawing/2014/main" id="{A509E6CC-2445-4062-AA44-495567DF50BB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42440"/>
            <a:ext cx="9144000" cy="1020694"/>
          </a:xfrm>
          <a:prstGeom prst="rect">
            <a:avLst/>
          </a:prstGeom>
        </p:spPr>
        <p:txBody>
          <a:bodyPr vert="horz" wrap="square" lIns="0" tIns="54703" rIns="0" bIns="0" rtlCol="0" anchor="ctr">
            <a:spAutoFit/>
          </a:bodyPr>
          <a:lstStyle/>
          <a:p>
            <a:pPr marL="11516" marR="4607" indent="304032" algn="ctr">
              <a:lnSpc>
                <a:spcPts val="3653"/>
              </a:lnSpc>
              <a:spcBef>
                <a:spcPts val="43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keresés eredménye –  a találatok </a:t>
            </a:r>
            <a:r>
              <a:rPr lang="hu-HU" sz="399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szignifikanciája</a:t>
            </a:r>
            <a:endParaRPr lang="hu-HU" sz="399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695" y="1217857"/>
            <a:ext cx="6236116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 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nagy kérdés: Milyen </a:t>
            </a:r>
            <a:r>
              <a:rPr sz="20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E-érték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nél húzzuk meg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</a:t>
            </a:r>
            <a:r>
              <a:rPr sz="2000" spc="-77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határt?</a:t>
            </a:r>
            <a:endParaRPr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6186" y="1494250"/>
            <a:ext cx="7383147" cy="2535105"/>
          </a:xfrm>
          <a:prstGeom prst="rect">
            <a:avLst/>
          </a:prstGeom>
        </p:spPr>
        <p:txBody>
          <a:bodyPr vert="horz" wrap="square" lIns="0" tIns="125528" rIns="0" bIns="0" rtlCol="0">
            <a:spAutoFit/>
          </a:bodyPr>
          <a:lstStyle/>
          <a:p>
            <a:pPr marL="11516">
              <a:spcBef>
                <a:spcPts val="988"/>
              </a:spcBef>
              <a:buFont typeface="Arial" pitchFamily="34" charset="0"/>
              <a:buChar char="•"/>
            </a:pPr>
            <a:r>
              <a:rPr lang="hu-HU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Általában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0.001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vagy 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0.01</a:t>
            </a:r>
            <a:r>
              <a:rPr spc="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alatt</a:t>
            </a:r>
            <a:endParaRPr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11516">
              <a:spcBef>
                <a:spcPts val="898"/>
              </a:spcBef>
              <a:buFont typeface="Arial" pitchFamily="34" charset="0"/>
              <a:buChar char="•"/>
            </a:pPr>
            <a:r>
              <a:rPr lang="hu-H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Nagyon</a:t>
            </a:r>
            <a:r>
              <a:rPr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ritkán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fordul elő </a:t>
            </a:r>
            <a:r>
              <a:rPr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nem rokon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találat 0.01 </a:t>
            </a:r>
            <a:r>
              <a:rPr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érték</a:t>
            </a:r>
            <a:r>
              <a:rPr spc="32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alatt</a:t>
            </a:r>
            <a:endParaRPr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11516">
              <a:spcBef>
                <a:spcPts val="1306"/>
              </a:spcBef>
              <a:buFont typeface="Arial" pitchFamily="34" charset="0"/>
              <a:buChar char="•"/>
            </a:pPr>
            <a:r>
              <a:rPr lang="hu-H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Genomannotációnál</a:t>
            </a:r>
            <a:r>
              <a:rPr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: 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10</a:t>
            </a:r>
            <a:r>
              <a:rPr baseline="39682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-6</a:t>
            </a:r>
            <a:r>
              <a:rPr baseline="39682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vagy</a:t>
            </a:r>
            <a:r>
              <a:rPr spc="-19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kisebb!</a:t>
            </a:r>
          </a:p>
          <a:p>
            <a:pPr marL="11516" marR="860272">
              <a:lnSpc>
                <a:spcPts val="2040"/>
              </a:lnSpc>
              <a:spcBef>
                <a:spcPts val="1079"/>
              </a:spcBef>
              <a:buFont typeface="Arial" pitchFamily="34" charset="0"/>
              <a:buChar char="•"/>
            </a:pPr>
            <a:r>
              <a:rPr lang="hu-H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Egynél</a:t>
            </a:r>
            <a:r>
              <a:rPr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nagyobb szám esetén a </a:t>
            </a:r>
            <a:r>
              <a:rPr spc="-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kimutatot</a:t>
            </a:r>
            <a:r>
              <a:rPr lang="hu-HU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     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hasonlóságnak</a:t>
            </a:r>
            <a:r>
              <a:rPr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nincs 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semmilyen </a:t>
            </a:r>
            <a:r>
              <a:rPr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jelentősége</a:t>
            </a:r>
          </a:p>
          <a:p>
            <a:pPr marL="11516" marR="4607">
              <a:lnSpc>
                <a:spcPts val="2049"/>
              </a:lnSpc>
              <a:spcBef>
                <a:spcPts val="1025"/>
              </a:spcBef>
              <a:buFont typeface="Arial" pitchFamily="34" charset="0"/>
              <a:buChar char="•"/>
            </a:pPr>
            <a:r>
              <a:rPr lang="hu-H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 váratlan rokonságot akarunk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felfedezni, </a:t>
            </a:r>
            <a:r>
              <a:rPr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akkor alsó </a:t>
            </a:r>
            <a:r>
              <a:rPr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határ is </a:t>
            </a:r>
            <a:r>
              <a:rPr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kell, hogy  a nyilvánvaló rokonokat</a:t>
            </a:r>
            <a:r>
              <a:rPr spc="-18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kiszűrjük.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0695" y="4396376"/>
            <a:ext cx="6283333" cy="605775"/>
          </a:xfrm>
          <a:prstGeom prst="rect">
            <a:avLst/>
          </a:prstGeom>
        </p:spPr>
        <p:txBody>
          <a:bodyPr vert="horz" wrap="square" lIns="0" tIns="38004" rIns="0" bIns="0" rtlCol="0">
            <a:spAutoFit/>
          </a:bodyPr>
          <a:lstStyle/>
          <a:p>
            <a:pPr marL="11516" marR="4607">
              <a:lnSpc>
                <a:spcPts val="2231"/>
              </a:lnSpc>
              <a:spcBef>
                <a:spcPts val="299"/>
              </a:spcBef>
            </a:pP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Az </a:t>
            </a:r>
            <a:r>
              <a:rPr sz="20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NCBI 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BLAST további értékeket is használ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 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találatok  osztályozására:</a:t>
            </a:r>
            <a:endParaRPr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05187" y="4909132"/>
            <a:ext cx="5554348" cy="1704109"/>
          </a:xfrm>
          <a:prstGeom prst="rect">
            <a:avLst/>
          </a:prstGeom>
        </p:spPr>
        <p:txBody>
          <a:bodyPr vert="horz" wrap="square" lIns="0" tIns="125528" rIns="0" bIns="0" rtlCol="0">
            <a:spAutoFit/>
          </a:bodyPr>
          <a:lstStyle/>
          <a:p>
            <a:pPr marL="11516">
              <a:spcBef>
                <a:spcPts val="988"/>
              </a:spcBef>
              <a:buFont typeface="Arial" pitchFamily="34" charset="0"/>
              <a:buChar char="•"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cs typeface="Arial"/>
              </a:rPr>
              <a:t>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score</a:t>
            </a:r>
            <a:r>
              <a:rPr sz="2000" spc="-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pontérték</a:t>
            </a:r>
            <a:endParaRPr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11516">
              <a:spcBef>
                <a:spcPts val="898"/>
              </a:spcBef>
              <a:buFont typeface="Arial" pitchFamily="34" charset="0"/>
              <a:buChar char="•"/>
            </a:pPr>
            <a:r>
              <a:rPr lang="hu-H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az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b="1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illeszkedés</a:t>
            </a:r>
            <a:r>
              <a:rPr sz="2000" b="1" spc="-23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hossza</a:t>
            </a:r>
            <a:endParaRPr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11516">
              <a:spcBef>
                <a:spcPts val="898"/>
              </a:spcBef>
              <a:buFont typeface="Arial" pitchFamily="34" charset="0"/>
              <a:buChar char="•"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gap-</a:t>
            </a:r>
            <a:r>
              <a:rPr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ek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száma</a:t>
            </a:r>
          </a:p>
          <a:p>
            <a:pPr marL="11516">
              <a:spcBef>
                <a:spcPts val="898"/>
              </a:spcBef>
              <a:buFont typeface="Arial" pitchFamily="34" charset="0"/>
              <a:buChar char="•"/>
            </a:pPr>
            <a:r>
              <a:rPr lang="hu-H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azonos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as-ak / nt-ok</a:t>
            </a:r>
            <a:r>
              <a:rPr sz="2000" spc="-82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aránya</a:t>
            </a:r>
          </a:p>
        </p:txBody>
      </p:sp>
      <p:sp>
        <p:nvSpPr>
          <p:cNvPr id="21" name="Dia számának hely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4799">
              <a:lnSpc>
                <a:spcPts val="1478"/>
              </a:lnSpc>
            </a:pPr>
            <a:fld id="{81D60167-4931-47E6-BA6A-407CBD079E47}" type="slidenum">
              <a:rPr lang="hu-HU" smtClean="0"/>
              <a:pPr marL="104799">
                <a:lnSpc>
                  <a:spcPts val="1478"/>
                </a:lnSpc>
              </a:pPr>
              <a:t>38</a:t>
            </a:fld>
            <a:endParaRPr lang="hu-H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5">
            <a:extLst>
              <a:ext uri="{FF2B5EF4-FFF2-40B4-BE49-F238E27FC236}">
                <a16:creationId xmlns:a16="http://schemas.microsoft.com/office/drawing/2014/main" id="{9C4E4414-2BDF-41FA-A5A0-C12E2A34443B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738215" y="2125346"/>
            <a:ext cx="1631869" cy="3434573"/>
          </a:xfrm>
          <a:prstGeom prst="rect">
            <a:avLst/>
          </a:prstGeom>
          <a:ln w="3175">
            <a:solidFill>
              <a:srgbClr val="7F0000"/>
            </a:solidFill>
          </a:ln>
        </p:spPr>
        <p:txBody>
          <a:bodyPr vert="horz" wrap="square" lIns="0" tIns="141076" rIns="0" bIns="0" rtlCol="0">
            <a:spAutoFit/>
          </a:bodyPr>
          <a:lstStyle/>
          <a:p>
            <a:pPr marL="420922" marR="414589" algn="ctr">
              <a:lnSpc>
                <a:spcPts val="2829"/>
              </a:lnSpc>
              <a:spcBef>
                <a:spcPts val="1111"/>
              </a:spcBef>
            </a:pPr>
            <a:r>
              <a:rPr sz="2539" spc="-5" dirty="0">
                <a:latin typeface="Arial"/>
                <a:cs typeface="Arial"/>
              </a:rPr>
              <a:t>kis</a:t>
            </a:r>
            <a:r>
              <a:rPr sz="2539" spc="-77" dirty="0">
                <a:latin typeface="Arial"/>
                <a:cs typeface="Arial"/>
              </a:rPr>
              <a:t> </a:t>
            </a:r>
            <a:r>
              <a:rPr sz="2539" dirty="0">
                <a:latin typeface="Arial"/>
                <a:cs typeface="Arial"/>
              </a:rPr>
              <a:t>W  kis</a:t>
            </a:r>
            <a:r>
              <a:rPr sz="2539" spc="-73" dirty="0">
                <a:latin typeface="Arial"/>
                <a:cs typeface="Arial"/>
              </a:rPr>
              <a:t> </a:t>
            </a:r>
            <a:r>
              <a:rPr sz="2539" dirty="0">
                <a:latin typeface="Arial"/>
                <a:cs typeface="Arial"/>
              </a:rPr>
              <a:t>T</a:t>
            </a:r>
            <a:endParaRPr sz="2539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1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1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11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3627">
              <a:latin typeface="Times New Roman"/>
              <a:cs typeface="Times New Roman"/>
            </a:endParaRPr>
          </a:p>
          <a:p>
            <a:pPr marL="268331" marR="263725" algn="ctr">
              <a:lnSpc>
                <a:spcPts val="2829"/>
              </a:lnSpc>
            </a:pPr>
            <a:r>
              <a:rPr sz="2539" spc="-5" dirty="0">
                <a:latin typeface="Arial"/>
                <a:cs typeface="Arial"/>
              </a:rPr>
              <a:t>nagy</a:t>
            </a:r>
            <a:r>
              <a:rPr sz="2539" spc="-91" dirty="0">
                <a:latin typeface="Arial"/>
                <a:cs typeface="Arial"/>
              </a:rPr>
              <a:t> </a:t>
            </a:r>
            <a:r>
              <a:rPr sz="2539" dirty="0">
                <a:latin typeface="Arial"/>
                <a:cs typeface="Arial"/>
              </a:rPr>
              <a:t>W  </a:t>
            </a:r>
            <a:r>
              <a:rPr sz="2539" spc="-5" dirty="0">
                <a:latin typeface="Arial"/>
                <a:cs typeface="Arial"/>
              </a:rPr>
              <a:t>nagy</a:t>
            </a:r>
            <a:r>
              <a:rPr sz="2539" spc="-73" dirty="0">
                <a:latin typeface="Arial"/>
                <a:cs typeface="Arial"/>
              </a:rPr>
              <a:t> </a:t>
            </a:r>
            <a:r>
              <a:rPr sz="2539" dirty="0">
                <a:latin typeface="Arial"/>
                <a:cs typeface="Arial"/>
              </a:rPr>
              <a:t>T</a:t>
            </a:r>
            <a:endParaRPr sz="2539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3009" y="2747550"/>
            <a:ext cx="377219" cy="188983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516">
              <a:lnSpc>
                <a:spcPts val="2897"/>
              </a:lnSpc>
            </a:pPr>
            <a:r>
              <a:rPr sz="2902" spc="-9" dirty="0">
                <a:cs typeface="Arial"/>
              </a:rPr>
              <a:t>É</a:t>
            </a:r>
            <a:r>
              <a:rPr sz="2902" spc="5" dirty="0">
                <a:cs typeface="Arial"/>
              </a:rPr>
              <a:t>r</a:t>
            </a:r>
            <a:r>
              <a:rPr sz="2902" dirty="0">
                <a:cs typeface="Arial"/>
              </a:rPr>
              <a:t>zék</a:t>
            </a:r>
            <a:r>
              <a:rPr sz="2902" spc="9" dirty="0">
                <a:cs typeface="Arial"/>
              </a:rPr>
              <a:t>e</a:t>
            </a:r>
            <a:r>
              <a:rPr sz="2902" spc="-9" dirty="0">
                <a:cs typeface="Arial"/>
              </a:rPr>
              <a:t>n</a:t>
            </a:r>
            <a:r>
              <a:rPr sz="2902" spc="9" dirty="0">
                <a:cs typeface="Arial"/>
              </a:rPr>
              <a:t>y</a:t>
            </a:r>
            <a:r>
              <a:rPr sz="2902" dirty="0">
                <a:cs typeface="Arial"/>
              </a:rPr>
              <a:t>ség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66282" y="2218948"/>
            <a:ext cx="377219" cy="275241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516">
              <a:lnSpc>
                <a:spcPts val="2897"/>
              </a:lnSpc>
            </a:pPr>
            <a:r>
              <a:rPr sz="2902" spc="-5" dirty="0">
                <a:cs typeface="Arial"/>
              </a:rPr>
              <a:t>Keresési</a:t>
            </a:r>
            <a:r>
              <a:rPr sz="2902" spc="-36" dirty="0">
                <a:cs typeface="Arial"/>
              </a:rPr>
              <a:t> </a:t>
            </a:r>
            <a:r>
              <a:rPr sz="2902" dirty="0">
                <a:cs typeface="Arial"/>
              </a:rPr>
              <a:t>sebesség</a:t>
            </a:r>
          </a:p>
        </p:txBody>
      </p:sp>
      <p:sp>
        <p:nvSpPr>
          <p:cNvPr id="5" name="object 5"/>
          <p:cNvSpPr/>
          <p:nvPr/>
        </p:nvSpPr>
        <p:spPr>
          <a:xfrm>
            <a:off x="2595790" y="2810571"/>
            <a:ext cx="325913" cy="1958935"/>
          </a:xfrm>
          <a:custGeom>
            <a:avLst/>
            <a:gdLst/>
            <a:ahLst/>
            <a:cxnLst/>
            <a:rect l="l" t="t" r="r" b="b"/>
            <a:pathLst>
              <a:path w="359410" h="2160270">
                <a:moveTo>
                  <a:pt x="359409" y="1729739"/>
                </a:moveTo>
                <a:lnTo>
                  <a:pt x="0" y="1729739"/>
                </a:lnTo>
                <a:lnTo>
                  <a:pt x="179069" y="2160270"/>
                </a:lnTo>
                <a:lnTo>
                  <a:pt x="359409" y="1729739"/>
                </a:lnTo>
                <a:close/>
              </a:path>
              <a:path w="359410" h="2160270">
                <a:moveTo>
                  <a:pt x="269239" y="429260"/>
                </a:moveTo>
                <a:lnTo>
                  <a:pt x="88900" y="429260"/>
                </a:lnTo>
                <a:lnTo>
                  <a:pt x="88900" y="1729739"/>
                </a:lnTo>
                <a:lnTo>
                  <a:pt x="269239" y="1729739"/>
                </a:lnTo>
                <a:lnTo>
                  <a:pt x="269239" y="429260"/>
                </a:lnTo>
                <a:close/>
              </a:path>
              <a:path w="359410" h="2160270">
                <a:moveTo>
                  <a:pt x="179069" y="0"/>
                </a:moveTo>
                <a:lnTo>
                  <a:pt x="0" y="429260"/>
                </a:lnTo>
                <a:lnTo>
                  <a:pt x="359409" y="429260"/>
                </a:lnTo>
                <a:lnTo>
                  <a:pt x="179069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2595790" y="2810571"/>
            <a:ext cx="325913" cy="1958935"/>
          </a:xfrm>
          <a:custGeom>
            <a:avLst/>
            <a:gdLst/>
            <a:ahLst/>
            <a:cxnLst/>
            <a:rect l="l" t="t" r="r" b="b"/>
            <a:pathLst>
              <a:path w="359410" h="2160270">
                <a:moveTo>
                  <a:pt x="0" y="429260"/>
                </a:moveTo>
                <a:lnTo>
                  <a:pt x="179069" y="0"/>
                </a:lnTo>
                <a:lnTo>
                  <a:pt x="359409" y="429260"/>
                </a:lnTo>
                <a:lnTo>
                  <a:pt x="269239" y="429260"/>
                </a:lnTo>
                <a:lnTo>
                  <a:pt x="269239" y="1729739"/>
                </a:lnTo>
                <a:lnTo>
                  <a:pt x="359409" y="1729739"/>
                </a:lnTo>
                <a:lnTo>
                  <a:pt x="179069" y="2160270"/>
                </a:lnTo>
                <a:lnTo>
                  <a:pt x="0" y="1729739"/>
                </a:lnTo>
                <a:lnTo>
                  <a:pt x="88900" y="1729739"/>
                </a:lnTo>
                <a:lnTo>
                  <a:pt x="88900" y="429260"/>
                </a:lnTo>
                <a:lnTo>
                  <a:pt x="0" y="42926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6348975" y="2842817"/>
            <a:ext cx="327065" cy="1958935"/>
          </a:xfrm>
          <a:custGeom>
            <a:avLst/>
            <a:gdLst/>
            <a:ahLst/>
            <a:cxnLst/>
            <a:rect l="l" t="t" r="r" b="b"/>
            <a:pathLst>
              <a:path w="360679" h="2160270">
                <a:moveTo>
                  <a:pt x="360680" y="1729739"/>
                </a:moveTo>
                <a:lnTo>
                  <a:pt x="0" y="1729739"/>
                </a:lnTo>
                <a:lnTo>
                  <a:pt x="180340" y="2160269"/>
                </a:lnTo>
                <a:lnTo>
                  <a:pt x="360680" y="1729739"/>
                </a:lnTo>
                <a:close/>
              </a:path>
              <a:path w="360679" h="2160270">
                <a:moveTo>
                  <a:pt x="270510" y="430529"/>
                </a:moveTo>
                <a:lnTo>
                  <a:pt x="90170" y="430529"/>
                </a:lnTo>
                <a:lnTo>
                  <a:pt x="90170" y="1729739"/>
                </a:lnTo>
                <a:lnTo>
                  <a:pt x="270510" y="1729739"/>
                </a:lnTo>
                <a:lnTo>
                  <a:pt x="270510" y="430529"/>
                </a:lnTo>
                <a:close/>
              </a:path>
              <a:path w="360679" h="2160270">
                <a:moveTo>
                  <a:pt x="180340" y="0"/>
                </a:moveTo>
                <a:lnTo>
                  <a:pt x="0" y="430529"/>
                </a:lnTo>
                <a:lnTo>
                  <a:pt x="360680" y="430529"/>
                </a:lnTo>
                <a:lnTo>
                  <a:pt x="18034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6348975" y="2842817"/>
            <a:ext cx="327065" cy="1958935"/>
          </a:xfrm>
          <a:custGeom>
            <a:avLst/>
            <a:gdLst/>
            <a:ahLst/>
            <a:cxnLst/>
            <a:rect l="l" t="t" r="r" b="b"/>
            <a:pathLst>
              <a:path w="360679" h="2160270">
                <a:moveTo>
                  <a:pt x="0" y="430529"/>
                </a:moveTo>
                <a:lnTo>
                  <a:pt x="180340" y="0"/>
                </a:lnTo>
                <a:lnTo>
                  <a:pt x="360680" y="430529"/>
                </a:lnTo>
                <a:lnTo>
                  <a:pt x="270510" y="430529"/>
                </a:lnTo>
                <a:lnTo>
                  <a:pt x="270510" y="1729739"/>
                </a:lnTo>
                <a:lnTo>
                  <a:pt x="360680" y="1729739"/>
                </a:lnTo>
                <a:lnTo>
                  <a:pt x="180340" y="2160269"/>
                </a:lnTo>
                <a:lnTo>
                  <a:pt x="0" y="1729739"/>
                </a:lnTo>
                <a:lnTo>
                  <a:pt x="90170" y="1729739"/>
                </a:lnTo>
                <a:lnTo>
                  <a:pt x="90170" y="430529"/>
                </a:lnTo>
                <a:lnTo>
                  <a:pt x="0" y="43052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2205386" y="4989469"/>
            <a:ext cx="1134939" cy="31863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995" b="1" spc="-9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995" b="1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995"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995" b="1" spc="-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995" b="1" spc="5" dirty="0">
                <a:solidFill>
                  <a:srgbClr val="0000FF"/>
                </a:solidFill>
                <a:latin typeface="Arial"/>
                <a:cs typeface="Arial"/>
              </a:rPr>
              <a:t>z</a:t>
            </a:r>
            <a:r>
              <a:rPr sz="1995" b="1" spc="-5" dirty="0">
                <a:solidFill>
                  <a:srgbClr val="0000FF"/>
                </a:solidFill>
                <a:latin typeface="Arial"/>
                <a:cs typeface="Arial"/>
              </a:rPr>
              <a:t>ab</a:t>
            </a:r>
            <a:r>
              <a:rPr sz="1995" b="1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995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5048" y="235934"/>
            <a:ext cx="8941888" cy="625643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9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Szóhossz- (W) és küszöb- (T) értékek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xfrm>
            <a:off x="5856076" y="5839911"/>
            <a:ext cx="1865652" cy="184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3033">
              <a:lnSpc>
                <a:spcPts val="1478"/>
              </a:lnSpc>
            </a:pPr>
            <a:fld id="{81D60167-4931-47E6-BA6A-407CBD079E47}" type="slidenum">
              <a:rPr dirty="0"/>
              <a:pPr marL="23033">
                <a:lnSpc>
                  <a:spcPts val="1478"/>
                </a:lnSpc>
              </a:pPr>
              <a:t>39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465656" y="2344157"/>
            <a:ext cx="557968" cy="31863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995" b="1" spc="5" dirty="0">
                <a:solidFill>
                  <a:srgbClr val="0000FF"/>
                </a:solidFill>
                <a:latin typeface="Arial"/>
                <a:cs typeface="Arial"/>
              </a:rPr>
              <a:t>j</a:t>
            </a:r>
            <a:r>
              <a:rPr sz="1995" b="1" spc="-5" dirty="0">
                <a:solidFill>
                  <a:srgbClr val="0000FF"/>
                </a:solidFill>
                <a:latin typeface="Arial"/>
                <a:cs typeface="Arial"/>
              </a:rPr>
              <a:t>ob</a:t>
            </a:r>
            <a:r>
              <a:rPr sz="1995" b="1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99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9723" y="4989469"/>
            <a:ext cx="1162578" cy="31863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995" b="1" spc="-5" dirty="0">
                <a:solidFill>
                  <a:srgbClr val="0000FF"/>
                </a:solidFill>
                <a:latin typeface="Arial"/>
                <a:cs typeface="Arial"/>
              </a:rPr>
              <a:t>gy</a:t>
            </a:r>
            <a:r>
              <a:rPr sz="1995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995" b="1" spc="-9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995" b="1" spc="-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995" b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995" b="1" spc="-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995" b="1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99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24214" y="2344157"/>
            <a:ext cx="966224" cy="31863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995" b="1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995" b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995" b="1" spc="-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995"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995" b="1" spc="-5" dirty="0">
                <a:solidFill>
                  <a:srgbClr val="0000FF"/>
                </a:solidFill>
                <a:latin typeface="Arial"/>
                <a:cs typeface="Arial"/>
              </a:rPr>
              <a:t>ab</a:t>
            </a:r>
            <a:r>
              <a:rPr sz="1995" b="1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endParaRPr sz="199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4AC21892-E2D3-47AA-902E-BBDF4920852A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1052439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51435" tIns="25718" rIns="51435" bIns="25718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hu-HU" sz="2475" b="1" dirty="0">
                <a:solidFill>
                  <a:schemeClr val="bg1"/>
                </a:solidFill>
              </a:rPr>
            </a:br>
            <a:br>
              <a:rPr lang="hu-HU" sz="2531" dirty="0"/>
            </a:br>
            <a:endParaRPr lang="hu-HU" sz="2531" dirty="0"/>
          </a:p>
        </p:txBody>
      </p:sp>
      <p:sp>
        <p:nvSpPr>
          <p:cNvPr id="65" name="TextShape 1"/>
          <p:cNvSpPr txBox="1"/>
          <p:nvPr/>
        </p:nvSpPr>
        <p:spPr>
          <a:xfrm>
            <a:off x="0" y="4605"/>
            <a:ext cx="9144000" cy="1136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3628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Kétféle megközelítés a </a:t>
            </a:r>
            <a:r>
              <a:rPr lang="hu-HU" sz="3628" b="1" spc="-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szekvenciaelemzésben</a:t>
            </a:r>
            <a:endParaRPr lang="hu-HU" sz="3628" b="1" spc="-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456998" y="1273523"/>
            <a:ext cx="8228763" cy="45256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Szekvenciák közötti hasonlóság kimutatása: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ez alapján rokon szerkezetre vagy funkcióra való következtetés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Alapja: </a:t>
            </a:r>
            <a:r>
              <a:rPr lang="hu-HU" sz="2540" i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hasonló szekvencia → hasonló szerkezet → hasonló funkció</a:t>
            </a:r>
            <a:endParaRPr lang="hu-HU" sz="254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lvl="2">
              <a:spcBef>
                <a:spcPts val="544"/>
              </a:spcBef>
              <a:buClr>
                <a:srgbClr val="0066CC"/>
              </a:buClr>
              <a:buSzPct val="100000"/>
            </a:pP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Többnyire igaz, de nem mindig</a:t>
            </a:r>
          </a:p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903" i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Ab </a:t>
            </a:r>
            <a:r>
              <a:rPr lang="hu-HU" sz="2903" i="1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initio</a:t>
            </a: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(„kezdettől fogva”) </a:t>
            </a:r>
            <a:r>
              <a:rPr lang="hu-HU" sz="2903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predikció</a:t>
            </a: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: 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szerkezetre és a funkcióra közvetlenül a szekvenciából – elsődleges szerkezetből – próbálunk következtetni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54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Egyelőre csak korlátozottan alkalmazható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5">
            <a:extLst>
              <a:ext uri="{FF2B5EF4-FFF2-40B4-BE49-F238E27FC236}">
                <a16:creationId xmlns:a16="http://schemas.microsoft.com/office/drawing/2014/main" id="{C2BAFFBF-A1D0-4FBB-AC4A-A2A16AE846D3}"/>
              </a:ext>
            </a:extLst>
          </p:cNvPr>
          <p:cNvSpPr txBox="1">
            <a:spLocks/>
          </p:cNvSpPr>
          <p:nvPr/>
        </p:nvSpPr>
        <p:spPr>
          <a:xfrm>
            <a:off x="0" y="-19910"/>
            <a:ext cx="9144000" cy="85077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66648"/>
            <a:ext cx="9144000" cy="564216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algn="ctr">
              <a:spcBef>
                <a:spcPts val="9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 BLAST csomag programjai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5856076" y="5839911"/>
            <a:ext cx="1865652" cy="184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3033">
              <a:lnSpc>
                <a:spcPts val="1478"/>
              </a:lnSpc>
            </a:pPr>
            <a:fld id="{81D60167-4931-47E6-BA6A-407CBD079E47}" type="slidenum">
              <a:rPr dirty="0"/>
              <a:pPr marL="23033">
                <a:lnSpc>
                  <a:spcPts val="1478"/>
                </a:lnSpc>
              </a:pPr>
              <a:t>40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785706"/>
              </p:ext>
            </p:extLst>
          </p:nvPr>
        </p:nvGraphicFramePr>
        <p:xfrm>
          <a:off x="833821" y="1402014"/>
          <a:ext cx="7476358" cy="40539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1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7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736">
                <a:tc>
                  <a:txBody>
                    <a:bodyPr/>
                    <a:lstStyle/>
                    <a:p>
                      <a:pPr marL="13970" algn="ctr">
                        <a:lnSpc>
                          <a:spcPts val="2310"/>
                        </a:lnSpc>
                      </a:pPr>
                      <a:r>
                        <a:rPr sz="2000" b="1" spc="35" dirty="0">
                          <a:latin typeface="+mn-lt"/>
                          <a:cs typeface="Arial"/>
                        </a:rPr>
                        <a:t>BLAST</a:t>
                      </a:r>
                      <a:endParaRPr sz="2000" dirty="0">
                        <a:latin typeface="+mn-lt"/>
                        <a:cs typeface="Arial"/>
                      </a:endParaRPr>
                    </a:p>
                    <a:p>
                      <a:pPr marL="13970" algn="ctr">
                        <a:lnSpc>
                          <a:spcPts val="2430"/>
                        </a:lnSpc>
                      </a:pPr>
                      <a:r>
                        <a:rPr sz="2000" b="1" spc="35" dirty="0">
                          <a:latin typeface="+mn-lt"/>
                          <a:cs typeface="Arial"/>
                        </a:rPr>
                        <a:t>program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2000" b="1" spc="25" dirty="0">
                          <a:latin typeface="+mn-lt"/>
                          <a:cs typeface="Arial"/>
                        </a:rPr>
                        <a:t>Kereső</a:t>
                      </a:r>
                      <a:r>
                        <a:rPr sz="2000" b="1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25" dirty="0">
                          <a:latin typeface="+mn-lt"/>
                          <a:cs typeface="Arial"/>
                        </a:rPr>
                        <a:t>szekvencia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11746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2000" b="1" spc="35" dirty="0">
                          <a:latin typeface="+mn-lt"/>
                          <a:cs typeface="Arial"/>
                        </a:rPr>
                        <a:t>Adatbázis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11746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239">
                <a:tc>
                  <a:txBody>
                    <a:bodyPr/>
                    <a:lstStyle/>
                    <a:p>
                      <a:pPr marL="13970" algn="ctr">
                        <a:lnSpc>
                          <a:spcPts val="2560"/>
                        </a:lnSpc>
                      </a:pPr>
                      <a:r>
                        <a:rPr sz="2000" b="1" i="1" spc="30" dirty="0">
                          <a:latin typeface="+mn-lt"/>
                          <a:cs typeface="Arial"/>
                        </a:rPr>
                        <a:t>blastp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2560"/>
                        </a:lnSpc>
                      </a:pPr>
                      <a:r>
                        <a:rPr sz="2000" spc="20" dirty="0">
                          <a:solidFill>
                            <a:srgbClr val="00AD00"/>
                          </a:solidFill>
                          <a:latin typeface="+mn-lt"/>
                          <a:cs typeface="Arial"/>
                        </a:rPr>
                        <a:t>fehérje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560"/>
                        </a:lnSpc>
                      </a:pPr>
                      <a:r>
                        <a:rPr sz="2000" spc="15" dirty="0">
                          <a:solidFill>
                            <a:srgbClr val="00AD00"/>
                          </a:solidFill>
                          <a:latin typeface="+mn-lt"/>
                          <a:cs typeface="Arial"/>
                        </a:rPr>
                        <a:t>fehérje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92">
                <a:tc>
                  <a:txBody>
                    <a:bodyPr/>
                    <a:lstStyle/>
                    <a:p>
                      <a:pPr marL="13970" algn="ctr">
                        <a:lnSpc>
                          <a:spcPts val="2550"/>
                        </a:lnSpc>
                      </a:pPr>
                      <a:r>
                        <a:rPr sz="2000" b="1" i="1" spc="30" dirty="0">
                          <a:latin typeface="+mn-lt"/>
                          <a:cs typeface="Arial"/>
                        </a:rPr>
                        <a:t>blastn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2550"/>
                        </a:lnSpc>
                      </a:pPr>
                      <a:r>
                        <a:rPr sz="2000" spc="15" dirty="0">
                          <a:solidFill>
                            <a:srgbClr val="C80015"/>
                          </a:solidFill>
                          <a:latin typeface="+mn-lt"/>
                          <a:cs typeface="Arial"/>
                        </a:rPr>
                        <a:t>nukleotid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2550"/>
                        </a:lnSpc>
                      </a:pPr>
                      <a:r>
                        <a:rPr sz="2000" spc="15" dirty="0">
                          <a:solidFill>
                            <a:srgbClr val="C80015"/>
                          </a:solidFill>
                          <a:latin typeface="+mn-lt"/>
                          <a:cs typeface="Arial"/>
                        </a:rPr>
                        <a:t>nukleotid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668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2000" b="1" i="1" spc="30" dirty="0">
                          <a:latin typeface="+mn-lt"/>
                          <a:cs typeface="Arial"/>
                        </a:rPr>
                        <a:t>blastx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12437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marR="584835" algn="ctr">
                        <a:lnSpc>
                          <a:spcPts val="2390"/>
                        </a:lnSpc>
                        <a:spcBef>
                          <a:spcPts val="114"/>
                        </a:spcBef>
                      </a:pPr>
                      <a:r>
                        <a:rPr sz="2000" spc="45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6 </a:t>
                      </a:r>
                      <a:r>
                        <a:rPr sz="2000" spc="30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keretben</a:t>
                      </a:r>
                      <a:r>
                        <a:rPr sz="2000" spc="-114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10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lefordított  </a:t>
                      </a:r>
                      <a:r>
                        <a:rPr sz="2000" spc="15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nukleotid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132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2000" spc="15" dirty="0">
                          <a:solidFill>
                            <a:srgbClr val="00AD00"/>
                          </a:solidFill>
                          <a:latin typeface="+mn-lt"/>
                          <a:cs typeface="Arial"/>
                        </a:rPr>
                        <a:t>fehérje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124377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668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b="1" i="1" spc="30" dirty="0">
                          <a:latin typeface="+mn-lt"/>
                          <a:cs typeface="Arial"/>
                        </a:rPr>
                        <a:t>tblastn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12207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spc="20" dirty="0">
                          <a:solidFill>
                            <a:srgbClr val="00AD00"/>
                          </a:solidFill>
                          <a:latin typeface="+mn-lt"/>
                          <a:cs typeface="Arial"/>
                        </a:rPr>
                        <a:t>fehérje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12207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marR="595630" algn="ctr">
                        <a:lnSpc>
                          <a:spcPts val="2380"/>
                        </a:lnSpc>
                        <a:spcBef>
                          <a:spcPts val="114"/>
                        </a:spcBef>
                      </a:pPr>
                      <a:r>
                        <a:rPr sz="2000" spc="45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6 </a:t>
                      </a:r>
                      <a:r>
                        <a:rPr sz="2000" spc="25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keretben</a:t>
                      </a:r>
                      <a:r>
                        <a:rPr sz="2000" spc="-95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10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lefordított  </a:t>
                      </a:r>
                      <a:r>
                        <a:rPr sz="2000" spc="15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nukleotid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132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668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b="1" i="1" spc="30" dirty="0">
                          <a:latin typeface="+mn-lt"/>
                          <a:cs typeface="Arial"/>
                        </a:rPr>
                        <a:t>tblastx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122074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marR="584835" algn="ctr">
                        <a:lnSpc>
                          <a:spcPts val="2380"/>
                        </a:lnSpc>
                        <a:spcBef>
                          <a:spcPts val="114"/>
                        </a:spcBef>
                      </a:pPr>
                      <a:r>
                        <a:rPr sz="2000" spc="45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6 </a:t>
                      </a:r>
                      <a:r>
                        <a:rPr sz="2000" spc="30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keretben</a:t>
                      </a:r>
                      <a:r>
                        <a:rPr sz="2000" spc="-114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10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lefordított  </a:t>
                      </a:r>
                      <a:r>
                        <a:rPr sz="2000" spc="15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nukleotid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132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marR="595630" algn="ctr">
                        <a:lnSpc>
                          <a:spcPts val="2380"/>
                        </a:lnSpc>
                        <a:spcBef>
                          <a:spcPts val="114"/>
                        </a:spcBef>
                      </a:pPr>
                      <a:r>
                        <a:rPr sz="2000" spc="45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6 </a:t>
                      </a:r>
                      <a:r>
                        <a:rPr sz="2000" spc="25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keretben</a:t>
                      </a:r>
                      <a:r>
                        <a:rPr sz="2000" spc="-95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spc="10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lefordított  </a:t>
                      </a:r>
                      <a:r>
                        <a:rPr sz="2000" spc="15" dirty="0">
                          <a:solidFill>
                            <a:srgbClr val="004949"/>
                          </a:solidFill>
                          <a:latin typeface="+mn-lt"/>
                          <a:cs typeface="Arial"/>
                        </a:rPr>
                        <a:t>nukleotid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13243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5">
            <a:extLst>
              <a:ext uri="{FF2B5EF4-FFF2-40B4-BE49-F238E27FC236}">
                <a16:creationId xmlns:a16="http://schemas.microsoft.com/office/drawing/2014/main" id="{33EB6639-0DEF-4241-8C5D-CBD51146ACA8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66648"/>
            <a:ext cx="9144000" cy="564216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algn="ctr">
              <a:spcBef>
                <a:spcPts val="9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Egyéb BLAST programok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5856076" y="5839911"/>
            <a:ext cx="1865652" cy="184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3033">
              <a:lnSpc>
                <a:spcPts val="1478"/>
              </a:lnSpc>
            </a:pPr>
            <a:fld id="{81D60167-4931-47E6-BA6A-407CBD079E47}" type="slidenum">
              <a:rPr dirty="0"/>
              <a:pPr marL="23033">
                <a:lnSpc>
                  <a:spcPts val="1478"/>
                </a:lnSpc>
              </a:pPr>
              <a:t>41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47998" y="1172599"/>
            <a:ext cx="7854938" cy="5520952"/>
          </a:xfrm>
          <a:prstGeom prst="rect">
            <a:avLst/>
          </a:prstGeom>
        </p:spPr>
        <p:txBody>
          <a:bodyPr vert="horz" wrap="square" lIns="0" tIns="146258" rIns="0" bIns="0" rtlCol="0">
            <a:spAutoFit/>
          </a:bodyPr>
          <a:lstStyle/>
          <a:p>
            <a:pPr marL="11516" algn="just">
              <a:spcBef>
                <a:spcPts val="1152"/>
              </a:spcBef>
            </a:pPr>
            <a:r>
              <a:rPr lang="hu-H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BLAST2</a:t>
            </a:r>
            <a:r>
              <a:rPr lang="hu-H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: </a:t>
            </a:r>
            <a:r>
              <a:rPr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Gapped</a:t>
            </a:r>
            <a:r>
              <a:rPr sz="20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BLAST</a:t>
            </a:r>
            <a:endParaRPr lang="hu-HU" sz="2000" spc="-5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354416" indent="-342900" algn="just">
              <a:spcBef>
                <a:spcPts val="1152"/>
              </a:spcBef>
              <a:buFont typeface="Arial" panose="020B0604020202020204" pitchFamily="34" charset="0"/>
              <a:buChar char="•"/>
            </a:pP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Gap-</a:t>
            </a:r>
            <a:r>
              <a:rPr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eket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is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használ a </a:t>
            </a:r>
            <a:r>
              <a:rPr sz="2000" spc="-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találat</a:t>
            </a:r>
            <a:r>
              <a:rPr lang="hu-HU"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k</a:t>
            </a:r>
            <a:r>
              <a:rPr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iterjesztéséhez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 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</a:t>
            </a:r>
            <a:r>
              <a:rPr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lacsonyabb</a:t>
            </a:r>
            <a:r>
              <a:rPr sz="2000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küszöbérték</a:t>
            </a:r>
          </a:p>
          <a:p>
            <a:pPr marL="354416" indent="-342900" algn="just">
              <a:spcBef>
                <a:spcPts val="730"/>
              </a:spcBef>
              <a:buFont typeface="Arial" panose="020B0604020202020204" pitchFamily="34" charset="0"/>
              <a:buChar char="•"/>
            </a:pP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→ hosszabb a szomszédos szavak</a:t>
            </a:r>
            <a:r>
              <a:rPr sz="2000" spc="-23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listája</a:t>
            </a:r>
            <a:endParaRPr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354416" indent="-342900" algn="just">
              <a:spcBef>
                <a:spcPts val="1061"/>
              </a:spcBef>
              <a:buFont typeface="Arial" panose="020B0604020202020204" pitchFamily="34" charset="0"/>
              <a:buChar char="•"/>
            </a:pP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→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érzékenyebb</a:t>
            </a:r>
          </a:p>
          <a:p>
            <a:pPr marL="354416" marR="4607" indent="-342900" algn="just">
              <a:spcBef>
                <a:spcPts val="1360"/>
              </a:spcBef>
              <a:buFont typeface="Arial" panose="020B0604020202020204" pitchFamily="34" charset="0"/>
              <a:buChar char="•"/>
            </a:pP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Népszerű, 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mert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hatékonyan </a:t>
            </a:r>
            <a:r>
              <a:rPr sz="2000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implementálható, 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párhuzamosítható → </a:t>
            </a:r>
            <a:r>
              <a:rPr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nagyon</a:t>
            </a:r>
            <a:r>
              <a:rPr sz="2000" spc="-23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000" spc="-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gyors</a:t>
            </a:r>
            <a:endParaRPr lang="hu-HU" sz="2000" spc="-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354416" marR="4607" indent="-342900" algn="just">
              <a:spcBef>
                <a:spcPts val="1360"/>
              </a:spcBef>
              <a:buFont typeface="Arial" panose="020B0604020202020204" pitchFamily="34" charset="0"/>
              <a:buChar char="•"/>
            </a:pPr>
            <a:endParaRPr lang="hu-HU" sz="2000" spc="-5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11516">
              <a:spcBef>
                <a:spcPts val="100"/>
              </a:spcBef>
            </a:pPr>
            <a:r>
              <a:rPr lang="hu-HU" sz="2000" spc="9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PSI</a:t>
            </a:r>
            <a:r>
              <a:rPr lang="hu-HU" sz="2000" spc="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-BLAST:</a:t>
            </a:r>
            <a:r>
              <a:rPr lang="hu-HU" sz="2000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hu-HU" sz="2000" spc="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Position-Specific</a:t>
            </a:r>
            <a:r>
              <a:rPr lang="hu-HU" sz="2000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hu-HU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Iterated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hu-HU" sz="2000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BLAST</a:t>
            </a:r>
            <a:r>
              <a:rPr lang="hu-H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hu-HU" sz="2000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(protein)</a:t>
            </a:r>
            <a:endParaRPr lang="hu-H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468716" marR="547603" lvl="1">
              <a:lnSpc>
                <a:spcPts val="2376"/>
              </a:lnSpc>
              <a:spcBef>
                <a:spcPts val="295"/>
              </a:spcBef>
              <a:buFont typeface="Arial" pitchFamily="34" charset="0"/>
              <a:buChar char="•"/>
            </a:pPr>
            <a:r>
              <a:rPr lang="hu-HU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Iteratív </a:t>
            </a:r>
            <a:r>
              <a:rPr lang="hu-HU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BLAST-</a:t>
            </a:r>
            <a:r>
              <a:rPr lang="hu-HU" spc="-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olás</a:t>
            </a:r>
            <a:r>
              <a:rPr lang="hu-HU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, </a:t>
            </a:r>
            <a:r>
              <a:rPr lang="hu-HU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 </a:t>
            </a:r>
            <a:r>
              <a:rPr lang="hu-HU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találatok </a:t>
            </a:r>
            <a:r>
              <a:rPr lang="hu-HU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alapján </a:t>
            </a:r>
            <a:r>
              <a:rPr lang="hu-HU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Pozícióspecifikus pontozómátrixot </a:t>
            </a:r>
            <a:r>
              <a:rPr lang="hu-HU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</a:t>
            </a:r>
            <a:r>
              <a:rPr lang="hu-HU" spc="9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PSSM</a:t>
            </a:r>
            <a:r>
              <a:rPr lang="hu-HU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hu-HU" spc="18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hu-HU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generál</a:t>
            </a:r>
          </a:p>
          <a:p>
            <a:pPr marL="11516" marR="547603">
              <a:lnSpc>
                <a:spcPts val="2376"/>
              </a:lnSpc>
              <a:spcBef>
                <a:spcPts val="295"/>
              </a:spcBef>
              <a:buFont typeface="Arial" pitchFamily="34" charset="0"/>
              <a:buChar char="•"/>
            </a:pPr>
            <a:endParaRPr lang="hu-H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11516">
              <a:spcBef>
                <a:spcPts val="100"/>
              </a:spcBef>
            </a:pPr>
            <a:r>
              <a:rPr lang="hu-HU" sz="2000" spc="9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PHI</a:t>
            </a:r>
            <a:r>
              <a:rPr lang="hu-HU" sz="2000" spc="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-BLAST:</a:t>
            </a:r>
            <a:r>
              <a:rPr lang="hu-HU" sz="2000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hu-HU" sz="2000" spc="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Pattern</a:t>
            </a:r>
            <a:r>
              <a:rPr lang="hu-HU" sz="2000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Hit </a:t>
            </a:r>
            <a:r>
              <a:rPr lang="hu-HU" sz="2000" spc="5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Initiated</a:t>
            </a:r>
            <a:r>
              <a:rPr lang="hu-HU" sz="2000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hu-HU" sz="2000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BLAST</a:t>
            </a:r>
            <a:r>
              <a:rPr lang="hu-HU" sz="2000" spc="-73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hu-HU" sz="2000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(protein)</a:t>
            </a:r>
            <a:endParaRPr lang="hu-H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468716" marR="4607" lvl="1">
              <a:lnSpc>
                <a:spcPts val="2376"/>
              </a:lnSpc>
              <a:spcBef>
                <a:spcPts val="290"/>
              </a:spcBef>
              <a:buFont typeface="Arial" pitchFamily="34" charset="0"/>
              <a:buChar char="•"/>
            </a:pPr>
            <a:r>
              <a:rPr lang="hu-HU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Reguláris </a:t>
            </a:r>
            <a:r>
              <a:rPr lang="hu-HU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kifejezéseket </a:t>
            </a:r>
            <a:r>
              <a:rPr lang="hu-HU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is </a:t>
            </a:r>
            <a:r>
              <a:rPr lang="hu-HU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használhatunk a  keresőszekvenciában</a:t>
            </a:r>
            <a:endParaRPr lang="hu-H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354416" marR="4607" indent="-342900" algn="just">
              <a:spcBef>
                <a:spcPts val="1360"/>
              </a:spcBef>
              <a:buFont typeface="Arial" panose="020B0604020202020204" pitchFamily="34" charset="0"/>
              <a:buChar char="•"/>
            </a:pPr>
            <a:endParaRPr sz="2000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ím 15">
            <a:extLst>
              <a:ext uri="{FF2B5EF4-FFF2-40B4-BE49-F238E27FC236}">
                <a16:creationId xmlns:a16="http://schemas.microsoft.com/office/drawing/2014/main" id="{2EBF4C5C-4345-4BB7-A4D3-1B07F5851127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35934"/>
            <a:ext cx="8191597" cy="625643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9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BLAST programok online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5856076" y="5839911"/>
            <a:ext cx="1865652" cy="1849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3033">
              <a:lnSpc>
                <a:spcPts val="1478"/>
              </a:lnSpc>
            </a:pPr>
            <a:fld id="{81D60167-4931-47E6-BA6A-407CBD079E47}" type="slidenum">
              <a:rPr dirty="0"/>
              <a:pPr marL="23033">
                <a:lnSpc>
                  <a:spcPts val="1478"/>
                </a:lnSpc>
              </a:pPr>
              <a:t>42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37240" y="1297319"/>
            <a:ext cx="2629189" cy="51394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3264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On-line:</a:t>
            </a:r>
            <a:endParaRPr sz="3264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8797" y="1877744"/>
            <a:ext cx="2859516" cy="4582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902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</a:t>
            </a:r>
            <a:r>
              <a:rPr sz="2902" spc="-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</a:t>
            </a:r>
            <a:r>
              <a:rPr sz="2902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</a:t>
            </a:r>
            <a:r>
              <a:rPr sz="2902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</a:t>
            </a:r>
            <a:r>
              <a:rPr sz="2902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-</a:t>
            </a:r>
            <a:r>
              <a:rPr sz="2902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</a:t>
            </a:r>
            <a:r>
              <a:rPr sz="2902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L</a:t>
            </a:r>
            <a:r>
              <a:rPr sz="2902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AS</a:t>
            </a:r>
            <a:r>
              <a:rPr sz="2902" spc="-14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sz="2902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9604" y="2298092"/>
            <a:ext cx="6755504" cy="93816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>
              <a:lnSpc>
                <a:spcPct val="123300"/>
              </a:lnSpc>
              <a:spcBef>
                <a:spcPts val="86"/>
              </a:spcBef>
              <a:tabLst>
                <a:tab pos="5080442" algn="l"/>
              </a:tabLst>
            </a:pP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http://blast.ncbi.nlm.nih.gov/Blast.cgi 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(NCBI)  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</a:t>
            </a:r>
            <a:r>
              <a:rPr sz="2539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sz="2539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2539" spc="-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2539" spc="-68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2539" spc="-63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2539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.ac.</a:t>
            </a:r>
            <a:r>
              <a:rPr sz="2539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k/</a:t>
            </a:r>
            <a:r>
              <a:rPr sz="2539" spc="-118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sz="2539" spc="-13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sz="2539" spc="-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sz="2539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/sss/</a:t>
            </a:r>
            <a:r>
              <a:rPr sz="2539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</a:t>
            </a:r>
            <a:r>
              <a:rPr sz="2539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sz="2539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sz="2539" spc="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	</a:t>
            </a:r>
            <a:r>
              <a:rPr sz="2539" spc="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</a:t>
            </a:r>
            <a:r>
              <a:rPr sz="2539" spc="-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</a:t>
            </a:r>
            <a:r>
              <a:rPr sz="253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86186" y="3498099"/>
            <a:ext cx="4562787" cy="4582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902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WU-BLAST </a:t>
            </a:r>
            <a:r>
              <a:rPr sz="2902" spc="-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(Washington</a:t>
            </a:r>
            <a:r>
              <a:rPr sz="2902" spc="-77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902" spc="-32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Univ.):</a:t>
            </a:r>
            <a:endParaRPr sz="2902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3481" y="3912688"/>
            <a:ext cx="6512509" cy="4023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539" spc="-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http://www.ebi.ac.uk/Tools/sss/wublast/</a:t>
            </a:r>
            <a:r>
              <a:rPr sz="2539" spc="23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(EBI</a:t>
            </a:r>
            <a:r>
              <a:rPr sz="2539" spc="-5" dirty="0">
                <a:solidFill>
                  <a:schemeClr val="tx2">
                    <a:lumMod val="75000"/>
                  </a:schemeClr>
                </a:solidFill>
                <a:cs typeface="Arial"/>
              </a:rPr>
              <a:t>)</a:t>
            </a:r>
            <a:endParaRPr sz="2539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55285" y="4327277"/>
            <a:ext cx="6936312" cy="1432947"/>
          </a:xfrm>
          <a:prstGeom prst="rect">
            <a:avLst/>
          </a:prstGeom>
        </p:spPr>
        <p:txBody>
          <a:bodyPr vert="horz" wrap="square" lIns="0" tIns="117466" rIns="0" bIns="0" rtlCol="0">
            <a:spAutoFit/>
          </a:bodyPr>
          <a:lstStyle/>
          <a:p>
            <a:pPr marL="11516">
              <a:spcBef>
                <a:spcPts val="924"/>
              </a:spcBef>
            </a:pPr>
            <a:r>
              <a:rPr sz="2902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→ </a:t>
            </a:r>
            <a:r>
              <a:rPr sz="2902" spc="-9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AB-BLAST </a:t>
            </a:r>
            <a:r>
              <a:rPr sz="2902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(Advanced</a:t>
            </a:r>
            <a:r>
              <a:rPr sz="2902" spc="-68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902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Biocomputing)</a:t>
            </a:r>
            <a:endParaRPr sz="2902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11516" marR="419771">
              <a:lnSpc>
                <a:spcPts val="2847"/>
              </a:lnSpc>
              <a:spcBef>
                <a:spcPts val="1093"/>
              </a:spcBef>
            </a:pPr>
            <a:r>
              <a:rPr sz="2902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és </a:t>
            </a:r>
            <a:r>
              <a:rPr sz="2902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sok </a:t>
            </a:r>
            <a:r>
              <a:rPr sz="2902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más helyen, gyakran speciális  adatbázisokkal, </a:t>
            </a:r>
            <a:r>
              <a:rPr sz="2902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pl. </a:t>
            </a:r>
            <a:r>
              <a:rPr sz="2902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fajok</a:t>
            </a:r>
            <a:r>
              <a:rPr sz="2902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2902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szerint</a:t>
            </a:r>
            <a:endParaRPr sz="2902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5">
            <a:extLst>
              <a:ext uri="{FF2B5EF4-FFF2-40B4-BE49-F238E27FC236}">
                <a16:creationId xmlns:a16="http://schemas.microsoft.com/office/drawing/2014/main" id="{F5CF4184-5274-42E1-9216-82C2765E15E3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66648"/>
            <a:ext cx="9144000" cy="564216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 algn="ctr">
              <a:spcBef>
                <a:spcPts val="91"/>
              </a:spcBef>
            </a:pPr>
            <a:r>
              <a:rPr lang="hu-HU" sz="399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NCBI BLAST leírások, segédletek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7239" y="1919203"/>
            <a:ext cx="6775083" cy="4582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902" spc="-9" dirty="0">
                <a:solidFill>
                  <a:schemeClr val="tx2">
                    <a:lumMod val="75000"/>
                  </a:schemeClr>
                </a:solidFill>
                <a:cs typeface="Arial"/>
              </a:rPr>
              <a:t>NCBI </a:t>
            </a:r>
            <a:r>
              <a:rPr sz="2902" spc="-5" dirty="0">
                <a:solidFill>
                  <a:schemeClr val="tx2">
                    <a:lumMod val="75000"/>
                  </a:schemeClr>
                </a:solidFill>
                <a:cs typeface="Arial"/>
              </a:rPr>
              <a:t>Learning Center (régi, de</a:t>
            </a:r>
            <a:r>
              <a:rPr sz="2902" dirty="0">
                <a:solidFill>
                  <a:schemeClr val="tx2">
                    <a:lumMod val="75000"/>
                  </a:schemeClr>
                </a:solidFill>
                <a:cs typeface="Arial"/>
              </a:rPr>
              <a:t> </a:t>
            </a:r>
            <a:r>
              <a:rPr sz="2902" spc="-5" dirty="0">
                <a:solidFill>
                  <a:schemeClr val="tx2">
                    <a:lumMod val="75000"/>
                  </a:schemeClr>
                </a:solidFill>
                <a:cs typeface="Arial"/>
              </a:rPr>
              <a:t>hasznos):</a:t>
            </a:r>
            <a:endParaRPr sz="2902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8797" y="2450109"/>
            <a:ext cx="4129195" cy="31863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995" spc="-9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http://www.ncbi.nlm.nih.gov/staff/tao/</a:t>
            </a:r>
            <a:endParaRPr sz="1995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696" y="3152608"/>
            <a:ext cx="3040898" cy="4582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902" spc="-9" dirty="0">
                <a:solidFill>
                  <a:schemeClr val="tx2">
                    <a:lumMod val="75000"/>
                  </a:schemeClr>
                </a:solidFill>
                <a:cs typeface="Arial"/>
              </a:rPr>
              <a:t>NCBI BLAST</a:t>
            </a:r>
            <a:r>
              <a:rPr sz="2902" spc="-82" dirty="0">
                <a:solidFill>
                  <a:schemeClr val="tx2">
                    <a:lumMod val="75000"/>
                  </a:schemeClr>
                </a:solidFill>
                <a:cs typeface="Arial"/>
              </a:rPr>
              <a:t> </a:t>
            </a:r>
            <a:r>
              <a:rPr sz="2902" spc="-5" dirty="0">
                <a:solidFill>
                  <a:schemeClr val="tx2">
                    <a:lumMod val="75000"/>
                  </a:schemeClr>
                </a:solidFill>
                <a:cs typeface="Arial"/>
              </a:rPr>
              <a:t>tutorial:</a:t>
            </a:r>
            <a:endParaRPr sz="2902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5285" y="3567197"/>
            <a:ext cx="5062597" cy="31863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995" spc="-9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http://www.ncbi.nlm.nih.gov/books/NBK1734/</a:t>
            </a:r>
            <a:endParaRPr sz="1995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9794" y="4119983"/>
            <a:ext cx="2735714" cy="4582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902" spc="-9" dirty="0">
                <a:solidFill>
                  <a:schemeClr val="tx2">
                    <a:lumMod val="75000"/>
                  </a:schemeClr>
                </a:solidFill>
                <a:cs typeface="Arial"/>
              </a:rPr>
              <a:t>NCBI BLAST</a:t>
            </a:r>
            <a:r>
              <a:rPr sz="2902" spc="-95" dirty="0">
                <a:solidFill>
                  <a:schemeClr val="tx2">
                    <a:lumMod val="75000"/>
                  </a:schemeClr>
                </a:solidFill>
                <a:cs typeface="Arial"/>
              </a:rPr>
              <a:t> </a:t>
            </a:r>
            <a:r>
              <a:rPr sz="2902" spc="-5" dirty="0">
                <a:solidFill>
                  <a:schemeClr val="tx2">
                    <a:lumMod val="75000"/>
                  </a:schemeClr>
                </a:solidFill>
                <a:cs typeface="Arial"/>
              </a:rPr>
              <a:t>Help:</a:t>
            </a:r>
            <a:endParaRPr sz="2902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7240" y="4603670"/>
            <a:ext cx="8306761" cy="1083049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403073" marR="4607">
              <a:lnSpc>
                <a:spcPts val="2049"/>
              </a:lnSpc>
              <a:spcBef>
                <a:spcPts val="263"/>
              </a:spcBef>
            </a:pPr>
            <a:r>
              <a:rPr sz="1814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http://blast.ncbi.nlm.nih.gov/Blast.cgi?CMD=Web&amp;PAGE_TYPE=BlastDo </a:t>
            </a:r>
            <a:r>
              <a:rPr sz="1814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14" dirty="0" err="1">
                <a:solidFill>
                  <a:srgbClr val="0000FF"/>
                </a:solidFill>
                <a:latin typeface="Arial"/>
                <a:cs typeface="Arial"/>
                <a:hlinkClick r:id="rId4"/>
              </a:rPr>
              <a:t>cs</a:t>
            </a:r>
            <a:endParaRPr lang="hu-HU" sz="1814" dirty="0">
              <a:solidFill>
                <a:srgbClr val="0000FF"/>
              </a:solidFill>
              <a:latin typeface="Arial"/>
              <a:cs typeface="Arial"/>
            </a:endParaRPr>
          </a:p>
          <a:p>
            <a:pPr marL="403073" marR="4607">
              <a:lnSpc>
                <a:spcPts val="2049"/>
              </a:lnSpc>
              <a:spcBef>
                <a:spcPts val="263"/>
              </a:spcBef>
            </a:pPr>
            <a:endParaRPr sz="1814" dirty="0">
              <a:latin typeface="Arial"/>
              <a:cs typeface="Arial"/>
            </a:endParaRPr>
          </a:p>
          <a:p>
            <a:pPr marL="11516">
              <a:spcBef>
                <a:spcPts val="371"/>
              </a:spcBef>
            </a:pPr>
            <a:r>
              <a:rPr lang="hu-HU" sz="2902" spc="-5" dirty="0">
                <a:solidFill>
                  <a:schemeClr val="tx2">
                    <a:lumMod val="75000"/>
                  </a:schemeClr>
                </a:solidFill>
                <a:cs typeface="Arial"/>
              </a:rPr>
              <a:t> </a:t>
            </a:r>
            <a:r>
              <a:rPr sz="2902" spc="-5" dirty="0" err="1">
                <a:solidFill>
                  <a:schemeClr val="tx2">
                    <a:lumMod val="75000"/>
                  </a:schemeClr>
                </a:solidFill>
                <a:cs typeface="Arial"/>
              </a:rPr>
              <a:t>Wikipédia</a:t>
            </a:r>
            <a:endParaRPr sz="2902" dirty="0">
              <a:solidFill>
                <a:schemeClr val="tx2">
                  <a:lumMod val="75000"/>
                </a:schemeClr>
              </a:solidFill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7376" y="5530738"/>
            <a:ext cx="81190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spc="-59" dirty="0">
                <a:solidFill>
                  <a:srgbClr val="0066CC"/>
                </a:solidFill>
                <a:latin typeface="Symbol"/>
                <a:cs typeface="Symbol"/>
              </a:rPr>
              <a:t></a:t>
            </a:r>
            <a:endParaRPr sz="816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55285" y="5640144"/>
            <a:ext cx="3505583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814" spc="-5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http://en.wikipedia.org/wiki/BLAST</a:t>
            </a:r>
            <a:endParaRPr sz="1814" dirty="0">
              <a:latin typeface="Arial"/>
              <a:cs typeface="Arial"/>
            </a:endParaRPr>
          </a:p>
        </p:txBody>
      </p:sp>
      <p:sp>
        <p:nvSpPr>
          <p:cNvPr id="19" name="Dia számának hely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4799">
              <a:lnSpc>
                <a:spcPts val="1478"/>
              </a:lnSpc>
            </a:pPr>
            <a:fld id="{81D60167-4931-47E6-BA6A-407CBD079E47}" type="slidenum">
              <a:rPr lang="hu-HU" smtClean="0"/>
              <a:pPr marL="104799">
                <a:lnSpc>
                  <a:spcPts val="1478"/>
                </a:lnSpc>
              </a:pPr>
              <a:t>43</a:t>
            </a:fld>
            <a:endParaRPr lang="hu-H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5">
            <a:extLst>
              <a:ext uri="{FF2B5EF4-FFF2-40B4-BE49-F238E27FC236}">
                <a16:creationId xmlns:a16="http://schemas.microsoft.com/office/drawing/2014/main" id="{039F7E75-F9B0-48B0-B084-8069C16B22A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1" name="TextShape 1"/>
          <p:cNvSpPr txBox="1"/>
          <p:nvPr/>
        </p:nvSpPr>
        <p:spPr>
          <a:xfrm>
            <a:off x="424844" y="360"/>
            <a:ext cx="8228763" cy="11452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354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többszörös szekvencia illesztés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575E110-DAC3-4F2A-8824-00FD52A5B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4" y="2143125"/>
            <a:ext cx="8442125" cy="273112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C1A885C3-03BF-47BD-9651-FF0F1FB0A42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6" name="TextShape 1"/>
          <p:cNvSpPr txBox="1"/>
          <p:nvPr/>
        </p:nvSpPr>
        <p:spPr>
          <a:xfrm>
            <a:off x="424844" y="41180"/>
            <a:ext cx="8228763" cy="7751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354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3 fő módszer</a:t>
            </a:r>
          </a:p>
        </p:txBody>
      </p:sp>
      <p:sp>
        <p:nvSpPr>
          <p:cNvPr id="527" name="TextShape 2"/>
          <p:cNvSpPr txBox="1"/>
          <p:nvPr/>
        </p:nvSpPr>
        <p:spPr>
          <a:xfrm>
            <a:off x="789714" y="1166163"/>
            <a:ext cx="8228763" cy="45256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40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Manuális</a:t>
            </a:r>
            <a:endParaRPr lang="hu-HU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Alkalmazható, ha a szekvenciák majdnem azonosak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endParaRPr lang="hu-HU" sz="240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40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Automatikus</a:t>
            </a:r>
            <a:endParaRPr lang="hu-HU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legtöbb program a progresszív illesztés módszerét alkalmazza (pl. </a:t>
            </a:r>
            <a:r>
              <a:rPr lang="hu-HU" sz="24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ClustalW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-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</a:rPr>
              <a:t>Ω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T-</a:t>
            </a:r>
            <a:r>
              <a:rPr lang="hu-HU" sz="24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Coffee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</a:t>
            </a:r>
            <a:r>
              <a:rPr lang="hu-HU" sz="24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MUSCLE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)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endParaRPr lang="hu-HU" sz="240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40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kettő kombinációja</a:t>
            </a:r>
            <a:endParaRPr lang="hu-HU" sz="2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Automatikus módszerrel létrehozott illesztés kézzel „javítható”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pl. a rendelkezésre álló további információ (szerkezeti és/vagy leszármazási) felhasználásával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5">
            <a:extLst>
              <a:ext uri="{FF2B5EF4-FFF2-40B4-BE49-F238E27FC236}">
                <a16:creationId xmlns:a16="http://schemas.microsoft.com/office/drawing/2014/main" id="{FAF13A35-441B-4F5E-919E-6C0DA31DB851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836210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8" name="TextShape 1"/>
          <p:cNvSpPr txBox="1"/>
          <p:nvPr/>
        </p:nvSpPr>
        <p:spPr>
          <a:xfrm>
            <a:off x="267682" y="0"/>
            <a:ext cx="8228763" cy="905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354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Automatikus módszerek</a:t>
            </a:r>
          </a:p>
        </p:txBody>
      </p:sp>
      <p:sp>
        <p:nvSpPr>
          <p:cNvPr id="529" name="TextShape 2"/>
          <p:cNvSpPr txBox="1"/>
          <p:nvPr/>
        </p:nvSpPr>
        <p:spPr>
          <a:xfrm>
            <a:off x="457618" y="1114721"/>
            <a:ext cx="8228763" cy="46285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40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Dinamikus programozási</a:t>
            </a:r>
            <a:r>
              <a:rPr lang="hu-HU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algoritmusok általánosítása többszörös illesztésre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óriási számítási igény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91680" y="2187968"/>
            <a:ext cx="8569440" cy="436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4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L</a:t>
            </a:r>
            <a:r>
              <a:rPr lang="hu-HU" sz="2400" spc="-1" baseline="300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N</a:t>
            </a:r>
            <a:r>
              <a:rPr lang="hu-HU" sz="24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-el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arányos, ahol </a:t>
            </a:r>
            <a:r>
              <a:rPr lang="hu-HU" sz="2400" i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L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a hosszúság, </a:t>
            </a:r>
            <a:r>
              <a:rPr lang="hu-HU" sz="2400" i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N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a szekvenciák száma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→ maximum 10 átlagos méretű fehérjeszekvenciára használható</a:t>
            </a:r>
          </a:p>
          <a:p>
            <a:pPr lvl="2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400" i="1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MSA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(</a:t>
            </a:r>
            <a:r>
              <a:rPr lang="hu-HU" sz="24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Lipman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és </a:t>
            </a:r>
            <a:r>
              <a:rPr lang="hu-HU" sz="24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mti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., 1989) Global </a:t>
            </a:r>
            <a:r>
              <a:rPr lang="hu-HU" sz="24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Optimal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400" b="1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</a:t>
            </a:r>
            <a:r>
              <a:rPr lang="hu-HU" sz="24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ultiple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400" b="1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</a:t>
            </a:r>
            <a:r>
              <a:rPr lang="hu-HU" sz="24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equence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400" b="1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</a:t>
            </a:r>
            <a:r>
              <a:rPr lang="hu-HU" sz="24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lignment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Program</a:t>
            </a:r>
          </a:p>
          <a:p>
            <a:pPr lvl="2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400" i="1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DCA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(</a:t>
            </a:r>
            <a:r>
              <a:rPr lang="hu-HU" sz="24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Stoye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és </a:t>
            </a:r>
            <a:r>
              <a:rPr lang="hu-HU" sz="24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mti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., 1997) </a:t>
            </a:r>
            <a:r>
              <a:rPr lang="hu-HU" sz="2400" b="1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</a:t>
            </a:r>
            <a:r>
              <a:rPr lang="hu-HU" sz="24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ivide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-and-</a:t>
            </a:r>
            <a:r>
              <a:rPr lang="hu-HU" sz="2400" b="1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C</a:t>
            </a:r>
            <a:r>
              <a:rPr lang="hu-HU" sz="24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onquer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400" b="1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</a:t>
            </a:r>
            <a:r>
              <a:rPr lang="hu-HU" sz="24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lignment</a:t>
            </a:r>
            <a:endParaRPr lang="hu-HU" sz="240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lvl="2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endParaRPr lang="hu-HU" sz="2000" spc="-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400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Stochasztikus</a:t>
            </a:r>
            <a:r>
              <a:rPr lang="hu-HU" sz="240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módszerek</a:t>
            </a: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iteratív stratégiák, progresszív illesztés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4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robosztus, kevésbé érzékeny a szekvenciák számára, de nem garantálja az optimális illesztést</a:t>
            </a:r>
          </a:p>
          <a:p>
            <a:endParaRPr lang="hu-HU"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charRg st="97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29">
                                            <p:txEl>
                                              <p:charRg st="97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charRg st="97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529">
                                            <p:txEl>
                                              <p:charRg st="97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DD3EB23C-AAB0-4EDF-A5A2-A12A572C89C5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783702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361"/>
            <a:ext cx="9143999" cy="860251"/>
          </a:xfrm>
        </p:spPr>
        <p:txBody>
          <a:bodyPr/>
          <a:lstStyle/>
          <a:p>
            <a:pPr algn="ctr"/>
            <a:r>
              <a:rPr lang="hu-HU" sz="4354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progresszív illesztési folyamata</a:t>
            </a:r>
            <a:endParaRPr lang="hu-HU" sz="4354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6992" y="763793"/>
            <a:ext cx="6887305" cy="42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C23A9EF-5C2C-4B3A-975F-E6BFFC9413B1}"/>
              </a:ext>
            </a:extLst>
          </p:cNvPr>
          <p:cNvSpPr txBox="1"/>
          <p:nvPr/>
        </p:nvSpPr>
        <p:spPr>
          <a:xfrm>
            <a:off x="1124110" y="5128961"/>
            <a:ext cx="8019890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1867" indent="-293900">
              <a:spcBef>
                <a:spcPts val="544"/>
              </a:spcBef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000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Lokális minimum</a:t>
            </a:r>
            <a:r>
              <a:rPr lang="hu-HU" sz="20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probléma: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stratégia „mohó” (</a:t>
            </a:r>
            <a:r>
              <a:rPr lang="hu-HU" sz="2000" spc="-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greedy</a:t>
            </a: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) természetéből fakad;</a:t>
            </a:r>
          </a:p>
          <a:p>
            <a:pPr marL="783734" lvl="1" indent="-261245">
              <a:spcBef>
                <a:spcPts val="544"/>
              </a:spcBef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000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Az illesztési folyamatban korán elkövetett hibát (rosszul illesztett régió) később nem lehet kijavítani;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5">
            <a:extLst>
              <a:ext uri="{FF2B5EF4-FFF2-40B4-BE49-F238E27FC236}">
                <a16:creationId xmlns:a16="http://schemas.microsoft.com/office/drawing/2014/main" id="{7FD3E812-A0B8-4139-AC0E-57F4D6AF90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668691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1" name="TextShape 1"/>
          <p:cNvSpPr txBox="1"/>
          <p:nvPr/>
        </p:nvSpPr>
        <p:spPr>
          <a:xfrm>
            <a:off x="1" y="4606"/>
            <a:ext cx="9143999" cy="8116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3628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Programok többszörös szekvencia illesztéshez</a:t>
            </a:r>
          </a:p>
        </p:txBody>
      </p:sp>
      <p:sp>
        <p:nvSpPr>
          <p:cNvPr id="542" name="TextShape 2"/>
          <p:cNvSpPr txBox="1"/>
          <p:nvPr/>
        </p:nvSpPr>
        <p:spPr>
          <a:xfrm>
            <a:off x="261046" y="685666"/>
            <a:ext cx="8882955" cy="58783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540" i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ClustalW</a:t>
            </a:r>
            <a:r>
              <a:rPr lang="hu-HU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(</a:t>
            </a:r>
            <a:r>
              <a:rPr lang="hu-HU" sz="2540" i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ClustalW2</a:t>
            </a:r>
            <a:r>
              <a:rPr lang="hu-HU" sz="254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</a:t>
            </a:r>
            <a:r>
              <a:rPr lang="hu-HU" sz="2540" i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ClustalX</a:t>
            </a:r>
            <a:r>
              <a:rPr lang="hu-HU" sz="254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</a:t>
            </a:r>
            <a:r>
              <a:rPr lang="hu-HU" sz="2540" i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ClustalX2</a:t>
            </a:r>
            <a:r>
              <a:rPr lang="hu-HU" sz="254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</a:t>
            </a:r>
            <a:r>
              <a:rPr lang="hu-HU" sz="2540" i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Clustal</a:t>
            </a:r>
            <a:r>
              <a:rPr lang="hu-HU" sz="2540" i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Arial"/>
              </a:rPr>
              <a:t>Ω</a:t>
            </a:r>
            <a:r>
              <a:rPr lang="hu-HU" sz="254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)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Előny: viszonylag gyors, kevés memóriát foglal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Hátrány: csak teljes hosszukban hasonló szekvenciákra használható eredményesen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Windows, Linux, Mac telepítők: </a:t>
            </a: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3"/>
              </a:rPr>
              <a:t>http://</a:t>
            </a:r>
            <a:r>
              <a:rPr lang="hu-HU" sz="2177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3"/>
              </a:rPr>
              <a:t>www.clustal.org</a:t>
            </a: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3"/>
              </a:rPr>
              <a:t>/</a:t>
            </a:r>
            <a:endParaRPr lang="hu-H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On-line: pl. </a:t>
            </a: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: </a:t>
            </a: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/>
              </a:rPr>
              <a:t>http://</a:t>
            </a:r>
            <a:r>
              <a:rPr lang="hu-HU" sz="2177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/>
              </a:rPr>
              <a:t>www.ebi.ac.uk</a:t>
            </a: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/>
              </a:rPr>
              <a:t>/</a:t>
            </a:r>
            <a:r>
              <a:rPr lang="hu-HU" sz="2177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/>
              </a:rPr>
              <a:t>Tools</a:t>
            </a: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/>
              </a:rPr>
              <a:t>/</a:t>
            </a:r>
            <a:r>
              <a:rPr lang="hu-HU" sz="2177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/>
              </a:rPr>
              <a:t>msa</a:t>
            </a: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/>
              </a:rPr>
              <a:t>/</a:t>
            </a:r>
            <a:r>
              <a:rPr lang="hu-HU" sz="2177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/>
              </a:rPr>
              <a:t>clustalo</a:t>
            </a: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4"/>
              </a:rPr>
              <a:t>/</a:t>
            </a:r>
            <a:endParaRPr lang="hu-H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540" i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Multalin</a:t>
            </a:r>
            <a:endParaRPr lang="hu-HU" sz="254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hierarchikus illesztés: több progresszív illesztés egymás után, a távolságmátrixot és vezérfát újra generálja, amíg változás van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5"/>
              </a:rPr>
              <a:t>http://</a:t>
            </a:r>
            <a:r>
              <a:rPr lang="hu-HU" sz="2177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5"/>
              </a:rPr>
              <a:t>bioinfo.genotoul.fr</a:t>
            </a: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5"/>
              </a:rPr>
              <a:t>/</a:t>
            </a:r>
            <a:r>
              <a:rPr lang="hu-HU" sz="2177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5"/>
              </a:rPr>
              <a:t>multalin</a:t>
            </a: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5"/>
              </a:rPr>
              <a:t>/</a:t>
            </a:r>
            <a:r>
              <a:rPr lang="hu-HU" sz="2177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5"/>
              </a:rPr>
              <a:t>multalin.html</a:t>
            </a:r>
            <a:endParaRPr lang="hu-H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91867" indent="-293900">
              <a:buClr>
                <a:srgbClr val="0066CC"/>
              </a:buClr>
              <a:buSzPct val="100000"/>
              <a:buFont typeface="Arial" pitchFamily="34" charset="0"/>
              <a:buChar char="•"/>
            </a:pPr>
            <a:r>
              <a:rPr lang="hu-HU" sz="2540" i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TCoffee</a:t>
            </a:r>
            <a:endParaRPr lang="hu-HU" sz="254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Kevéssé rokon szekvenciák illesztésére jobb, mint </a:t>
            </a:r>
            <a:r>
              <a:rPr lang="hu-HU" sz="2177" i="1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ClustalW</a:t>
            </a:r>
            <a:r>
              <a:rPr lang="hu-HU" sz="2177" i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de </a:t>
            </a:r>
            <a:r>
              <a:rPr lang="hu-HU" sz="2177" i="1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2X</a:t>
            </a:r>
            <a:r>
              <a:rPr lang="hu-HU" sz="2177" i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lassabb</a:t>
            </a: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, </a:t>
            </a: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6"/>
              </a:rPr>
              <a:t>http://</a:t>
            </a:r>
            <a:r>
              <a:rPr lang="hu-HU" sz="2177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6"/>
              </a:rPr>
              <a:t>www.tcoffee.org</a:t>
            </a: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6"/>
              </a:rPr>
              <a:t>/</a:t>
            </a:r>
            <a:endParaRPr lang="hu-H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177" i="1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MCoffee</a:t>
            </a: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: konszenzus illesztés, konzisztencia becslése</a:t>
            </a:r>
          </a:p>
          <a:p>
            <a:pPr marL="783734" lvl="1" indent="-261245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177" i="1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RCoffee</a:t>
            </a: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: nem kódoló RNS-ek (</a:t>
            </a:r>
            <a:r>
              <a:rPr lang="hu-HU" sz="2177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ncRNA</a:t>
            </a: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) illesztésére, RNS másodlagos szerkezet információt is használ</a:t>
            </a:r>
          </a:p>
          <a:p>
            <a:pPr marL="391867" indent="-293900">
              <a:buClr>
                <a:srgbClr val="0066CC"/>
              </a:buClr>
              <a:buSzPct val="100000"/>
              <a:buFont typeface="Wingdings" pitchFamily="2" charset="2"/>
              <a:buChar char="ü"/>
            </a:pP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7"/>
              </a:rPr>
              <a:t>http://</a:t>
            </a:r>
            <a:r>
              <a:rPr lang="hu-HU" sz="2177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7"/>
              </a:rPr>
              <a:t>en.wikipedia.org</a:t>
            </a: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7"/>
              </a:rPr>
              <a:t>/</a:t>
            </a:r>
            <a:r>
              <a:rPr lang="hu-HU" sz="2177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7"/>
              </a:rPr>
              <a:t>wiki</a:t>
            </a: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7"/>
              </a:rPr>
              <a:t>/List_of_</a:t>
            </a:r>
            <a:r>
              <a:rPr lang="hu-HU" sz="2177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7"/>
              </a:rPr>
              <a:t>sequence</a:t>
            </a: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7"/>
              </a:rPr>
              <a:t>_</a:t>
            </a:r>
            <a:r>
              <a:rPr lang="hu-HU" sz="2177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7"/>
              </a:rPr>
              <a:t>alignment</a:t>
            </a:r>
            <a:r>
              <a:rPr lang="hu-HU" sz="2177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hlinkClick r:id="rId7"/>
              </a:rPr>
              <a:t>_software</a:t>
            </a:r>
            <a:endParaRPr lang="hu-HU" sz="217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pic>
        <p:nvPicPr>
          <p:cNvPr id="543" name="Kép 542"/>
          <p:cNvPicPr/>
          <p:nvPr/>
        </p:nvPicPr>
        <p:blipFill>
          <a:blip r:embed="rId8" cstate="print"/>
          <a:stretch/>
        </p:blipFill>
        <p:spPr>
          <a:xfrm>
            <a:off x="7119382" y="685665"/>
            <a:ext cx="648531" cy="630897"/>
          </a:xfrm>
          <a:prstGeom prst="rect">
            <a:avLst/>
          </a:prstGeom>
          <a:ln>
            <a:noFill/>
          </a:ln>
          <a:effectLst>
            <a:outerShdw dist="152735" dir="2700000">
              <a:srgbClr val="808080"/>
            </a:outerShdw>
          </a:effectLst>
        </p:spPr>
      </p:pic>
      <p:pic>
        <p:nvPicPr>
          <p:cNvPr id="544" name="Kép 543"/>
          <p:cNvPicPr/>
          <p:nvPr/>
        </p:nvPicPr>
        <p:blipFill>
          <a:blip r:embed="rId9" cstate="print"/>
          <a:stretch/>
        </p:blipFill>
        <p:spPr>
          <a:xfrm>
            <a:off x="7347969" y="2710508"/>
            <a:ext cx="1796031" cy="326551"/>
          </a:xfrm>
          <a:prstGeom prst="rect">
            <a:avLst/>
          </a:prstGeom>
          <a:ln>
            <a:noFill/>
          </a:ln>
          <a:effectLst>
            <a:outerShdw dist="152735" dir="2700000">
              <a:srgbClr val="808080"/>
            </a:outerShdw>
          </a:effectLst>
        </p:spPr>
      </p:pic>
      <p:pic>
        <p:nvPicPr>
          <p:cNvPr id="545" name="Kép 544"/>
          <p:cNvPicPr/>
          <p:nvPr/>
        </p:nvPicPr>
        <p:blipFill>
          <a:blip r:embed="rId10" cstate="print"/>
          <a:stretch/>
        </p:blipFill>
        <p:spPr>
          <a:xfrm>
            <a:off x="7772557" y="750983"/>
            <a:ext cx="555137" cy="548606"/>
          </a:xfrm>
          <a:prstGeom prst="rect">
            <a:avLst/>
          </a:prstGeom>
          <a:ln>
            <a:noFill/>
          </a:ln>
          <a:effectLst>
            <a:outerShdw dist="152735" dir="2700000">
              <a:srgbClr val="808080"/>
            </a:outerShdw>
          </a:effectLst>
        </p:spPr>
      </p:pic>
      <p:pic>
        <p:nvPicPr>
          <p:cNvPr id="546" name="Kép 545"/>
          <p:cNvPicPr/>
          <p:nvPr/>
        </p:nvPicPr>
        <p:blipFill>
          <a:blip r:embed="rId11" cstate="print"/>
          <a:stretch/>
        </p:blipFill>
        <p:spPr>
          <a:xfrm>
            <a:off x="8295097" y="750983"/>
            <a:ext cx="555137" cy="548606"/>
          </a:xfrm>
          <a:prstGeom prst="rect">
            <a:avLst/>
          </a:prstGeom>
          <a:ln>
            <a:noFill/>
          </a:ln>
          <a:effectLst>
            <a:outerShdw dist="152735" dir="2700000">
              <a:srgbClr val="808080"/>
            </a:outerShdw>
          </a:effectLst>
        </p:spPr>
      </p:pic>
      <p:pic>
        <p:nvPicPr>
          <p:cNvPr id="547" name="Kép 546"/>
          <p:cNvPicPr/>
          <p:nvPr/>
        </p:nvPicPr>
        <p:blipFill>
          <a:blip r:embed="rId12" cstate="print"/>
          <a:stretch/>
        </p:blipFill>
        <p:spPr>
          <a:xfrm>
            <a:off x="7315334" y="3951540"/>
            <a:ext cx="1407436" cy="489827"/>
          </a:xfrm>
          <a:prstGeom prst="rect">
            <a:avLst/>
          </a:prstGeom>
          <a:ln>
            <a:noFill/>
          </a:ln>
          <a:effectLst>
            <a:outerShdw dist="152735" dir="2700000">
              <a:srgbClr val="808080"/>
            </a:out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5">
            <a:extLst>
              <a:ext uri="{FF2B5EF4-FFF2-40B4-BE49-F238E27FC236}">
                <a16:creationId xmlns:a16="http://schemas.microsoft.com/office/drawing/2014/main" id="{89BD7ADD-E993-45E4-96BE-21B2910299B0}"/>
              </a:ext>
            </a:extLst>
          </p:cNvPr>
          <p:cNvSpPr txBox="1">
            <a:spLocks/>
          </p:cNvSpPr>
          <p:nvPr/>
        </p:nvSpPr>
        <p:spPr>
          <a:xfrm>
            <a:off x="0" y="-19909"/>
            <a:ext cx="9144000" cy="11925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8" name="TextShape 1"/>
          <p:cNvSpPr txBox="1"/>
          <p:nvPr/>
        </p:nvSpPr>
        <p:spPr>
          <a:xfrm>
            <a:off x="424517" y="360"/>
            <a:ext cx="8228110" cy="11452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hu-HU" sz="3991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Források</a:t>
            </a:r>
          </a:p>
        </p:txBody>
      </p:sp>
      <p:sp>
        <p:nvSpPr>
          <p:cNvPr id="589" name="TextShape 2"/>
          <p:cNvSpPr txBox="1"/>
          <p:nvPr/>
        </p:nvSpPr>
        <p:spPr>
          <a:xfrm>
            <a:off x="522315" y="1404158"/>
            <a:ext cx="8228110" cy="44440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87295" indent="-292268">
              <a:lnSpc>
                <a:spcPct val="93000"/>
              </a:lnSpc>
              <a:spcBef>
                <a:spcPts val="544"/>
              </a:spcBef>
              <a:buClr>
                <a:schemeClr val="tx2"/>
              </a:buClr>
              <a:buSzPct val="45000"/>
              <a:buFont typeface="Wingdings" pitchFamily="2" charset="2"/>
              <a:buChar char="Ø"/>
            </a:pP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Az előadás legtöbb ábrája és sok ötlet is az internetről, az ott található cikkekből, előadásokból, egyéb anyagokból valamint </a:t>
            </a:r>
          </a:p>
          <a:p>
            <a:pPr marL="387295" indent="-292268">
              <a:lnSpc>
                <a:spcPct val="93000"/>
              </a:lnSpc>
              <a:spcBef>
                <a:spcPts val="544"/>
              </a:spcBef>
              <a:buClr>
                <a:schemeClr val="tx2"/>
              </a:buClr>
              <a:buSzPct val="45000"/>
              <a:buFont typeface="Wingdings" pitchFamily="2" charset="2"/>
              <a:buChar char="Ø"/>
            </a:pP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Ari Eszter diasor
Dr. </a:t>
            </a:r>
            <a:r>
              <a:rPr lang="hu-HU" sz="2903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Aidan</a:t>
            </a: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</a:t>
            </a:r>
            <a:r>
              <a:rPr lang="hu-HU" sz="2903" spc="-1" dirty="0" err="1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Buddtól</a:t>
            </a: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és Dr. Tóth Gábortól származik.</a:t>
            </a:r>
          </a:p>
          <a:p>
            <a:pPr marL="387295" indent="-292268">
              <a:lnSpc>
                <a:spcPct val="93000"/>
              </a:lnSpc>
              <a:spcBef>
                <a:spcPts val="544"/>
              </a:spcBef>
              <a:buClr>
                <a:schemeClr val="tx2"/>
              </a:buClr>
              <a:buSzPct val="45000"/>
              <a:buFont typeface="Wingdings" pitchFamily="2" charset="2"/>
              <a:buChar char="Ø"/>
            </a:pP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szerzői jogok az eredeti szerzőket illetik meg.</a:t>
            </a:r>
          </a:p>
          <a:p>
            <a:pPr marL="387295" indent="-292268">
              <a:lnSpc>
                <a:spcPct val="93000"/>
              </a:lnSpc>
              <a:spcBef>
                <a:spcPts val="544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hu-HU" sz="2903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387295" indent="-292268">
              <a:lnSpc>
                <a:spcPct val="93000"/>
              </a:lnSpc>
              <a:spcBef>
                <a:spcPts val="544"/>
              </a:spcBef>
              <a:buClr>
                <a:schemeClr val="tx2"/>
              </a:buClr>
              <a:buSzPct val="45000"/>
              <a:buFont typeface="Wingdings" pitchFamily="2" charset="2"/>
              <a:buChar char="Ø"/>
            </a:pPr>
            <a:r>
              <a:rPr lang="hu-HU" sz="2903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Köszönet a szerzőknek!</a:t>
            </a:r>
          </a:p>
        </p:txBody>
      </p:sp>
      <p:pic>
        <p:nvPicPr>
          <p:cNvPr id="590" name="Kép 589"/>
          <p:cNvPicPr/>
          <p:nvPr/>
        </p:nvPicPr>
        <p:blipFill>
          <a:blip r:embed="rId3" cstate="print"/>
          <a:stretch/>
        </p:blipFill>
        <p:spPr>
          <a:xfrm>
            <a:off x="6077118" y="4978306"/>
            <a:ext cx="1923386" cy="13244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644159" y="11453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6398496" y="17982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652978" y="58462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8487567" y="55192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/>
          <p:nvPr/>
        </p:nvSpPr>
        <p:spPr>
          <a:xfrm>
            <a:off x="2644159" y="25813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/>
          <p:nvPr/>
        </p:nvSpPr>
        <p:spPr>
          <a:xfrm>
            <a:off x="6398496" y="32355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37"/>
          <p:cNvSpPr/>
          <p:nvPr/>
        </p:nvSpPr>
        <p:spPr>
          <a:xfrm>
            <a:off x="4407316" y="19618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/>
          <p:nvPr/>
        </p:nvSpPr>
        <p:spPr>
          <a:xfrm>
            <a:off x="4734381" y="24512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object 39"/>
          <p:cNvSpPr txBox="1"/>
          <p:nvPr/>
        </p:nvSpPr>
        <p:spPr>
          <a:xfrm>
            <a:off x="4818449" y="2033215"/>
            <a:ext cx="1674481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814" b="1" dirty="0">
                <a:solidFill>
                  <a:srgbClr val="FFFFFF"/>
                </a:solidFill>
                <a:latin typeface="Arial"/>
                <a:cs typeface="Arial"/>
              </a:rPr>
              <a:t>Gén</a:t>
            </a:r>
            <a:r>
              <a:rPr sz="1814" b="1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14" b="1" spc="-5" dirty="0">
                <a:solidFill>
                  <a:srgbClr val="FFFFFF"/>
                </a:solidFill>
                <a:latin typeface="Arial"/>
                <a:cs typeface="Arial"/>
              </a:rPr>
              <a:t>duplikáció</a:t>
            </a:r>
            <a:endParaRPr sz="1814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407316" y="19618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object 43"/>
          <p:cNvSpPr/>
          <p:nvPr/>
        </p:nvSpPr>
        <p:spPr>
          <a:xfrm>
            <a:off x="4734381" y="24512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object 59"/>
          <p:cNvSpPr/>
          <p:nvPr/>
        </p:nvSpPr>
        <p:spPr>
          <a:xfrm>
            <a:off x="783113" y="40508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0" name="object 60"/>
          <p:cNvSpPr/>
          <p:nvPr/>
        </p:nvSpPr>
        <p:spPr>
          <a:xfrm>
            <a:off x="4537451" y="47038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2" name="object 62"/>
          <p:cNvSpPr/>
          <p:nvPr/>
        </p:nvSpPr>
        <p:spPr>
          <a:xfrm>
            <a:off x="4603094" y="40508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3" name="object 63"/>
          <p:cNvSpPr/>
          <p:nvPr/>
        </p:nvSpPr>
        <p:spPr>
          <a:xfrm>
            <a:off x="8357432" y="47038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7" name="object 67"/>
          <p:cNvSpPr/>
          <p:nvPr/>
        </p:nvSpPr>
        <p:spPr>
          <a:xfrm>
            <a:off x="5162789" y="3617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8" name="object 68"/>
          <p:cNvSpPr/>
          <p:nvPr/>
        </p:nvSpPr>
        <p:spPr>
          <a:xfrm>
            <a:off x="5740912" y="37330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1" name="object 71"/>
          <p:cNvSpPr/>
          <p:nvPr/>
        </p:nvSpPr>
        <p:spPr>
          <a:xfrm>
            <a:off x="3977754" y="3617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2" name="object 72"/>
          <p:cNvSpPr/>
          <p:nvPr/>
        </p:nvSpPr>
        <p:spPr>
          <a:xfrm>
            <a:off x="3399633" y="37330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Dia számának hely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4799">
              <a:lnSpc>
                <a:spcPts val="1478"/>
              </a:lnSpc>
            </a:pPr>
            <a:fld id="{81D60167-4931-47E6-BA6A-407CBD079E47}" type="slidenum">
              <a:rPr lang="hu-HU" smtClean="0"/>
              <a:pPr marL="104799">
                <a:lnSpc>
                  <a:spcPts val="1478"/>
                </a:lnSpc>
              </a:pPr>
              <a:t>5</a:t>
            </a:fld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14015" y="1356053"/>
            <a:ext cx="8429985" cy="190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176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u-HU" sz="1995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Analógia</a:t>
            </a:r>
            <a:r>
              <a:rPr lang="hu-HU" sz="199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Hasonlóság közös evolúciós eredet nélkül (konvergens evolúció).</a:t>
            </a:r>
          </a:p>
          <a:p>
            <a:r>
              <a:rPr lang="hu-HU" sz="199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sz="1995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Homológia</a:t>
            </a:r>
            <a:r>
              <a:rPr lang="hu-HU" sz="199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Két szekvencia homológ, ha közös őstől származnak </a:t>
            </a:r>
          </a:p>
          <a:p>
            <a:r>
              <a:rPr lang="hu-HU" sz="199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(divergens evolúció). </a:t>
            </a:r>
          </a:p>
          <a:p>
            <a:pPr lvl="1">
              <a:buFont typeface="Wingdings" pitchFamily="2" charset="2"/>
              <a:buChar char="ü"/>
            </a:pPr>
            <a:endParaRPr lang="hu-HU" sz="1814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hu-HU" sz="1814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793" y="4672768"/>
            <a:ext cx="2513181" cy="124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670" y="4741867"/>
            <a:ext cx="1637097" cy="13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zövegdoboz 29"/>
          <p:cNvSpPr txBox="1"/>
          <p:nvPr/>
        </p:nvSpPr>
        <p:spPr>
          <a:xfrm>
            <a:off x="7197733" y="4880064"/>
            <a:ext cx="1488421" cy="650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14" dirty="0">
                <a:solidFill>
                  <a:schemeClr val="tx2">
                    <a:lumMod val="75000"/>
                  </a:schemeClr>
                </a:solidFill>
              </a:rPr>
              <a:t>ősgén</a:t>
            </a:r>
          </a:p>
          <a:p>
            <a:r>
              <a:rPr lang="hu-HU" sz="1814" dirty="0" err="1">
                <a:solidFill>
                  <a:schemeClr val="tx2">
                    <a:lumMod val="75000"/>
                  </a:schemeClr>
                </a:solidFill>
              </a:rPr>
              <a:t>génduplikáció</a:t>
            </a:r>
            <a:endParaRPr lang="hu-HU" sz="1814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186187" y="5916537"/>
            <a:ext cx="649793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14" dirty="0">
                <a:solidFill>
                  <a:schemeClr val="tx2">
                    <a:lumMod val="75000"/>
                  </a:schemeClr>
                </a:solidFill>
              </a:rPr>
              <a:t>1. faj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2499053" y="5916537"/>
            <a:ext cx="702693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14" dirty="0">
                <a:solidFill>
                  <a:schemeClr val="tx2">
                    <a:lumMod val="75000"/>
                  </a:schemeClr>
                </a:solidFill>
              </a:rPr>
              <a:t>2. faj 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495204" y="4949161"/>
            <a:ext cx="1258934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14" dirty="0">
                <a:solidFill>
                  <a:schemeClr val="tx2">
                    <a:lumMod val="75000"/>
                  </a:schemeClr>
                </a:solidFill>
              </a:rPr>
              <a:t>közös ős faj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495204" y="2738018"/>
            <a:ext cx="4007698" cy="2297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hu-HU" sz="1814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Ortológia</a:t>
            </a:r>
            <a:r>
              <a:rPr lang="hu-HU" sz="18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/>
            <a:r>
              <a:rPr lang="hu-HU" sz="18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Két gén ortológ, ha két különböző fajban találhatóak és egy közös   ősgénből származnak, amely a két faj közös ősében volt jelen, ugyanazt a funkciót szolgálják.</a:t>
            </a:r>
          </a:p>
          <a:p>
            <a:pPr lvl="1">
              <a:buFont typeface="Wingdings" pitchFamily="2" charset="2"/>
              <a:buChar char="ü"/>
            </a:pPr>
            <a:endParaRPr lang="hu-HU" sz="1814" dirty="0">
              <a:solidFill>
                <a:schemeClr val="tx2">
                  <a:lumMod val="75000"/>
                </a:schemeClr>
              </a:solidFill>
            </a:endParaRPr>
          </a:p>
          <a:p>
            <a:endParaRPr lang="hu-HU" sz="1632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364705" y="2530723"/>
            <a:ext cx="4433804" cy="2297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hu-HU" sz="1814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hu-HU" sz="1814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Paralógia</a:t>
            </a:r>
            <a:r>
              <a:rPr lang="hu-HU" sz="18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/>
            <a:r>
              <a:rPr lang="hu-HU" sz="18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Két gén </a:t>
            </a:r>
            <a:r>
              <a:rPr lang="hu-HU" sz="1814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paralóg</a:t>
            </a:r>
            <a:r>
              <a:rPr lang="hu-HU" sz="18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 ugyanabban az organizmusban találhatóak, egy közös ősgénből </a:t>
            </a:r>
            <a:r>
              <a:rPr lang="hu-HU" sz="1814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duplikálódtak</a:t>
            </a:r>
            <a:r>
              <a:rPr lang="hu-HU" sz="1814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többnyire különböző, de egymással összefüggő funkciójuk van.</a:t>
            </a:r>
          </a:p>
          <a:p>
            <a:endParaRPr lang="hu-HU" sz="1632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3051839" y="4949161"/>
            <a:ext cx="1050288" cy="901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14" dirty="0">
                <a:solidFill>
                  <a:schemeClr val="tx2">
                    <a:lumMod val="75000"/>
                  </a:schemeClr>
                </a:solidFill>
              </a:rPr>
              <a:t>ősgén</a:t>
            </a:r>
          </a:p>
          <a:p>
            <a:r>
              <a:rPr lang="hu-HU" sz="1814" dirty="0" err="1">
                <a:solidFill>
                  <a:schemeClr val="tx2">
                    <a:lumMod val="75000"/>
                  </a:schemeClr>
                </a:solidFill>
              </a:rPr>
              <a:t>speciáció</a:t>
            </a:r>
            <a:endParaRPr lang="hu-HU" sz="1814" dirty="0">
              <a:solidFill>
                <a:schemeClr val="tx2">
                  <a:lumMod val="75000"/>
                </a:schemeClr>
              </a:solidFill>
            </a:endParaRPr>
          </a:p>
          <a:p>
            <a:endParaRPr lang="hu-HU" sz="1632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7335930" y="5640144"/>
            <a:ext cx="700513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14" dirty="0">
                <a:solidFill>
                  <a:schemeClr val="tx2">
                    <a:lumMod val="75000"/>
                  </a:schemeClr>
                </a:solidFill>
              </a:rPr>
              <a:t>2 gén</a:t>
            </a:r>
          </a:p>
        </p:txBody>
      </p:sp>
      <p:sp>
        <p:nvSpPr>
          <p:cNvPr id="47" name="Cím 15">
            <a:extLst>
              <a:ext uri="{FF2B5EF4-FFF2-40B4-BE49-F238E27FC236}">
                <a16:creationId xmlns:a16="http://schemas.microsoft.com/office/drawing/2014/main" id="{E97887EE-91C6-4916-A15C-91E586A25CA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42FA792-7019-442A-8C0D-204ABC3546A0}"/>
              </a:ext>
            </a:extLst>
          </p:cNvPr>
          <p:cNvSpPr txBox="1"/>
          <p:nvPr/>
        </p:nvSpPr>
        <p:spPr>
          <a:xfrm>
            <a:off x="25015" y="10005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Ortológia és </a:t>
            </a:r>
            <a:r>
              <a:rPr lang="hu-HU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paralógia</a:t>
            </a:r>
            <a:endParaRPr lang="hu-HU" sz="48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390362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C:\Users\Nori\Desktop\bioinformatika\2018\g16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990" y="1425151"/>
            <a:ext cx="7362160" cy="4007698"/>
          </a:xfrm>
          <a:prstGeom prst="rect">
            <a:avLst/>
          </a:prstGeom>
          <a:noFill/>
        </p:spPr>
      </p:pic>
      <p:sp>
        <p:nvSpPr>
          <p:cNvPr id="8" name="object 8"/>
          <p:cNvSpPr/>
          <p:nvPr/>
        </p:nvSpPr>
        <p:spPr>
          <a:xfrm>
            <a:off x="2644159" y="11453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6398496" y="17982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652978" y="58462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8487567" y="55192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/>
          <p:nvPr/>
        </p:nvSpPr>
        <p:spPr>
          <a:xfrm>
            <a:off x="2775446" y="5432849"/>
            <a:ext cx="2833028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176" b="1" spc="-5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Homológ</a:t>
            </a:r>
            <a:r>
              <a:rPr sz="2176" b="1" spc="-5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sz="2176" b="1" spc="-5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gének</a:t>
            </a:r>
            <a:endParaRPr sz="2176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8891" y="5916537"/>
            <a:ext cx="7739003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217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* </a:t>
            </a:r>
            <a:r>
              <a:rPr sz="2176" spc="-9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Fajon belüli </a:t>
            </a:r>
            <a:r>
              <a:rPr sz="2176" spc="-5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(IN) </a:t>
            </a:r>
            <a:r>
              <a:rPr sz="2176" spc="-9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és fajok </a:t>
            </a:r>
            <a:r>
              <a:rPr sz="2176" spc="-5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közötti </a:t>
            </a:r>
            <a:r>
              <a:rPr sz="2176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(OUT) </a:t>
            </a:r>
            <a:r>
              <a:rPr sz="2176" spc="-9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paralógok </a:t>
            </a:r>
            <a:r>
              <a:rPr sz="2176" spc="-5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is</a:t>
            </a:r>
            <a:r>
              <a:rPr sz="2176" spc="100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 </a:t>
            </a:r>
            <a:r>
              <a:rPr sz="2176" spc="-9" dirty="0">
                <a:solidFill>
                  <a:schemeClr val="accent1">
                    <a:lumMod val="50000"/>
                  </a:schemeClr>
                </a:solidFill>
                <a:cs typeface="Arial"/>
              </a:rPr>
              <a:t>lehetnek!</a:t>
            </a:r>
            <a:endParaRPr sz="2176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644159" y="25813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/>
          <p:nvPr/>
        </p:nvSpPr>
        <p:spPr>
          <a:xfrm>
            <a:off x="6398496" y="32355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37"/>
          <p:cNvSpPr/>
          <p:nvPr/>
        </p:nvSpPr>
        <p:spPr>
          <a:xfrm>
            <a:off x="4407316" y="19618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/>
          <p:nvPr/>
        </p:nvSpPr>
        <p:spPr>
          <a:xfrm>
            <a:off x="4734381" y="24512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object 39"/>
          <p:cNvSpPr txBox="1"/>
          <p:nvPr/>
        </p:nvSpPr>
        <p:spPr>
          <a:xfrm>
            <a:off x="4818449" y="2033215"/>
            <a:ext cx="1674481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814" b="1" dirty="0">
                <a:solidFill>
                  <a:srgbClr val="FFFFFF"/>
                </a:solidFill>
                <a:latin typeface="Arial"/>
                <a:cs typeface="Arial"/>
              </a:rPr>
              <a:t>Gén</a:t>
            </a:r>
            <a:r>
              <a:rPr sz="1814" b="1" spc="-6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14" b="1" spc="-5" dirty="0">
                <a:solidFill>
                  <a:srgbClr val="FFFFFF"/>
                </a:solidFill>
                <a:latin typeface="Arial"/>
                <a:cs typeface="Arial"/>
              </a:rPr>
              <a:t>duplikáció</a:t>
            </a:r>
            <a:endParaRPr sz="1814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407316" y="19618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object 43"/>
          <p:cNvSpPr/>
          <p:nvPr/>
        </p:nvSpPr>
        <p:spPr>
          <a:xfrm>
            <a:off x="4734381" y="24512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object 59"/>
          <p:cNvSpPr/>
          <p:nvPr/>
        </p:nvSpPr>
        <p:spPr>
          <a:xfrm>
            <a:off x="783113" y="40508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0" name="object 60"/>
          <p:cNvSpPr/>
          <p:nvPr/>
        </p:nvSpPr>
        <p:spPr>
          <a:xfrm>
            <a:off x="4537451" y="47038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2" name="object 62"/>
          <p:cNvSpPr/>
          <p:nvPr/>
        </p:nvSpPr>
        <p:spPr>
          <a:xfrm>
            <a:off x="4603094" y="40508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3" name="object 63"/>
          <p:cNvSpPr/>
          <p:nvPr/>
        </p:nvSpPr>
        <p:spPr>
          <a:xfrm>
            <a:off x="8357432" y="47038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7" name="object 67"/>
          <p:cNvSpPr/>
          <p:nvPr/>
        </p:nvSpPr>
        <p:spPr>
          <a:xfrm>
            <a:off x="5162789" y="3617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8" name="object 68"/>
          <p:cNvSpPr/>
          <p:nvPr/>
        </p:nvSpPr>
        <p:spPr>
          <a:xfrm>
            <a:off x="5740912" y="37330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1" name="object 71"/>
          <p:cNvSpPr/>
          <p:nvPr/>
        </p:nvSpPr>
        <p:spPr>
          <a:xfrm>
            <a:off x="3977754" y="36178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2" name="object 72"/>
          <p:cNvSpPr/>
          <p:nvPr/>
        </p:nvSpPr>
        <p:spPr>
          <a:xfrm>
            <a:off x="3399633" y="37330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3" name="Cím 15"/>
          <p:cNvSpPr txBox="1">
            <a:spLocks/>
          </p:cNvSpPr>
          <p:nvPr/>
        </p:nvSpPr>
        <p:spPr>
          <a:xfrm>
            <a:off x="0" y="2880"/>
            <a:ext cx="9144000" cy="1075808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>
            <a:defPPr>
              <a:defRPr lang="en-US"/>
            </a:defPPr>
            <a:lvl1pPr marR="0" lvl="0" indent="0" algn="ctr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br>
              <a:rPr lang="hu-HU" dirty="0"/>
            </a:br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sz="17600" dirty="0"/>
              <a:t>   Ortológia és </a:t>
            </a:r>
            <a:r>
              <a:rPr lang="hu-HU" sz="17600" dirty="0" err="1"/>
              <a:t>paralógia</a:t>
            </a:r>
            <a:r>
              <a:rPr lang="hu-HU" sz="17600" dirty="0"/>
              <a:t>, hemoglobin</a:t>
            </a:r>
            <a:br>
              <a:rPr lang="hu-HU" dirty="0"/>
            </a:br>
            <a:endParaRPr lang="hu-HU" dirty="0"/>
          </a:p>
        </p:txBody>
      </p:sp>
      <p:sp>
        <p:nvSpPr>
          <p:cNvPr id="26" name="Dia számának hely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4799">
              <a:lnSpc>
                <a:spcPts val="1478"/>
              </a:lnSpc>
            </a:pPr>
            <a:fld id="{81D60167-4931-47E6-BA6A-407CBD079E47}" type="slidenum">
              <a:rPr lang="hu-HU" smtClean="0"/>
              <a:pPr marL="104799">
                <a:lnSpc>
                  <a:spcPts val="1478"/>
                </a:lnSpc>
              </a:pPr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143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5">
            <a:extLst>
              <a:ext uri="{FF2B5EF4-FFF2-40B4-BE49-F238E27FC236}">
                <a16:creationId xmlns:a16="http://schemas.microsoft.com/office/drawing/2014/main" id="{05BE2416-8F79-4733-9723-2962177E60C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26757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12253"/>
            <a:ext cx="9144000" cy="815940"/>
          </a:xfrm>
        </p:spPr>
        <p:txBody>
          <a:bodyPr>
            <a:noAutofit/>
          </a:bodyPr>
          <a:lstStyle/>
          <a:p>
            <a:pPr algn="ctr"/>
            <a:r>
              <a:rPr lang="hu-HU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  <a:ea typeface="+mn-ea"/>
                <a:cs typeface="+mn-cs"/>
              </a:rPr>
              <a:t>Szekvencia változások</a:t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/>
          </p:nvPr>
        </p:nvSpPr>
        <p:spPr>
          <a:xfrm>
            <a:off x="208107" y="1136821"/>
            <a:ext cx="6340974" cy="5671751"/>
          </a:xfrm>
        </p:spPr>
        <p:txBody>
          <a:bodyPr>
            <a:noAutofit/>
          </a:bodyPr>
          <a:lstStyle/>
          <a:p>
            <a:pPr lvl="8">
              <a:spcBef>
                <a:spcPts val="544"/>
              </a:spcBef>
              <a:buFont typeface="Arial" pitchFamily="34" charset="0"/>
              <a:buChar char="•"/>
            </a:pP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hu-HU" sz="20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Inzerció</a:t>
            </a: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: +</a:t>
            </a:r>
            <a:r>
              <a:rPr lang="hu-HU" sz="20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bp</a:t>
            </a:r>
            <a:endParaRPr lang="hu-HU" sz="2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lvl="1">
              <a:spcBef>
                <a:spcPts val="544"/>
              </a:spcBef>
              <a:buFont typeface="Arial" pitchFamily="34" charset="0"/>
              <a:buChar char="•"/>
            </a:pP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hu-HU" sz="20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Deléció</a:t>
            </a: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: -</a:t>
            </a:r>
            <a:r>
              <a:rPr lang="hu-HU" sz="20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bp</a:t>
            </a:r>
            <a:endParaRPr lang="hu-HU" sz="2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lvl="1">
              <a:spcBef>
                <a:spcPts val="544"/>
              </a:spcBef>
              <a:buFont typeface="Arial" pitchFamily="34" charset="0"/>
              <a:buChar char="•"/>
            </a:pP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hu-HU" sz="20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Frame</a:t>
            </a: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-shift; </a:t>
            </a:r>
            <a:r>
              <a:rPr lang="hu-HU" sz="20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kereteltolásos</a:t>
            </a: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mutáció : </a:t>
            </a:r>
          </a:p>
          <a:p>
            <a:pPr lvl="1">
              <a:spcBef>
                <a:spcPts val="544"/>
              </a:spcBef>
            </a:pP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	</a:t>
            </a:r>
            <a:r>
              <a:rPr lang="hu-HU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NEM EGYENLŐ +/-3 </a:t>
            </a:r>
            <a:r>
              <a:rPr lang="hu-HU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bp</a:t>
            </a:r>
            <a:r>
              <a:rPr lang="hu-HU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egész szám többszöröse</a:t>
            </a:r>
          </a:p>
          <a:p>
            <a:pPr lvl="1">
              <a:spcBef>
                <a:spcPts val="544"/>
              </a:spcBef>
            </a:pPr>
            <a:r>
              <a:rPr lang="hu-HU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	=&gt; kódolt információ változás</a:t>
            </a:r>
          </a:p>
          <a:p>
            <a:pPr lvl="1">
              <a:spcBef>
                <a:spcPts val="544"/>
              </a:spcBef>
              <a:buFont typeface="Arial" pitchFamily="34" charset="0"/>
              <a:buChar char="•"/>
            </a:pP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</a:t>
            </a:r>
            <a:r>
              <a:rPr lang="hu-HU" sz="20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frame</a:t>
            </a: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 mutáció: </a:t>
            </a:r>
          </a:p>
          <a:p>
            <a:pPr lvl="1">
              <a:spcBef>
                <a:spcPts val="544"/>
              </a:spcBef>
            </a:pP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	</a:t>
            </a:r>
            <a:r>
              <a:rPr lang="hu-HU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EGYENLŐ +/-3 </a:t>
            </a:r>
            <a:r>
              <a:rPr lang="hu-HU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bp</a:t>
            </a:r>
            <a:r>
              <a:rPr lang="hu-HU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egész szám többszöröse</a:t>
            </a:r>
          </a:p>
          <a:p>
            <a:pPr lvl="1">
              <a:spcBef>
                <a:spcPts val="544"/>
              </a:spcBef>
            </a:pPr>
            <a:r>
              <a:rPr lang="hu-HU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	=&gt; csak az érintett szakasz információtartalma változik</a:t>
            </a:r>
          </a:p>
          <a:p>
            <a:pPr lvl="1">
              <a:spcBef>
                <a:spcPts val="544"/>
              </a:spcBef>
              <a:buFont typeface="Arial" pitchFamily="34" charset="0"/>
              <a:buChar char="•"/>
            </a:pP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Szubsztitúció</a:t>
            </a:r>
            <a:r>
              <a:rPr lang="hu-HU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:  (SNP </a:t>
            </a:r>
            <a:r>
              <a:rPr lang="hu-HU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single</a:t>
            </a:r>
            <a:r>
              <a:rPr lang="hu-HU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hu-HU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nucleotide</a:t>
            </a:r>
            <a:r>
              <a:rPr lang="hu-HU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hu-HU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polimorphism</a:t>
            </a:r>
            <a:r>
              <a:rPr lang="hu-HU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, mutáció)</a:t>
            </a:r>
          </a:p>
          <a:p>
            <a:pPr lvl="8">
              <a:spcBef>
                <a:spcPts val="544"/>
              </a:spcBef>
              <a:buFont typeface="Wingdings" pitchFamily="2" charset="2"/>
              <a:buChar char="ü"/>
            </a:pPr>
            <a:r>
              <a:rPr lang="hu-HU" sz="20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tranzíció</a:t>
            </a: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: A&lt;-&gt;G; C&lt;-&gt;T</a:t>
            </a:r>
          </a:p>
          <a:p>
            <a:pPr lvl="3">
              <a:spcBef>
                <a:spcPts val="544"/>
              </a:spcBef>
              <a:buFont typeface="Wingdings" pitchFamily="2" charset="2"/>
              <a:buChar char="ü"/>
            </a:pP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transzverzió: A&lt;-&gt;C/T; G&lt;-&gt; C/T</a:t>
            </a:r>
          </a:p>
          <a:p>
            <a:pPr lvl="1">
              <a:spcBef>
                <a:spcPts val="544"/>
              </a:spcBef>
            </a:pP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=&gt;</a:t>
            </a:r>
            <a:r>
              <a:rPr lang="hu-HU" sz="20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misszensz</a:t>
            </a: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: </a:t>
            </a:r>
            <a:r>
              <a:rPr lang="hu-HU" sz="20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kodon</a:t>
            </a: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változás -&gt; aminosav csere</a:t>
            </a:r>
          </a:p>
          <a:p>
            <a:pPr lvl="1">
              <a:spcBef>
                <a:spcPts val="544"/>
              </a:spcBef>
            </a:pP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=&gt;nonszensz: stop </a:t>
            </a:r>
            <a:r>
              <a:rPr lang="hu-HU" sz="20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kodon</a:t>
            </a: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beépülés</a:t>
            </a:r>
          </a:p>
          <a:p>
            <a:pPr lvl="1">
              <a:spcBef>
                <a:spcPts val="544"/>
              </a:spcBef>
            </a:pP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=&gt;csendes: </a:t>
            </a:r>
            <a:r>
              <a:rPr lang="es-ES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kodonban változás, </a:t>
            </a: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</a:t>
            </a:r>
            <a:r>
              <a:rPr lang="es-ES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fehérjébe u</a:t>
            </a: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</a:t>
            </a:r>
            <a:r>
              <a:rPr lang="es-ES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az az</a:t>
            </a:r>
            <a:r>
              <a:rPr lang="hu-HU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" sz="20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aminosav épül be</a:t>
            </a:r>
            <a:endParaRPr lang="hu-HU" sz="20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lvl="8">
              <a:spcBef>
                <a:spcPts val="544"/>
              </a:spcBef>
            </a:pPr>
            <a:endParaRPr lang="hu-HU" sz="24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  <a:p>
            <a:pPr lvl="8">
              <a:spcBef>
                <a:spcPts val="544"/>
              </a:spcBef>
            </a:pPr>
            <a:endParaRPr lang="hu-HU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33C3579-E83C-49C3-AE6D-258C948F48F8}"/>
              </a:ext>
            </a:extLst>
          </p:cNvPr>
          <p:cNvSpPr txBox="1"/>
          <p:nvPr/>
        </p:nvSpPr>
        <p:spPr>
          <a:xfrm>
            <a:off x="6710642" y="1439010"/>
            <a:ext cx="24333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CNV:</a:t>
            </a:r>
          </a:p>
          <a:p>
            <a:r>
              <a:rPr lang="hu-H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Copy</a:t>
            </a:r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hu-H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number</a:t>
            </a:r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hu-H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variation</a:t>
            </a:r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,</a:t>
            </a:r>
          </a:p>
          <a:p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Strukturális variáns</a:t>
            </a:r>
          </a:p>
          <a:p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ismétlődő szakaszok</a:t>
            </a:r>
          </a:p>
          <a:p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eltérő kópiaszáma </a:t>
            </a:r>
          </a:p>
          <a:p>
            <a:r>
              <a:rPr lang="hu-H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 populáción belül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68EC3DF-73A6-4185-9578-49B1FFD54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844" y="3300944"/>
            <a:ext cx="2247156" cy="3557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5">
            <a:extLst>
              <a:ext uri="{FF2B5EF4-FFF2-40B4-BE49-F238E27FC236}">
                <a16:creationId xmlns:a16="http://schemas.microsoft.com/office/drawing/2014/main" id="{35A445B3-5B7D-482B-AE01-820845218F0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86" y="3820905"/>
            <a:ext cx="7315559" cy="27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586" y="946935"/>
            <a:ext cx="7299657" cy="274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Shape 1"/>
          <p:cNvSpPr txBox="1"/>
          <p:nvPr/>
        </p:nvSpPr>
        <p:spPr>
          <a:xfrm>
            <a:off x="65318" y="-104106"/>
            <a:ext cx="9144000" cy="1144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3628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Miért van szükségünk illesztő programokra?</a:t>
            </a:r>
          </a:p>
        </p:txBody>
      </p:sp>
      <p:sp>
        <p:nvSpPr>
          <p:cNvPr id="69" name="TextShape 2"/>
          <p:cNvSpPr txBox="1"/>
          <p:nvPr/>
        </p:nvSpPr>
        <p:spPr>
          <a:xfrm>
            <a:off x="4767953" y="3102412"/>
            <a:ext cx="3331192" cy="4898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66CC"/>
              </a:buClr>
              <a:buSzPct val="45000"/>
            </a:pP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Illesztés nélkül → </a:t>
            </a:r>
            <a:r>
              <a:rPr lang="hu-HU" sz="2177" b="1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15</a:t>
            </a:r>
            <a:endParaRPr lang="hu-HU" sz="2177" spc="-1" dirty="0">
              <a:solidFill>
                <a:schemeClr val="tx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71" name="TextShape 3"/>
          <p:cNvSpPr txBox="1"/>
          <p:nvPr/>
        </p:nvSpPr>
        <p:spPr>
          <a:xfrm>
            <a:off x="4441365" y="5715112"/>
            <a:ext cx="3723097" cy="7838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66CC"/>
              </a:buClr>
              <a:buSzPct val="45000"/>
            </a:pPr>
            <a:r>
              <a:rPr lang="hu-HU" sz="2177" spc="-1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Illesztés: hézagok bevitelével több azonos aminosav → 65</a:t>
            </a:r>
          </a:p>
        </p:txBody>
      </p:sp>
      <p:sp>
        <p:nvSpPr>
          <p:cNvPr id="72" name="TextShape 4"/>
          <p:cNvSpPr txBox="1"/>
          <p:nvPr/>
        </p:nvSpPr>
        <p:spPr>
          <a:xfrm>
            <a:off x="522315" y="1077570"/>
            <a:ext cx="284100" cy="56199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hu-HU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TextShape 5"/>
          <p:cNvSpPr txBox="1"/>
          <p:nvPr/>
        </p:nvSpPr>
        <p:spPr>
          <a:xfrm>
            <a:off x="522315" y="3951540"/>
            <a:ext cx="284100" cy="56199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hu-HU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α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hu-HU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β</a:t>
            </a:r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6"/>
          <p:cNvSpPr/>
          <p:nvPr/>
        </p:nvSpPr>
        <p:spPr>
          <a:xfrm>
            <a:off x="4506683" y="5649795"/>
            <a:ext cx="3592462" cy="8491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7"/>
          <p:cNvSpPr/>
          <p:nvPr/>
        </p:nvSpPr>
        <p:spPr>
          <a:xfrm>
            <a:off x="6139620" y="1600110"/>
            <a:ext cx="2482065" cy="391869"/>
          </a:xfrm>
          <a:custGeom>
            <a:avLst/>
            <a:gdLst/>
            <a:ahLst/>
            <a:cxnLst/>
            <a:rect l="0" t="0" r="r" b="b"/>
            <a:pathLst>
              <a:path w="7499" h="1223">
                <a:moveTo>
                  <a:pt x="1488" y="899"/>
                </a:moveTo>
                <a:lnTo>
                  <a:pt x="1342" y="883"/>
                </a:lnTo>
                <a:lnTo>
                  <a:pt x="1202" y="867"/>
                </a:lnTo>
                <a:lnTo>
                  <a:pt x="1068" y="850"/>
                </a:lnTo>
                <a:lnTo>
                  <a:pt x="940" y="831"/>
                </a:lnTo>
                <a:lnTo>
                  <a:pt x="820" y="812"/>
                </a:lnTo>
                <a:lnTo>
                  <a:pt x="707" y="792"/>
                </a:lnTo>
                <a:lnTo>
                  <a:pt x="601" y="772"/>
                </a:lnTo>
                <a:lnTo>
                  <a:pt x="504" y="751"/>
                </a:lnTo>
                <a:lnTo>
                  <a:pt x="414" y="729"/>
                </a:lnTo>
                <a:lnTo>
                  <a:pt x="333" y="706"/>
                </a:lnTo>
                <a:lnTo>
                  <a:pt x="260" y="683"/>
                </a:lnTo>
                <a:lnTo>
                  <a:pt x="196" y="660"/>
                </a:lnTo>
                <a:lnTo>
                  <a:pt x="140" y="636"/>
                </a:lnTo>
                <a:lnTo>
                  <a:pt x="94" y="612"/>
                </a:lnTo>
                <a:lnTo>
                  <a:pt x="57" y="587"/>
                </a:lnTo>
                <a:lnTo>
                  <a:pt x="29" y="563"/>
                </a:lnTo>
                <a:lnTo>
                  <a:pt x="10" y="538"/>
                </a:lnTo>
                <a:lnTo>
                  <a:pt x="0" y="513"/>
                </a:lnTo>
                <a:lnTo>
                  <a:pt x="0" y="488"/>
                </a:lnTo>
                <a:lnTo>
                  <a:pt x="9" y="463"/>
                </a:lnTo>
                <a:lnTo>
                  <a:pt x="28" y="438"/>
                </a:lnTo>
                <a:lnTo>
                  <a:pt x="55" y="414"/>
                </a:lnTo>
                <a:lnTo>
                  <a:pt x="92" y="389"/>
                </a:lnTo>
                <a:lnTo>
                  <a:pt x="138" y="365"/>
                </a:lnTo>
                <a:lnTo>
                  <a:pt x="193" y="341"/>
                </a:lnTo>
                <a:lnTo>
                  <a:pt x="257" y="318"/>
                </a:lnTo>
                <a:lnTo>
                  <a:pt x="329" y="295"/>
                </a:lnTo>
                <a:lnTo>
                  <a:pt x="410" y="272"/>
                </a:lnTo>
                <a:lnTo>
                  <a:pt x="499" y="251"/>
                </a:lnTo>
                <a:lnTo>
                  <a:pt x="596" y="229"/>
                </a:lnTo>
                <a:lnTo>
                  <a:pt x="702" y="209"/>
                </a:lnTo>
                <a:lnTo>
                  <a:pt x="814" y="189"/>
                </a:lnTo>
                <a:lnTo>
                  <a:pt x="934" y="170"/>
                </a:lnTo>
                <a:lnTo>
                  <a:pt x="1061" y="151"/>
                </a:lnTo>
                <a:lnTo>
                  <a:pt x="1195" y="134"/>
                </a:lnTo>
                <a:lnTo>
                  <a:pt x="1335" y="117"/>
                </a:lnTo>
                <a:lnTo>
                  <a:pt x="1481" y="102"/>
                </a:lnTo>
                <a:lnTo>
                  <a:pt x="1633" y="87"/>
                </a:lnTo>
                <a:lnTo>
                  <a:pt x="1790" y="74"/>
                </a:lnTo>
                <a:lnTo>
                  <a:pt x="1952" y="61"/>
                </a:lnTo>
                <a:lnTo>
                  <a:pt x="2118" y="50"/>
                </a:lnTo>
                <a:lnTo>
                  <a:pt x="2288" y="39"/>
                </a:lnTo>
                <a:lnTo>
                  <a:pt x="2462" y="30"/>
                </a:lnTo>
                <a:lnTo>
                  <a:pt x="2639" y="22"/>
                </a:lnTo>
                <a:lnTo>
                  <a:pt x="2819" y="16"/>
                </a:lnTo>
                <a:lnTo>
                  <a:pt x="3001" y="10"/>
                </a:lnTo>
                <a:lnTo>
                  <a:pt x="3186" y="6"/>
                </a:lnTo>
                <a:lnTo>
                  <a:pt x="3371" y="3"/>
                </a:lnTo>
                <a:lnTo>
                  <a:pt x="3557" y="1"/>
                </a:lnTo>
                <a:lnTo>
                  <a:pt x="3744" y="0"/>
                </a:lnTo>
                <a:lnTo>
                  <a:pt x="3931" y="1"/>
                </a:lnTo>
                <a:lnTo>
                  <a:pt x="4118" y="2"/>
                </a:lnTo>
                <a:lnTo>
                  <a:pt x="4303" y="5"/>
                </a:lnTo>
                <a:lnTo>
                  <a:pt x="4488" y="10"/>
                </a:lnTo>
                <a:lnTo>
                  <a:pt x="4670" y="15"/>
                </a:lnTo>
                <a:lnTo>
                  <a:pt x="4850" y="22"/>
                </a:lnTo>
                <a:lnTo>
                  <a:pt x="5027" y="30"/>
                </a:lnTo>
                <a:lnTo>
                  <a:pt x="5201" y="39"/>
                </a:lnTo>
                <a:lnTo>
                  <a:pt x="5372" y="49"/>
                </a:lnTo>
                <a:lnTo>
                  <a:pt x="5538" y="61"/>
                </a:lnTo>
                <a:lnTo>
                  <a:pt x="5700" y="73"/>
                </a:lnTo>
                <a:lnTo>
                  <a:pt x="5858" y="87"/>
                </a:lnTo>
                <a:lnTo>
                  <a:pt x="6010" y="101"/>
                </a:lnTo>
                <a:lnTo>
                  <a:pt x="6156" y="117"/>
                </a:lnTo>
                <a:lnTo>
                  <a:pt x="6296" y="133"/>
                </a:lnTo>
                <a:lnTo>
                  <a:pt x="6430" y="150"/>
                </a:lnTo>
                <a:lnTo>
                  <a:pt x="6558" y="169"/>
                </a:lnTo>
                <a:lnTo>
                  <a:pt x="6678" y="188"/>
                </a:lnTo>
                <a:lnTo>
                  <a:pt x="6791" y="208"/>
                </a:lnTo>
                <a:lnTo>
                  <a:pt x="6897" y="228"/>
                </a:lnTo>
                <a:lnTo>
                  <a:pt x="6994" y="249"/>
                </a:lnTo>
                <a:lnTo>
                  <a:pt x="7084" y="271"/>
                </a:lnTo>
                <a:lnTo>
                  <a:pt x="7165" y="294"/>
                </a:lnTo>
                <a:lnTo>
                  <a:pt x="7238" y="317"/>
                </a:lnTo>
                <a:lnTo>
                  <a:pt x="7302" y="340"/>
                </a:lnTo>
                <a:lnTo>
                  <a:pt x="7358" y="364"/>
                </a:lnTo>
                <a:lnTo>
                  <a:pt x="7404" y="388"/>
                </a:lnTo>
                <a:lnTo>
                  <a:pt x="7441" y="413"/>
                </a:lnTo>
                <a:lnTo>
                  <a:pt x="7469" y="437"/>
                </a:lnTo>
                <a:lnTo>
                  <a:pt x="7488" y="462"/>
                </a:lnTo>
                <a:lnTo>
                  <a:pt x="7498" y="487"/>
                </a:lnTo>
                <a:lnTo>
                  <a:pt x="7498" y="512"/>
                </a:lnTo>
                <a:lnTo>
                  <a:pt x="7489" y="537"/>
                </a:lnTo>
                <a:lnTo>
                  <a:pt x="7470" y="562"/>
                </a:lnTo>
                <a:lnTo>
                  <a:pt x="7443" y="586"/>
                </a:lnTo>
                <a:lnTo>
                  <a:pt x="7406" y="611"/>
                </a:lnTo>
                <a:lnTo>
                  <a:pt x="7360" y="635"/>
                </a:lnTo>
                <a:lnTo>
                  <a:pt x="7305" y="659"/>
                </a:lnTo>
                <a:lnTo>
                  <a:pt x="7241" y="682"/>
                </a:lnTo>
                <a:lnTo>
                  <a:pt x="7169" y="705"/>
                </a:lnTo>
                <a:lnTo>
                  <a:pt x="7088" y="728"/>
                </a:lnTo>
                <a:lnTo>
                  <a:pt x="6999" y="749"/>
                </a:lnTo>
                <a:lnTo>
                  <a:pt x="6902" y="771"/>
                </a:lnTo>
                <a:lnTo>
                  <a:pt x="6796" y="791"/>
                </a:lnTo>
                <a:lnTo>
                  <a:pt x="6684" y="811"/>
                </a:lnTo>
                <a:lnTo>
                  <a:pt x="6564" y="830"/>
                </a:lnTo>
                <a:lnTo>
                  <a:pt x="6437" y="849"/>
                </a:lnTo>
                <a:lnTo>
                  <a:pt x="6303" y="866"/>
                </a:lnTo>
                <a:lnTo>
                  <a:pt x="6163" y="883"/>
                </a:lnTo>
                <a:lnTo>
                  <a:pt x="6017" y="898"/>
                </a:lnTo>
                <a:lnTo>
                  <a:pt x="5865" y="913"/>
                </a:lnTo>
                <a:lnTo>
                  <a:pt x="5708" y="926"/>
                </a:lnTo>
                <a:lnTo>
                  <a:pt x="5546" y="939"/>
                </a:lnTo>
                <a:lnTo>
                  <a:pt x="5380" y="950"/>
                </a:lnTo>
                <a:lnTo>
                  <a:pt x="5210" y="960"/>
                </a:lnTo>
                <a:lnTo>
                  <a:pt x="5036" y="970"/>
                </a:lnTo>
                <a:lnTo>
                  <a:pt x="4859" y="978"/>
                </a:lnTo>
                <a:lnTo>
                  <a:pt x="4679" y="984"/>
                </a:lnTo>
                <a:lnTo>
                  <a:pt x="4497" y="990"/>
                </a:lnTo>
                <a:lnTo>
                  <a:pt x="4312" y="994"/>
                </a:lnTo>
                <a:lnTo>
                  <a:pt x="4127" y="997"/>
                </a:lnTo>
                <a:lnTo>
                  <a:pt x="3941" y="999"/>
                </a:lnTo>
                <a:lnTo>
                  <a:pt x="3754" y="1000"/>
                </a:lnTo>
                <a:lnTo>
                  <a:pt x="3567" y="999"/>
                </a:lnTo>
                <a:lnTo>
                  <a:pt x="3380" y="998"/>
                </a:lnTo>
                <a:lnTo>
                  <a:pt x="3195" y="995"/>
                </a:lnTo>
                <a:lnTo>
                  <a:pt x="3010" y="990"/>
                </a:lnTo>
                <a:lnTo>
                  <a:pt x="2828" y="985"/>
                </a:lnTo>
                <a:lnTo>
                  <a:pt x="2648" y="978"/>
                </a:lnTo>
                <a:lnTo>
                  <a:pt x="985" y="1222"/>
                </a:lnTo>
                <a:lnTo>
                  <a:pt x="1488" y="899"/>
                </a:lnTo>
              </a:path>
            </a:pathLst>
          </a:custGeom>
          <a:solidFill>
            <a:srgbClr val="FFFF66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u-HU" sz="163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azonos aminosavak</a:t>
            </a:r>
          </a:p>
        </p:txBody>
      </p:sp>
      <p:sp>
        <p:nvSpPr>
          <p:cNvPr id="76" name="CustomShape 8"/>
          <p:cNvSpPr/>
          <p:nvPr/>
        </p:nvSpPr>
        <p:spPr>
          <a:xfrm>
            <a:off x="4637318" y="2971778"/>
            <a:ext cx="3428787" cy="62044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9"/>
          <p:cNvSpPr/>
          <p:nvPr/>
        </p:nvSpPr>
        <p:spPr>
          <a:xfrm>
            <a:off x="7315335" y="3624952"/>
            <a:ext cx="1306205" cy="489827"/>
          </a:xfrm>
          <a:custGeom>
            <a:avLst/>
            <a:gdLst/>
            <a:ahLst/>
            <a:cxnLst/>
            <a:rect l="0" t="0" r="r" b="b"/>
            <a:pathLst>
              <a:path w="4001" h="2077">
                <a:moveTo>
                  <a:pt x="965" y="1392"/>
                </a:moveTo>
                <a:lnTo>
                  <a:pt x="881" y="1372"/>
                </a:lnTo>
                <a:lnTo>
                  <a:pt x="800" y="1350"/>
                </a:lnTo>
                <a:lnTo>
                  <a:pt x="722" y="1327"/>
                </a:lnTo>
                <a:lnTo>
                  <a:pt x="647" y="1302"/>
                </a:lnTo>
                <a:lnTo>
                  <a:pt x="575" y="1276"/>
                </a:lnTo>
                <a:lnTo>
                  <a:pt x="507" y="1249"/>
                </a:lnTo>
                <a:lnTo>
                  <a:pt x="442" y="1220"/>
                </a:lnTo>
                <a:lnTo>
                  <a:pt x="382" y="1191"/>
                </a:lnTo>
                <a:lnTo>
                  <a:pt x="325" y="1160"/>
                </a:lnTo>
                <a:lnTo>
                  <a:pt x="273" y="1128"/>
                </a:lnTo>
                <a:lnTo>
                  <a:pt x="225" y="1095"/>
                </a:lnTo>
                <a:lnTo>
                  <a:pt x="181" y="1062"/>
                </a:lnTo>
                <a:lnTo>
                  <a:pt x="142" y="1027"/>
                </a:lnTo>
                <a:lnTo>
                  <a:pt x="107" y="992"/>
                </a:lnTo>
                <a:lnTo>
                  <a:pt x="77" y="957"/>
                </a:lnTo>
                <a:lnTo>
                  <a:pt x="52" y="920"/>
                </a:lnTo>
                <a:lnTo>
                  <a:pt x="32" y="884"/>
                </a:lnTo>
                <a:lnTo>
                  <a:pt x="17" y="847"/>
                </a:lnTo>
                <a:lnTo>
                  <a:pt x="6" y="810"/>
                </a:lnTo>
                <a:lnTo>
                  <a:pt x="1" y="772"/>
                </a:lnTo>
                <a:lnTo>
                  <a:pt x="0" y="735"/>
                </a:lnTo>
                <a:lnTo>
                  <a:pt x="5" y="698"/>
                </a:lnTo>
                <a:lnTo>
                  <a:pt x="14" y="660"/>
                </a:lnTo>
                <a:lnTo>
                  <a:pt x="29" y="623"/>
                </a:lnTo>
                <a:lnTo>
                  <a:pt x="48" y="587"/>
                </a:lnTo>
                <a:lnTo>
                  <a:pt x="72" y="550"/>
                </a:lnTo>
                <a:lnTo>
                  <a:pt x="101" y="515"/>
                </a:lnTo>
                <a:lnTo>
                  <a:pt x="135" y="479"/>
                </a:lnTo>
                <a:lnTo>
                  <a:pt x="173" y="445"/>
                </a:lnTo>
                <a:lnTo>
                  <a:pt x="216" y="411"/>
                </a:lnTo>
                <a:lnTo>
                  <a:pt x="263" y="378"/>
                </a:lnTo>
                <a:lnTo>
                  <a:pt x="315" y="346"/>
                </a:lnTo>
                <a:lnTo>
                  <a:pt x="371" y="315"/>
                </a:lnTo>
                <a:lnTo>
                  <a:pt x="430" y="285"/>
                </a:lnTo>
                <a:lnTo>
                  <a:pt x="494" y="256"/>
                </a:lnTo>
                <a:lnTo>
                  <a:pt x="562" y="229"/>
                </a:lnTo>
                <a:lnTo>
                  <a:pt x="633" y="203"/>
                </a:lnTo>
                <a:lnTo>
                  <a:pt x="707" y="178"/>
                </a:lnTo>
                <a:lnTo>
                  <a:pt x="785" y="154"/>
                </a:lnTo>
                <a:lnTo>
                  <a:pt x="865" y="132"/>
                </a:lnTo>
                <a:lnTo>
                  <a:pt x="949" y="112"/>
                </a:lnTo>
                <a:lnTo>
                  <a:pt x="1035" y="93"/>
                </a:lnTo>
                <a:lnTo>
                  <a:pt x="1124" y="76"/>
                </a:lnTo>
                <a:lnTo>
                  <a:pt x="1214" y="60"/>
                </a:lnTo>
                <a:lnTo>
                  <a:pt x="1307" y="46"/>
                </a:lnTo>
                <a:lnTo>
                  <a:pt x="1401" y="34"/>
                </a:lnTo>
                <a:lnTo>
                  <a:pt x="1497" y="24"/>
                </a:lnTo>
                <a:lnTo>
                  <a:pt x="1594" y="16"/>
                </a:lnTo>
                <a:lnTo>
                  <a:pt x="1692" y="9"/>
                </a:lnTo>
                <a:lnTo>
                  <a:pt x="1791" y="4"/>
                </a:lnTo>
                <a:lnTo>
                  <a:pt x="1891" y="1"/>
                </a:lnTo>
                <a:lnTo>
                  <a:pt x="1990" y="0"/>
                </a:lnTo>
                <a:lnTo>
                  <a:pt x="2090" y="1"/>
                </a:lnTo>
                <a:lnTo>
                  <a:pt x="2190" y="3"/>
                </a:lnTo>
                <a:lnTo>
                  <a:pt x="2289" y="8"/>
                </a:lnTo>
                <a:lnTo>
                  <a:pt x="2387" y="14"/>
                </a:lnTo>
                <a:lnTo>
                  <a:pt x="2484" y="22"/>
                </a:lnTo>
                <a:lnTo>
                  <a:pt x="2580" y="32"/>
                </a:lnTo>
                <a:lnTo>
                  <a:pt x="2675" y="44"/>
                </a:lnTo>
                <a:lnTo>
                  <a:pt x="2768" y="58"/>
                </a:lnTo>
                <a:lnTo>
                  <a:pt x="2859" y="73"/>
                </a:lnTo>
                <a:lnTo>
                  <a:pt x="2948" y="90"/>
                </a:lnTo>
                <a:lnTo>
                  <a:pt x="3035" y="108"/>
                </a:lnTo>
                <a:lnTo>
                  <a:pt x="3119" y="128"/>
                </a:lnTo>
                <a:lnTo>
                  <a:pt x="3200" y="150"/>
                </a:lnTo>
                <a:lnTo>
                  <a:pt x="3278" y="173"/>
                </a:lnTo>
                <a:lnTo>
                  <a:pt x="3353" y="198"/>
                </a:lnTo>
                <a:lnTo>
                  <a:pt x="3425" y="224"/>
                </a:lnTo>
                <a:lnTo>
                  <a:pt x="3493" y="251"/>
                </a:lnTo>
                <a:lnTo>
                  <a:pt x="3558" y="280"/>
                </a:lnTo>
                <a:lnTo>
                  <a:pt x="3618" y="309"/>
                </a:lnTo>
                <a:lnTo>
                  <a:pt x="3675" y="340"/>
                </a:lnTo>
                <a:lnTo>
                  <a:pt x="3727" y="372"/>
                </a:lnTo>
                <a:lnTo>
                  <a:pt x="3775" y="405"/>
                </a:lnTo>
                <a:lnTo>
                  <a:pt x="3819" y="438"/>
                </a:lnTo>
                <a:lnTo>
                  <a:pt x="3858" y="473"/>
                </a:lnTo>
                <a:lnTo>
                  <a:pt x="3893" y="508"/>
                </a:lnTo>
                <a:lnTo>
                  <a:pt x="3923" y="543"/>
                </a:lnTo>
                <a:lnTo>
                  <a:pt x="3948" y="580"/>
                </a:lnTo>
                <a:lnTo>
                  <a:pt x="3968" y="616"/>
                </a:lnTo>
                <a:lnTo>
                  <a:pt x="3983" y="653"/>
                </a:lnTo>
                <a:lnTo>
                  <a:pt x="3994" y="690"/>
                </a:lnTo>
                <a:lnTo>
                  <a:pt x="3999" y="728"/>
                </a:lnTo>
                <a:lnTo>
                  <a:pt x="4000" y="765"/>
                </a:lnTo>
                <a:lnTo>
                  <a:pt x="3995" y="802"/>
                </a:lnTo>
                <a:lnTo>
                  <a:pt x="3986" y="840"/>
                </a:lnTo>
                <a:lnTo>
                  <a:pt x="3971" y="877"/>
                </a:lnTo>
                <a:lnTo>
                  <a:pt x="3952" y="913"/>
                </a:lnTo>
                <a:lnTo>
                  <a:pt x="3928" y="950"/>
                </a:lnTo>
                <a:lnTo>
                  <a:pt x="3899" y="985"/>
                </a:lnTo>
                <a:lnTo>
                  <a:pt x="3865" y="1021"/>
                </a:lnTo>
                <a:lnTo>
                  <a:pt x="3827" y="1055"/>
                </a:lnTo>
                <a:lnTo>
                  <a:pt x="3784" y="1089"/>
                </a:lnTo>
                <a:lnTo>
                  <a:pt x="3737" y="1122"/>
                </a:lnTo>
                <a:lnTo>
                  <a:pt x="3685" y="1154"/>
                </a:lnTo>
                <a:lnTo>
                  <a:pt x="3629" y="1185"/>
                </a:lnTo>
                <a:lnTo>
                  <a:pt x="3570" y="1215"/>
                </a:lnTo>
                <a:lnTo>
                  <a:pt x="3506" y="1244"/>
                </a:lnTo>
                <a:lnTo>
                  <a:pt x="3438" y="1271"/>
                </a:lnTo>
                <a:lnTo>
                  <a:pt x="3367" y="1297"/>
                </a:lnTo>
                <a:lnTo>
                  <a:pt x="3293" y="1322"/>
                </a:lnTo>
                <a:lnTo>
                  <a:pt x="3215" y="1346"/>
                </a:lnTo>
                <a:lnTo>
                  <a:pt x="3135" y="1368"/>
                </a:lnTo>
                <a:lnTo>
                  <a:pt x="3051" y="1388"/>
                </a:lnTo>
                <a:lnTo>
                  <a:pt x="2965" y="1407"/>
                </a:lnTo>
                <a:lnTo>
                  <a:pt x="2876" y="1424"/>
                </a:lnTo>
                <a:lnTo>
                  <a:pt x="2786" y="1440"/>
                </a:lnTo>
                <a:lnTo>
                  <a:pt x="2693" y="1454"/>
                </a:lnTo>
                <a:lnTo>
                  <a:pt x="2599" y="1466"/>
                </a:lnTo>
                <a:lnTo>
                  <a:pt x="2503" y="1476"/>
                </a:lnTo>
                <a:lnTo>
                  <a:pt x="2406" y="1484"/>
                </a:lnTo>
                <a:lnTo>
                  <a:pt x="2308" y="1491"/>
                </a:lnTo>
                <a:lnTo>
                  <a:pt x="2209" y="1496"/>
                </a:lnTo>
                <a:lnTo>
                  <a:pt x="2109" y="1499"/>
                </a:lnTo>
                <a:lnTo>
                  <a:pt x="2010" y="1500"/>
                </a:lnTo>
                <a:lnTo>
                  <a:pt x="1910" y="1499"/>
                </a:lnTo>
                <a:lnTo>
                  <a:pt x="1810" y="1497"/>
                </a:lnTo>
                <a:lnTo>
                  <a:pt x="1711" y="1492"/>
                </a:lnTo>
                <a:lnTo>
                  <a:pt x="1613" y="1486"/>
                </a:lnTo>
                <a:lnTo>
                  <a:pt x="632" y="2076"/>
                </a:lnTo>
                <a:lnTo>
                  <a:pt x="965" y="1392"/>
                </a:lnTo>
              </a:path>
            </a:pathLst>
          </a:cu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hu-HU" sz="1633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gapek</a:t>
            </a:r>
            <a:endParaRPr lang="hu-HU" sz="163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5">
            <a:extLst>
              <a:ext uri="{FF2B5EF4-FFF2-40B4-BE49-F238E27FC236}">
                <a16:creationId xmlns:a16="http://schemas.microsoft.com/office/drawing/2014/main" id="{E6832AD1-5448-4CF4-9918-61A553F43FD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846343"/>
          </a:xfrm>
          <a:prstGeom prst="rect">
            <a:avLst/>
          </a:prstGeom>
          <a:solidFill>
            <a:schemeClr val="accent4"/>
          </a:solidFill>
          <a:effectLst>
            <a:outerShdw blurRad="44450" dist="27940" dir="5400000" algn="ctr">
              <a:schemeClr val="accent4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hu-HU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hu-H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" name="CustomShape 1"/>
          <p:cNvSpPr/>
          <p:nvPr/>
        </p:nvSpPr>
        <p:spPr>
          <a:xfrm>
            <a:off x="0" y="2122943"/>
            <a:ext cx="9143433" cy="47349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1" y="846344"/>
            <a:ext cx="9144000" cy="562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" name="TextShape 2"/>
          <p:cNvSpPr txBox="1"/>
          <p:nvPr/>
        </p:nvSpPr>
        <p:spPr>
          <a:xfrm>
            <a:off x="424844" y="41179"/>
            <a:ext cx="8228763" cy="10632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hu-HU" sz="4354" b="1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A lehetséges illesztések száma</a:t>
            </a:r>
          </a:p>
        </p:txBody>
      </p:sp>
      <p:sp>
        <p:nvSpPr>
          <p:cNvPr id="319" name="TextShape 3"/>
          <p:cNvSpPr txBox="1"/>
          <p:nvPr/>
        </p:nvSpPr>
        <p:spPr>
          <a:xfrm>
            <a:off x="456998" y="750983"/>
            <a:ext cx="8228763" cy="11710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867" indent="-293900">
              <a:buClr>
                <a:srgbClr val="0066CC"/>
              </a:buClr>
              <a:buSzPct val="45000"/>
            </a:pPr>
            <a:endParaRPr lang="hu-HU" sz="290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322" name="TextShape 5"/>
          <p:cNvSpPr txBox="1"/>
          <p:nvPr/>
        </p:nvSpPr>
        <p:spPr>
          <a:xfrm>
            <a:off x="326363" y="5780430"/>
            <a:ext cx="5052073" cy="33079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TextShape 6"/>
          <p:cNvSpPr txBox="1"/>
          <p:nvPr/>
        </p:nvSpPr>
        <p:spPr>
          <a:xfrm>
            <a:off x="326363" y="6526844"/>
            <a:ext cx="6043156" cy="33079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endParaRPr lang="hu-HU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3131</Words>
  <Application>Microsoft Office PowerPoint</Application>
  <PresentationFormat>Diavetítés a képernyőre (4:3 oldalarány)</PresentationFormat>
  <Paragraphs>746</Paragraphs>
  <Slides>49</Slides>
  <Notes>30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DejaVu Sans Mono</vt:lpstr>
      <vt:lpstr>Symbol</vt:lpstr>
      <vt:lpstr>Times New Roman</vt:lpstr>
      <vt:lpstr>Wingdings</vt:lpstr>
      <vt:lpstr>Office-téma</vt:lpstr>
      <vt:lpstr>Szekvencia összehasonlítások, illesztések</vt:lpstr>
      <vt:lpstr>PowerPoint-bemutató</vt:lpstr>
      <vt:lpstr>PowerPoint-bemutató</vt:lpstr>
      <vt:lpstr>PowerPoint-bemutató</vt:lpstr>
      <vt:lpstr>PowerPoint-bemutató</vt:lpstr>
      <vt:lpstr>PowerPoint-bemutató</vt:lpstr>
      <vt:lpstr>Szekvencia változások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„dot-plot”</vt:lpstr>
      <vt:lpstr>A „dot-plot”</vt:lpstr>
      <vt:lpstr>PowerPoint-bemutató</vt:lpstr>
      <vt:lpstr>PowerPoint-bemutató</vt:lpstr>
      <vt:lpstr>PowerPoint-bemutató</vt:lpstr>
      <vt:lpstr>PowerPoint-bemutató</vt:lpstr>
      <vt:lpstr>Hasonlósági keresés</vt:lpstr>
      <vt:lpstr>BLAST</vt:lpstr>
      <vt:lpstr>A BLAST algoritmus lépései</vt:lpstr>
      <vt:lpstr>A BLAST algoritmus lépései</vt:lpstr>
      <vt:lpstr>A BLAST algoritmus lépései</vt:lpstr>
      <vt:lpstr>A BLAST algoritmus lépései</vt:lpstr>
      <vt:lpstr>A szomszédos szavak pontértéke</vt:lpstr>
      <vt:lpstr>A BLAST algoritmus lépései</vt:lpstr>
      <vt:lpstr>PowerPoint-bemutató</vt:lpstr>
      <vt:lpstr>A BLAST algoritmus lépései</vt:lpstr>
      <vt:lpstr>A BLAST algoritmus lépései</vt:lpstr>
      <vt:lpstr>A BLAST algoritmus lépései</vt:lpstr>
      <vt:lpstr>A keresés eredménye –  a találatok  szignifikanciája</vt:lpstr>
      <vt:lpstr>A keresés eredménye –  a találatok szignifikanciája</vt:lpstr>
      <vt:lpstr>Szóhossz- (W) és küszöb- (T) értékek</vt:lpstr>
      <vt:lpstr>A BLAST csomag programjai</vt:lpstr>
      <vt:lpstr>Egyéb BLAST programok</vt:lpstr>
      <vt:lpstr>BLAST programok online</vt:lpstr>
      <vt:lpstr>NCBI BLAST leírások, segédletek</vt:lpstr>
      <vt:lpstr>PowerPoint-bemutató</vt:lpstr>
      <vt:lpstr>PowerPoint-bemutató</vt:lpstr>
      <vt:lpstr>PowerPoint-bemutató</vt:lpstr>
      <vt:lpstr>progresszív illesztési folyamata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Szekvencia illesztések, NCBI-BLAST</dc:title>
  <dc:creator>Nori</dc:creator>
  <cp:lastModifiedBy>Nori</cp:lastModifiedBy>
  <cp:revision>19</cp:revision>
  <dcterms:created xsi:type="dcterms:W3CDTF">2019-03-11T09:40:19Z</dcterms:created>
  <dcterms:modified xsi:type="dcterms:W3CDTF">2019-03-13T11:27:31Z</dcterms:modified>
</cp:coreProperties>
</file>