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7" r:id="rId2"/>
    <p:sldId id="300" r:id="rId3"/>
    <p:sldId id="301" r:id="rId4"/>
    <p:sldId id="304" r:id="rId5"/>
    <p:sldId id="303" r:id="rId6"/>
    <p:sldId id="302" r:id="rId7"/>
    <p:sldId id="306" r:id="rId8"/>
    <p:sldId id="307" r:id="rId9"/>
    <p:sldId id="286" r:id="rId10"/>
    <p:sldId id="288" r:id="rId11"/>
    <p:sldId id="289" r:id="rId12"/>
    <p:sldId id="290" r:id="rId13"/>
    <p:sldId id="291" r:id="rId14"/>
    <p:sldId id="292" r:id="rId15"/>
    <p:sldId id="293" r:id="rId16"/>
    <p:sldId id="294" r:id="rId17"/>
    <p:sldId id="329" r:id="rId18"/>
    <p:sldId id="312" r:id="rId19"/>
    <p:sldId id="311" r:id="rId20"/>
    <p:sldId id="313" r:id="rId21"/>
    <p:sldId id="314" r:id="rId22"/>
    <p:sldId id="315" r:id="rId23"/>
    <p:sldId id="316" r:id="rId24"/>
    <p:sldId id="317" r:id="rId25"/>
    <p:sldId id="318" r:id="rId26"/>
    <p:sldId id="319" r:id="rId27"/>
    <p:sldId id="308" r:id="rId28"/>
    <p:sldId id="309" r:id="rId29"/>
    <p:sldId id="310" r:id="rId30"/>
    <p:sldId id="320" r:id="rId31"/>
    <p:sldId id="283" r:id="rId32"/>
    <p:sldId id="321" r:id="rId33"/>
    <p:sldId id="322" r:id="rId34"/>
    <p:sldId id="323" r:id="rId35"/>
    <p:sldId id="324" r:id="rId36"/>
    <p:sldId id="325" r:id="rId37"/>
    <p:sldId id="326" r:id="rId38"/>
    <p:sldId id="327" r:id="rId39"/>
    <p:sldId id="328" r:id="rId40"/>
    <p:sldId id="297"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22" autoAdjust="0"/>
  </p:normalViewPr>
  <p:slideViewPr>
    <p:cSldViewPr snapToGrid="0">
      <p:cViewPr varScale="1">
        <p:scale>
          <a:sx n="100" d="100"/>
          <a:sy n="100" d="100"/>
        </p:scale>
        <p:origin x="294"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399DAB-C184-44D5-BB04-6412B5840991}" type="datetimeFigureOut">
              <a:rPr lang="hu-HU" smtClean="0"/>
              <a:t>2019.03.06.</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4916C-1F98-427A-9028-6044B693128D}" type="slidenum">
              <a:rPr lang="hu-HU" smtClean="0"/>
              <a:t>‹#›</a:t>
            </a:fld>
            <a:endParaRPr lang="hu-HU"/>
          </a:p>
        </p:txBody>
      </p:sp>
    </p:spTree>
    <p:extLst>
      <p:ext uri="{BB962C8B-B14F-4D97-AF65-F5344CB8AC3E}">
        <p14:creationId xmlns:p14="http://schemas.microsoft.com/office/powerpoint/2010/main" val="546011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Nem kell tudni!</a:t>
            </a:r>
          </a:p>
        </p:txBody>
      </p:sp>
      <p:sp>
        <p:nvSpPr>
          <p:cNvPr id="4" name="Dia számának helye 3"/>
          <p:cNvSpPr>
            <a:spLocks noGrp="1"/>
          </p:cNvSpPr>
          <p:nvPr>
            <p:ph type="sldNum" sz="quarter" idx="5"/>
          </p:nvPr>
        </p:nvSpPr>
        <p:spPr/>
        <p:txBody>
          <a:bodyPr/>
          <a:lstStyle/>
          <a:p>
            <a:fld id="{D144916C-1F98-427A-9028-6044B693128D}" type="slidenum">
              <a:rPr lang="hu-HU" smtClean="0"/>
              <a:t>17</a:t>
            </a:fld>
            <a:endParaRPr lang="hu-HU"/>
          </a:p>
        </p:txBody>
      </p:sp>
    </p:spTree>
    <p:extLst>
      <p:ext uri="{BB962C8B-B14F-4D97-AF65-F5344CB8AC3E}">
        <p14:creationId xmlns:p14="http://schemas.microsoft.com/office/powerpoint/2010/main" val="3481206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pPr marL="342900" indent="-342900">
              <a:buFont typeface="Arial" panose="020B0604020202020204" pitchFamily="34" charset="0"/>
              <a:buChar char="•"/>
            </a:pPr>
            <a:r>
              <a:rPr lang="hu-HU" sz="2400" dirty="0">
                <a:effectLst>
                  <a:outerShdw blurRad="38100" dist="38100" dir="2700000" algn="tl">
                    <a:srgbClr val="000000">
                      <a:alpha val="43137"/>
                    </a:srgbClr>
                  </a:outerShdw>
                </a:effectLst>
              </a:rPr>
              <a:t>USA</a:t>
            </a:r>
          </a:p>
          <a:p>
            <a:pPr marL="800100" lvl="1" indent="-342900">
              <a:buFont typeface="Wingdings" panose="05000000000000000000" pitchFamily="2" charset="2"/>
              <a:buChar char="ü"/>
            </a:pPr>
            <a:r>
              <a:rPr lang="hu-HU" sz="2000" b="1" dirty="0">
                <a:effectLst>
                  <a:outerShdw blurRad="38100" dist="38100" dir="2700000" algn="tl">
                    <a:srgbClr val="000000">
                      <a:alpha val="43137"/>
                    </a:srgbClr>
                  </a:outerShdw>
                </a:effectLst>
              </a:rPr>
              <a:t>NIH – NCBI:</a:t>
            </a:r>
          </a:p>
          <a:p>
            <a:pPr lvl="1"/>
            <a:r>
              <a:rPr lang="hu-HU" sz="2000" b="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National Institutes of Health - National Center for Biotechnology Information</a:t>
            </a:r>
          </a:p>
          <a:p>
            <a:pPr marL="800100" lvl="1" indent="-342900">
              <a:buFont typeface="Wingdings" panose="05000000000000000000" pitchFamily="2" charset="2"/>
              <a:buChar char="ü"/>
            </a:pPr>
            <a:r>
              <a:rPr lang="hu-HU" sz="2000" dirty="0">
                <a:effectLst>
                  <a:outerShdw blurRad="38100" dist="38100" dir="2700000" algn="tl">
                    <a:srgbClr val="000000">
                      <a:alpha val="43137"/>
                    </a:srgbClr>
                  </a:outerShdw>
                </a:effectLst>
              </a:rPr>
              <a:t>UCSC:</a:t>
            </a:r>
          </a:p>
          <a:p>
            <a:pPr lvl="1"/>
            <a:r>
              <a:rPr lang="hu-HU" sz="20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University of California, Santa Cruz</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36</a:t>
            </a:fld>
            <a:endParaRPr lang="hu-HU"/>
          </a:p>
        </p:txBody>
      </p:sp>
    </p:spTree>
    <p:extLst>
      <p:ext uri="{BB962C8B-B14F-4D97-AF65-F5344CB8AC3E}">
        <p14:creationId xmlns:p14="http://schemas.microsoft.com/office/powerpoint/2010/main" val="1494556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pPr marL="342900" indent="-342900">
              <a:buFont typeface="Arial" panose="020B0604020202020204" pitchFamily="34" charset="0"/>
              <a:buChar char="•"/>
            </a:pPr>
            <a:r>
              <a:rPr lang="hu-HU" sz="2400" dirty="0">
                <a:effectLst>
                  <a:outerShdw blurRad="38100" dist="38100" dir="2700000" algn="tl">
                    <a:srgbClr val="000000">
                      <a:alpha val="43137"/>
                    </a:srgbClr>
                  </a:outerShdw>
                </a:effectLst>
              </a:rPr>
              <a:t>USA</a:t>
            </a:r>
          </a:p>
          <a:p>
            <a:pPr marL="800100" lvl="1" indent="-342900">
              <a:buFont typeface="Wingdings" panose="05000000000000000000" pitchFamily="2" charset="2"/>
              <a:buChar char="ü"/>
            </a:pPr>
            <a:r>
              <a:rPr lang="hu-HU" sz="2000" b="1" dirty="0">
                <a:effectLst>
                  <a:outerShdw blurRad="38100" dist="38100" dir="2700000" algn="tl">
                    <a:srgbClr val="000000">
                      <a:alpha val="43137"/>
                    </a:srgbClr>
                  </a:outerShdw>
                </a:effectLst>
              </a:rPr>
              <a:t>NIH – NCBI:</a:t>
            </a:r>
          </a:p>
          <a:p>
            <a:pPr lvl="1"/>
            <a:r>
              <a:rPr lang="hu-HU" sz="2000" b="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National Institutes of Health - National Center for Biotechnology Information</a:t>
            </a:r>
          </a:p>
          <a:p>
            <a:pPr marL="800100" lvl="1" indent="-342900">
              <a:buFont typeface="Wingdings" panose="05000000000000000000" pitchFamily="2" charset="2"/>
              <a:buChar char="ü"/>
            </a:pPr>
            <a:r>
              <a:rPr lang="hu-HU" sz="2000" dirty="0">
                <a:effectLst>
                  <a:outerShdw blurRad="38100" dist="38100" dir="2700000" algn="tl">
                    <a:srgbClr val="000000">
                      <a:alpha val="43137"/>
                    </a:srgbClr>
                  </a:outerShdw>
                </a:effectLst>
              </a:rPr>
              <a:t>UCSC:</a:t>
            </a:r>
          </a:p>
          <a:p>
            <a:pPr lvl="1"/>
            <a:r>
              <a:rPr lang="hu-HU" sz="20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University of California, Santa Cruz</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37</a:t>
            </a:fld>
            <a:endParaRPr lang="hu-HU"/>
          </a:p>
        </p:txBody>
      </p:sp>
    </p:spTree>
    <p:extLst>
      <p:ext uri="{BB962C8B-B14F-4D97-AF65-F5344CB8AC3E}">
        <p14:creationId xmlns:p14="http://schemas.microsoft.com/office/powerpoint/2010/main" val="2128553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pPr marL="342900" indent="-342900">
              <a:buFont typeface="Arial" panose="020B0604020202020204" pitchFamily="34" charset="0"/>
              <a:buChar char="•"/>
            </a:pPr>
            <a:r>
              <a:rPr lang="hu-HU" sz="2400" dirty="0">
                <a:effectLst>
                  <a:outerShdw blurRad="38100" dist="38100" dir="2700000" algn="tl">
                    <a:srgbClr val="000000">
                      <a:alpha val="43137"/>
                    </a:srgbClr>
                  </a:outerShdw>
                </a:effectLst>
              </a:rPr>
              <a:t>USA</a:t>
            </a:r>
          </a:p>
          <a:p>
            <a:pPr marL="800100" lvl="1" indent="-342900">
              <a:buFont typeface="Wingdings" panose="05000000000000000000" pitchFamily="2" charset="2"/>
              <a:buChar char="ü"/>
            </a:pPr>
            <a:r>
              <a:rPr lang="hu-HU" sz="2000" b="1" dirty="0">
                <a:effectLst>
                  <a:outerShdw blurRad="38100" dist="38100" dir="2700000" algn="tl">
                    <a:srgbClr val="000000">
                      <a:alpha val="43137"/>
                    </a:srgbClr>
                  </a:outerShdw>
                </a:effectLst>
              </a:rPr>
              <a:t>NIH – NCBI:</a:t>
            </a:r>
          </a:p>
          <a:p>
            <a:pPr lvl="1"/>
            <a:r>
              <a:rPr lang="hu-HU" sz="2000" b="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National Institutes of Health - National Center for Biotechnology Information</a:t>
            </a:r>
          </a:p>
          <a:p>
            <a:pPr marL="800100" lvl="1" indent="-342900">
              <a:buFont typeface="Wingdings" panose="05000000000000000000" pitchFamily="2" charset="2"/>
              <a:buChar char="ü"/>
            </a:pPr>
            <a:r>
              <a:rPr lang="hu-HU" sz="2000" dirty="0">
                <a:effectLst>
                  <a:outerShdw blurRad="38100" dist="38100" dir="2700000" algn="tl">
                    <a:srgbClr val="000000">
                      <a:alpha val="43137"/>
                    </a:srgbClr>
                  </a:outerShdw>
                </a:effectLst>
              </a:rPr>
              <a:t>UCSC:</a:t>
            </a:r>
          </a:p>
          <a:p>
            <a:pPr lvl="1"/>
            <a:r>
              <a:rPr lang="hu-HU" sz="20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University of California, Santa Cruz</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38</a:t>
            </a:fld>
            <a:endParaRPr lang="hu-HU"/>
          </a:p>
        </p:txBody>
      </p:sp>
    </p:spTree>
    <p:extLst>
      <p:ext uri="{BB962C8B-B14F-4D97-AF65-F5344CB8AC3E}">
        <p14:creationId xmlns:p14="http://schemas.microsoft.com/office/powerpoint/2010/main" val="1350919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pPr marL="342900" indent="-342900">
              <a:buFont typeface="Arial" panose="020B0604020202020204" pitchFamily="34" charset="0"/>
              <a:buChar char="•"/>
            </a:pPr>
            <a:r>
              <a:rPr lang="hu-HU" sz="2400" dirty="0">
                <a:effectLst>
                  <a:outerShdw blurRad="38100" dist="38100" dir="2700000" algn="tl">
                    <a:srgbClr val="000000">
                      <a:alpha val="43137"/>
                    </a:srgbClr>
                  </a:outerShdw>
                </a:effectLst>
              </a:rPr>
              <a:t>USA</a:t>
            </a:r>
          </a:p>
          <a:p>
            <a:pPr marL="800100" lvl="1" indent="-342900">
              <a:buFont typeface="Wingdings" panose="05000000000000000000" pitchFamily="2" charset="2"/>
              <a:buChar char="ü"/>
            </a:pPr>
            <a:r>
              <a:rPr lang="hu-HU" sz="2000" b="1" dirty="0">
                <a:effectLst>
                  <a:outerShdw blurRad="38100" dist="38100" dir="2700000" algn="tl">
                    <a:srgbClr val="000000">
                      <a:alpha val="43137"/>
                    </a:srgbClr>
                  </a:outerShdw>
                </a:effectLst>
              </a:rPr>
              <a:t>NIH – NCBI:</a:t>
            </a:r>
          </a:p>
          <a:p>
            <a:pPr lvl="1"/>
            <a:r>
              <a:rPr lang="hu-HU" sz="2000" b="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National Institutes of Health - National Center for Biotechnology Information</a:t>
            </a:r>
          </a:p>
          <a:p>
            <a:pPr marL="800100" lvl="1" indent="-342900">
              <a:buFont typeface="Wingdings" panose="05000000000000000000" pitchFamily="2" charset="2"/>
              <a:buChar char="ü"/>
            </a:pPr>
            <a:r>
              <a:rPr lang="hu-HU" sz="2000" dirty="0">
                <a:effectLst>
                  <a:outerShdw blurRad="38100" dist="38100" dir="2700000" algn="tl">
                    <a:srgbClr val="000000">
                      <a:alpha val="43137"/>
                    </a:srgbClr>
                  </a:outerShdw>
                </a:effectLst>
              </a:rPr>
              <a:t>UCSC:</a:t>
            </a:r>
          </a:p>
          <a:p>
            <a:pPr lvl="1"/>
            <a:r>
              <a:rPr lang="hu-HU" sz="20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University of California, Santa Cruz</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39</a:t>
            </a:fld>
            <a:endParaRPr lang="hu-HU"/>
          </a:p>
        </p:txBody>
      </p:sp>
    </p:spTree>
    <p:extLst>
      <p:ext uri="{BB962C8B-B14F-4D97-AF65-F5344CB8AC3E}">
        <p14:creationId xmlns:p14="http://schemas.microsoft.com/office/powerpoint/2010/main" val="257629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Nem kell tudni!!!</a:t>
            </a:r>
          </a:p>
        </p:txBody>
      </p:sp>
      <p:sp>
        <p:nvSpPr>
          <p:cNvPr id="4" name="Dia számának helye 3"/>
          <p:cNvSpPr>
            <a:spLocks noGrp="1"/>
          </p:cNvSpPr>
          <p:nvPr>
            <p:ph type="sldNum" sz="quarter" idx="5"/>
          </p:nvPr>
        </p:nvSpPr>
        <p:spPr/>
        <p:txBody>
          <a:bodyPr/>
          <a:lstStyle/>
          <a:p>
            <a:fld id="{D144916C-1F98-427A-9028-6044B693128D}" type="slidenum">
              <a:rPr lang="hu-HU" smtClean="0"/>
              <a:t>18</a:t>
            </a:fld>
            <a:endParaRPr lang="hu-HU"/>
          </a:p>
        </p:txBody>
      </p:sp>
    </p:spTree>
    <p:extLst>
      <p:ext uri="{BB962C8B-B14F-4D97-AF65-F5344CB8AC3E}">
        <p14:creationId xmlns:p14="http://schemas.microsoft.com/office/powerpoint/2010/main" val="1230626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Nem kell tudni!!!</a:t>
            </a:r>
          </a:p>
        </p:txBody>
      </p:sp>
      <p:sp>
        <p:nvSpPr>
          <p:cNvPr id="4" name="Dia számának helye 3"/>
          <p:cNvSpPr>
            <a:spLocks noGrp="1"/>
          </p:cNvSpPr>
          <p:nvPr>
            <p:ph type="sldNum" sz="quarter" idx="5"/>
          </p:nvPr>
        </p:nvSpPr>
        <p:spPr/>
        <p:txBody>
          <a:bodyPr/>
          <a:lstStyle/>
          <a:p>
            <a:fld id="{D144916C-1F98-427A-9028-6044B693128D}" type="slidenum">
              <a:rPr lang="hu-HU" smtClean="0"/>
              <a:t>19</a:t>
            </a:fld>
            <a:endParaRPr lang="hu-HU"/>
          </a:p>
        </p:txBody>
      </p:sp>
    </p:spTree>
    <p:extLst>
      <p:ext uri="{BB962C8B-B14F-4D97-AF65-F5344CB8AC3E}">
        <p14:creationId xmlns:p14="http://schemas.microsoft.com/office/powerpoint/2010/main" val="3293029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Local Extreme Metrics</a:t>
            </a:r>
          </a:p>
          <a:p>
            <a:br>
              <a:rPr lang="en-US" sz="1200" b="1" i="0" u="none" strike="noStrike" kern="1200" dirty="0">
                <a:solidFill>
                  <a:schemeClr val="tx1"/>
                </a:solidFill>
                <a:effectLst/>
                <a:latin typeface="+mn-lt"/>
                <a:ea typeface="+mn-ea"/>
                <a:cs typeface="+mn-cs"/>
              </a:rPr>
            </a:br>
            <a:r>
              <a:rPr lang="en-US" sz="1200" i="0" u="none" strike="noStrike" kern="1200" dirty="0">
                <a:solidFill>
                  <a:schemeClr val="tx1"/>
                </a:solidFill>
                <a:effectLst/>
                <a:latin typeface="+mn-lt"/>
                <a:ea typeface="+mn-ea"/>
                <a:cs typeface="+mn-cs"/>
              </a:rPr>
              <a:t>These measures treat each aligned segment independently. Where there are multiple matches to the same subject (database) sequence, only the metric for the best match is considered. The E(</a:t>
            </a:r>
            <a:r>
              <a:rPr lang="en-US" sz="1200" i="0" u="none" strike="noStrike" kern="1200" dirty="0" err="1">
                <a:solidFill>
                  <a:schemeClr val="tx1"/>
                </a:solidFill>
                <a:effectLst/>
                <a:latin typeface="+mn-lt"/>
                <a:ea typeface="+mn-ea"/>
                <a:cs typeface="+mn-cs"/>
              </a:rPr>
              <a:t>xpect</a:t>
            </a:r>
            <a:r>
              <a:rPr lang="en-US" sz="1200" i="0" u="none" strike="noStrike" kern="1200" dirty="0">
                <a:solidFill>
                  <a:schemeClr val="tx1"/>
                </a:solidFill>
                <a:effectLst/>
                <a:latin typeface="+mn-lt"/>
                <a:ea typeface="+mn-ea"/>
                <a:cs typeface="+mn-cs"/>
              </a:rPr>
              <a:t>) Value is the traditional BLAST statistic used to sort output by significance.</a:t>
            </a:r>
          </a:p>
          <a:p>
            <a:br>
              <a:rPr lang="en-US" sz="1200" i="1" u="none" strike="noStrike" kern="1200" dirty="0">
                <a:solidFill>
                  <a:schemeClr val="tx1"/>
                </a:solidFill>
                <a:effectLst/>
                <a:latin typeface="+mn-lt"/>
                <a:ea typeface="+mn-ea"/>
                <a:cs typeface="+mn-cs"/>
              </a:rPr>
            </a:br>
            <a:r>
              <a:rPr lang="en-US" sz="1200" i="1" u="none" strike="noStrike" kern="1200" dirty="0">
                <a:solidFill>
                  <a:schemeClr val="tx1"/>
                </a:solidFill>
                <a:effectLst/>
                <a:latin typeface="+mn-lt"/>
                <a:ea typeface="+mn-ea"/>
                <a:cs typeface="+mn-cs"/>
              </a:rPr>
              <a:t>E(</a:t>
            </a:r>
            <a:r>
              <a:rPr lang="en-US" sz="1200" i="1" u="none" strike="noStrike" kern="1200" dirty="0" err="1">
                <a:solidFill>
                  <a:schemeClr val="tx1"/>
                </a:solidFill>
                <a:effectLst/>
                <a:latin typeface="+mn-lt"/>
                <a:ea typeface="+mn-ea"/>
                <a:cs typeface="+mn-cs"/>
              </a:rPr>
              <a:t>xpect</a:t>
            </a:r>
            <a:r>
              <a:rPr lang="en-US" sz="1200" i="1" u="none" strike="noStrike" kern="1200" dirty="0">
                <a:solidFill>
                  <a:schemeClr val="tx1"/>
                </a:solidFill>
                <a:effectLst/>
                <a:latin typeface="+mn-lt"/>
                <a:ea typeface="+mn-ea"/>
                <a:cs typeface="+mn-cs"/>
              </a:rPr>
              <a:t>) Value </a:t>
            </a:r>
            <a:br>
              <a:rPr lang="en-US" sz="1200" i="1" u="none" strike="noStrike" kern="1200" dirty="0">
                <a:solidFill>
                  <a:schemeClr val="tx1"/>
                </a:solidFill>
                <a:effectLst/>
                <a:latin typeface="+mn-lt"/>
                <a:ea typeface="+mn-ea"/>
                <a:cs typeface="+mn-cs"/>
              </a:rPr>
            </a:br>
            <a:r>
              <a:rPr lang="en-US" sz="1200" i="1" u="none" strike="noStrike" kern="1200" dirty="0">
                <a:solidFill>
                  <a:schemeClr val="tx1"/>
                </a:solidFill>
                <a:effectLst/>
                <a:latin typeface="+mn-lt"/>
                <a:ea typeface="+mn-ea"/>
                <a:cs typeface="+mn-cs"/>
              </a:rPr>
              <a:t> </a:t>
            </a:r>
            <a:r>
              <a:rPr lang="en-US" sz="1200" i="0" u="none" strike="noStrike" kern="1200" dirty="0">
                <a:solidFill>
                  <a:schemeClr val="tx1"/>
                </a:solidFill>
                <a:effectLst/>
                <a:latin typeface="+mn-lt"/>
                <a:ea typeface="+mn-ea"/>
                <a:cs typeface="+mn-cs"/>
              </a:rPr>
              <a:t>the number of alignments expected by chance with a particular score or better. The expect value is the default sorting metric and normally gives the same sorting order as Max Score.</a:t>
            </a:r>
            <a:br>
              <a:rPr lang="en-US" sz="1200" u="none" strike="noStrike" kern="1200" dirty="0">
                <a:solidFill>
                  <a:schemeClr val="tx1"/>
                </a:solidFill>
                <a:effectLst/>
                <a:latin typeface="+mn-lt"/>
                <a:ea typeface="+mn-ea"/>
                <a:cs typeface="+mn-cs"/>
              </a:rPr>
            </a:br>
            <a:endParaRPr lang="en-US" sz="1200" u="none" strike="noStrike" kern="1200" dirty="0">
              <a:solidFill>
                <a:schemeClr val="tx1"/>
              </a:solidFill>
              <a:effectLst/>
              <a:latin typeface="+mn-lt"/>
              <a:ea typeface="+mn-ea"/>
              <a:cs typeface="+mn-cs"/>
            </a:endParaRPr>
          </a:p>
          <a:p>
            <a:r>
              <a:rPr lang="en-US" sz="1200" i="1" u="none" strike="noStrike" kern="1200" dirty="0">
                <a:solidFill>
                  <a:schemeClr val="tx1"/>
                </a:solidFill>
                <a:effectLst/>
                <a:latin typeface="+mn-lt"/>
                <a:ea typeface="+mn-ea"/>
                <a:cs typeface="+mn-cs"/>
              </a:rPr>
              <a:t>Max(</a:t>
            </a:r>
            <a:r>
              <a:rPr lang="en-US" sz="1200" i="1" u="none" strike="noStrike" kern="1200" dirty="0" err="1">
                <a:solidFill>
                  <a:schemeClr val="tx1"/>
                </a:solidFill>
                <a:effectLst/>
                <a:latin typeface="+mn-lt"/>
                <a:ea typeface="+mn-ea"/>
                <a:cs typeface="+mn-cs"/>
              </a:rPr>
              <a:t>imum</a:t>
            </a:r>
            <a:r>
              <a:rPr lang="en-US" sz="1200" i="1" u="none" strike="noStrike" kern="1200" dirty="0">
                <a:solidFill>
                  <a:schemeClr val="tx1"/>
                </a:solidFill>
                <a:effectLst/>
                <a:latin typeface="+mn-lt"/>
                <a:ea typeface="+mn-ea"/>
                <a:cs typeface="+mn-cs"/>
              </a:rPr>
              <a:t>) Score </a:t>
            </a:r>
            <a:br>
              <a:rPr lang="en-US" sz="1200" i="1" u="none" strike="noStrike" kern="1200" dirty="0">
                <a:solidFill>
                  <a:schemeClr val="tx1"/>
                </a:solidFill>
                <a:effectLst/>
                <a:latin typeface="+mn-lt"/>
                <a:ea typeface="+mn-ea"/>
                <a:cs typeface="+mn-cs"/>
              </a:rPr>
            </a:br>
            <a:br>
              <a:rPr lang="en-US" sz="1200" i="1" u="none" strike="noStrike" kern="1200" dirty="0">
                <a:solidFill>
                  <a:schemeClr val="tx1"/>
                </a:solidFill>
                <a:effectLst/>
                <a:latin typeface="+mn-lt"/>
                <a:ea typeface="+mn-ea"/>
                <a:cs typeface="+mn-cs"/>
              </a:rPr>
            </a:br>
            <a:r>
              <a:rPr lang="en-US" sz="1200" i="1" u="none" strike="noStrike" kern="1200" dirty="0">
                <a:solidFill>
                  <a:schemeClr val="tx1"/>
                </a:solidFill>
                <a:effectLst/>
                <a:latin typeface="+mn-lt"/>
                <a:ea typeface="+mn-ea"/>
                <a:cs typeface="+mn-cs"/>
              </a:rPr>
              <a:t> </a:t>
            </a:r>
            <a:endParaRPr lang="en-US" sz="1200" i="0" u="none" strike="noStrike" kern="1200" dirty="0">
              <a:solidFill>
                <a:schemeClr val="tx1"/>
              </a:solidFill>
              <a:effectLst/>
              <a:latin typeface="+mn-lt"/>
              <a:ea typeface="+mn-ea"/>
              <a:cs typeface="+mn-cs"/>
            </a:endParaRPr>
          </a:p>
          <a:p>
            <a:br>
              <a:rPr lang="en-US" sz="1200" i="0" u="none" strike="noStrike" kern="1200" dirty="0">
                <a:solidFill>
                  <a:schemeClr val="tx1"/>
                </a:solidFill>
                <a:effectLst/>
                <a:latin typeface="+mn-lt"/>
                <a:ea typeface="+mn-ea"/>
                <a:cs typeface="+mn-cs"/>
              </a:rPr>
            </a:br>
            <a:r>
              <a:rPr lang="en-US" sz="1200" i="0" u="none" strike="noStrike" kern="1200" dirty="0">
                <a:solidFill>
                  <a:schemeClr val="tx1"/>
                </a:solidFill>
                <a:effectLst/>
                <a:latin typeface="+mn-lt"/>
                <a:ea typeface="+mn-ea"/>
                <a:cs typeface="+mn-cs"/>
              </a:rPr>
              <a:t>the highest alignment score of a set of aligned segments from the same subject (database) sequence. The score is calculated from the sum of the match rewards and the mismatch, gap open and extend penalties independently for each segment. This normally gives the same sorting order as the E Value.</a:t>
            </a:r>
            <a:br>
              <a:rPr lang="en-US" sz="1200" i="1" u="none" strike="noStrike" kern="1200" dirty="0">
                <a:solidFill>
                  <a:schemeClr val="tx1"/>
                </a:solidFill>
                <a:effectLst/>
                <a:latin typeface="+mn-lt"/>
                <a:ea typeface="+mn-ea"/>
                <a:cs typeface="+mn-cs"/>
              </a:rPr>
            </a:br>
            <a:r>
              <a:rPr lang="en-US" sz="1200" i="1" u="none" strike="noStrike" kern="1200" dirty="0">
                <a:solidFill>
                  <a:schemeClr val="tx1"/>
                </a:solidFill>
                <a:effectLst/>
                <a:latin typeface="+mn-lt"/>
                <a:ea typeface="+mn-ea"/>
                <a:cs typeface="+mn-cs"/>
              </a:rPr>
              <a:t>Max(</a:t>
            </a:r>
            <a:r>
              <a:rPr lang="en-US" sz="1200" i="1" u="none" strike="noStrike" kern="1200" dirty="0" err="1">
                <a:solidFill>
                  <a:schemeClr val="tx1"/>
                </a:solidFill>
                <a:effectLst/>
                <a:latin typeface="+mn-lt"/>
                <a:ea typeface="+mn-ea"/>
                <a:cs typeface="+mn-cs"/>
              </a:rPr>
              <a:t>imum</a:t>
            </a:r>
            <a:r>
              <a:rPr lang="en-US" sz="1200" i="1" u="none" strike="noStrike" kern="1200" dirty="0">
                <a:solidFill>
                  <a:schemeClr val="tx1"/>
                </a:solidFill>
                <a:effectLst/>
                <a:latin typeface="+mn-lt"/>
                <a:ea typeface="+mn-ea"/>
                <a:cs typeface="+mn-cs"/>
              </a:rPr>
              <a:t>) Identity</a:t>
            </a:r>
            <a:br>
              <a:rPr lang="en-US" sz="1200" i="0" u="none" strike="noStrike" kern="1200" dirty="0">
                <a:solidFill>
                  <a:schemeClr val="tx1"/>
                </a:solidFill>
                <a:effectLst/>
                <a:latin typeface="+mn-lt"/>
                <a:ea typeface="+mn-ea"/>
                <a:cs typeface="+mn-cs"/>
              </a:rPr>
            </a:br>
            <a:r>
              <a:rPr lang="en-US" sz="1200" i="0" u="none" strike="noStrike" kern="1200" dirty="0">
                <a:solidFill>
                  <a:schemeClr val="tx1"/>
                </a:solidFill>
                <a:effectLst/>
                <a:latin typeface="+mn-lt"/>
                <a:ea typeface="+mn-ea"/>
                <a:cs typeface="+mn-cs"/>
              </a:rPr>
              <a:t>the highest percent identity for a set of aligned segments to the same subject sequence.</a:t>
            </a:r>
            <a:br>
              <a:rPr lang="en-US" sz="120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Total Metrics</a:t>
            </a:r>
            <a:r>
              <a:rPr lang="en-US" sz="1200" u="none" strike="noStrike" kern="1200" dirty="0">
                <a:solidFill>
                  <a:schemeClr val="tx1"/>
                </a:solidFill>
                <a:effectLst/>
                <a:latin typeface="+mn-lt"/>
                <a:ea typeface="+mn-ea"/>
                <a:cs typeface="+mn-cs"/>
              </a:rPr>
              <a:t> </a:t>
            </a:r>
          </a:p>
          <a:p>
            <a:br>
              <a:rPr lang="en-US" sz="1200" i="0" u="none" strike="noStrike" kern="1200" dirty="0">
                <a:solidFill>
                  <a:schemeClr val="tx1"/>
                </a:solidFill>
                <a:effectLst/>
                <a:latin typeface="+mn-lt"/>
                <a:ea typeface="+mn-ea"/>
                <a:cs typeface="+mn-cs"/>
              </a:rPr>
            </a:br>
            <a:r>
              <a:rPr lang="en-US" sz="1200" i="0" u="none" strike="noStrike" kern="1200" dirty="0">
                <a:solidFill>
                  <a:schemeClr val="tx1"/>
                </a:solidFill>
                <a:effectLst/>
                <a:latin typeface="+mn-lt"/>
                <a:ea typeface="+mn-ea"/>
                <a:cs typeface="+mn-cs"/>
              </a:rPr>
              <a:t>These metrics are summed over or include all aligned segments for the same subject sequence. These are most useful for analyzing </a:t>
            </a:r>
            <a:r>
              <a:rPr lang="en-US" sz="1200" i="0" u="none" strike="noStrike" kern="1200" dirty="0" err="1">
                <a:solidFill>
                  <a:schemeClr val="tx1"/>
                </a:solidFill>
                <a:effectLst/>
                <a:latin typeface="+mn-lt"/>
                <a:ea typeface="+mn-ea"/>
                <a:cs typeface="+mn-cs"/>
              </a:rPr>
              <a:t>BLASTmatches</a:t>
            </a:r>
            <a:r>
              <a:rPr lang="en-US" sz="1200" i="0" u="none" strike="noStrike" kern="1200" dirty="0">
                <a:solidFill>
                  <a:schemeClr val="tx1"/>
                </a:solidFill>
                <a:effectLst/>
                <a:latin typeface="+mn-lt"/>
                <a:ea typeface="+mn-ea"/>
                <a:cs typeface="+mn-cs"/>
              </a:rPr>
              <a:t> to genomic sequences.</a:t>
            </a:r>
            <a:br>
              <a:rPr lang="en-US" sz="1200" i="1" u="none" strike="noStrike" kern="1200" dirty="0">
                <a:solidFill>
                  <a:schemeClr val="tx1"/>
                </a:solidFill>
                <a:effectLst/>
                <a:latin typeface="+mn-lt"/>
                <a:ea typeface="+mn-ea"/>
                <a:cs typeface="+mn-cs"/>
              </a:rPr>
            </a:br>
            <a:r>
              <a:rPr lang="en-US" sz="1200" i="1" u="none" strike="noStrike" kern="1200" dirty="0">
                <a:solidFill>
                  <a:schemeClr val="tx1"/>
                </a:solidFill>
                <a:effectLst/>
                <a:latin typeface="+mn-lt"/>
                <a:ea typeface="+mn-ea"/>
                <a:cs typeface="+mn-cs"/>
              </a:rPr>
              <a:t>Tot(al) Score</a:t>
            </a:r>
            <a:br>
              <a:rPr lang="en-US" sz="1200" i="0" u="none" strike="noStrike" kern="1200" dirty="0">
                <a:solidFill>
                  <a:schemeClr val="tx1"/>
                </a:solidFill>
                <a:effectLst/>
                <a:latin typeface="+mn-lt"/>
                <a:ea typeface="+mn-ea"/>
                <a:cs typeface="+mn-cs"/>
              </a:rPr>
            </a:br>
            <a:r>
              <a:rPr lang="en-US" sz="1200" i="0" u="none" strike="noStrike" kern="1200" dirty="0">
                <a:solidFill>
                  <a:schemeClr val="tx1"/>
                </a:solidFill>
                <a:effectLst/>
                <a:latin typeface="+mn-lt"/>
                <a:ea typeface="+mn-ea"/>
                <a:cs typeface="+mn-cs"/>
              </a:rPr>
              <a:t>the sum of alignment scores of all segments from the same subject sequence. This sorting order may help promote the position of mRNA matches to genomic sequences where there are multiple exons. The Total Score is useful for distinguishing hits to functional multi-exon genes from those to the corresponding </a:t>
            </a:r>
            <a:r>
              <a:rPr lang="en-US" sz="1200" i="0" u="none" strike="noStrike" kern="1200" dirty="0" err="1">
                <a:solidFill>
                  <a:schemeClr val="tx1"/>
                </a:solidFill>
                <a:effectLst/>
                <a:latin typeface="+mn-lt"/>
                <a:ea typeface="+mn-ea"/>
                <a:cs typeface="+mn-cs"/>
              </a:rPr>
              <a:t>intronless</a:t>
            </a:r>
            <a:r>
              <a:rPr lang="en-US" sz="1200" i="0" u="none" strike="noStrike" kern="1200" dirty="0">
                <a:solidFill>
                  <a:schemeClr val="tx1"/>
                </a:solidFill>
                <a:effectLst/>
                <a:latin typeface="+mn-lt"/>
                <a:ea typeface="+mn-ea"/>
                <a:cs typeface="+mn-cs"/>
              </a:rPr>
              <a:t> </a:t>
            </a:r>
            <a:r>
              <a:rPr lang="en-US" sz="1200" i="0" u="none" strike="noStrike" kern="1200" dirty="0" err="1">
                <a:solidFill>
                  <a:schemeClr val="tx1"/>
                </a:solidFill>
                <a:effectLst/>
                <a:latin typeface="+mn-lt"/>
                <a:ea typeface="+mn-ea"/>
                <a:cs typeface="+mn-cs"/>
              </a:rPr>
              <a:t>retrotransposed</a:t>
            </a:r>
            <a:r>
              <a:rPr lang="en-US" sz="1200" i="0" u="none" strike="noStrike" kern="1200" dirty="0">
                <a:solidFill>
                  <a:schemeClr val="tx1"/>
                </a:solidFill>
                <a:effectLst/>
                <a:latin typeface="+mn-lt"/>
                <a:ea typeface="+mn-ea"/>
                <a:cs typeface="+mn-cs"/>
              </a:rPr>
              <a:t> </a:t>
            </a:r>
            <a:r>
              <a:rPr lang="en-US" sz="1200" i="0" u="none" strike="noStrike" kern="1200" dirty="0" err="1">
                <a:solidFill>
                  <a:schemeClr val="tx1"/>
                </a:solidFill>
                <a:effectLst/>
                <a:latin typeface="+mn-lt"/>
                <a:ea typeface="+mn-ea"/>
                <a:cs typeface="+mn-cs"/>
              </a:rPr>
              <a:t>psuedogenes</a:t>
            </a:r>
            <a:r>
              <a:rPr lang="en-US" sz="1200" i="0" u="none" strike="noStrike" kern="1200" dirty="0">
                <a:solidFill>
                  <a:schemeClr val="tx1"/>
                </a:solidFill>
                <a:effectLst/>
                <a:latin typeface="+mn-lt"/>
                <a:ea typeface="+mn-ea"/>
                <a:cs typeface="+mn-cs"/>
              </a:rPr>
              <a:t> (Figure 2).</a:t>
            </a:r>
            <a:br>
              <a:rPr lang="en-US" sz="1200" i="1" u="none" strike="noStrike" kern="1200" dirty="0">
                <a:solidFill>
                  <a:schemeClr val="tx1"/>
                </a:solidFill>
                <a:effectLst/>
                <a:latin typeface="+mn-lt"/>
                <a:ea typeface="+mn-ea"/>
                <a:cs typeface="+mn-cs"/>
              </a:rPr>
            </a:br>
            <a:r>
              <a:rPr lang="en-US" sz="1200" i="1" u="none" strike="noStrike" kern="1200" dirty="0">
                <a:solidFill>
                  <a:schemeClr val="tx1"/>
                </a:solidFill>
                <a:effectLst/>
                <a:latin typeface="+mn-lt"/>
                <a:ea typeface="+mn-ea"/>
                <a:cs typeface="+mn-cs"/>
              </a:rPr>
              <a:t>Query Coverage</a:t>
            </a:r>
            <a:br>
              <a:rPr lang="en-US" sz="1200" i="0" u="none" strike="noStrike" kern="1200" dirty="0">
                <a:solidFill>
                  <a:schemeClr val="tx1"/>
                </a:solidFill>
                <a:effectLst/>
                <a:latin typeface="+mn-lt"/>
                <a:ea typeface="+mn-ea"/>
                <a:cs typeface="+mn-cs"/>
              </a:rPr>
            </a:br>
            <a:r>
              <a:rPr lang="en-US" sz="1200" i="0" u="none" strike="noStrike" kern="1200" dirty="0">
                <a:solidFill>
                  <a:schemeClr val="tx1"/>
                </a:solidFill>
                <a:effectLst/>
                <a:latin typeface="+mn-lt"/>
                <a:ea typeface="+mn-ea"/>
                <a:cs typeface="+mn-cs"/>
              </a:rPr>
              <a:t>the percent of the query length that is included in the aligned segments. This is calculated over all segments as with the Tot Score.</a:t>
            </a:r>
            <a:endParaRPr lang="hu-HU" dirty="0"/>
          </a:p>
        </p:txBody>
      </p:sp>
      <p:sp>
        <p:nvSpPr>
          <p:cNvPr id="4" name="Dia számának helye 3"/>
          <p:cNvSpPr>
            <a:spLocks noGrp="1"/>
          </p:cNvSpPr>
          <p:nvPr>
            <p:ph type="sldNum" sz="quarter" idx="5"/>
          </p:nvPr>
        </p:nvSpPr>
        <p:spPr/>
        <p:txBody>
          <a:bodyPr/>
          <a:lstStyle/>
          <a:p>
            <a:fld id="{D144916C-1F98-427A-9028-6044B693128D}" type="slidenum">
              <a:rPr lang="hu-HU" smtClean="0"/>
              <a:t>24</a:t>
            </a:fld>
            <a:endParaRPr lang="hu-HU"/>
          </a:p>
        </p:txBody>
      </p:sp>
    </p:spTree>
    <p:extLst>
      <p:ext uri="{BB962C8B-B14F-4D97-AF65-F5344CB8AC3E}">
        <p14:creationId xmlns:p14="http://schemas.microsoft.com/office/powerpoint/2010/main" val="3783609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pPr marL="342900" indent="-342900">
              <a:buFont typeface="Arial" panose="020B0604020202020204" pitchFamily="34" charset="0"/>
              <a:buChar char="•"/>
            </a:pPr>
            <a:r>
              <a:rPr lang="hu-HU" sz="2400" dirty="0">
                <a:effectLst>
                  <a:outerShdw blurRad="38100" dist="38100" dir="2700000" algn="tl">
                    <a:srgbClr val="000000">
                      <a:alpha val="43137"/>
                    </a:srgbClr>
                  </a:outerShdw>
                </a:effectLst>
              </a:rPr>
              <a:t>USA</a:t>
            </a:r>
          </a:p>
          <a:p>
            <a:pPr marL="800100" lvl="1" indent="-342900">
              <a:buFont typeface="Wingdings" panose="05000000000000000000" pitchFamily="2" charset="2"/>
              <a:buChar char="ü"/>
            </a:pPr>
            <a:r>
              <a:rPr lang="hu-HU" sz="2000" b="1" dirty="0">
                <a:effectLst>
                  <a:outerShdw blurRad="38100" dist="38100" dir="2700000" algn="tl">
                    <a:srgbClr val="000000">
                      <a:alpha val="43137"/>
                    </a:srgbClr>
                  </a:outerShdw>
                </a:effectLst>
              </a:rPr>
              <a:t>NIH – NCBI:</a:t>
            </a:r>
          </a:p>
          <a:p>
            <a:pPr lvl="1"/>
            <a:r>
              <a:rPr lang="hu-HU" sz="2000" b="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National Institutes of Health - National Center for Biotechnology Information</a:t>
            </a:r>
          </a:p>
          <a:p>
            <a:pPr marL="800100" lvl="1" indent="-342900">
              <a:buFont typeface="Wingdings" panose="05000000000000000000" pitchFamily="2" charset="2"/>
              <a:buChar char="ü"/>
            </a:pPr>
            <a:r>
              <a:rPr lang="hu-HU" sz="2000" dirty="0">
                <a:effectLst>
                  <a:outerShdw blurRad="38100" dist="38100" dir="2700000" algn="tl">
                    <a:srgbClr val="000000">
                      <a:alpha val="43137"/>
                    </a:srgbClr>
                  </a:outerShdw>
                </a:effectLst>
              </a:rPr>
              <a:t>UCSC:</a:t>
            </a:r>
          </a:p>
          <a:p>
            <a:pPr lvl="1"/>
            <a:r>
              <a:rPr lang="hu-HU" sz="20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University of California, Santa Cruz</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31</a:t>
            </a:fld>
            <a:endParaRPr lang="hu-HU"/>
          </a:p>
        </p:txBody>
      </p:sp>
    </p:spTree>
    <p:extLst>
      <p:ext uri="{BB962C8B-B14F-4D97-AF65-F5344CB8AC3E}">
        <p14:creationId xmlns:p14="http://schemas.microsoft.com/office/powerpoint/2010/main" val="3496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pPr marL="342900" indent="-342900">
              <a:buFont typeface="Arial" panose="020B0604020202020204" pitchFamily="34" charset="0"/>
              <a:buChar char="•"/>
            </a:pPr>
            <a:r>
              <a:rPr lang="hu-HU" sz="2400" dirty="0">
                <a:effectLst>
                  <a:outerShdw blurRad="38100" dist="38100" dir="2700000" algn="tl">
                    <a:srgbClr val="000000">
                      <a:alpha val="43137"/>
                    </a:srgbClr>
                  </a:outerShdw>
                </a:effectLst>
              </a:rPr>
              <a:t>USA</a:t>
            </a:r>
          </a:p>
          <a:p>
            <a:pPr marL="800100" lvl="1" indent="-342900">
              <a:buFont typeface="Wingdings" panose="05000000000000000000" pitchFamily="2" charset="2"/>
              <a:buChar char="ü"/>
            </a:pPr>
            <a:r>
              <a:rPr lang="hu-HU" sz="2000" b="1" dirty="0">
                <a:effectLst>
                  <a:outerShdw blurRad="38100" dist="38100" dir="2700000" algn="tl">
                    <a:srgbClr val="000000">
                      <a:alpha val="43137"/>
                    </a:srgbClr>
                  </a:outerShdw>
                </a:effectLst>
              </a:rPr>
              <a:t>NIH – NCBI:</a:t>
            </a:r>
          </a:p>
          <a:p>
            <a:pPr lvl="1"/>
            <a:r>
              <a:rPr lang="hu-HU" sz="2000" b="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National Institutes of Health - National Center for Biotechnology Information</a:t>
            </a:r>
          </a:p>
          <a:p>
            <a:pPr marL="800100" lvl="1" indent="-342900">
              <a:buFont typeface="Wingdings" panose="05000000000000000000" pitchFamily="2" charset="2"/>
              <a:buChar char="ü"/>
            </a:pPr>
            <a:r>
              <a:rPr lang="hu-HU" sz="2000" dirty="0">
                <a:effectLst>
                  <a:outerShdw blurRad="38100" dist="38100" dir="2700000" algn="tl">
                    <a:srgbClr val="000000">
                      <a:alpha val="43137"/>
                    </a:srgbClr>
                  </a:outerShdw>
                </a:effectLst>
              </a:rPr>
              <a:t>UCSC:</a:t>
            </a:r>
          </a:p>
          <a:p>
            <a:pPr lvl="1"/>
            <a:r>
              <a:rPr lang="hu-HU" sz="20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University of California, Santa Cruz</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32</a:t>
            </a:fld>
            <a:endParaRPr lang="hu-HU"/>
          </a:p>
        </p:txBody>
      </p:sp>
    </p:spTree>
    <p:extLst>
      <p:ext uri="{BB962C8B-B14F-4D97-AF65-F5344CB8AC3E}">
        <p14:creationId xmlns:p14="http://schemas.microsoft.com/office/powerpoint/2010/main" val="2195328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pPr marL="342900" indent="-342900">
              <a:buFont typeface="Arial" panose="020B0604020202020204" pitchFamily="34" charset="0"/>
              <a:buChar char="•"/>
            </a:pPr>
            <a:r>
              <a:rPr lang="hu-HU" sz="2400" dirty="0">
                <a:effectLst>
                  <a:outerShdw blurRad="38100" dist="38100" dir="2700000" algn="tl">
                    <a:srgbClr val="000000">
                      <a:alpha val="43137"/>
                    </a:srgbClr>
                  </a:outerShdw>
                </a:effectLst>
              </a:rPr>
              <a:t>USA</a:t>
            </a:r>
          </a:p>
          <a:p>
            <a:pPr marL="800100" lvl="1" indent="-342900">
              <a:buFont typeface="Wingdings" panose="05000000000000000000" pitchFamily="2" charset="2"/>
              <a:buChar char="ü"/>
            </a:pPr>
            <a:r>
              <a:rPr lang="hu-HU" sz="2000" b="1" dirty="0">
                <a:effectLst>
                  <a:outerShdw blurRad="38100" dist="38100" dir="2700000" algn="tl">
                    <a:srgbClr val="000000">
                      <a:alpha val="43137"/>
                    </a:srgbClr>
                  </a:outerShdw>
                </a:effectLst>
              </a:rPr>
              <a:t>NIH – NCBI:</a:t>
            </a:r>
          </a:p>
          <a:p>
            <a:pPr lvl="1"/>
            <a:r>
              <a:rPr lang="hu-HU" sz="2000" b="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National Institutes of Health - National Center for Biotechnology Information</a:t>
            </a:r>
          </a:p>
          <a:p>
            <a:pPr marL="800100" lvl="1" indent="-342900">
              <a:buFont typeface="Wingdings" panose="05000000000000000000" pitchFamily="2" charset="2"/>
              <a:buChar char="ü"/>
            </a:pPr>
            <a:r>
              <a:rPr lang="hu-HU" sz="2000" dirty="0">
                <a:effectLst>
                  <a:outerShdw blurRad="38100" dist="38100" dir="2700000" algn="tl">
                    <a:srgbClr val="000000">
                      <a:alpha val="43137"/>
                    </a:srgbClr>
                  </a:outerShdw>
                </a:effectLst>
              </a:rPr>
              <a:t>UCSC:</a:t>
            </a:r>
          </a:p>
          <a:p>
            <a:pPr lvl="1"/>
            <a:r>
              <a:rPr lang="hu-HU" sz="20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University of California, Santa Cruz</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33</a:t>
            </a:fld>
            <a:endParaRPr lang="hu-HU"/>
          </a:p>
        </p:txBody>
      </p:sp>
    </p:spTree>
    <p:extLst>
      <p:ext uri="{BB962C8B-B14F-4D97-AF65-F5344CB8AC3E}">
        <p14:creationId xmlns:p14="http://schemas.microsoft.com/office/powerpoint/2010/main" val="2129687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pPr marL="342900" indent="-342900">
              <a:buFont typeface="Arial" panose="020B0604020202020204" pitchFamily="34" charset="0"/>
              <a:buChar char="•"/>
            </a:pPr>
            <a:r>
              <a:rPr lang="hu-HU" sz="2400" dirty="0">
                <a:effectLst>
                  <a:outerShdw blurRad="38100" dist="38100" dir="2700000" algn="tl">
                    <a:srgbClr val="000000">
                      <a:alpha val="43137"/>
                    </a:srgbClr>
                  </a:outerShdw>
                </a:effectLst>
              </a:rPr>
              <a:t>USA</a:t>
            </a:r>
          </a:p>
          <a:p>
            <a:pPr marL="800100" lvl="1" indent="-342900">
              <a:buFont typeface="Wingdings" panose="05000000000000000000" pitchFamily="2" charset="2"/>
              <a:buChar char="ü"/>
            </a:pPr>
            <a:r>
              <a:rPr lang="hu-HU" sz="2000" b="1" dirty="0">
                <a:effectLst>
                  <a:outerShdw blurRad="38100" dist="38100" dir="2700000" algn="tl">
                    <a:srgbClr val="000000">
                      <a:alpha val="43137"/>
                    </a:srgbClr>
                  </a:outerShdw>
                </a:effectLst>
              </a:rPr>
              <a:t>NIH – NCBI:</a:t>
            </a:r>
          </a:p>
          <a:p>
            <a:pPr lvl="1"/>
            <a:r>
              <a:rPr lang="hu-HU" sz="2000" b="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National Institutes of Health - National Center for Biotechnology Information</a:t>
            </a:r>
          </a:p>
          <a:p>
            <a:pPr marL="800100" lvl="1" indent="-342900">
              <a:buFont typeface="Wingdings" panose="05000000000000000000" pitchFamily="2" charset="2"/>
              <a:buChar char="ü"/>
            </a:pPr>
            <a:r>
              <a:rPr lang="hu-HU" sz="2000" dirty="0">
                <a:effectLst>
                  <a:outerShdw blurRad="38100" dist="38100" dir="2700000" algn="tl">
                    <a:srgbClr val="000000">
                      <a:alpha val="43137"/>
                    </a:srgbClr>
                  </a:outerShdw>
                </a:effectLst>
              </a:rPr>
              <a:t>UCSC:</a:t>
            </a:r>
          </a:p>
          <a:p>
            <a:pPr lvl="1"/>
            <a:r>
              <a:rPr lang="hu-HU" sz="20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University of California, Santa Cruz</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34</a:t>
            </a:fld>
            <a:endParaRPr lang="hu-HU"/>
          </a:p>
        </p:txBody>
      </p:sp>
    </p:spTree>
    <p:extLst>
      <p:ext uri="{BB962C8B-B14F-4D97-AF65-F5344CB8AC3E}">
        <p14:creationId xmlns:p14="http://schemas.microsoft.com/office/powerpoint/2010/main" val="3243555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pPr marL="342900" indent="-342900">
              <a:buFont typeface="Arial" panose="020B0604020202020204" pitchFamily="34" charset="0"/>
              <a:buChar char="•"/>
            </a:pPr>
            <a:r>
              <a:rPr lang="hu-HU" sz="2400" dirty="0">
                <a:effectLst>
                  <a:outerShdw blurRad="38100" dist="38100" dir="2700000" algn="tl">
                    <a:srgbClr val="000000">
                      <a:alpha val="43137"/>
                    </a:srgbClr>
                  </a:outerShdw>
                </a:effectLst>
              </a:rPr>
              <a:t>USA</a:t>
            </a:r>
          </a:p>
          <a:p>
            <a:pPr marL="800100" lvl="1" indent="-342900">
              <a:buFont typeface="Wingdings" panose="05000000000000000000" pitchFamily="2" charset="2"/>
              <a:buChar char="ü"/>
            </a:pPr>
            <a:r>
              <a:rPr lang="hu-HU" sz="2000" b="1" dirty="0">
                <a:effectLst>
                  <a:outerShdw blurRad="38100" dist="38100" dir="2700000" algn="tl">
                    <a:srgbClr val="000000">
                      <a:alpha val="43137"/>
                    </a:srgbClr>
                  </a:outerShdw>
                </a:effectLst>
              </a:rPr>
              <a:t>NIH – NCBI:</a:t>
            </a:r>
          </a:p>
          <a:p>
            <a:pPr lvl="1"/>
            <a:r>
              <a:rPr lang="hu-HU" sz="2000" b="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National Institutes of Health - National Center for Biotechnology Information</a:t>
            </a:r>
          </a:p>
          <a:p>
            <a:pPr marL="800100" lvl="1" indent="-342900">
              <a:buFont typeface="Wingdings" panose="05000000000000000000" pitchFamily="2" charset="2"/>
              <a:buChar char="ü"/>
            </a:pPr>
            <a:r>
              <a:rPr lang="hu-HU" sz="2000" dirty="0">
                <a:effectLst>
                  <a:outerShdw blurRad="38100" dist="38100" dir="2700000" algn="tl">
                    <a:srgbClr val="000000">
                      <a:alpha val="43137"/>
                    </a:srgbClr>
                  </a:outerShdw>
                </a:effectLst>
              </a:rPr>
              <a:t>UCSC:</a:t>
            </a:r>
          </a:p>
          <a:p>
            <a:pPr lvl="1"/>
            <a:r>
              <a:rPr lang="hu-HU" sz="20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University of California, Santa Cruz</a:t>
            </a:r>
            <a:endParaRPr lang="hu-HU" dirty="0"/>
          </a:p>
        </p:txBody>
      </p:sp>
      <p:sp>
        <p:nvSpPr>
          <p:cNvPr id="4" name="Dia számának helye 3"/>
          <p:cNvSpPr>
            <a:spLocks noGrp="1"/>
          </p:cNvSpPr>
          <p:nvPr>
            <p:ph type="sldNum" sz="quarter" idx="5"/>
          </p:nvPr>
        </p:nvSpPr>
        <p:spPr/>
        <p:txBody>
          <a:bodyPr/>
          <a:lstStyle/>
          <a:p>
            <a:fld id="{CA432387-D42E-4004-8EF3-9C05DE79CACB}" type="slidenum">
              <a:rPr lang="hu-HU" smtClean="0"/>
              <a:t>35</a:t>
            </a:fld>
            <a:endParaRPr lang="hu-HU"/>
          </a:p>
        </p:txBody>
      </p:sp>
    </p:spTree>
    <p:extLst>
      <p:ext uri="{BB962C8B-B14F-4D97-AF65-F5344CB8AC3E}">
        <p14:creationId xmlns:p14="http://schemas.microsoft.com/office/powerpoint/2010/main" val="1577311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03A7F785-5E63-4657-83DC-9BF872F9E11D}" type="datetimeFigureOut">
              <a:rPr lang="hu-HU" smtClean="0"/>
              <a:t>2019.03.06.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724ACED-3E17-4B51-82E6-F2E339F86811}" type="slidenum">
              <a:rPr lang="hu-HU" smtClean="0"/>
              <a:t>‹#›</a:t>
            </a:fld>
            <a:endParaRPr lang="hu-HU"/>
          </a:p>
        </p:txBody>
      </p:sp>
    </p:spTree>
    <p:extLst>
      <p:ext uri="{BB962C8B-B14F-4D97-AF65-F5344CB8AC3E}">
        <p14:creationId xmlns:p14="http://schemas.microsoft.com/office/powerpoint/2010/main" val="1898821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03A7F785-5E63-4657-83DC-9BF872F9E11D}" type="datetimeFigureOut">
              <a:rPr lang="hu-HU" smtClean="0"/>
              <a:t>2019.03.06.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724ACED-3E17-4B51-82E6-F2E339F86811}" type="slidenum">
              <a:rPr lang="hu-HU" smtClean="0"/>
              <a:t>‹#›</a:t>
            </a:fld>
            <a:endParaRPr lang="hu-HU"/>
          </a:p>
        </p:txBody>
      </p:sp>
    </p:spTree>
    <p:extLst>
      <p:ext uri="{BB962C8B-B14F-4D97-AF65-F5344CB8AC3E}">
        <p14:creationId xmlns:p14="http://schemas.microsoft.com/office/powerpoint/2010/main" val="1645131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03A7F785-5E63-4657-83DC-9BF872F9E11D}" type="datetimeFigureOut">
              <a:rPr lang="hu-HU" smtClean="0"/>
              <a:t>2019.03.06.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724ACED-3E17-4B51-82E6-F2E339F86811}" type="slidenum">
              <a:rPr lang="hu-HU" smtClean="0"/>
              <a:t>‹#›</a:t>
            </a:fld>
            <a:endParaRPr lang="hu-HU"/>
          </a:p>
        </p:txBody>
      </p:sp>
    </p:spTree>
    <p:extLst>
      <p:ext uri="{BB962C8B-B14F-4D97-AF65-F5344CB8AC3E}">
        <p14:creationId xmlns:p14="http://schemas.microsoft.com/office/powerpoint/2010/main" val="2305095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03A7F785-5E63-4657-83DC-9BF872F9E11D}" type="datetimeFigureOut">
              <a:rPr lang="hu-HU" smtClean="0"/>
              <a:t>2019.03.06.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724ACED-3E17-4B51-82E6-F2E339F86811}" type="slidenum">
              <a:rPr lang="hu-HU" smtClean="0"/>
              <a:t>‹#›</a:t>
            </a:fld>
            <a:endParaRPr lang="hu-HU"/>
          </a:p>
        </p:txBody>
      </p:sp>
    </p:spTree>
    <p:extLst>
      <p:ext uri="{BB962C8B-B14F-4D97-AF65-F5344CB8AC3E}">
        <p14:creationId xmlns:p14="http://schemas.microsoft.com/office/powerpoint/2010/main" val="2994197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u-HU"/>
              <a:t>Mintacím szerkesztése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03A7F785-5E63-4657-83DC-9BF872F9E11D}" type="datetimeFigureOut">
              <a:rPr lang="hu-HU" smtClean="0"/>
              <a:t>2019.03.06.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724ACED-3E17-4B51-82E6-F2E339F86811}" type="slidenum">
              <a:rPr lang="hu-HU" smtClean="0"/>
              <a:t>‹#›</a:t>
            </a:fld>
            <a:endParaRPr lang="hu-HU"/>
          </a:p>
        </p:txBody>
      </p:sp>
    </p:spTree>
    <p:extLst>
      <p:ext uri="{BB962C8B-B14F-4D97-AF65-F5344CB8AC3E}">
        <p14:creationId xmlns:p14="http://schemas.microsoft.com/office/powerpoint/2010/main" val="1163291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03A7F785-5E63-4657-83DC-9BF872F9E11D}" type="datetimeFigureOut">
              <a:rPr lang="hu-HU" smtClean="0"/>
              <a:t>2019.03.06.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724ACED-3E17-4B51-82E6-F2E339F86811}" type="slidenum">
              <a:rPr lang="hu-HU" smtClean="0"/>
              <a:t>‹#›</a:t>
            </a:fld>
            <a:endParaRPr lang="hu-HU"/>
          </a:p>
        </p:txBody>
      </p:sp>
    </p:spTree>
    <p:extLst>
      <p:ext uri="{BB962C8B-B14F-4D97-AF65-F5344CB8AC3E}">
        <p14:creationId xmlns:p14="http://schemas.microsoft.com/office/powerpoint/2010/main" val="365070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u-HU"/>
              <a:t>Mintacím szerkesztése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29842" y="2505075"/>
            <a:ext cx="3868340"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4629150" y="2505075"/>
            <a:ext cx="3887391"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03A7F785-5E63-4657-83DC-9BF872F9E11D}" type="datetimeFigureOut">
              <a:rPr lang="hu-HU" smtClean="0"/>
              <a:t>2019.03.06.</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8724ACED-3E17-4B51-82E6-F2E339F86811}" type="slidenum">
              <a:rPr lang="hu-HU" smtClean="0"/>
              <a:t>‹#›</a:t>
            </a:fld>
            <a:endParaRPr lang="hu-HU"/>
          </a:p>
        </p:txBody>
      </p:sp>
    </p:spTree>
    <p:extLst>
      <p:ext uri="{BB962C8B-B14F-4D97-AF65-F5344CB8AC3E}">
        <p14:creationId xmlns:p14="http://schemas.microsoft.com/office/powerpoint/2010/main" val="2471187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03A7F785-5E63-4657-83DC-9BF872F9E11D}" type="datetimeFigureOut">
              <a:rPr lang="hu-HU" smtClean="0"/>
              <a:t>2019.03.06.</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8724ACED-3E17-4B51-82E6-F2E339F86811}" type="slidenum">
              <a:rPr lang="hu-HU" smtClean="0"/>
              <a:t>‹#›</a:t>
            </a:fld>
            <a:endParaRPr lang="hu-HU"/>
          </a:p>
        </p:txBody>
      </p:sp>
    </p:spTree>
    <p:extLst>
      <p:ext uri="{BB962C8B-B14F-4D97-AF65-F5344CB8AC3E}">
        <p14:creationId xmlns:p14="http://schemas.microsoft.com/office/powerpoint/2010/main" val="390723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7F785-5E63-4657-83DC-9BF872F9E11D}" type="datetimeFigureOut">
              <a:rPr lang="hu-HU" smtClean="0"/>
              <a:t>2019.03.06.</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8724ACED-3E17-4B51-82E6-F2E339F86811}" type="slidenum">
              <a:rPr lang="hu-HU" smtClean="0"/>
              <a:t>‹#›</a:t>
            </a:fld>
            <a:endParaRPr lang="hu-HU"/>
          </a:p>
        </p:txBody>
      </p:sp>
    </p:spTree>
    <p:extLst>
      <p:ext uri="{BB962C8B-B14F-4D97-AF65-F5344CB8AC3E}">
        <p14:creationId xmlns:p14="http://schemas.microsoft.com/office/powerpoint/2010/main" val="3339770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03A7F785-5E63-4657-83DC-9BF872F9E11D}" type="datetimeFigureOut">
              <a:rPr lang="hu-HU" smtClean="0"/>
              <a:t>2019.03.06.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724ACED-3E17-4B51-82E6-F2E339F86811}" type="slidenum">
              <a:rPr lang="hu-HU" smtClean="0"/>
              <a:t>‹#›</a:t>
            </a:fld>
            <a:endParaRPr lang="hu-HU"/>
          </a:p>
        </p:txBody>
      </p:sp>
    </p:spTree>
    <p:extLst>
      <p:ext uri="{BB962C8B-B14F-4D97-AF65-F5344CB8AC3E}">
        <p14:creationId xmlns:p14="http://schemas.microsoft.com/office/powerpoint/2010/main" val="788200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03A7F785-5E63-4657-83DC-9BF872F9E11D}" type="datetimeFigureOut">
              <a:rPr lang="hu-HU" smtClean="0"/>
              <a:t>2019.03.06.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724ACED-3E17-4B51-82E6-F2E339F86811}" type="slidenum">
              <a:rPr lang="hu-HU" smtClean="0"/>
              <a:t>‹#›</a:t>
            </a:fld>
            <a:endParaRPr lang="hu-HU"/>
          </a:p>
        </p:txBody>
      </p:sp>
    </p:spTree>
    <p:extLst>
      <p:ext uri="{BB962C8B-B14F-4D97-AF65-F5344CB8AC3E}">
        <p14:creationId xmlns:p14="http://schemas.microsoft.com/office/powerpoint/2010/main" val="901858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7F785-5E63-4657-83DC-9BF872F9E11D}" type="datetimeFigureOut">
              <a:rPr lang="hu-HU" smtClean="0"/>
              <a:t>2019.03.06.</a:t>
            </a:fld>
            <a:endParaRPr lang="hu-H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4ACED-3E17-4B51-82E6-F2E339F86811}" type="slidenum">
              <a:rPr lang="hu-HU" smtClean="0"/>
              <a:t>‹#›</a:t>
            </a:fld>
            <a:endParaRPr lang="hu-HU"/>
          </a:p>
        </p:txBody>
      </p:sp>
    </p:spTree>
    <p:extLst>
      <p:ext uri="{BB962C8B-B14F-4D97-AF65-F5344CB8AC3E}">
        <p14:creationId xmlns:p14="http://schemas.microsoft.com/office/powerpoint/2010/main" val="1007270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www.ebi.ac.uk/" TargetMode="External"/><Relationship Id="rId2" Type="http://schemas.openxmlformats.org/officeDocument/2006/relationships/hyperlink" Target="http://www.ncbi.nlm.nih.gov/" TargetMode="External"/><Relationship Id="rId1" Type="http://schemas.openxmlformats.org/officeDocument/2006/relationships/slideLayout" Target="../slideLayouts/slideLayout1.xml"/><Relationship Id="rId4" Type="http://schemas.openxmlformats.org/officeDocument/2006/relationships/hyperlink" Target="http://ddbj.sakura.ne.jp/"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ncbi.nlm.nih.gov/"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tankonyvtar.hu/en/tartalom/tamop412A/2011-0073_genetikai_gyakorlatok/ch07s02.html" TargetMode="External"/><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www.ncbi.nlm.nih.gov/protein" TargetMode="External"/><Relationship Id="rId3" Type="http://schemas.openxmlformats.org/officeDocument/2006/relationships/hyperlink" Target="http://www.ncbi.nlm.nih.gov/books" TargetMode="External"/><Relationship Id="rId7" Type="http://schemas.openxmlformats.org/officeDocument/2006/relationships/hyperlink" Target="http://www.ncbi.nlm.nih.gov/nuccore" TargetMode="External"/><Relationship Id="rId2" Type="http://schemas.openxmlformats.org/officeDocument/2006/relationships/hyperlink" Target="http://www.ncbi.nlm.nih.gov/pubmed/" TargetMode="External"/><Relationship Id="rId1" Type="http://schemas.openxmlformats.org/officeDocument/2006/relationships/slideLayout" Target="../slideLayouts/slideLayout1.xml"/><Relationship Id="rId6" Type="http://schemas.openxmlformats.org/officeDocument/2006/relationships/hyperlink" Target="http://www.ncbi.nlm.nih.gov/omim" TargetMode="External"/><Relationship Id="rId5" Type="http://schemas.openxmlformats.org/officeDocument/2006/relationships/hyperlink" Target="http://www.ncbi.nlm.nih.gov/books/NBK2345/" TargetMode="External"/><Relationship Id="rId4" Type="http://schemas.openxmlformats.org/officeDocument/2006/relationships/hyperlink" Target="http://www.ncbi.nlm.nih.gov/books/NBK2110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ncbi.nlm.nih.gov/nuccore" TargetMode="External"/><Relationship Id="rId7" Type="http://schemas.openxmlformats.org/officeDocument/2006/relationships/hyperlink" Target="http://www.ncbi.nlm.nih.gov/dbSTS/"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www.ncbi.nlm.nih.gov/snp" TargetMode="External"/><Relationship Id="rId5" Type="http://schemas.openxmlformats.org/officeDocument/2006/relationships/hyperlink" Target="http://www.ncbi.nlm.nih.gov/RefSeq/" TargetMode="External"/><Relationship Id="rId4" Type="http://schemas.openxmlformats.org/officeDocument/2006/relationships/hyperlink" Target="http://www.ncbi.nlm.nih.gov/protein"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ncbi.nlm.nih.gov/Structure/" TargetMode="External"/><Relationship Id="rId3" Type="http://schemas.openxmlformats.org/officeDocument/2006/relationships/hyperlink" Target="http://www.ncbi.nlm.nih.gov/genome" TargetMode="External"/><Relationship Id="rId7" Type="http://schemas.openxmlformats.org/officeDocument/2006/relationships/hyperlink" Target="http://www.ncbi.nlm.nih.gov/guide/taxonomy/" TargetMode="External"/><Relationship Id="rId2" Type="http://schemas.openxmlformats.org/officeDocument/2006/relationships/hyperlink" Target="http://www.ncbi.nlm.nih.gov/est/" TargetMode="External"/><Relationship Id="rId1" Type="http://schemas.openxmlformats.org/officeDocument/2006/relationships/slideLayout" Target="../slideLayouts/slideLayout1.xml"/><Relationship Id="rId6" Type="http://schemas.openxmlformats.org/officeDocument/2006/relationships/hyperlink" Target="http://www.ncbi.nlm.nih.gov/geo/" TargetMode="External"/><Relationship Id="rId5" Type="http://schemas.openxmlformats.org/officeDocument/2006/relationships/hyperlink" Target="http://www.ncbi.nlm.nih.gov/unigene" TargetMode="External"/><Relationship Id="rId10" Type="http://schemas.openxmlformats.org/officeDocument/2006/relationships/hyperlink" Target="http://blast.ncbi.nlm.nih.gov/" TargetMode="External"/><Relationship Id="rId4" Type="http://schemas.openxmlformats.org/officeDocument/2006/relationships/hyperlink" Target="http://www.ncbi.nlm.nih.gov/gene" TargetMode="External"/><Relationship Id="rId9" Type="http://schemas.openxmlformats.org/officeDocument/2006/relationships/hyperlink" Target="http://www.ncbi.nlm.nih.gov/prob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2"/>
            <a:ext cx="9143999" cy="1403252"/>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97500" lnSpcReduction="1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222861"/>
            <a:ext cx="9143999" cy="1310085"/>
          </a:xfrm>
          <a:effectLst>
            <a:outerShdw blurRad="50800" dist="38100" dir="2700000" algn="tl" rotWithShape="0">
              <a:prstClr val="black">
                <a:alpha val="40000"/>
              </a:prstClr>
            </a:outerShdw>
          </a:effectLst>
        </p:spPr>
        <p:txBody>
          <a:bodyPr>
            <a:noAutofit/>
          </a:bodyPr>
          <a:lstStyle/>
          <a:p>
            <a:r>
              <a:rPr lang="hu-HU" sz="4950" b="1" dirty="0">
                <a:solidFill>
                  <a:schemeClr val="bg1"/>
                </a:solidFill>
              </a:rPr>
              <a:t>Adatbázisok:</a:t>
            </a:r>
            <a:br>
              <a:rPr lang="hu-HU" sz="4950" b="1" dirty="0">
                <a:solidFill>
                  <a:schemeClr val="bg1"/>
                </a:solidFill>
              </a:rPr>
            </a:br>
            <a:r>
              <a:rPr lang="hu-HU" sz="4950" b="1" dirty="0">
                <a:solidFill>
                  <a:schemeClr val="bg1"/>
                </a:solidFill>
              </a:rPr>
              <a:t>NCBI</a:t>
            </a:r>
          </a:p>
        </p:txBody>
      </p:sp>
      <p:sp>
        <p:nvSpPr>
          <p:cNvPr id="3" name="Alcím 2">
            <a:extLst>
              <a:ext uri="{FF2B5EF4-FFF2-40B4-BE49-F238E27FC236}">
                <a16:creationId xmlns:a16="http://schemas.microsoft.com/office/drawing/2014/main" id="{6075D23C-487C-48A4-9F8D-81754685E7B2}"/>
              </a:ext>
            </a:extLst>
          </p:cNvPr>
          <p:cNvSpPr>
            <a:spLocks noGrp="1"/>
          </p:cNvSpPr>
          <p:nvPr>
            <p:ph type="subTitle" idx="1"/>
          </p:nvPr>
        </p:nvSpPr>
        <p:spPr>
          <a:xfrm>
            <a:off x="385011" y="4874019"/>
            <a:ext cx="8349915" cy="1882579"/>
          </a:xfrm>
          <a:effectLst/>
        </p:spPr>
        <p:txBody>
          <a:bodyPr>
            <a:normAutofit fontScale="85000" lnSpcReduction="20000"/>
          </a:bodyPr>
          <a:lstStyle/>
          <a:p>
            <a:pPr algn="l">
              <a:lnSpc>
                <a:spcPct val="120000"/>
              </a:lnSpc>
              <a:spcBef>
                <a:spcPts val="0"/>
              </a:spcBef>
            </a:pPr>
            <a:r>
              <a:rPr lang="hu-HU" dirty="0">
                <a:effectLst>
                  <a:outerShdw blurRad="38100" dist="38100" dir="2700000" algn="tl">
                    <a:srgbClr val="000000">
                      <a:alpha val="43137"/>
                    </a:srgbClr>
                  </a:outerShdw>
                </a:effectLst>
              </a:rPr>
              <a:t>Előadó: Bana Nóra, </a:t>
            </a:r>
          </a:p>
          <a:p>
            <a:pPr algn="l">
              <a:lnSpc>
                <a:spcPct val="120000"/>
              </a:lnSpc>
              <a:spcBef>
                <a:spcPts val="0"/>
              </a:spcBef>
            </a:pPr>
            <a:r>
              <a:rPr lang="hu-HU" dirty="0">
                <a:effectLst>
                  <a:outerShdw blurRad="38100" dist="38100" dir="2700000" algn="tl">
                    <a:srgbClr val="000000">
                      <a:alpha val="43137"/>
                    </a:srgbClr>
                  </a:outerShdw>
                </a:effectLst>
              </a:rPr>
              <a:t>Genetikai Intézet (ELTE)</a:t>
            </a:r>
          </a:p>
          <a:p>
            <a:pPr algn="l">
              <a:lnSpc>
                <a:spcPct val="120000"/>
              </a:lnSpc>
              <a:spcBef>
                <a:spcPts val="0"/>
              </a:spcBef>
            </a:pPr>
            <a:endParaRPr lang="hu-HU" sz="2100" dirty="0">
              <a:effectLst>
                <a:outerShdw blurRad="38100" dist="38100" dir="2700000" algn="tl">
                  <a:srgbClr val="000000">
                    <a:alpha val="43137"/>
                  </a:srgbClr>
                </a:outerShdw>
              </a:effectLst>
            </a:endParaRPr>
          </a:p>
          <a:p>
            <a:pPr algn="l">
              <a:lnSpc>
                <a:spcPct val="120000"/>
              </a:lnSpc>
              <a:spcBef>
                <a:spcPts val="0"/>
              </a:spcBef>
            </a:pPr>
            <a:r>
              <a:rPr lang="hu-HU" dirty="0">
                <a:effectLst>
                  <a:outerShdw blurRad="38100" dist="38100" dir="2700000" algn="tl">
                    <a:srgbClr val="000000">
                      <a:alpha val="43137"/>
                    </a:srgbClr>
                  </a:outerShdw>
                </a:effectLst>
              </a:rPr>
              <a:t>Készült: Fazekas Dávid diái alapján</a:t>
            </a:r>
            <a:endParaRPr lang="hu-HU" sz="2100" dirty="0">
              <a:effectLst>
                <a:outerShdw blurRad="38100" dist="38100" dir="2700000" algn="tl">
                  <a:srgbClr val="000000">
                    <a:alpha val="43137"/>
                  </a:srgbClr>
                </a:outerShdw>
              </a:effectLst>
            </a:endParaRPr>
          </a:p>
          <a:p>
            <a:pPr algn="r">
              <a:lnSpc>
                <a:spcPct val="120000"/>
              </a:lnSpc>
            </a:pPr>
            <a:r>
              <a:rPr lang="hu-HU" sz="2100" dirty="0">
                <a:effectLst>
                  <a:outerShdw blurRad="38100" dist="38100" dir="2700000" algn="tl">
                    <a:srgbClr val="000000">
                      <a:alpha val="43137"/>
                    </a:srgbClr>
                  </a:outerShdw>
                </a:effectLst>
              </a:rPr>
              <a:t>2019.03.06</a:t>
            </a:r>
            <a:r>
              <a:rPr lang="hu-HU" sz="2700" dirty="0">
                <a:effectLst>
                  <a:outerShdw blurRad="38100" dist="38100" dir="2700000" algn="tl">
                    <a:srgbClr val="000000">
                      <a:alpha val="43137"/>
                    </a:srgbClr>
                  </a:outerShdw>
                </a:effectLst>
              </a:rPr>
              <a:t>.</a:t>
            </a:r>
          </a:p>
          <a:p>
            <a:pPr algn="r"/>
            <a:endParaRPr lang="hu-HU" sz="2700" dirty="0"/>
          </a:p>
        </p:txBody>
      </p:sp>
      <p:pic>
        <p:nvPicPr>
          <p:cNvPr id="15" name="Picture 4" descr="Képtalálat a következőre: „elte genetika logo”">
            <a:extLst>
              <a:ext uri="{FF2B5EF4-FFF2-40B4-BE49-F238E27FC236}">
                <a16:creationId xmlns:a16="http://schemas.microsoft.com/office/drawing/2014/main" id="{ACBFC097-CCAD-4BD0-B8F6-E4AA8B647415}"/>
              </a:ext>
            </a:extLst>
          </p:cNvPr>
          <p:cNvPicPr>
            <a:picLocks noChangeAspect="1" noChangeArrowheads="1"/>
          </p:cNvPicPr>
          <p:nvPr/>
        </p:nvPicPr>
        <p:blipFill>
          <a:blip r:embed="rId2" cstate="print"/>
          <a:srcRect/>
          <a:stretch>
            <a:fillRect/>
          </a:stretch>
        </p:blipFill>
        <p:spPr bwMode="auto">
          <a:xfrm>
            <a:off x="7826829" y="1406331"/>
            <a:ext cx="1317010" cy="1317010"/>
          </a:xfrm>
          <a:prstGeom prst="rect">
            <a:avLst/>
          </a:prstGeom>
          <a:noFill/>
        </p:spPr>
      </p:pic>
      <p:pic>
        <p:nvPicPr>
          <p:cNvPr id="1026" name="Picture 2" descr="Képtalálat a következőre: „NCBI logó”">
            <a:extLst>
              <a:ext uri="{FF2B5EF4-FFF2-40B4-BE49-F238E27FC236}">
                <a16:creationId xmlns:a16="http://schemas.microsoft.com/office/drawing/2014/main" id="{864B96D4-2D8D-40AE-9BBD-71F3E2878C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425" y="2140734"/>
            <a:ext cx="5271220" cy="1882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48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1"/>
            <a:ext cx="9143999" cy="628840"/>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4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18325"/>
            <a:ext cx="9143999" cy="672112"/>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950" b="1" dirty="0" err="1">
                <a:solidFill>
                  <a:schemeClr val="bg1"/>
                </a:solidFill>
              </a:rPr>
              <a:t>GeneBank</a:t>
            </a:r>
            <a:r>
              <a:rPr lang="hu-HU" sz="4950" b="1" dirty="0">
                <a:solidFill>
                  <a:schemeClr val="bg1"/>
                </a:solidFill>
              </a:rPr>
              <a:t> adatok divíziói</a:t>
            </a:r>
          </a:p>
        </p:txBody>
      </p:sp>
      <p:pic>
        <p:nvPicPr>
          <p:cNvPr id="5" name="Kép 4">
            <a:extLst>
              <a:ext uri="{FF2B5EF4-FFF2-40B4-BE49-F238E27FC236}">
                <a16:creationId xmlns:a16="http://schemas.microsoft.com/office/drawing/2014/main" id="{4FDB4AE5-5A73-4B1A-92C1-9C8E4548E2AF}"/>
              </a:ext>
            </a:extLst>
          </p:cNvPr>
          <p:cNvPicPr>
            <a:picLocks noChangeAspect="1"/>
          </p:cNvPicPr>
          <p:nvPr/>
        </p:nvPicPr>
        <p:blipFill>
          <a:blip r:embed="rId2"/>
          <a:stretch>
            <a:fillRect/>
          </a:stretch>
        </p:blipFill>
        <p:spPr>
          <a:xfrm>
            <a:off x="1612860" y="603769"/>
            <a:ext cx="5201722" cy="5465769"/>
          </a:xfrm>
          <a:prstGeom prst="rect">
            <a:avLst/>
          </a:prstGeom>
        </p:spPr>
      </p:pic>
      <p:sp>
        <p:nvSpPr>
          <p:cNvPr id="3" name="Szövegdoboz 2">
            <a:extLst>
              <a:ext uri="{FF2B5EF4-FFF2-40B4-BE49-F238E27FC236}">
                <a16:creationId xmlns:a16="http://schemas.microsoft.com/office/drawing/2014/main" id="{450ACF41-112F-4995-A726-3008E4A3A7C7}"/>
              </a:ext>
            </a:extLst>
          </p:cNvPr>
          <p:cNvSpPr txBox="1"/>
          <p:nvPr/>
        </p:nvSpPr>
        <p:spPr>
          <a:xfrm>
            <a:off x="6704541" y="1272967"/>
            <a:ext cx="1981200" cy="1015663"/>
          </a:xfrm>
          <a:prstGeom prst="rect">
            <a:avLst/>
          </a:prstGeom>
          <a:noFill/>
        </p:spPr>
        <p:txBody>
          <a:bodyPr wrap="square" rtlCol="0">
            <a:spAutoFit/>
          </a:bodyPr>
          <a:lstStyle/>
          <a:p>
            <a:r>
              <a:rPr lang="hu-HU" sz="2000" dirty="0">
                <a:effectLst>
                  <a:outerShdw blurRad="38100" dist="38100" dir="2700000" algn="tl">
                    <a:srgbClr val="000000">
                      <a:alpha val="43137"/>
                    </a:srgbClr>
                  </a:outerShdw>
                </a:effectLst>
              </a:rPr>
              <a:t>Az élővilág egyes csoportjai szerinti divíziók</a:t>
            </a:r>
          </a:p>
        </p:txBody>
      </p:sp>
      <p:sp>
        <p:nvSpPr>
          <p:cNvPr id="7" name="Jobb oldali kapcsos zárójel 6">
            <a:extLst>
              <a:ext uri="{FF2B5EF4-FFF2-40B4-BE49-F238E27FC236}">
                <a16:creationId xmlns:a16="http://schemas.microsoft.com/office/drawing/2014/main" id="{BD30BB70-5005-410F-B6E5-4D18341BCB1F}"/>
              </a:ext>
            </a:extLst>
          </p:cNvPr>
          <p:cNvSpPr/>
          <p:nvPr/>
        </p:nvSpPr>
        <p:spPr>
          <a:xfrm>
            <a:off x="4365171" y="690437"/>
            <a:ext cx="2844304" cy="2437625"/>
          </a:xfrm>
          <a:prstGeom prst="rightBrace">
            <a:avLst>
              <a:gd name="adj1" fmla="val 6357"/>
              <a:gd name="adj2" fmla="val 37672"/>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9" name="Jobb oldali kapcsos zárójel 8">
            <a:extLst>
              <a:ext uri="{FF2B5EF4-FFF2-40B4-BE49-F238E27FC236}">
                <a16:creationId xmlns:a16="http://schemas.microsoft.com/office/drawing/2014/main" id="{1BFE748D-D973-48CC-B8A3-6ED0AABCD9F8}"/>
              </a:ext>
            </a:extLst>
          </p:cNvPr>
          <p:cNvSpPr/>
          <p:nvPr/>
        </p:nvSpPr>
        <p:spPr>
          <a:xfrm>
            <a:off x="5713691" y="3125723"/>
            <a:ext cx="1486456" cy="2946154"/>
          </a:xfrm>
          <a:prstGeom prst="rightBrace">
            <a:avLst>
              <a:gd name="adj1" fmla="val 6357"/>
              <a:gd name="adj2" fmla="val 37672"/>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cxnSp>
        <p:nvCxnSpPr>
          <p:cNvPr id="10" name="Egyenes összekötő 9">
            <a:extLst>
              <a:ext uri="{FF2B5EF4-FFF2-40B4-BE49-F238E27FC236}">
                <a16:creationId xmlns:a16="http://schemas.microsoft.com/office/drawing/2014/main" id="{FBF905B0-A839-43FF-8EC2-8C1063A9CFA2}"/>
              </a:ext>
            </a:extLst>
          </p:cNvPr>
          <p:cNvCxnSpPr>
            <a:cxnSpLocks/>
          </p:cNvCxnSpPr>
          <p:nvPr/>
        </p:nvCxnSpPr>
        <p:spPr>
          <a:xfrm flipH="1">
            <a:off x="4365171" y="3128062"/>
            <a:ext cx="145404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Szövegdoboz 11">
            <a:extLst>
              <a:ext uri="{FF2B5EF4-FFF2-40B4-BE49-F238E27FC236}">
                <a16:creationId xmlns:a16="http://schemas.microsoft.com/office/drawing/2014/main" id="{91D87CA2-1146-4DED-8905-CFC3927EBBB7}"/>
              </a:ext>
            </a:extLst>
          </p:cNvPr>
          <p:cNvSpPr txBox="1"/>
          <p:nvPr/>
        </p:nvSpPr>
        <p:spPr>
          <a:xfrm>
            <a:off x="6814582" y="3892037"/>
            <a:ext cx="1981200" cy="707886"/>
          </a:xfrm>
          <a:prstGeom prst="rect">
            <a:avLst/>
          </a:prstGeom>
          <a:noFill/>
        </p:spPr>
        <p:txBody>
          <a:bodyPr wrap="square" rtlCol="0">
            <a:spAutoFit/>
          </a:bodyPr>
          <a:lstStyle/>
          <a:p>
            <a:r>
              <a:rPr lang="hu-HU" sz="2000" dirty="0">
                <a:effectLst>
                  <a:outerShdw blurRad="38100" dist="38100" dir="2700000" algn="tl">
                    <a:srgbClr val="000000">
                      <a:alpha val="43137"/>
                    </a:srgbClr>
                  </a:outerShdw>
                </a:effectLst>
              </a:rPr>
              <a:t>Funkcionális</a:t>
            </a:r>
          </a:p>
          <a:p>
            <a:r>
              <a:rPr lang="hu-HU" sz="2000" dirty="0">
                <a:effectLst>
                  <a:outerShdw blurRad="38100" dist="38100" dir="2700000" algn="tl">
                    <a:srgbClr val="000000">
                      <a:alpha val="43137"/>
                    </a:srgbClr>
                  </a:outerShdw>
                </a:effectLst>
              </a:rPr>
              <a:t>/Egyéb divíziók</a:t>
            </a:r>
          </a:p>
        </p:txBody>
      </p:sp>
    </p:spTree>
    <p:extLst>
      <p:ext uri="{BB962C8B-B14F-4D97-AF65-F5344CB8AC3E}">
        <p14:creationId xmlns:p14="http://schemas.microsoft.com/office/powerpoint/2010/main" val="446268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1"/>
            <a:ext cx="9143999" cy="987598"/>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82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18324"/>
            <a:ext cx="9143999" cy="944203"/>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950" b="1" dirty="0">
                <a:solidFill>
                  <a:schemeClr val="bg1"/>
                </a:solidFill>
              </a:rPr>
              <a:t>Adatbázisokban tárolt adatok</a:t>
            </a:r>
          </a:p>
        </p:txBody>
      </p:sp>
      <p:pic>
        <p:nvPicPr>
          <p:cNvPr id="3" name="Kép 2">
            <a:extLst>
              <a:ext uri="{FF2B5EF4-FFF2-40B4-BE49-F238E27FC236}">
                <a16:creationId xmlns:a16="http://schemas.microsoft.com/office/drawing/2014/main" id="{4715CAD1-941C-49EB-8CEF-E2CA8D46D0B4}"/>
              </a:ext>
            </a:extLst>
          </p:cNvPr>
          <p:cNvPicPr>
            <a:picLocks noChangeAspect="1"/>
          </p:cNvPicPr>
          <p:nvPr/>
        </p:nvPicPr>
        <p:blipFill>
          <a:blip r:embed="rId2"/>
          <a:stretch>
            <a:fillRect/>
          </a:stretch>
        </p:blipFill>
        <p:spPr>
          <a:xfrm>
            <a:off x="1671135" y="962527"/>
            <a:ext cx="7049892" cy="5834789"/>
          </a:xfrm>
          <a:prstGeom prst="rect">
            <a:avLst/>
          </a:prstGeom>
        </p:spPr>
      </p:pic>
      <p:sp>
        <p:nvSpPr>
          <p:cNvPr id="4" name="Téglalap 3">
            <a:extLst>
              <a:ext uri="{FF2B5EF4-FFF2-40B4-BE49-F238E27FC236}">
                <a16:creationId xmlns:a16="http://schemas.microsoft.com/office/drawing/2014/main" id="{C2259346-6014-426E-843A-66CC86A9ED6E}"/>
              </a:ext>
            </a:extLst>
          </p:cNvPr>
          <p:cNvSpPr/>
          <p:nvPr/>
        </p:nvSpPr>
        <p:spPr>
          <a:xfrm>
            <a:off x="6638925" y="5762625"/>
            <a:ext cx="1362075" cy="381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6" name="Egyenes összekötő nyíllal 5">
            <a:extLst>
              <a:ext uri="{FF2B5EF4-FFF2-40B4-BE49-F238E27FC236}">
                <a16:creationId xmlns:a16="http://schemas.microsoft.com/office/drawing/2014/main" id="{BAC91653-9B33-4FD2-97B3-CB05AFBCC304}"/>
              </a:ext>
            </a:extLst>
          </p:cNvPr>
          <p:cNvCxnSpPr>
            <a:stCxn id="4" idx="3"/>
          </p:cNvCxnSpPr>
          <p:nvPr/>
        </p:nvCxnSpPr>
        <p:spPr>
          <a:xfrm>
            <a:off x="8001000" y="5953125"/>
            <a:ext cx="200025"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576AE456-D984-45C9-BAE3-D0A286C3EC0B}"/>
              </a:ext>
            </a:extLst>
          </p:cNvPr>
          <p:cNvSpPr txBox="1"/>
          <p:nvPr/>
        </p:nvSpPr>
        <p:spPr>
          <a:xfrm>
            <a:off x="8133305" y="5347126"/>
            <a:ext cx="1285874" cy="830997"/>
          </a:xfrm>
          <a:prstGeom prst="rect">
            <a:avLst/>
          </a:prstGeom>
          <a:noFill/>
        </p:spPr>
        <p:txBody>
          <a:bodyPr wrap="square" rtlCol="0">
            <a:spAutoFit/>
          </a:bodyPr>
          <a:lstStyle/>
          <a:p>
            <a:r>
              <a:rPr lang="hu-HU" sz="1600" dirty="0"/>
              <a:t>Nem NCBI, külön adatbázis</a:t>
            </a:r>
          </a:p>
        </p:txBody>
      </p:sp>
    </p:spTree>
    <p:extLst>
      <p:ext uri="{BB962C8B-B14F-4D97-AF65-F5344CB8AC3E}">
        <p14:creationId xmlns:p14="http://schemas.microsoft.com/office/powerpoint/2010/main" val="1799880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1"/>
            <a:ext cx="9143999" cy="1228230"/>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90000" lnSpcReduction="1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280491"/>
            <a:ext cx="9143999" cy="1058780"/>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400" b="1" dirty="0">
                <a:solidFill>
                  <a:schemeClr val="bg1"/>
                </a:solidFill>
              </a:rPr>
              <a:t>Adattípusok a </a:t>
            </a:r>
            <a:r>
              <a:rPr lang="hu-HU" sz="4400" b="1" dirty="0" err="1">
                <a:solidFill>
                  <a:schemeClr val="bg1"/>
                </a:solidFill>
              </a:rPr>
              <a:t>GenBank</a:t>
            </a:r>
            <a:r>
              <a:rPr lang="hu-HU" sz="4400" b="1" dirty="0">
                <a:solidFill>
                  <a:schemeClr val="bg1"/>
                </a:solidFill>
              </a:rPr>
              <a:t>/</a:t>
            </a:r>
            <a:r>
              <a:rPr lang="hu-HU" sz="4400" b="1" dirty="0" err="1">
                <a:solidFill>
                  <a:schemeClr val="bg1"/>
                </a:solidFill>
              </a:rPr>
              <a:t>EMBL</a:t>
            </a:r>
            <a:r>
              <a:rPr lang="hu-HU" sz="4400" b="1" dirty="0">
                <a:solidFill>
                  <a:schemeClr val="bg1"/>
                </a:solidFill>
              </a:rPr>
              <a:t>-Bank/</a:t>
            </a:r>
            <a:r>
              <a:rPr lang="hu-HU" sz="4400" b="1" dirty="0" err="1">
                <a:solidFill>
                  <a:schemeClr val="bg1"/>
                </a:solidFill>
              </a:rPr>
              <a:t>DDBJ</a:t>
            </a:r>
            <a:r>
              <a:rPr lang="hu-HU" sz="4400" b="1" dirty="0">
                <a:solidFill>
                  <a:schemeClr val="bg1"/>
                </a:solidFill>
              </a:rPr>
              <a:t> -ban</a:t>
            </a:r>
          </a:p>
        </p:txBody>
      </p:sp>
      <p:sp>
        <p:nvSpPr>
          <p:cNvPr id="5" name="Szövegdoboz 4">
            <a:extLst>
              <a:ext uri="{FF2B5EF4-FFF2-40B4-BE49-F238E27FC236}">
                <a16:creationId xmlns:a16="http://schemas.microsoft.com/office/drawing/2014/main" id="{3A367B3D-F57E-4BD5-9FEB-0FDA55C85261}"/>
              </a:ext>
            </a:extLst>
          </p:cNvPr>
          <p:cNvSpPr txBox="1"/>
          <p:nvPr/>
        </p:nvSpPr>
        <p:spPr>
          <a:xfrm>
            <a:off x="749466" y="1339271"/>
            <a:ext cx="7243011" cy="4278094"/>
          </a:xfrm>
          <a:prstGeom prst="rect">
            <a:avLst/>
          </a:prstGeom>
          <a:noFill/>
        </p:spPr>
        <p:txBody>
          <a:bodyPr wrap="square" rtlCol="0">
            <a:spAutoFit/>
          </a:bodyPr>
          <a:lstStyle/>
          <a:p>
            <a:pPr>
              <a:lnSpc>
                <a:spcPct val="200000"/>
              </a:lnSpc>
            </a:pPr>
            <a:r>
              <a:rPr lang="hu-HU" sz="2400" dirty="0">
                <a:effectLst>
                  <a:outerShdw blurRad="38100" dist="38100" dir="2700000" algn="tl">
                    <a:srgbClr val="000000">
                      <a:alpha val="43137"/>
                    </a:srgbClr>
                  </a:outerShdw>
                </a:effectLst>
              </a:rPr>
              <a:t>DNA-</a:t>
            </a:r>
            <a:r>
              <a:rPr lang="hu-HU" sz="2400" dirty="0" err="1">
                <a:effectLst>
                  <a:outerShdw blurRad="38100" dist="38100" dir="2700000" algn="tl">
                    <a:srgbClr val="000000">
                      <a:alpha val="43137"/>
                    </a:srgbClr>
                  </a:outerShdw>
                </a:effectLst>
              </a:rPr>
              <a:t>Level</a:t>
            </a:r>
            <a:r>
              <a:rPr lang="hu-HU" sz="2400" dirty="0">
                <a:effectLst>
                  <a:outerShdw blurRad="38100" dist="38100" dir="2700000" algn="tl">
                    <a:srgbClr val="000000">
                      <a:alpha val="43137"/>
                    </a:srgbClr>
                  </a:outerShdw>
                </a:effectLst>
              </a:rPr>
              <a:t> Data</a:t>
            </a:r>
          </a:p>
          <a:p>
            <a:pPr marL="342900" indent="-342900">
              <a:buFont typeface="Arial" panose="020B0604020202020204" pitchFamily="34" charset="0"/>
              <a:buChar char="•"/>
            </a:pPr>
            <a:r>
              <a:rPr lang="hu-HU" sz="2000" dirty="0" err="1">
                <a:effectLst>
                  <a:outerShdw blurRad="38100" dist="38100" dir="2700000" algn="tl">
                    <a:srgbClr val="000000">
                      <a:alpha val="43137"/>
                    </a:srgbClr>
                  </a:outerShdw>
                </a:effectLst>
              </a:rPr>
              <a:t>Sequence-Tagged</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Sites</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STSs</a:t>
            </a:r>
            <a:r>
              <a:rPr lang="hu-HU" sz="2000" dirty="0">
                <a:effectLst>
                  <a:outerShdw blurRad="38100" dist="38100" dir="2700000" algn="tl">
                    <a:srgbClr val="000000">
                      <a:alpha val="43137"/>
                    </a:srgbClr>
                  </a:outerShdw>
                </a:effectLst>
              </a:rPr>
              <a:t>)</a:t>
            </a:r>
          </a:p>
          <a:p>
            <a:r>
              <a:rPr lang="hu-HU" sz="20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short (~200-</a:t>
            </a:r>
            <a:r>
              <a:rPr lang="en-US" sz="2000" dirty="0" err="1">
                <a:effectLst>
                  <a:outerShdw blurRad="38100" dist="38100" dir="2700000" algn="tl">
                    <a:srgbClr val="000000">
                      <a:alpha val="43137"/>
                    </a:srgbClr>
                  </a:outerShdw>
                </a:effectLst>
              </a:rPr>
              <a:t>500bps</a:t>
            </a:r>
            <a:r>
              <a:rPr lang="en-US" sz="2000" dirty="0">
                <a:effectLst>
                  <a:outerShdw blurRad="38100" dist="38100" dir="2700000" algn="tl">
                    <a:srgbClr val="000000">
                      <a:alpha val="43137"/>
                    </a:srgbClr>
                  </a:outerShdw>
                </a:effectLst>
              </a:rPr>
              <a:t>), known sequence and</a:t>
            </a:r>
          </a:p>
          <a:p>
            <a:r>
              <a:rPr lang="hu-HU" sz="20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genomic local</a:t>
            </a:r>
            <a:r>
              <a:rPr lang="hu-HU" sz="2000" dirty="0">
                <a:effectLst>
                  <a:outerShdw blurRad="38100" dist="38100" dir="2700000" algn="tl">
                    <a:srgbClr val="000000">
                      <a:alpha val="43137"/>
                    </a:srgbClr>
                  </a:outerShdw>
                </a:effectLst>
              </a:rPr>
              <a:t>i</a:t>
            </a:r>
            <a:r>
              <a:rPr lang="en-US" sz="2000" dirty="0" err="1">
                <a:effectLst>
                  <a:outerShdw blurRad="38100" dist="38100" dir="2700000" algn="tl">
                    <a:srgbClr val="000000">
                      <a:alpha val="43137"/>
                    </a:srgbClr>
                  </a:outerShdw>
                </a:effectLst>
              </a:rPr>
              <a:t>sation</a:t>
            </a:r>
            <a:r>
              <a:rPr lang="en-US" sz="2000" dirty="0">
                <a:effectLst>
                  <a:outerShdw blurRad="38100" dist="38100" dir="2700000" algn="tl">
                    <a:srgbClr val="000000">
                      <a:alpha val="43137"/>
                    </a:srgbClr>
                  </a:outerShdw>
                </a:effectLst>
              </a:rPr>
              <a:t>, used for mapping</a:t>
            </a:r>
            <a:endParaRPr lang="hu-HU" sz="2000" dirty="0">
              <a:effectLst>
                <a:outerShdw blurRad="38100" dist="38100" dir="2700000" algn="tl">
                  <a:srgbClr val="000000">
                    <a:alpha val="43137"/>
                  </a:srgbClr>
                </a:outerShdw>
              </a:effectLst>
            </a:endParaRPr>
          </a:p>
          <a:p>
            <a:endParaRPr lang="hu-HU" sz="2000"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hu-HU" sz="2400" dirty="0" err="1">
                <a:effectLst>
                  <a:outerShdw blurRad="38100" dist="38100" dir="2700000" algn="tl">
                    <a:srgbClr val="000000">
                      <a:alpha val="43137"/>
                    </a:srgbClr>
                  </a:outerShdw>
                </a:effectLst>
              </a:rPr>
              <a:t>High-Throughput</a:t>
            </a:r>
            <a:r>
              <a:rPr lang="hu-HU" sz="2400" dirty="0">
                <a:effectLst>
                  <a:outerShdw blurRad="38100" dist="38100" dir="2700000" algn="tl">
                    <a:srgbClr val="000000">
                      <a:alpha val="43137"/>
                    </a:srgbClr>
                  </a:outerShdw>
                </a:effectLst>
              </a:rPr>
              <a:t> </a:t>
            </a:r>
            <a:r>
              <a:rPr lang="hu-HU" sz="2400" dirty="0" err="1">
                <a:effectLst>
                  <a:outerShdw blurRad="38100" dist="38100" dir="2700000" algn="tl">
                    <a:srgbClr val="000000">
                      <a:alpha val="43137"/>
                    </a:srgbClr>
                  </a:outerShdw>
                </a:effectLst>
              </a:rPr>
              <a:t>Genomic</a:t>
            </a:r>
            <a:r>
              <a:rPr lang="hu-HU" sz="2400" dirty="0">
                <a:effectLst>
                  <a:outerShdw blurRad="38100" dist="38100" dir="2700000" algn="tl">
                    <a:srgbClr val="000000">
                      <a:alpha val="43137"/>
                    </a:srgbClr>
                  </a:outerShdw>
                </a:effectLst>
              </a:rPr>
              <a:t> </a:t>
            </a:r>
            <a:r>
              <a:rPr lang="hu-HU" sz="2400" dirty="0" err="1">
                <a:effectLst>
                  <a:outerShdw blurRad="38100" dist="38100" dir="2700000" algn="tl">
                    <a:srgbClr val="000000">
                      <a:alpha val="43137"/>
                    </a:srgbClr>
                  </a:outerShdw>
                </a:effectLst>
              </a:rPr>
              <a:t>Sequence</a:t>
            </a:r>
            <a:r>
              <a:rPr lang="hu-HU" sz="2400" dirty="0">
                <a:effectLst>
                  <a:outerShdw blurRad="38100" dist="38100" dir="2700000" algn="tl">
                    <a:srgbClr val="000000">
                      <a:alpha val="43137"/>
                    </a:srgbClr>
                  </a:outerShdw>
                </a:effectLst>
              </a:rPr>
              <a:t> (HTGS)</a:t>
            </a:r>
          </a:p>
          <a:p>
            <a:r>
              <a:rPr lang="hu-HU" sz="2400" dirty="0">
                <a:effectLst>
                  <a:outerShdw blurRad="38100" dist="38100" dir="2700000" algn="tl">
                    <a:srgbClr val="000000">
                      <a:alpha val="43137"/>
                    </a:srgbClr>
                  </a:outerShdw>
                </a:effectLst>
              </a:rPr>
              <a:t>	</a:t>
            </a:r>
            <a:r>
              <a:rPr lang="hu-HU" sz="2400" dirty="0" err="1">
                <a:effectLst>
                  <a:outerShdw blurRad="38100" dist="38100" dir="2700000" algn="tl">
                    <a:srgbClr val="000000">
                      <a:alpha val="43137"/>
                    </a:srgbClr>
                  </a:outerShdw>
                </a:effectLst>
              </a:rPr>
              <a:t>unfinished</a:t>
            </a:r>
            <a:r>
              <a:rPr lang="hu-HU" sz="2400" dirty="0">
                <a:effectLst>
                  <a:outerShdw blurRad="38100" dist="38100" dir="2700000" algn="tl">
                    <a:srgbClr val="000000">
                      <a:alpha val="43137"/>
                    </a:srgbClr>
                  </a:outerShdw>
                </a:effectLst>
              </a:rPr>
              <a:t> DNA </a:t>
            </a:r>
            <a:r>
              <a:rPr lang="hu-HU" sz="2400" dirty="0" err="1">
                <a:effectLst>
                  <a:outerShdw blurRad="38100" dist="38100" dir="2700000" algn="tl">
                    <a:srgbClr val="000000">
                      <a:alpha val="43137"/>
                    </a:srgbClr>
                  </a:outerShdw>
                </a:effectLst>
              </a:rPr>
              <a:t>sequences</a:t>
            </a:r>
            <a:endParaRPr lang="hu-HU" sz="2400" dirty="0">
              <a:effectLst>
                <a:outerShdw blurRad="38100" dist="38100" dir="2700000" algn="tl">
                  <a:srgbClr val="000000">
                    <a:alpha val="43137"/>
                  </a:srgbClr>
                </a:outerShdw>
              </a:effectLst>
            </a:endParaRPr>
          </a:p>
          <a:p>
            <a:endParaRPr lang="hu-HU" sz="1000" dirty="0">
              <a:effectLst>
                <a:outerShdw blurRad="38100" dist="38100" dir="2700000" algn="tl">
                  <a:srgbClr val="000000">
                    <a:alpha val="43137"/>
                  </a:srgbClr>
                </a:outerShdw>
              </a:effectLst>
            </a:endParaRPr>
          </a:p>
          <a:p>
            <a:r>
              <a:rPr lang="hu-HU" dirty="0">
                <a:effectLst>
                  <a:outerShdw blurRad="38100" dist="38100" dir="2700000" algn="tl">
                    <a:srgbClr val="000000">
                      <a:alpha val="43137"/>
                    </a:srgbClr>
                  </a:outerShdw>
                </a:effectLst>
              </a:rPr>
              <a:t>	</a:t>
            </a:r>
            <a:endParaRPr lang="en-US" sz="2000"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hu-HU" sz="2400" dirty="0">
                <a:effectLst>
                  <a:outerShdw blurRad="38100" dist="38100" dir="2700000" algn="tl">
                    <a:srgbClr val="000000">
                      <a:alpha val="43137"/>
                    </a:srgbClr>
                  </a:outerShdw>
                </a:effectLst>
              </a:rPr>
              <a:t>Genome </a:t>
            </a:r>
            <a:r>
              <a:rPr lang="hu-HU" sz="2400" dirty="0" err="1">
                <a:effectLst>
                  <a:outerShdw blurRad="38100" dist="38100" dir="2700000" algn="tl">
                    <a:srgbClr val="000000">
                      <a:alpha val="43137"/>
                    </a:srgbClr>
                  </a:outerShdw>
                </a:effectLst>
              </a:rPr>
              <a:t>Survey</a:t>
            </a:r>
            <a:r>
              <a:rPr lang="hu-HU" sz="2400" dirty="0">
                <a:effectLst>
                  <a:outerShdw blurRad="38100" dist="38100" dir="2700000" algn="tl">
                    <a:srgbClr val="000000">
                      <a:alpha val="43137"/>
                    </a:srgbClr>
                  </a:outerShdw>
                </a:effectLst>
              </a:rPr>
              <a:t> </a:t>
            </a:r>
            <a:r>
              <a:rPr lang="hu-HU" sz="2400" dirty="0" err="1">
                <a:effectLst>
                  <a:outerShdw blurRad="38100" dist="38100" dir="2700000" algn="tl">
                    <a:srgbClr val="000000">
                      <a:alpha val="43137"/>
                    </a:srgbClr>
                  </a:outerShdw>
                </a:effectLst>
              </a:rPr>
              <a:t>Sequences</a:t>
            </a:r>
            <a:r>
              <a:rPr lang="hu-HU" sz="2400" dirty="0">
                <a:effectLst>
                  <a:outerShdw blurRad="38100" dist="38100" dir="2700000" algn="tl">
                    <a:srgbClr val="000000">
                      <a:alpha val="43137"/>
                    </a:srgbClr>
                  </a:outerShdw>
                </a:effectLst>
              </a:rPr>
              <a:t> (</a:t>
            </a:r>
            <a:r>
              <a:rPr lang="hu-HU" sz="2400" dirty="0" err="1">
                <a:effectLst>
                  <a:outerShdw blurRad="38100" dist="38100" dir="2700000" algn="tl">
                    <a:srgbClr val="000000">
                      <a:alpha val="43137"/>
                    </a:srgbClr>
                  </a:outerShdw>
                </a:effectLst>
              </a:rPr>
              <a:t>GSSs</a:t>
            </a:r>
            <a:r>
              <a:rPr lang="hu-HU" sz="2400" dirty="0">
                <a:effectLst>
                  <a:outerShdw blurRad="38100" dist="38100" dir="2700000" algn="tl">
                    <a:srgbClr val="000000">
                      <a:alpha val="43137"/>
                    </a:srgbClr>
                  </a:outerShdw>
                </a:effectLst>
              </a:rPr>
              <a:t>)</a:t>
            </a:r>
          </a:p>
          <a:p>
            <a:r>
              <a:rPr lang="hu-HU" sz="2400" dirty="0">
                <a:effectLst>
                  <a:outerShdw blurRad="38100" dist="38100" dir="2700000" algn="tl">
                    <a:srgbClr val="000000">
                      <a:alpha val="43137"/>
                    </a:srgbClr>
                  </a:outerShdw>
                </a:effectLst>
              </a:rPr>
              <a:t>	</a:t>
            </a:r>
            <a:r>
              <a:rPr lang="hu-HU" sz="2000" dirty="0">
                <a:effectLst>
                  <a:outerShdw blurRad="38100" dist="38100" dir="2700000" algn="tl">
                    <a:srgbClr val="000000">
                      <a:alpha val="43137"/>
                    </a:srgbClr>
                  </a:outerShdw>
                </a:effectLst>
              </a:rPr>
              <a:t>(</a:t>
            </a:r>
            <a:r>
              <a:rPr lang="hu-HU" sz="2000" dirty="0" err="1">
                <a:effectLst>
                  <a:outerShdw blurRad="38100" dist="38100" dir="2700000" algn="tl">
                    <a:srgbClr val="000000">
                      <a:alpha val="43137"/>
                    </a:srgbClr>
                  </a:outerShdw>
                </a:effectLst>
              </a:rPr>
              <a:t>next</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slide</a:t>
            </a:r>
            <a:r>
              <a:rPr lang="hu-HU" sz="2000" dirty="0">
                <a:effectLst>
                  <a:outerShdw blurRad="38100" dist="38100" dir="2700000" algn="tl">
                    <a:srgbClr val="000000">
                      <a:alpha val="43137"/>
                    </a:srgbClr>
                  </a:outerShdw>
                </a:effectLst>
              </a:rPr>
              <a:t>)</a:t>
            </a:r>
          </a:p>
          <a:p>
            <a:endParaRPr lang="hu-HU"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5083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1"/>
            <a:ext cx="9143999" cy="1184834"/>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90000" lnSpcReduction="1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144378"/>
            <a:ext cx="9143999" cy="1058779"/>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400" b="1" dirty="0">
                <a:solidFill>
                  <a:schemeClr val="bg1"/>
                </a:solidFill>
              </a:rPr>
              <a:t>Adattípusok a </a:t>
            </a:r>
            <a:r>
              <a:rPr lang="hu-HU" sz="4400" b="1" dirty="0" err="1">
                <a:solidFill>
                  <a:schemeClr val="bg1"/>
                </a:solidFill>
              </a:rPr>
              <a:t>GenBank</a:t>
            </a:r>
            <a:r>
              <a:rPr lang="hu-HU" sz="4400" b="1" dirty="0">
                <a:solidFill>
                  <a:schemeClr val="bg1"/>
                </a:solidFill>
              </a:rPr>
              <a:t>/</a:t>
            </a:r>
            <a:r>
              <a:rPr lang="hu-HU" sz="4400" b="1" dirty="0" err="1">
                <a:solidFill>
                  <a:schemeClr val="bg1"/>
                </a:solidFill>
              </a:rPr>
              <a:t>EMBL</a:t>
            </a:r>
            <a:r>
              <a:rPr lang="hu-HU" sz="4400" b="1" dirty="0">
                <a:solidFill>
                  <a:schemeClr val="bg1"/>
                </a:solidFill>
              </a:rPr>
              <a:t>-Bank/</a:t>
            </a:r>
            <a:r>
              <a:rPr lang="hu-HU" sz="4400" b="1" dirty="0" err="1">
                <a:solidFill>
                  <a:schemeClr val="bg1"/>
                </a:solidFill>
              </a:rPr>
              <a:t>DDBJ</a:t>
            </a:r>
            <a:r>
              <a:rPr lang="hu-HU" sz="4400" b="1" dirty="0">
                <a:solidFill>
                  <a:schemeClr val="bg1"/>
                </a:solidFill>
              </a:rPr>
              <a:t> -ban</a:t>
            </a:r>
          </a:p>
        </p:txBody>
      </p:sp>
      <p:sp>
        <p:nvSpPr>
          <p:cNvPr id="5" name="Szövegdoboz 4">
            <a:extLst>
              <a:ext uri="{FF2B5EF4-FFF2-40B4-BE49-F238E27FC236}">
                <a16:creationId xmlns:a16="http://schemas.microsoft.com/office/drawing/2014/main" id="{3A367B3D-F57E-4BD5-9FEB-0FDA55C85261}"/>
              </a:ext>
            </a:extLst>
          </p:cNvPr>
          <p:cNvSpPr txBox="1"/>
          <p:nvPr/>
        </p:nvSpPr>
        <p:spPr>
          <a:xfrm>
            <a:off x="1193995" y="1039447"/>
            <a:ext cx="7396552" cy="4955203"/>
          </a:xfrm>
          <a:prstGeom prst="rect">
            <a:avLst/>
          </a:prstGeom>
          <a:noFill/>
        </p:spPr>
        <p:txBody>
          <a:bodyPr wrap="square" rtlCol="0">
            <a:spAutoFit/>
          </a:bodyPr>
          <a:lstStyle/>
          <a:p>
            <a:pPr>
              <a:lnSpc>
                <a:spcPct val="200000"/>
              </a:lnSpc>
            </a:pPr>
            <a:r>
              <a:rPr lang="en-US" sz="2800" dirty="0">
                <a:effectLst>
                  <a:outerShdw blurRad="38100" dist="38100" dir="2700000" algn="tl">
                    <a:srgbClr val="000000">
                      <a:alpha val="43137"/>
                    </a:srgbClr>
                  </a:outerShdw>
                </a:effectLst>
              </a:rPr>
              <a:t>DNA-Level Data - Genome Survey Sequences</a:t>
            </a:r>
          </a:p>
          <a:p>
            <a:pPr marL="342900" indent="-342900">
              <a:buFont typeface="Arial" panose="020B0604020202020204" pitchFamily="34" charset="0"/>
              <a:buChar char="•"/>
            </a:pPr>
            <a:r>
              <a:rPr lang="en-US" sz="2400" dirty="0">
                <a:effectLst>
                  <a:outerShdw blurRad="38100" dist="38100" dir="2700000" algn="tl">
                    <a:srgbClr val="000000">
                      <a:alpha val="43137"/>
                    </a:srgbClr>
                  </a:outerShdw>
                </a:effectLst>
              </a:rPr>
              <a:t>Random “single-pass read” genome survey</a:t>
            </a:r>
            <a:r>
              <a:rPr lang="hu-HU" sz="2400" dirty="0">
                <a:effectLst>
                  <a:outerShdw blurRad="38100" dist="38100" dir="2700000" algn="tl">
                    <a:srgbClr val="000000">
                      <a:alpha val="43137"/>
                    </a:srgbClr>
                  </a:outerShdw>
                </a:effectLst>
              </a:rPr>
              <a:t> </a:t>
            </a:r>
            <a:r>
              <a:rPr lang="hu-HU" sz="2400" dirty="0" err="1">
                <a:effectLst>
                  <a:outerShdw blurRad="38100" dist="38100" dir="2700000" algn="tl">
                    <a:srgbClr val="000000">
                      <a:alpha val="43137"/>
                    </a:srgbClr>
                  </a:outerShdw>
                </a:effectLst>
              </a:rPr>
              <a:t>sequences</a:t>
            </a:r>
            <a:endParaRPr lang="hu-HU" sz="2400" dirty="0">
              <a:effectLst>
                <a:outerShdw blurRad="38100" dist="38100" dir="2700000" algn="tl">
                  <a:srgbClr val="000000">
                    <a:alpha val="43137"/>
                  </a:srgbClr>
                </a:outerShdw>
              </a:effectLst>
            </a:endParaRPr>
          </a:p>
          <a:p>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Single-pass</a:t>
            </a:r>
            <a:r>
              <a:rPr lang="hu-HU" sz="2000" dirty="0">
                <a:effectLst>
                  <a:outerShdw blurRad="38100" dist="38100" dir="2700000" algn="tl">
                    <a:srgbClr val="000000">
                      <a:alpha val="43137"/>
                    </a:srgbClr>
                  </a:outerShdw>
                </a:effectLst>
              </a:rPr>
              <a:t> genome </a:t>
            </a:r>
            <a:r>
              <a:rPr lang="hu-HU" sz="2000" dirty="0" err="1">
                <a:effectLst>
                  <a:outerShdw blurRad="38100" dist="38100" dir="2700000" algn="tl">
                    <a:srgbClr val="000000">
                      <a:alpha val="43137"/>
                    </a:srgbClr>
                  </a:outerShdw>
                </a:effectLst>
              </a:rPr>
              <a:t>sequencing</a:t>
            </a:r>
            <a:endParaRPr lang="hu-HU" sz="2000" dirty="0">
              <a:effectLst>
                <a:outerShdw blurRad="38100" dist="38100" dir="2700000" algn="tl">
                  <a:srgbClr val="000000">
                    <a:alpha val="43137"/>
                  </a:srgbClr>
                </a:outerShdw>
              </a:effectLst>
            </a:endParaRPr>
          </a:p>
          <a:p>
            <a:endParaRPr lang="hu-HU" sz="2000"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err="1">
                <a:effectLst>
                  <a:outerShdw blurRad="38100" dist="38100" dir="2700000" algn="tl">
                    <a:srgbClr val="000000">
                      <a:alpha val="43137"/>
                    </a:srgbClr>
                  </a:outerShdw>
                </a:effectLst>
              </a:rPr>
              <a:t>Cosmid</a:t>
            </a:r>
            <a:r>
              <a:rPr lang="en-US" sz="2400" dirty="0">
                <a:effectLst>
                  <a:outerShdw blurRad="38100" dist="38100" dir="2700000" algn="tl">
                    <a:srgbClr val="000000">
                      <a:alpha val="43137"/>
                    </a:srgbClr>
                  </a:outerShdw>
                </a:effectLst>
              </a:rPr>
              <a:t>/BAC/</a:t>
            </a:r>
            <a:r>
              <a:rPr lang="en-US" sz="2400" dirty="0" err="1">
                <a:effectLst>
                  <a:outerShdw blurRad="38100" dist="38100" dir="2700000" algn="tl">
                    <a:srgbClr val="000000">
                      <a:alpha val="43137"/>
                    </a:srgbClr>
                  </a:outerShdw>
                </a:effectLst>
              </a:rPr>
              <a:t>YAC</a:t>
            </a:r>
            <a:r>
              <a:rPr lang="en-US" sz="2400" dirty="0">
                <a:effectLst>
                  <a:outerShdw blurRad="38100" dist="38100" dir="2700000" algn="tl">
                    <a:srgbClr val="000000">
                      <a:alpha val="43137"/>
                    </a:srgbClr>
                  </a:outerShdw>
                </a:effectLst>
              </a:rPr>
              <a:t> end sequences</a:t>
            </a:r>
          </a:p>
          <a:p>
            <a:r>
              <a:rPr lang="hu-HU" sz="20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Arti</a:t>
            </a:r>
            <a:r>
              <a:rPr lang="hu-HU" sz="2000" dirty="0">
                <a:effectLst>
                  <a:outerShdw blurRad="38100" dist="38100" dir="2700000" algn="tl">
                    <a:srgbClr val="000000">
                      <a:alpha val="43137"/>
                    </a:srgbClr>
                  </a:outerShdw>
                </a:effectLst>
              </a:rPr>
              <a:t>fi</a:t>
            </a:r>
            <a:r>
              <a:rPr lang="en-US" sz="2000" dirty="0" err="1">
                <a:effectLst>
                  <a:outerShdw blurRad="38100" dist="38100" dir="2700000" algn="tl">
                    <a:srgbClr val="000000">
                      <a:alpha val="43137"/>
                    </a:srgbClr>
                  </a:outerShdw>
                </a:effectLst>
              </a:rPr>
              <a:t>cial</a:t>
            </a:r>
            <a:r>
              <a:rPr lang="en-US" sz="2000" dirty="0">
                <a:effectLst>
                  <a:outerShdw blurRad="38100" dist="38100" dir="2700000" algn="tl">
                    <a:srgbClr val="000000">
                      <a:alpha val="43137"/>
                    </a:srgbClr>
                  </a:outerShdw>
                </a:effectLst>
              </a:rPr>
              <a:t> chromosomes, used to sequence large</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portion</a:t>
            </a:r>
            <a:r>
              <a:rPr lang="hu-HU" sz="2000" dirty="0">
                <a:effectLst>
                  <a:outerShdw blurRad="38100" dist="38100" dir="2700000" algn="tl">
                    <a:srgbClr val="000000">
                      <a:alpha val="43137"/>
                    </a:srgbClr>
                  </a:outerShdw>
                </a:effectLst>
              </a:rPr>
              <a:t> of 	genom, </a:t>
            </a:r>
            <a:r>
              <a:rPr lang="hu-HU" sz="2000" dirty="0" err="1">
                <a:effectLst>
                  <a:outerShdw blurRad="38100" dist="38100" dir="2700000" algn="tl">
                    <a:srgbClr val="000000">
                      <a:alpha val="43137"/>
                    </a:srgbClr>
                  </a:outerShdw>
                </a:effectLst>
              </a:rPr>
              <a:t>vectores</a:t>
            </a:r>
            <a:endParaRPr lang="hu-HU" sz="2000" dirty="0">
              <a:effectLst>
                <a:outerShdw blurRad="38100" dist="38100" dir="2700000" algn="tl">
                  <a:srgbClr val="000000">
                    <a:alpha val="43137"/>
                  </a:srgbClr>
                </a:outerShdw>
              </a:effectLst>
            </a:endParaRPr>
          </a:p>
          <a:p>
            <a:endParaRPr lang="hu-HU" sz="2000"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hu-HU" sz="2400" dirty="0">
                <a:effectLst>
                  <a:outerShdw blurRad="38100" dist="38100" dir="2700000" algn="tl">
                    <a:srgbClr val="000000">
                      <a:alpha val="43137"/>
                    </a:srgbClr>
                  </a:outerShdw>
                </a:effectLst>
              </a:rPr>
              <a:t>Exon-</a:t>
            </a:r>
            <a:r>
              <a:rPr lang="hu-HU" sz="2400" dirty="0" err="1">
                <a:effectLst>
                  <a:outerShdw blurRad="38100" dist="38100" dir="2700000" algn="tl">
                    <a:srgbClr val="000000">
                      <a:alpha val="43137"/>
                    </a:srgbClr>
                  </a:outerShdw>
                </a:effectLst>
              </a:rPr>
              <a:t>trapped</a:t>
            </a:r>
            <a:r>
              <a:rPr lang="hu-HU" sz="2400" dirty="0">
                <a:effectLst>
                  <a:outerShdw blurRad="38100" dist="38100" dir="2700000" algn="tl">
                    <a:srgbClr val="000000">
                      <a:alpha val="43137"/>
                    </a:srgbClr>
                  </a:outerShdw>
                </a:effectLst>
              </a:rPr>
              <a:t> </a:t>
            </a:r>
            <a:r>
              <a:rPr lang="hu-HU" sz="2400" dirty="0" err="1">
                <a:effectLst>
                  <a:outerShdw blurRad="38100" dist="38100" dir="2700000" algn="tl">
                    <a:srgbClr val="000000">
                      <a:alpha val="43137"/>
                    </a:srgbClr>
                  </a:outerShdw>
                </a:effectLst>
              </a:rPr>
              <a:t>genomic</a:t>
            </a:r>
            <a:r>
              <a:rPr lang="hu-HU" sz="2400" dirty="0">
                <a:effectLst>
                  <a:outerShdw blurRad="38100" dist="38100" dir="2700000" algn="tl">
                    <a:srgbClr val="000000">
                      <a:alpha val="43137"/>
                    </a:srgbClr>
                  </a:outerShdw>
                </a:effectLst>
              </a:rPr>
              <a:t> </a:t>
            </a:r>
            <a:r>
              <a:rPr lang="hu-HU" sz="2400" dirty="0" err="1">
                <a:effectLst>
                  <a:outerShdw blurRad="38100" dist="38100" dir="2700000" algn="tl">
                    <a:srgbClr val="000000">
                      <a:alpha val="43137"/>
                    </a:srgbClr>
                  </a:outerShdw>
                </a:effectLst>
              </a:rPr>
              <a:t>sequences</a:t>
            </a:r>
            <a:endParaRPr lang="hu-HU" sz="2400" dirty="0">
              <a:effectLst>
                <a:outerShdw blurRad="38100" dist="38100" dir="2700000" algn="tl">
                  <a:srgbClr val="000000">
                    <a:alpha val="43137"/>
                  </a:srgbClr>
                </a:outerShdw>
              </a:effectLst>
            </a:endParaRPr>
          </a:p>
          <a:p>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Independently</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expressed</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isolated</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sequences</a:t>
            </a:r>
            <a:endParaRPr lang="hu-HU" sz="2000" dirty="0">
              <a:effectLst>
                <a:outerShdw blurRad="38100" dist="38100" dir="2700000" algn="tl">
                  <a:srgbClr val="000000">
                    <a:alpha val="43137"/>
                  </a:srgbClr>
                </a:outerShdw>
              </a:effectLst>
            </a:endParaRPr>
          </a:p>
          <a:p>
            <a:endParaRPr lang="hu-HU" sz="2000"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hu-HU" sz="2400" dirty="0">
                <a:effectLst>
                  <a:outerShdw blurRad="38100" dist="38100" dir="2700000" algn="tl">
                    <a:srgbClr val="000000">
                      <a:alpha val="43137"/>
                    </a:srgbClr>
                  </a:outerShdw>
                </a:effectLst>
              </a:rPr>
              <a:t>Alu </a:t>
            </a:r>
            <a:r>
              <a:rPr lang="hu-HU" sz="2400" dirty="0" err="1">
                <a:effectLst>
                  <a:outerShdw blurRad="38100" dist="38100" dir="2700000" algn="tl">
                    <a:srgbClr val="000000">
                      <a:alpha val="43137"/>
                    </a:srgbClr>
                  </a:outerShdw>
                </a:effectLst>
              </a:rPr>
              <a:t>polymerase</a:t>
            </a:r>
            <a:r>
              <a:rPr lang="hu-HU" sz="2400" dirty="0">
                <a:effectLst>
                  <a:outerShdw blurRad="38100" dist="38100" dir="2700000" algn="tl">
                    <a:srgbClr val="000000">
                      <a:alpha val="43137"/>
                    </a:srgbClr>
                  </a:outerShdw>
                </a:effectLst>
              </a:rPr>
              <a:t> </a:t>
            </a:r>
            <a:r>
              <a:rPr lang="hu-HU" sz="2400" dirty="0" err="1">
                <a:effectLst>
                  <a:outerShdw blurRad="38100" dist="38100" dir="2700000" algn="tl">
                    <a:srgbClr val="000000">
                      <a:alpha val="43137"/>
                    </a:srgbClr>
                  </a:outerShdw>
                </a:effectLst>
              </a:rPr>
              <a:t>chain</a:t>
            </a:r>
            <a:r>
              <a:rPr lang="hu-HU" sz="2400" dirty="0">
                <a:effectLst>
                  <a:outerShdw blurRad="38100" dist="38100" dir="2700000" algn="tl">
                    <a:srgbClr val="000000">
                      <a:alpha val="43137"/>
                    </a:srgbClr>
                  </a:outerShdw>
                </a:effectLst>
              </a:rPr>
              <a:t> </a:t>
            </a:r>
            <a:r>
              <a:rPr lang="hu-HU" sz="2400" dirty="0" err="1">
                <a:effectLst>
                  <a:outerShdw blurRad="38100" dist="38100" dir="2700000" algn="tl">
                    <a:srgbClr val="000000">
                      <a:alpha val="43137"/>
                    </a:srgbClr>
                  </a:outerShdw>
                </a:effectLst>
              </a:rPr>
              <a:t>reaction</a:t>
            </a:r>
            <a:r>
              <a:rPr lang="hu-HU" sz="2400" dirty="0">
                <a:effectLst>
                  <a:outerShdw blurRad="38100" dist="38100" dir="2700000" algn="tl">
                    <a:srgbClr val="000000">
                      <a:alpha val="43137"/>
                    </a:srgbClr>
                  </a:outerShdw>
                </a:effectLst>
              </a:rPr>
              <a:t> (</a:t>
            </a:r>
            <a:r>
              <a:rPr lang="hu-HU" sz="2400" dirty="0" err="1">
                <a:effectLst>
                  <a:outerShdw blurRad="38100" dist="38100" dir="2700000" algn="tl">
                    <a:srgbClr val="000000">
                      <a:alpha val="43137"/>
                    </a:srgbClr>
                  </a:outerShdw>
                </a:effectLst>
              </a:rPr>
              <a:t>PCR</a:t>
            </a:r>
            <a:r>
              <a:rPr lang="hu-HU" sz="2400" dirty="0">
                <a:effectLst>
                  <a:outerShdw blurRad="38100" dist="38100" dir="2700000" algn="tl">
                    <a:srgbClr val="000000">
                      <a:alpha val="43137"/>
                    </a:srgbClr>
                  </a:outerShdw>
                </a:effectLst>
              </a:rPr>
              <a:t>) </a:t>
            </a:r>
            <a:r>
              <a:rPr lang="hu-HU" sz="2400" dirty="0" err="1">
                <a:effectLst>
                  <a:outerShdw blurRad="38100" dist="38100" dir="2700000" algn="tl">
                    <a:srgbClr val="000000">
                      <a:alpha val="43137"/>
                    </a:srgbClr>
                  </a:outerShdw>
                </a:effectLst>
              </a:rPr>
              <a:t>sequences</a:t>
            </a:r>
            <a:endParaRPr lang="hu-HU" sz="2400" dirty="0">
              <a:effectLst>
                <a:outerShdw blurRad="38100" dist="38100" dir="2700000" algn="tl">
                  <a:srgbClr val="000000">
                    <a:alpha val="43137"/>
                  </a:srgbClr>
                </a:outerShdw>
              </a:effectLst>
            </a:endParaRPr>
          </a:p>
          <a:p>
            <a:r>
              <a:rPr lang="hu-HU" sz="2000" dirty="0">
                <a:effectLst>
                  <a:outerShdw blurRad="38100" dist="38100" dir="2700000" algn="tl">
                    <a:srgbClr val="000000">
                      <a:alpha val="43137"/>
                    </a:srgbClr>
                  </a:outerShdw>
                </a:effectLst>
              </a:rPr>
              <a:t>      </a:t>
            </a:r>
            <a:r>
              <a:rPr lang="hu-HU" sz="2400" dirty="0">
                <a:effectLst>
                  <a:outerShdw blurRad="38100" dist="38100" dir="2700000" algn="tl">
                    <a:srgbClr val="000000">
                      <a:alpha val="43137"/>
                    </a:srgbClr>
                  </a:outerShdw>
                </a:effectLst>
              </a:rPr>
              <a:t>DNA </a:t>
            </a:r>
            <a:r>
              <a:rPr lang="hu-HU" sz="2400" dirty="0" err="1">
                <a:effectLst>
                  <a:outerShdw blurRad="38100" dist="38100" dir="2700000" algn="tl">
                    <a:srgbClr val="000000">
                      <a:alpha val="43137"/>
                    </a:srgbClr>
                  </a:outerShdw>
                </a:effectLst>
              </a:rPr>
              <a:t>fingerprinting</a:t>
            </a:r>
            <a:r>
              <a:rPr lang="hu-HU" sz="2400" dirty="0">
                <a:effectLst>
                  <a:outerShdw blurRad="38100" dist="38100" dir="2700000" algn="tl">
                    <a:srgbClr val="000000">
                      <a:alpha val="43137"/>
                    </a:srgbClr>
                  </a:outerShdw>
                </a:effectLst>
              </a:rPr>
              <a:t> </a:t>
            </a:r>
            <a:r>
              <a:rPr lang="hu-HU" sz="2400" dirty="0" err="1">
                <a:effectLst>
                  <a:outerShdw blurRad="38100" dist="38100" dir="2700000" algn="tl">
                    <a:srgbClr val="000000">
                      <a:alpha val="43137"/>
                    </a:srgbClr>
                  </a:outerShdw>
                </a:effectLst>
              </a:rPr>
              <a:t>technique</a:t>
            </a:r>
            <a:endParaRPr lang="hu-HU"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4170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1"/>
            <a:ext cx="9143999" cy="1184834"/>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90000" lnSpcReduction="1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144378"/>
            <a:ext cx="9143999" cy="1058779"/>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400" b="1" dirty="0">
                <a:solidFill>
                  <a:schemeClr val="bg1"/>
                </a:solidFill>
              </a:rPr>
              <a:t>Adattípusok a </a:t>
            </a:r>
            <a:r>
              <a:rPr lang="hu-HU" sz="4400" b="1" dirty="0" err="1">
                <a:solidFill>
                  <a:schemeClr val="bg1"/>
                </a:solidFill>
              </a:rPr>
              <a:t>GenBank</a:t>
            </a:r>
            <a:r>
              <a:rPr lang="hu-HU" sz="4400" b="1" dirty="0">
                <a:solidFill>
                  <a:schemeClr val="bg1"/>
                </a:solidFill>
              </a:rPr>
              <a:t>/</a:t>
            </a:r>
            <a:r>
              <a:rPr lang="hu-HU" sz="4400" b="1" dirty="0" err="1">
                <a:solidFill>
                  <a:schemeClr val="bg1"/>
                </a:solidFill>
              </a:rPr>
              <a:t>EMBL</a:t>
            </a:r>
            <a:r>
              <a:rPr lang="hu-HU" sz="4400" b="1" dirty="0">
                <a:solidFill>
                  <a:schemeClr val="bg1"/>
                </a:solidFill>
              </a:rPr>
              <a:t>-Bank/</a:t>
            </a:r>
            <a:r>
              <a:rPr lang="hu-HU" sz="4400" b="1" dirty="0" err="1">
                <a:solidFill>
                  <a:schemeClr val="bg1"/>
                </a:solidFill>
              </a:rPr>
              <a:t>DDBJ</a:t>
            </a:r>
            <a:r>
              <a:rPr lang="hu-HU" sz="4400" b="1" dirty="0">
                <a:solidFill>
                  <a:schemeClr val="bg1"/>
                </a:solidFill>
              </a:rPr>
              <a:t> -ban</a:t>
            </a:r>
          </a:p>
        </p:txBody>
      </p:sp>
      <p:sp>
        <p:nvSpPr>
          <p:cNvPr id="5" name="Szövegdoboz 4">
            <a:extLst>
              <a:ext uri="{FF2B5EF4-FFF2-40B4-BE49-F238E27FC236}">
                <a16:creationId xmlns:a16="http://schemas.microsoft.com/office/drawing/2014/main" id="{3A367B3D-F57E-4BD5-9FEB-0FDA55C85261}"/>
              </a:ext>
            </a:extLst>
          </p:cNvPr>
          <p:cNvSpPr txBox="1"/>
          <p:nvPr/>
        </p:nvSpPr>
        <p:spPr>
          <a:xfrm>
            <a:off x="1203157" y="1702191"/>
            <a:ext cx="7339264" cy="3847207"/>
          </a:xfrm>
          <a:prstGeom prst="rect">
            <a:avLst/>
          </a:prstGeom>
          <a:noFill/>
        </p:spPr>
        <p:txBody>
          <a:bodyPr wrap="square" rtlCol="0">
            <a:spAutoFit/>
          </a:bodyPr>
          <a:lstStyle/>
          <a:p>
            <a:r>
              <a:rPr lang="hu-HU" sz="2800" dirty="0" err="1">
                <a:effectLst>
                  <a:outerShdw blurRad="38100" dist="38100" dir="2700000" algn="tl">
                    <a:srgbClr val="000000">
                      <a:alpha val="43137"/>
                    </a:srgbClr>
                  </a:outerShdw>
                </a:effectLst>
              </a:rPr>
              <a:t>RNA-Level</a:t>
            </a:r>
            <a:r>
              <a:rPr lang="hu-HU" sz="2800" dirty="0">
                <a:effectLst>
                  <a:outerShdw blurRad="38100" dist="38100" dir="2700000" algn="tl">
                    <a:srgbClr val="000000">
                      <a:alpha val="43137"/>
                    </a:srgbClr>
                  </a:outerShdw>
                </a:effectLst>
              </a:rPr>
              <a:t> Data</a:t>
            </a:r>
          </a:p>
          <a:p>
            <a:endParaRPr lang="hu-HU" sz="2800"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a:effectLst>
                  <a:outerShdw blurRad="38100" dist="38100" dir="2700000" algn="tl">
                    <a:srgbClr val="000000">
                      <a:alpha val="43137"/>
                    </a:srgbClr>
                  </a:outerShdw>
                </a:effectLst>
              </a:rPr>
              <a:t>cDNA</a:t>
            </a:r>
            <a:r>
              <a:rPr lang="en-US" dirty="0"/>
              <a:t> </a:t>
            </a:r>
            <a:r>
              <a:rPr lang="en-US" sz="2400" dirty="0">
                <a:effectLst>
                  <a:outerShdw blurRad="38100" dist="38100" dir="2700000" algn="tl">
                    <a:srgbClr val="000000">
                      <a:alpha val="43137"/>
                    </a:srgbClr>
                  </a:outerShdw>
                </a:effectLst>
              </a:rPr>
              <a:t>Databases Corresponding to Expressed</a:t>
            </a:r>
            <a:r>
              <a:rPr lang="hu-HU" sz="2400" dirty="0">
                <a:effectLst>
                  <a:outerShdw blurRad="38100" dist="38100" dir="2700000" algn="tl">
                    <a:srgbClr val="000000">
                      <a:alpha val="43137"/>
                    </a:srgbClr>
                  </a:outerShdw>
                </a:effectLst>
              </a:rPr>
              <a:t> </a:t>
            </a:r>
            <a:r>
              <a:rPr lang="hu-HU" sz="2400" dirty="0" err="1">
                <a:effectLst>
                  <a:outerShdw blurRad="38100" dist="38100" dir="2700000" algn="tl">
                    <a:srgbClr val="000000">
                      <a:alpha val="43137"/>
                    </a:srgbClr>
                  </a:outerShdw>
                </a:effectLst>
              </a:rPr>
              <a:t>Genes</a:t>
            </a:r>
            <a:endParaRPr lang="hu-HU" sz="2400" dirty="0">
              <a:effectLst>
                <a:outerShdw blurRad="38100" dist="38100" dir="2700000" algn="tl">
                  <a:srgbClr val="000000">
                    <a:alpha val="43137"/>
                  </a:srgbClr>
                </a:outerShdw>
              </a:effectLst>
            </a:endParaRPr>
          </a:p>
          <a:p>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cDNA</a:t>
            </a:r>
            <a:r>
              <a:rPr lang="hu-HU" sz="2000" dirty="0">
                <a:effectLst>
                  <a:outerShdw blurRad="38100" dist="38100" dir="2700000" algn="tl">
                    <a:srgbClr val="000000">
                      <a:alpha val="43137"/>
                    </a:srgbClr>
                  </a:outerShdw>
                </a:effectLst>
              </a:rPr>
              <a:t>, protein-</a:t>
            </a:r>
            <a:r>
              <a:rPr lang="hu-HU" sz="2000" dirty="0" err="1">
                <a:effectLst>
                  <a:outerShdw blurRad="38100" dist="38100" dir="2700000" algn="tl">
                    <a:srgbClr val="000000">
                      <a:alpha val="43137"/>
                    </a:srgbClr>
                  </a:outerShdw>
                </a:effectLst>
              </a:rPr>
              <a:t>coding</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genes</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pseudogenes</a:t>
            </a:r>
            <a:r>
              <a:rPr lang="hu-HU" sz="2000" dirty="0">
                <a:effectLst>
                  <a:outerShdw blurRad="38100" dist="38100" dir="2700000" algn="tl">
                    <a:srgbClr val="000000">
                      <a:alpha val="43137"/>
                    </a:srgbClr>
                  </a:outerShdw>
                </a:effectLst>
              </a:rPr>
              <a:t>, and </a:t>
            </a:r>
            <a:r>
              <a:rPr lang="hu-HU" sz="2000" dirty="0" err="1">
                <a:effectLst>
                  <a:outerShdw blurRad="38100" dist="38100" dir="2700000" algn="tl">
                    <a:srgbClr val="000000">
                      <a:alpha val="43137"/>
                    </a:srgbClr>
                  </a:outerShdw>
                </a:effectLst>
              </a:rPr>
              <a:t>noncoding</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genes</a:t>
            </a:r>
            <a:endParaRPr lang="hu-HU" sz="2000" dirty="0">
              <a:effectLst>
                <a:outerShdw blurRad="38100" dist="38100" dir="2700000" algn="tl">
                  <a:srgbClr val="000000">
                    <a:alpha val="43137"/>
                  </a:srgbClr>
                </a:outerShdw>
              </a:effectLst>
            </a:endParaRPr>
          </a:p>
          <a:p>
            <a:endParaRPr lang="hu-HU" sz="2000"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a:effectLst>
                  <a:outerShdw blurRad="38100" dist="38100" dir="2700000" algn="tl">
                    <a:srgbClr val="000000">
                      <a:alpha val="43137"/>
                    </a:srgbClr>
                  </a:outerShdw>
                </a:effectLst>
              </a:rPr>
              <a:t>RNA-Level Data: Expressed Sequence Tags (ESTs)</a:t>
            </a:r>
          </a:p>
          <a:p>
            <a:r>
              <a:rPr lang="hu-HU" dirty="0"/>
              <a:t>	</a:t>
            </a:r>
            <a:r>
              <a:rPr lang="en-US" sz="2000" dirty="0">
                <a:effectLst>
                  <a:outerShdw blurRad="38100" dist="38100" dir="2700000" algn="tl">
                    <a:srgbClr val="000000">
                      <a:alpha val="43137"/>
                    </a:srgbClr>
                  </a:outerShdw>
                </a:effectLst>
              </a:rPr>
              <a:t>mRNA or cDNA, 300–800 pbs (fragment),</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single-pass</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sequenced</a:t>
            </a:r>
            <a:endParaRPr lang="hu-HU" sz="2000" dirty="0">
              <a:effectLst>
                <a:outerShdw blurRad="38100" dist="38100" dir="2700000" algn="tl">
                  <a:srgbClr val="000000">
                    <a:alpha val="43137"/>
                  </a:srgbClr>
                </a:outerShdw>
              </a:effectLst>
            </a:endParaRPr>
          </a:p>
          <a:p>
            <a:endParaRPr lang="hu-HU" dirty="0"/>
          </a:p>
          <a:p>
            <a:pPr marL="342900" indent="-342900">
              <a:buFont typeface="Arial" panose="020B0604020202020204" pitchFamily="34" charset="0"/>
              <a:buChar char="•"/>
            </a:pPr>
            <a:r>
              <a:rPr lang="hu-HU" sz="2400" dirty="0" err="1">
                <a:effectLst>
                  <a:outerShdw blurRad="38100" dist="38100" dir="2700000" algn="tl">
                    <a:srgbClr val="000000">
                      <a:alpha val="43137"/>
                    </a:srgbClr>
                  </a:outerShdw>
                </a:effectLst>
              </a:rPr>
              <a:t>UniGene</a:t>
            </a:r>
            <a:endParaRPr lang="hu-HU" sz="2400" dirty="0">
              <a:effectLst>
                <a:outerShdw blurRad="38100" dist="38100" dir="2700000" algn="tl">
                  <a:srgbClr val="000000">
                    <a:alpha val="43137"/>
                  </a:srgbClr>
                </a:outerShdw>
              </a:effectLst>
            </a:endParaRPr>
          </a:p>
          <a:p>
            <a:r>
              <a:rPr lang="hu-HU" sz="20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Cluster of ESTs, ~ one </a:t>
            </a:r>
            <a:r>
              <a:rPr lang="en-US" sz="2000" dirty="0" err="1">
                <a:effectLst>
                  <a:outerShdw blurRad="38100" dist="38100" dir="2700000" algn="tl">
                    <a:srgbClr val="000000">
                      <a:alpha val="43137"/>
                    </a:srgbClr>
                  </a:outerShdw>
                </a:effectLst>
              </a:rPr>
              <a:t>UniGene</a:t>
            </a:r>
            <a:r>
              <a:rPr lang="en-US" sz="2000" dirty="0">
                <a:effectLst>
                  <a:outerShdw blurRad="38100" dist="38100" dir="2700000" algn="tl">
                    <a:srgbClr val="000000">
                      <a:alpha val="43137"/>
                    </a:srgbClr>
                  </a:outerShdw>
                </a:effectLst>
              </a:rPr>
              <a:t> cluster per gene</a:t>
            </a:r>
            <a:endParaRPr lang="hu-HU"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4628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1"/>
            <a:ext cx="9143999" cy="1184834"/>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90000" lnSpcReduction="1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144378"/>
            <a:ext cx="9143999" cy="1058779"/>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400" b="1" dirty="0">
                <a:solidFill>
                  <a:schemeClr val="bg1"/>
                </a:solidFill>
              </a:rPr>
              <a:t>Adattípusok a </a:t>
            </a:r>
            <a:r>
              <a:rPr lang="hu-HU" sz="4400" b="1" dirty="0" err="1">
                <a:solidFill>
                  <a:schemeClr val="bg1"/>
                </a:solidFill>
              </a:rPr>
              <a:t>GenBank</a:t>
            </a:r>
            <a:r>
              <a:rPr lang="hu-HU" sz="4400" b="1" dirty="0">
                <a:solidFill>
                  <a:schemeClr val="bg1"/>
                </a:solidFill>
              </a:rPr>
              <a:t>/</a:t>
            </a:r>
            <a:r>
              <a:rPr lang="hu-HU" sz="4400" b="1" dirty="0" err="1">
                <a:solidFill>
                  <a:schemeClr val="bg1"/>
                </a:solidFill>
              </a:rPr>
              <a:t>EMBL</a:t>
            </a:r>
            <a:r>
              <a:rPr lang="hu-HU" sz="4400" b="1" dirty="0">
                <a:solidFill>
                  <a:schemeClr val="bg1"/>
                </a:solidFill>
              </a:rPr>
              <a:t>-Bank/</a:t>
            </a:r>
            <a:r>
              <a:rPr lang="hu-HU" sz="4400" b="1" dirty="0" err="1">
                <a:solidFill>
                  <a:schemeClr val="bg1"/>
                </a:solidFill>
              </a:rPr>
              <a:t>DDBJ</a:t>
            </a:r>
            <a:r>
              <a:rPr lang="hu-HU" sz="4400" b="1" dirty="0">
                <a:solidFill>
                  <a:schemeClr val="bg1"/>
                </a:solidFill>
              </a:rPr>
              <a:t> -ban</a:t>
            </a:r>
          </a:p>
        </p:txBody>
      </p:sp>
      <p:sp>
        <p:nvSpPr>
          <p:cNvPr id="5" name="Szövegdoboz 4">
            <a:extLst>
              <a:ext uri="{FF2B5EF4-FFF2-40B4-BE49-F238E27FC236}">
                <a16:creationId xmlns:a16="http://schemas.microsoft.com/office/drawing/2014/main" id="{3A367B3D-F57E-4BD5-9FEB-0FDA55C85261}"/>
              </a:ext>
            </a:extLst>
          </p:cNvPr>
          <p:cNvSpPr txBox="1"/>
          <p:nvPr/>
        </p:nvSpPr>
        <p:spPr>
          <a:xfrm>
            <a:off x="948939" y="1558592"/>
            <a:ext cx="7328286" cy="2739211"/>
          </a:xfrm>
          <a:prstGeom prst="rect">
            <a:avLst/>
          </a:prstGeom>
          <a:noFill/>
        </p:spPr>
        <p:txBody>
          <a:bodyPr wrap="square" rtlCol="0">
            <a:spAutoFit/>
          </a:bodyPr>
          <a:lstStyle/>
          <a:p>
            <a:r>
              <a:rPr lang="hu-HU" sz="2800" dirty="0">
                <a:effectLst>
                  <a:outerShdw blurRad="38100" dist="38100" dir="2700000" algn="tl">
                    <a:srgbClr val="000000">
                      <a:alpha val="43137"/>
                    </a:srgbClr>
                  </a:outerShdw>
                </a:effectLst>
              </a:rPr>
              <a:t>Protein-</a:t>
            </a:r>
            <a:r>
              <a:rPr lang="hu-HU" sz="2800" dirty="0" err="1">
                <a:effectLst>
                  <a:outerShdw blurRad="38100" dist="38100" dir="2700000" algn="tl">
                    <a:srgbClr val="000000">
                      <a:alpha val="43137"/>
                    </a:srgbClr>
                  </a:outerShdw>
                </a:effectLst>
              </a:rPr>
              <a:t>level</a:t>
            </a:r>
            <a:r>
              <a:rPr lang="hu-HU" sz="2800" dirty="0">
                <a:effectLst>
                  <a:outerShdw blurRad="38100" dist="38100" dir="2700000" algn="tl">
                    <a:srgbClr val="000000">
                      <a:alpha val="43137"/>
                    </a:srgbClr>
                  </a:outerShdw>
                </a:effectLst>
              </a:rPr>
              <a:t> Data </a:t>
            </a:r>
            <a:r>
              <a:rPr lang="hu-HU" dirty="0">
                <a:effectLst>
                  <a:outerShdw blurRad="38100" dist="38100" dir="2700000" algn="tl">
                    <a:srgbClr val="000000">
                      <a:alpha val="43137"/>
                    </a:srgbClr>
                  </a:outerShdw>
                </a:effectLst>
              </a:rPr>
              <a:t>&lt;=</a:t>
            </a:r>
            <a:r>
              <a:rPr lang="hu-HU" dirty="0" err="1">
                <a:effectLst>
                  <a:outerShdw blurRad="38100" dist="38100" dir="2700000" algn="tl">
                    <a:srgbClr val="000000">
                      <a:alpha val="43137"/>
                    </a:srgbClr>
                  </a:outerShdw>
                </a:effectLst>
              </a:rPr>
              <a:t>Uniprot</a:t>
            </a:r>
            <a:r>
              <a:rPr lang="hu-HU" dirty="0">
                <a:effectLst>
                  <a:outerShdw blurRad="38100" dist="38100" dir="2700000" algn="tl">
                    <a:srgbClr val="000000">
                      <a:alpha val="43137"/>
                    </a:srgbClr>
                  </a:outerShdw>
                </a:effectLst>
              </a:rPr>
              <a:t>.-</a:t>
            </a:r>
            <a:r>
              <a:rPr lang="hu-HU" dirty="0" err="1">
                <a:effectLst>
                  <a:outerShdw blurRad="38100" dist="38100" dir="2700000" algn="tl">
                    <a:srgbClr val="000000">
                      <a:alpha val="43137"/>
                    </a:srgbClr>
                  </a:outerShdw>
                </a:effectLst>
              </a:rPr>
              <a:t>ból</a:t>
            </a:r>
            <a:r>
              <a:rPr lang="hu-HU" dirty="0">
                <a:effectLst>
                  <a:outerShdw blurRad="38100" dist="38100" dir="2700000" algn="tl">
                    <a:srgbClr val="000000">
                      <a:alpha val="43137"/>
                    </a:srgbClr>
                  </a:outerShdw>
                </a:effectLst>
              </a:rPr>
              <a:t>, vagy </a:t>
            </a:r>
            <a:r>
              <a:rPr lang="hu-HU" dirty="0" err="1">
                <a:effectLst>
                  <a:outerShdw blurRad="38100" dist="38100" dir="2700000" algn="tl">
                    <a:srgbClr val="000000">
                      <a:alpha val="43137"/>
                    </a:srgbClr>
                  </a:outerShdw>
                </a:effectLst>
              </a:rPr>
              <a:t>GeneBank</a:t>
            </a:r>
            <a:r>
              <a:rPr lang="hu-HU" dirty="0">
                <a:effectLst>
                  <a:outerShdw blurRad="38100" dist="38100" dir="2700000" algn="tl">
                    <a:srgbClr val="000000">
                      <a:alpha val="43137"/>
                    </a:srgbClr>
                  </a:outerShdw>
                </a:effectLst>
              </a:rPr>
              <a:t> kódoló szekvenciáinak lefordításából kerültek az NCBI-</a:t>
            </a:r>
            <a:r>
              <a:rPr lang="hu-HU" dirty="0" err="1">
                <a:effectLst>
                  <a:outerShdw blurRad="38100" dist="38100" dir="2700000" algn="tl">
                    <a:srgbClr val="000000">
                      <a:alpha val="43137"/>
                    </a:srgbClr>
                  </a:outerShdw>
                </a:effectLst>
              </a:rPr>
              <a:t>ba</a:t>
            </a:r>
            <a:endParaRPr lang="hu-HU" dirty="0">
              <a:effectLst>
                <a:outerShdw blurRad="38100" dist="38100" dir="2700000" algn="tl">
                  <a:srgbClr val="000000">
                    <a:alpha val="43137"/>
                  </a:srgbClr>
                </a:outerShdw>
              </a:effectLst>
            </a:endParaRPr>
          </a:p>
          <a:p>
            <a:pPr marL="342900" indent="-342900">
              <a:lnSpc>
                <a:spcPct val="150000"/>
              </a:lnSpc>
              <a:buFont typeface="Arial" panose="020B0604020202020204" pitchFamily="34" charset="0"/>
              <a:buChar char="•"/>
            </a:pPr>
            <a:r>
              <a:rPr lang="hu-HU" sz="2400" dirty="0">
                <a:effectLst>
                  <a:outerShdw blurRad="38100" dist="38100" dir="2700000" algn="tl">
                    <a:srgbClr val="000000">
                      <a:alpha val="43137"/>
                    </a:srgbClr>
                  </a:outerShdw>
                </a:effectLst>
              </a:rPr>
              <a:t>Protein </a:t>
            </a:r>
            <a:r>
              <a:rPr lang="hu-HU" sz="2400" dirty="0" err="1">
                <a:effectLst>
                  <a:outerShdw blurRad="38100" dist="38100" dir="2700000" algn="tl">
                    <a:srgbClr val="000000">
                      <a:alpha val="43137"/>
                    </a:srgbClr>
                  </a:outerShdw>
                </a:effectLst>
              </a:rPr>
              <a:t>domains</a:t>
            </a:r>
            <a:endParaRPr lang="hu-HU" sz="2400" dirty="0">
              <a:effectLst>
                <a:outerShdw blurRad="38100" dist="38100" dir="2700000" algn="tl">
                  <a:srgbClr val="000000">
                    <a:alpha val="43137"/>
                  </a:srgbClr>
                </a:outerShdw>
              </a:effectLst>
            </a:endParaRPr>
          </a:p>
          <a:p>
            <a:pPr marL="342900" indent="-342900">
              <a:lnSpc>
                <a:spcPct val="150000"/>
              </a:lnSpc>
              <a:buFont typeface="Arial" panose="020B0604020202020204" pitchFamily="34" charset="0"/>
              <a:buChar char="•"/>
            </a:pPr>
            <a:r>
              <a:rPr lang="hu-HU" sz="2400" dirty="0" err="1">
                <a:effectLst>
                  <a:outerShdw blurRad="38100" dist="38100" dir="2700000" algn="tl">
                    <a:srgbClr val="000000">
                      <a:alpha val="43137"/>
                    </a:srgbClr>
                  </a:outerShdw>
                </a:effectLst>
              </a:rPr>
              <a:t>Unique</a:t>
            </a:r>
            <a:r>
              <a:rPr lang="hu-HU" sz="2400" dirty="0">
                <a:effectLst>
                  <a:outerShdw blurRad="38100" dist="38100" dir="2700000" algn="tl">
                    <a:srgbClr val="000000">
                      <a:alpha val="43137"/>
                    </a:srgbClr>
                  </a:outerShdw>
                </a:effectLst>
              </a:rPr>
              <a:t> </a:t>
            </a:r>
            <a:r>
              <a:rPr lang="hu-HU" sz="2400" dirty="0" err="1">
                <a:effectLst>
                  <a:outerShdw blurRad="38100" dist="38100" dir="2700000" algn="tl">
                    <a:srgbClr val="000000">
                      <a:alpha val="43137"/>
                    </a:srgbClr>
                  </a:outerShdw>
                </a:effectLst>
              </a:rPr>
              <a:t>polypeptide</a:t>
            </a:r>
            <a:r>
              <a:rPr lang="hu-HU" sz="2400" dirty="0">
                <a:effectLst>
                  <a:outerShdw blurRad="38100" dist="38100" dir="2700000" algn="tl">
                    <a:srgbClr val="000000">
                      <a:alpha val="43137"/>
                    </a:srgbClr>
                  </a:outerShdw>
                </a:effectLst>
              </a:rPr>
              <a:t> </a:t>
            </a:r>
            <a:r>
              <a:rPr lang="hu-HU" sz="2400" dirty="0" err="1">
                <a:effectLst>
                  <a:outerShdw blurRad="38100" dist="38100" dir="2700000" algn="tl">
                    <a:srgbClr val="000000">
                      <a:alpha val="43137"/>
                    </a:srgbClr>
                  </a:outerShdw>
                </a:effectLst>
              </a:rPr>
              <a:t>sequences</a:t>
            </a:r>
            <a:endParaRPr lang="hu-HU" sz="2400" dirty="0">
              <a:effectLst>
                <a:outerShdw blurRad="38100" dist="38100" dir="2700000" algn="tl">
                  <a:srgbClr val="000000">
                    <a:alpha val="43137"/>
                  </a:srgbClr>
                </a:outerShdw>
              </a:effectLst>
            </a:endParaRPr>
          </a:p>
          <a:p>
            <a:pPr marL="342900" indent="-342900">
              <a:lnSpc>
                <a:spcPct val="150000"/>
              </a:lnSpc>
              <a:buFont typeface="Arial" panose="020B0604020202020204" pitchFamily="34" charset="0"/>
              <a:buChar char="•"/>
            </a:pPr>
            <a:r>
              <a:rPr lang="hu-HU" sz="2400" dirty="0" err="1">
                <a:effectLst>
                  <a:outerShdw blurRad="38100" dist="38100" dir="2700000" algn="tl">
                    <a:srgbClr val="000000">
                      <a:alpha val="43137"/>
                    </a:srgbClr>
                  </a:outerShdw>
                </a:effectLst>
              </a:rPr>
              <a:t>3D</a:t>
            </a:r>
            <a:r>
              <a:rPr lang="hu-HU" sz="2400" dirty="0">
                <a:effectLst>
                  <a:outerShdw blurRad="38100" dist="38100" dir="2700000" algn="tl">
                    <a:srgbClr val="000000">
                      <a:alpha val="43137"/>
                    </a:srgbClr>
                  </a:outerShdw>
                </a:effectLst>
              </a:rPr>
              <a:t> </a:t>
            </a:r>
            <a:r>
              <a:rPr lang="hu-HU" sz="2400" dirty="0" err="1">
                <a:effectLst>
                  <a:outerShdw blurRad="38100" dist="38100" dir="2700000" algn="tl">
                    <a:srgbClr val="000000">
                      <a:alpha val="43137"/>
                    </a:srgbClr>
                  </a:outerShdw>
                </a:effectLst>
              </a:rPr>
              <a:t>models</a:t>
            </a:r>
            <a:endParaRPr lang="hu-HU" sz="2400" dirty="0">
              <a:effectLst>
                <a:outerShdw blurRad="38100" dist="38100" dir="2700000" algn="tl">
                  <a:srgbClr val="000000">
                    <a:alpha val="43137"/>
                  </a:srgbClr>
                </a:outerShdw>
              </a:effectLst>
            </a:endParaRPr>
          </a:p>
          <a:p>
            <a:endParaRPr lang="hu-HU" dirty="0"/>
          </a:p>
        </p:txBody>
      </p:sp>
    </p:spTree>
    <p:extLst>
      <p:ext uri="{BB962C8B-B14F-4D97-AF65-F5344CB8AC3E}">
        <p14:creationId xmlns:p14="http://schemas.microsoft.com/office/powerpoint/2010/main" val="3917944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1"/>
            <a:ext cx="9143999" cy="879313"/>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67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114805"/>
            <a:ext cx="9143999" cy="1058779"/>
          </a:xfrm>
          <a:effectLst>
            <a:outerShdw blurRad="50800" dist="38100" dir="2700000" algn="tl" rotWithShape="0">
              <a:prstClr val="black">
                <a:alpha val="40000"/>
              </a:prstClr>
            </a:outerShdw>
          </a:effectLst>
        </p:spPr>
        <p:txBody>
          <a:bodyPr>
            <a:noAutofit/>
          </a:bodyPr>
          <a:lstStyle/>
          <a:p>
            <a:r>
              <a:rPr lang="hu-HU" sz="4800" b="1" dirty="0">
                <a:solidFill>
                  <a:schemeClr val="bg1"/>
                </a:solidFill>
              </a:rPr>
              <a:t>Adatok keresése: nevek, azonosítók</a:t>
            </a:r>
          </a:p>
        </p:txBody>
      </p:sp>
      <p:sp>
        <p:nvSpPr>
          <p:cNvPr id="3" name="Szövegdoboz 2">
            <a:extLst>
              <a:ext uri="{FF2B5EF4-FFF2-40B4-BE49-F238E27FC236}">
                <a16:creationId xmlns:a16="http://schemas.microsoft.com/office/drawing/2014/main" id="{0216E36D-3A4B-4320-A4E5-CABFB0D22C62}"/>
              </a:ext>
            </a:extLst>
          </p:cNvPr>
          <p:cNvSpPr txBox="1"/>
          <p:nvPr/>
        </p:nvSpPr>
        <p:spPr>
          <a:xfrm>
            <a:off x="1227219" y="660612"/>
            <a:ext cx="7158792" cy="5693866"/>
          </a:xfrm>
          <a:prstGeom prst="rect">
            <a:avLst/>
          </a:prstGeom>
          <a:noFill/>
        </p:spPr>
        <p:txBody>
          <a:bodyPr wrap="square" rtlCol="0">
            <a:spAutoFit/>
          </a:bodyPr>
          <a:lstStyle/>
          <a:p>
            <a:pPr>
              <a:lnSpc>
                <a:spcPct val="150000"/>
              </a:lnSpc>
            </a:pPr>
            <a:r>
              <a:rPr lang="hu-HU" sz="2800" dirty="0">
                <a:effectLst>
                  <a:outerShdw blurRad="38100" dist="38100" dir="2700000" algn="tl">
                    <a:srgbClr val="000000">
                      <a:alpha val="43137"/>
                    </a:srgbClr>
                  </a:outerShdw>
                </a:effectLst>
              </a:rPr>
              <a:t>Nevek:</a:t>
            </a:r>
          </a:p>
          <a:p>
            <a:pPr marL="342900" indent="-342900">
              <a:buFont typeface="Arial" panose="020B0604020202020204" pitchFamily="34" charset="0"/>
              <a:buChar char="•"/>
            </a:pPr>
            <a:r>
              <a:rPr lang="hu-HU" sz="2000" dirty="0">
                <a:effectLst>
                  <a:outerShdw blurRad="38100" dist="38100" dir="2700000" algn="tl">
                    <a:srgbClr val="000000">
                      <a:alpha val="43137"/>
                    </a:srgbClr>
                  </a:outerShdw>
                </a:effectLst>
              </a:rPr>
              <a:t>Gén, protein és fajnevek (human </a:t>
            </a:r>
            <a:r>
              <a:rPr lang="hu-HU" sz="2000" dirty="0" err="1">
                <a:effectLst>
                  <a:outerShdw blurRad="38100" dist="38100" dir="2700000" algn="tl">
                    <a:srgbClr val="000000">
                      <a:alpha val="43137"/>
                    </a:srgbClr>
                  </a:outerShdw>
                </a:effectLst>
              </a:rPr>
              <a:t>readable</a:t>
            </a:r>
            <a:r>
              <a:rPr lang="hu-HU" sz="2000" dirty="0">
                <a:effectLst>
                  <a:outerShdw blurRad="38100" dist="38100" dir="2700000" algn="tl">
                    <a:srgbClr val="000000">
                      <a:alpha val="43137"/>
                    </a:srgbClr>
                  </a:outerShdw>
                </a:effectLst>
              </a:rPr>
              <a:t>) NEM alkalmasak az adatbázisokban történő pontos azonosításra</a:t>
            </a:r>
          </a:p>
          <a:p>
            <a:pPr marL="342900" indent="-342900">
              <a:lnSpc>
                <a:spcPct val="150000"/>
              </a:lnSpc>
              <a:buFont typeface="Arial" panose="020B0604020202020204" pitchFamily="34" charset="0"/>
              <a:buChar char="•"/>
            </a:pPr>
            <a:r>
              <a:rPr lang="hu-HU" sz="2000" dirty="0">
                <a:effectLst>
                  <a:outerShdw blurRad="38100" dist="38100" dir="2700000" algn="tl">
                    <a:srgbClr val="000000">
                      <a:alpha val="43137"/>
                    </a:srgbClr>
                  </a:outerShdw>
                </a:effectLst>
              </a:rPr>
              <a:t>Kivételek:</a:t>
            </a:r>
          </a:p>
          <a:p>
            <a:pPr marL="800100" lvl="1" indent="-342900">
              <a:buFont typeface="Wingdings" panose="05000000000000000000" pitchFamily="2" charset="2"/>
              <a:buChar char="ü"/>
            </a:pPr>
            <a:r>
              <a:rPr lang="hu-HU" sz="2000" dirty="0">
                <a:effectLst>
                  <a:outerShdw blurRad="38100" dist="38100" dir="2700000" algn="tl">
                    <a:srgbClr val="000000">
                      <a:alpha val="43137"/>
                    </a:srgbClr>
                  </a:outerShdw>
                </a:effectLst>
              </a:rPr>
              <a:t>Fajok tudományos (latin) nevei</a:t>
            </a:r>
          </a:p>
          <a:p>
            <a:pPr marL="800100" lvl="1" indent="-342900">
              <a:buFont typeface="Wingdings" panose="05000000000000000000" pitchFamily="2" charset="2"/>
              <a:buChar char="ü"/>
            </a:pPr>
            <a:r>
              <a:rPr lang="hu-HU" sz="2000" dirty="0">
                <a:effectLst>
                  <a:outerShdw blurRad="38100" dist="38100" dir="2700000" algn="tl">
                    <a:srgbClr val="000000">
                      <a:alpha val="43137"/>
                    </a:srgbClr>
                  </a:outerShdw>
                </a:effectLst>
              </a:rPr>
              <a:t>HUGO </a:t>
            </a:r>
            <a:r>
              <a:rPr lang="hu-HU" sz="2000" dirty="0" err="1">
                <a:effectLst>
                  <a:outerShdw blurRad="38100" dist="38100" dir="2700000" algn="tl">
                    <a:srgbClr val="000000">
                      <a:alpha val="43137"/>
                    </a:srgbClr>
                  </a:outerShdw>
                </a:effectLst>
              </a:rPr>
              <a:t>Gene</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Nomenclature</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Committee</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HGNC</a:t>
            </a:r>
            <a:r>
              <a:rPr lang="hu-HU" sz="2000" dirty="0">
                <a:effectLst>
                  <a:outerShdw blurRad="38100" dist="38100" dir="2700000" algn="tl">
                    <a:srgbClr val="000000">
                      <a:alpha val="43137"/>
                    </a:srgbClr>
                  </a:outerShdw>
                </a:effectLst>
              </a:rPr>
              <a:t>) -&gt; csak az emberre</a:t>
            </a:r>
          </a:p>
          <a:p>
            <a:pPr>
              <a:lnSpc>
                <a:spcPct val="150000"/>
              </a:lnSpc>
            </a:pPr>
            <a:r>
              <a:rPr lang="hu-HU" sz="2800" dirty="0">
                <a:effectLst>
                  <a:outerShdw blurRad="38100" dist="38100" dir="2700000" algn="tl">
                    <a:srgbClr val="000000">
                      <a:alpha val="43137"/>
                    </a:srgbClr>
                  </a:outerShdw>
                </a:effectLst>
              </a:rPr>
              <a:t>Azonosítók (</a:t>
            </a:r>
            <a:r>
              <a:rPr lang="hu-HU" sz="2800" dirty="0" err="1">
                <a:effectLst>
                  <a:outerShdw blurRad="38100" dist="38100" dir="2700000" algn="tl">
                    <a:srgbClr val="000000">
                      <a:alpha val="43137"/>
                    </a:srgbClr>
                  </a:outerShdw>
                </a:effectLst>
              </a:rPr>
              <a:t>ID</a:t>
            </a:r>
            <a:r>
              <a:rPr lang="hu-HU" sz="2800" dirty="0">
                <a:effectLst>
                  <a:outerShdw blurRad="38100" dist="38100" dir="2700000" algn="tl">
                    <a:srgbClr val="000000">
                      <a:alpha val="43137"/>
                    </a:srgbClr>
                  </a:outerShdw>
                </a:effectLst>
              </a:rPr>
              <a:t>): </a:t>
            </a:r>
          </a:p>
          <a:p>
            <a:pPr marL="342900" indent="-342900">
              <a:lnSpc>
                <a:spcPct val="150000"/>
              </a:lnSpc>
              <a:buFont typeface="Arial" panose="020B0604020202020204" pitchFamily="34" charset="0"/>
              <a:buChar char="•"/>
            </a:pPr>
            <a:r>
              <a:rPr lang="hu-HU" sz="2000" dirty="0">
                <a:effectLst>
                  <a:outerShdw blurRad="38100" dist="38100" dir="2700000" algn="tl">
                    <a:srgbClr val="000000">
                      <a:alpha val="43137"/>
                    </a:srgbClr>
                  </a:outerShdw>
                </a:effectLst>
              </a:rPr>
              <a:t>Minden szekvenciához tartozik egy egyedi azonosító szám</a:t>
            </a:r>
          </a:p>
          <a:p>
            <a:pPr marL="342900" indent="-342900">
              <a:buFont typeface="Arial" panose="020B0604020202020204" pitchFamily="34" charset="0"/>
              <a:buChar char="•"/>
            </a:pPr>
            <a:r>
              <a:rPr lang="hu-HU" sz="2000" dirty="0">
                <a:effectLst>
                  <a:outerShdw blurRad="38100" dist="38100" dir="2700000" algn="tl">
                    <a:srgbClr val="000000">
                      <a:alpha val="43137"/>
                    </a:srgbClr>
                  </a:outerShdw>
                </a:effectLst>
              </a:rPr>
              <a:t>Csak egy entitást határoznak meg (pl. szekvenciák)</a:t>
            </a:r>
          </a:p>
          <a:p>
            <a:pPr marL="342900" indent="-342900">
              <a:buFont typeface="Arial" panose="020B0604020202020204" pitchFamily="34" charset="0"/>
              <a:buChar char="•"/>
            </a:pPr>
            <a:r>
              <a:rPr lang="hu-HU" sz="2000" dirty="0">
                <a:effectLst>
                  <a:outerShdw blurRad="38100" dist="38100" dir="2700000" algn="tl">
                    <a:srgbClr val="000000">
                      <a:alpha val="43137"/>
                    </a:srgbClr>
                  </a:outerShdw>
                </a:effectLst>
              </a:rPr>
              <a:t>Egyediek egy adatbázison belül</a:t>
            </a:r>
          </a:p>
          <a:p>
            <a:pPr marL="342900" indent="-342900">
              <a:buFont typeface="Arial" panose="020B0604020202020204" pitchFamily="34" charset="0"/>
              <a:buChar char="•"/>
            </a:pPr>
            <a:r>
              <a:rPr lang="hu-HU" sz="2000" dirty="0">
                <a:effectLst>
                  <a:outerShdw blurRad="38100" dist="38100" dir="2700000" algn="tl">
                    <a:srgbClr val="000000">
                      <a:alpha val="43137"/>
                    </a:srgbClr>
                  </a:outerShdw>
                </a:effectLst>
              </a:rPr>
              <a:t>Minden adatbázisnak megvan a maga szekvencia azonosító formátuma, NCBI (</a:t>
            </a:r>
            <a:r>
              <a:rPr lang="hu-HU" sz="2000" dirty="0" err="1">
                <a:effectLst>
                  <a:outerShdw blurRad="38100" dist="38100" dir="2700000" algn="tl">
                    <a:srgbClr val="000000">
                      <a:alpha val="43137"/>
                    </a:srgbClr>
                  </a:outerShdw>
                </a:effectLst>
              </a:rPr>
              <a:t>gi:numbers</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accession</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number</a:t>
            </a:r>
            <a:r>
              <a:rPr lang="hu-HU" sz="2000" dirty="0">
                <a:effectLst>
                  <a:outerShdw blurRad="38100" dist="38100" dir="2700000" algn="tl">
                    <a:srgbClr val="000000">
                      <a:alpha val="43137"/>
                    </a:srgbClr>
                  </a:outerShdw>
                </a:effectLst>
              </a:rPr>
              <a:t>)</a:t>
            </a:r>
          </a:p>
          <a:p>
            <a:pPr marL="342900" indent="-342900">
              <a:buFont typeface="Arial" panose="020B0604020202020204" pitchFamily="34" charset="0"/>
              <a:buChar char="•"/>
            </a:pPr>
            <a:r>
              <a:rPr lang="hu-HU" sz="2000" dirty="0">
                <a:effectLst>
                  <a:outerShdw blurRad="38100" dist="38100" dir="2700000" algn="tl">
                    <a:srgbClr val="000000">
                      <a:alpha val="43137"/>
                    </a:srgbClr>
                  </a:outerShdw>
                </a:effectLst>
              </a:rPr>
              <a:t>Használhatók az adatbázisok között (</a:t>
            </a:r>
            <a:r>
              <a:rPr lang="hu-HU" sz="2000" dirty="0" err="1">
                <a:effectLst>
                  <a:outerShdw blurRad="38100" dist="38100" dir="2700000" algn="tl">
                    <a:srgbClr val="000000">
                      <a:alpha val="43137"/>
                    </a:srgbClr>
                  </a:outerShdw>
                </a:effectLst>
              </a:rPr>
              <a:t>Mapping</a:t>
            </a:r>
            <a:r>
              <a:rPr lang="hu-HU" sz="2000" dirty="0">
                <a:effectLst>
                  <a:outerShdw blurRad="38100" dist="38100" dir="2700000" algn="tl">
                    <a:srgbClr val="000000">
                      <a:alpha val="43137"/>
                    </a:srgbClr>
                  </a:outerShdw>
                </a:effectLst>
              </a:rPr>
              <a:t>), általában, de nem mindig!!! </a:t>
            </a:r>
            <a:endParaRPr lang="hu-HU" dirty="0"/>
          </a:p>
        </p:txBody>
      </p:sp>
    </p:spTree>
    <p:extLst>
      <p:ext uri="{BB962C8B-B14F-4D97-AF65-F5344CB8AC3E}">
        <p14:creationId xmlns:p14="http://schemas.microsoft.com/office/powerpoint/2010/main" val="2762553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0"/>
            <a:ext cx="9143999" cy="567996"/>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4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33351" y="-515853"/>
            <a:ext cx="9143999" cy="1058779"/>
          </a:xfrm>
          <a:effectLst>
            <a:outerShdw blurRad="50800" dist="38100" dir="2700000" algn="tl" rotWithShape="0">
              <a:prstClr val="black">
                <a:alpha val="40000"/>
              </a:prstClr>
            </a:outerShdw>
          </a:effectLst>
        </p:spPr>
        <p:txBody>
          <a:bodyPr>
            <a:noAutofit/>
          </a:bodyPr>
          <a:lstStyle/>
          <a:p>
            <a:r>
              <a:rPr lang="en-US" sz="3600" b="1" dirty="0" err="1">
                <a:solidFill>
                  <a:schemeClr val="bg1"/>
                </a:solidFill>
              </a:rPr>
              <a:t>RefSeq</a:t>
            </a:r>
            <a:r>
              <a:rPr lang="en-US" sz="3600" b="1" dirty="0">
                <a:solidFill>
                  <a:schemeClr val="bg1"/>
                </a:solidFill>
              </a:rPr>
              <a:t> accession numbers and molecule types</a:t>
            </a:r>
            <a:endParaRPr lang="hu-HU" sz="3600" b="1" dirty="0">
              <a:solidFill>
                <a:schemeClr val="bg1"/>
              </a:solidFill>
            </a:endParaRPr>
          </a:p>
        </p:txBody>
      </p:sp>
      <p:pic>
        <p:nvPicPr>
          <p:cNvPr id="3" name="Kép 2">
            <a:extLst>
              <a:ext uri="{FF2B5EF4-FFF2-40B4-BE49-F238E27FC236}">
                <a16:creationId xmlns:a16="http://schemas.microsoft.com/office/drawing/2014/main" id="{5A80D0F3-A4EA-48F1-8ACC-5A94DEEFA4CC}"/>
              </a:ext>
            </a:extLst>
          </p:cNvPr>
          <p:cNvPicPr>
            <a:picLocks noChangeAspect="1"/>
          </p:cNvPicPr>
          <p:nvPr/>
        </p:nvPicPr>
        <p:blipFill>
          <a:blip r:embed="rId3"/>
          <a:stretch>
            <a:fillRect/>
          </a:stretch>
        </p:blipFill>
        <p:spPr>
          <a:xfrm>
            <a:off x="1126808" y="542926"/>
            <a:ext cx="7157084" cy="6315074"/>
          </a:xfrm>
          <a:prstGeom prst="rect">
            <a:avLst/>
          </a:prstGeom>
        </p:spPr>
      </p:pic>
    </p:spTree>
    <p:extLst>
      <p:ext uri="{BB962C8B-B14F-4D97-AF65-F5344CB8AC3E}">
        <p14:creationId xmlns:p14="http://schemas.microsoft.com/office/powerpoint/2010/main" val="378812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éptalálat a következőre: „genbank ncbi size”">
            <a:extLst>
              <a:ext uri="{FF2B5EF4-FFF2-40B4-BE49-F238E27FC236}">
                <a16:creationId xmlns:a16="http://schemas.microsoft.com/office/drawing/2014/main" id="{544226A9-9004-4506-A536-DC4CF5327F7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7662" y="722435"/>
            <a:ext cx="5758774" cy="5907332"/>
          </a:xfrm>
          <a:prstGeom prst="rect">
            <a:avLst/>
          </a:prstGeom>
          <a:noFill/>
          <a:extLst>
            <a:ext uri="{909E8E84-426E-40DD-AFC4-6F175D3DCCD1}">
              <a14:hiddenFill xmlns:a14="http://schemas.microsoft.com/office/drawing/2010/main">
                <a:solidFill>
                  <a:srgbClr val="FFFFFF"/>
                </a:solidFill>
              </a14:hiddenFill>
            </a:ext>
          </a:extLst>
        </p:spPr>
      </p:pic>
      <p:sp>
        <p:nvSpPr>
          <p:cNvPr id="5" name="Cím 15">
            <a:extLst>
              <a:ext uri="{FF2B5EF4-FFF2-40B4-BE49-F238E27FC236}">
                <a16:creationId xmlns:a16="http://schemas.microsoft.com/office/drawing/2014/main" id="{6D6160A9-29EE-4F2B-994C-24EBF52CF2E6}"/>
              </a:ext>
            </a:extLst>
          </p:cNvPr>
          <p:cNvSpPr txBox="1">
            <a:spLocks/>
          </p:cNvSpPr>
          <p:nvPr/>
        </p:nvSpPr>
        <p:spPr>
          <a:xfrm>
            <a:off x="0" y="0"/>
            <a:ext cx="9143999" cy="880856"/>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67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4" name="Szövegdoboz 3">
            <a:extLst>
              <a:ext uri="{FF2B5EF4-FFF2-40B4-BE49-F238E27FC236}">
                <a16:creationId xmlns:a16="http://schemas.microsoft.com/office/drawing/2014/main" id="{3ADD811B-FDBE-4683-89FA-0985C113EA75}"/>
              </a:ext>
            </a:extLst>
          </p:cNvPr>
          <p:cNvSpPr txBox="1"/>
          <p:nvPr/>
        </p:nvSpPr>
        <p:spPr>
          <a:xfrm>
            <a:off x="0" y="228233"/>
            <a:ext cx="9144000" cy="707886"/>
          </a:xfrm>
          <a:prstGeom prst="rect">
            <a:avLst/>
          </a:prstGeom>
          <a:noFill/>
        </p:spPr>
        <p:txBody>
          <a:bodyPr wrap="square" rtlCol="0">
            <a:spAutoFit/>
          </a:bodyPr>
          <a:lstStyle/>
          <a:p>
            <a:pPr algn="ctr"/>
            <a:r>
              <a:rPr lang="hu-HU" sz="4000" b="1" dirty="0" err="1">
                <a:solidFill>
                  <a:schemeClr val="bg1"/>
                </a:solidFill>
              </a:rPr>
              <a:t>GenBank</a:t>
            </a:r>
            <a:r>
              <a:rPr lang="hu-HU" sz="4000" b="1" dirty="0">
                <a:solidFill>
                  <a:schemeClr val="bg1"/>
                </a:solidFill>
              </a:rPr>
              <a:t> méret növekedés</a:t>
            </a:r>
            <a:endParaRPr lang="hu-HU" sz="4000" dirty="0"/>
          </a:p>
        </p:txBody>
      </p:sp>
      <p:sp>
        <p:nvSpPr>
          <p:cNvPr id="6" name="Szövegdoboz 5">
            <a:extLst>
              <a:ext uri="{FF2B5EF4-FFF2-40B4-BE49-F238E27FC236}">
                <a16:creationId xmlns:a16="http://schemas.microsoft.com/office/drawing/2014/main" id="{D9F00743-9AEE-45BB-B79C-1CB49C5647F4}"/>
              </a:ext>
            </a:extLst>
          </p:cNvPr>
          <p:cNvSpPr txBox="1"/>
          <p:nvPr/>
        </p:nvSpPr>
        <p:spPr>
          <a:xfrm>
            <a:off x="7342959" y="6445101"/>
            <a:ext cx="1573829" cy="338554"/>
          </a:xfrm>
          <a:prstGeom prst="rect">
            <a:avLst/>
          </a:prstGeom>
          <a:noFill/>
        </p:spPr>
        <p:txBody>
          <a:bodyPr wrap="none" rtlCol="0">
            <a:spAutoFit/>
          </a:bodyPr>
          <a:lstStyle/>
          <a:p>
            <a:r>
              <a:rPr lang="hu-HU" sz="1600" dirty="0" err="1"/>
              <a:t>Forrás:NCBI</a:t>
            </a:r>
            <a:r>
              <a:rPr lang="hu-HU" sz="1600" dirty="0"/>
              <a:t>, </a:t>
            </a:r>
            <a:r>
              <a:rPr lang="hu-HU" sz="1600" dirty="0" err="1"/>
              <a:t>NIH</a:t>
            </a:r>
            <a:endParaRPr lang="hu-HU" sz="1600" dirty="0"/>
          </a:p>
        </p:txBody>
      </p:sp>
    </p:spTree>
    <p:extLst>
      <p:ext uri="{BB962C8B-B14F-4D97-AF65-F5344CB8AC3E}">
        <p14:creationId xmlns:p14="http://schemas.microsoft.com/office/powerpoint/2010/main" val="1295701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1"/>
            <a:ext cx="9143999" cy="977572"/>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82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144379"/>
            <a:ext cx="9143999" cy="808122"/>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950" b="1" dirty="0">
                <a:solidFill>
                  <a:schemeClr val="bg1"/>
                </a:solidFill>
              </a:rPr>
              <a:t>Fajok </a:t>
            </a:r>
            <a:r>
              <a:rPr lang="hu-HU" sz="4400" b="1" dirty="0">
                <a:solidFill>
                  <a:schemeClr val="bg1"/>
                </a:solidFill>
              </a:rPr>
              <a:t>a </a:t>
            </a:r>
            <a:r>
              <a:rPr lang="hu-HU" sz="4400" b="1" dirty="0" err="1">
                <a:solidFill>
                  <a:schemeClr val="bg1"/>
                </a:solidFill>
              </a:rPr>
              <a:t>GenBank</a:t>
            </a:r>
            <a:r>
              <a:rPr lang="hu-HU" sz="4400" b="1" dirty="0">
                <a:solidFill>
                  <a:schemeClr val="bg1"/>
                </a:solidFill>
              </a:rPr>
              <a:t>-ban</a:t>
            </a:r>
          </a:p>
        </p:txBody>
      </p:sp>
      <p:sp>
        <p:nvSpPr>
          <p:cNvPr id="5" name="Szövegdoboz 4">
            <a:extLst>
              <a:ext uri="{FF2B5EF4-FFF2-40B4-BE49-F238E27FC236}">
                <a16:creationId xmlns:a16="http://schemas.microsoft.com/office/drawing/2014/main" id="{3A367B3D-F57E-4BD5-9FEB-0FDA55C85261}"/>
              </a:ext>
            </a:extLst>
          </p:cNvPr>
          <p:cNvSpPr txBox="1"/>
          <p:nvPr/>
        </p:nvSpPr>
        <p:spPr>
          <a:xfrm>
            <a:off x="789855" y="1045752"/>
            <a:ext cx="5010667" cy="1077218"/>
          </a:xfrm>
          <a:prstGeom prst="rect">
            <a:avLst/>
          </a:prstGeom>
          <a:noFill/>
        </p:spPr>
        <p:txBody>
          <a:bodyPr wrap="none" rtlCol="0">
            <a:spAutoFit/>
          </a:bodyPr>
          <a:lstStyle/>
          <a:p>
            <a:r>
              <a:rPr lang="hu-HU" dirty="0">
                <a:effectLst>
                  <a:outerShdw blurRad="38100" dist="38100" dir="2700000" algn="tl">
                    <a:srgbClr val="000000">
                      <a:alpha val="43137"/>
                    </a:srgbClr>
                  </a:outerShdw>
                </a:effectLst>
              </a:rPr>
              <a:t>310 000 &lt; faj a </a:t>
            </a:r>
            <a:r>
              <a:rPr lang="hu-HU" dirty="0" err="1">
                <a:effectLst>
                  <a:outerShdw blurRad="38100" dist="38100" dir="2700000" algn="tl">
                    <a:srgbClr val="000000">
                      <a:alpha val="43137"/>
                    </a:srgbClr>
                  </a:outerShdw>
                </a:effectLst>
              </a:rPr>
              <a:t>GeneBank</a:t>
            </a:r>
            <a:r>
              <a:rPr lang="hu-HU" dirty="0">
                <a:effectLst>
                  <a:outerShdw blurRad="38100" dist="38100" dir="2700000" algn="tl">
                    <a:srgbClr val="000000">
                      <a:alpha val="43137"/>
                    </a:srgbClr>
                  </a:outerShdw>
                </a:effectLst>
              </a:rPr>
              <a:t>-ban, havonta +1000 új faj</a:t>
            </a:r>
          </a:p>
          <a:p>
            <a:endParaRPr lang="hu-HU" sz="2800" dirty="0">
              <a:effectLst>
                <a:outerShdw blurRad="38100" dist="38100" dir="2700000" algn="tl">
                  <a:srgbClr val="000000">
                    <a:alpha val="43137"/>
                  </a:srgbClr>
                </a:outerShdw>
              </a:effectLst>
            </a:endParaRPr>
          </a:p>
          <a:p>
            <a:endParaRPr lang="hu-HU" dirty="0"/>
          </a:p>
        </p:txBody>
      </p:sp>
      <p:pic>
        <p:nvPicPr>
          <p:cNvPr id="4" name="Kép 3">
            <a:extLst>
              <a:ext uri="{FF2B5EF4-FFF2-40B4-BE49-F238E27FC236}">
                <a16:creationId xmlns:a16="http://schemas.microsoft.com/office/drawing/2014/main" id="{B3261277-A842-404D-A9B1-12B046A7FDA8}"/>
              </a:ext>
            </a:extLst>
          </p:cNvPr>
          <p:cNvPicPr>
            <a:picLocks noChangeAspect="1"/>
          </p:cNvPicPr>
          <p:nvPr/>
        </p:nvPicPr>
        <p:blipFill>
          <a:blip r:embed="rId3"/>
          <a:stretch>
            <a:fillRect/>
          </a:stretch>
        </p:blipFill>
        <p:spPr>
          <a:xfrm>
            <a:off x="789855" y="1495425"/>
            <a:ext cx="5510784" cy="2438400"/>
          </a:xfrm>
          <a:prstGeom prst="rect">
            <a:avLst/>
          </a:prstGeom>
        </p:spPr>
      </p:pic>
      <p:pic>
        <p:nvPicPr>
          <p:cNvPr id="6" name="Kép 5">
            <a:extLst>
              <a:ext uri="{FF2B5EF4-FFF2-40B4-BE49-F238E27FC236}">
                <a16:creationId xmlns:a16="http://schemas.microsoft.com/office/drawing/2014/main" id="{549CDA4D-529E-432A-B066-A564A8F3B559}"/>
              </a:ext>
            </a:extLst>
          </p:cNvPr>
          <p:cNvPicPr>
            <a:picLocks noChangeAspect="1"/>
          </p:cNvPicPr>
          <p:nvPr/>
        </p:nvPicPr>
        <p:blipFill>
          <a:blip r:embed="rId4"/>
          <a:stretch>
            <a:fillRect/>
          </a:stretch>
        </p:blipFill>
        <p:spPr>
          <a:xfrm>
            <a:off x="3295188" y="3972676"/>
            <a:ext cx="5182673" cy="2779797"/>
          </a:xfrm>
          <a:prstGeom prst="rect">
            <a:avLst/>
          </a:prstGeom>
        </p:spPr>
      </p:pic>
    </p:spTree>
    <p:extLst>
      <p:ext uri="{BB962C8B-B14F-4D97-AF65-F5344CB8AC3E}">
        <p14:creationId xmlns:p14="http://schemas.microsoft.com/office/powerpoint/2010/main" val="3034301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1"/>
            <a:ext cx="9143999" cy="1184834"/>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90000" lnSpcReduction="1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630373"/>
            <a:ext cx="9143999" cy="1058779"/>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400" b="1" dirty="0">
                <a:solidFill>
                  <a:schemeClr val="bg1"/>
                </a:solidFill>
              </a:rPr>
              <a:t>Az NCBI adatbázis</a:t>
            </a:r>
            <a:br>
              <a:rPr lang="hu-HU" dirty="0"/>
            </a:br>
            <a:endParaRPr lang="hu-HU" sz="4400" b="1" dirty="0">
              <a:solidFill>
                <a:schemeClr val="bg1"/>
              </a:solidFill>
            </a:endParaRPr>
          </a:p>
        </p:txBody>
      </p:sp>
      <p:sp>
        <p:nvSpPr>
          <p:cNvPr id="3" name="Szövegdoboz 2">
            <a:extLst>
              <a:ext uri="{FF2B5EF4-FFF2-40B4-BE49-F238E27FC236}">
                <a16:creationId xmlns:a16="http://schemas.microsoft.com/office/drawing/2014/main" id="{A1D1728B-14BA-46C8-81FA-0B15CE80CDD2}"/>
              </a:ext>
            </a:extLst>
          </p:cNvPr>
          <p:cNvSpPr txBox="1"/>
          <p:nvPr/>
        </p:nvSpPr>
        <p:spPr>
          <a:xfrm>
            <a:off x="661736" y="1159762"/>
            <a:ext cx="8831179" cy="5863144"/>
          </a:xfrm>
          <a:prstGeom prst="rect">
            <a:avLst/>
          </a:prstGeom>
          <a:noFill/>
        </p:spPr>
        <p:txBody>
          <a:bodyPr wrap="square" rtlCol="0">
            <a:spAutoFit/>
          </a:bodyPr>
          <a:lstStyle/>
          <a:p>
            <a:pPr>
              <a:lnSpc>
                <a:spcPct val="150000"/>
              </a:lnSpc>
            </a:pPr>
            <a:r>
              <a:rPr lang="hu-HU" sz="2000" u="sng"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NCBI</a:t>
            </a:r>
            <a:r>
              <a:rPr lang="hu-HU" sz="2000" dirty="0">
                <a:effectLst>
                  <a:outerShdw blurRad="38100" dist="38100" dir="2700000" algn="tl">
                    <a:srgbClr val="000000">
                      <a:alpha val="43137"/>
                    </a:srgbClr>
                  </a:outerShdw>
                </a:effectLst>
              </a:rPr>
              <a:t> (</a:t>
            </a:r>
            <a:r>
              <a:rPr lang="hu-HU" sz="2000" i="1" dirty="0">
                <a:effectLst>
                  <a:outerShdw blurRad="38100" dist="38100" dir="2700000" algn="tl">
                    <a:srgbClr val="000000">
                      <a:alpha val="43137"/>
                    </a:srgbClr>
                  </a:outerShdw>
                </a:effectLst>
              </a:rPr>
              <a:t>National Center </a:t>
            </a:r>
            <a:r>
              <a:rPr lang="hu-HU" sz="2000" i="1" dirty="0" err="1">
                <a:effectLst>
                  <a:outerShdw blurRad="38100" dist="38100" dir="2700000" algn="tl">
                    <a:srgbClr val="000000">
                      <a:alpha val="43137"/>
                    </a:srgbClr>
                  </a:outerShdw>
                </a:effectLst>
              </a:rPr>
              <a:t>for</a:t>
            </a:r>
            <a:r>
              <a:rPr lang="hu-HU" sz="2000" i="1" dirty="0">
                <a:effectLst>
                  <a:outerShdw blurRad="38100" dist="38100" dir="2700000" algn="tl">
                    <a:srgbClr val="000000">
                      <a:alpha val="43137"/>
                    </a:srgbClr>
                  </a:outerShdw>
                </a:effectLst>
              </a:rPr>
              <a:t> </a:t>
            </a:r>
            <a:r>
              <a:rPr lang="hu-HU" sz="2000" i="1" dirty="0" err="1">
                <a:effectLst>
                  <a:outerShdw blurRad="38100" dist="38100" dir="2700000" algn="tl">
                    <a:srgbClr val="000000">
                      <a:alpha val="43137"/>
                    </a:srgbClr>
                  </a:outerShdw>
                </a:effectLst>
              </a:rPr>
              <a:t>Biotechnology</a:t>
            </a:r>
            <a:r>
              <a:rPr lang="hu-HU" sz="2000" i="1" dirty="0">
                <a:effectLst>
                  <a:outerShdw blurRad="38100" dist="38100" dir="2700000" algn="tl">
                    <a:srgbClr val="000000">
                      <a:alpha val="43137"/>
                    </a:srgbClr>
                  </a:outerShdw>
                </a:effectLst>
              </a:rPr>
              <a:t> </a:t>
            </a:r>
            <a:r>
              <a:rPr lang="hu-HU" sz="2000" i="1" dirty="0" err="1">
                <a:effectLst>
                  <a:outerShdw blurRad="38100" dist="38100" dir="2700000" algn="tl">
                    <a:srgbClr val="000000">
                      <a:alpha val="43137"/>
                    </a:srgbClr>
                  </a:outerShdw>
                </a:effectLst>
              </a:rPr>
              <a:t>Information</a:t>
            </a:r>
            <a:r>
              <a:rPr lang="hu-HU" sz="2000" i="1" dirty="0">
                <a:effectLst>
                  <a:outerShdw blurRad="38100" dist="38100" dir="2700000" algn="tl">
                    <a:srgbClr val="000000">
                      <a:alpha val="43137"/>
                    </a:srgbClr>
                  </a:outerShdw>
                </a:effectLst>
              </a:rPr>
              <a:t>)</a:t>
            </a:r>
            <a:endParaRPr lang="hu-HU" sz="2000" dirty="0">
              <a:effectLst>
                <a:outerShdw blurRad="38100" dist="38100" dir="2700000" algn="tl">
                  <a:srgbClr val="000000">
                    <a:alpha val="43137"/>
                  </a:srgbClr>
                </a:outerShdw>
              </a:effectLst>
            </a:endParaRPr>
          </a:p>
          <a:p>
            <a:pPr marL="342900" indent="-342900">
              <a:lnSpc>
                <a:spcPct val="150000"/>
              </a:lnSpc>
              <a:buFont typeface="Arial" panose="020B0604020202020204" pitchFamily="34" charset="0"/>
              <a:buChar char="•"/>
            </a:pPr>
            <a:r>
              <a:rPr lang="hu-HU" dirty="0">
                <a:effectLst>
                  <a:outerShdw blurRad="38100" dist="38100" dir="2700000" algn="tl">
                    <a:srgbClr val="000000">
                      <a:alpha val="43137"/>
                    </a:srgbClr>
                  </a:outerShdw>
                </a:effectLst>
              </a:rPr>
              <a:t>1988-ban alapították, központja az USA, Maryland, Bethesda </a:t>
            </a:r>
          </a:p>
          <a:p>
            <a:pPr marL="342900" indent="-342900">
              <a:lnSpc>
                <a:spcPct val="150000"/>
              </a:lnSpc>
              <a:buFont typeface="Arial" panose="020B0604020202020204" pitchFamily="34" charset="0"/>
              <a:buChar char="•"/>
            </a:pPr>
            <a:r>
              <a:rPr lang="hu-HU" i="1" dirty="0">
                <a:effectLst>
                  <a:outerShdw blurRad="38100" dist="38100" dir="2700000" algn="tl">
                    <a:srgbClr val="000000">
                      <a:alpha val="43137"/>
                    </a:srgbClr>
                  </a:outerShdw>
                </a:effectLst>
              </a:rPr>
              <a:t>National </a:t>
            </a:r>
            <a:r>
              <a:rPr lang="hu-HU" i="1" dirty="0" err="1">
                <a:effectLst>
                  <a:outerShdw blurRad="38100" dist="38100" dir="2700000" algn="tl">
                    <a:srgbClr val="000000">
                      <a:alpha val="43137"/>
                    </a:srgbClr>
                  </a:outerShdw>
                </a:effectLst>
              </a:rPr>
              <a:t>Library</a:t>
            </a:r>
            <a:r>
              <a:rPr lang="hu-HU" i="1" dirty="0">
                <a:effectLst>
                  <a:outerShdw blurRad="38100" dist="38100" dir="2700000" algn="tl">
                    <a:srgbClr val="000000">
                      <a:alpha val="43137"/>
                    </a:srgbClr>
                  </a:outerShdw>
                </a:effectLst>
              </a:rPr>
              <a:t> of </a:t>
            </a:r>
            <a:r>
              <a:rPr lang="hu-HU" i="1" dirty="0" err="1">
                <a:effectLst>
                  <a:outerShdw blurRad="38100" dist="38100" dir="2700000" algn="tl">
                    <a:srgbClr val="000000">
                      <a:alpha val="43137"/>
                    </a:srgbClr>
                  </a:outerShdw>
                </a:effectLst>
              </a:rPr>
              <a:t>Medicine</a:t>
            </a:r>
            <a:r>
              <a:rPr lang="hu-HU" dirty="0">
                <a:effectLst>
                  <a:outerShdw blurRad="38100" dist="38100" dir="2700000" algn="tl">
                    <a:srgbClr val="000000">
                      <a:alpha val="43137"/>
                    </a:srgbClr>
                  </a:outerShdw>
                </a:effectLst>
              </a:rPr>
              <a:t> (</a:t>
            </a:r>
            <a:r>
              <a:rPr lang="hu-HU" i="1" dirty="0" err="1">
                <a:effectLst>
                  <a:outerShdw blurRad="38100" dist="38100" dir="2700000" algn="tl">
                    <a:srgbClr val="000000">
                      <a:alpha val="43137"/>
                    </a:srgbClr>
                  </a:outerShdw>
                </a:effectLst>
              </a:rPr>
              <a:t>NLM</a:t>
            </a:r>
            <a:r>
              <a:rPr lang="hu-HU" dirty="0">
                <a:effectLst>
                  <a:outerShdw blurRad="38100" dist="38100" dir="2700000" algn="tl">
                    <a:srgbClr val="000000">
                      <a:alpha val="43137"/>
                    </a:srgbClr>
                  </a:outerShdw>
                </a:effectLst>
              </a:rPr>
              <a:t>) &amp; </a:t>
            </a:r>
            <a:r>
              <a:rPr lang="hu-HU" i="1" dirty="0">
                <a:effectLst>
                  <a:outerShdw blurRad="38100" dist="38100" dir="2700000" algn="tl">
                    <a:srgbClr val="000000">
                      <a:alpha val="43137"/>
                    </a:srgbClr>
                  </a:outerShdw>
                </a:effectLst>
              </a:rPr>
              <a:t>National Institute of Health</a:t>
            </a:r>
            <a:r>
              <a:rPr lang="hu-HU" dirty="0">
                <a:effectLst>
                  <a:outerShdw blurRad="38100" dist="38100" dir="2700000" algn="tl">
                    <a:srgbClr val="000000">
                      <a:alpha val="43137"/>
                    </a:srgbClr>
                  </a:outerShdw>
                </a:effectLst>
              </a:rPr>
              <a:t> (</a:t>
            </a:r>
            <a:r>
              <a:rPr lang="hu-HU" i="1" dirty="0" err="1">
                <a:effectLst>
                  <a:outerShdw blurRad="38100" dist="38100" dir="2700000" algn="tl">
                    <a:srgbClr val="000000">
                      <a:alpha val="43137"/>
                    </a:srgbClr>
                  </a:outerShdw>
                </a:effectLst>
              </a:rPr>
              <a:t>NIH</a:t>
            </a:r>
            <a:r>
              <a:rPr lang="hu-HU" dirty="0">
                <a:effectLst>
                  <a:outerShdw blurRad="38100" dist="38100" dir="2700000" algn="tl">
                    <a:srgbClr val="000000">
                      <a:alpha val="43137"/>
                    </a:srgbClr>
                  </a:outerShdw>
                </a:effectLst>
              </a:rPr>
              <a:t>) része</a:t>
            </a:r>
          </a:p>
          <a:p>
            <a:pPr marL="342900" indent="-342900">
              <a:lnSpc>
                <a:spcPct val="150000"/>
              </a:lnSpc>
              <a:buFont typeface="Arial" panose="020B0604020202020204" pitchFamily="34" charset="0"/>
              <a:buChar char="•"/>
            </a:pPr>
            <a:r>
              <a:rPr lang="hu-HU" dirty="0">
                <a:effectLst>
                  <a:outerShdw blurRad="38100" dist="38100" dir="2700000" algn="tl">
                    <a:srgbClr val="000000">
                      <a:alpha val="43137"/>
                    </a:srgbClr>
                  </a:outerShdw>
                </a:effectLst>
              </a:rPr>
              <a:t>ingyenesen, online elérhető </a:t>
            </a:r>
          </a:p>
          <a:p>
            <a:pPr marL="342900" indent="-342900">
              <a:lnSpc>
                <a:spcPct val="150000"/>
              </a:lnSpc>
              <a:buFont typeface="Arial" panose="020B0604020202020204" pitchFamily="34" charset="0"/>
              <a:buChar char="•"/>
            </a:pPr>
            <a:r>
              <a:rPr lang="hu-HU" dirty="0">
                <a:effectLst>
                  <a:outerShdw blurRad="38100" dist="38100" dir="2700000" algn="tl">
                    <a:srgbClr val="000000">
                      <a:alpha val="43137"/>
                    </a:srgbClr>
                  </a:outerShdw>
                </a:effectLst>
              </a:rPr>
              <a:t>kereszthivatkozások</a:t>
            </a:r>
          </a:p>
          <a:p>
            <a:pPr marL="342900" indent="-342900">
              <a:lnSpc>
                <a:spcPct val="150000"/>
              </a:lnSpc>
              <a:buFont typeface="Arial" panose="020B0604020202020204" pitchFamily="34" charset="0"/>
              <a:buChar char="•"/>
            </a:pPr>
            <a:r>
              <a:rPr lang="hu-HU" dirty="0">
                <a:effectLst>
                  <a:outerShdw blurRad="38100" dist="38100" dir="2700000" algn="tl">
                    <a:srgbClr val="000000">
                      <a:alpha val="43137"/>
                    </a:srgbClr>
                  </a:outerShdw>
                </a:effectLst>
              </a:rPr>
              <a:t>strukturált </a:t>
            </a:r>
          </a:p>
          <a:p>
            <a:pPr marL="342900" indent="-342900">
              <a:lnSpc>
                <a:spcPct val="150000"/>
              </a:lnSpc>
              <a:buFont typeface="Arial" panose="020B0604020202020204" pitchFamily="34" charset="0"/>
              <a:buChar char="•"/>
            </a:pPr>
            <a:r>
              <a:rPr lang="hu-HU" dirty="0">
                <a:effectLst>
                  <a:outerShdw blurRad="38100" dist="38100" dir="2700000" algn="tl">
                    <a:srgbClr val="000000">
                      <a:alpha val="43137"/>
                    </a:srgbClr>
                  </a:outerShdw>
                </a:effectLst>
              </a:rPr>
              <a:t>folyamatosan fejlesztik, napról-napra frissül, bővül</a:t>
            </a:r>
          </a:p>
          <a:p>
            <a:pPr marL="342900" indent="-342900">
              <a:lnSpc>
                <a:spcPct val="150000"/>
              </a:lnSpc>
              <a:buFont typeface="Arial" panose="020B0604020202020204" pitchFamily="34" charset="0"/>
              <a:buChar char="•"/>
            </a:pPr>
            <a:r>
              <a:rPr lang="hu-HU" dirty="0">
                <a:effectLst>
                  <a:outerShdw blurRad="38100" dist="38100" dir="2700000" algn="tl">
                    <a:srgbClr val="000000">
                      <a:alpha val="43137"/>
                    </a:srgbClr>
                  </a:outerShdw>
                </a:effectLst>
              </a:rPr>
              <a:t>NCBI összehangolja a szekvenciák leírását Európa </a:t>
            </a:r>
            <a:r>
              <a:rPr lang="hu-HU" u="sng" dirty="0" err="1">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EMBL</a:t>
            </a:r>
            <a:r>
              <a:rPr lang="hu-HU" u="sng" dirty="0">
                <a:effectLst>
                  <a:outerShdw blurRad="38100" dist="38100" dir="2700000" algn="tl">
                    <a:srgbClr val="000000">
                      <a:alpha val="43137"/>
                    </a:srgbClr>
                  </a:outerShdw>
                </a:effectLst>
              </a:rPr>
              <a:t> </a:t>
            </a:r>
            <a:r>
              <a:rPr lang="hu-HU" dirty="0">
                <a:effectLst>
                  <a:outerShdw blurRad="38100" dist="38100" dir="2700000" algn="tl">
                    <a:srgbClr val="000000">
                      <a:alpha val="43137"/>
                    </a:srgbClr>
                  </a:outerShdw>
                </a:effectLst>
              </a:rPr>
              <a:t>és Japán </a:t>
            </a:r>
            <a:r>
              <a:rPr lang="hu-HU" u="sng" dirty="0" err="1">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rPr>
              <a:t>DDBJ</a:t>
            </a:r>
            <a:r>
              <a:rPr lang="hu-HU" dirty="0">
                <a:effectLst>
                  <a:outerShdw blurRad="38100" dist="38100" dir="2700000" algn="tl">
                    <a:srgbClr val="000000">
                      <a:alpha val="43137"/>
                    </a:srgbClr>
                  </a:outerShdw>
                </a:effectLst>
              </a:rPr>
              <a:t>-el =&gt; alap információk megegyeznek.</a:t>
            </a:r>
          </a:p>
          <a:p>
            <a:pPr marL="342900" indent="-342900">
              <a:lnSpc>
                <a:spcPct val="150000"/>
              </a:lnSpc>
              <a:buFont typeface="Arial" panose="020B0604020202020204" pitchFamily="34" charset="0"/>
              <a:buChar char="•"/>
            </a:pPr>
            <a:r>
              <a:rPr lang="hu-HU" dirty="0">
                <a:effectLst>
                  <a:outerShdw blurRad="38100" dist="38100" dir="2700000" algn="tl">
                    <a:srgbClr val="000000">
                      <a:alpha val="43137"/>
                    </a:srgbClr>
                  </a:outerShdw>
                </a:effectLst>
              </a:rPr>
              <a:t>molekuláris biológiai- és orvosi tudományok, </a:t>
            </a:r>
            <a:r>
              <a:rPr lang="hu-HU" dirty="0" err="1">
                <a:effectLst>
                  <a:outerShdw blurRad="38100" dist="38100" dir="2700000" algn="tl">
                    <a:srgbClr val="000000">
                      <a:alpha val="43137"/>
                    </a:srgbClr>
                  </a:outerShdw>
                </a:effectLst>
              </a:rPr>
              <a:t>bioinformatika</a:t>
            </a:r>
            <a:r>
              <a:rPr lang="hu-HU" dirty="0">
                <a:effectLst>
                  <a:outerShdw blurRad="38100" dist="38100" dir="2700000" algn="tl">
                    <a:srgbClr val="000000">
                      <a:alpha val="43137"/>
                    </a:srgbClr>
                  </a:outerShdw>
                </a:effectLst>
              </a:rPr>
              <a:t>, publikációk </a:t>
            </a:r>
          </a:p>
          <a:p>
            <a:pPr marL="342900" indent="-342900">
              <a:lnSpc>
                <a:spcPct val="150000"/>
              </a:lnSpc>
              <a:buFont typeface="Arial" panose="020B0604020202020204" pitchFamily="34" charset="0"/>
              <a:buChar char="•"/>
            </a:pPr>
            <a:r>
              <a:rPr lang="hu-HU" dirty="0">
                <a:effectLst>
                  <a:outerShdw blurRad="38100" dist="38100" dir="2700000" algn="tl">
                    <a:srgbClr val="000000">
                      <a:alpha val="43137"/>
                    </a:srgbClr>
                  </a:outerShdw>
                </a:effectLst>
              </a:rPr>
              <a:t>Adatbázis felépítése </a:t>
            </a:r>
            <a:r>
              <a:rPr lang="hu-HU" dirty="0" err="1">
                <a:effectLst>
                  <a:outerShdw blurRad="38100" dist="38100" dir="2700000" algn="tl">
                    <a:srgbClr val="000000">
                      <a:alpha val="43137"/>
                    </a:srgbClr>
                  </a:outerShdw>
                </a:effectLst>
              </a:rPr>
              <a:t>infok</a:t>
            </a:r>
            <a:r>
              <a:rPr lang="hu-HU" dirty="0">
                <a:effectLst>
                  <a:outerShdw blurRad="38100" dist="38100" dir="2700000" algn="tl">
                    <a:srgbClr val="000000">
                      <a:alpha val="43137"/>
                    </a:srgbClr>
                  </a:outerShdw>
                </a:effectLst>
              </a:rPr>
              <a:t>: https://www.ncbi.nlm.nih.gov/</a:t>
            </a:r>
            <a:r>
              <a:rPr lang="hu-HU" dirty="0" err="1">
                <a:effectLst>
                  <a:outerShdw blurRad="38100" dist="38100" dir="2700000" algn="tl">
                    <a:srgbClr val="000000">
                      <a:alpha val="43137"/>
                    </a:srgbClr>
                  </a:outerShdw>
                </a:effectLst>
              </a:rPr>
              <a:t>guide</a:t>
            </a:r>
            <a:r>
              <a:rPr lang="hu-HU" dirty="0">
                <a:effectLst>
                  <a:outerShdw blurRad="38100" dist="38100" dir="2700000" algn="tl">
                    <a:srgbClr val="000000">
                      <a:alpha val="43137"/>
                    </a:srgbClr>
                  </a:outerShdw>
                </a:effectLst>
              </a:rPr>
              <a:t>/</a:t>
            </a:r>
            <a:r>
              <a:rPr lang="hu-HU" dirty="0" err="1">
                <a:effectLst>
                  <a:outerShdw blurRad="38100" dist="38100" dir="2700000" algn="tl">
                    <a:srgbClr val="000000">
                      <a:alpha val="43137"/>
                    </a:srgbClr>
                  </a:outerShdw>
                </a:effectLst>
              </a:rPr>
              <a:t>all</a:t>
            </a:r>
            <a:r>
              <a:rPr lang="hu-HU" dirty="0">
                <a:effectLst>
                  <a:outerShdw blurRad="38100" dist="38100" dir="2700000" algn="tl">
                    <a:srgbClr val="000000">
                      <a:alpha val="43137"/>
                    </a:srgbClr>
                  </a:outerShdw>
                </a:effectLst>
              </a:rPr>
              <a:t>/</a:t>
            </a:r>
          </a:p>
          <a:p>
            <a:pPr marL="342900" indent="-342900">
              <a:lnSpc>
                <a:spcPct val="150000"/>
              </a:lnSpc>
              <a:buFont typeface="Arial" panose="020B0604020202020204" pitchFamily="34" charset="0"/>
              <a:buChar char="•"/>
            </a:pPr>
            <a:r>
              <a:rPr lang="hu-HU" dirty="0">
                <a:effectLst>
                  <a:outerShdw blurRad="38100" dist="38100" dir="2700000" algn="tl">
                    <a:srgbClr val="000000">
                      <a:alpha val="43137"/>
                    </a:srgbClr>
                  </a:outerShdw>
                </a:effectLst>
              </a:rPr>
              <a:t>Adatok letöltése: ftp://</a:t>
            </a:r>
            <a:r>
              <a:rPr lang="hu-HU" dirty="0" err="1">
                <a:effectLst>
                  <a:outerShdw blurRad="38100" dist="38100" dir="2700000" algn="tl">
                    <a:srgbClr val="000000">
                      <a:alpha val="43137"/>
                    </a:srgbClr>
                  </a:outerShdw>
                </a:effectLst>
              </a:rPr>
              <a:t>ftp.ncbi.nlm.nih.gov</a:t>
            </a:r>
            <a:r>
              <a:rPr lang="hu-HU" dirty="0">
                <a:effectLst>
                  <a:outerShdw blurRad="38100" dist="38100" dir="2700000" algn="tl">
                    <a:srgbClr val="000000">
                      <a:alpha val="43137"/>
                    </a:srgbClr>
                  </a:outerShdw>
                </a:effectLst>
              </a:rPr>
              <a:t>/</a:t>
            </a:r>
          </a:p>
          <a:p>
            <a:pPr>
              <a:lnSpc>
                <a:spcPct val="150000"/>
              </a:lnSpc>
            </a:pPr>
            <a:endParaRPr lang="hu-HU" sz="2000" dirty="0">
              <a:effectLst>
                <a:outerShdw blurRad="38100" dist="38100" dir="2700000" algn="tl">
                  <a:srgbClr val="000000">
                    <a:alpha val="43137"/>
                  </a:srgbClr>
                </a:outerShdw>
              </a:effectLst>
            </a:endParaRPr>
          </a:p>
          <a:p>
            <a:endParaRPr lang="hu-HU" dirty="0"/>
          </a:p>
        </p:txBody>
      </p:sp>
    </p:spTree>
    <p:extLst>
      <p:ext uri="{BB962C8B-B14F-4D97-AF65-F5344CB8AC3E}">
        <p14:creationId xmlns:p14="http://schemas.microsoft.com/office/powerpoint/2010/main" val="1619126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1"/>
            <a:ext cx="9143999" cy="987598"/>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82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18324"/>
            <a:ext cx="9143999" cy="944203"/>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950" b="1" dirty="0">
                <a:solidFill>
                  <a:schemeClr val="bg1"/>
                </a:solidFill>
              </a:rPr>
              <a:t>Feladat: Mi ez?</a:t>
            </a:r>
          </a:p>
        </p:txBody>
      </p:sp>
      <p:sp>
        <p:nvSpPr>
          <p:cNvPr id="4" name="Szövegdoboz 3">
            <a:extLst>
              <a:ext uri="{FF2B5EF4-FFF2-40B4-BE49-F238E27FC236}">
                <a16:creationId xmlns:a16="http://schemas.microsoft.com/office/drawing/2014/main" id="{3AA4A1D4-9E0C-4851-A790-42BBC177B0B6}"/>
              </a:ext>
            </a:extLst>
          </p:cNvPr>
          <p:cNvSpPr txBox="1"/>
          <p:nvPr/>
        </p:nvSpPr>
        <p:spPr>
          <a:xfrm>
            <a:off x="788045" y="1252548"/>
            <a:ext cx="7891009" cy="2831544"/>
          </a:xfrm>
          <a:prstGeom prst="rect">
            <a:avLst/>
          </a:prstGeom>
          <a:noFill/>
        </p:spPr>
        <p:txBody>
          <a:bodyPr wrap="square" rtlCol="0">
            <a:spAutoFit/>
          </a:bodyPr>
          <a:lstStyle/>
          <a:p>
            <a:r>
              <a:rPr lang="hu-HU" sz="1600" b="1" dirty="0"/>
              <a:t>&gt;</a:t>
            </a:r>
            <a:r>
              <a:rPr lang="hu-HU" sz="1600" b="1" dirty="0" err="1"/>
              <a:t>Unknown</a:t>
            </a:r>
            <a:r>
              <a:rPr lang="hu-HU" sz="1600" b="1" dirty="0"/>
              <a:t> </a:t>
            </a:r>
            <a:r>
              <a:rPr lang="hu-HU" sz="1600" b="1" dirty="0" err="1"/>
              <a:t>sequence</a:t>
            </a:r>
            <a:endParaRPr lang="hu-HU" sz="1600" b="1" dirty="0"/>
          </a:p>
          <a:p>
            <a:r>
              <a:rPr lang="hu-HU" altLang="hu-HU" sz="1400" dirty="0">
                <a:solidFill>
                  <a:srgbClr val="000000"/>
                </a:solidFill>
                <a:latin typeface="Courier New" panose="02070309020205020404" pitchFamily="49" charset="0"/>
                <a:cs typeface="Courier New" panose="02070309020205020404" pitchFamily="49" charset="0"/>
              </a:rPr>
              <a:t>ACATTTGCTTCTGACACAACTGTGTTCACTAGCAACCTCAAACAGACACCATGGTGCATCTGACTCCTGA GGAGAAGTCTGCCGTTACTGCCCTGTGGGGCAAGGTGAACGTGGATGAAGTTGGTGGTGAGGCCCTGGGC AGGCTGCTGGTGGTCTACCCTTGGACCCAGAGGTTCTTTGAGTCCTTTGGGGATCTGTCCACTCCTGATG CTGTTATGGGCAACCCTAAGGTGAAGGCTCATGGCAAGAAAGTGCTCGGTGCCTTTAGTGATGGCCTGGC TCACCTGGACAACCTCAAGGGCACCTTTGCCACACTGAGTGAGCTGCACTGTGACAAGCTGCACGTGGAT CCTGAGAACTTCAGGCTCCTGGGCAACGTGCTGGTCTGTGTGCTGGCCCATCACTTTGGCAAAGAATTCA CCCCACCAGTGCAGGCTGCCTATCAGAAAGTGGTGGCTGGTGTGGCTAATGCCCTGGCCCACAAGTATCA CTAAGCTCGCTTTCTTGCTGTCCAATTTCTATTAAAGGTTCCTTTGTTCCCTAAGTCCAACTACTAAACT GGGGGATATTATGAAGGGCCTTGAGCATCTGGATTCTGCCTAATAAAAAACATTTATTTTCATTGCAA</a:t>
            </a:r>
            <a:r>
              <a:rPr lang="hu-HU" altLang="hu-HU" sz="1400" dirty="0"/>
              <a:t> </a:t>
            </a:r>
            <a:endParaRPr lang="hu-HU" altLang="hu-HU" sz="1400" dirty="0">
              <a:latin typeface="Arial" panose="020B0604020202020204" pitchFamily="34" charset="0"/>
            </a:endParaRPr>
          </a:p>
          <a:p>
            <a:endParaRPr lang="hu-HU" dirty="0"/>
          </a:p>
          <a:p>
            <a:endParaRPr lang="hu-HU" dirty="0"/>
          </a:p>
        </p:txBody>
      </p:sp>
      <p:sp>
        <p:nvSpPr>
          <p:cNvPr id="8" name="Szövegdoboz 7">
            <a:extLst>
              <a:ext uri="{FF2B5EF4-FFF2-40B4-BE49-F238E27FC236}">
                <a16:creationId xmlns:a16="http://schemas.microsoft.com/office/drawing/2014/main" id="{D4D17576-22DA-46F0-93D6-CEF5B976F5F6}"/>
              </a:ext>
            </a:extLst>
          </p:cNvPr>
          <p:cNvSpPr txBox="1"/>
          <p:nvPr/>
        </p:nvSpPr>
        <p:spPr>
          <a:xfrm>
            <a:off x="606869" y="3464576"/>
            <a:ext cx="7607166" cy="3693319"/>
          </a:xfrm>
          <a:prstGeom prst="rect">
            <a:avLst/>
          </a:prstGeom>
          <a:noFill/>
        </p:spPr>
        <p:txBody>
          <a:bodyPr wrap="square" rtlCol="0">
            <a:spAutoFit/>
          </a:bodyPr>
          <a:lstStyle/>
          <a:p>
            <a:pPr marL="342900" indent="-342900">
              <a:lnSpc>
                <a:spcPct val="150000"/>
              </a:lnSpc>
              <a:buFont typeface="+mj-lt"/>
              <a:buAutoNum type="arabicPeriod"/>
            </a:pPr>
            <a:r>
              <a:rPr lang="hu-HU" dirty="0"/>
              <a:t>Milyen típusú fájl?					</a:t>
            </a:r>
          </a:p>
          <a:p>
            <a:pPr marL="342900" indent="-342900">
              <a:lnSpc>
                <a:spcPct val="150000"/>
              </a:lnSpc>
              <a:buFont typeface="+mj-lt"/>
              <a:buAutoNum type="arabicPeriod"/>
            </a:pPr>
            <a:r>
              <a:rPr lang="hu-HU" dirty="0"/>
              <a:t>Milyen típusú szekvencia?</a:t>
            </a:r>
          </a:p>
          <a:p>
            <a:pPr marL="342900" indent="-342900">
              <a:lnSpc>
                <a:spcPct val="150000"/>
              </a:lnSpc>
              <a:buFont typeface="+mj-lt"/>
              <a:buAutoNum type="arabicPeriod"/>
            </a:pPr>
            <a:r>
              <a:rPr lang="hu-HU" dirty="0"/>
              <a:t>Milyen élőlényből származik?</a:t>
            </a:r>
          </a:p>
          <a:p>
            <a:pPr marL="342900" indent="-342900">
              <a:lnSpc>
                <a:spcPct val="150000"/>
              </a:lnSpc>
              <a:buFont typeface="+mj-lt"/>
              <a:buAutoNum type="arabicPeriod"/>
            </a:pPr>
            <a:r>
              <a:rPr lang="hu-HU" dirty="0"/>
              <a:t>Mi az </a:t>
            </a:r>
            <a:r>
              <a:rPr lang="hu-HU"/>
              <a:t>NCBI azonosító </a:t>
            </a:r>
            <a:r>
              <a:rPr lang="hu-HU" dirty="0"/>
              <a:t>száma?</a:t>
            </a:r>
          </a:p>
          <a:p>
            <a:pPr marL="342900" indent="-342900">
              <a:lnSpc>
                <a:spcPct val="150000"/>
              </a:lnSpc>
              <a:buFont typeface="+mj-lt"/>
              <a:buAutoNum type="arabicPeriod"/>
            </a:pPr>
            <a:r>
              <a:rPr lang="hu-HU" dirty="0"/>
              <a:t>Mi a szekvencia </a:t>
            </a:r>
            <a:r>
              <a:rPr lang="hu-HU" dirty="0" err="1"/>
              <a:t>HGNC</a:t>
            </a:r>
            <a:r>
              <a:rPr lang="hu-HU" dirty="0"/>
              <a:t> neve?</a:t>
            </a:r>
          </a:p>
          <a:p>
            <a:pPr marL="342900" indent="-342900">
              <a:lnSpc>
                <a:spcPct val="150000"/>
              </a:lnSpc>
              <a:buFont typeface="+mj-lt"/>
              <a:buAutoNum type="arabicPeriod"/>
            </a:pPr>
            <a:r>
              <a:rPr lang="hu-HU" dirty="0"/>
              <a:t>Milyen hosszú a szekvencia?</a:t>
            </a:r>
          </a:p>
          <a:p>
            <a:pPr marL="342900" indent="-342900">
              <a:lnSpc>
                <a:spcPct val="150000"/>
              </a:lnSpc>
              <a:buFont typeface="+mj-lt"/>
              <a:buAutoNum type="arabicPeriod"/>
            </a:pPr>
            <a:r>
              <a:rPr lang="hu-HU" dirty="0"/>
              <a:t>Mennyi </a:t>
            </a:r>
            <a:r>
              <a:rPr lang="hu-HU" dirty="0" err="1"/>
              <a:t>exont</a:t>
            </a:r>
            <a:r>
              <a:rPr lang="hu-HU" dirty="0"/>
              <a:t> tartalmaz?</a:t>
            </a:r>
          </a:p>
          <a:p>
            <a:pPr marL="342900" indent="-342900">
              <a:lnSpc>
                <a:spcPct val="150000"/>
              </a:lnSpc>
              <a:buFont typeface="+mj-lt"/>
              <a:buAutoNum type="arabicPeriod"/>
            </a:pPr>
            <a:endParaRPr lang="hu-HU" dirty="0"/>
          </a:p>
          <a:p>
            <a:endParaRPr lang="hu-HU" dirty="0"/>
          </a:p>
        </p:txBody>
      </p:sp>
      <p:sp>
        <p:nvSpPr>
          <p:cNvPr id="11" name="Rectangle 2">
            <a:extLst>
              <a:ext uri="{FF2B5EF4-FFF2-40B4-BE49-F238E27FC236}">
                <a16:creationId xmlns:a16="http://schemas.microsoft.com/office/drawing/2014/main" id="{40528E68-CFA6-4167-B37A-9733E8396BED}"/>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4" name="Szövegdoboz 13">
            <a:extLst>
              <a:ext uri="{FF2B5EF4-FFF2-40B4-BE49-F238E27FC236}">
                <a16:creationId xmlns:a16="http://schemas.microsoft.com/office/drawing/2014/main" id="{49167DDD-35F2-4773-B0A0-A14870267289}"/>
              </a:ext>
            </a:extLst>
          </p:cNvPr>
          <p:cNvSpPr txBox="1"/>
          <p:nvPr/>
        </p:nvSpPr>
        <p:spPr>
          <a:xfrm>
            <a:off x="4410452" y="3405456"/>
            <a:ext cx="4781758" cy="3693319"/>
          </a:xfrm>
          <a:prstGeom prst="rect">
            <a:avLst/>
          </a:prstGeom>
          <a:noFill/>
        </p:spPr>
        <p:txBody>
          <a:bodyPr wrap="none" rtlCol="0">
            <a:spAutoFit/>
          </a:bodyPr>
          <a:lstStyle/>
          <a:p>
            <a:pPr marL="342900" indent="-342900">
              <a:lnSpc>
                <a:spcPct val="150000"/>
              </a:lnSpc>
              <a:buFont typeface="+mj-lt"/>
              <a:buAutoNum type="arabicPeriod" startAt="8"/>
            </a:pPr>
            <a:r>
              <a:rPr lang="hu-HU" dirty="0"/>
              <a:t>Jelent-e meg róla publikáció?</a:t>
            </a:r>
          </a:p>
          <a:p>
            <a:pPr marL="342900" indent="-342900">
              <a:lnSpc>
                <a:spcPct val="150000"/>
              </a:lnSpc>
              <a:buFont typeface="+mj-lt"/>
              <a:buAutoNum type="arabicPeriod" startAt="8"/>
            </a:pPr>
            <a:r>
              <a:rPr lang="hu-HU" dirty="0"/>
              <a:t>Kódol-e fehérjét, ha igen mit?</a:t>
            </a:r>
          </a:p>
          <a:p>
            <a:pPr marL="342900" indent="-342900">
              <a:lnSpc>
                <a:spcPct val="150000"/>
              </a:lnSpc>
              <a:buFont typeface="+mj-lt"/>
              <a:buAutoNum type="arabicPeriod" startAt="8"/>
            </a:pPr>
            <a:r>
              <a:rPr lang="hu-HU" dirty="0"/>
              <a:t>Hol található a genomban  a </a:t>
            </a:r>
            <a:r>
              <a:rPr lang="hu-HU" dirty="0" err="1"/>
              <a:t>szekv</a:t>
            </a:r>
            <a:r>
              <a:rPr lang="hu-HU" dirty="0"/>
              <a:t>. génje?</a:t>
            </a:r>
          </a:p>
          <a:p>
            <a:pPr marL="342900" indent="-342900">
              <a:lnSpc>
                <a:spcPct val="150000"/>
              </a:lnSpc>
              <a:buFont typeface="+mj-lt"/>
              <a:buAutoNum type="arabicPeriod" startAt="8"/>
            </a:pPr>
            <a:r>
              <a:rPr lang="hu-HU" dirty="0"/>
              <a:t>Kapcsolódik-e valamilyen betegség a génhez?</a:t>
            </a:r>
          </a:p>
          <a:p>
            <a:pPr marL="342900" indent="-342900">
              <a:lnSpc>
                <a:spcPct val="150000"/>
              </a:lnSpc>
              <a:buFont typeface="+mj-lt"/>
              <a:buAutoNum type="arabicPeriod" startAt="8"/>
            </a:pPr>
            <a:r>
              <a:rPr lang="hu-HU" dirty="0"/>
              <a:t>Hogy néz ki a fehérje?</a:t>
            </a:r>
          </a:p>
          <a:p>
            <a:pPr marL="342900" indent="-342900">
              <a:lnSpc>
                <a:spcPct val="150000"/>
              </a:lnSpc>
              <a:buFont typeface="+mj-lt"/>
              <a:buAutoNum type="arabicPeriod" startAt="8"/>
            </a:pPr>
            <a:r>
              <a:rPr lang="hu-HU" dirty="0"/>
              <a:t>Milyen SNP-ék találhatók itt?</a:t>
            </a:r>
          </a:p>
          <a:p>
            <a:pPr marL="342900" indent="-342900">
              <a:buFont typeface="+mj-lt"/>
              <a:buAutoNum type="arabicPeriod" startAt="8"/>
            </a:pPr>
            <a:r>
              <a:rPr lang="hu-HU" dirty="0"/>
              <a:t>Töltsd le a gén ortológ fasta szekvenciáját,</a:t>
            </a:r>
          </a:p>
          <a:p>
            <a:r>
              <a:rPr lang="hu-HU" dirty="0"/>
              <a:t>	csimpánzból!</a:t>
            </a:r>
          </a:p>
          <a:p>
            <a:endParaRPr lang="hu-HU" dirty="0"/>
          </a:p>
          <a:p>
            <a:endParaRPr lang="hu-HU" dirty="0"/>
          </a:p>
        </p:txBody>
      </p:sp>
    </p:spTree>
    <p:extLst>
      <p:ext uri="{BB962C8B-B14F-4D97-AF65-F5344CB8AC3E}">
        <p14:creationId xmlns:p14="http://schemas.microsoft.com/office/powerpoint/2010/main" val="886177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1"/>
            <a:ext cx="9143999" cy="987598"/>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82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18324"/>
            <a:ext cx="9143999" cy="944203"/>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950" b="1" dirty="0">
                <a:solidFill>
                  <a:schemeClr val="bg1"/>
                </a:solidFill>
              </a:rPr>
              <a:t>Feladat: Mi ez?</a:t>
            </a:r>
          </a:p>
        </p:txBody>
      </p:sp>
      <p:sp>
        <p:nvSpPr>
          <p:cNvPr id="8" name="Szövegdoboz 7">
            <a:extLst>
              <a:ext uri="{FF2B5EF4-FFF2-40B4-BE49-F238E27FC236}">
                <a16:creationId xmlns:a16="http://schemas.microsoft.com/office/drawing/2014/main" id="{D4D17576-22DA-46F0-93D6-CEF5B976F5F6}"/>
              </a:ext>
            </a:extLst>
          </p:cNvPr>
          <p:cNvSpPr txBox="1"/>
          <p:nvPr/>
        </p:nvSpPr>
        <p:spPr>
          <a:xfrm>
            <a:off x="1007143" y="1471863"/>
            <a:ext cx="4099199" cy="2954655"/>
          </a:xfrm>
          <a:prstGeom prst="rect">
            <a:avLst/>
          </a:prstGeom>
          <a:noFill/>
        </p:spPr>
        <p:txBody>
          <a:bodyPr wrap="none" rtlCol="0">
            <a:spAutoFit/>
          </a:bodyPr>
          <a:lstStyle/>
          <a:p>
            <a:pPr marL="342900" indent="-342900">
              <a:lnSpc>
                <a:spcPct val="150000"/>
              </a:lnSpc>
              <a:buFont typeface="+mj-lt"/>
              <a:buAutoNum type="arabicPeriod"/>
            </a:pPr>
            <a:r>
              <a:rPr lang="hu-HU" sz="2000" dirty="0">
                <a:effectLst>
                  <a:outerShdw blurRad="38100" dist="38100" dir="2700000" algn="tl">
                    <a:srgbClr val="000000">
                      <a:alpha val="43137"/>
                    </a:srgbClr>
                  </a:outerShdw>
                </a:effectLst>
              </a:rPr>
              <a:t>Milyen típusú fájl?</a:t>
            </a:r>
          </a:p>
          <a:p>
            <a:pPr>
              <a:lnSpc>
                <a:spcPct val="150000"/>
              </a:lnSpc>
            </a:pPr>
            <a:r>
              <a:rPr lang="hu-HU" sz="2000" dirty="0">
                <a:effectLst>
                  <a:outerShdw blurRad="38100" dist="38100" dir="2700000" algn="tl">
                    <a:srgbClr val="000000">
                      <a:alpha val="43137"/>
                    </a:srgbClr>
                  </a:outerShdw>
                </a:effectLst>
              </a:rPr>
              <a:t>	</a:t>
            </a:r>
            <a:r>
              <a:rPr lang="hu-HU" sz="2000" dirty="0">
                <a:solidFill>
                  <a:srgbClr val="FF0000"/>
                </a:solidFill>
                <a:effectLst>
                  <a:outerShdw blurRad="38100" dist="38100" dir="2700000" algn="tl">
                    <a:srgbClr val="000000">
                      <a:alpha val="43137"/>
                    </a:srgbClr>
                  </a:outerShdw>
                </a:effectLst>
              </a:rPr>
              <a:t>&gt;  miatt   =&gt;Fasta</a:t>
            </a:r>
          </a:p>
          <a:p>
            <a:pPr>
              <a:lnSpc>
                <a:spcPct val="150000"/>
              </a:lnSpc>
            </a:pPr>
            <a:endParaRPr lang="hu-HU" sz="2000" dirty="0">
              <a:effectLst>
                <a:outerShdw blurRad="38100" dist="38100" dir="2700000" algn="tl">
                  <a:srgbClr val="000000">
                    <a:alpha val="43137"/>
                  </a:srgbClr>
                </a:outerShdw>
              </a:effectLst>
            </a:endParaRPr>
          </a:p>
          <a:p>
            <a:pPr>
              <a:lnSpc>
                <a:spcPct val="150000"/>
              </a:lnSpc>
            </a:pPr>
            <a:r>
              <a:rPr lang="hu-HU" sz="2000" dirty="0">
                <a:effectLst>
                  <a:outerShdw blurRad="38100" dist="38100" dir="2700000" algn="tl">
                    <a:srgbClr val="000000">
                      <a:alpha val="43137"/>
                    </a:srgbClr>
                  </a:outerShdw>
                </a:effectLst>
              </a:rPr>
              <a:t>2.   Milyen típusú szekvencia?</a:t>
            </a:r>
          </a:p>
          <a:p>
            <a:pPr>
              <a:lnSpc>
                <a:spcPct val="150000"/>
              </a:lnSpc>
            </a:pPr>
            <a:r>
              <a:rPr lang="hu-HU" sz="2000" dirty="0">
                <a:effectLst>
                  <a:outerShdw blurRad="38100" dist="38100" dir="2700000" algn="tl">
                    <a:srgbClr val="000000">
                      <a:alpha val="43137"/>
                    </a:srgbClr>
                  </a:outerShdw>
                </a:effectLst>
              </a:rPr>
              <a:t>	</a:t>
            </a:r>
            <a:r>
              <a:rPr lang="hu-HU" sz="2000" dirty="0" err="1">
                <a:solidFill>
                  <a:srgbClr val="FF0000"/>
                </a:solidFill>
                <a:effectLst>
                  <a:outerShdw blurRad="38100" dist="38100" dir="2700000" algn="tl">
                    <a:srgbClr val="000000">
                      <a:alpha val="43137"/>
                    </a:srgbClr>
                  </a:outerShdw>
                </a:effectLst>
              </a:rPr>
              <a:t>Nukleotid</a:t>
            </a:r>
            <a:r>
              <a:rPr lang="hu-HU" sz="2000" dirty="0">
                <a:solidFill>
                  <a:srgbClr val="FF0000"/>
                </a:solidFill>
                <a:effectLst>
                  <a:outerShdw blurRad="38100" dist="38100" dir="2700000" algn="tl">
                    <a:srgbClr val="000000">
                      <a:alpha val="43137"/>
                    </a:srgbClr>
                  </a:outerShdw>
                </a:effectLst>
              </a:rPr>
              <a:t> (DNS?, </a:t>
            </a:r>
            <a:r>
              <a:rPr lang="hu-HU" sz="2000" dirty="0" err="1">
                <a:solidFill>
                  <a:srgbClr val="FF0000"/>
                </a:solidFill>
                <a:effectLst>
                  <a:outerShdw blurRad="38100" dist="38100" dir="2700000" algn="tl">
                    <a:srgbClr val="000000">
                      <a:alpha val="43137"/>
                    </a:srgbClr>
                  </a:outerShdw>
                </a:effectLst>
              </a:rPr>
              <a:t>mRNS</a:t>
            </a:r>
            <a:r>
              <a:rPr lang="hu-HU" sz="2000" dirty="0">
                <a:solidFill>
                  <a:srgbClr val="FF0000"/>
                </a:solidFill>
                <a:effectLst>
                  <a:outerShdw blurRad="38100" dist="38100" dir="2700000" algn="tl">
                    <a:srgbClr val="000000">
                      <a:alpha val="43137"/>
                    </a:srgbClr>
                  </a:outerShdw>
                </a:effectLst>
              </a:rPr>
              <a:t>?, </a:t>
            </a:r>
            <a:r>
              <a:rPr lang="hu-HU" sz="2000" dirty="0" err="1">
                <a:solidFill>
                  <a:srgbClr val="FF0000"/>
                </a:solidFill>
                <a:effectLst>
                  <a:outerShdw blurRad="38100" dist="38100" dir="2700000" algn="tl">
                    <a:srgbClr val="000000">
                      <a:alpha val="43137"/>
                    </a:srgbClr>
                  </a:outerShdw>
                </a:effectLst>
              </a:rPr>
              <a:t>cDNS</a:t>
            </a:r>
            <a:r>
              <a:rPr lang="hu-HU" sz="2000" dirty="0">
                <a:solidFill>
                  <a:srgbClr val="FF0000"/>
                </a:solidFill>
                <a:effectLst>
                  <a:outerShdw blurRad="38100" dist="38100" dir="2700000" algn="tl">
                    <a:srgbClr val="000000">
                      <a:alpha val="43137"/>
                    </a:srgbClr>
                  </a:outerShdw>
                </a:effectLst>
              </a:rPr>
              <a:t>?)</a:t>
            </a:r>
          </a:p>
          <a:p>
            <a:endParaRPr lang="hu-HU" dirty="0"/>
          </a:p>
          <a:p>
            <a:endParaRPr lang="hu-HU" dirty="0"/>
          </a:p>
        </p:txBody>
      </p:sp>
    </p:spTree>
    <p:extLst>
      <p:ext uri="{BB962C8B-B14F-4D97-AF65-F5344CB8AC3E}">
        <p14:creationId xmlns:p14="http://schemas.microsoft.com/office/powerpoint/2010/main" val="3835761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1"/>
            <a:ext cx="9143999" cy="829401"/>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67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18324"/>
            <a:ext cx="9143999" cy="829401"/>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950" b="1" dirty="0">
                <a:solidFill>
                  <a:schemeClr val="bg1"/>
                </a:solidFill>
              </a:rPr>
              <a:t>BLAST futtatás</a:t>
            </a:r>
          </a:p>
        </p:txBody>
      </p:sp>
      <p:sp>
        <p:nvSpPr>
          <p:cNvPr id="8" name="Szövegdoboz 7">
            <a:extLst>
              <a:ext uri="{FF2B5EF4-FFF2-40B4-BE49-F238E27FC236}">
                <a16:creationId xmlns:a16="http://schemas.microsoft.com/office/drawing/2014/main" id="{D4D17576-22DA-46F0-93D6-CEF5B976F5F6}"/>
              </a:ext>
            </a:extLst>
          </p:cNvPr>
          <p:cNvSpPr txBox="1"/>
          <p:nvPr/>
        </p:nvSpPr>
        <p:spPr>
          <a:xfrm>
            <a:off x="1187617" y="1447800"/>
            <a:ext cx="184731" cy="646331"/>
          </a:xfrm>
          <a:prstGeom prst="rect">
            <a:avLst/>
          </a:prstGeom>
          <a:noFill/>
        </p:spPr>
        <p:txBody>
          <a:bodyPr wrap="none" rtlCol="0">
            <a:spAutoFit/>
          </a:bodyPr>
          <a:lstStyle/>
          <a:p>
            <a:endParaRPr lang="hu-HU" dirty="0"/>
          </a:p>
          <a:p>
            <a:endParaRPr lang="hu-HU" dirty="0"/>
          </a:p>
        </p:txBody>
      </p:sp>
      <p:pic>
        <p:nvPicPr>
          <p:cNvPr id="3" name="Kép 2">
            <a:extLst>
              <a:ext uri="{FF2B5EF4-FFF2-40B4-BE49-F238E27FC236}">
                <a16:creationId xmlns:a16="http://schemas.microsoft.com/office/drawing/2014/main" id="{E5E8CF8E-EC93-416E-8A3E-A1793E2A293C}"/>
              </a:ext>
            </a:extLst>
          </p:cNvPr>
          <p:cNvPicPr>
            <a:picLocks noChangeAspect="1"/>
          </p:cNvPicPr>
          <p:nvPr/>
        </p:nvPicPr>
        <p:blipFill>
          <a:blip r:embed="rId2"/>
          <a:stretch>
            <a:fillRect/>
          </a:stretch>
        </p:blipFill>
        <p:spPr>
          <a:xfrm>
            <a:off x="303479" y="804330"/>
            <a:ext cx="8840521" cy="5838825"/>
          </a:xfrm>
          <a:prstGeom prst="rect">
            <a:avLst/>
          </a:prstGeom>
        </p:spPr>
      </p:pic>
    </p:spTree>
    <p:extLst>
      <p:ext uri="{BB962C8B-B14F-4D97-AF65-F5344CB8AC3E}">
        <p14:creationId xmlns:p14="http://schemas.microsoft.com/office/powerpoint/2010/main" val="2419342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1"/>
            <a:ext cx="9143999" cy="581419"/>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4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256113"/>
            <a:ext cx="9143999" cy="467451"/>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950" b="1" dirty="0">
                <a:solidFill>
                  <a:schemeClr val="bg1"/>
                </a:solidFill>
              </a:rPr>
              <a:t>BLAST eredmény</a:t>
            </a:r>
          </a:p>
        </p:txBody>
      </p:sp>
      <p:sp>
        <p:nvSpPr>
          <p:cNvPr id="8" name="Szövegdoboz 7">
            <a:extLst>
              <a:ext uri="{FF2B5EF4-FFF2-40B4-BE49-F238E27FC236}">
                <a16:creationId xmlns:a16="http://schemas.microsoft.com/office/drawing/2014/main" id="{D4D17576-22DA-46F0-93D6-CEF5B976F5F6}"/>
              </a:ext>
            </a:extLst>
          </p:cNvPr>
          <p:cNvSpPr txBox="1"/>
          <p:nvPr/>
        </p:nvSpPr>
        <p:spPr>
          <a:xfrm>
            <a:off x="1187617" y="1447800"/>
            <a:ext cx="184731" cy="646331"/>
          </a:xfrm>
          <a:prstGeom prst="rect">
            <a:avLst/>
          </a:prstGeom>
          <a:noFill/>
        </p:spPr>
        <p:txBody>
          <a:bodyPr wrap="none" rtlCol="0">
            <a:spAutoFit/>
          </a:bodyPr>
          <a:lstStyle/>
          <a:p>
            <a:endParaRPr lang="hu-HU" dirty="0"/>
          </a:p>
          <a:p>
            <a:endParaRPr lang="hu-HU" dirty="0"/>
          </a:p>
        </p:txBody>
      </p:sp>
      <p:pic>
        <p:nvPicPr>
          <p:cNvPr id="5" name="Kép 4">
            <a:extLst>
              <a:ext uri="{FF2B5EF4-FFF2-40B4-BE49-F238E27FC236}">
                <a16:creationId xmlns:a16="http://schemas.microsoft.com/office/drawing/2014/main" id="{C08741A4-A53A-4AC8-B126-51E5EE546486}"/>
              </a:ext>
            </a:extLst>
          </p:cNvPr>
          <p:cNvPicPr>
            <a:picLocks noChangeAspect="1"/>
          </p:cNvPicPr>
          <p:nvPr/>
        </p:nvPicPr>
        <p:blipFill>
          <a:blip r:embed="rId2"/>
          <a:stretch>
            <a:fillRect/>
          </a:stretch>
        </p:blipFill>
        <p:spPr>
          <a:xfrm>
            <a:off x="200024" y="556348"/>
            <a:ext cx="8743950" cy="6301652"/>
          </a:xfrm>
          <a:prstGeom prst="rect">
            <a:avLst/>
          </a:prstGeom>
        </p:spPr>
      </p:pic>
    </p:spTree>
    <p:extLst>
      <p:ext uri="{BB962C8B-B14F-4D97-AF65-F5344CB8AC3E}">
        <p14:creationId xmlns:p14="http://schemas.microsoft.com/office/powerpoint/2010/main" val="2306050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1"/>
            <a:ext cx="9143999" cy="581419"/>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4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256113"/>
            <a:ext cx="9143999" cy="467451"/>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950" b="1" dirty="0">
                <a:solidFill>
                  <a:schemeClr val="bg1"/>
                </a:solidFill>
              </a:rPr>
              <a:t>BLAST eredmény</a:t>
            </a:r>
          </a:p>
        </p:txBody>
      </p:sp>
      <p:sp>
        <p:nvSpPr>
          <p:cNvPr id="8" name="Szövegdoboz 7">
            <a:extLst>
              <a:ext uri="{FF2B5EF4-FFF2-40B4-BE49-F238E27FC236}">
                <a16:creationId xmlns:a16="http://schemas.microsoft.com/office/drawing/2014/main" id="{D4D17576-22DA-46F0-93D6-CEF5B976F5F6}"/>
              </a:ext>
            </a:extLst>
          </p:cNvPr>
          <p:cNvSpPr txBox="1"/>
          <p:nvPr/>
        </p:nvSpPr>
        <p:spPr>
          <a:xfrm>
            <a:off x="1187617" y="1447800"/>
            <a:ext cx="184731" cy="646331"/>
          </a:xfrm>
          <a:prstGeom prst="rect">
            <a:avLst/>
          </a:prstGeom>
          <a:noFill/>
        </p:spPr>
        <p:txBody>
          <a:bodyPr wrap="none" rtlCol="0">
            <a:spAutoFit/>
          </a:bodyPr>
          <a:lstStyle/>
          <a:p>
            <a:endParaRPr lang="hu-HU" dirty="0"/>
          </a:p>
          <a:p>
            <a:endParaRPr lang="hu-HU" dirty="0"/>
          </a:p>
        </p:txBody>
      </p:sp>
      <p:sp>
        <p:nvSpPr>
          <p:cNvPr id="3" name="Szövegdoboz 2">
            <a:extLst>
              <a:ext uri="{FF2B5EF4-FFF2-40B4-BE49-F238E27FC236}">
                <a16:creationId xmlns:a16="http://schemas.microsoft.com/office/drawing/2014/main" id="{8A786E61-19B3-4BC5-A435-2A9DEE61225B}"/>
              </a:ext>
            </a:extLst>
          </p:cNvPr>
          <p:cNvSpPr txBox="1"/>
          <p:nvPr/>
        </p:nvSpPr>
        <p:spPr>
          <a:xfrm>
            <a:off x="593432" y="550886"/>
            <a:ext cx="3220690" cy="5539978"/>
          </a:xfrm>
          <a:prstGeom prst="rect">
            <a:avLst/>
          </a:prstGeom>
          <a:noFill/>
        </p:spPr>
        <p:txBody>
          <a:bodyPr wrap="none" rtlCol="0">
            <a:spAutoFit/>
          </a:bodyPr>
          <a:lstStyle/>
          <a:p>
            <a:pPr marL="342900" indent="-342900">
              <a:buFont typeface="+mj-lt"/>
              <a:buAutoNum type="arabicPeriod" startAt="3"/>
            </a:pPr>
            <a:r>
              <a:rPr lang="hu-HU" dirty="0">
                <a:effectLst>
                  <a:outerShdw blurRad="38100" dist="38100" dir="2700000" algn="tl">
                    <a:srgbClr val="000000">
                      <a:alpha val="43137"/>
                    </a:srgbClr>
                  </a:outerShdw>
                </a:effectLst>
              </a:rPr>
              <a:t>Milyen élőlényből </a:t>
            </a:r>
          </a:p>
          <a:p>
            <a:r>
              <a:rPr lang="hu-HU" dirty="0">
                <a:effectLst>
                  <a:outerShdw blurRad="38100" dist="38100" dir="2700000" algn="tl">
                    <a:srgbClr val="000000">
                      <a:alpha val="43137"/>
                    </a:srgbClr>
                  </a:outerShdw>
                </a:effectLst>
              </a:rPr>
              <a:t>       származik?</a:t>
            </a:r>
          </a:p>
          <a:p>
            <a:r>
              <a:rPr lang="hu-HU" dirty="0">
                <a:effectLst>
                  <a:outerShdw blurRad="38100" dist="38100" dir="2700000" algn="tl">
                    <a:srgbClr val="000000">
                      <a:alpha val="43137"/>
                    </a:srgbClr>
                  </a:outerShdw>
                </a:effectLst>
              </a:rPr>
              <a:t>	</a:t>
            </a:r>
            <a:r>
              <a:rPr lang="hu-HU" dirty="0">
                <a:solidFill>
                  <a:srgbClr val="FF0000"/>
                </a:solidFill>
                <a:effectLst>
                  <a:outerShdw blurRad="38100" dist="38100" dir="2700000" algn="tl">
                    <a:srgbClr val="000000">
                      <a:alpha val="43137"/>
                    </a:srgbClr>
                  </a:outerShdw>
                </a:effectLst>
              </a:rPr>
              <a:t>Homo sapiens</a:t>
            </a:r>
          </a:p>
          <a:p>
            <a:endParaRPr lang="hu-HU" dirty="0">
              <a:effectLst>
                <a:outerShdw blurRad="38100" dist="38100" dir="2700000" algn="tl">
                  <a:srgbClr val="000000">
                    <a:alpha val="43137"/>
                  </a:srgbClr>
                </a:outerShdw>
              </a:effectLst>
            </a:endParaRPr>
          </a:p>
          <a:p>
            <a:pPr marL="342900" indent="-342900">
              <a:buFont typeface="+mj-lt"/>
              <a:buAutoNum type="arabicPeriod" startAt="4"/>
            </a:pPr>
            <a:r>
              <a:rPr lang="hu-HU" dirty="0">
                <a:effectLst>
                  <a:outerShdw blurRad="38100" dist="38100" dir="2700000" algn="tl">
                    <a:srgbClr val="000000">
                      <a:alpha val="43137"/>
                    </a:srgbClr>
                  </a:outerShdw>
                </a:effectLst>
              </a:rPr>
              <a:t>Mi a szekvencia </a:t>
            </a:r>
            <a:r>
              <a:rPr lang="hu-HU" dirty="0" err="1">
                <a:effectLst>
                  <a:outerShdw blurRad="38100" dist="38100" dir="2700000" algn="tl">
                    <a:srgbClr val="000000">
                      <a:alpha val="43137"/>
                    </a:srgbClr>
                  </a:outerShdw>
                </a:effectLst>
              </a:rPr>
              <a:t>HGNC</a:t>
            </a:r>
            <a:r>
              <a:rPr lang="hu-HU" dirty="0">
                <a:effectLst>
                  <a:outerShdw blurRad="38100" dist="38100" dir="2700000" algn="tl">
                    <a:srgbClr val="000000">
                      <a:alpha val="43137"/>
                    </a:srgbClr>
                  </a:outerShdw>
                </a:effectLst>
              </a:rPr>
              <a:t> neve?</a:t>
            </a:r>
          </a:p>
          <a:p>
            <a:r>
              <a:rPr lang="hu-HU" dirty="0" err="1">
                <a:solidFill>
                  <a:srgbClr val="FF0000"/>
                </a:solidFill>
                <a:effectLst>
                  <a:outerShdw blurRad="38100" dist="38100" dir="2700000" algn="tl">
                    <a:srgbClr val="000000">
                      <a:alpha val="43137"/>
                    </a:srgbClr>
                  </a:outerShdw>
                </a:effectLst>
              </a:rPr>
              <a:t>HBB</a:t>
            </a:r>
            <a:r>
              <a:rPr lang="hu-HU" dirty="0">
                <a:solidFill>
                  <a:srgbClr val="FF0000"/>
                </a:solidFill>
                <a:effectLst>
                  <a:outerShdw blurRad="38100" dist="38100" dir="2700000" algn="tl">
                    <a:srgbClr val="000000">
                      <a:alpha val="43137"/>
                    </a:srgbClr>
                  </a:outerShdw>
                </a:effectLst>
              </a:rPr>
              <a:t>, </a:t>
            </a:r>
            <a:r>
              <a:rPr lang="hu-HU" dirty="0">
                <a:solidFill>
                  <a:srgbClr val="FF0000"/>
                </a:solidFill>
              </a:rPr>
              <a:t>hemoglobin </a:t>
            </a:r>
            <a:r>
              <a:rPr lang="hu-HU" dirty="0" err="1">
                <a:solidFill>
                  <a:srgbClr val="FF0000"/>
                </a:solidFill>
              </a:rPr>
              <a:t>subunit</a:t>
            </a:r>
            <a:r>
              <a:rPr lang="hu-HU" dirty="0">
                <a:solidFill>
                  <a:srgbClr val="FF0000"/>
                </a:solidFill>
              </a:rPr>
              <a:t> beta</a:t>
            </a:r>
          </a:p>
          <a:p>
            <a:pPr>
              <a:lnSpc>
                <a:spcPct val="150000"/>
              </a:lnSpc>
            </a:pPr>
            <a:r>
              <a:rPr lang="hu-HU" dirty="0"/>
              <a:t> </a:t>
            </a:r>
            <a:endParaRPr lang="hu-HU" dirty="0">
              <a:effectLst>
                <a:outerShdw blurRad="38100" dist="38100" dir="2700000" algn="tl">
                  <a:srgbClr val="000000">
                    <a:alpha val="43137"/>
                  </a:srgbClr>
                </a:outerShdw>
              </a:effectLst>
            </a:endParaRPr>
          </a:p>
          <a:p>
            <a:pPr marL="342900" indent="-342900">
              <a:buFont typeface="+mj-lt"/>
              <a:buAutoNum type="arabicPeriod" startAt="5"/>
            </a:pPr>
            <a:r>
              <a:rPr lang="hu-HU" dirty="0">
                <a:effectLst>
                  <a:outerShdw blurRad="38100" dist="38100" dir="2700000" algn="tl">
                    <a:srgbClr val="000000">
                      <a:alpha val="43137"/>
                    </a:srgbClr>
                  </a:outerShdw>
                </a:effectLst>
              </a:rPr>
              <a:t>Mi az NCBI </a:t>
            </a:r>
          </a:p>
          <a:p>
            <a:r>
              <a:rPr lang="hu-HU" dirty="0">
                <a:effectLst>
                  <a:outerShdw blurRad="38100" dist="38100" dir="2700000" algn="tl">
                    <a:srgbClr val="000000">
                      <a:alpha val="43137"/>
                    </a:srgbClr>
                  </a:outerShdw>
                </a:effectLst>
              </a:rPr>
              <a:t>       referencia szekvencia </a:t>
            </a:r>
          </a:p>
          <a:p>
            <a:r>
              <a:rPr lang="hu-HU" dirty="0">
                <a:effectLst>
                  <a:outerShdw blurRad="38100" dist="38100" dir="2700000" algn="tl">
                    <a:srgbClr val="000000">
                      <a:alpha val="43137"/>
                    </a:srgbClr>
                  </a:outerShdw>
                </a:effectLst>
              </a:rPr>
              <a:t>       azonosítója?</a:t>
            </a:r>
          </a:p>
          <a:p>
            <a:r>
              <a:rPr lang="hu-HU" altLang="hu-HU" dirty="0">
                <a:solidFill>
                  <a:srgbClr val="0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hu-HU" altLang="hu-HU" b="1" dirty="0" err="1">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NM_000518</a:t>
            </a:r>
            <a:r>
              <a:rPr lang="hu-HU" altLang="hu-HU" sz="1600" b="1" dirty="0">
                <a:solidFill>
                  <a:srgbClr val="FF0000"/>
                </a:solidFill>
                <a:effectLst>
                  <a:outerShdw blurRad="38100" dist="38100" dir="2700000" algn="tl">
                    <a:srgbClr val="000000">
                      <a:alpha val="43137"/>
                    </a:srgbClr>
                  </a:outerShdw>
                </a:effectLst>
              </a:rPr>
              <a:t> </a:t>
            </a:r>
          </a:p>
          <a:p>
            <a:endParaRPr lang="hu-HU" altLang="hu-HU" sz="1600" b="1" dirty="0">
              <a:solidFill>
                <a:srgbClr val="FF0000"/>
              </a:solidFill>
              <a:effectLst>
                <a:outerShdw blurRad="38100" dist="38100" dir="2700000" algn="tl">
                  <a:srgbClr val="000000">
                    <a:alpha val="43137"/>
                  </a:srgbClr>
                </a:outerShdw>
              </a:effectLst>
            </a:endParaRPr>
          </a:p>
          <a:p>
            <a:r>
              <a:rPr lang="hu-HU" altLang="hu-HU" dirty="0">
                <a:effectLst>
                  <a:outerShdw blurRad="38100" dist="38100" dir="2700000" algn="tl">
                    <a:srgbClr val="000000">
                      <a:alpha val="43137"/>
                    </a:srgbClr>
                  </a:outerShdw>
                </a:effectLst>
              </a:rPr>
              <a:t>2. Milyen típusú szekvencia?</a:t>
            </a:r>
          </a:p>
          <a:p>
            <a:r>
              <a:rPr lang="hu-HU" altLang="hu-HU" dirty="0" err="1">
                <a:effectLst>
                  <a:outerShdw blurRad="38100" dist="38100" dir="2700000" algn="tl">
                    <a:srgbClr val="000000">
                      <a:alpha val="43137"/>
                    </a:srgbClr>
                  </a:outerShdw>
                </a:effectLst>
              </a:rPr>
              <a:t>Nukleotid</a:t>
            </a:r>
            <a:r>
              <a:rPr lang="hu-HU" altLang="hu-HU" dirty="0">
                <a:effectLst>
                  <a:outerShdw blurRad="38100" dist="38100" dir="2700000" algn="tl">
                    <a:srgbClr val="000000">
                      <a:alpha val="43137"/>
                    </a:srgbClr>
                  </a:outerShdw>
                </a:effectLst>
              </a:rPr>
              <a:t>, </a:t>
            </a:r>
            <a:r>
              <a:rPr lang="hu-HU" altLang="hu-HU" b="1" dirty="0" err="1">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mRNS</a:t>
            </a:r>
            <a:endParaRPr lang="hu-HU" altLang="hu-HU" b="1" dirty="0">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a:p>
            <a:endParaRPr lang="hu-HU" altLang="hu-HU" sz="1600" b="1" dirty="0">
              <a:solidFill>
                <a:srgbClr val="FF0000"/>
              </a:solidFill>
              <a:effectLst>
                <a:outerShdw blurRad="38100" dist="38100" dir="2700000" algn="tl">
                  <a:srgbClr val="000000">
                    <a:alpha val="43137"/>
                  </a:srgbClr>
                </a:outerShdw>
              </a:effectLst>
            </a:endParaRPr>
          </a:p>
          <a:p>
            <a:endParaRPr lang="hu-HU" sz="1600" b="1" dirty="0">
              <a:solidFill>
                <a:srgbClr val="FF0000"/>
              </a:solidFill>
              <a:effectLst>
                <a:outerShdw blurRad="38100" dist="38100" dir="2700000" algn="tl">
                  <a:srgbClr val="000000">
                    <a:alpha val="43137"/>
                  </a:srgbClr>
                </a:outerShdw>
              </a:effectLst>
            </a:endParaRPr>
          </a:p>
          <a:p>
            <a:endParaRPr lang="hu-HU" b="1" dirty="0">
              <a:solidFill>
                <a:srgbClr val="FF0000"/>
              </a:solidFill>
            </a:endParaRPr>
          </a:p>
          <a:p>
            <a:pPr>
              <a:lnSpc>
                <a:spcPct val="150000"/>
              </a:lnSpc>
            </a:pPr>
            <a:endParaRPr lang="hu-HU" dirty="0"/>
          </a:p>
          <a:p>
            <a:endParaRPr lang="hu-HU" dirty="0"/>
          </a:p>
        </p:txBody>
      </p:sp>
      <p:sp>
        <p:nvSpPr>
          <p:cNvPr id="6" name="Szövegdoboz 5">
            <a:extLst>
              <a:ext uri="{FF2B5EF4-FFF2-40B4-BE49-F238E27FC236}">
                <a16:creationId xmlns:a16="http://schemas.microsoft.com/office/drawing/2014/main" id="{55B988DB-3B18-40D4-92F9-AEADF5FBEBCF}"/>
              </a:ext>
            </a:extLst>
          </p:cNvPr>
          <p:cNvSpPr txBox="1"/>
          <p:nvPr/>
        </p:nvSpPr>
        <p:spPr>
          <a:xfrm>
            <a:off x="612875" y="4850977"/>
            <a:ext cx="2729722" cy="2308324"/>
          </a:xfrm>
          <a:prstGeom prst="rect">
            <a:avLst/>
          </a:prstGeom>
          <a:noFill/>
        </p:spPr>
        <p:txBody>
          <a:bodyPr wrap="none" rtlCol="0">
            <a:spAutoFit/>
          </a:bodyPr>
          <a:lstStyle/>
          <a:p>
            <a:r>
              <a:rPr lang="hu-HU" dirty="0">
                <a:effectLst>
                  <a:outerShdw blurRad="38100" dist="38100" dir="2700000" algn="tl">
                    <a:srgbClr val="000000">
                      <a:alpha val="43137"/>
                    </a:srgbClr>
                  </a:outerShdw>
                </a:effectLst>
              </a:rPr>
              <a:t>Illesztés minőségi mutatói: </a:t>
            </a:r>
          </a:p>
          <a:p>
            <a:pPr marL="285750" indent="-285750">
              <a:buFont typeface="Arial" panose="020B0604020202020204" pitchFamily="34" charset="0"/>
              <a:buChar char="•"/>
            </a:pPr>
            <a:r>
              <a:rPr lang="hu-HU" dirty="0">
                <a:effectLst>
                  <a:outerShdw blurRad="38100" dist="38100" dir="2700000" algn="tl">
                    <a:srgbClr val="000000">
                      <a:alpha val="43137"/>
                    </a:srgbClr>
                  </a:outerShdw>
                </a:effectLst>
              </a:rPr>
              <a:t>Max </a:t>
            </a:r>
            <a:r>
              <a:rPr lang="hu-HU" dirty="0" err="1">
                <a:effectLst>
                  <a:outerShdw blurRad="38100" dist="38100" dir="2700000" algn="tl">
                    <a:srgbClr val="000000">
                      <a:alpha val="43137"/>
                    </a:srgbClr>
                  </a:outerShdw>
                </a:effectLst>
              </a:rPr>
              <a:t>score</a:t>
            </a:r>
            <a:r>
              <a:rPr lang="hu-HU" dirty="0">
                <a:effectLst>
                  <a:outerShdw blurRad="38100" dist="38100" dir="2700000" algn="tl">
                    <a:srgbClr val="000000">
                      <a:alpha val="43137"/>
                    </a:srgbClr>
                  </a:outerShdw>
                </a:effectLst>
              </a:rPr>
              <a:t>:</a:t>
            </a:r>
          </a:p>
          <a:p>
            <a:pPr marL="285750" indent="-285750">
              <a:buFont typeface="Arial" panose="020B0604020202020204" pitchFamily="34" charset="0"/>
              <a:buChar char="•"/>
            </a:pPr>
            <a:r>
              <a:rPr lang="hu-HU" dirty="0">
                <a:effectLst>
                  <a:outerShdw blurRad="38100" dist="38100" dir="2700000" algn="tl">
                    <a:srgbClr val="000000">
                      <a:alpha val="43137"/>
                    </a:srgbClr>
                  </a:outerShdw>
                </a:effectLst>
              </a:rPr>
              <a:t>Total </a:t>
            </a:r>
            <a:r>
              <a:rPr lang="hu-HU" dirty="0" err="1">
                <a:effectLst>
                  <a:outerShdw blurRad="38100" dist="38100" dir="2700000" algn="tl">
                    <a:srgbClr val="000000">
                      <a:alpha val="43137"/>
                    </a:srgbClr>
                  </a:outerShdw>
                </a:effectLst>
              </a:rPr>
              <a:t>score</a:t>
            </a:r>
            <a:r>
              <a:rPr lang="hu-HU" dirty="0">
                <a:effectLst>
                  <a:outerShdw blurRad="38100" dist="38100" dir="2700000" algn="tl">
                    <a:srgbClr val="000000">
                      <a:alpha val="43137"/>
                    </a:srgbClr>
                  </a:outerShdw>
                </a:effectLst>
              </a:rPr>
              <a:t>:</a:t>
            </a:r>
          </a:p>
          <a:p>
            <a:pPr marL="285750" indent="-285750">
              <a:buFont typeface="Arial" panose="020B0604020202020204" pitchFamily="34" charset="0"/>
              <a:buChar char="•"/>
            </a:pPr>
            <a:r>
              <a:rPr lang="hu-HU" dirty="0" err="1">
                <a:effectLst>
                  <a:outerShdw blurRad="38100" dist="38100" dir="2700000" algn="tl">
                    <a:srgbClr val="000000">
                      <a:alpha val="43137"/>
                    </a:srgbClr>
                  </a:outerShdw>
                </a:effectLst>
              </a:rPr>
              <a:t>Query</a:t>
            </a:r>
            <a:r>
              <a:rPr lang="hu-HU" dirty="0">
                <a:effectLst>
                  <a:outerShdw blurRad="38100" dist="38100" dir="2700000" algn="tl">
                    <a:srgbClr val="000000">
                      <a:alpha val="43137"/>
                    </a:srgbClr>
                  </a:outerShdw>
                </a:effectLst>
              </a:rPr>
              <a:t> </a:t>
            </a:r>
            <a:r>
              <a:rPr lang="hu-HU" dirty="0" err="1">
                <a:effectLst>
                  <a:outerShdw blurRad="38100" dist="38100" dir="2700000" algn="tl">
                    <a:srgbClr val="000000">
                      <a:alpha val="43137"/>
                    </a:srgbClr>
                  </a:outerShdw>
                </a:effectLst>
              </a:rPr>
              <a:t>cover</a:t>
            </a:r>
            <a:r>
              <a:rPr lang="hu-HU" dirty="0">
                <a:effectLst>
                  <a:outerShdw blurRad="38100" dist="38100" dir="2700000" algn="tl">
                    <a:srgbClr val="000000">
                      <a:alpha val="43137"/>
                    </a:srgbClr>
                  </a:outerShdw>
                </a:effectLst>
              </a:rPr>
              <a:t>:</a:t>
            </a:r>
          </a:p>
          <a:p>
            <a:pPr marL="285750" indent="-285750">
              <a:buFont typeface="Arial" panose="020B0604020202020204" pitchFamily="34" charset="0"/>
              <a:buChar char="•"/>
            </a:pPr>
            <a:r>
              <a:rPr lang="hu-HU" dirty="0">
                <a:effectLst>
                  <a:outerShdw blurRad="38100" dist="38100" dir="2700000" algn="tl">
                    <a:srgbClr val="000000">
                      <a:alpha val="43137"/>
                    </a:srgbClr>
                  </a:outerShdw>
                </a:effectLst>
              </a:rPr>
              <a:t>E-</a:t>
            </a:r>
            <a:r>
              <a:rPr lang="hu-HU" dirty="0" err="1">
                <a:effectLst>
                  <a:outerShdw blurRad="38100" dist="38100" dir="2700000" algn="tl">
                    <a:srgbClr val="000000">
                      <a:alpha val="43137"/>
                    </a:srgbClr>
                  </a:outerShdw>
                </a:effectLst>
              </a:rPr>
              <a:t>vaule</a:t>
            </a:r>
            <a:r>
              <a:rPr lang="hu-HU" dirty="0">
                <a:effectLst>
                  <a:outerShdw blurRad="38100" dist="38100" dir="2700000" algn="tl">
                    <a:srgbClr val="000000">
                      <a:alpha val="43137"/>
                    </a:srgbClr>
                  </a:outerShdw>
                </a:effectLst>
              </a:rPr>
              <a:t>:</a:t>
            </a:r>
          </a:p>
          <a:p>
            <a:pPr marL="285750" indent="-285750">
              <a:buFont typeface="Arial" panose="020B0604020202020204" pitchFamily="34" charset="0"/>
              <a:buChar char="•"/>
            </a:pPr>
            <a:r>
              <a:rPr lang="hu-HU" dirty="0" err="1">
                <a:effectLst>
                  <a:outerShdw blurRad="38100" dist="38100" dir="2700000" algn="tl">
                    <a:srgbClr val="000000">
                      <a:alpha val="43137"/>
                    </a:srgbClr>
                  </a:outerShdw>
                </a:effectLst>
              </a:rPr>
              <a:t>Ident</a:t>
            </a:r>
            <a:r>
              <a:rPr lang="hu-HU" dirty="0">
                <a:effectLst>
                  <a:outerShdw blurRad="38100" dist="38100" dir="2700000" algn="tl">
                    <a:srgbClr val="000000">
                      <a:alpha val="43137"/>
                    </a:srgbClr>
                  </a:outerShdw>
                </a:effectLst>
              </a:rPr>
              <a:t>:</a:t>
            </a:r>
          </a:p>
          <a:p>
            <a:endParaRPr lang="hu-HU" dirty="0"/>
          </a:p>
          <a:p>
            <a:endParaRPr lang="hu-HU" dirty="0"/>
          </a:p>
        </p:txBody>
      </p:sp>
      <p:sp>
        <p:nvSpPr>
          <p:cNvPr id="12" name="Szövegdoboz 11">
            <a:extLst>
              <a:ext uri="{FF2B5EF4-FFF2-40B4-BE49-F238E27FC236}">
                <a16:creationId xmlns:a16="http://schemas.microsoft.com/office/drawing/2014/main" id="{CB48A0B2-9658-444E-BC82-25F98A333549}"/>
              </a:ext>
            </a:extLst>
          </p:cNvPr>
          <p:cNvSpPr txBox="1"/>
          <p:nvPr/>
        </p:nvSpPr>
        <p:spPr>
          <a:xfrm>
            <a:off x="3714750" y="556348"/>
            <a:ext cx="1487971" cy="369332"/>
          </a:xfrm>
          <a:prstGeom prst="rect">
            <a:avLst/>
          </a:prstGeom>
          <a:noFill/>
        </p:spPr>
        <p:txBody>
          <a:bodyPr wrap="none" rtlCol="0">
            <a:spAutoFit/>
          </a:bodyPr>
          <a:lstStyle/>
          <a:p>
            <a:r>
              <a:rPr lang="hu-HU" dirty="0"/>
              <a:t>Klikk </a:t>
            </a:r>
            <a:r>
              <a:rPr lang="hu-HU" dirty="0" err="1"/>
              <a:t>Graphics</a:t>
            </a:r>
            <a:endParaRPr lang="hu-HU" dirty="0"/>
          </a:p>
        </p:txBody>
      </p:sp>
      <p:pic>
        <p:nvPicPr>
          <p:cNvPr id="14" name="Kép 13">
            <a:extLst>
              <a:ext uri="{FF2B5EF4-FFF2-40B4-BE49-F238E27FC236}">
                <a16:creationId xmlns:a16="http://schemas.microsoft.com/office/drawing/2014/main" id="{D2098553-8C80-45F8-9C85-D76F1733ED9E}"/>
              </a:ext>
            </a:extLst>
          </p:cNvPr>
          <p:cNvPicPr>
            <a:picLocks noChangeAspect="1"/>
          </p:cNvPicPr>
          <p:nvPr/>
        </p:nvPicPr>
        <p:blipFill>
          <a:blip r:embed="rId3"/>
          <a:stretch>
            <a:fillRect/>
          </a:stretch>
        </p:blipFill>
        <p:spPr>
          <a:xfrm>
            <a:off x="3814477" y="1032638"/>
            <a:ext cx="5133975" cy="5591175"/>
          </a:xfrm>
          <a:prstGeom prst="rect">
            <a:avLst/>
          </a:prstGeom>
        </p:spPr>
      </p:pic>
    </p:spTree>
    <p:extLst>
      <p:ext uri="{BB962C8B-B14F-4D97-AF65-F5344CB8AC3E}">
        <p14:creationId xmlns:p14="http://schemas.microsoft.com/office/powerpoint/2010/main" val="561852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1"/>
            <a:ext cx="9143999" cy="571222"/>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4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113278"/>
            <a:ext cx="9143999" cy="571222"/>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950" b="1" dirty="0" err="1">
                <a:solidFill>
                  <a:schemeClr val="bg1"/>
                </a:solidFill>
              </a:rPr>
              <a:t>GeneBank</a:t>
            </a:r>
            <a:r>
              <a:rPr lang="hu-HU" sz="4950" b="1" dirty="0">
                <a:solidFill>
                  <a:schemeClr val="bg1"/>
                </a:solidFill>
              </a:rPr>
              <a:t> rekord I</a:t>
            </a:r>
          </a:p>
        </p:txBody>
      </p:sp>
      <p:pic>
        <p:nvPicPr>
          <p:cNvPr id="4" name="Kép 3">
            <a:extLst>
              <a:ext uri="{FF2B5EF4-FFF2-40B4-BE49-F238E27FC236}">
                <a16:creationId xmlns:a16="http://schemas.microsoft.com/office/drawing/2014/main" id="{C8799E69-0535-4026-BD21-6E5B7F52BAB8}"/>
              </a:ext>
            </a:extLst>
          </p:cNvPr>
          <p:cNvPicPr>
            <a:picLocks noChangeAspect="1"/>
          </p:cNvPicPr>
          <p:nvPr/>
        </p:nvPicPr>
        <p:blipFill>
          <a:blip r:embed="rId2"/>
          <a:stretch>
            <a:fillRect/>
          </a:stretch>
        </p:blipFill>
        <p:spPr>
          <a:xfrm>
            <a:off x="3325304" y="546151"/>
            <a:ext cx="5818695" cy="5799004"/>
          </a:xfrm>
          <a:prstGeom prst="rect">
            <a:avLst/>
          </a:prstGeom>
        </p:spPr>
      </p:pic>
      <p:cxnSp>
        <p:nvCxnSpPr>
          <p:cNvPr id="6" name="Egyenes összekötő 5">
            <a:extLst>
              <a:ext uri="{FF2B5EF4-FFF2-40B4-BE49-F238E27FC236}">
                <a16:creationId xmlns:a16="http://schemas.microsoft.com/office/drawing/2014/main" id="{5A699D24-A4ED-47EB-B048-FE5558230B08}"/>
              </a:ext>
            </a:extLst>
          </p:cNvPr>
          <p:cNvCxnSpPr>
            <a:cxnSpLocks/>
          </p:cNvCxnSpPr>
          <p:nvPr/>
        </p:nvCxnSpPr>
        <p:spPr>
          <a:xfrm>
            <a:off x="3829050" y="5962150"/>
            <a:ext cx="0" cy="878305"/>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Egyenes összekötő 7">
            <a:extLst>
              <a:ext uri="{FF2B5EF4-FFF2-40B4-BE49-F238E27FC236}">
                <a16:creationId xmlns:a16="http://schemas.microsoft.com/office/drawing/2014/main" id="{65C3E747-96CA-4773-8ABF-FC66BBF85E19}"/>
              </a:ext>
            </a:extLst>
          </p:cNvPr>
          <p:cNvCxnSpPr/>
          <p:nvPr/>
        </p:nvCxnSpPr>
        <p:spPr>
          <a:xfrm>
            <a:off x="4691315" y="6345155"/>
            <a:ext cx="0" cy="49530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Egyenes összekötő 8">
            <a:extLst>
              <a:ext uri="{FF2B5EF4-FFF2-40B4-BE49-F238E27FC236}">
                <a16:creationId xmlns:a16="http://schemas.microsoft.com/office/drawing/2014/main" id="{4C359F85-D17D-4A10-B0C7-D07230AB27B8}"/>
              </a:ext>
            </a:extLst>
          </p:cNvPr>
          <p:cNvCxnSpPr/>
          <p:nvPr/>
        </p:nvCxnSpPr>
        <p:spPr>
          <a:xfrm>
            <a:off x="6844965" y="6362700"/>
            <a:ext cx="0" cy="49530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Egyenes összekötő 9">
            <a:extLst>
              <a:ext uri="{FF2B5EF4-FFF2-40B4-BE49-F238E27FC236}">
                <a16:creationId xmlns:a16="http://schemas.microsoft.com/office/drawing/2014/main" id="{573DDBDF-C00F-4D6D-88E2-927A53224219}"/>
              </a:ext>
            </a:extLst>
          </p:cNvPr>
          <p:cNvCxnSpPr>
            <a:cxnSpLocks/>
          </p:cNvCxnSpPr>
          <p:nvPr/>
        </p:nvCxnSpPr>
        <p:spPr>
          <a:xfrm>
            <a:off x="8938461" y="5968666"/>
            <a:ext cx="0" cy="871789"/>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Egyenes összekötő 10">
            <a:extLst>
              <a:ext uri="{FF2B5EF4-FFF2-40B4-BE49-F238E27FC236}">
                <a16:creationId xmlns:a16="http://schemas.microsoft.com/office/drawing/2014/main" id="{0660A539-07F1-46AD-AE1B-40AFE14D21A8}"/>
              </a:ext>
            </a:extLst>
          </p:cNvPr>
          <p:cNvCxnSpPr/>
          <p:nvPr/>
        </p:nvCxnSpPr>
        <p:spPr>
          <a:xfrm>
            <a:off x="5701965" y="6345155"/>
            <a:ext cx="0" cy="49530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Egyenes összekötő 11">
            <a:extLst>
              <a:ext uri="{FF2B5EF4-FFF2-40B4-BE49-F238E27FC236}">
                <a16:creationId xmlns:a16="http://schemas.microsoft.com/office/drawing/2014/main" id="{10E3BE6C-48BA-4C44-91ED-789FB9A2DA71}"/>
              </a:ext>
            </a:extLst>
          </p:cNvPr>
          <p:cNvCxnSpPr/>
          <p:nvPr/>
        </p:nvCxnSpPr>
        <p:spPr>
          <a:xfrm>
            <a:off x="7963902" y="6362700"/>
            <a:ext cx="0" cy="49530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Szövegdoboz 15">
            <a:extLst>
              <a:ext uri="{FF2B5EF4-FFF2-40B4-BE49-F238E27FC236}">
                <a16:creationId xmlns:a16="http://schemas.microsoft.com/office/drawing/2014/main" id="{85963F0E-D308-4A59-8191-4B6D1FF1DC21}"/>
              </a:ext>
            </a:extLst>
          </p:cNvPr>
          <p:cNvSpPr txBox="1"/>
          <p:nvPr/>
        </p:nvSpPr>
        <p:spPr>
          <a:xfrm>
            <a:off x="200954" y="1857594"/>
            <a:ext cx="3312382" cy="3554819"/>
          </a:xfrm>
          <a:prstGeom prst="rect">
            <a:avLst/>
          </a:prstGeom>
          <a:noFill/>
        </p:spPr>
        <p:txBody>
          <a:bodyPr wrap="none" rtlCol="0">
            <a:spAutoFit/>
          </a:bodyPr>
          <a:lstStyle/>
          <a:p>
            <a:pPr marL="342900" indent="-342900">
              <a:buAutoNum type="arabicPeriod" startAt="6"/>
            </a:pPr>
            <a:r>
              <a:rPr lang="hu-HU" b="1" dirty="0"/>
              <a:t>Milyen hosszú a szekvencia?</a:t>
            </a:r>
          </a:p>
          <a:p>
            <a:r>
              <a:rPr lang="hu-HU" b="1" dirty="0"/>
              <a:t>	</a:t>
            </a:r>
            <a:r>
              <a:rPr lang="hu-HU" b="1" dirty="0">
                <a:solidFill>
                  <a:srgbClr val="FF0000"/>
                </a:solidFill>
              </a:rPr>
              <a:t>628 </a:t>
            </a:r>
            <a:r>
              <a:rPr lang="hu-HU" b="1" dirty="0" err="1">
                <a:solidFill>
                  <a:srgbClr val="FF0000"/>
                </a:solidFill>
              </a:rPr>
              <a:t>bp</a:t>
            </a:r>
            <a:endParaRPr lang="hu-HU" b="1" dirty="0">
              <a:solidFill>
                <a:srgbClr val="FF0000"/>
              </a:solidFill>
            </a:endParaRPr>
          </a:p>
          <a:p>
            <a:endParaRPr lang="hu-HU" b="1" dirty="0"/>
          </a:p>
          <a:p>
            <a:pPr marL="342900" indent="-342900">
              <a:buFont typeface="+mj-lt"/>
              <a:buAutoNum type="arabicPeriod" startAt="7"/>
            </a:pPr>
            <a:r>
              <a:rPr lang="hu-HU" b="1" dirty="0"/>
              <a:t>Mennyi </a:t>
            </a:r>
            <a:r>
              <a:rPr lang="hu-HU" b="1" dirty="0" err="1"/>
              <a:t>exont</a:t>
            </a:r>
            <a:r>
              <a:rPr lang="hu-HU" b="1" dirty="0"/>
              <a:t> tartalmaz?</a:t>
            </a:r>
          </a:p>
          <a:p>
            <a:r>
              <a:rPr lang="hu-HU" i="1" dirty="0"/>
              <a:t>     </a:t>
            </a:r>
            <a:r>
              <a:rPr lang="hu-HU" i="1" dirty="0">
                <a:solidFill>
                  <a:srgbClr val="FF0000"/>
                </a:solidFill>
              </a:rPr>
              <a:t>klikk </a:t>
            </a:r>
            <a:r>
              <a:rPr lang="hu-HU" b="1" i="1" dirty="0" err="1">
                <a:solidFill>
                  <a:srgbClr val="FF0000"/>
                </a:solidFill>
              </a:rPr>
              <a:t>Feature</a:t>
            </a:r>
            <a:r>
              <a:rPr lang="hu-HU" b="1" i="1" dirty="0">
                <a:solidFill>
                  <a:srgbClr val="FF0000"/>
                </a:solidFill>
              </a:rPr>
              <a:t> </a:t>
            </a:r>
            <a:r>
              <a:rPr lang="hu-HU" b="1" i="1" dirty="0" err="1">
                <a:solidFill>
                  <a:srgbClr val="FF0000"/>
                </a:solidFill>
              </a:rPr>
              <a:t>Table</a:t>
            </a:r>
            <a:r>
              <a:rPr lang="hu-HU" b="1" i="1" dirty="0">
                <a:solidFill>
                  <a:srgbClr val="FF0000"/>
                </a:solidFill>
              </a:rPr>
              <a:t>-&gt; exon </a:t>
            </a:r>
          </a:p>
          <a:p>
            <a:r>
              <a:rPr lang="hu-HU" b="1" i="1" dirty="0">
                <a:solidFill>
                  <a:srgbClr val="FF0000"/>
                </a:solidFill>
              </a:rPr>
              <a:t>	=3 exon</a:t>
            </a:r>
            <a:endParaRPr lang="hu-HU" b="1" dirty="0"/>
          </a:p>
          <a:p>
            <a:pPr marL="342900" indent="-342900">
              <a:lnSpc>
                <a:spcPct val="150000"/>
              </a:lnSpc>
              <a:buFont typeface="+mj-lt"/>
              <a:buAutoNum type="arabicPeriod" startAt="8"/>
            </a:pPr>
            <a:r>
              <a:rPr lang="hu-HU" b="1" dirty="0"/>
              <a:t>Jelent-e meg róla publikáció?</a:t>
            </a:r>
          </a:p>
          <a:p>
            <a:r>
              <a:rPr lang="hu-HU" b="1" dirty="0"/>
              <a:t>      </a:t>
            </a:r>
            <a:r>
              <a:rPr lang="hu-HU" b="1" dirty="0">
                <a:solidFill>
                  <a:srgbClr val="FF0000"/>
                </a:solidFill>
              </a:rPr>
              <a:t>Igen, több is. </a:t>
            </a:r>
          </a:p>
          <a:p>
            <a:r>
              <a:rPr lang="hu-HU" b="1" dirty="0">
                <a:solidFill>
                  <a:srgbClr val="FF0000"/>
                </a:solidFill>
              </a:rPr>
              <a:t>      Pl. </a:t>
            </a:r>
            <a:r>
              <a:rPr lang="hu-HU" altLang="hu-HU" b="1" dirty="0" err="1">
                <a:solidFill>
                  <a:srgbClr val="FF0000"/>
                </a:solidFill>
              </a:rPr>
              <a:t>LuTHy</a:t>
            </a:r>
            <a:r>
              <a:rPr lang="hu-HU" altLang="hu-HU" b="1" dirty="0">
                <a:solidFill>
                  <a:srgbClr val="FF0000"/>
                </a:solidFill>
              </a:rPr>
              <a:t>: a </a:t>
            </a:r>
            <a:r>
              <a:rPr lang="hu-HU" altLang="hu-HU" b="1" dirty="0" err="1">
                <a:solidFill>
                  <a:srgbClr val="FF0000"/>
                </a:solidFill>
              </a:rPr>
              <a:t>double-readout</a:t>
            </a:r>
            <a:r>
              <a:rPr lang="hu-HU" altLang="hu-HU" b="1" dirty="0">
                <a:solidFill>
                  <a:srgbClr val="FF0000"/>
                </a:solidFill>
              </a:rPr>
              <a:t> </a:t>
            </a:r>
          </a:p>
          <a:p>
            <a:r>
              <a:rPr lang="hu-HU" altLang="hu-HU" b="1" dirty="0">
                <a:solidFill>
                  <a:srgbClr val="FF0000"/>
                </a:solidFill>
              </a:rPr>
              <a:t>      </a:t>
            </a:r>
            <a:r>
              <a:rPr lang="hu-HU" altLang="hu-HU" b="1" dirty="0" err="1">
                <a:solidFill>
                  <a:srgbClr val="FF0000"/>
                </a:solidFill>
              </a:rPr>
              <a:t>bioluminescence-based</a:t>
            </a:r>
            <a:r>
              <a:rPr lang="hu-HU" altLang="hu-HU" b="1" dirty="0">
                <a:solidFill>
                  <a:srgbClr val="FF0000"/>
                </a:solidFill>
              </a:rPr>
              <a:t>… </a:t>
            </a:r>
          </a:p>
          <a:p>
            <a:endParaRPr lang="hu-HU" altLang="hu-HU" b="1" dirty="0">
              <a:solidFill>
                <a:srgbClr val="FF0000"/>
              </a:solidFill>
            </a:endParaRPr>
          </a:p>
          <a:p>
            <a:pPr marL="342900" indent="-342900">
              <a:buFont typeface="+mj-lt"/>
              <a:buAutoNum type="arabicPeriod" startAt="9"/>
            </a:pPr>
            <a:endParaRPr lang="hu-HU" dirty="0"/>
          </a:p>
        </p:txBody>
      </p:sp>
      <p:sp>
        <p:nvSpPr>
          <p:cNvPr id="5" name="Téglalap 4">
            <a:extLst>
              <a:ext uri="{FF2B5EF4-FFF2-40B4-BE49-F238E27FC236}">
                <a16:creationId xmlns:a16="http://schemas.microsoft.com/office/drawing/2014/main" id="{3F417F2F-A891-4B25-A3FF-661C7BB6603C}"/>
              </a:ext>
            </a:extLst>
          </p:cNvPr>
          <p:cNvSpPr/>
          <p:nvPr/>
        </p:nvSpPr>
        <p:spPr>
          <a:xfrm>
            <a:off x="5976000" y="1656000"/>
            <a:ext cx="529389" cy="2451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églalap 16">
            <a:extLst>
              <a:ext uri="{FF2B5EF4-FFF2-40B4-BE49-F238E27FC236}">
                <a16:creationId xmlns:a16="http://schemas.microsoft.com/office/drawing/2014/main" id="{B79EA39F-444D-4734-A263-C77551C01E5D}"/>
              </a:ext>
            </a:extLst>
          </p:cNvPr>
          <p:cNvSpPr/>
          <p:nvPr/>
        </p:nvSpPr>
        <p:spPr>
          <a:xfrm>
            <a:off x="3513336" y="3889863"/>
            <a:ext cx="529389" cy="2451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Téglalap 18">
            <a:extLst>
              <a:ext uri="{FF2B5EF4-FFF2-40B4-BE49-F238E27FC236}">
                <a16:creationId xmlns:a16="http://schemas.microsoft.com/office/drawing/2014/main" id="{CD864060-FE07-4BBF-9EB4-746DBCA88827}"/>
              </a:ext>
            </a:extLst>
          </p:cNvPr>
          <p:cNvSpPr/>
          <p:nvPr/>
        </p:nvSpPr>
        <p:spPr>
          <a:xfrm>
            <a:off x="3513336" y="5176006"/>
            <a:ext cx="529389" cy="2451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711682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8840156C-17A4-4DEC-98A8-3658D6CC032C}"/>
              </a:ext>
            </a:extLst>
          </p:cNvPr>
          <p:cNvPicPr>
            <a:picLocks noChangeAspect="1"/>
          </p:cNvPicPr>
          <p:nvPr/>
        </p:nvPicPr>
        <p:blipFill>
          <a:blip r:embed="rId2"/>
          <a:stretch>
            <a:fillRect/>
          </a:stretch>
        </p:blipFill>
        <p:spPr>
          <a:xfrm>
            <a:off x="190499" y="3167863"/>
            <a:ext cx="8953500" cy="3362325"/>
          </a:xfrm>
          <a:prstGeom prst="rect">
            <a:avLst/>
          </a:prstGeom>
        </p:spPr>
      </p:pic>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1"/>
            <a:ext cx="9143999" cy="571222"/>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4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113278"/>
            <a:ext cx="9143999" cy="571222"/>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950" b="1" dirty="0" err="1">
                <a:solidFill>
                  <a:schemeClr val="bg1"/>
                </a:solidFill>
              </a:rPr>
              <a:t>GeneBank</a:t>
            </a:r>
            <a:r>
              <a:rPr lang="hu-HU" sz="4950" b="1" dirty="0">
                <a:solidFill>
                  <a:schemeClr val="bg1"/>
                </a:solidFill>
              </a:rPr>
              <a:t> rekord II</a:t>
            </a:r>
          </a:p>
        </p:txBody>
      </p:sp>
      <p:cxnSp>
        <p:nvCxnSpPr>
          <p:cNvPr id="6" name="Egyenes összekötő 5">
            <a:extLst>
              <a:ext uri="{FF2B5EF4-FFF2-40B4-BE49-F238E27FC236}">
                <a16:creationId xmlns:a16="http://schemas.microsoft.com/office/drawing/2014/main" id="{5A699D24-A4ED-47EB-B048-FE5558230B08}"/>
              </a:ext>
            </a:extLst>
          </p:cNvPr>
          <p:cNvCxnSpPr>
            <a:cxnSpLocks/>
          </p:cNvCxnSpPr>
          <p:nvPr/>
        </p:nvCxnSpPr>
        <p:spPr>
          <a:xfrm>
            <a:off x="1037722" y="2414465"/>
            <a:ext cx="0" cy="878305"/>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Egyenes összekötő 7">
            <a:extLst>
              <a:ext uri="{FF2B5EF4-FFF2-40B4-BE49-F238E27FC236}">
                <a16:creationId xmlns:a16="http://schemas.microsoft.com/office/drawing/2014/main" id="{65C3E747-96CA-4773-8ABF-FC66BBF85E19}"/>
              </a:ext>
            </a:extLst>
          </p:cNvPr>
          <p:cNvCxnSpPr/>
          <p:nvPr/>
        </p:nvCxnSpPr>
        <p:spPr>
          <a:xfrm>
            <a:off x="3369699" y="2672563"/>
            <a:ext cx="0" cy="49530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Egyenes összekötő 8">
            <a:extLst>
              <a:ext uri="{FF2B5EF4-FFF2-40B4-BE49-F238E27FC236}">
                <a16:creationId xmlns:a16="http://schemas.microsoft.com/office/drawing/2014/main" id="{4C359F85-D17D-4A10-B0C7-D07230AB27B8}"/>
              </a:ext>
            </a:extLst>
          </p:cNvPr>
          <p:cNvCxnSpPr/>
          <p:nvPr/>
        </p:nvCxnSpPr>
        <p:spPr>
          <a:xfrm>
            <a:off x="5449302" y="2672563"/>
            <a:ext cx="0" cy="49530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Egyenes összekötő 9">
            <a:extLst>
              <a:ext uri="{FF2B5EF4-FFF2-40B4-BE49-F238E27FC236}">
                <a16:creationId xmlns:a16="http://schemas.microsoft.com/office/drawing/2014/main" id="{573DDBDF-C00F-4D6D-88E2-927A53224219}"/>
              </a:ext>
            </a:extLst>
          </p:cNvPr>
          <p:cNvCxnSpPr>
            <a:cxnSpLocks/>
          </p:cNvCxnSpPr>
          <p:nvPr/>
        </p:nvCxnSpPr>
        <p:spPr>
          <a:xfrm>
            <a:off x="6123072" y="1837370"/>
            <a:ext cx="0" cy="1472744"/>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Egyenes összekötő 10">
            <a:extLst>
              <a:ext uri="{FF2B5EF4-FFF2-40B4-BE49-F238E27FC236}">
                <a16:creationId xmlns:a16="http://schemas.microsoft.com/office/drawing/2014/main" id="{0660A539-07F1-46AD-AE1B-40AFE14D21A8}"/>
              </a:ext>
            </a:extLst>
          </p:cNvPr>
          <p:cNvCxnSpPr/>
          <p:nvPr/>
        </p:nvCxnSpPr>
        <p:spPr>
          <a:xfrm>
            <a:off x="4391524" y="2672563"/>
            <a:ext cx="0" cy="49530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Egyenes összekötő 11">
            <a:extLst>
              <a:ext uri="{FF2B5EF4-FFF2-40B4-BE49-F238E27FC236}">
                <a16:creationId xmlns:a16="http://schemas.microsoft.com/office/drawing/2014/main" id="{10E3BE6C-48BA-4C44-91ED-789FB9A2DA71}"/>
              </a:ext>
            </a:extLst>
          </p:cNvPr>
          <p:cNvCxnSpPr/>
          <p:nvPr/>
        </p:nvCxnSpPr>
        <p:spPr>
          <a:xfrm>
            <a:off x="2477502" y="2672563"/>
            <a:ext cx="0" cy="49530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Szövegdoboz 15">
            <a:extLst>
              <a:ext uri="{FF2B5EF4-FFF2-40B4-BE49-F238E27FC236}">
                <a16:creationId xmlns:a16="http://schemas.microsoft.com/office/drawing/2014/main" id="{85963F0E-D308-4A59-8191-4B6D1FF1DC21}"/>
              </a:ext>
            </a:extLst>
          </p:cNvPr>
          <p:cNvSpPr txBox="1"/>
          <p:nvPr/>
        </p:nvSpPr>
        <p:spPr>
          <a:xfrm>
            <a:off x="405490" y="851642"/>
            <a:ext cx="2964209" cy="1754326"/>
          </a:xfrm>
          <a:prstGeom prst="rect">
            <a:avLst/>
          </a:prstGeom>
          <a:noFill/>
        </p:spPr>
        <p:txBody>
          <a:bodyPr wrap="none" rtlCol="0">
            <a:spAutoFit/>
          </a:bodyPr>
          <a:lstStyle/>
          <a:p>
            <a:endParaRPr lang="hu-HU" b="1" dirty="0"/>
          </a:p>
          <a:p>
            <a:pPr marL="342900" indent="-342900">
              <a:buFont typeface="+mj-lt"/>
              <a:buAutoNum type="arabicPeriod" startAt="7"/>
            </a:pPr>
            <a:r>
              <a:rPr lang="hu-HU" b="1" dirty="0"/>
              <a:t>Mennyi </a:t>
            </a:r>
            <a:r>
              <a:rPr lang="hu-HU" b="1" dirty="0" err="1"/>
              <a:t>exont</a:t>
            </a:r>
            <a:r>
              <a:rPr lang="hu-HU" b="1" dirty="0"/>
              <a:t> tartalmaz?</a:t>
            </a:r>
          </a:p>
          <a:p>
            <a:r>
              <a:rPr lang="hu-HU" i="1" dirty="0"/>
              <a:t>     </a:t>
            </a:r>
            <a:r>
              <a:rPr lang="hu-HU" i="1" dirty="0">
                <a:solidFill>
                  <a:srgbClr val="FF0000"/>
                </a:solidFill>
              </a:rPr>
              <a:t>klikk </a:t>
            </a:r>
            <a:r>
              <a:rPr lang="hu-HU" b="1" i="1" dirty="0" err="1">
                <a:solidFill>
                  <a:srgbClr val="FF0000"/>
                </a:solidFill>
              </a:rPr>
              <a:t>Feature</a:t>
            </a:r>
            <a:r>
              <a:rPr lang="hu-HU" b="1" i="1" dirty="0">
                <a:solidFill>
                  <a:srgbClr val="FF0000"/>
                </a:solidFill>
              </a:rPr>
              <a:t> </a:t>
            </a:r>
            <a:r>
              <a:rPr lang="hu-HU" b="1" i="1" dirty="0" err="1">
                <a:solidFill>
                  <a:srgbClr val="FF0000"/>
                </a:solidFill>
              </a:rPr>
              <a:t>Table</a:t>
            </a:r>
            <a:r>
              <a:rPr lang="hu-HU" b="1" i="1" dirty="0">
                <a:solidFill>
                  <a:srgbClr val="FF0000"/>
                </a:solidFill>
              </a:rPr>
              <a:t>-&gt; exon </a:t>
            </a:r>
          </a:p>
          <a:p>
            <a:r>
              <a:rPr lang="hu-HU" b="1" i="1" dirty="0">
                <a:solidFill>
                  <a:srgbClr val="FF0000"/>
                </a:solidFill>
              </a:rPr>
              <a:t>	=3 exon</a:t>
            </a:r>
            <a:endParaRPr lang="hu-HU" b="1" dirty="0"/>
          </a:p>
          <a:p>
            <a:endParaRPr lang="hu-HU" altLang="hu-HU" b="1" dirty="0">
              <a:solidFill>
                <a:srgbClr val="FF0000"/>
              </a:solidFill>
            </a:endParaRPr>
          </a:p>
          <a:p>
            <a:pPr marL="342900" indent="-342900">
              <a:buFont typeface="+mj-lt"/>
              <a:buAutoNum type="arabicPeriod" startAt="9"/>
            </a:pPr>
            <a:endParaRPr lang="hu-HU" dirty="0"/>
          </a:p>
        </p:txBody>
      </p:sp>
      <p:cxnSp>
        <p:nvCxnSpPr>
          <p:cNvPr id="14" name="Egyenes összekötő 13">
            <a:extLst>
              <a:ext uri="{FF2B5EF4-FFF2-40B4-BE49-F238E27FC236}">
                <a16:creationId xmlns:a16="http://schemas.microsoft.com/office/drawing/2014/main" id="{C5AF0E08-7E2D-4F2B-895B-09D1C7018D2C}"/>
              </a:ext>
            </a:extLst>
          </p:cNvPr>
          <p:cNvCxnSpPr/>
          <p:nvPr/>
        </p:nvCxnSpPr>
        <p:spPr>
          <a:xfrm>
            <a:off x="1887594" y="2670685"/>
            <a:ext cx="0" cy="49530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912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1"/>
            <a:ext cx="9143999" cy="571222"/>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4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113278"/>
            <a:ext cx="9143999" cy="571222"/>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950" b="1" dirty="0" err="1">
                <a:solidFill>
                  <a:schemeClr val="bg1"/>
                </a:solidFill>
              </a:rPr>
              <a:t>GeneBank</a:t>
            </a:r>
            <a:r>
              <a:rPr lang="hu-HU" sz="4950" b="1" dirty="0">
                <a:solidFill>
                  <a:schemeClr val="bg1"/>
                </a:solidFill>
              </a:rPr>
              <a:t> rekord III</a:t>
            </a:r>
          </a:p>
        </p:txBody>
      </p:sp>
      <p:sp>
        <p:nvSpPr>
          <p:cNvPr id="16" name="Szövegdoboz 15">
            <a:extLst>
              <a:ext uri="{FF2B5EF4-FFF2-40B4-BE49-F238E27FC236}">
                <a16:creationId xmlns:a16="http://schemas.microsoft.com/office/drawing/2014/main" id="{85963F0E-D308-4A59-8191-4B6D1FF1DC21}"/>
              </a:ext>
            </a:extLst>
          </p:cNvPr>
          <p:cNvSpPr txBox="1"/>
          <p:nvPr/>
        </p:nvSpPr>
        <p:spPr>
          <a:xfrm>
            <a:off x="1206013" y="568914"/>
            <a:ext cx="3365986" cy="5909310"/>
          </a:xfrm>
          <a:prstGeom prst="rect">
            <a:avLst/>
          </a:prstGeom>
          <a:noFill/>
        </p:spPr>
        <p:txBody>
          <a:bodyPr wrap="none" rtlCol="0">
            <a:spAutoFit/>
          </a:bodyPr>
          <a:lstStyle/>
          <a:p>
            <a:endParaRPr lang="hu-HU" altLang="hu-HU" b="1" dirty="0">
              <a:solidFill>
                <a:srgbClr val="FF0000"/>
              </a:solidFill>
            </a:endParaRPr>
          </a:p>
          <a:p>
            <a:pPr marL="342900" indent="-342900">
              <a:buFont typeface="+mj-lt"/>
              <a:buAutoNum type="arabicPeriod" startAt="9"/>
            </a:pPr>
            <a:r>
              <a:rPr lang="hu-HU" b="1" dirty="0"/>
              <a:t>Kódol-e fehérjét, ha igen mit?</a:t>
            </a:r>
          </a:p>
          <a:p>
            <a:endParaRPr lang="hu-HU" b="1" dirty="0"/>
          </a:p>
          <a:p>
            <a:endParaRPr lang="hu-HU" b="1" dirty="0"/>
          </a:p>
          <a:p>
            <a:endParaRPr lang="hu-HU" b="1" dirty="0"/>
          </a:p>
          <a:p>
            <a:endParaRPr lang="hu-HU" b="1" dirty="0"/>
          </a:p>
          <a:p>
            <a:endParaRPr lang="hu-HU" b="1" dirty="0"/>
          </a:p>
          <a:p>
            <a:endParaRPr lang="hu-HU" b="1" dirty="0"/>
          </a:p>
          <a:p>
            <a:endParaRPr lang="hu-HU" b="1" dirty="0"/>
          </a:p>
          <a:p>
            <a:endParaRPr lang="hu-HU" b="1" dirty="0"/>
          </a:p>
          <a:p>
            <a:endParaRPr lang="hu-HU" b="1" dirty="0"/>
          </a:p>
          <a:p>
            <a:endParaRPr lang="hu-HU" b="1" dirty="0"/>
          </a:p>
          <a:p>
            <a:endParaRPr lang="hu-HU" b="1" dirty="0"/>
          </a:p>
          <a:p>
            <a:endParaRPr lang="hu-HU" b="1" dirty="0"/>
          </a:p>
          <a:p>
            <a:endParaRPr lang="hu-HU" b="1" dirty="0"/>
          </a:p>
          <a:p>
            <a:endParaRPr lang="hu-HU" b="1" dirty="0"/>
          </a:p>
          <a:p>
            <a:endParaRPr lang="hu-HU" b="1" dirty="0"/>
          </a:p>
          <a:p>
            <a:r>
              <a:rPr lang="hu-HU" dirty="0"/>
              <a:t>* </a:t>
            </a:r>
            <a:r>
              <a:rPr lang="hu-HU" dirty="0" err="1"/>
              <a:t>Exons</a:t>
            </a:r>
            <a:r>
              <a:rPr lang="hu-HU" dirty="0"/>
              <a:t> = </a:t>
            </a:r>
            <a:r>
              <a:rPr lang="hu-HU" dirty="0" err="1"/>
              <a:t>gene</a:t>
            </a:r>
            <a:r>
              <a:rPr lang="hu-HU" dirty="0"/>
              <a:t> - </a:t>
            </a:r>
            <a:r>
              <a:rPr lang="hu-HU" dirty="0" err="1"/>
              <a:t>introns</a:t>
            </a:r>
            <a:endParaRPr lang="hu-HU" dirty="0"/>
          </a:p>
          <a:p>
            <a:r>
              <a:rPr lang="hu-HU" dirty="0"/>
              <a:t>   </a:t>
            </a:r>
            <a:r>
              <a:rPr lang="hu-HU" dirty="0" err="1"/>
              <a:t>CDS</a:t>
            </a:r>
            <a:r>
              <a:rPr lang="hu-HU" dirty="0"/>
              <a:t> = </a:t>
            </a:r>
            <a:r>
              <a:rPr lang="hu-HU" dirty="0" err="1"/>
              <a:t>gene</a:t>
            </a:r>
            <a:r>
              <a:rPr lang="hu-HU" dirty="0"/>
              <a:t> - </a:t>
            </a:r>
            <a:r>
              <a:rPr lang="hu-HU" dirty="0" err="1"/>
              <a:t>introns</a:t>
            </a:r>
            <a:r>
              <a:rPr lang="hu-HU" dirty="0"/>
              <a:t> - </a:t>
            </a:r>
            <a:r>
              <a:rPr lang="hu-HU" dirty="0" err="1"/>
              <a:t>UTRs</a:t>
            </a:r>
            <a:endParaRPr lang="hu-HU" dirty="0"/>
          </a:p>
          <a:p>
            <a:r>
              <a:rPr lang="hu-HU" dirty="0"/>
              <a:t>   vagyis </a:t>
            </a:r>
          </a:p>
          <a:p>
            <a:r>
              <a:rPr lang="hu-HU" dirty="0"/>
              <a:t>   </a:t>
            </a:r>
            <a:r>
              <a:rPr lang="hu-HU" b="1" dirty="0" err="1"/>
              <a:t>CDS</a:t>
            </a:r>
            <a:r>
              <a:rPr lang="hu-HU" b="1" dirty="0"/>
              <a:t> = </a:t>
            </a:r>
            <a:r>
              <a:rPr lang="hu-HU" b="1" dirty="0" err="1"/>
              <a:t>Exons</a:t>
            </a:r>
            <a:r>
              <a:rPr lang="hu-HU" b="1" dirty="0"/>
              <a:t> - </a:t>
            </a:r>
            <a:r>
              <a:rPr lang="hu-HU" b="1" dirty="0" err="1"/>
              <a:t>UTRs</a:t>
            </a:r>
            <a:endParaRPr lang="hu-HU" b="1" dirty="0"/>
          </a:p>
        </p:txBody>
      </p:sp>
      <p:pic>
        <p:nvPicPr>
          <p:cNvPr id="18" name="Kép 17">
            <a:extLst>
              <a:ext uri="{FF2B5EF4-FFF2-40B4-BE49-F238E27FC236}">
                <a16:creationId xmlns:a16="http://schemas.microsoft.com/office/drawing/2014/main" id="{6E60D771-7AAF-4721-8E78-68CC3FD8AB78}"/>
              </a:ext>
            </a:extLst>
          </p:cNvPr>
          <p:cNvPicPr>
            <a:picLocks noChangeAspect="1"/>
          </p:cNvPicPr>
          <p:nvPr/>
        </p:nvPicPr>
        <p:blipFill>
          <a:blip r:embed="rId2"/>
          <a:stretch>
            <a:fillRect/>
          </a:stretch>
        </p:blipFill>
        <p:spPr>
          <a:xfrm>
            <a:off x="1206013" y="1604251"/>
            <a:ext cx="7507091" cy="3244475"/>
          </a:xfrm>
          <a:prstGeom prst="rect">
            <a:avLst/>
          </a:prstGeom>
        </p:spPr>
      </p:pic>
    </p:spTree>
    <p:extLst>
      <p:ext uri="{BB962C8B-B14F-4D97-AF65-F5344CB8AC3E}">
        <p14:creationId xmlns:p14="http://schemas.microsoft.com/office/powerpoint/2010/main" val="1834445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1"/>
            <a:ext cx="9143999" cy="727634"/>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60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18325"/>
            <a:ext cx="9143999" cy="727634"/>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950" b="1" dirty="0" err="1">
                <a:solidFill>
                  <a:schemeClr val="bg1"/>
                </a:solidFill>
              </a:rPr>
              <a:t>GeneBank</a:t>
            </a:r>
            <a:r>
              <a:rPr lang="hu-HU" sz="4950" b="1" dirty="0">
                <a:solidFill>
                  <a:schemeClr val="bg1"/>
                </a:solidFill>
              </a:rPr>
              <a:t> rekord magyarázat I</a:t>
            </a:r>
          </a:p>
        </p:txBody>
      </p:sp>
      <p:sp>
        <p:nvSpPr>
          <p:cNvPr id="3" name="Téglalap 2">
            <a:extLst>
              <a:ext uri="{FF2B5EF4-FFF2-40B4-BE49-F238E27FC236}">
                <a16:creationId xmlns:a16="http://schemas.microsoft.com/office/drawing/2014/main" id="{041B9611-98E8-40AF-B90A-8C7C130EC0E3}"/>
              </a:ext>
            </a:extLst>
          </p:cNvPr>
          <p:cNvSpPr/>
          <p:nvPr/>
        </p:nvSpPr>
        <p:spPr>
          <a:xfrm>
            <a:off x="854241" y="789355"/>
            <a:ext cx="7736305" cy="5436553"/>
          </a:xfrm>
          <a:prstGeom prst="rect">
            <a:avLst/>
          </a:prstGeom>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hu-HU"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LOCUS</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1. szekvencia belső azonosítója (NCBI </a:t>
            </a:r>
            <a:r>
              <a:rPr lang="hu-HU"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ID</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2 bázisok száma, 3. szekvencia forrása, 4. szekciójával/divízióval [PRI = főemlősök] 5. beküldés dátuma</a:t>
            </a:r>
          </a:p>
          <a:p>
            <a:pPr marL="342900" lvl="0" indent="-342900">
              <a:lnSpc>
                <a:spcPct val="107000"/>
              </a:lnSpc>
              <a:spcAft>
                <a:spcPts val="800"/>
              </a:spcAft>
              <a:buSzPts val="1000"/>
              <a:buFont typeface="Symbol" panose="05050102010706020507" pitchFamily="18" charset="2"/>
              <a:buChar char=""/>
              <a:tabLst>
                <a:tab pos="457200" algn="l"/>
              </a:tabLst>
            </a:pPr>
            <a:r>
              <a:rPr lang="hu-HU"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DEFINITION</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 szekvencia rövid leírása pl. milyen faj milyen génje, egész vagy töredék szekvencia, stb.</a:t>
            </a:r>
          </a:p>
          <a:p>
            <a:pPr marL="342900" lvl="0" indent="-342900">
              <a:lnSpc>
                <a:spcPct val="107000"/>
              </a:lnSpc>
              <a:spcAft>
                <a:spcPts val="800"/>
              </a:spcAft>
              <a:buSzPts val="1000"/>
              <a:buFont typeface="Symbol" panose="05050102010706020507" pitchFamily="18" charset="2"/>
              <a:buChar char=""/>
              <a:tabLst>
                <a:tab pos="457200" algn="l"/>
              </a:tabLst>
            </a:pPr>
            <a:r>
              <a:rPr lang="hu-HU"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ACCESSION</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 szekvencia azonosítószáma. Minden az adatbankba bekerülő szekvencia kap egy egyedi azonosító számot vagy </a:t>
            </a:r>
            <a:r>
              <a:rPr lang="hu-HU"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Accession </a:t>
            </a:r>
            <a:r>
              <a:rPr lang="hu-HU"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Number</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 (AC). Egy nemzetközi egyezmény értelmében adott Accession </a:t>
            </a:r>
            <a:r>
              <a:rPr lang="hu-HU"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Number</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minden adatbázisban (nem csak NCBI-</a:t>
            </a:r>
            <a:r>
              <a:rPr lang="hu-HU"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on</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ugyanahhoz és csak ahhoz a szekvenciához tartozik.</a:t>
            </a:r>
          </a:p>
          <a:p>
            <a:pPr marL="342900" lvl="0" indent="-342900">
              <a:lnSpc>
                <a:spcPct val="107000"/>
              </a:lnSpc>
              <a:spcAft>
                <a:spcPts val="800"/>
              </a:spcAft>
              <a:buSzPts val="1000"/>
              <a:buFont typeface="Symbol" panose="05050102010706020507" pitchFamily="18" charset="2"/>
              <a:buChar char=""/>
              <a:tabLst>
                <a:tab pos="457200" algn="l"/>
              </a:tabLst>
            </a:pPr>
            <a:r>
              <a:rPr lang="hu-HU"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VERSION</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Az azonosítószám után, ponttal elválasztva a verziószám található</a:t>
            </a:r>
          </a:p>
          <a:p>
            <a:pPr marL="342900" lvl="0" indent="-342900">
              <a:lnSpc>
                <a:spcPct val="107000"/>
              </a:lnSpc>
              <a:spcAft>
                <a:spcPts val="800"/>
              </a:spcAft>
              <a:buSzPts val="1000"/>
              <a:buFont typeface="Symbol" panose="05050102010706020507" pitchFamily="18" charset="2"/>
              <a:buChar char=""/>
              <a:tabLst>
                <a:tab pos="457200" algn="l"/>
              </a:tabLst>
            </a:pPr>
            <a:r>
              <a:rPr lang="hu-HU"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KEYWORDS</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 szekvenciára vonatkozó, nem szabványosított kulcsszavak.</a:t>
            </a:r>
          </a:p>
          <a:p>
            <a:pPr marL="342900" lvl="0" indent="-342900">
              <a:lnSpc>
                <a:spcPct val="107000"/>
              </a:lnSpc>
              <a:spcAft>
                <a:spcPts val="800"/>
              </a:spcAft>
              <a:buSzPts val="1000"/>
              <a:buFont typeface="Symbol" panose="05050102010706020507" pitchFamily="18" charset="2"/>
              <a:buChar char=""/>
              <a:tabLst>
                <a:tab pos="457200" algn="l"/>
              </a:tabLst>
            </a:pPr>
            <a:r>
              <a:rPr lang="hu-HU"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SOURCE</a:t>
            </a:r>
            <a:r>
              <a:rPr lang="hu-HU"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hu-HU"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ORGANISM</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 faj, amelyből a szekvencia származik, és annak rendszertani besorolása.</a:t>
            </a:r>
          </a:p>
          <a:p>
            <a:pPr marL="342900" lvl="0" indent="-342900">
              <a:lnSpc>
                <a:spcPct val="107000"/>
              </a:lnSpc>
              <a:spcAft>
                <a:spcPts val="800"/>
              </a:spcAft>
              <a:buSzPts val="1000"/>
              <a:buFont typeface="Symbol" panose="05050102010706020507" pitchFamily="18" charset="2"/>
              <a:buChar char=""/>
              <a:tabLst>
                <a:tab pos="457200" algn="l"/>
              </a:tabLst>
            </a:pPr>
            <a:r>
              <a:rPr lang="hu-HU"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REFERENCE</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 szekvenciára vonatkozó szakirodalmi hivatkozások felsorolása standardizált formában.</a:t>
            </a:r>
          </a:p>
        </p:txBody>
      </p:sp>
    </p:spTree>
    <p:extLst>
      <p:ext uri="{BB962C8B-B14F-4D97-AF65-F5344CB8AC3E}">
        <p14:creationId xmlns:p14="http://schemas.microsoft.com/office/powerpoint/2010/main" val="2611731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1"/>
            <a:ext cx="9143999" cy="727634"/>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60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18325"/>
            <a:ext cx="9143999" cy="727634"/>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950" b="1" dirty="0" err="1">
                <a:solidFill>
                  <a:schemeClr val="bg1"/>
                </a:solidFill>
              </a:rPr>
              <a:t>GeneBank</a:t>
            </a:r>
            <a:r>
              <a:rPr lang="hu-HU" sz="4950" b="1" dirty="0">
                <a:solidFill>
                  <a:schemeClr val="bg1"/>
                </a:solidFill>
              </a:rPr>
              <a:t> rekord magyarázat II</a:t>
            </a:r>
          </a:p>
        </p:txBody>
      </p:sp>
      <p:sp>
        <p:nvSpPr>
          <p:cNvPr id="5" name="Szövegdoboz 4">
            <a:extLst>
              <a:ext uri="{FF2B5EF4-FFF2-40B4-BE49-F238E27FC236}">
                <a16:creationId xmlns:a16="http://schemas.microsoft.com/office/drawing/2014/main" id="{A42CB61A-984F-4811-8F43-F281E83CF7CB}"/>
              </a:ext>
            </a:extLst>
          </p:cNvPr>
          <p:cNvSpPr txBox="1"/>
          <p:nvPr/>
        </p:nvSpPr>
        <p:spPr>
          <a:xfrm>
            <a:off x="493296" y="702563"/>
            <a:ext cx="8650704" cy="6342249"/>
          </a:xfrm>
          <a:prstGeom prst="rect">
            <a:avLst/>
          </a:prstGeom>
          <a:noFill/>
        </p:spPr>
        <p:txBody>
          <a:bodyPr wrap="square" rtlCol="0">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hu-HU"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FEATURES</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 </a:t>
            </a:r>
            <a:r>
              <a:rPr lang="hu-HU"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Feature</a:t>
            </a:r>
            <a:r>
              <a:rPr lang="hu-HU"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hu-HU"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table</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-ben a szekvencia tulajdonságainak részletes, szabványosított leírása találjuk</a:t>
            </a:r>
          </a:p>
          <a:p>
            <a:pPr marL="342900" lvl="0" indent="-342900">
              <a:lnSpc>
                <a:spcPct val="107000"/>
              </a:lnSpc>
              <a:spcAft>
                <a:spcPts val="800"/>
              </a:spcAft>
              <a:buSzPts val="1000"/>
              <a:buFont typeface="Symbol" panose="05050102010706020507" pitchFamily="18" charset="2"/>
              <a:buChar char=""/>
              <a:tabLst>
                <a:tab pos="457200" algn="l"/>
              </a:tabLst>
            </a:pPr>
            <a:r>
              <a:rPr lang="hu-HU"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source</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 szekvencia hossza, és forrása (faj, szövet, sejttípus, hivatkozás a taxonómiai adatbázisra).</a:t>
            </a:r>
          </a:p>
          <a:p>
            <a:pPr marL="342900" lvl="0" indent="-342900">
              <a:lnSpc>
                <a:spcPct val="107000"/>
              </a:lnSpc>
              <a:spcAft>
                <a:spcPts val="800"/>
              </a:spcAft>
              <a:buSzPts val="1000"/>
              <a:buFont typeface="Symbol" panose="05050102010706020507" pitchFamily="18" charset="2"/>
              <a:buChar char=""/>
              <a:tabLst>
                <a:tab pos="457200" algn="l"/>
              </a:tabLst>
            </a:pPr>
            <a:r>
              <a:rPr lang="hu-HU"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gene</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 gén hossza, rövid neve, </a:t>
            </a:r>
            <a:r>
              <a:rPr lang="hu-HU"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szinonímái</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kereszthivatkozások.</a:t>
            </a:r>
          </a:p>
          <a:p>
            <a:pPr marL="342900" lvl="0" indent="-342900">
              <a:lnSpc>
                <a:spcPct val="107000"/>
              </a:lnSpc>
              <a:spcAft>
                <a:spcPts val="800"/>
              </a:spcAft>
              <a:buSzPts val="1000"/>
              <a:buFont typeface="Symbol" panose="05050102010706020507" pitchFamily="18" charset="2"/>
              <a:buChar char=""/>
              <a:tabLst>
                <a:tab pos="457200" algn="l"/>
              </a:tabLst>
            </a:pPr>
            <a:r>
              <a:rPr lang="hu-HU"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5'UTR</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az 5' végi nem transzlálódó szakasz helye a szekvenciában.</a:t>
            </a:r>
          </a:p>
          <a:p>
            <a:pPr marL="342900" lvl="0" indent="-342900">
              <a:lnSpc>
                <a:spcPct val="107000"/>
              </a:lnSpc>
              <a:spcAft>
                <a:spcPts val="800"/>
              </a:spcAft>
              <a:buSzPts val="1000"/>
              <a:buFont typeface="Symbol" panose="05050102010706020507" pitchFamily="18" charset="2"/>
              <a:buChar char=""/>
              <a:tabLst>
                <a:tab pos="457200" algn="l"/>
              </a:tabLst>
            </a:pPr>
            <a:r>
              <a:rPr lang="hu-HU"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exon</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hu-HU"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Exonok</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helye a szekvenciában</a:t>
            </a:r>
          </a:p>
          <a:p>
            <a:pPr marL="342900" lvl="0" indent="-342900">
              <a:lnSpc>
                <a:spcPct val="107000"/>
              </a:lnSpc>
              <a:spcAft>
                <a:spcPts val="800"/>
              </a:spcAft>
              <a:buSzPts val="1000"/>
              <a:buFont typeface="Symbol" panose="05050102010706020507" pitchFamily="18" charset="2"/>
              <a:buChar char=""/>
              <a:tabLst>
                <a:tab pos="457200" algn="l"/>
              </a:tabLst>
            </a:pPr>
            <a:r>
              <a:rPr lang="hu-HU"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CD</a:t>
            </a:r>
            <a:r>
              <a:rPr lang="hu-HU" b="1" dirty="0" err="1">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S</a:t>
            </a:r>
            <a:r>
              <a:rPr lang="hu-HU" b="1" dirty="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 </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 kódoló szekvencia (</a:t>
            </a:r>
            <a:r>
              <a:rPr lang="hu-HU"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coding</a:t>
            </a:r>
            <a:r>
              <a:rPr lang="hu-HU"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hu-HU"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sequence</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helye az egész szekvenciában </a:t>
            </a:r>
          </a:p>
          <a:p>
            <a:pPr marL="342900" lvl="0" indent="-342900">
              <a:lnSpc>
                <a:spcPct val="107000"/>
              </a:lnSpc>
              <a:spcAft>
                <a:spcPts val="800"/>
              </a:spcAft>
              <a:buSzPts val="1000"/>
              <a:buFont typeface="Symbol" panose="05050102010706020507" pitchFamily="18" charset="2"/>
              <a:buChar char=""/>
              <a:tabLst>
                <a:tab pos="457200" algn="l"/>
              </a:tabLst>
            </a:pPr>
            <a:r>
              <a:rPr lang="hu-HU"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sig_peptide</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 </a:t>
            </a:r>
            <a:r>
              <a:rPr lang="hu-HU"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szignálpeptid</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helye</a:t>
            </a:r>
          </a:p>
          <a:p>
            <a:pPr marL="342900" lvl="0" indent="-342900">
              <a:lnSpc>
                <a:spcPct val="107000"/>
              </a:lnSpc>
              <a:spcAft>
                <a:spcPts val="800"/>
              </a:spcAft>
              <a:buSzPts val="1000"/>
              <a:buFont typeface="Symbol" panose="05050102010706020507" pitchFamily="18" charset="2"/>
              <a:buChar char=""/>
              <a:tabLst>
                <a:tab pos="457200" algn="l"/>
              </a:tabLst>
            </a:pPr>
            <a:r>
              <a:rPr lang="hu-HU"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mat_peptide</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az érett </a:t>
            </a:r>
            <a:r>
              <a:rPr lang="hu-HU"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peptid</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 </a:t>
            </a:r>
            <a:r>
              <a:rPr lang="hu-HU"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szignálpeptid</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lehasadása után maradó rész) helye</a:t>
            </a:r>
          </a:p>
          <a:p>
            <a:pPr marL="342900" lvl="0" indent="-342900">
              <a:lnSpc>
                <a:spcPct val="107000"/>
              </a:lnSpc>
              <a:spcAft>
                <a:spcPts val="800"/>
              </a:spcAft>
              <a:buSzPts val="1000"/>
              <a:buFont typeface="Symbol" panose="05050102010706020507" pitchFamily="18" charset="2"/>
              <a:buChar char=""/>
              <a:tabLst>
                <a:tab pos="457200" algn="l"/>
              </a:tabLst>
            </a:pPr>
            <a:r>
              <a:rPr lang="hu-HU"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STS</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hu-HU"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STS</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szekvenciák helye</a:t>
            </a:r>
          </a:p>
          <a:p>
            <a:pPr marL="342900" lvl="0" indent="-342900">
              <a:lnSpc>
                <a:spcPct val="107000"/>
              </a:lnSpc>
              <a:spcAft>
                <a:spcPts val="800"/>
              </a:spcAft>
              <a:buSzPts val="1000"/>
              <a:buFont typeface="Symbol" panose="05050102010706020507" pitchFamily="18" charset="2"/>
              <a:buChar char=""/>
              <a:tabLst>
                <a:tab pos="457200" algn="l"/>
              </a:tabLst>
            </a:pPr>
            <a:r>
              <a:rPr lang="hu-HU"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3'UTR</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 3' végi nem transzlálódó szakasz helye.</a:t>
            </a:r>
          </a:p>
          <a:p>
            <a:pPr marL="342900" lvl="0" indent="-342900">
              <a:lnSpc>
                <a:spcPct val="107000"/>
              </a:lnSpc>
              <a:spcAft>
                <a:spcPts val="800"/>
              </a:spcAft>
              <a:buSzPts val="1000"/>
              <a:buFont typeface="Symbol" panose="05050102010706020507" pitchFamily="18" charset="2"/>
              <a:buChar char=""/>
              <a:tabLst>
                <a:tab pos="457200" algn="l"/>
              </a:tabLst>
            </a:pPr>
            <a:r>
              <a:rPr lang="hu-HU"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polyA_signal</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 </a:t>
            </a:r>
            <a:r>
              <a:rPr lang="hu-HU"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poliadenilációs</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szakasz helye </a:t>
            </a:r>
          </a:p>
          <a:p>
            <a:pPr marL="342900" lvl="0" indent="-342900">
              <a:lnSpc>
                <a:spcPct val="107000"/>
              </a:lnSpc>
              <a:spcAft>
                <a:spcPts val="800"/>
              </a:spcAft>
              <a:buSzPts val="1000"/>
              <a:buFont typeface="Symbol" panose="05050102010706020507" pitchFamily="18" charset="2"/>
              <a:buChar char=""/>
              <a:tabLst>
                <a:tab pos="457200" algn="l"/>
              </a:tabLst>
            </a:pPr>
            <a:r>
              <a:rPr lang="hu-HU"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ORIGIN</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 szekvencia helye a genomon belül Ez után következik maga a </a:t>
            </a:r>
            <a:r>
              <a:rPr lang="hu-HU"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nukleotid</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szekvencia. 10 </a:t>
            </a:r>
            <a:r>
              <a:rPr lang="hu-HU"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bázisonként</a:t>
            </a:r>
            <a:r>
              <a:rPr lang="hu-HU"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tagolt, és a sorok előtt számozzák a sor első bázisának pozícióját. A rekord végét a // jel jelöli.</a:t>
            </a:r>
          </a:p>
          <a:p>
            <a:endParaRPr lang="hu-HU" dirty="0"/>
          </a:p>
        </p:txBody>
      </p:sp>
    </p:spTree>
    <p:extLst>
      <p:ext uri="{BB962C8B-B14F-4D97-AF65-F5344CB8AC3E}">
        <p14:creationId xmlns:p14="http://schemas.microsoft.com/office/powerpoint/2010/main" val="452943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1"/>
            <a:ext cx="9143999" cy="1184834"/>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90000" lnSpcReduction="1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630373"/>
            <a:ext cx="9143999" cy="1058779"/>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400" b="1" dirty="0">
                <a:solidFill>
                  <a:schemeClr val="bg1"/>
                </a:solidFill>
              </a:rPr>
              <a:t> NCBI honlap</a:t>
            </a:r>
            <a:br>
              <a:rPr lang="hu-HU" dirty="0"/>
            </a:br>
            <a:endParaRPr lang="hu-HU" sz="4400" b="1" dirty="0">
              <a:solidFill>
                <a:schemeClr val="bg1"/>
              </a:solidFill>
            </a:endParaRPr>
          </a:p>
        </p:txBody>
      </p:sp>
      <p:sp>
        <p:nvSpPr>
          <p:cNvPr id="3" name="Szövegdoboz 2">
            <a:extLst>
              <a:ext uri="{FF2B5EF4-FFF2-40B4-BE49-F238E27FC236}">
                <a16:creationId xmlns:a16="http://schemas.microsoft.com/office/drawing/2014/main" id="{A1D1728B-14BA-46C8-81FA-0B15CE80CDD2}"/>
              </a:ext>
            </a:extLst>
          </p:cNvPr>
          <p:cNvSpPr txBox="1"/>
          <p:nvPr/>
        </p:nvSpPr>
        <p:spPr>
          <a:xfrm>
            <a:off x="661736" y="1159762"/>
            <a:ext cx="8831179" cy="1292662"/>
          </a:xfrm>
          <a:prstGeom prst="rect">
            <a:avLst/>
          </a:prstGeom>
          <a:noFill/>
        </p:spPr>
        <p:txBody>
          <a:bodyPr wrap="square" rtlCol="0">
            <a:spAutoFit/>
          </a:bodyPr>
          <a:lstStyle/>
          <a:p>
            <a:pPr>
              <a:lnSpc>
                <a:spcPct val="150000"/>
              </a:lnSpc>
            </a:pPr>
            <a:r>
              <a:rPr lang="hu-HU" sz="2000" u="sng"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NCBI</a:t>
            </a:r>
            <a:r>
              <a:rPr lang="hu-HU" sz="2000" u="sng" dirty="0">
                <a:effectLst>
                  <a:outerShdw blurRad="38100" dist="38100" dir="2700000" algn="tl">
                    <a:srgbClr val="000000">
                      <a:alpha val="43137"/>
                    </a:srgbClr>
                  </a:outerShdw>
                </a:effectLst>
              </a:rPr>
              <a:t>, https://www.ncbi.nlm.nih.gov/</a:t>
            </a:r>
            <a:r>
              <a:rPr lang="hu-HU" sz="2000" dirty="0">
                <a:effectLst>
                  <a:outerShdw blurRad="38100" dist="38100" dir="2700000" algn="tl">
                    <a:srgbClr val="000000">
                      <a:alpha val="43137"/>
                    </a:srgbClr>
                  </a:outerShdw>
                </a:effectLst>
              </a:rPr>
              <a:t> </a:t>
            </a:r>
          </a:p>
          <a:p>
            <a:pPr>
              <a:lnSpc>
                <a:spcPct val="150000"/>
              </a:lnSpc>
            </a:pPr>
            <a:endParaRPr lang="hu-HU" sz="2000" dirty="0">
              <a:effectLst>
                <a:outerShdw blurRad="38100" dist="38100" dir="2700000" algn="tl">
                  <a:srgbClr val="000000">
                    <a:alpha val="43137"/>
                  </a:srgbClr>
                </a:outerShdw>
              </a:effectLst>
            </a:endParaRPr>
          </a:p>
          <a:p>
            <a:endParaRPr lang="hu-HU" dirty="0"/>
          </a:p>
        </p:txBody>
      </p:sp>
      <p:pic>
        <p:nvPicPr>
          <p:cNvPr id="5" name="Kép 4">
            <a:extLst>
              <a:ext uri="{FF2B5EF4-FFF2-40B4-BE49-F238E27FC236}">
                <a16:creationId xmlns:a16="http://schemas.microsoft.com/office/drawing/2014/main" id="{43355BF2-B2E3-4EDE-B842-694B205D0FE4}"/>
              </a:ext>
            </a:extLst>
          </p:cNvPr>
          <p:cNvPicPr>
            <a:picLocks noChangeAspect="1"/>
          </p:cNvPicPr>
          <p:nvPr/>
        </p:nvPicPr>
        <p:blipFill>
          <a:blip r:embed="rId3"/>
          <a:stretch>
            <a:fillRect/>
          </a:stretch>
        </p:blipFill>
        <p:spPr>
          <a:xfrm>
            <a:off x="347661" y="1815207"/>
            <a:ext cx="8448675" cy="4295775"/>
          </a:xfrm>
          <a:prstGeom prst="rect">
            <a:avLst/>
          </a:prstGeom>
        </p:spPr>
      </p:pic>
    </p:spTree>
    <p:extLst>
      <p:ext uri="{BB962C8B-B14F-4D97-AF65-F5344CB8AC3E}">
        <p14:creationId xmlns:p14="http://schemas.microsoft.com/office/powerpoint/2010/main" val="1739029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1"/>
            <a:ext cx="9143999" cy="571222"/>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4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113278"/>
            <a:ext cx="9143999" cy="571222"/>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950" b="1" dirty="0" err="1">
                <a:solidFill>
                  <a:schemeClr val="bg1"/>
                </a:solidFill>
              </a:rPr>
              <a:t>Gene</a:t>
            </a:r>
            <a:endParaRPr lang="hu-HU" sz="4950" b="1" dirty="0">
              <a:solidFill>
                <a:schemeClr val="bg1"/>
              </a:solidFill>
            </a:endParaRPr>
          </a:p>
        </p:txBody>
      </p:sp>
      <p:sp>
        <p:nvSpPr>
          <p:cNvPr id="16" name="Szövegdoboz 15">
            <a:extLst>
              <a:ext uri="{FF2B5EF4-FFF2-40B4-BE49-F238E27FC236}">
                <a16:creationId xmlns:a16="http://schemas.microsoft.com/office/drawing/2014/main" id="{85963F0E-D308-4A59-8191-4B6D1FF1DC21}"/>
              </a:ext>
            </a:extLst>
          </p:cNvPr>
          <p:cNvSpPr txBox="1"/>
          <p:nvPr/>
        </p:nvSpPr>
        <p:spPr>
          <a:xfrm>
            <a:off x="652559" y="827579"/>
            <a:ext cx="6061061" cy="4524315"/>
          </a:xfrm>
          <a:prstGeom prst="rect">
            <a:avLst/>
          </a:prstGeom>
          <a:noFill/>
        </p:spPr>
        <p:txBody>
          <a:bodyPr wrap="square" rtlCol="0">
            <a:spAutoFit/>
          </a:bodyPr>
          <a:lstStyle/>
          <a:p>
            <a:endParaRPr lang="hu-HU" altLang="hu-HU" b="1" dirty="0">
              <a:solidFill>
                <a:srgbClr val="FF0000"/>
              </a:solidFill>
            </a:endParaRPr>
          </a:p>
          <a:p>
            <a:r>
              <a:rPr lang="hu-HU" dirty="0">
                <a:effectLst>
                  <a:outerShdw blurRad="38100" dist="38100" dir="2700000" algn="tl">
                    <a:srgbClr val="000000">
                      <a:alpha val="43137"/>
                    </a:srgbClr>
                  </a:outerShdw>
                </a:effectLst>
              </a:rPr>
              <a:t>10. Hol található a genomban a szekvencia génje?</a:t>
            </a:r>
          </a:p>
          <a:p>
            <a:endParaRPr lang="hu-HU" b="1" dirty="0"/>
          </a:p>
          <a:p>
            <a:endParaRPr lang="hu-HU" b="1" dirty="0"/>
          </a:p>
          <a:p>
            <a:endParaRPr lang="hu-HU" b="1" dirty="0"/>
          </a:p>
          <a:p>
            <a:endParaRPr lang="hu-HU" b="1" dirty="0"/>
          </a:p>
          <a:p>
            <a:endParaRPr lang="hu-HU" b="1" dirty="0"/>
          </a:p>
          <a:p>
            <a:endParaRPr lang="hu-HU" b="1" dirty="0"/>
          </a:p>
          <a:p>
            <a:endParaRPr lang="hu-HU" b="1" dirty="0"/>
          </a:p>
          <a:p>
            <a:endParaRPr lang="hu-HU" b="1" dirty="0"/>
          </a:p>
          <a:p>
            <a:endParaRPr lang="hu-HU" b="1" dirty="0"/>
          </a:p>
          <a:p>
            <a:endParaRPr lang="hu-HU" b="1" dirty="0"/>
          </a:p>
          <a:p>
            <a:endParaRPr lang="hu-HU" b="1" dirty="0"/>
          </a:p>
          <a:p>
            <a:endParaRPr lang="hu-HU" b="1" dirty="0"/>
          </a:p>
          <a:p>
            <a:endParaRPr lang="hu-HU" b="1" dirty="0"/>
          </a:p>
          <a:p>
            <a:endParaRPr lang="hu-HU" b="1" dirty="0"/>
          </a:p>
        </p:txBody>
      </p:sp>
      <p:pic>
        <p:nvPicPr>
          <p:cNvPr id="3" name="Kép 2">
            <a:extLst>
              <a:ext uri="{FF2B5EF4-FFF2-40B4-BE49-F238E27FC236}">
                <a16:creationId xmlns:a16="http://schemas.microsoft.com/office/drawing/2014/main" id="{5A4BA1CB-2399-43FA-8E73-55A70C7BFF89}"/>
              </a:ext>
            </a:extLst>
          </p:cNvPr>
          <p:cNvPicPr>
            <a:picLocks noChangeAspect="1"/>
          </p:cNvPicPr>
          <p:nvPr/>
        </p:nvPicPr>
        <p:blipFill>
          <a:blip r:embed="rId2"/>
          <a:stretch>
            <a:fillRect/>
          </a:stretch>
        </p:blipFill>
        <p:spPr>
          <a:xfrm>
            <a:off x="1091179" y="2159484"/>
            <a:ext cx="4278536" cy="2446922"/>
          </a:xfrm>
          <a:prstGeom prst="rect">
            <a:avLst/>
          </a:prstGeom>
        </p:spPr>
      </p:pic>
      <p:sp>
        <p:nvSpPr>
          <p:cNvPr id="7" name="Téglalap 6">
            <a:extLst>
              <a:ext uri="{FF2B5EF4-FFF2-40B4-BE49-F238E27FC236}">
                <a16:creationId xmlns:a16="http://schemas.microsoft.com/office/drawing/2014/main" id="{9C8C0F9F-EA67-4057-871F-8684D68FE9A4}"/>
              </a:ext>
            </a:extLst>
          </p:cNvPr>
          <p:cNvSpPr/>
          <p:nvPr/>
        </p:nvSpPr>
        <p:spPr>
          <a:xfrm>
            <a:off x="1187431" y="4265164"/>
            <a:ext cx="2674705" cy="3412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Szövegdoboz 3">
            <a:extLst>
              <a:ext uri="{FF2B5EF4-FFF2-40B4-BE49-F238E27FC236}">
                <a16:creationId xmlns:a16="http://schemas.microsoft.com/office/drawing/2014/main" id="{8EF26EA4-2EE5-437D-A05F-DA0B6C54EC66}"/>
              </a:ext>
            </a:extLst>
          </p:cNvPr>
          <p:cNvSpPr txBox="1"/>
          <p:nvPr/>
        </p:nvSpPr>
        <p:spPr>
          <a:xfrm>
            <a:off x="1091179" y="1477059"/>
            <a:ext cx="3575851" cy="646331"/>
          </a:xfrm>
          <a:prstGeom prst="rect">
            <a:avLst/>
          </a:prstGeom>
          <a:noFill/>
        </p:spPr>
        <p:txBody>
          <a:bodyPr wrap="none" rtlCol="0">
            <a:spAutoFit/>
          </a:bodyPr>
          <a:lstStyle/>
          <a:p>
            <a:r>
              <a:rPr lang="hu-HU" dirty="0"/>
              <a:t>A, megoldás: NCBI genome browser</a:t>
            </a:r>
          </a:p>
          <a:p>
            <a:endParaRPr lang="hu-HU" dirty="0"/>
          </a:p>
        </p:txBody>
      </p:sp>
      <p:sp>
        <p:nvSpPr>
          <p:cNvPr id="5" name="Szövegdoboz 4">
            <a:extLst>
              <a:ext uri="{FF2B5EF4-FFF2-40B4-BE49-F238E27FC236}">
                <a16:creationId xmlns:a16="http://schemas.microsoft.com/office/drawing/2014/main" id="{C8DB8893-4D5B-44A0-91A2-DB9405116ACA}"/>
              </a:ext>
            </a:extLst>
          </p:cNvPr>
          <p:cNvSpPr txBox="1"/>
          <p:nvPr/>
        </p:nvSpPr>
        <p:spPr>
          <a:xfrm>
            <a:off x="5829880" y="1430892"/>
            <a:ext cx="1383777" cy="369332"/>
          </a:xfrm>
          <a:prstGeom prst="rect">
            <a:avLst/>
          </a:prstGeom>
          <a:noFill/>
        </p:spPr>
        <p:txBody>
          <a:bodyPr wrap="none" rtlCol="0">
            <a:spAutoFit/>
          </a:bodyPr>
          <a:lstStyle/>
          <a:p>
            <a:r>
              <a:rPr lang="hu-HU" dirty="0"/>
              <a:t>B, megoldás:</a:t>
            </a:r>
          </a:p>
        </p:txBody>
      </p:sp>
      <p:pic>
        <p:nvPicPr>
          <p:cNvPr id="6" name="Kép 5">
            <a:extLst>
              <a:ext uri="{FF2B5EF4-FFF2-40B4-BE49-F238E27FC236}">
                <a16:creationId xmlns:a16="http://schemas.microsoft.com/office/drawing/2014/main" id="{B20D950F-0DE9-4FDD-8E28-83E974B071B2}"/>
              </a:ext>
            </a:extLst>
          </p:cNvPr>
          <p:cNvPicPr>
            <a:picLocks noChangeAspect="1"/>
          </p:cNvPicPr>
          <p:nvPr/>
        </p:nvPicPr>
        <p:blipFill>
          <a:blip r:embed="rId3"/>
          <a:stretch>
            <a:fillRect/>
          </a:stretch>
        </p:blipFill>
        <p:spPr>
          <a:xfrm>
            <a:off x="5829880" y="1800224"/>
            <a:ext cx="3099443" cy="4784277"/>
          </a:xfrm>
          <a:prstGeom prst="rect">
            <a:avLst/>
          </a:prstGeom>
        </p:spPr>
      </p:pic>
      <p:sp>
        <p:nvSpPr>
          <p:cNvPr id="11" name="Téglalap 10">
            <a:extLst>
              <a:ext uri="{FF2B5EF4-FFF2-40B4-BE49-F238E27FC236}">
                <a16:creationId xmlns:a16="http://schemas.microsoft.com/office/drawing/2014/main" id="{C9EA3F22-6621-48E9-B981-5FA94E3F905A}"/>
              </a:ext>
            </a:extLst>
          </p:cNvPr>
          <p:cNvSpPr/>
          <p:nvPr/>
        </p:nvSpPr>
        <p:spPr>
          <a:xfrm>
            <a:off x="5829880" y="5197642"/>
            <a:ext cx="679204" cy="2294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doboz 7">
            <a:extLst>
              <a:ext uri="{FF2B5EF4-FFF2-40B4-BE49-F238E27FC236}">
                <a16:creationId xmlns:a16="http://schemas.microsoft.com/office/drawing/2014/main" id="{E3125207-138C-4BE0-A518-A7CB8D0CC1FC}"/>
              </a:ext>
            </a:extLst>
          </p:cNvPr>
          <p:cNvSpPr txBox="1"/>
          <p:nvPr/>
        </p:nvSpPr>
        <p:spPr>
          <a:xfrm>
            <a:off x="1115351" y="4564819"/>
            <a:ext cx="2293064" cy="369332"/>
          </a:xfrm>
          <a:prstGeom prst="rect">
            <a:avLst/>
          </a:prstGeom>
          <a:noFill/>
        </p:spPr>
        <p:txBody>
          <a:bodyPr wrap="none" rtlCol="0">
            <a:spAutoFit/>
          </a:bodyPr>
          <a:lstStyle/>
          <a:p>
            <a:r>
              <a:rPr lang="hu-HU" dirty="0"/>
              <a:t>Nem pontos megoldás</a:t>
            </a:r>
          </a:p>
        </p:txBody>
      </p:sp>
    </p:spTree>
    <p:extLst>
      <p:ext uri="{BB962C8B-B14F-4D97-AF65-F5344CB8AC3E}">
        <p14:creationId xmlns:p14="http://schemas.microsoft.com/office/powerpoint/2010/main" val="1853734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5A68DDF-591B-411F-88D6-408100343627}"/>
              </a:ext>
            </a:extLst>
          </p:cNvPr>
          <p:cNvSpPr>
            <a:spLocks noGrp="1"/>
          </p:cNvSpPr>
          <p:nvPr>
            <p:ph type="title"/>
          </p:nvPr>
        </p:nvSpPr>
        <p:spPr>
          <a:xfrm>
            <a:off x="1419959" y="1311672"/>
            <a:ext cx="1735225" cy="4234656"/>
          </a:xfrm>
        </p:spPr>
        <p:txBody>
          <a:bodyPr anchor="ctr">
            <a:normAutofit/>
          </a:bodyPr>
          <a:lstStyle/>
          <a:p>
            <a:r>
              <a:rPr lang="hu-HU" sz="2325" dirty="0">
                <a:solidFill>
                  <a:srgbClr val="FFFFFF"/>
                </a:solidFill>
              </a:rPr>
              <a:t>Kurzus információk</a:t>
            </a:r>
          </a:p>
        </p:txBody>
      </p:sp>
      <p:sp>
        <p:nvSpPr>
          <p:cNvPr id="13" name="Cím 15">
            <a:extLst>
              <a:ext uri="{FF2B5EF4-FFF2-40B4-BE49-F238E27FC236}">
                <a16:creationId xmlns:a16="http://schemas.microsoft.com/office/drawing/2014/main" id="{DA4EEE47-C6B7-4DA1-8BB3-DC11AFBEDF20}"/>
              </a:ext>
            </a:extLst>
          </p:cNvPr>
          <p:cNvSpPr txBox="1">
            <a:spLocks/>
          </p:cNvSpPr>
          <p:nvPr/>
        </p:nvSpPr>
        <p:spPr>
          <a:xfrm>
            <a:off x="0" y="-2530"/>
            <a:ext cx="9144000" cy="568014"/>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4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br>
              <a:rPr lang="hu-HU" sz="3300" b="1" dirty="0">
                <a:solidFill>
                  <a:prstClr val="white"/>
                </a:solidFill>
                <a:latin typeface="Calibri" panose="020F0502020204030204"/>
              </a:rPr>
            </a:br>
            <a:br>
              <a:rPr lang="hu-HU" sz="3375" dirty="0">
                <a:solidFill>
                  <a:prstClr val="white"/>
                </a:solidFill>
                <a:latin typeface="Calibri" panose="020F0502020204030204"/>
              </a:rPr>
            </a:br>
            <a:endParaRPr lang="hu-HU" sz="3375" dirty="0">
              <a:solidFill>
                <a:prstClr val="white"/>
              </a:solidFill>
              <a:latin typeface="Calibri" panose="020F0502020204030204"/>
            </a:endParaRPr>
          </a:p>
        </p:txBody>
      </p:sp>
      <p:sp>
        <p:nvSpPr>
          <p:cNvPr id="7" name="Szövegdoboz 6">
            <a:extLst>
              <a:ext uri="{FF2B5EF4-FFF2-40B4-BE49-F238E27FC236}">
                <a16:creationId xmlns:a16="http://schemas.microsoft.com/office/drawing/2014/main" id="{C047FD70-B8D2-473D-8C8D-CF5DB0E31C1F}"/>
              </a:ext>
            </a:extLst>
          </p:cNvPr>
          <p:cNvSpPr txBox="1"/>
          <p:nvPr/>
        </p:nvSpPr>
        <p:spPr>
          <a:xfrm>
            <a:off x="-208457" y="-103244"/>
            <a:ext cx="9144000"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defRPr/>
            </a:pPr>
            <a:r>
              <a:rPr lang="hu-HU" sz="4400" b="1" dirty="0">
                <a:solidFill>
                  <a:prstClr val="white"/>
                </a:solidFill>
                <a:latin typeface="Calibri" panose="020F0502020204030204"/>
              </a:rPr>
              <a:t>NCBI genome browser (10. A,)</a:t>
            </a:r>
          </a:p>
        </p:txBody>
      </p:sp>
      <p:sp>
        <p:nvSpPr>
          <p:cNvPr id="9" name="Rectangle 4">
            <a:extLst>
              <a:ext uri="{FF2B5EF4-FFF2-40B4-BE49-F238E27FC236}">
                <a16:creationId xmlns:a16="http://schemas.microsoft.com/office/drawing/2014/main" id="{9E4AA012-D40D-4274-9D5A-2455B797F859}"/>
              </a:ext>
            </a:extLst>
          </p:cNvPr>
          <p:cNvSpPr>
            <a:spLocks noChangeArrowheads="1"/>
          </p:cNvSpPr>
          <p:nvPr/>
        </p:nvSpPr>
        <p:spPr bwMode="auto">
          <a:xfrm>
            <a:off x="1609123" y="3624156"/>
            <a:ext cx="611492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a:defRPr/>
            </a:pPr>
            <a:endParaRPr lang="hu-HU" altLang="hu-HU" i="1" dirty="0">
              <a:solidFill>
                <a:prstClr val="black"/>
              </a:solidFill>
              <a:effectLst>
                <a:outerShdw blurRad="38100" dist="38100" dir="2700000" algn="tl">
                  <a:srgbClr val="000000">
                    <a:alpha val="43137"/>
                  </a:srgbClr>
                </a:outerShdw>
              </a:effectLst>
              <a:latin typeface="Calibri" panose="020F0502020204030204"/>
            </a:endParaRPr>
          </a:p>
        </p:txBody>
      </p:sp>
      <p:pic>
        <p:nvPicPr>
          <p:cNvPr id="4" name="Kép 3">
            <a:extLst>
              <a:ext uri="{FF2B5EF4-FFF2-40B4-BE49-F238E27FC236}">
                <a16:creationId xmlns:a16="http://schemas.microsoft.com/office/drawing/2014/main" id="{F4FF58B2-6D1A-457D-83E3-CD8D4B1F6544}"/>
              </a:ext>
            </a:extLst>
          </p:cNvPr>
          <p:cNvPicPr>
            <a:picLocks noChangeAspect="1"/>
          </p:cNvPicPr>
          <p:nvPr/>
        </p:nvPicPr>
        <p:blipFill>
          <a:blip r:embed="rId3"/>
          <a:stretch>
            <a:fillRect/>
          </a:stretch>
        </p:blipFill>
        <p:spPr>
          <a:xfrm>
            <a:off x="0" y="1284068"/>
            <a:ext cx="9144000" cy="4671563"/>
          </a:xfrm>
          <a:prstGeom prst="rect">
            <a:avLst/>
          </a:prstGeom>
        </p:spPr>
      </p:pic>
    </p:spTree>
    <p:extLst>
      <p:ext uri="{BB962C8B-B14F-4D97-AF65-F5344CB8AC3E}">
        <p14:creationId xmlns:p14="http://schemas.microsoft.com/office/powerpoint/2010/main" val="289800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B5406233-396F-4B3F-984B-305D87DB56A6}"/>
              </a:ext>
            </a:extLst>
          </p:cNvPr>
          <p:cNvPicPr>
            <a:picLocks noChangeAspect="1"/>
          </p:cNvPicPr>
          <p:nvPr/>
        </p:nvPicPr>
        <p:blipFill>
          <a:blip r:embed="rId3"/>
          <a:stretch>
            <a:fillRect/>
          </a:stretch>
        </p:blipFill>
        <p:spPr>
          <a:xfrm>
            <a:off x="597333" y="-2"/>
            <a:ext cx="8513681" cy="6858000"/>
          </a:xfrm>
          <a:prstGeom prst="rect">
            <a:avLst/>
          </a:prstGeom>
        </p:spPr>
      </p:pic>
      <p:sp>
        <p:nvSpPr>
          <p:cNvPr id="13" name="Cím 15">
            <a:extLst>
              <a:ext uri="{FF2B5EF4-FFF2-40B4-BE49-F238E27FC236}">
                <a16:creationId xmlns:a16="http://schemas.microsoft.com/office/drawing/2014/main" id="{DA4EEE47-C6B7-4DA1-8BB3-DC11AFBEDF20}"/>
              </a:ext>
            </a:extLst>
          </p:cNvPr>
          <p:cNvSpPr txBox="1">
            <a:spLocks/>
          </p:cNvSpPr>
          <p:nvPr/>
        </p:nvSpPr>
        <p:spPr>
          <a:xfrm>
            <a:off x="5672321" y="2"/>
            <a:ext cx="3471679" cy="667311"/>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52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br>
              <a:rPr lang="hu-HU" sz="3300" b="1" dirty="0">
                <a:solidFill>
                  <a:prstClr val="white"/>
                </a:solidFill>
                <a:latin typeface="Calibri" panose="020F0502020204030204"/>
              </a:rPr>
            </a:br>
            <a:br>
              <a:rPr lang="hu-HU" sz="3375" dirty="0">
                <a:solidFill>
                  <a:prstClr val="white"/>
                </a:solidFill>
                <a:latin typeface="Calibri" panose="020F0502020204030204"/>
              </a:rPr>
            </a:br>
            <a:endParaRPr lang="hu-HU" sz="3375" dirty="0">
              <a:solidFill>
                <a:prstClr val="white"/>
              </a:solidFill>
              <a:latin typeface="Calibri" panose="020F0502020204030204"/>
            </a:endParaRPr>
          </a:p>
        </p:txBody>
      </p:sp>
      <p:sp>
        <p:nvSpPr>
          <p:cNvPr id="7" name="Szövegdoboz 6">
            <a:extLst>
              <a:ext uri="{FF2B5EF4-FFF2-40B4-BE49-F238E27FC236}">
                <a16:creationId xmlns:a16="http://schemas.microsoft.com/office/drawing/2014/main" id="{C047FD70-B8D2-473D-8C8D-CF5DB0E31C1F}"/>
              </a:ext>
            </a:extLst>
          </p:cNvPr>
          <p:cNvSpPr txBox="1"/>
          <p:nvPr/>
        </p:nvSpPr>
        <p:spPr>
          <a:xfrm>
            <a:off x="5713830" y="0"/>
            <a:ext cx="3585411"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a:defRPr/>
            </a:pPr>
            <a:r>
              <a:rPr lang="hu-HU" sz="4400" b="1" dirty="0" err="1">
                <a:solidFill>
                  <a:schemeClr val="bg1"/>
                </a:solidFill>
                <a:latin typeface="Calibri" panose="020F0502020204030204"/>
              </a:rPr>
              <a:t>Gene</a:t>
            </a:r>
            <a:r>
              <a:rPr lang="hu-HU" sz="4400" b="1" dirty="0">
                <a:solidFill>
                  <a:schemeClr val="bg1"/>
                </a:solidFill>
                <a:latin typeface="Calibri" panose="020F0502020204030204"/>
              </a:rPr>
              <a:t> (10. B,)</a:t>
            </a:r>
          </a:p>
        </p:txBody>
      </p:sp>
      <p:sp>
        <p:nvSpPr>
          <p:cNvPr id="10" name="Téglalap 9">
            <a:extLst>
              <a:ext uri="{FF2B5EF4-FFF2-40B4-BE49-F238E27FC236}">
                <a16:creationId xmlns:a16="http://schemas.microsoft.com/office/drawing/2014/main" id="{39FFD168-BADC-40EB-9F65-733905E01235}"/>
              </a:ext>
            </a:extLst>
          </p:cNvPr>
          <p:cNvSpPr/>
          <p:nvPr/>
        </p:nvSpPr>
        <p:spPr>
          <a:xfrm>
            <a:off x="5871962" y="5317958"/>
            <a:ext cx="2674705" cy="243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901531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0679BD7B-E161-484E-8134-CCFF0486A8E2}"/>
              </a:ext>
            </a:extLst>
          </p:cNvPr>
          <p:cNvPicPr>
            <a:picLocks noChangeAspect="1"/>
          </p:cNvPicPr>
          <p:nvPr/>
        </p:nvPicPr>
        <p:blipFill>
          <a:blip r:embed="rId3"/>
          <a:stretch>
            <a:fillRect/>
          </a:stretch>
        </p:blipFill>
        <p:spPr>
          <a:xfrm>
            <a:off x="0" y="969460"/>
            <a:ext cx="9144000" cy="5737228"/>
          </a:xfrm>
          <a:prstGeom prst="rect">
            <a:avLst/>
          </a:prstGeom>
        </p:spPr>
      </p:pic>
      <p:sp>
        <p:nvSpPr>
          <p:cNvPr id="13" name="Cím 15">
            <a:extLst>
              <a:ext uri="{FF2B5EF4-FFF2-40B4-BE49-F238E27FC236}">
                <a16:creationId xmlns:a16="http://schemas.microsoft.com/office/drawing/2014/main" id="{DA4EEE47-C6B7-4DA1-8BB3-DC11AFBEDF20}"/>
              </a:ext>
            </a:extLst>
          </p:cNvPr>
          <p:cNvSpPr txBox="1">
            <a:spLocks/>
          </p:cNvSpPr>
          <p:nvPr/>
        </p:nvSpPr>
        <p:spPr>
          <a:xfrm>
            <a:off x="-1" y="2"/>
            <a:ext cx="9144001" cy="667311"/>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52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br>
              <a:rPr lang="hu-HU" sz="3300" b="1" dirty="0">
                <a:solidFill>
                  <a:prstClr val="white"/>
                </a:solidFill>
                <a:latin typeface="Calibri" panose="020F0502020204030204"/>
              </a:rPr>
            </a:br>
            <a:br>
              <a:rPr lang="hu-HU" sz="3375" dirty="0">
                <a:solidFill>
                  <a:prstClr val="white"/>
                </a:solidFill>
                <a:latin typeface="Calibri" panose="020F0502020204030204"/>
              </a:rPr>
            </a:br>
            <a:endParaRPr lang="hu-HU" sz="3375" dirty="0">
              <a:solidFill>
                <a:prstClr val="white"/>
              </a:solidFill>
              <a:latin typeface="Calibri" panose="020F0502020204030204"/>
            </a:endParaRPr>
          </a:p>
        </p:txBody>
      </p:sp>
      <p:sp>
        <p:nvSpPr>
          <p:cNvPr id="7" name="Szövegdoboz 6">
            <a:extLst>
              <a:ext uri="{FF2B5EF4-FFF2-40B4-BE49-F238E27FC236}">
                <a16:creationId xmlns:a16="http://schemas.microsoft.com/office/drawing/2014/main" id="{C047FD70-B8D2-473D-8C8D-CF5DB0E31C1F}"/>
              </a:ext>
            </a:extLst>
          </p:cNvPr>
          <p:cNvSpPr txBox="1"/>
          <p:nvPr/>
        </p:nvSpPr>
        <p:spPr>
          <a:xfrm>
            <a:off x="-77622" y="-102128"/>
            <a:ext cx="9299241"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defRPr/>
            </a:pPr>
            <a:r>
              <a:rPr lang="hu-HU" sz="4400" b="1" dirty="0" err="1">
                <a:solidFill>
                  <a:schemeClr val="bg1"/>
                </a:solidFill>
                <a:latin typeface="Calibri" panose="020F0502020204030204"/>
              </a:rPr>
              <a:t>Gene</a:t>
            </a:r>
            <a:r>
              <a:rPr lang="hu-HU" sz="4400" b="1" dirty="0">
                <a:solidFill>
                  <a:schemeClr val="bg1"/>
                </a:solidFill>
                <a:latin typeface="Calibri" panose="020F0502020204030204"/>
              </a:rPr>
              <a:t> (10. B, ..)</a:t>
            </a:r>
          </a:p>
        </p:txBody>
      </p:sp>
      <p:sp>
        <p:nvSpPr>
          <p:cNvPr id="10" name="Téglalap 9">
            <a:extLst>
              <a:ext uri="{FF2B5EF4-FFF2-40B4-BE49-F238E27FC236}">
                <a16:creationId xmlns:a16="http://schemas.microsoft.com/office/drawing/2014/main" id="{39FFD168-BADC-40EB-9F65-733905E01235}"/>
              </a:ext>
            </a:extLst>
          </p:cNvPr>
          <p:cNvSpPr/>
          <p:nvPr/>
        </p:nvSpPr>
        <p:spPr>
          <a:xfrm>
            <a:off x="6124075" y="1828801"/>
            <a:ext cx="3019926" cy="3007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992088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DA4EEE47-C6B7-4DA1-8BB3-DC11AFBEDF20}"/>
              </a:ext>
            </a:extLst>
          </p:cNvPr>
          <p:cNvSpPr txBox="1">
            <a:spLocks/>
          </p:cNvSpPr>
          <p:nvPr/>
        </p:nvSpPr>
        <p:spPr>
          <a:xfrm>
            <a:off x="-1" y="2"/>
            <a:ext cx="9144001" cy="667311"/>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52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br>
              <a:rPr lang="hu-HU" sz="3300" b="1" dirty="0">
                <a:solidFill>
                  <a:prstClr val="white"/>
                </a:solidFill>
                <a:latin typeface="Calibri" panose="020F0502020204030204"/>
              </a:rPr>
            </a:br>
            <a:br>
              <a:rPr lang="hu-HU" sz="3375" dirty="0">
                <a:solidFill>
                  <a:prstClr val="white"/>
                </a:solidFill>
                <a:latin typeface="Calibri" panose="020F0502020204030204"/>
              </a:rPr>
            </a:br>
            <a:endParaRPr lang="hu-HU" sz="3375" dirty="0">
              <a:solidFill>
                <a:prstClr val="white"/>
              </a:solidFill>
              <a:latin typeface="Calibri" panose="020F0502020204030204"/>
            </a:endParaRPr>
          </a:p>
        </p:txBody>
      </p:sp>
      <p:sp>
        <p:nvSpPr>
          <p:cNvPr id="7" name="Szövegdoboz 6">
            <a:extLst>
              <a:ext uri="{FF2B5EF4-FFF2-40B4-BE49-F238E27FC236}">
                <a16:creationId xmlns:a16="http://schemas.microsoft.com/office/drawing/2014/main" id="{C047FD70-B8D2-473D-8C8D-CF5DB0E31C1F}"/>
              </a:ext>
            </a:extLst>
          </p:cNvPr>
          <p:cNvSpPr txBox="1"/>
          <p:nvPr/>
        </p:nvSpPr>
        <p:spPr>
          <a:xfrm>
            <a:off x="-77622" y="-102128"/>
            <a:ext cx="9299241"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defRPr/>
            </a:pPr>
            <a:r>
              <a:rPr lang="hu-HU" sz="4400" b="1" dirty="0" err="1">
                <a:solidFill>
                  <a:schemeClr val="bg1"/>
                </a:solidFill>
                <a:latin typeface="Calibri" panose="020F0502020204030204"/>
              </a:rPr>
              <a:t>OMIM</a:t>
            </a:r>
            <a:endParaRPr lang="hu-HU" sz="4400" b="1" dirty="0">
              <a:solidFill>
                <a:schemeClr val="bg1"/>
              </a:solidFill>
              <a:latin typeface="Calibri" panose="020F0502020204030204"/>
            </a:endParaRPr>
          </a:p>
        </p:txBody>
      </p:sp>
      <p:sp>
        <p:nvSpPr>
          <p:cNvPr id="3" name="Szövegdoboz 2">
            <a:extLst>
              <a:ext uri="{FF2B5EF4-FFF2-40B4-BE49-F238E27FC236}">
                <a16:creationId xmlns:a16="http://schemas.microsoft.com/office/drawing/2014/main" id="{C0B6A3E5-8ACD-414B-A9F8-72B82A87FCF8}"/>
              </a:ext>
            </a:extLst>
          </p:cNvPr>
          <p:cNvSpPr txBox="1"/>
          <p:nvPr/>
        </p:nvSpPr>
        <p:spPr>
          <a:xfrm>
            <a:off x="794084" y="667313"/>
            <a:ext cx="6229269" cy="464871"/>
          </a:xfrm>
          <a:prstGeom prst="rect">
            <a:avLst/>
          </a:prstGeom>
          <a:noFill/>
        </p:spPr>
        <p:txBody>
          <a:bodyPr wrap="none" rtlCol="0">
            <a:spAutoFit/>
          </a:bodyPr>
          <a:lstStyle/>
          <a:p>
            <a:pPr marL="342900" indent="-342900">
              <a:lnSpc>
                <a:spcPct val="150000"/>
              </a:lnSpc>
              <a:buFont typeface="+mj-lt"/>
              <a:buAutoNum type="arabicPeriod" startAt="11"/>
            </a:pPr>
            <a:r>
              <a:rPr lang="hu-HU" dirty="0">
                <a:effectLst>
                  <a:outerShdw blurRad="38100" dist="38100" dir="2700000" algn="tl">
                    <a:srgbClr val="000000">
                      <a:alpha val="43137"/>
                    </a:srgbClr>
                  </a:outerShdw>
                </a:effectLst>
              </a:rPr>
              <a:t>Kapcsolódik-e valamilyen betegség a génhez?   </a:t>
            </a:r>
            <a:r>
              <a:rPr lang="hu-HU" dirty="0" err="1">
                <a:effectLst>
                  <a:outerShdw blurRad="38100" dist="38100" dir="2700000" algn="tl">
                    <a:srgbClr val="000000">
                      <a:alpha val="43137"/>
                    </a:srgbClr>
                  </a:outerShdw>
                </a:effectLst>
              </a:rPr>
              <a:t>Gene</a:t>
            </a:r>
            <a:r>
              <a:rPr lang="hu-HU" dirty="0">
                <a:effectLst>
                  <a:outerShdw blurRad="38100" dist="38100" dir="2700000" algn="tl">
                    <a:srgbClr val="000000">
                      <a:alpha val="43137"/>
                    </a:srgbClr>
                  </a:outerShdw>
                </a:effectLst>
              </a:rPr>
              <a:t>-&gt;</a:t>
            </a:r>
            <a:r>
              <a:rPr lang="hu-HU" dirty="0" err="1">
                <a:effectLst>
                  <a:outerShdw blurRad="38100" dist="38100" dir="2700000" algn="tl">
                    <a:srgbClr val="000000">
                      <a:alpha val="43137"/>
                    </a:srgbClr>
                  </a:outerShdw>
                </a:effectLst>
              </a:rPr>
              <a:t>OMIM</a:t>
            </a:r>
            <a:r>
              <a:rPr lang="hu-HU" dirty="0">
                <a:effectLst>
                  <a:outerShdw blurRad="38100" dist="38100" dir="2700000" algn="tl">
                    <a:srgbClr val="000000">
                      <a:alpha val="43137"/>
                    </a:srgbClr>
                  </a:outerShdw>
                </a:effectLst>
              </a:rPr>
              <a:t> </a:t>
            </a:r>
          </a:p>
        </p:txBody>
      </p:sp>
      <p:pic>
        <p:nvPicPr>
          <p:cNvPr id="4" name="Kép 3">
            <a:extLst>
              <a:ext uri="{FF2B5EF4-FFF2-40B4-BE49-F238E27FC236}">
                <a16:creationId xmlns:a16="http://schemas.microsoft.com/office/drawing/2014/main" id="{01524C00-6F17-4B25-B711-68CC57633F56}"/>
              </a:ext>
            </a:extLst>
          </p:cNvPr>
          <p:cNvPicPr>
            <a:picLocks noChangeAspect="1"/>
          </p:cNvPicPr>
          <p:nvPr/>
        </p:nvPicPr>
        <p:blipFill>
          <a:blip r:embed="rId3"/>
          <a:stretch>
            <a:fillRect/>
          </a:stretch>
        </p:blipFill>
        <p:spPr>
          <a:xfrm>
            <a:off x="360947" y="1334625"/>
            <a:ext cx="8860671" cy="5523374"/>
          </a:xfrm>
          <a:prstGeom prst="rect">
            <a:avLst/>
          </a:prstGeom>
        </p:spPr>
      </p:pic>
    </p:spTree>
    <p:extLst>
      <p:ext uri="{BB962C8B-B14F-4D97-AF65-F5344CB8AC3E}">
        <p14:creationId xmlns:p14="http://schemas.microsoft.com/office/powerpoint/2010/main" val="632877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DA4EEE47-C6B7-4DA1-8BB3-DC11AFBEDF20}"/>
              </a:ext>
            </a:extLst>
          </p:cNvPr>
          <p:cNvSpPr txBox="1">
            <a:spLocks/>
          </p:cNvSpPr>
          <p:nvPr/>
        </p:nvSpPr>
        <p:spPr>
          <a:xfrm>
            <a:off x="-1" y="2"/>
            <a:ext cx="9144001" cy="667311"/>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52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br>
              <a:rPr lang="hu-HU" sz="3300" b="1" dirty="0">
                <a:solidFill>
                  <a:prstClr val="white"/>
                </a:solidFill>
                <a:latin typeface="Calibri" panose="020F0502020204030204"/>
              </a:rPr>
            </a:br>
            <a:br>
              <a:rPr lang="hu-HU" sz="3375" dirty="0">
                <a:solidFill>
                  <a:prstClr val="white"/>
                </a:solidFill>
                <a:latin typeface="Calibri" panose="020F0502020204030204"/>
              </a:rPr>
            </a:br>
            <a:endParaRPr lang="hu-HU" sz="3375" dirty="0">
              <a:solidFill>
                <a:prstClr val="white"/>
              </a:solidFill>
              <a:latin typeface="Calibri" panose="020F0502020204030204"/>
            </a:endParaRPr>
          </a:p>
        </p:txBody>
      </p:sp>
      <p:sp>
        <p:nvSpPr>
          <p:cNvPr id="7" name="Szövegdoboz 6">
            <a:extLst>
              <a:ext uri="{FF2B5EF4-FFF2-40B4-BE49-F238E27FC236}">
                <a16:creationId xmlns:a16="http://schemas.microsoft.com/office/drawing/2014/main" id="{C047FD70-B8D2-473D-8C8D-CF5DB0E31C1F}"/>
              </a:ext>
            </a:extLst>
          </p:cNvPr>
          <p:cNvSpPr txBox="1"/>
          <p:nvPr/>
        </p:nvSpPr>
        <p:spPr>
          <a:xfrm>
            <a:off x="-77622" y="-102128"/>
            <a:ext cx="9299241"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defRPr/>
            </a:pPr>
            <a:r>
              <a:rPr lang="hu-HU" sz="4400" b="1" dirty="0">
                <a:solidFill>
                  <a:schemeClr val="bg1"/>
                </a:solidFill>
                <a:latin typeface="Calibri" panose="020F0502020204030204"/>
              </a:rPr>
              <a:t>Protein (12 )</a:t>
            </a:r>
          </a:p>
        </p:txBody>
      </p:sp>
      <p:sp>
        <p:nvSpPr>
          <p:cNvPr id="3" name="Szövegdoboz 2">
            <a:extLst>
              <a:ext uri="{FF2B5EF4-FFF2-40B4-BE49-F238E27FC236}">
                <a16:creationId xmlns:a16="http://schemas.microsoft.com/office/drawing/2014/main" id="{21A163D8-192A-4828-AC4E-170B8D6100BD}"/>
              </a:ext>
            </a:extLst>
          </p:cNvPr>
          <p:cNvSpPr txBox="1"/>
          <p:nvPr/>
        </p:nvSpPr>
        <p:spPr>
          <a:xfrm>
            <a:off x="836781" y="646029"/>
            <a:ext cx="8307219" cy="784830"/>
          </a:xfrm>
          <a:prstGeom prst="rect">
            <a:avLst/>
          </a:prstGeom>
          <a:noFill/>
        </p:spPr>
        <p:txBody>
          <a:bodyPr wrap="square" rtlCol="0">
            <a:spAutoFit/>
          </a:bodyPr>
          <a:lstStyle/>
          <a:p>
            <a:pPr>
              <a:lnSpc>
                <a:spcPct val="150000"/>
              </a:lnSpc>
            </a:pPr>
            <a:r>
              <a:rPr lang="hu-HU" dirty="0">
                <a:effectLst>
                  <a:outerShdw blurRad="38100" dist="38100" dir="2700000" algn="tl">
                    <a:srgbClr val="000000">
                      <a:alpha val="43137"/>
                    </a:srgbClr>
                  </a:outerShdw>
                </a:effectLst>
              </a:rPr>
              <a:t>12. Hogy néz ki a fehérje? </a:t>
            </a:r>
            <a:r>
              <a:rPr lang="hu-HU" dirty="0" err="1">
                <a:effectLst>
                  <a:outerShdw blurRad="38100" dist="38100" dir="2700000" algn="tl">
                    <a:srgbClr val="000000">
                      <a:alpha val="43137"/>
                    </a:srgbClr>
                  </a:outerShdw>
                </a:effectLst>
              </a:rPr>
              <a:t>Gene</a:t>
            </a:r>
            <a:r>
              <a:rPr lang="hu-HU" dirty="0">
                <a:effectLst>
                  <a:outerShdw blurRad="38100" dist="38100" dir="2700000" algn="tl">
                    <a:srgbClr val="000000">
                      <a:alpha val="43137"/>
                    </a:srgbClr>
                  </a:outerShdw>
                </a:effectLst>
              </a:rPr>
              <a:t>-&gt;Protein-&gt;</a:t>
            </a:r>
            <a:r>
              <a:rPr lang="hu-HU" b="1" dirty="0"/>
              <a:t>Protein </a:t>
            </a:r>
            <a:r>
              <a:rPr lang="hu-HU" b="1" dirty="0" err="1"/>
              <a:t>3D</a:t>
            </a:r>
            <a:r>
              <a:rPr lang="hu-HU" b="1" dirty="0"/>
              <a:t> </a:t>
            </a:r>
            <a:r>
              <a:rPr lang="hu-HU" b="1" dirty="0" err="1"/>
              <a:t>Structure</a:t>
            </a:r>
            <a:r>
              <a:rPr lang="hu-HU" b="1" dirty="0"/>
              <a:t>-&gt; </a:t>
            </a:r>
            <a:r>
              <a:rPr lang="hu-HU" b="1" dirty="0" err="1"/>
              <a:t>View</a:t>
            </a:r>
            <a:r>
              <a:rPr lang="hu-HU" b="1" dirty="0"/>
              <a:t> in </a:t>
            </a:r>
            <a:r>
              <a:rPr lang="hu-HU" b="1" dirty="0" err="1"/>
              <a:t>iCn3D</a:t>
            </a:r>
            <a:endParaRPr lang="hu-HU" b="1" dirty="0"/>
          </a:p>
          <a:p>
            <a:endParaRPr lang="hu-HU" dirty="0"/>
          </a:p>
        </p:txBody>
      </p:sp>
      <p:pic>
        <p:nvPicPr>
          <p:cNvPr id="4" name="Kép 3">
            <a:extLst>
              <a:ext uri="{FF2B5EF4-FFF2-40B4-BE49-F238E27FC236}">
                <a16:creationId xmlns:a16="http://schemas.microsoft.com/office/drawing/2014/main" id="{21D5DD3D-9CE4-4343-ACF7-867730CFD77E}"/>
              </a:ext>
            </a:extLst>
          </p:cNvPr>
          <p:cNvPicPr>
            <a:picLocks noChangeAspect="1"/>
          </p:cNvPicPr>
          <p:nvPr/>
        </p:nvPicPr>
        <p:blipFill>
          <a:blip r:embed="rId3"/>
          <a:stretch>
            <a:fillRect/>
          </a:stretch>
        </p:blipFill>
        <p:spPr>
          <a:xfrm>
            <a:off x="433137" y="1430859"/>
            <a:ext cx="8710863" cy="5033466"/>
          </a:xfrm>
          <a:prstGeom prst="rect">
            <a:avLst/>
          </a:prstGeom>
        </p:spPr>
      </p:pic>
    </p:spTree>
    <p:extLst>
      <p:ext uri="{BB962C8B-B14F-4D97-AF65-F5344CB8AC3E}">
        <p14:creationId xmlns:p14="http://schemas.microsoft.com/office/powerpoint/2010/main" val="1136286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DA4EEE47-C6B7-4DA1-8BB3-DC11AFBEDF20}"/>
              </a:ext>
            </a:extLst>
          </p:cNvPr>
          <p:cNvSpPr txBox="1">
            <a:spLocks/>
          </p:cNvSpPr>
          <p:nvPr/>
        </p:nvSpPr>
        <p:spPr>
          <a:xfrm>
            <a:off x="-1" y="2"/>
            <a:ext cx="9144001" cy="667311"/>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52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br>
              <a:rPr lang="hu-HU" sz="3300" b="1" dirty="0">
                <a:solidFill>
                  <a:prstClr val="white"/>
                </a:solidFill>
                <a:latin typeface="Calibri" panose="020F0502020204030204"/>
              </a:rPr>
            </a:br>
            <a:br>
              <a:rPr lang="hu-HU" sz="3375" dirty="0">
                <a:solidFill>
                  <a:prstClr val="white"/>
                </a:solidFill>
                <a:latin typeface="Calibri" panose="020F0502020204030204"/>
              </a:rPr>
            </a:br>
            <a:endParaRPr lang="hu-HU" sz="3375" dirty="0">
              <a:solidFill>
                <a:prstClr val="white"/>
              </a:solidFill>
              <a:latin typeface="Calibri" panose="020F0502020204030204"/>
            </a:endParaRPr>
          </a:p>
        </p:txBody>
      </p:sp>
      <p:sp>
        <p:nvSpPr>
          <p:cNvPr id="7" name="Szövegdoboz 6">
            <a:extLst>
              <a:ext uri="{FF2B5EF4-FFF2-40B4-BE49-F238E27FC236}">
                <a16:creationId xmlns:a16="http://schemas.microsoft.com/office/drawing/2014/main" id="{C047FD70-B8D2-473D-8C8D-CF5DB0E31C1F}"/>
              </a:ext>
            </a:extLst>
          </p:cNvPr>
          <p:cNvSpPr txBox="1"/>
          <p:nvPr/>
        </p:nvSpPr>
        <p:spPr>
          <a:xfrm>
            <a:off x="-77622" y="-102128"/>
            <a:ext cx="9299241"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defRPr/>
            </a:pPr>
            <a:r>
              <a:rPr lang="hu-HU" sz="4400" b="1" dirty="0">
                <a:solidFill>
                  <a:schemeClr val="bg1"/>
                </a:solidFill>
                <a:latin typeface="Calibri" panose="020F0502020204030204"/>
              </a:rPr>
              <a:t>SNP (13)</a:t>
            </a:r>
          </a:p>
        </p:txBody>
      </p:sp>
      <p:sp>
        <p:nvSpPr>
          <p:cNvPr id="3" name="Téglalap 2">
            <a:extLst>
              <a:ext uri="{FF2B5EF4-FFF2-40B4-BE49-F238E27FC236}">
                <a16:creationId xmlns:a16="http://schemas.microsoft.com/office/drawing/2014/main" id="{2889802F-658A-49AF-BCD3-AB080225B603}"/>
              </a:ext>
            </a:extLst>
          </p:cNvPr>
          <p:cNvSpPr/>
          <p:nvPr/>
        </p:nvSpPr>
        <p:spPr>
          <a:xfrm>
            <a:off x="697832" y="780897"/>
            <a:ext cx="4572000" cy="464871"/>
          </a:xfrm>
          <a:prstGeom prst="rect">
            <a:avLst/>
          </a:prstGeom>
        </p:spPr>
        <p:txBody>
          <a:bodyPr>
            <a:spAutoFit/>
          </a:bodyPr>
          <a:lstStyle/>
          <a:p>
            <a:pPr marL="342900" indent="-342900">
              <a:lnSpc>
                <a:spcPct val="150000"/>
              </a:lnSpc>
              <a:buFont typeface="+mj-lt"/>
              <a:buAutoNum type="arabicPeriod" startAt="13"/>
            </a:pPr>
            <a:r>
              <a:rPr lang="hu-HU" dirty="0">
                <a:effectLst>
                  <a:outerShdw blurRad="38100" dist="38100" dir="2700000" algn="tl">
                    <a:srgbClr val="000000">
                      <a:alpha val="43137"/>
                    </a:srgbClr>
                  </a:outerShdw>
                </a:effectLst>
              </a:rPr>
              <a:t>Milyen SNP-ék találhatók itt?  </a:t>
            </a:r>
            <a:r>
              <a:rPr lang="hu-HU" dirty="0" err="1">
                <a:effectLst>
                  <a:outerShdw blurRad="38100" dist="38100" dir="2700000" algn="tl">
                    <a:srgbClr val="000000">
                      <a:alpha val="43137"/>
                    </a:srgbClr>
                  </a:outerShdw>
                </a:effectLst>
              </a:rPr>
              <a:t>Gene</a:t>
            </a:r>
            <a:r>
              <a:rPr lang="hu-HU" dirty="0">
                <a:effectLst>
                  <a:outerShdw blurRad="38100" dist="38100" dir="2700000" algn="tl">
                    <a:srgbClr val="000000">
                      <a:alpha val="43137"/>
                    </a:srgbClr>
                  </a:outerShdw>
                </a:effectLst>
              </a:rPr>
              <a:t>-&gt; SNP</a:t>
            </a:r>
          </a:p>
        </p:txBody>
      </p:sp>
      <p:pic>
        <p:nvPicPr>
          <p:cNvPr id="5" name="Kép 4">
            <a:extLst>
              <a:ext uri="{FF2B5EF4-FFF2-40B4-BE49-F238E27FC236}">
                <a16:creationId xmlns:a16="http://schemas.microsoft.com/office/drawing/2014/main" id="{D54A6FC1-D1AE-4418-ABFC-307EAB48D91D}"/>
              </a:ext>
            </a:extLst>
          </p:cNvPr>
          <p:cNvPicPr>
            <a:picLocks noChangeAspect="1"/>
          </p:cNvPicPr>
          <p:nvPr/>
        </p:nvPicPr>
        <p:blipFill>
          <a:blip r:embed="rId3"/>
          <a:stretch>
            <a:fillRect/>
          </a:stretch>
        </p:blipFill>
        <p:spPr>
          <a:xfrm>
            <a:off x="0" y="1526009"/>
            <a:ext cx="9144000" cy="5331989"/>
          </a:xfrm>
          <a:prstGeom prst="rect">
            <a:avLst/>
          </a:prstGeom>
        </p:spPr>
      </p:pic>
    </p:spTree>
    <p:extLst>
      <p:ext uri="{BB962C8B-B14F-4D97-AF65-F5344CB8AC3E}">
        <p14:creationId xmlns:p14="http://schemas.microsoft.com/office/powerpoint/2010/main" val="1555482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DA4EEE47-C6B7-4DA1-8BB3-DC11AFBEDF20}"/>
              </a:ext>
            </a:extLst>
          </p:cNvPr>
          <p:cNvSpPr txBox="1">
            <a:spLocks/>
          </p:cNvSpPr>
          <p:nvPr/>
        </p:nvSpPr>
        <p:spPr>
          <a:xfrm>
            <a:off x="-1" y="2"/>
            <a:ext cx="9144001" cy="667311"/>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52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br>
              <a:rPr lang="hu-HU" sz="3300" b="1" dirty="0">
                <a:solidFill>
                  <a:prstClr val="white"/>
                </a:solidFill>
                <a:latin typeface="Calibri" panose="020F0502020204030204"/>
              </a:rPr>
            </a:br>
            <a:br>
              <a:rPr lang="hu-HU" sz="3375" dirty="0">
                <a:solidFill>
                  <a:prstClr val="white"/>
                </a:solidFill>
                <a:latin typeface="Calibri" panose="020F0502020204030204"/>
              </a:rPr>
            </a:br>
            <a:endParaRPr lang="hu-HU" sz="3375" dirty="0">
              <a:solidFill>
                <a:prstClr val="white"/>
              </a:solidFill>
              <a:latin typeface="Calibri" panose="020F0502020204030204"/>
            </a:endParaRPr>
          </a:p>
        </p:txBody>
      </p:sp>
      <p:sp>
        <p:nvSpPr>
          <p:cNvPr id="7" name="Szövegdoboz 6">
            <a:extLst>
              <a:ext uri="{FF2B5EF4-FFF2-40B4-BE49-F238E27FC236}">
                <a16:creationId xmlns:a16="http://schemas.microsoft.com/office/drawing/2014/main" id="{C047FD70-B8D2-473D-8C8D-CF5DB0E31C1F}"/>
              </a:ext>
            </a:extLst>
          </p:cNvPr>
          <p:cNvSpPr txBox="1"/>
          <p:nvPr/>
        </p:nvSpPr>
        <p:spPr>
          <a:xfrm>
            <a:off x="-77622" y="-102128"/>
            <a:ext cx="9299241"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defRPr/>
            </a:pPr>
            <a:r>
              <a:rPr lang="hu-HU" sz="4400" b="1" dirty="0" err="1">
                <a:solidFill>
                  <a:schemeClr val="bg1"/>
                </a:solidFill>
                <a:latin typeface="Calibri" panose="020F0502020204030204"/>
              </a:rPr>
              <a:t>Homologene</a:t>
            </a:r>
            <a:r>
              <a:rPr lang="hu-HU" sz="4400" b="1" dirty="0">
                <a:solidFill>
                  <a:schemeClr val="bg1"/>
                </a:solidFill>
                <a:latin typeface="Calibri" panose="020F0502020204030204"/>
              </a:rPr>
              <a:t> (14)</a:t>
            </a:r>
          </a:p>
        </p:txBody>
      </p:sp>
      <p:sp>
        <p:nvSpPr>
          <p:cNvPr id="3" name="Téglalap 2">
            <a:extLst>
              <a:ext uri="{FF2B5EF4-FFF2-40B4-BE49-F238E27FC236}">
                <a16:creationId xmlns:a16="http://schemas.microsoft.com/office/drawing/2014/main" id="{2889802F-658A-49AF-BCD3-AB080225B603}"/>
              </a:ext>
            </a:extLst>
          </p:cNvPr>
          <p:cNvSpPr/>
          <p:nvPr/>
        </p:nvSpPr>
        <p:spPr>
          <a:xfrm>
            <a:off x="469232" y="667313"/>
            <a:ext cx="10214810" cy="646331"/>
          </a:xfrm>
          <a:prstGeom prst="rect">
            <a:avLst/>
          </a:prstGeom>
        </p:spPr>
        <p:txBody>
          <a:bodyPr wrap="square">
            <a:spAutoFit/>
          </a:bodyPr>
          <a:lstStyle/>
          <a:p>
            <a:pPr marL="342900" indent="-342900">
              <a:buFont typeface="+mj-lt"/>
              <a:buAutoNum type="arabicPeriod" startAt="14"/>
            </a:pPr>
            <a:r>
              <a:rPr lang="hu-HU" dirty="0"/>
              <a:t>Töltsd le a gén ortológ szekvenciáját, csimpánzból!</a:t>
            </a:r>
          </a:p>
          <a:p>
            <a:r>
              <a:rPr lang="hu-HU" dirty="0">
                <a:effectLst>
                  <a:outerShdw blurRad="38100" dist="38100" dir="2700000" algn="tl">
                    <a:srgbClr val="000000">
                      <a:alpha val="43137"/>
                    </a:srgbClr>
                  </a:outerShdw>
                </a:effectLst>
              </a:rPr>
              <a:t>	</a:t>
            </a:r>
            <a:r>
              <a:rPr lang="hu-HU" dirty="0" err="1">
                <a:effectLst>
                  <a:outerShdw blurRad="38100" dist="38100" dir="2700000" algn="tl">
                    <a:srgbClr val="000000">
                      <a:alpha val="43137"/>
                    </a:srgbClr>
                  </a:outerShdw>
                </a:effectLst>
              </a:rPr>
              <a:t>Nucleotide</a:t>
            </a:r>
            <a:r>
              <a:rPr lang="hu-HU" dirty="0">
                <a:effectLst>
                  <a:outerShdw blurRad="38100" dist="38100" dir="2700000" algn="tl">
                    <a:srgbClr val="000000">
                      <a:alpha val="43137"/>
                    </a:srgbClr>
                  </a:outerShdw>
                </a:effectLst>
              </a:rPr>
              <a:t> -&gt; </a:t>
            </a:r>
            <a:r>
              <a:rPr lang="hu-HU" altLang="hu-HU" dirty="0" err="1">
                <a:effectLst>
                  <a:outerShdw blurRad="38100" dist="38100" dir="2700000" algn="tl">
                    <a:srgbClr val="000000">
                      <a:alpha val="43137"/>
                    </a:srgbClr>
                  </a:outerShdw>
                </a:effectLst>
              </a:rPr>
              <a:t>NM_000518</a:t>
            </a:r>
            <a:r>
              <a:rPr lang="hu-HU" altLang="hu-HU" dirty="0">
                <a:effectLst>
                  <a:outerShdw blurRad="38100" dist="38100" dir="2700000" algn="tl">
                    <a:srgbClr val="000000">
                      <a:alpha val="43137"/>
                    </a:srgbClr>
                  </a:outerShdw>
                </a:effectLst>
              </a:rPr>
              <a:t>-&gt; </a:t>
            </a:r>
            <a:r>
              <a:rPr lang="hu-HU" altLang="hu-HU" dirty="0" err="1">
                <a:effectLst>
                  <a:outerShdw blurRad="38100" dist="38100" dir="2700000" algn="tl">
                    <a:srgbClr val="000000">
                      <a:alpha val="43137"/>
                    </a:srgbClr>
                  </a:outerShdw>
                </a:effectLst>
              </a:rPr>
              <a:t>Homologene</a:t>
            </a:r>
            <a:r>
              <a:rPr lang="hu-HU" dirty="0">
                <a:effectLst>
                  <a:outerShdw blurRad="38100" dist="38100" dir="2700000" algn="tl">
                    <a:srgbClr val="000000">
                      <a:alpha val="43137"/>
                    </a:srgbClr>
                  </a:outerShdw>
                </a:effectLst>
              </a:rPr>
              <a:t> </a:t>
            </a:r>
          </a:p>
        </p:txBody>
      </p:sp>
      <p:pic>
        <p:nvPicPr>
          <p:cNvPr id="2" name="Kép 1">
            <a:extLst>
              <a:ext uri="{FF2B5EF4-FFF2-40B4-BE49-F238E27FC236}">
                <a16:creationId xmlns:a16="http://schemas.microsoft.com/office/drawing/2014/main" id="{0F21CC17-0FDB-4C97-8896-9EE205A2EAD6}"/>
              </a:ext>
            </a:extLst>
          </p:cNvPr>
          <p:cNvPicPr>
            <a:picLocks noChangeAspect="1"/>
          </p:cNvPicPr>
          <p:nvPr/>
        </p:nvPicPr>
        <p:blipFill>
          <a:blip r:embed="rId3"/>
          <a:stretch>
            <a:fillRect/>
          </a:stretch>
        </p:blipFill>
        <p:spPr>
          <a:xfrm>
            <a:off x="694069" y="1436754"/>
            <a:ext cx="7515225" cy="5095875"/>
          </a:xfrm>
          <a:prstGeom prst="rect">
            <a:avLst/>
          </a:prstGeom>
        </p:spPr>
      </p:pic>
      <p:pic>
        <p:nvPicPr>
          <p:cNvPr id="4" name="Kép 3">
            <a:extLst>
              <a:ext uri="{FF2B5EF4-FFF2-40B4-BE49-F238E27FC236}">
                <a16:creationId xmlns:a16="http://schemas.microsoft.com/office/drawing/2014/main" id="{B48906B7-DF7F-4382-998A-577DA5A5CC1D}"/>
              </a:ext>
            </a:extLst>
          </p:cNvPr>
          <p:cNvPicPr>
            <a:picLocks noChangeAspect="1"/>
          </p:cNvPicPr>
          <p:nvPr/>
        </p:nvPicPr>
        <p:blipFill>
          <a:blip r:embed="rId4"/>
          <a:stretch>
            <a:fillRect/>
          </a:stretch>
        </p:blipFill>
        <p:spPr>
          <a:xfrm>
            <a:off x="7252776" y="1341428"/>
            <a:ext cx="1533525" cy="390525"/>
          </a:xfrm>
          <a:prstGeom prst="rect">
            <a:avLst/>
          </a:prstGeom>
        </p:spPr>
      </p:pic>
      <p:sp>
        <p:nvSpPr>
          <p:cNvPr id="8" name="Téglalap 7">
            <a:extLst>
              <a:ext uri="{FF2B5EF4-FFF2-40B4-BE49-F238E27FC236}">
                <a16:creationId xmlns:a16="http://schemas.microsoft.com/office/drawing/2014/main" id="{1627B3BB-9D51-4D75-9B55-6D67FD3FCFD9}"/>
              </a:ext>
            </a:extLst>
          </p:cNvPr>
          <p:cNvSpPr/>
          <p:nvPr/>
        </p:nvSpPr>
        <p:spPr>
          <a:xfrm>
            <a:off x="7272331" y="1408970"/>
            <a:ext cx="1533525" cy="3209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030985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DA4EEE47-C6B7-4DA1-8BB3-DC11AFBEDF20}"/>
              </a:ext>
            </a:extLst>
          </p:cNvPr>
          <p:cNvSpPr txBox="1">
            <a:spLocks/>
          </p:cNvSpPr>
          <p:nvPr/>
        </p:nvSpPr>
        <p:spPr>
          <a:xfrm>
            <a:off x="-1" y="2"/>
            <a:ext cx="9144001" cy="667311"/>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52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br>
              <a:rPr lang="hu-HU" sz="3300" b="1" dirty="0">
                <a:solidFill>
                  <a:prstClr val="white"/>
                </a:solidFill>
                <a:latin typeface="Calibri" panose="020F0502020204030204"/>
              </a:rPr>
            </a:br>
            <a:br>
              <a:rPr lang="hu-HU" sz="3375" dirty="0">
                <a:solidFill>
                  <a:prstClr val="white"/>
                </a:solidFill>
                <a:latin typeface="Calibri" panose="020F0502020204030204"/>
              </a:rPr>
            </a:br>
            <a:endParaRPr lang="hu-HU" sz="3375" dirty="0">
              <a:solidFill>
                <a:prstClr val="white"/>
              </a:solidFill>
              <a:latin typeface="Calibri" panose="020F0502020204030204"/>
            </a:endParaRPr>
          </a:p>
        </p:txBody>
      </p:sp>
      <p:sp>
        <p:nvSpPr>
          <p:cNvPr id="7" name="Szövegdoboz 6">
            <a:extLst>
              <a:ext uri="{FF2B5EF4-FFF2-40B4-BE49-F238E27FC236}">
                <a16:creationId xmlns:a16="http://schemas.microsoft.com/office/drawing/2014/main" id="{C047FD70-B8D2-473D-8C8D-CF5DB0E31C1F}"/>
              </a:ext>
            </a:extLst>
          </p:cNvPr>
          <p:cNvSpPr txBox="1"/>
          <p:nvPr/>
        </p:nvSpPr>
        <p:spPr>
          <a:xfrm>
            <a:off x="-77622" y="-102128"/>
            <a:ext cx="9299241"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defRPr/>
            </a:pPr>
            <a:r>
              <a:rPr lang="hu-HU" sz="4400" b="1" dirty="0" err="1">
                <a:solidFill>
                  <a:schemeClr val="bg1"/>
                </a:solidFill>
                <a:latin typeface="Calibri" panose="020F0502020204030204"/>
              </a:rPr>
              <a:t>Homologene</a:t>
            </a:r>
            <a:r>
              <a:rPr lang="hu-HU" sz="4400" b="1" dirty="0">
                <a:solidFill>
                  <a:schemeClr val="bg1"/>
                </a:solidFill>
                <a:latin typeface="Calibri" panose="020F0502020204030204"/>
              </a:rPr>
              <a:t> (14,..)</a:t>
            </a:r>
          </a:p>
        </p:txBody>
      </p:sp>
      <p:sp>
        <p:nvSpPr>
          <p:cNvPr id="3" name="Téglalap 2">
            <a:extLst>
              <a:ext uri="{FF2B5EF4-FFF2-40B4-BE49-F238E27FC236}">
                <a16:creationId xmlns:a16="http://schemas.microsoft.com/office/drawing/2014/main" id="{2889802F-658A-49AF-BCD3-AB080225B603}"/>
              </a:ext>
            </a:extLst>
          </p:cNvPr>
          <p:cNvSpPr/>
          <p:nvPr/>
        </p:nvSpPr>
        <p:spPr>
          <a:xfrm>
            <a:off x="469232" y="667313"/>
            <a:ext cx="10214810" cy="646331"/>
          </a:xfrm>
          <a:prstGeom prst="rect">
            <a:avLst/>
          </a:prstGeom>
        </p:spPr>
        <p:txBody>
          <a:bodyPr wrap="square">
            <a:spAutoFit/>
          </a:bodyPr>
          <a:lstStyle/>
          <a:p>
            <a:pPr marL="342900" indent="-342900">
              <a:buFont typeface="+mj-lt"/>
              <a:buAutoNum type="arabicPeriod" startAt="14"/>
            </a:pPr>
            <a:r>
              <a:rPr lang="hu-HU" dirty="0"/>
              <a:t>Töltsd le a gén ortológ szekvenciáját, csimpánzból!</a:t>
            </a:r>
          </a:p>
          <a:p>
            <a:r>
              <a:rPr lang="hu-HU" dirty="0">
                <a:effectLst>
                  <a:outerShdw blurRad="38100" dist="38100" dir="2700000" algn="tl">
                    <a:srgbClr val="000000">
                      <a:alpha val="43137"/>
                    </a:srgbClr>
                  </a:outerShdw>
                </a:effectLst>
              </a:rPr>
              <a:t>	</a:t>
            </a:r>
            <a:r>
              <a:rPr lang="hu-HU" dirty="0" err="1">
                <a:effectLst>
                  <a:outerShdw blurRad="38100" dist="38100" dir="2700000" algn="tl">
                    <a:srgbClr val="000000">
                      <a:alpha val="43137"/>
                    </a:srgbClr>
                  </a:outerShdw>
                </a:effectLst>
              </a:rPr>
              <a:t>Nucleotide</a:t>
            </a:r>
            <a:r>
              <a:rPr lang="hu-HU" dirty="0">
                <a:effectLst>
                  <a:outerShdw blurRad="38100" dist="38100" dir="2700000" algn="tl">
                    <a:srgbClr val="000000">
                      <a:alpha val="43137"/>
                    </a:srgbClr>
                  </a:outerShdw>
                </a:effectLst>
              </a:rPr>
              <a:t> -&gt; </a:t>
            </a:r>
            <a:r>
              <a:rPr lang="hu-HU" altLang="hu-HU" dirty="0" err="1">
                <a:effectLst>
                  <a:outerShdw blurRad="38100" dist="38100" dir="2700000" algn="tl">
                    <a:srgbClr val="000000">
                      <a:alpha val="43137"/>
                    </a:srgbClr>
                  </a:outerShdw>
                </a:effectLst>
              </a:rPr>
              <a:t>NM_000518</a:t>
            </a:r>
            <a:r>
              <a:rPr lang="hu-HU" altLang="hu-HU" dirty="0">
                <a:effectLst>
                  <a:outerShdw blurRad="38100" dist="38100" dir="2700000" algn="tl">
                    <a:srgbClr val="000000">
                      <a:alpha val="43137"/>
                    </a:srgbClr>
                  </a:outerShdw>
                </a:effectLst>
              </a:rPr>
              <a:t>-&gt; </a:t>
            </a:r>
            <a:r>
              <a:rPr lang="hu-HU" altLang="hu-HU" dirty="0" err="1">
                <a:effectLst>
                  <a:outerShdw blurRad="38100" dist="38100" dir="2700000" algn="tl">
                    <a:srgbClr val="000000">
                      <a:alpha val="43137"/>
                    </a:srgbClr>
                  </a:outerShdw>
                </a:effectLst>
              </a:rPr>
              <a:t>Homologene</a:t>
            </a:r>
            <a:r>
              <a:rPr lang="hu-HU" dirty="0">
                <a:effectLst>
                  <a:outerShdw blurRad="38100" dist="38100" dir="2700000" algn="tl">
                    <a:srgbClr val="000000">
                      <a:alpha val="43137"/>
                    </a:srgbClr>
                  </a:outerShdw>
                </a:effectLst>
              </a:rPr>
              <a:t> </a:t>
            </a:r>
          </a:p>
        </p:txBody>
      </p:sp>
      <p:pic>
        <p:nvPicPr>
          <p:cNvPr id="5" name="Kép 4">
            <a:extLst>
              <a:ext uri="{FF2B5EF4-FFF2-40B4-BE49-F238E27FC236}">
                <a16:creationId xmlns:a16="http://schemas.microsoft.com/office/drawing/2014/main" id="{87ADDC88-F1DB-457E-9F6F-169D8118D534}"/>
              </a:ext>
            </a:extLst>
          </p:cNvPr>
          <p:cNvPicPr>
            <a:picLocks noChangeAspect="1"/>
          </p:cNvPicPr>
          <p:nvPr/>
        </p:nvPicPr>
        <p:blipFill>
          <a:blip r:embed="rId3"/>
          <a:stretch>
            <a:fillRect/>
          </a:stretch>
        </p:blipFill>
        <p:spPr>
          <a:xfrm>
            <a:off x="469232" y="990478"/>
            <a:ext cx="6296025" cy="5876925"/>
          </a:xfrm>
          <a:prstGeom prst="rect">
            <a:avLst/>
          </a:prstGeom>
        </p:spPr>
      </p:pic>
    </p:spTree>
    <p:extLst>
      <p:ext uri="{BB962C8B-B14F-4D97-AF65-F5344CB8AC3E}">
        <p14:creationId xmlns:p14="http://schemas.microsoft.com/office/powerpoint/2010/main" val="3054781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DA4EEE47-C6B7-4DA1-8BB3-DC11AFBEDF20}"/>
              </a:ext>
            </a:extLst>
          </p:cNvPr>
          <p:cNvSpPr txBox="1">
            <a:spLocks/>
          </p:cNvSpPr>
          <p:nvPr/>
        </p:nvSpPr>
        <p:spPr>
          <a:xfrm>
            <a:off x="-1" y="2"/>
            <a:ext cx="9144001" cy="998619"/>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82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br>
              <a:rPr lang="hu-HU" sz="3300" b="1" dirty="0">
                <a:solidFill>
                  <a:prstClr val="white"/>
                </a:solidFill>
                <a:latin typeface="Calibri" panose="020F0502020204030204"/>
              </a:rPr>
            </a:br>
            <a:br>
              <a:rPr lang="hu-HU" sz="3375" dirty="0">
                <a:solidFill>
                  <a:prstClr val="white"/>
                </a:solidFill>
                <a:latin typeface="Calibri" panose="020F0502020204030204"/>
              </a:rPr>
            </a:br>
            <a:endParaRPr lang="hu-HU" sz="3375" dirty="0">
              <a:solidFill>
                <a:prstClr val="white"/>
              </a:solidFill>
              <a:latin typeface="Calibri" panose="020F0502020204030204"/>
            </a:endParaRPr>
          </a:p>
        </p:txBody>
      </p:sp>
      <p:sp>
        <p:nvSpPr>
          <p:cNvPr id="7" name="Szövegdoboz 6">
            <a:extLst>
              <a:ext uri="{FF2B5EF4-FFF2-40B4-BE49-F238E27FC236}">
                <a16:creationId xmlns:a16="http://schemas.microsoft.com/office/drawing/2014/main" id="{C047FD70-B8D2-473D-8C8D-CF5DB0E31C1F}"/>
              </a:ext>
            </a:extLst>
          </p:cNvPr>
          <p:cNvSpPr txBox="1"/>
          <p:nvPr/>
        </p:nvSpPr>
        <p:spPr>
          <a:xfrm>
            <a:off x="-77622" y="229180"/>
            <a:ext cx="9299241"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defRPr/>
            </a:pPr>
            <a:r>
              <a:rPr lang="hu-HU" sz="4400" b="1" dirty="0">
                <a:solidFill>
                  <a:schemeClr val="bg1"/>
                </a:solidFill>
                <a:latin typeface="Calibri" panose="020F0502020204030204"/>
              </a:rPr>
              <a:t>NCBI </a:t>
            </a:r>
            <a:r>
              <a:rPr lang="hu-HU" sz="4400" b="1" dirty="0" err="1">
                <a:solidFill>
                  <a:schemeClr val="bg1"/>
                </a:solidFill>
                <a:latin typeface="Calibri" panose="020F0502020204030204"/>
              </a:rPr>
              <a:t>Taxonomy</a:t>
            </a:r>
            <a:r>
              <a:rPr lang="hu-HU" sz="4400" b="1" dirty="0">
                <a:solidFill>
                  <a:schemeClr val="bg1"/>
                </a:solidFill>
                <a:latin typeface="Calibri" panose="020F0502020204030204"/>
              </a:rPr>
              <a:t>: </a:t>
            </a:r>
            <a:r>
              <a:rPr lang="hu-HU" sz="4400" b="1" dirty="0" err="1">
                <a:solidFill>
                  <a:schemeClr val="bg1"/>
                </a:solidFill>
                <a:latin typeface="Calibri" panose="020F0502020204030204"/>
              </a:rPr>
              <a:t>Hominidae</a:t>
            </a:r>
            <a:endParaRPr lang="hu-HU" sz="4400" b="1" dirty="0">
              <a:solidFill>
                <a:schemeClr val="bg1"/>
              </a:solidFill>
              <a:latin typeface="Calibri" panose="020F0502020204030204"/>
            </a:endParaRPr>
          </a:p>
        </p:txBody>
      </p:sp>
      <p:pic>
        <p:nvPicPr>
          <p:cNvPr id="2" name="Kép 1">
            <a:extLst>
              <a:ext uri="{FF2B5EF4-FFF2-40B4-BE49-F238E27FC236}">
                <a16:creationId xmlns:a16="http://schemas.microsoft.com/office/drawing/2014/main" id="{EE5BEEC8-3A32-4585-9C9C-C0D5A5A4495C}"/>
              </a:ext>
            </a:extLst>
          </p:cNvPr>
          <p:cNvPicPr>
            <a:picLocks noChangeAspect="1"/>
          </p:cNvPicPr>
          <p:nvPr/>
        </p:nvPicPr>
        <p:blipFill>
          <a:blip r:embed="rId3"/>
          <a:stretch>
            <a:fillRect/>
          </a:stretch>
        </p:blipFill>
        <p:spPr>
          <a:xfrm>
            <a:off x="0" y="1341084"/>
            <a:ext cx="9144000" cy="4722832"/>
          </a:xfrm>
          <a:prstGeom prst="rect">
            <a:avLst/>
          </a:prstGeom>
        </p:spPr>
      </p:pic>
    </p:spTree>
    <p:extLst>
      <p:ext uri="{BB962C8B-B14F-4D97-AF65-F5344CB8AC3E}">
        <p14:creationId xmlns:p14="http://schemas.microsoft.com/office/powerpoint/2010/main" val="11535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1"/>
            <a:ext cx="9143999" cy="939471"/>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7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444664"/>
            <a:ext cx="9143999" cy="1058779"/>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400" b="1" dirty="0">
                <a:solidFill>
                  <a:schemeClr val="bg1"/>
                </a:solidFill>
              </a:rPr>
              <a:t> NCBI: Rekord</a:t>
            </a:r>
            <a:br>
              <a:rPr lang="hu-HU" dirty="0"/>
            </a:br>
            <a:endParaRPr lang="hu-HU" sz="4400" b="1" dirty="0">
              <a:solidFill>
                <a:schemeClr val="bg1"/>
              </a:solidFill>
            </a:endParaRPr>
          </a:p>
        </p:txBody>
      </p:sp>
      <p:sp>
        <p:nvSpPr>
          <p:cNvPr id="5" name="Szövegdoboz 4">
            <a:extLst>
              <a:ext uri="{FF2B5EF4-FFF2-40B4-BE49-F238E27FC236}">
                <a16:creationId xmlns:a16="http://schemas.microsoft.com/office/drawing/2014/main" id="{50C74647-538A-4992-BCEC-473B4988F1B3}"/>
              </a:ext>
            </a:extLst>
          </p:cNvPr>
          <p:cNvSpPr txBox="1"/>
          <p:nvPr/>
        </p:nvSpPr>
        <p:spPr>
          <a:xfrm>
            <a:off x="1515980" y="974053"/>
            <a:ext cx="6723130" cy="4616648"/>
          </a:xfrm>
          <a:prstGeom prst="rect">
            <a:avLst/>
          </a:prstGeom>
          <a:noFill/>
        </p:spPr>
        <p:txBody>
          <a:bodyPr wrap="square" rtlCol="0">
            <a:spAutoFit/>
          </a:bodyPr>
          <a:lstStyle/>
          <a:p>
            <a:r>
              <a:rPr lang="hu-HU" sz="2800" dirty="0">
                <a:effectLst>
                  <a:outerShdw blurRad="38100" dist="38100" dir="2700000" algn="tl">
                    <a:srgbClr val="000000">
                      <a:alpha val="43137"/>
                    </a:srgbClr>
                  </a:outerShdw>
                </a:effectLst>
              </a:rPr>
              <a:t>Rekord</a:t>
            </a:r>
          </a:p>
          <a:p>
            <a:endParaRPr lang="hu-HU" sz="2800"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hu-HU" sz="2000" dirty="0">
                <a:effectLst>
                  <a:outerShdw blurRad="38100" dist="38100" dir="2700000" algn="tl">
                    <a:srgbClr val="000000">
                      <a:alpha val="43137"/>
                    </a:srgbClr>
                  </a:outerShdw>
                </a:effectLst>
              </a:rPr>
              <a:t>Egy-egy entitásra (pl. egy szekvenciára) vonatkozó adatokat és hivatkozásokat tartalmazza.</a:t>
            </a:r>
          </a:p>
          <a:p>
            <a:pPr marL="342900" indent="-342900">
              <a:buFont typeface="Arial" panose="020B0604020202020204" pitchFamily="34" charset="0"/>
              <a:buChar char="•"/>
            </a:pPr>
            <a:endParaRPr lang="hu-HU" sz="2000" dirty="0">
              <a:effectLst>
                <a:outerShdw blurRad="38100" dist="38100" dir="2700000" algn="tl">
                  <a:srgbClr val="000000">
                    <a:alpha val="43137"/>
                  </a:srgbClr>
                </a:outerShdw>
              </a:effectLst>
            </a:endParaRPr>
          </a:p>
          <a:p>
            <a:pPr marL="342900" indent="-342900">
              <a:lnSpc>
                <a:spcPct val="150000"/>
              </a:lnSpc>
              <a:buFont typeface="Arial" panose="020B0604020202020204" pitchFamily="34" charset="0"/>
              <a:buChar char="•"/>
            </a:pPr>
            <a:r>
              <a:rPr lang="hu-HU" sz="2000" dirty="0">
                <a:effectLst>
                  <a:outerShdw blurRad="38100" dist="38100" dir="2700000" algn="tl">
                    <a:srgbClr val="000000">
                      <a:alpha val="43137"/>
                    </a:srgbClr>
                  </a:outerShdw>
                </a:effectLst>
              </a:rPr>
              <a:t>A világ minden részén dolgozó kutatók állítják össze.</a:t>
            </a:r>
          </a:p>
          <a:p>
            <a:pPr marL="342900" indent="-342900">
              <a:lnSpc>
                <a:spcPct val="150000"/>
              </a:lnSpc>
              <a:buFont typeface="Arial" panose="020B0604020202020204" pitchFamily="34" charset="0"/>
              <a:buChar char="•"/>
            </a:pPr>
            <a:endParaRPr lang="hu-HU" sz="2000"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hu-HU" sz="2000" dirty="0">
                <a:effectLst>
                  <a:outerShdw blurRad="38100" dist="38100" dir="2700000" algn="tl">
                    <a:srgbClr val="000000">
                      <a:alpha val="43137"/>
                    </a:srgbClr>
                  </a:outerShdw>
                </a:effectLst>
              </a:rPr>
              <a:t>A külön adatbázisok (szakirodalmi, </a:t>
            </a:r>
            <a:r>
              <a:rPr lang="hu-HU" sz="2000" dirty="0" err="1">
                <a:effectLst>
                  <a:outerShdw blurRad="38100" dist="38100" dir="2700000" algn="tl">
                    <a:srgbClr val="000000">
                      <a:alpha val="43137"/>
                    </a:srgbClr>
                  </a:outerShdw>
                </a:effectLst>
              </a:rPr>
              <a:t>nukleotid</a:t>
            </a:r>
            <a:r>
              <a:rPr lang="hu-HU" sz="2000" dirty="0">
                <a:effectLst>
                  <a:outerShdw blurRad="38100" dist="38100" dir="2700000" algn="tl">
                    <a:srgbClr val="000000">
                      <a:alpha val="43137"/>
                    </a:srgbClr>
                  </a:outerShdw>
                </a:effectLst>
              </a:rPr>
              <a:t>- és fehérjeszekvencia, gén, genom, taxonómiai, szerkezeti, </a:t>
            </a:r>
            <a:r>
              <a:rPr lang="hu-HU" sz="2000" dirty="0" err="1">
                <a:effectLst>
                  <a:outerShdw blurRad="38100" dist="38100" dir="2700000" algn="tl">
                    <a:srgbClr val="000000">
                      <a:alpha val="43137"/>
                    </a:srgbClr>
                  </a:outerShdw>
                </a:effectLst>
              </a:rPr>
              <a:t>expressziós</a:t>
            </a:r>
            <a:r>
              <a:rPr lang="hu-HU" sz="2000" dirty="0">
                <a:effectLst>
                  <a:outerShdw blurRad="38100" dist="38100" dir="2700000" algn="tl">
                    <a:srgbClr val="000000">
                      <a:alpha val="43137"/>
                    </a:srgbClr>
                  </a:outerShdw>
                </a:effectLst>
              </a:rPr>
              <a:t>, kémiai, etc.) egymáshoz tartozó elemei kereszthivatkozások (linkek) révén kapcsolódnak össze. </a:t>
            </a:r>
          </a:p>
          <a:p>
            <a:r>
              <a:rPr lang="hu-HU" sz="2000" dirty="0">
                <a:effectLst>
                  <a:outerShdw blurRad="38100" dist="38100" dir="2700000" algn="tl">
                    <a:srgbClr val="000000">
                      <a:alpha val="43137"/>
                    </a:srgbClr>
                  </a:outerShdw>
                </a:effectLst>
              </a:rPr>
              <a:t>      pl. </a:t>
            </a:r>
            <a:r>
              <a:rPr lang="hu-HU" sz="2000" dirty="0" err="1">
                <a:effectLst>
                  <a:outerShdw blurRad="38100" dist="38100" dir="2700000" algn="tl">
                    <a:srgbClr val="000000">
                      <a:alpha val="43137"/>
                    </a:srgbClr>
                  </a:outerShdw>
                </a:effectLst>
              </a:rPr>
              <a:t>mRNS</a:t>
            </a:r>
            <a:r>
              <a:rPr lang="hu-HU" sz="2000" dirty="0">
                <a:effectLst>
                  <a:outerShdw blurRad="38100" dist="38100" dir="2700000" algn="tl">
                    <a:srgbClr val="000000">
                      <a:alpha val="43137"/>
                    </a:srgbClr>
                  </a:outerShdw>
                </a:effectLst>
              </a:rPr>
              <a:t> -&gt; fehérje</a:t>
            </a:r>
          </a:p>
          <a:p>
            <a:endParaRPr lang="hu-HU" dirty="0"/>
          </a:p>
        </p:txBody>
      </p:sp>
    </p:spTree>
    <p:extLst>
      <p:ext uri="{BB962C8B-B14F-4D97-AF65-F5344CB8AC3E}">
        <p14:creationId xmlns:p14="http://schemas.microsoft.com/office/powerpoint/2010/main" val="3729987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0"/>
            <a:ext cx="9143999" cy="770022"/>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60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0"/>
            <a:ext cx="9143999" cy="770021"/>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950" b="1" dirty="0">
                <a:solidFill>
                  <a:schemeClr val="bg1"/>
                </a:solidFill>
              </a:rPr>
              <a:t>Források</a:t>
            </a:r>
            <a:endParaRPr lang="hu-HU" sz="4400" b="1" dirty="0">
              <a:solidFill>
                <a:schemeClr val="bg1"/>
              </a:solidFill>
            </a:endParaRPr>
          </a:p>
        </p:txBody>
      </p:sp>
      <p:pic>
        <p:nvPicPr>
          <p:cNvPr id="4" name="Kép 3">
            <a:extLst>
              <a:ext uri="{FF2B5EF4-FFF2-40B4-BE49-F238E27FC236}">
                <a16:creationId xmlns:a16="http://schemas.microsoft.com/office/drawing/2014/main" id="{3DB455FD-A2E0-4A09-84A9-A76A929D05EB}"/>
              </a:ext>
            </a:extLst>
          </p:cNvPr>
          <p:cNvPicPr>
            <a:picLocks noChangeAspect="1"/>
          </p:cNvPicPr>
          <p:nvPr/>
        </p:nvPicPr>
        <p:blipFill>
          <a:blip r:embed="rId2"/>
          <a:stretch>
            <a:fillRect/>
          </a:stretch>
        </p:blipFill>
        <p:spPr>
          <a:xfrm>
            <a:off x="1491916" y="939470"/>
            <a:ext cx="3537284" cy="4557653"/>
          </a:xfrm>
          <a:prstGeom prst="rect">
            <a:avLst/>
          </a:prstGeom>
        </p:spPr>
      </p:pic>
      <p:sp>
        <p:nvSpPr>
          <p:cNvPr id="5" name="Szövegdoboz 4">
            <a:extLst>
              <a:ext uri="{FF2B5EF4-FFF2-40B4-BE49-F238E27FC236}">
                <a16:creationId xmlns:a16="http://schemas.microsoft.com/office/drawing/2014/main" id="{FC2BC97F-94D9-4300-B3A6-8D09BF74CD52}"/>
              </a:ext>
            </a:extLst>
          </p:cNvPr>
          <p:cNvSpPr txBox="1"/>
          <p:nvPr/>
        </p:nvSpPr>
        <p:spPr>
          <a:xfrm>
            <a:off x="1407695" y="5785176"/>
            <a:ext cx="5005138" cy="461665"/>
          </a:xfrm>
          <a:prstGeom prst="rect">
            <a:avLst/>
          </a:prstGeom>
          <a:noFill/>
        </p:spPr>
        <p:txBody>
          <a:bodyPr wrap="square" rtlCol="0">
            <a:spAutoFit/>
          </a:bodyPr>
          <a:lstStyle/>
          <a:p>
            <a:r>
              <a:rPr lang="hu-HU" sz="1200" u="sng" dirty="0">
                <a:hlinkClick r:id="rId3"/>
              </a:rPr>
              <a:t>https://</a:t>
            </a:r>
            <a:r>
              <a:rPr lang="hu-HU" sz="1200" u="sng" dirty="0" err="1">
                <a:hlinkClick r:id="rId3"/>
              </a:rPr>
              <a:t>www.tankonyvtar.hu</a:t>
            </a:r>
            <a:r>
              <a:rPr lang="hu-HU" sz="1200" u="sng" dirty="0">
                <a:hlinkClick r:id="rId3"/>
              </a:rPr>
              <a:t>/</a:t>
            </a:r>
            <a:r>
              <a:rPr lang="hu-HU" sz="1200" u="sng" dirty="0" err="1">
                <a:hlinkClick r:id="rId3"/>
              </a:rPr>
              <a:t>en</a:t>
            </a:r>
            <a:r>
              <a:rPr lang="hu-HU" sz="1200" u="sng" dirty="0">
                <a:hlinkClick r:id="rId3"/>
              </a:rPr>
              <a:t>/tartalom/</a:t>
            </a:r>
            <a:r>
              <a:rPr lang="hu-HU" sz="1200" u="sng" dirty="0" err="1">
                <a:hlinkClick r:id="rId3"/>
              </a:rPr>
              <a:t>tamop412A</a:t>
            </a:r>
            <a:r>
              <a:rPr lang="hu-HU" sz="1200" u="sng" dirty="0">
                <a:hlinkClick r:id="rId3"/>
              </a:rPr>
              <a:t>/2011-</a:t>
            </a:r>
            <a:r>
              <a:rPr lang="hu-HU" sz="1200" u="sng" dirty="0" err="1">
                <a:hlinkClick r:id="rId3"/>
              </a:rPr>
              <a:t>0073_genetikai_gyakorlatok</a:t>
            </a:r>
            <a:r>
              <a:rPr lang="hu-HU" sz="1200" u="sng" dirty="0">
                <a:hlinkClick r:id="rId3"/>
              </a:rPr>
              <a:t>/</a:t>
            </a:r>
            <a:r>
              <a:rPr lang="hu-HU" sz="1200" u="sng" dirty="0" err="1">
                <a:hlinkClick r:id="rId3"/>
              </a:rPr>
              <a:t>ch07s02.html</a:t>
            </a:r>
            <a:endParaRPr lang="hu-HU" sz="1200" dirty="0"/>
          </a:p>
        </p:txBody>
      </p:sp>
    </p:spTree>
    <p:extLst>
      <p:ext uri="{BB962C8B-B14F-4D97-AF65-F5344CB8AC3E}">
        <p14:creationId xmlns:p14="http://schemas.microsoft.com/office/powerpoint/2010/main" val="176536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1"/>
            <a:ext cx="3069777" cy="638682"/>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45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2837330" y="215032"/>
            <a:ext cx="8542420" cy="1058779"/>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400" b="1" dirty="0">
                <a:solidFill>
                  <a:schemeClr val="bg1"/>
                </a:solidFill>
              </a:rPr>
              <a:t> NCBI: </a:t>
            </a:r>
            <a:r>
              <a:rPr lang="hu-HU" sz="4400" b="1" dirty="0" err="1">
                <a:solidFill>
                  <a:schemeClr val="bg1"/>
                </a:solidFill>
              </a:rPr>
              <a:t>Entrez</a:t>
            </a:r>
            <a:br>
              <a:rPr lang="hu-HU" dirty="0"/>
            </a:br>
            <a:endParaRPr lang="hu-HU" sz="4400" b="1" dirty="0">
              <a:solidFill>
                <a:schemeClr val="bg1"/>
              </a:solidFill>
            </a:endParaRPr>
          </a:p>
        </p:txBody>
      </p:sp>
      <p:sp>
        <p:nvSpPr>
          <p:cNvPr id="5" name="Szövegdoboz 4">
            <a:extLst>
              <a:ext uri="{FF2B5EF4-FFF2-40B4-BE49-F238E27FC236}">
                <a16:creationId xmlns:a16="http://schemas.microsoft.com/office/drawing/2014/main" id="{50C74647-538A-4992-BCEC-473B4988F1B3}"/>
              </a:ext>
            </a:extLst>
          </p:cNvPr>
          <p:cNvSpPr txBox="1"/>
          <p:nvPr/>
        </p:nvSpPr>
        <p:spPr>
          <a:xfrm>
            <a:off x="413319" y="978509"/>
            <a:ext cx="2873026" cy="1614288"/>
          </a:xfrm>
          <a:prstGeom prst="rect">
            <a:avLst/>
          </a:prstGeom>
          <a:noFill/>
        </p:spPr>
        <p:txBody>
          <a:bodyPr wrap="square" rtlCol="0">
            <a:spAutoFit/>
          </a:bodyPr>
          <a:lstStyle/>
          <a:p>
            <a:pPr>
              <a:lnSpc>
                <a:spcPct val="150000"/>
              </a:lnSpc>
            </a:pPr>
            <a:r>
              <a:rPr lang="hu-HU" sz="2800" dirty="0" err="1">
                <a:effectLst>
                  <a:outerShdw blurRad="38100" dist="38100" dir="2700000" algn="tl">
                    <a:srgbClr val="000000">
                      <a:alpha val="43137"/>
                    </a:srgbClr>
                  </a:outerShdw>
                </a:effectLst>
              </a:rPr>
              <a:t>Entrez</a:t>
            </a:r>
            <a:endParaRPr lang="hu-HU" sz="2800" dirty="0">
              <a:effectLst>
                <a:outerShdw blurRad="38100" dist="38100" dir="2700000" algn="tl">
                  <a:srgbClr val="000000">
                    <a:alpha val="43137"/>
                  </a:srgbClr>
                </a:outerShdw>
              </a:effectLst>
            </a:endParaRPr>
          </a:p>
          <a:p>
            <a:pPr>
              <a:lnSpc>
                <a:spcPct val="150000"/>
              </a:lnSpc>
            </a:pPr>
            <a:r>
              <a:rPr lang="hu-HU" sz="2000" dirty="0">
                <a:effectLst>
                  <a:outerShdw blurRad="38100" dist="38100" dir="2700000" algn="tl">
                    <a:srgbClr val="000000">
                      <a:alpha val="43137"/>
                    </a:srgbClr>
                  </a:outerShdw>
                </a:effectLst>
              </a:rPr>
              <a:t>Összes rekord között egy integrált keresőmotor</a:t>
            </a:r>
          </a:p>
        </p:txBody>
      </p:sp>
      <p:pic>
        <p:nvPicPr>
          <p:cNvPr id="3" name="Kép 2">
            <a:extLst>
              <a:ext uri="{FF2B5EF4-FFF2-40B4-BE49-F238E27FC236}">
                <a16:creationId xmlns:a16="http://schemas.microsoft.com/office/drawing/2014/main" id="{D4887C4C-E285-4B0E-91E6-7E6015037683}"/>
              </a:ext>
            </a:extLst>
          </p:cNvPr>
          <p:cNvPicPr>
            <a:picLocks noChangeAspect="1"/>
          </p:cNvPicPr>
          <p:nvPr/>
        </p:nvPicPr>
        <p:blipFill>
          <a:blip r:embed="rId2"/>
          <a:stretch>
            <a:fillRect/>
          </a:stretch>
        </p:blipFill>
        <p:spPr>
          <a:xfrm>
            <a:off x="3069778" y="11527"/>
            <a:ext cx="5877471" cy="6834945"/>
          </a:xfrm>
          <a:prstGeom prst="rect">
            <a:avLst/>
          </a:prstGeom>
        </p:spPr>
      </p:pic>
    </p:spTree>
    <p:extLst>
      <p:ext uri="{BB962C8B-B14F-4D97-AF65-F5344CB8AC3E}">
        <p14:creationId xmlns:p14="http://schemas.microsoft.com/office/powerpoint/2010/main" val="2577864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2"/>
            <a:ext cx="9143999" cy="1058779"/>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82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630372"/>
            <a:ext cx="9143999" cy="1058779"/>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400" b="1" dirty="0">
                <a:solidFill>
                  <a:schemeClr val="bg1"/>
                </a:solidFill>
              </a:rPr>
              <a:t> NCBI: adatbázisok és szolgáltatások I</a:t>
            </a:r>
            <a:br>
              <a:rPr lang="hu-HU" dirty="0"/>
            </a:br>
            <a:endParaRPr lang="hu-HU" sz="4400" b="1" dirty="0">
              <a:solidFill>
                <a:schemeClr val="bg1"/>
              </a:solidFill>
            </a:endParaRPr>
          </a:p>
        </p:txBody>
      </p:sp>
      <p:sp>
        <p:nvSpPr>
          <p:cNvPr id="5" name="Szövegdoboz 4">
            <a:extLst>
              <a:ext uri="{FF2B5EF4-FFF2-40B4-BE49-F238E27FC236}">
                <a16:creationId xmlns:a16="http://schemas.microsoft.com/office/drawing/2014/main" id="{50C74647-538A-4992-BCEC-473B4988F1B3}"/>
              </a:ext>
            </a:extLst>
          </p:cNvPr>
          <p:cNvSpPr txBox="1"/>
          <p:nvPr/>
        </p:nvSpPr>
        <p:spPr>
          <a:xfrm>
            <a:off x="842211" y="1159762"/>
            <a:ext cx="7820525" cy="3737946"/>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hu-HU" sz="2000" dirty="0" err="1">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PubMed</a:t>
            </a:r>
            <a:r>
              <a:rPr lang="hu-HU" sz="2000" dirty="0">
                <a:effectLst>
                  <a:outerShdw blurRad="38100" dist="38100" dir="2700000" algn="tl">
                    <a:srgbClr val="000000">
                      <a:alpha val="43137"/>
                    </a:srgbClr>
                  </a:outerShdw>
                </a:effectLst>
              </a:rPr>
              <a:t> és </a:t>
            </a:r>
            <a:r>
              <a:rPr lang="hu-HU" sz="2000" dirty="0" err="1">
                <a:effectLst>
                  <a:outerShdw blurRad="38100" dist="38100" dir="2700000" algn="tl">
                    <a:srgbClr val="000000">
                      <a:alpha val="43137"/>
                    </a:srgbClr>
                  </a:outerShdw>
                </a:effectLst>
              </a:rPr>
              <a:t>PubMed</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Central</a:t>
            </a:r>
            <a:r>
              <a:rPr lang="hu-HU" sz="2000" dirty="0">
                <a:effectLst>
                  <a:outerShdw blurRad="38100" dist="38100" dir="2700000" algn="tl">
                    <a:srgbClr val="000000">
                      <a:alpha val="43137"/>
                    </a:srgbClr>
                  </a:outerShdw>
                </a:effectLst>
              </a:rPr>
              <a:t> szakirodalom keresése fejezetben.</a:t>
            </a:r>
          </a:p>
          <a:p>
            <a:pPr marL="342900" lvl="0" indent="-342900">
              <a:lnSpc>
                <a:spcPct val="150000"/>
              </a:lnSpc>
              <a:buFont typeface="Arial" panose="020B0604020202020204" pitchFamily="34" charset="0"/>
              <a:buChar char="•"/>
            </a:pPr>
            <a:r>
              <a:rPr lang="hu-HU" sz="2000" dirty="0" err="1">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Books</a:t>
            </a:r>
            <a:r>
              <a:rPr lang="hu-HU" sz="2000"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 vagy Bookshelf</a:t>
            </a:r>
            <a:r>
              <a:rPr lang="hu-HU" sz="2000" dirty="0">
                <a:effectLst>
                  <a:outerShdw blurRad="38100" dist="38100" dir="2700000" algn="tl">
                    <a:srgbClr val="000000">
                      <a:alpha val="43137"/>
                    </a:srgbClr>
                  </a:outerShdw>
                </a:effectLst>
              </a:rPr>
              <a:t> : Online elérhető tudományos könyvek, tankönyvek. (</a:t>
            </a:r>
            <a:r>
              <a:rPr lang="hu-HU" sz="2000" dirty="0">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rPr>
              <a:t>The NCBI </a:t>
            </a:r>
            <a:r>
              <a:rPr lang="hu-HU" sz="2000" dirty="0" err="1">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rPr>
              <a:t>Handbook</a:t>
            </a:r>
            <a:r>
              <a:rPr lang="hu-HU" sz="2000" dirty="0">
                <a:effectLst>
                  <a:outerShdw blurRad="38100" dist="38100" dir="2700000" algn="tl">
                    <a:srgbClr val="000000">
                      <a:alpha val="43137"/>
                    </a:srgbClr>
                  </a:outerShdw>
                </a:effectLst>
              </a:rPr>
              <a:t>, NCBI </a:t>
            </a:r>
            <a:r>
              <a:rPr lang="hu-HU" sz="2000" dirty="0" err="1">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Coffe</a:t>
            </a:r>
            <a:r>
              <a:rPr lang="hu-HU" sz="2000" dirty="0">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 </a:t>
            </a:r>
            <a:r>
              <a:rPr lang="hu-HU" sz="2000" dirty="0" err="1">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Break</a:t>
            </a:r>
            <a:r>
              <a:rPr lang="hu-HU" sz="2000" dirty="0">
                <a:effectLst>
                  <a:outerShdw blurRad="38100" dist="38100" dir="2700000" algn="tl">
                    <a:srgbClr val="000000">
                      <a:alpha val="43137"/>
                    </a:srgbClr>
                  </a:outerShdw>
                </a:effectLst>
              </a:rPr>
              <a:t> )</a:t>
            </a:r>
          </a:p>
          <a:p>
            <a:pPr marL="342900" lvl="0" indent="-342900">
              <a:lnSpc>
                <a:spcPct val="150000"/>
              </a:lnSpc>
              <a:buFont typeface="Arial" panose="020B0604020202020204" pitchFamily="34" charset="0"/>
              <a:buChar char="•"/>
            </a:pPr>
            <a:r>
              <a:rPr lang="hu-HU" sz="2000" dirty="0" err="1">
                <a:effectLst>
                  <a:outerShdw blurRad="38100" dist="38100" dir="2700000" algn="tl">
                    <a:srgbClr val="000000">
                      <a:alpha val="43137"/>
                    </a:srgbClr>
                  </a:outerShdw>
                </a:effectLst>
                <a:hlinkClick r:id="rId6">
                  <a:extLst>
                    <a:ext uri="{A12FA001-AC4F-418D-AE19-62706E023703}">
                      <ahyp:hlinkClr xmlns:ahyp="http://schemas.microsoft.com/office/drawing/2018/hyperlinkcolor" val="tx"/>
                    </a:ext>
                  </a:extLst>
                </a:hlinkClick>
              </a:rPr>
              <a:t>OMIM</a:t>
            </a:r>
            <a:r>
              <a:rPr lang="hu-HU" sz="2000" dirty="0">
                <a:effectLst>
                  <a:outerShdw blurRad="38100" dist="38100" dir="2700000" algn="tl">
                    <a:srgbClr val="000000">
                      <a:alpha val="43137"/>
                    </a:srgbClr>
                  </a:outerShdw>
                </a:effectLst>
              </a:rPr>
              <a:t> : Az ember mendeli módon öröklődő génváltozatait leíró, rendezett gyűjtemény (Online Mendelian </a:t>
            </a:r>
            <a:r>
              <a:rPr lang="hu-HU" sz="2000" dirty="0" err="1">
                <a:effectLst>
                  <a:outerShdw blurRad="38100" dist="38100" dir="2700000" algn="tl">
                    <a:srgbClr val="000000">
                      <a:alpha val="43137"/>
                    </a:srgbClr>
                  </a:outerShdw>
                </a:effectLst>
              </a:rPr>
              <a:t>Inheritance</a:t>
            </a:r>
            <a:r>
              <a:rPr lang="hu-HU" sz="2000" dirty="0">
                <a:effectLst>
                  <a:outerShdw blurRad="38100" dist="38100" dir="2700000" algn="tl">
                    <a:srgbClr val="000000">
                      <a:alpha val="43137"/>
                    </a:srgbClr>
                  </a:outerShdw>
                </a:effectLst>
              </a:rPr>
              <a:t> in Man).</a:t>
            </a:r>
          </a:p>
          <a:p>
            <a:pPr marL="342900" lvl="0" indent="-342900">
              <a:lnSpc>
                <a:spcPct val="150000"/>
              </a:lnSpc>
              <a:buFont typeface="Arial" panose="020B0604020202020204" pitchFamily="34" charset="0"/>
              <a:buChar char="•"/>
            </a:pPr>
            <a:r>
              <a:rPr lang="hu-HU" sz="2000" dirty="0" err="1">
                <a:effectLst>
                  <a:outerShdw blurRad="38100" dist="38100" dir="2700000" algn="tl">
                    <a:srgbClr val="000000">
                      <a:alpha val="43137"/>
                    </a:srgbClr>
                  </a:outerShdw>
                </a:effectLst>
                <a:hlinkClick r:id="rId7">
                  <a:extLst>
                    <a:ext uri="{A12FA001-AC4F-418D-AE19-62706E023703}">
                      <ahyp:hlinkClr xmlns:ahyp="http://schemas.microsoft.com/office/drawing/2018/hyperlinkcolor" val="tx"/>
                    </a:ext>
                  </a:extLst>
                </a:hlinkClick>
              </a:rPr>
              <a:t>GenBank</a:t>
            </a:r>
            <a:r>
              <a:rPr lang="hu-HU" sz="2000" dirty="0">
                <a:effectLst>
                  <a:outerShdw blurRad="38100" dist="38100" dir="2700000" algn="tl">
                    <a:srgbClr val="000000">
                      <a:alpha val="43137"/>
                    </a:srgbClr>
                  </a:outerShdw>
                </a:effectLst>
              </a:rPr>
              <a:t> </a:t>
            </a:r>
            <a:r>
              <a:rPr lang="hu-HU" sz="2000" dirty="0">
                <a:effectLst>
                  <a:outerShdw blurRad="38100" dist="38100" dir="2700000" algn="tl">
                    <a:srgbClr val="000000">
                      <a:alpha val="43137"/>
                    </a:srgbClr>
                  </a:outerShdw>
                </a:effectLst>
                <a:hlinkClick r:id="rId7">
                  <a:extLst>
                    <a:ext uri="{A12FA001-AC4F-418D-AE19-62706E023703}">
                      <ahyp:hlinkClr xmlns:ahyp="http://schemas.microsoft.com/office/drawing/2018/hyperlinkcolor" val="tx"/>
                    </a:ext>
                  </a:extLst>
                </a:hlinkClick>
              </a:rPr>
              <a:t>vagy </a:t>
            </a:r>
            <a:r>
              <a:rPr lang="hu-HU" sz="2000" dirty="0" err="1">
                <a:effectLst>
                  <a:outerShdw blurRad="38100" dist="38100" dir="2700000" algn="tl">
                    <a:srgbClr val="000000">
                      <a:alpha val="43137"/>
                    </a:srgbClr>
                  </a:outerShdw>
                </a:effectLst>
                <a:hlinkClick r:id="rId7">
                  <a:extLst>
                    <a:ext uri="{A12FA001-AC4F-418D-AE19-62706E023703}">
                      <ahyp:hlinkClr xmlns:ahyp="http://schemas.microsoft.com/office/drawing/2018/hyperlinkcolor" val="tx"/>
                    </a:ext>
                  </a:extLst>
                </a:hlinkClick>
              </a:rPr>
              <a:t>Nucleotide</a:t>
            </a:r>
            <a:r>
              <a:rPr lang="hu-HU" sz="2000" dirty="0">
                <a:effectLst>
                  <a:outerShdw blurRad="38100" dist="38100" dir="2700000" algn="tl">
                    <a:srgbClr val="000000">
                      <a:alpha val="43137"/>
                    </a:srgbClr>
                  </a:outerShdw>
                </a:effectLst>
              </a:rPr>
              <a:t> és </a:t>
            </a:r>
            <a:r>
              <a:rPr lang="hu-HU" sz="2000" dirty="0">
                <a:effectLst>
                  <a:outerShdw blurRad="38100" dist="38100" dir="2700000" algn="tl">
                    <a:srgbClr val="000000">
                      <a:alpha val="43137"/>
                    </a:srgbClr>
                  </a:outerShdw>
                </a:effectLst>
                <a:hlinkClick r:id="rId8">
                  <a:extLst>
                    <a:ext uri="{A12FA001-AC4F-418D-AE19-62706E023703}">
                      <ahyp:hlinkClr xmlns:ahyp="http://schemas.microsoft.com/office/drawing/2018/hyperlinkcolor" val="tx"/>
                    </a:ext>
                  </a:extLst>
                </a:hlinkClick>
              </a:rPr>
              <a:t>Protein</a:t>
            </a:r>
            <a:r>
              <a:rPr lang="hu-HU" sz="2000" dirty="0">
                <a:effectLst>
                  <a:outerShdw blurRad="38100" dist="38100" dir="2700000" algn="tl">
                    <a:srgbClr val="000000">
                      <a:alpha val="43137"/>
                    </a:srgbClr>
                  </a:outerShdw>
                </a:effectLst>
              </a:rPr>
              <a:t>: Minden eddig </a:t>
            </a:r>
            <a:r>
              <a:rPr lang="hu-HU" sz="2000" dirty="0" err="1">
                <a:effectLst>
                  <a:outerShdw blurRad="38100" dist="38100" dir="2700000" algn="tl">
                    <a:srgbClr val="000000">
                      <a:alpha val="43137"/>
                    </a:srgbClr>
                  </a:outerShdw>
                </a:effectLst>
              </a:rPr>
              <a:t>megszekvenált</a:t>
            </a:r>
            <a:r>
              <a:rPr lang="hu-HU" sz="2000" dirty="0">
                <a:effectLst>
                  <a:outerShdw blurRad="38100" dist="38100" dir="2700000" algn="tl">
                    <a:srgbClr val="000000">
                      <a:alpha val="43137"/>
                    </a:srgbClr>
                  </a:outerShdw>
                </a:effectLst>
              </a:rPr>
              <a:t> és publikált nukleinsav és protein szekvenciát tartalmazó adatbázisok. Gének, genomok, </a:t>
            </a:r>
            <a:r>
              <a:rPr lang="hu-HU" sz="2000" dirty="0" err="1">
                <a:effectLst>
                  <a:outerShdw blurRad="38100" dist="38100" dir="2700000" algn="tl">
                    <a:srgbClr val="000000">
                      <a:alpha val="43137"/>
                    </a:srgbClr>
                  </a:outerShdw>
                </a:effectLst>
              </a:rPr>
              <a:t>cDNS</a:t>
            </a:r>
            <a:r>
              <a:rPr lang="hu-HU" sz="2000" dirty="0">
                <a:effectLst>
                  <a:outerShdw blurRad="38100" dist="38100" dir="2700000" algn="tl">
                    <a:srgbClr val="000000">
                      <a:alpha val="43137"/>
                    </a:srgbClr>
                  </a:outerShdw>
                </a:effectLst>
              </a:rPr>
              <a:t>-ek, nem kódoló régiók, RNS-ek, fehérjék.</a:t>
            </a:r>
            <a:endParaRPr lang="hu-HU" dirty="0"/>
          </a:p>
        </p:txBody>
      </p:sp>
    </p:spTree>
    <p:extLst>
      <p:ext uri="{BB962C8B-B14F-4D97-AF65-F5344CB8AC3E}">
        <p14:creationId xmlns:p14="http://schemas.microsoft.com/office/powerpoint/2010/main" val="189598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apcsolÃ³dÃ³ kÃ©p">
            <a:extLst>
              <a:ext uri="{FF2B5EF4-FFF2-40B4-BE49-F238E27FC236}">
                <a16:creationId xmlns:a16="http://schemas.microsoft.com/office/drawing/2014/main" id="{6644E085-436A-494B-BA26-BBA63267C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1875"/>
            <a:ext cx="1600200" cy="772324"/>
          </a:xfrm>
          <a:prstGeom prst="rect">
            <a:avLst/>
          </a:prstGeom>
          <a:noFill/>
          <a:extLst>
            <a:ext uri="{909E8E84-426E-40DD-AFC4-6F175D3DCCD1}">
              <a14:hiddenFill xmlns:a14="http://schemas.microsoft.com/office/drawing/2010/main">
                <a:solidFill>
                  <a:srgbClr val="FFFFFF"/>
                </a:solidFill>
              </a14:hiddenFill>
            </a:ext>
          </a:extLst>
        </p:spPr>
      </p:pic>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1"/>
            <a:ext cx="9143999" cy="867282"/>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675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360948" y="494148"/>
            <a:ext cx="9504948" cy="1058779"/>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400" b="1" dirty="0">
                <a:solidFill>
                  <a:schemeClr val="bg1"/>
                </a:solidFill>
              </a:rPr>
              <a:t> </a:t>
            </a:r>
            <a:r>
              <a:rPr lang="hu-HU" sz="4000" b="1" dirty="0">
                <a:solidFill>
                  <a:schemeClr val="bg1"/>
                </a:solidFill>
              </a:rPr>
              <a:t>NCBI:</a:t>
            </a:r>
            <a:r>
              <a:rPr lang="hu-HU" sz="4000" dirty="0">
                <a:effectLst>
                  <a:outerShdw blurRad="38100" dist="38100" dir="2700000" algn="tl">
                    <a:srgbClr val="000000">
                      <a:alpha val="43137"/>
                    </a:srgbClr>
                  </a:outerShdw>
                </a:effectLst>
              </a:rPr>
              <a:t> </a:t>
            </a:r>
            <a:r>
              <a:rPr lang="hu-HU" sz="4000" b="1" dirty="0">
                <a:solidFill>
                  <a:schemeClr val="bg1"/>
                </a:solidFill>
              </a:rPr>
              <a:t>szekvencia adatbázisok szolgáltatások II</a:t>
            </a:r>
            <a:br>
              <a:rPr lang="hu-HU" dirty="0"/>
            </a:br>
            <a:endParaRPr lang="hu-HU" sz="4400" b="1" dirty="0">
              <a:solidFill>
                <a:schemeClr val="bg1"/>
              </a:solidFill>
            </a:endParaRPr>
          </a:p>
        </p:txBody>
      </p:sp>
      <p:sp>
        <p:nvSpPr>
          <p:cNvPr id="5" name="Szövegdoboz 4">
            <a:extLst>
              <a:ext uri="{FF2B5EF4-FFF2-40B4-BE49-F238E27FC236}">
                <a16:creationId xmlns:a16="http://schemas.microsoft.com/office/drawing/2014/main" id="{50C74647-538A-4992-BCEC-473B4988F1B3}"/>
              </a:ext>
            </a:extLst>
          </p:cNvPr>
          <p:cNvSpPr txBox="1"/>
          <p:nvPr/>
        </p:nvSpPr>
        <p:spPr>
          <a:xfrm>
            <a:off x="1090864" y="842211"/>
            <a:ext cx="8053136" cy="6063198"/>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hu-HU" sz="2000" dirty="0" err="1">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Nucleotide</a:t>
            </a:r>
            <a:r>
              <a:rPr lang="hu-HU" sz="2000" dirty="0">
                <a:effectLst>
                  <a:outerShdw blurRad="38100" dist="38100" dir="2700000" algn="tl">
                    <a:srgbClr val="000000">
                      <a:alpha val="43137"/>
                    </a:srgbClr>
                  </a:outerShdw>
                </a:effectLst>
              </a:rPr>
              <a:t> : </a:t>
            </a:r>
            <a:r>
              <a:rPr lang="hu-HU" sz="2000" dirty="0" err="1">
                <a:effectLst>
                  <a:outerShdw blurRad="38100" dist="38100" dir="2700000" algn="tl">
                    <a:srgbClr val="000000">
                      <a:alpha val="43137"/>
                    </a:srgbClr>
                  </a:outerShdw>
                </a:effectLst>
              </a:rPr>
              <a:t>Nukleotid</a:t>
            </a:r>
            <a:r>
              <a:rPr lang="hu-HU" sz="2000" dirty="0">
                <a:effectLst>
                  <a:outerShdw blurRad="38100" dist="38100" dir="2700000" algn="tl">
                    <a:srgbClr val="000000">
                      <a:alpha val="43137"/>
                    </a:srgbClr>
                  </a:outerShdw>
                </a:effectLst>
              </a:rPr>
              <a:t> szekvenciák gyűjteménye.</a:t>
            </a:r>
          </a:p>
          <a:p>
            <a:pPr marL="342900" lvl="0" indent="-342900">
              <a:buFont typeface="Arial" panose="020B0604020202020204" pitchFamily="34" charset="0"/>
              <a:buChar char="•"/>
            </a:pPr>
            <a:endParaRPr lang="hu-HU" sz="2000" dirty="0">
              <a:effectLst>
                <a:outerShdw blurRad="38100" dist="38100" dir="2700000" algn="tl">
                  <a:srgbClr val="000000">
                    <a:alpha val="43137"/>
                  </a:srgbClr>
                </a:outerShdw>
              </a:effectLst>
            </a:endParaRPr>
          </a:p>
          <a:p>
            <a:pPr marL="342900" lvl="0" indent="-342900">
              <a:buFont typeface="Arial" panose="020B0604020202020204" pitchFamily="34" charset="0"/>
              <a:buChar char="•"/>
            </a:pPr>
            <a:r>
              <a:rPr lang="hu-HU" sz="2000" dirty="0">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rPr>
              <a:t>Protein</a:t>
            </a:r>
            <a:r>
              <a:rPr lang="hu-HU" sz="2000" dirty="0">
                <a:effectLst>
                  <a:outerShdw blurRad="38100" dist="38100" dir="2700000" algn="tl">
                    <a:srgbClr val="000000">
                      <a:alpha val="43137"/>
                    </a:srgbClr>
                  </a:outerShdw>
                </a:effectLst>
              </a:rPr>
              <a:t> : </a:t>
            </a:r>
            <a:r>
              <a:rPr lang="hu-HU" sz="2000" dirty="0" err="1">
                <a:effectLst>
                  <a:outerShdw blurRad="38100" dist="38100" dir="2700000" algn="tl">
                    <a:srgbClr val="000000">
                      <a:alpha val="43137"/>
                    </a:srgbClr>
                  </a:outerShdw>
                </a:effectLst>
              </a:rPr>
              <a:t>cDNS-ből</a:t>
            </a:r>
            <a:r>
              <a:rPr lang="hu-HU" sz="2000" dirty="0">
                <a:effectLst>
                  <a:outerShdw blurRad="38100" dist="38100" dir="2700000" algn="tl">
                    <a:srgbClr val="000000">
                      <a:alpha val="43137"/>
                    </a:srgbClr>
                  </a:outerShdw>
                </a:effectLst>
              </a:rPr>
              <a:t> átírt vagy </a:t>
            </a:r>
            <a:r>
              <a:rPr lang="hu-HU" sz="2000" dirty="0" err="1">
                <a:effectLst>
                  <a:outerShdw blurRad="38100" dist="38100" dir="2700000" algn="tl">
                    <a:srgbClr val="000000">
                      <a:alpha val="43137"/>
                    </a:srgbClr>
                  </a:outerShdw>
                </a:effectLst>
              </a:rPr>
              <a:t>megszekvenált</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peptidek</a:t>
            </a:r>
            <a:r>
              <a:rPr lang="hu-HU" sz="2000" dirty="0">
                <a:effectLst>
                  <a:outerShdw blurRad="38100" dist="38100" dir="2700000" algn="tl">
                    <a:srgbClr val="000000">
                      <a:alpha val="43137"/>
                    </a:srgbClr>
                  </a:outerShdw>
                </a:effectLst>
              </a:rPr>
              <a:t>, fehérje szekvenciák adatbázisa.</a:t>
            </a:r>
          </a:p>
          <a:p>
            <a:pPr marL="342900" lvl="0" indent="-342900">
              <a:buFont typeface="Arial" panose="020B0604020202020204" pitchFamily="34" charset="0"/>
              <a:buChar char="•"/>
            </a:pPr>
            <a:endParaRPr lang="hu-HU" sz="2000" dirty="0">
              <a:effectLst>
                <a:outerShdw blurRad="38100" dist="38100" dir="2700000" algn="tl">
                  <a:srgbClr val="000000">
                    <a:alpha val="43137"/>
                  </a:srgbClr>
                </a:outerShdw>
              </a:effectLst>
            </a:endParaRPr>
          </a:p>
          <a:p>
            <a:pPr marL="342900" lvl="0" indent="-342900">
              <a:buFont typeface="Arial" panose="020B0604020202020204" pitchFamily="34" charset="0"/>
              <a:buChar char="•"/>
            </a:pPr>
            <a:r>
              <a:rPr lang="hu-HU" sz="2000" dirty="0" err="1">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RefSeq</a:t>
            </a:r>
            <a:r>
              <a:rPr lang="hu-HU" sz="2000" dirty="0">
                <a:effectLst>
                  <a:outerShdw blurRad="38100" dist="38100" dir="2700000" algn="tl">
                    <a:srgbClr val="000000">
                      <a:alpha val="43137"/>
                    </a:srgbClr>
                  </a:outerShdw>
                </a:effectLst>
              </a:rPr>
              <a:t> : Referencia szekvenciák átfogó, integrált, jól annotált, nem redundáns adatbázisa. </a:t>
            </a:r>
          </a:p>
          <a:p>
            <a:pPr marL="342900" lvl="0" indent="-342900">
              <a:buFont typeface="Arial" panose="020B0604020202020204" pitchFamily="34" charset="0"/>
              <a:buChar char="•"/>
            </a:pPr>
            <a:endParaRPr lang="hu-HU" sz="2000" dirty="0">
              <a:effectLst>
                <a:outerShdw blurRad="38100" dist="38100" dir="2700000" algn="tl">
                  <a:srgbClr val="000000">
                    <a:alpha val="43137"/>
                  </a:srgbClr>
                </a:outerShdw>
              </a:effectLst>
            </a:endParaRPr>
          </a:p>
          <a:p>
            <a:pPr marL="342900" lvl="0" indent="-342900">
              <a:buFont typeface="Arial" panose="020B0604020202020204" pitchFamily="34" charset="0"/>
              <a:buChar char="•"/>
            </a:pPr>
            <a:r>
              <a:rPr lang="hu-HU" sz="2000" dirty="0">
                <a:effectLst>
                  <a:outerShdw blurRad="38100" dist="38100" dir="2700000" algn="tl">
                    <a:srgbClr val="000000">
                      <a:alpha val="43137"/>
                    </a:srgbClr>
                  </a:outerShdw>
                </a:effectLst>
                <a:hlinkClick r:id="rId6">
                  <a:extLst>
                    <a:ext uri="{A12FA001-AC4F-418D-AE19-62706E023703}">
                      <ahyp:hlinkClr xmlns:ahyp="http://schemas.microsoft.com/office/drawing/2018/hyperlinkcolor" val="tx"/>
                    </a:ext>
                  </a:extLst>
                </a:hlinkClick>
              </a:rPr>
              <a:t>SNP</a:t>
            </a:r>
            <a:r>
              <a:rPr lang="hu-HU" sz="2000" dirty="0">
                <a:effectLst>
                  <a:outerShdw blurRad="38100" dist="38100" dir="2700000" algn="tl">
                    <a:srgbClr val="000000">
                      <a:alpha val="43137"/>
                    </a:srgbClr>
                  </a:outerShdw>
                </a:effectLst>
              </a:rPr>
              <a:t> : </a:t>
            </a:r>
            <a:r>
              <a:rPr lang="hu-HU" sz="2000" dirty="0" err="1">
                <a:effectLst>
                  <a:outerShdw blurRad="38100" dist="38100" dir="2700000" algn="tl">
                    <a:srgbClr val="000000">
                      <a:alpha val="43137"/>
                    </a:srgbClr>
                  </a:outerShdw>
                </a:effectLst>
              </a:rPr>
              <a:t>Singel</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Nucleotide</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Polymorphism</a:t>
            </a:r>
            <a:r>
              <a:rPr lang="hu-HU" sz="2000" dirty="0">
                <a:effectLst>
                  <a:outerShdw blurRad="38100" dist="38100" dir="2700000" algn="tl">
                    <a:srgbClr val="000000">
                      <a:alpha val="43137"/>
                    </a:srgbClr>
                  </a:outerShdw>
                </a:effectLst>
              </a:rPr>
              <a:t>, a populációkban fellelhető pontmutációk, illetve rövid szakaszokat érintő mutációk adatbázisa. </a:t>
            </a:r>
          </a:p>
          <a:p>
            <a:pPr marL="342900" lvl="0" indent="-342900">
              <a:buFont typeface="Arial" panose="020B0604020202020204" pitchFamily="34" charset="0"/>
              <a:buChar char="•"/>
            </a:pPr>
            <a:endParaRPr lang="hu-HU" sz="2000"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hu-HU" sz="2000" dirty="0" err="1">
                <a:effectLst>
                  <a:outerShdw blurRad="38100" dist="38100" dir="2700000" algn="tl">
                    <a:srgbClr val="000000">
                      <a:alpha val="43137"/>
                    </a:srgbClr>
                  </a:outerShdw>
                </a:effectLst>
                <a:hlinkClick r:id="rId7">
                  <a:extLst>
                    <a:ext uri="{A12FA001-AC4F-418D-AE19-62706E023703}">
                      <ahyp:hlinkClr xmlns:ahyp="http://schemas.microsoft.com/office/drawing/2018/hyperlinkcolor" val="tx"/>
                    </a:ext>
                  </a:extLst>
                </a:hlinkClick>
              </a:rPr>
              <a:t>STS</a:t>
            </a:r>
            <a:r>
              <a:rPr lang="hu-HU" sz="2000" dirty="0">
                <a:effectLst>
                  <a:outerShdw blurRad="38100" dist="38100" dir="2700000" algn="tl">
                    <a:srgbClr val="000000">
                      <a:alpha val="43137"/>
                    </a:srgbClr>
                  </a:outerShdw>
                </a:effectLst>
              </a:rPr>
              <a:t> : </a:t>
            </a:r>
            <a:r>
              <a:rPr lang="hu-HU" sz="2000" dirty="0" err="1">
                <a:effectLst>
                  <a:outerShdw blurRad="38100" dist="38100" dir="2700000" algn="tl">
                    <a:srgbClr val="000000">
                      <a:alpha val="43137"/>
                    </a:srgbClr>
                  </a:outerShdw>
                </a:effectLst>
              </a:rPr>
              <a:t>Sequence</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Tagged</a:t>
            </a:r>
            <a:r>
              <a:rPr lang="hu-HU" sz="2000" dirty="0">
                <a:effectLst>
                  <a:outerShdw blurRad="38100" dist="38100" dir="2700000" algn="tl">
                    <a:srgbClr val="000000">
                      <a:alpha val="43137"/>
                    </a:srgbClr>
                  </a:outerShdw>
                </a:effectLst>
              </a:rPr>
              <a:t> Site-ok adatbázisa. Olyan, rövid szekvenciarészletek, amelyek a genomban csak egy helyen, egy bizonyos pozícióban találhatóak meg. Markerként, tájékozódási pontként használatosak. </a:t>
            </a:r>
            <a:r>
              <a:rPr lang="hu-HU" sz="1600" dirty="0">
                <a:effectLst>
                  <a:outerShdw blurRad="38100" dist="38100" dir="2700000" algn="tl">
                    <a:srgbClr val="000000">
                      <a:alpha val="43137"/>
                    </a:srgbClr>
                  </a:outerShdw>
                </a:effectLst>
              </a:rPr>
              <a:t>pl. </a:t>
            </a:r>
            <a:r>
              <a:rPr lang="hu-HU" sz="1600" dirty="0" err="1">
                <a:effectLst>
                  <a:outerShdw blurRad="38100" dist="38100" dir="2700000" algn="tl">
                    <a:srgbClr val="000000">
                      <a:alpha val="43137"/>
                    </a:srgbClr>
                  </a:outerShdw>
                </a:effectLst>
              </a:rPr>
              <a:t>mikroszatellita</a:t>
            </a:r>
            <a:r>
              <a:rPr lang="hu-HU" sz="1600" dirty="0">
                <a:effectLst>
                  <a:outerShdw blurRad="38100" dist="38100" dir="2700000" algn="tl">
                    <a:srgbClr val="000000">
                      <a:alpha val="43137"/>
                    </a:srgbClr>
                  </a:outerShdw>
                </a:effectLst>
              </a:rPr>
              <a:t> </a:t>
            </a:r>
          </a:p>
          <a:p>
            <a:r>
              <a:rPr lang="hu-HU" sz="1000" dirty="0">
                <a:solidFill>
                  <a:srgbClr val="000000"/>
                </a:solidFill>
                <a:effectLst>
                  <a:outerShdw blurRad="38100" dist="38100" dir="2700000" algn="tl">
                    <a:srgbClr val="000000">
                      <a:alpha val="43137"/>
                    </a:srgbClr>
                  </a:outerShdw>
                </a:effectLst>
                <a:latin typeface="Arial Unicode MS" panose="020B0604020202020204" pitchFamily="34" charset="-128"/>
              </a:rPr>
              <a:t>	&gt;</a:t>
            </a:r>
            <a:r>
              <a:rPr lang="hu-HU" sz="1000" dirty="0" err="1">
                <a:solidFill>
                  <a:srgbClr val="000000"/>
                </a:solidFill>
                <a:latin typeface="Arial Unicode MS" panose="020B0604020202020204" pitchFamily="34" charset="-128"/>
              </a:rPr>
              <a:t>D1S207</a:t>
            </a:r>
            <a:endParaRPr lang="hu-HU" sz="1000" dirty="0">
              <a:solidFill>
                <a:srgbClr val="000000"/>
              </a:solidFill>
              <a:latin typeface="Arial Unicode MS" panose="020B0604020202020204" pitchFamily="34" charset="-128"/>
            </a:endParaRPr>
          </a:p>
          <a:p>
            <a:pPr lvl="1"/>
            <a:r>
              <a:rPr lang="hu-HU" altLang="hu-HU" sz="1000" dirty="0" err="1">
                <a:solidFill>
                  <a:srgbClr val="000000"/>
                </a:solidFill>
                <a:latin typeface="Arial Unicode MS" panose="020B0604020202020204" pitchFamily="34" charset="-128"/>
              </a:rPr>
              <a:t>GCAAGTCCTGTTCCAAGTCTCTCCTTTGTCCTTGTGACTTTATGCACTTAATTGTAAATT</a:t>
            </a:r>
            <a:r>
              <a:rPr lang="hu-HU" altLang="hu-HU" sz="1000" dirty="0">
                <a:solidFill>
                  <a:srgbClr val="000000"/>
                </a:solidFill>
                <a:latin typeface="Arial Unicode MS" panose="020B0604020202020204" pitchFamily="34" charset="-128"/>
              </a:rPr>
              <a:t> </a:t>
            </a:r>
            <a:r>
              <a:rPr lang="hu-HU" altLang="hu-HU" sz="1000" dirty="0" err="1">
                <a:solidFill>
                  <a:srgbClr val="000000"/>
                </a:solidFill>
                <a:latin typeface="Arial Unicode MS" panose="020B0604020202020204" pitchFamily="34" charset="-128"/>
              </a:rPr>
              <a:t>ATCTTTCCTCCTCTCAGTTTCCACTGTGTGTGTGTGTGTGTGTGTGTGTGTGTGTGTGT</a:t>
            </a:r>
            <a:endParaRPr lang="hu-HU" altLang="hu-HU" sz="1000" dirty="0">
              <a:solidFill>
                <a:srgbClr val="000000"/>
              </a:solidFill>
              <a:latin typeface="Arial Unicode MS" panose="020B0604020202020204" pitchFamily="34" charset="-128"/>
            </a:endParaRPr>
          </a:p>
          <a:p>
            <a:pPr lvl="1"/>
            <a:r>
              <a:rPr lang="hu-HU" altLang="hu-HU" sz="1000" dirty="0" err="1">
                <a:solidFill>
                  <a:srgbClr val="000000"/>
                </a:solidFill>
                <a:latin typeface="Arial Unicode MS" panose="020B0604020202020204" pitchFamily="34" charset="-128"/>
              </a:rPr>
              <a:t>GTCGGTGAAGCGATTCAAGGAGAAGTG</a:t>
            </a:r>
            <a:r>
              <a:rPr lang="hu-HU" altLang="hu-HU" sz="1000" dirty="0"/>
              <a:t> </a:t>
            </a:r>
            <a:endParaRPr lang="hu-HU" sz="2000" dirty="0">
              <a:effectLst>
                <a:outerShdw blurRad="38100" dist="38100" dir="2700000" algn="tl">
                  <a:srgbClr val="000000">
                    <a:alpha val="43137"/>
                  </a:srgbClr>
                </a:outerShdw>
              </a:effectLst>
            </a:endParaRPr>
          </a:p>
          <a:p>
            <a:pPr marL="342900" lvl="0" indent="-342900">
              <a:buFont typeface="Arial" panose="020B0604020202020204" pitchFamily="34" charset="0"/>
              <a:buChar char="•"/>
            </a:pPr>
            <a:endParaRPr lang="hu-HU" sz="2000" dirty="0">
              <a:effectLst>
                <a:outerShdw blurRad="38100" dist="38100" dir="2700000" algn="tl">
                  <a:srgbClr val="000000">
                    <a:alpha val="43137"/>
                  </a:srgbClr>
                </a:outerShdw>
              </a:effectLst>
            </a:endParaRPr>
          </a:p>
          <a:p>
            <a:endParaRPr lang="hu-HU" dirty="0"/>
          </a:p>
        </p:txBody>
      </p:sp>
    </p:spTree>
    <p:extLst>
      <p:ext uri="{BB962C8B-B14F-4D97-AF65-F5344CB8AC3E}">
        <p14:creationId xmlns:p14="http://schemas.microsoft.com/office/powerpoint/2010/main" val="3539777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2"/>
            <a:ext cx="9143999" cy="771029"/>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60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276727" y="373278"/>
            <a:ext cx="9143999" cy="1058779"/>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400" b="1" dirty="0">
                <a:solidFill>
                  <a:schemeClr val="bg1"/>
                </a:solidFill>
              </a:rPr>
              <a:t> </a:t>
            </a:r>
            <a:r>
              <a:rPr lang="hu-HU" sz="3600" b="1" dirty="0">
                <a:solidFill>
                  <a:schemeClr val="bg1"/>
                </a:solidFill>
              </a:rPr>
              <a:t>NCBI:</a:t>
            </a:r>
            <a:r>
              <a:rPr lang="hu-HU" sz="3600" dirty="0">
                <a:effectLst>
                  <a:outerShdw blurRad="38100" dist="38100" dir="2700000" algn="tl">
                    <a:srgbClr val="000000">
                      <a:alpha val="43137"/>
                    </a:srgbClr>
                  </a:outerShdw>
                </a:effectLst>
              </a:rPr>
              <a:t> </a:t>
            </a:r>
            <a:r>
              <a:rPr lang="hu-HU" sz="3600" b="1" dirty="0">
                <a:solidFill>
                  <a:schemeClr val="bg1"/>
                </a:solidFill>
              </a:rPr>
              <a:t>szekvencia adatbázisok szolgáltatások III</a:t>
            </a:r>
            <a:br>
              <a:rPr lang="hu-HU" dirty="0"/>
            </a:br>
            <a:endParaRPr lang="hu-HU" sz="4400" b="1" dirty="0">
              <a:solidFill>
                <a:schemeClr val="bg1"/>
              </a:solidFill>
            </a:endParaRPr>
          </a:p>
        </p:txBody>
      </p:sp>
      <p:sp>
        <p:nvSpPr>
          <p:cNvPr id="5" name="Szövegdoboz 4">
            <a:extLst>
              <a:ext uri="{FF2B5EF4-FFF2-40B4-BE49-F238E27FC236}">
                <a16:creationId xmlns:a16="http://schemas.microsoft.com/office/drawing/2014/main" id="{50C74647-538A-4992-BCEC-473B4988F1B3}"/>
              </a:ext>
            </a:extLst>
          </p:cNvPr>
          <p:cNvSpPr txBox="1"/>
          <p:nvPr/>
        </p:nvSpPr>
        <p:spPr>
          <a:xfrm>
            <a:off x="926431" y="745957"/>
            <a:ext cx="7820525" cy="5878532"/>
          </a:xfrm>
          <a:prstGeom prst="rect">
            <a:avLst/>
          </a:prstGeom>
          <a:noFill/>
        </p:spPr>
        <p:txBody>
          <a:bodyPr wrap="square" rtlCol="0">
            <a:spAutoFit/>
          </a:bodyPr>
          <a:lstStyle/>
          <a:p>
            <a:pPr marL="342900" indent="-342900">
              <a:buFont typeface="Arial" panose="020B0604020202020204" pitchFamily="34" charset="0"/>
              <a:buChar char="•"/>
            </a:pPr>
            <a:r>
              <a:rPr lang="hu-HU" sz="2000"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EST</a:t>
            </a:r>
            <a:r>
              <a:rPr lang="hu-HU" sz="2000" dirty="0">
                <a:effectLst>
                  <a:outerShdw blurRad="38100" dist="38100" dir="2700000" algn="tl">
                    <a:srgbClr val="000000">
                      <a:alpha val="43137"/>
                    </a:srgbClr>
                  </a:outerShdw>
                </a:effectLst>
              </a:rPr>
              <a:t> : Expressed </a:t>
            </a:r>
            <a:r>
              <a:rPr lang="hu-HU" sz="2000" dirty="0" err="1">
                <a:effectLst>
                  <a:outerShdw blurRad="38100" dist="38100" dir="2700000" algn="tl">
                    <a:srgbClr val="000000">
                      <a:alpha val="43137"/>
                    </a:srgbClr>
                  </a:outerShdw>
                </a:effectLst>
              </a:rPr>
              <a:t>Sequence</a:t>
            </a:r>
            <a:r>
              <a:rPr lang="hu-HU" sz="2000" dirty="0">
                <a:effectLst>
                  <a:outerShdw blurRad="38100" dist="38100" dir="2700000" algn="tl">
                    <a:srgbClr val="000000">
                      <a:alpha val="43137"/>
                    </a:srgbClr>
                  </a:outerShdw>
                </a:effectLst>
              </a:rPr>
              <a:t> Tag rekordok. </a:t>
            </a:r>
            <a:r>
              <a:rPr lang="hu-HU" sz="2000" dirty="0" err="1">
                <a:effectLst>
                  <a:outerShdw blurRad="38100" dist="38100" dir="2700000" algn="tl">
                    <a:srgbClr val="000000">
                      <a:alpha val="43137"/>
                    </a:srgbClr>
                  </a:outerShdw>
                </a:effectLst>
              </a:rPr>
              <a:t>cDNS</a:t>
            </a:r>
            <a:r>
              <a:rPr lang="hu-HU" sz="2000" dirty="0">
                <a:effectLst>
                  <a:outerShdw blurRad="38100" dist="38100" dir="2700000" algn="tl">
                    <a:srgbClr val="000000">
                      <a:alpha val="43137"/>
                    </a:srgbClr>
                  </a:outerShdw>
                </a:effectLst>
              </a:rPr>
              <a:t>-ek részleges </a:t>
            </a:r>
            <a:r>
              <a:rPr lang="hu-HU" sz="2000" dirty="0" err="1">
                <a:effectLst>
                  <a:outerShdw blurRad="38100" dist="38100" dir="2700000" algn="tl">
                    <a:srgbClr val="000000">
                      <a:alpha val="43137"/>
                    </a:srgbClr>
                  </a:outerShdw>
                </a:effectLst>
              </a:rPr>
              <a:t>szekvenálásával</a:t>
            </a:r>
            <a:r>
              <a:rPr lang="hu-HU" sz="2000" dirty="0">
                <a:effectLst>
                  <a:outerShdw blurRad="38100" dist="38100" dir="2700000" algn="tl">
                    <a:srgbClr val="000000">
                      <a:alpha val="43137"/>
                    </a:srgbClr>
                  </a:outerShdw>
                </a:effectLst>
              </a:rPr>
              <a:t> keletkező STS-ek.</a:t>
            </a:r>
            <a:endParaRPr lang="hu-HU" sz="2000"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endParaRPr>
          </a:p>
          <a:p>
            <a:pPr marL="342900" lvl="0" indent="-342900">
              <a:lnSpc>
                <a:spcPct val="150000"/>
              </a:lnSpc>
              <a:buFont typeface="Arial" panose="020B0604020202020204" pitchFamily="34" charset="0"/>
              <a:buChar char="•"/>
            </a:pPr>
            <a:r>
              <a:rPr lang="hu-HU" sz="2000"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Genome</a:t>
            </a:r>
            <a:r>
              <a:rPr lang="hu-HU" sz="2000" dirty="0">
                <a:effectLst>
                  <a:outerShdw blurRad="38100" dist="38100" dir="2700000" algn="tl">
                    <a:srgbClr val="000000">
                      <a:alpha val="43137"/>
                    </a:srgbClr>
                  </a:outerShdw>
                </a:effectLst>
              </a:rPr>
              <a:t> : Teljes genom szekvenciák, kromoszómák </a:t>
            </a:r>
          </a:p>
          <a:p>
            <a:pPr marL="342900" lvl="0" indent="-342900">
              <a:lnSpc>
                <a:spcPct val="150000"/>
              </a:lnSpc>
              <a:buFont typeface="Arial" panose="020B0604020202020204" pitchFamily="34" charset="0"/>
              <a:buChar char="•"/>
            </a:pPr>
            <a:r>
              <a:rPr lang="hu-HU" sz="2000" dirty="0" err="1">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rPr>
              <a:t>Gene</a:t>
            </a:r>
            <a:r>
              <a:rPr lang="hu-HU" sz="2000" dirty="0">
                <a:effectLst>
                  <a:outerShdw blurRad="38100" dist="38100" dir="2700000" algn="tl">
                    <a:srgbClr val="000000">
                      <a:alpha val="43137"/>
                    </a:srgbClr>
                  </a:outerShdw>
                </a:effectLst>
              </a:rPr>
              <a:t> : A </a:t>
            </a:r>
            <a:r>
              <a:rPr lang="hu-HU" sz="2000" dirty="0" err="1">
                <a:effectLst>
                  <a:outerShdw blurRad="38100" dist="38100" dir="2700000" algn="tl">
                    <a:srgbClr val="000000">
                      <a:alpha val="43137"/>
                    </a:srgbClr>
                  </a:outerShdw>
                </a:effectLst>
              </a:rPr>
              <a:t>megszekvenált</a:t>
            </a:r>
            <a:r>
              <a:rPr lang="hu-HU" sz="2000" dirty="0">
                <a:effectLst>
                  <a:outerShdw blurRad="38100" dist="38100" dir="2700000" algn="tl">
                    <a:srgbClr val="000000">
                      <a:alpha val="43137"/>
                    </a:srgbClr>
                  </a:outerShdw>
                </a:effectLst>
              </a:rPr>
              <a:t> genomokban lévő gének információi</a:t>
            </a:r>
          </a:p>
          <a:p>
            <a:pPr marL="342900" lvl="0" indent="-342900">
              <a:buFont typeface="Arial" panose="020B0604020202020204" pitchFamily="34" charset="0"/>
              <a:buChar char="•"/>
            </a:pPr>
            <a:r>
              <a:rPr lang="hu-HU" sz="2000" dirty="0" err="1">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UniGene</a:t>
            </a:r>
            <a:r>
              <a:rPr lang="hu-HU" sz="2000" dirty="0">
                <a:effectLst>
                  <a:outerShdw blurRad="38100" dist="38100" dir="2700000" algn="tl">
                    <a:srgbClr val="000000">
                      <a:alpha val="43137"/>
                    </a:srgbClr>
                  </a:outerShdw>
                </a:effectLst>
              </a:rPr>
              <a:t> : Gén központú, </a:t>
            </a:r>
            <a:r>
              <a:rPr lang="hu-HU" sz="2000" dirty="0" err="1">
                <a:effectLst>
                  <a:outerShdw blurRad="38100" dist="38100" dir="2700000" algn="tl">
                    <a:srgbClr val="000000">
                      <a:alpha val="43137"/>
                    </a:srgbClr>
                  </a:outerShdw>
                </a:effectLst>
              </a:rPr>
              <a:t>transzkriptom</a:t>
            </a:r>
            <a:r>
              <a:rPr lang="hu-HU" sz="2000" dirty="0">
                <a:effectLst>
                  <a:outerShdw blurRad="38100" dist="38100" dir="2700000" algn="tl">
                    <a:srgbClr val="000000">
                      <a:alpha val="43137"/>
                    </a:srgbClr>
                  </a:outerShdw>
                </a:effectLst>
              </a:rPr>
              <a:t> (teljes átíródó </a:t>
            </a:r>
            <a:r>
              <a:rPr lang="hu-HU" sz="2000" dirty="0" err="1">
                <a:effectLst>
                  <a:outerShdw blurRad="38100" dist="38100" dir="2700000" algn="tl">
                    <a:srgbClr val="000000">
                      <a:alpha val="43137"/>
                    </a:srgbClr>
                  </a:outerShdw>
                </a:effectLst>
              </a:rPr>
              <a:t>mRNS</a:t>
            </a:r>
            <a:r>
              <a:rPr lang="hu-HU" sz="2000" dirty="0">
                <a:effectLst>
                  <a:outerShdw blurRad="38100" dist="38100" dir="2700000" algn="tl">
                    <a:srgbClr val="000000">
                      <a:alpha val="43137"/>
                    </a:srgbClr>
                  </a:outerShdw>
                </a:effectLst>
              </a:rPr>
              <a:t> szett) gyűjtemény.</a:t>
            </a:r>
          </a:p>
          <a:p>
            <a:pPr marL="342900" lvl="0" indent="-342900">
              <a:lnSpc>
                <a:spcPct val="150000"/>
              </a:lnSpc>
              <a:buFont typeface="Arial" panose="020B0604020202020204" pitchFamily="34" charset="0"/>
              <a:buChar char="•"/>
            </a:pPr>
            <a:r>
              <a:rPr lang="hu-HU" sz="2000" dirty="0" err="1">
                <a:effectLst>
                  <a:outerShdw blurRad="38100" dist="38100" dir="2700000" algn="tl">
                    <a:srgbClr val="000000">
                      <a:alpha val="43137"/>
                    </a:srgbClr>
                  </a:outerShdw>
                </a:effectLst>
                <a:hlinkClick r:id="rId6">
                  <a:extLst>
                    <a:ext uri="{A12FA001-AC4F-418D-AE19-62706E023703}">
                      <ahyp:hlinkClr xmlns:ahyp="http://schemas.microsoft.com/office/drawing/2018/hyperlinkcolor" val="tx"/>
                    </a:ext>
                  </a:extLst>
                </a:hlinkClick>
              </a:rPr>
              <a:t>GEO</a:t>
            </a:r>
            <a:r>
              <a:rPr lang="hu-HU" sz="2000" dirty="0">
                <a:effectLst>
                  <a:outerShdw blurRad="38100" dist="38100" dir="2700000" algn="tl">
                    <a:srgbClr val="000000">
                      <a:alpha val="43137"/>
                    </a:srgbClr>
                  </a:outerShdw>
                </a:effectLst>
              </a:rPr>
              <a:t> : </a:t>
            </a:r>
            <a:r>
              <a:rPr lang="hu-HU" sz="2000" dirty="0" err="1">
                <a:effectLst>
                  <a:outerShdw blurRad="38100" dist="38100" dir="2700000" algn="tl">
                    <a:srgbClr val="000000">
                      <a:alpha val="43137"/>
                    </a:srgbClr>
                  </a:outerShdw>
                </a:effectLst>
              </a:rPr>
              <a:t>Gene</a:t>
            </a:r>
            <a:r>
              <a:rPr lang="hu-HU" sz="2000" dirty="0">
                <a:effectLst>
                  <a:outerShdw blurRad="38100" dist="38100" dir="2700000" algn="tl">
                    <a:srgbClr val="000000">
                      <a:alpha val="43137"/>
                    </a:srgbClr>
                  </a:outerShdw>
                </a:effectLst>
              </a:rPr>
              <a:t> Expression </a:t>
            </a:r>
            <a:r>
              <a:rPr lang="hu-HU" sz="2000" dirty="0" err="1">
                <a:effectLst>
                  <a:outerShdw blurRad="38100" dist="38100" dir="2700000" algn="tl">
                    <a:srgbClr val="000000">
                      <a:alpha val="43137"/>
                    </a:srgbClr>
                  </a:outerShdw>
                </a:effectLst>
              </a:rPr>
              <a:t>Omnibus</a:t>
            </a:r>
            <a:r>
              <a:rPr lang="hu-HU" sz="2000" dirty="0">
                <a:effectLst>
                  <a:outerShdw blurRad="38100" dist="38100" dir="2700000" algn="tl">
                    <a:srgbClr val="000000">
                      <a:alpha val="43137"/>
                    </a:srgbClr>
                  </a:outerShdw>
                </a:effectLst>
              </a:rPr>
              <a:t>, gén </a:t>
            </a:r>
            <a:r>
              <a:rPr lang="hu-HU" sz="2000" dirty="0" err="1">
                <a:effectLst>
                  <a:outerShdw blurRad="38100" dist="38100" dir="2700000" algn="tl">
                    <a:srgbClr val="000000">
                      <a:alpha val="43137"/>
                    </a:srgbClr>
                  </a:outerShdw>
                </a:effectLst>
              </a:rPr>
              <a:t>expressziós</a:t>
            </a:r>
            <a:r>
              <a:rPr lang="hu-HU" sz="2000" dirty="0">
                <a:effectLst>
                  <a:outerShdw blurRad="38100" dist="38100" dir="2700000" algn="tl">
                    <a:srgbClr val="000000">
                      <a:alpha val="43137"/>
                    </a:srgbClr>
                  </a:outerShdw>
                </a:effectLst>
              </a:rPr>
              <a:t> adatok gyűjteménye.</a:t>
            </a:r>
          </a:p>
          <a:p>
            <a:pPr marL="342900" lvl="0" indent="-342900">
              <a:buFont typeface="Arial" panose="020B0604020202020204" pitchFamily="34" charset="0"/>
              <a:buChar char="•"/>
            </a:pPr>
            <a:r>
              <a:rPr lang="hu-HU" sz="2000" dirty="0" err="1">
                <a:effectLst>
                  <a:outerShdw blurRad="38100" dist="38100" dir="2700000" algn="tl">
                    <a:srgbClr val="000000">
                      <a:alpha val="43137"/>
                    </a:srgbClr>
                  </a:outerShdw>
                </a:effectLst>
                <a:hlinkClick r:id="rId7">
                  <a:extLst>
                    <a:ext uri="{A12FA001-AC4F-418D-AE19-62706E023703}">
                      <ahyp:hlinkClr xmlns:ahyp="http://schemas.microsoft.com/office/drawing/2018/hyperlinkcolor" val="tx"/>
                    </a:ext>
                  </a:extLst>
                </a:hlinkClick>
              </a:rPr>
              <a:t>Taxonomy</a:t>
            </a:r>
            <a:r>
              <a:rPr lang="hu-HU" sz="2000" dirty="0">
                <a:effectLst>
                  <a:outerShdw blurRad="38100" dist="38100" dir="2700000" algn="tl">
                    <a:srgbClr val="000000">
                      <a:alpha val="43137"/>
                    </a:srgbClr>
                  </a:outerShdw>
                </a:effectLst>
              </a:rPr>
              <a:t> : </a:t>
            </a:r>
            <a:r>
              <a:rPr lang="hu-HU" sz="2000" dirty="0" err="1">
                <a:effectLst>
                  <a:outerShdw blurRad="38100" dist="38100" dir="2700000" algn="tl">
                    <a:srgbClr val="000000">
                      <a:alpha val="43137"/>
                    </a:srgbClr>
                  </a:outerShdw>
                </a:effectLst>
              </a:rPr>
              <a:t>GenBank</a:t>
            </a:r>
            <a:r>
              <a:rPr lang="hu-HU" sz="2000" dirty="0">
                <a:effectLst>
                  <a:outerShdw blurRad="38100" dist="38100" dir="2700000" algn="tl">
                    <a:srgbClr val="000000">
                      <a:alpha val="43137"/>
                    </a:srgbClr>
                  </a:outerShdw>
                </a:effectLst>
              </a:rPr>
              <a:t> szekvenciákhoz tartozó élőlények rendszertani besorolása </a:t>
            </a:r>
          </a:p>
          <a:p>
            <a:pPr marL="342900" lvl="0" indent="-342900">
              <a:lnSpc>
                <a:spcPct val="150000"/>
              </a:lnSpc>
              <a:buFont typeface="Arial" panose="020B0604020202020204" pitchFamily="34" charset="0"/>
              <a:buChar char="•"/>
            </a:pPr>
            <a:r>
              <a:rPr lang="hu-HU" sz="2000" dirty="0" err="1">
                <a:effectLst>
                  <a:outerShdw blurRad="38100" dist="38100" dir="2700000" algn="tl">
                    <a:srgbClr val="000000">
                      <a:alpha val="43137"/>
                    </a:srgbClr>
                  </a:outerShdw>
                </a:effectLst>
                <a:hlinkClick r:id="rId8">
                  <a:extLst>
                    <a:ext uri="{A12FA001-AC4F-418D-AE19-62706E023703}">
                      <ahyp:hlinkClr xmlns:ahyp="http://schemas.microsoft.com/office/drawing/2018/hyperlinkcolor" val="tx"/>
                    </a:ext>
                  </a:extLst>
                </a:hlinkClick>
              </a:rPr>
              <a:t>Structure</a:t>
            </a:r>
            <a:r>
              <a:rPr lang="hu-HU" sz="2000" dirty="0">
                <a:effectLst>
                  <a:outerShdw blurRad="38100" dist="38100" dir="2700000" algn="tl">
                    <a:srgbClr val="000000">
                      <a:alpha val="43137"/>
                    </a:srgbClr>
                  </a:outerShdw>
                </a:effectLst>
              </a:rPr>
              <a:t> : Makromolekula (főleg fehérje) szerkezetek gyűjteménye.</a:t>
            </a:r>
          </a:p>
          <a:p>
            <a:pPr marL="342900" lvl="0" indent="-342900">
              <a:lnSpc>
                <a:spcPct val="150000"/>
              </a:lnSpc>
              <a:buFont typeface="Arial" panose="020B0604020202020204" pitchFamily="34" charset="0"/>
              <a:buChar char="•"/>
            </a:pPr>
            <a:r>
              <a:rPr lang="hu-HU" sz="2000" dirty="0" err="1">
                <a:effectLst>
                  <a:outerShdw blurRad="38100" dist="38100" dir="2700000" algn="tl">
                    <a:srgbClr val="000000">
                      <a:alpha val="43137"/>
                    </a:srgbClr>
                  </a:outerShdw>
                </a:effectLst>
                <a:hlinkClick r:id="rId9">
                  <a:extLst>
                    <a:ext uri="{A12FA001-AC4F-418D-AE19-62706E023703}">
                      <ahyp:hlinkClr xmlns:ahyp="http://schemas.microsoft.com/office/drawing/2018/hyperlinkcolor" val="tx"/>
                    </a:ext>
                  </a:extLst>
                </a:hlinkClick>
              </a:rPr>
              <a:t>Probe</a:t>
            </a:r>
            <a:r>
              <a:rPr lang="hu-HU" sz="2000" dirty="0">
                <a:effectLst>
                  <a:outerShdw blurRad="38100" dist="38100" dir="2700000" algn="tl">
                    <a:srgbClr val="000000">
                      <a:alpha val="43137"/>
                    </a:srgbClr>
                  </a:outerShdw>
                </a:effectLst>
              </a:rPr>
              <a:t> : Szekvencia specifikus próbák és reagenseik gyűjteménye. </a:t>
            </a:r>
          </a:p>
          <a:p>
            <a:pPr lvl="0"/>
            <a:r>
              <a:rPr lang="hu-HU" sz="2000" dirty="0">
                <a:effectLst>
                  <a:outerShdw blurRad="38100" dist="38100" dir="2700000" algn="tl">
                    <a:srgbClr val="000000">
                      <a:alpha val="43137"/>
                    </a:srgbClr>
                  </a:outerShdw>
                </a:effectLst>
              </a:rPr>
              <a:t>		    pl. </a:t>
            </a:r>
            <a:r>
              <a:rPr lang="hu-HU" dirty="0" err="1">
                <a:effectLst>
                  <a:outerShdw blurRad="38100" dist="38100" dir="2700000" algn="tl">
                    <a:srgbClr val="000000">
                      <a:alpha val="43137"/>
                    </a:srgbClr>
                  </a:outerShdw>
                </a:effectLst>
              </a:rPr>
              <a:t>PCR</a:t>
            </a:r>
            <a:r>
              <a:rPr lang="hu-HU" dirty="0">
                <a:effectLst>
                  <a:outerShdw blurRad="38100" dist="38100" dir="2700000" algn="tl">
                    <a:srgbClr val="000000">
                      <a:alpha val="43137"/>
                    </a:srgbClr>
                  </a:outerShdw>
                </a:effectLst>
              </a:rPr>
              <a:t> primerek, restrikciós enzimek </a:t>
            </a:r>
            <a:r>
              <a:rPr lang="hu-HU" dirty="0" err="1">
                <a:effectLst>
                  <a:outerShdw blurRad="38100" dist="38100" dir="2700000" algn="tl">
                    <a:srgbClr val="000000">
                      <a:alpha val="43137"/>
                    </a:srgbClr>
                  </a:outerShdw>
                </a:effectLst>
              </a:rPr>
              <a:t>RFLP-hez</a:t>
            </a:r>
            <a:r>
              <a:rPr lang="hu-HU" dirty="0">
                <a:effectLst>
                  <a:outerShdw blurRad="38100" dist="38100" dir="2700000" algn="tl">
                    <a:srgbClr val="000000">
                      <a:alpha val="43137"/>
                    </a:srgbClr>
                  </a:outerShdw>
                </a:effectLst>
              </a:rPr>
              <a:t>, stb.</a:t>
            </a:r>
          </a:p>
          <a:p>
            <a:pPr marL="342900" lvl="0" indent="-342900">
              <a:buFont typeface="Arial" panose="020B0604020202020204" pitchFamily="34" charset="0"/>
              <a:buChar char="•"/>
            </a:pPr>
            <a:r>
              <a:rPr lang="hu-HU" sz="2000" dirty="0">
                <a:effectLst>
                  <a:outerShdw blurRad="38100" dist="38100" dir="2700000" algn="tl">
                    <a:srgbClr val="000000">
                      <a:alpha val="43137"/>
                    </a:srgbClr>
                  </a:outerShdw>
                </a:effectLst>
                <a:hlinkClick r:id="rId10">
                  <a:extLst>
                    <a:ext uri="{A12FA001-AC4F-418D-AE19-62706E023703}">
                      <ahyp:hlinkClr xmlns:ahyp="http://schemas.microsoft.com/office/drawing/2018/hyperlinkcolor" val="tx"/>
                    </a:ext>
                  </a:extLst>
                </a:hlinkClick>
              </a:rPr>
              <a:t>BLAST</a:t>
            </a:r>
            <a:r>
              <a:rPr lang="hu-HU" sz="2000" dirty="0">
                <a:effectLst>
                  <a:outerShdw blurRad="38100" dist="38100" dir="2700000" algn="tl">
                    <a:srgbClr val="000000">
                      <a:alpha val="43137"/>
                    </a:srgbClr>
                  </a:outerShdw>
                </a:effectLst>
              </a:rPr>
              <a:t> : Szekvencia-hasonlóság kereső programcsomag </a:t>
            </a:r>
          </a:p>
          <a:p>
            <a:pPr lvl="0"/>
            <a:r>
              <a:rPr lang="hu-HU" sz="2000" dirty="0">
                <a:effectLst>
                  <a:outerShdw blurRad="38100" dist="38100" dir="2700000" algn="tl">
                    <a:srgbClr val="000000">
                      <a:alpha val="43137"/>
                    </a:srgbClr>
                  </a:outerShdw>
                </a:effectLst>
              </a:rPr>
              <a:t>      (Basic Local </a:t>
            </a:r>
            <a:r>
              <a:rPr lang="hu-HU" sz="2000" dirty="0" err="1">
                <a:effectLst>
                  <a:outerShdw blurRad="38100" dist="38100" dir="2700000" algn="tl">
                    <a:srgbClr val="000000">
                      <a:alpha val="43137"/>
                    </a:srgbClr>
                  </a:outerShdw>
                </a:effectLst>
              </a:rPr>
              <a:t>Alignment</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Search</a:t>
            </a:r>
            <a:r>
              <a:rPr lang="hu-HU" sz="2000" dirty="0">
                <a:effectLst>
                  <a:outerShdw blurRad="38100" dist="38100" dir="2700000" algn="tl">
                    <a:srgbClr val="000000">
                      <a:alpha val="43137"/>
                    </a:srgbClr>
                  </a:outerShdw>
                </a:effectLst>
              </a:rPr>
              <a:t> </a:t>
            </a:r>
            <a:r>
              <a:rPr lang="hu-HU" sz="2000" dirty="0" err="1">
                <a:effectLst>
                  <a:outerShdw blurRad="38100" dist="38100" dir="2700000" algn="tl">
                    <a:srgbClr val="000000">
                      <a:alpha val="43137"/>
                    </a:srgbClr>
                  </a:outerShdw>
                </a:effectLst>
              </a:rPr>
              <a:t>Tool</a:t>
            </a:r>
            <a:r>
              <a:rPr lang="hu-HU" sz="2000" dirty="0">
                <a:effectLst>
                  <a:outerShdw blurRad="38100" dist="38100" dir="2700000" algn="tl">
                    <a:srgbClr val="000000">
                      <a:alpha val="43137"/>
                    </a:srgbClr>
                  </a:outerShdw>
                </a:effectLst>
              </a:rPr>
              <a:t>).</a:t>
            </a:r>
          </a:p>
          <a:p>
            <a:endParaRPr lang="hu-HU" sz="2800" dirty="0">
              <a:effectLst>
                <a:outerShdw blurRad="38100" dist="38100" dir="2700000" algn="tl">
                  <a:srgbClr val="000000">
                    <a:alpha val="43137"/>
                  </a:srgbClr>
                </a:outerShdw>
              </a:effectLst>
            </a:endParaRPr>
          </a:p>
          <a:p>
            <a:endParaRPr lang="hu-HU" dirty="0"/>
          </a:p>
        </p:txBody>
      </p:sp>
    </p:spTree>
    <p:extLst>
      <p:ext uri="{BB962C8B-B14F-4D97-AF65-F5344CB8AC3E}">
        <p14:creationId xmlns:p14="http://schemas.microsoft.com/office/powerpoint/2010/main" val="365982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5">
            <a:extLst>
              <a:ext uri="{FF2B5EF4-FFF2-40B4-BE49-F238E27FC236}">
                <a16:creationId xmlns:a16="http://schemas.microsoft.com/office/drawing/2014/main" id="{F267D3C1-5738-418F-BBA4-23AAE950EB52}"/>
              </a:ext>
            </a:extLst>
          </p:cNvPr>
          <p:cNvSpPr txBox="1">
            <a:spLocks/>
          </p:cNvSpPr>
          <p:nvPr/>
        </p:nvSpPr>
        <p:spPr>
          <a:xfrm>
            <a:off x="0" y="-25072"/>
            <a:ext cx="9143999" cy="1083851"/>
          </a:xfrm>
          <a:prstGeom prst="rect">
            <a:avLst/>
          </a:prstGeom>
          <a:solidFill>
            <a:schemeClr val="accent4"/>
          </a:solidFill>
          <a:effectLst>
            <a:outerShdw blurRad="44450" dist="27940" dir="5400000" algn="ctr">
              <a:schemeClr val="accent4">
                <a:alpha val="32000"/>
              </a:scheme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b">
            <a:normAutofit fontScale="90000" lnSpcReduction="20000"/>
          </a:bodyPr>
          <a:lstStyle>
            <a:lvl1pPr algn="ctr" defTabSz="685800" rtl="0" eaLnBrk="1" latinLnBrk="0" hangingPunct="1">
              <a:lnSpc>
                <a:spcPct val="90000"/>
              </a:lnSpc>
              <a:spcBef>
                <a:spcPct val="0"/>
              </a:spcBef>
              <a:buNone/>
              <a:defRPr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hu-HU" sz="3300" b="1" dirty="0">
                <a:solidFill>
                  <a:schemeClr val="bg1"/>
                </a:solidFill>
              </a:rPr>
            </a:br>
            <a:br>
              <a:rPr lang="hu-HU" sz="3375" dirty="0"/>
            </a:br>
            <a:endParaRPr lang="hu-HU" sz="3375" dirty="0"/>
          </a:p>
        </p:txBody>
      </p:sp>
      <p:sp>
        <p:nvSpPr>
          <p:cNvPr id="2" name="Cím 1">
            <a:extLst>
              <a:ext uri="{FF2B5EF4-FFF2-40B4-BE49-F238E27FC236}">
                <a16:creationId xmlns:a16="http://schemas.microsoft.com/office/drawing/2014/main" id="{B568AAB9-F556-4C74-8A80-11CC57BD9C70}"/>
              </a:ext>
            </a:extLst>
          </p:cNvPr>
          <p:cNvSpPr>
            <a:spLocks noGrp="1"/>
          </p:cNvSpPr>
          <p:nvPr>
            <p:ph type="ctrTitle"/>
          </p:nvPr>
        </p:nvSpPr>
        <p:spPr>
          <a:xfrm>
            <a:off x="1" y="222861"/>
            <a:ext cx="9143999" cy="932171"/>
          </a:xfrm>
          <a:effectLst>
            <a:outerShdw blurRad="50800" dist="38100" dir="2700000" algn="tl" rotWithShape="0">
              <a:prstClr val="black">
                <a:alpha val="40000"/>
              </a:prstClr>
            </a:outerShdw>
          </a:effectLst>
        </p:spPr>
        <p:txBody>
          <a:bodyPr>
            <a:noAutofit/>
          </a:bodyPr>
          <a:lstStyle/>
          <a:p>
            <a:br>
              <a:rPr lang="hu-HU" sz="4950" b="1" dirty="0">
                <a:solidFill>
                  <a:schemeClr val="bg1"/>
                </a:solidFill>
              </a:rPr>
            </a:br>
            <a:r>
              <a:rPr lang="hu-HU" sz="4950" b="1" dirty="0">
                <a:solidFill>
                  <a:schemeClr val="bg1"/>
                </a:solidFill>
              </a:rPr>
              <a:t>NCBI felépítése</a:t>
            </a:r>
          </a:p>
        </p:txBody>
      </p:sp>
      <p:pic>
        <p:nvPicPr>
          <p:cNvPr id="8" name="Kép 7">
            <a:extLst>
              <a:ext uri="{FF2B5EF4-FFF2-40B4-BE49-F238E27FC236}">
                <a16:creationId xmlns:a16="http://schemas.microsoft.com/office/drawing/2014/main" id="{E0B8F1B3-47F9-42D9-8426-E37499F2CF2F}"/>
              </a:ext>
            </a:extLst>
          </p:cNvPr>
          <p:cNvPicPr>
            <a:picLocks noChangeAspect="1"/>
          </p:cNvPicPr>
          <p:nvPr/>
        </p:nvPicPr>
        <p:blipFill>
          <a:blip r:embed="rId2"/>
          <a:stretch>
            <a:fillRect/>
          </a:stretch>
        </p:blipFill>
        <p:spPr>
          <a:xfrm>
            <a:off x="170768" y="1624262"/>
            <a:ext cx="8802463" cy="3826042"/>
          </a:xfrm>
          <a:prstGeom prst="rect">
            <a:avLst/>
          </a:prstGeom>
        </p:spPr>
      </p:pic>
    </p:spTree>
    <p:extLst>
      <p:ext uri="{BB962C8B-B14F-4D97-AF65-F5344CB8AC3E}">
        <p14:creationId xmlns:p14="http://schemas.microsoft.com/office/powerpoint/2010/main" val="3425543198"/>
      </p:ext>
    </p:extLst>
  </p:cSld>
  <p:clrMapOvr>
    <a:masterClrMapping/>
  </p:clrMapOvr>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987</TotalTime>
  <Words>722</Words>
  <Application>Microsoft Office PowerPoint</Application>
  <PresentationFormat>Diavetítés a képernyőre (4:3 oldalarány)</PresentationFormat>
  <Paragraphs>381</Paragraphs>
  <Slides>40</Slides>
  <Notes>13</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40</vt:i4>
      </vt:variant>
    </vt:vector>
  </HeadingPairs>
  <TitlesOfParts>
    <vt:vector size="49" baseType="lpstr">
      <vt:lpstr>Arial Unicode MS</vt:lpstr>
      <vt:lpstr>Arial</vt:lpstr>
      <vt:lpstr>Calibri</vt:lpstr>
      <vt:lpstr>Calibri Light</vt:lpstr>
      <vt:lpstr>Courier New</vt:lpstr>
      <vt:lpstr>Symbol</vt:lpstr>
      <vt:lpstr>Times New Roman</vt:lpstr>
      <vt:lpstr>Wingdings</vt:lpstr>
      <vt:lpstr>Office-téma</vt:lpstr>
      <vt:lpstr>Adatbázisok: NCBI</vt:lpstr>
      <vt:lpstr> Az NCBI adatbázis </vt:lpstr>
      <vt:lpstr>  NCBI honlap </vt:lpstr>
      <vt:lpstr>  NCBI: Rekord </vt:lpstr>
      <vt:lpstr>  NCBI: Entrez </vt:lpstr>
      <vt:lpstr>  NCBI: adatbázisok és szolgáltatások I </vt:lpstr>
      <vt:lpstr>  NCBI: szekvencia adatbázisok szolgáltatások II </vt:lpstr>
      <vt:lpstr>  NCBI: szekvencia adatbázisok szolgáltatások III </vt:lpstr>
      <vt:lpstr> NCBI felépítése</vt:lpstr>
      <vt:lpstr> GeneBank adatok divíziói</vt:lpstr>
      <vt:lpstr> Adatbázisokban tárolt adatok</vt:lpstr>
      <vt:lpstr> Adattípusok a GenBank/EMBL-Bank/DDBJ -ban</vt:lpstr>
      <vt:lpstr> Adattípusok a GenBank/EMBL-Bank/DDBJ -ban</vt:lpstr>
      <vt:lpstr> Adattípusok a GenBank/EMBL-Bank/DDBJ -ban</vt:lpstr>
      <vt:lpstr> Adattípusok a GenBank/EMBL-Bank/DDBJ -ban</vt:lpstr>
      <vt:lpstr>Adatok keresése: nevek, azonosítók</vt:lpstr>
      <vt:lpstr>RefSeq accession numbers and molecule types</vt:lpstr>
      <vt:lpstr>PowerPoint-bemutató</vt:lpstr>
      <vt:lpstr> Fajok a GenBank-ban</vt:lpstr>
      <vt:lpstr> Feladat: Mi ez?</vt:lpstr>
      <vt:lpstr> Feladat: Mi ez?</vt:lpstr>
      <vt:lpstr> BLAST futtatás</vt:lpstr>
      <vt:lpstr> BLAST eredmény</vt:lpstr>
      <vt:lpstr> BLAST eredmény</vt:lpstr>
      <vt:lpstr> GeneBank rekord I</vt:lpstr>
      <vt:lpstr> GeneBank rekord II</vt:lpstr>
      <vt:lpstr> GeneBank rekord III</vt:lpstr>
      <vt:lpstr> GeneBank rekord magyarázat I</vt:lpstr>
      <vt:lpstr> GeneBank rekord magyarázat II</vt:lpstr>
      <vt:lpstr> Gene</vt:lpstr>
      <vt:lpstr>Kurzus információk</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 Források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Kurzus információk</dc:title>
  <dc:creator>Nori</dc:creator>
  <cp:lastModifiedBy>Nori</cp:lastModifiedBy>
  <cp:revision>56</cp:revision>
  <dcterms:created xsi:type="dcterms:W3CDTF">2019-03-04T08:48:59Z</dcterms:created>
  <dcterms:modified xsi:type="dcterms:W3CDTF">2019-03-06T12:35:55Z</dcterms:modified>
</cp:coreProperties>
</file>